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t>7.11.2014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7.11.2014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7.11.2014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7.11.2014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
        <p:nvSpPr>
          <p:cNvPr id="7" name="Title 6"/>
          <p:cNvSpPr>
            <a:spLocks noGrp="1"/>
          </p:cNvSpPr>
          <p:nvPr>
            <p:ph type="title"/>
          </p:nvPr>
        </p:nvSpPr>
        <p:spPr/>
        <p:txBody>
          <a:bodyPr/>
          <a:lstStyle/>
          <a:p>
            <a:r>
              <a:rPr lang="tr-TR" smtClean="0"/>
              <a:t>Asıl başlık stili için tıklatın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A23720DD-5B6D-40BF-8493-A6B52D484E6B}" type="datetimeFigureOut">
              <a:rPr lang="tr-TR" smtClean="0"/>
              <a:t>7.11.2014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t>7.11.2014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9" name="Content Placeholder 8"/>
          <p:cNvSpPr>
            <a:spLocks noGrp="1"/>
          </p:cNvSpPr>
          <p:nvPr>
            <p:ph sz="quarter" idx="13"/>
          </p:nvPr>
        </p:nvSpPr>
        <p:spPr>
          <a:xfrm>
            <a:off x="676655"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A23720DD-5B6D-40BF-8493-A6B52D484E6B}" type="datetimeFigureOut">
              <a:rPr lang="tr-TR" smtClean="0"/>
              <a:t>7.11.2014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A23720DD-5B6D-40BF-8493-A6B52D484E6B}" type="datetimeFigureOut">
              <a:rPr lang="tr-TR" smtClean="0"/>
              <a:t>7.11.2014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A23720DD-5B6D-40BF-8493-A6B52D484E6B}" type="datetimeFigureOut">
              <a:rPr lang="tr-TR" smtClean="0"/>
              <a:t>7.11.2014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t>7.11.2014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t>7.11.2014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A23720DD-5B6D-40BF-8493-A6B52D484E6B}" type="datetimeFigureOut">
              <a:rPr lang="tr-TR" smtClean="0"/>
              <a:t>7.11.2014</a:t>
            </a:fld>
            <a:endParaRPr lang="tr-T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tr-T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302176B-0E47-46AC-8F43-DAB4B8A37D06}" type="slidenum">
              <a:rPr lang="tr-TR" smtClean="0"/>
              <a:t>‹#›</a:t>
            </a:fld>
            <a:endParaRPr lang="tr-T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docs.oracle.com/javase/tutorial/java/IandI/defaultmethod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err="1" smtClean="0"/>
              <a:t>Interfaces</a:t>
            </a:r>
            <a:r>
              <a:rPr lang="tr-TR" dirty="0" smtClean="0"/>
              <a:t> / </a:t>
            </a:r>
            <a:r>
              <a:rPr lang="tr-TR" dirty="0" err="1" smtClean="0"/>
              <a:t>Arayüzler</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3552236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836712"/>
            <a:ext cx="7408333" cy="6021288"/>
          </a:xfrm>
        </p:spPr>
        <p:txBody>
          <a:bodyPr>
            <a:normAutofit fontScale="92500" lnSpcReduction="10000"/>
          </a:bodyPr>
          <a:lstStyle/>
          <a:p>
            <a:r>
              <a:rPr lang="en-US" dirty="0">
                <a:solidFill>
                  <a:srgbClr val="FF0000"/>
                </a:solidFill>
              </a:rPr>
              <a:t>public class </a:t>
            </a:r>
            <a:r>
              <a:rPr lang="en-US" dirty="0" smtClean="0">
                <a:solidFill>
                  <a:srgbClr val="FF0000"/>
                </a:solidFill>
              </a:rPr>
              <a:t>OperateBMW760i</a:t>
            </a:r>
            <a:r>
              <a:rPr lang="tr-TR" dirty="0" smtClean="0">
                <a:solidFill>
                  <a:srgbClr val="FF0000"/>
                </a:solidFill>
              </a:rPr>
              <a:t> </a:t>
            </a:r>
            <a:r>
              <a:rPr lang="en-US" dirty="0" smtClean="0">
                <a:solidFill>
                  <a:srgbClr val="FF0000"/>
                </a:solidFill>
              </a:rPr>
              <a:t> </a:t>
            </a:r>
            <a:r>
              <a:rPr lang="en-US" b="1" i="1" dirty="0">
                <a:solidFill>
                  <a:srgbClr val="FFFF00"/>
                </a:solidFill>
              </a:rPr>
              <a:t>implements</a:t>
            </a:r>
            <a:r>
              <a:rPr lang="en-US" dirty="0">
                <a:solidFill>
                  <a:srgbClr val="FFFF00"/>
                </a:solidFill>
              </a:rPr>
              <a:t> </a:t>
            </a:r>
            <a:r>
              <a:rPr lang="en-US" dirty="0" err="1">
                <a:solidFill>
                  <a:srgbClr val="FF0000"/>
                </a:solidFill>
              </a:rPr>
              <a:t>OperateCar</a:t>
            </a:r>
            <a:r>
              <a:rPr lang="en-US" dirty="0">
                <a:solidFill>
                  <a:srgbClr val="FF0000"/>
                </a:solidFill>
              </a:rPr>
              <a:t> {</a:t>
            </a:r>
          </a:p>
          <a:p>
            <a:endParaRPr lang="en-US" dirty="0"/>
          </a:p>
          <a:p>
            <a:r>
              <a:rPr lang="en-US" dirty="0"/>
              <a:t>    // the </a:t>
            </a:r>
            <a:r>
              <a:rPr lang="en-US" dirty="0" err="1"/>
              <a:t>OperateCar</a:t>
            </a:r>
            <a:r>
              <a:rPr lang="en-US" dirty="0"/>
              <a:t> method signatures, with implementation --</a:t>
            </a:r>
          </a:p>
          <a:p>
            <a:r>
              <a:rPr lang="en-US" dirty="0"/>
              <a:t>    // for example:</a:t>
            </a:r>
          </a:p>
          <a:p>
            <a:r>
              <a:rPr lang="en-US" dirty="0"/>
              <a:t>    </a:t>
            </a:r>
            <a:r>
              <a:rPr lang="en-US" dirty="0" err="1"/>
              <a:t>int</a:t>
            </a:r>
            <a:r>
              <a:rPr lang="en-US" dirty="0"/>
              <a:t> </a:t>
            </a:r>
            <a:r>
              <a:rPr lang="en-US" dirty="0" err="1"/>
              <a:t>signalTurn</a:t>
            </a:r>
            <a:r>
              <a:rPr lang="en-US" dirty="0"/>
              <a:t>(Direction </a:t>
            </a:r>
            <a:r>
              <a:rPr lang="en-US" dirty="0" err="1"/>
              <a:t>direction</a:t>
            </a:r>
            <a:r>
              <a:rPr lang="en-US" dirty="0"/>
              <a:t>, </a:t>
            </a:r>
            <a:r>
              <a:rPr lang="en-US" dirty="0" err="1"/>
              <a:t>boolean</a:t>
            </a:r>
            <a:r>
              <a:rPr lang="en-US" dirty="0"/>
              <a:t> </a:t>
            </a:r>
            <a:r>
              <a:rPr lang="en-US" dirty="0" err="1"/>
              <a:t>signalOn</a:t>
            </a:r>
            <a:r>
              <a:rPr lang="en-US" dirty="0"/>
              <a:t>) {</a:t>
            </a:r>
          </a:p>
          <a:p>
            <a:r>
              <a:rPr lang="en-US" dirty="0"/>
              <a:t>       // code to turn BMW's LEFT turn indicator lights on</a:t>
            </a:r>
          </a:p>
          <a:p>
            <a:r>
              <a:rPr lang="en-US" dirty="0"/>
              <a:t>       // code to turn BMW's LEFT turn indicator lights off</a:t>
            </a:r>
          </a:p>
          <a:p>
            <a:r>
              <a:rPr lang="en-US" dirty="0"/>
              <a:t>       // code to turn BMW's RIGHT turn indicator lights on</a:t>
            </a:r>
          </a:p>
          <a:p>
            <a:r>
              <a:rPr lang="en-US" dirty="0"/>
              <a:t>       // code to turn BMW's RIGHT turn indicator lights off</a:t>
            </a:r>
          </a:p>
          <a:p>
            <a:r>
              <a:rPr lang="en-US" dirty="0"/>
              <a:t>    }</a:t>
            </a:r>
          </a:p>
          <a:p>
            <a:endParaRPr lang="en-US" dirty="0"/>
          </a:p>
          <a:p>
            <a:r>
              <a:rPr lang="en-US" dirty="0"/>
              <a:t>    // other members, as needed -- for example, helper classes not </a:t>
            </a:r>
          </a:p>
          <a:p>
            <a:r>
              <a:rPr lang="en-US" dirty="0"/>
              <a:t>    // visible to clients of the interface</a:t>
            </a:r>
          </a:p>
          <a:p>
            <a:r>
              <a:rPr lang="en-US" dirty="0"/>
              <a:t>}</a:t>
            </a:r>
            <a:endParaRPr lang="tr-TR" dirty="0"/>
          </a:p>
        </p:txBody>
      </p:sp>
    </p:spTree>
    <p:extLst>
      <p:ext uri="{BB962C8B-B14F-4D97-AF65-F5344CB8AC3E}">
        <p14:creationId xmlns:p14="http://schemas.microsoft.com/office/powerpoint/2010/main" val="4011562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107504" y="2276872"/>
            <a:ext cx="9036495" cy="4581128"/>
          </a:xfrm>
        </p:spPr>
        <p:txBody>
          <a:bodyPr>
            <a:normAutofit fontScale="92500" lnSpcReduction="20000"/>
          </a:bodyPr>
          <a:lstStyle/>
          <a:p>
            <a:r>
              <a:rPr lang="tr-TR" dirty="0" err="1"/>
              <a:t>public</a:t>
            </a:r>
            <a:r>
              <a:rPr lang="tr-TR" dirty="0"/>
              <a:t> </a:t>
            </a:r>
            <a:r>
              <a:rPr lang="tr-TR" dirty="0" err="1"/>
              <a:t>interface</a:t>
            </a:r>
            <a:r>
              <a:rPr lang="tr-TR" dirty="0"/>
              <a:t> </a:t>
            </a:r>
            <a:r>
              <a:rPr lang="tr-TR" dirty="0" err="1"/>
              <a:t>GroupedInterface</a:t>
            </a:r>
            <a:r>
              <a:rPr lang="tr-TR" dirty="0"/>
              <a:t> </a:t>
            </a:r>
            <a:r>
              <a:rPr lang="tr-TR" dirty="0" err="1"/>
              <a:t>extends</a:t>
            </a:r>
            <a:r>
              <a:rPr lang="tr-TR" dirty="0"/>
              <a:t> Interface1, Interface2, Interface3 </a:t>
            </a:r>
            <a:endParaRPr lang="tr-TR" dirty="0" smtClean="0"/>
          </a:p>
          <a:p>
            <a:r>
              <a:rPr lang="tr-TR" dirty="0" smtClean="0"/>
              <a:t>{</a:t>
            </a:r>
            <a:endParaRPr lang="tr-TR" dirty="0"/>
          </a:p>
          <a:p>
            <a:endParaRPr lang="tr-TR" dirty="0"/>
          </a:p>
          <a:p>
            <a:r>
              <a:rPr lang="tr-TR" dirty="0"/>
              <a:t>    // </a:t>
            </a:r>
            <a:r>
              <a:rPr lang="tr-TR" dirty="0" err="1"/>
              <a:t>constant</a:t>
            </a:r>
            <a:r>
              <a:rPr lang="tr-TR" dirty="0"/>
              <a:t> </a:t>
            </a:r>
            <a:r>
              <a:rPr lang="tr-TR" dirty="0" err="1"/>
              <a:t>declarations</a:t>
            </a:r>
            <a:endParaRPr lang="tr-TR" dirty="0"/>
          </a:p>
          <a:p>
            <a:r>
              <a:rPr lang="tr-TR" dirty="0"/>
              <a:t>    </a:t>
            </a:r>
          </a:p>
          <a:p>
            <a:r>
              <a:rPr lang="tr-TR" dirty="0"/>
              <a:t>    // </a:t>
            </a:r>
            <a:r>
              <a:rPr lang="tr-TR" dirty="0" err="1"/>
              <a:t>base</a:t>
            </a:r>
            <a:r>
              <a:rPr lang="tr-TR" dirty="0"/>
              <a:t> of </a:t>
            </a:r>
            <a:r>
              <a:rPr lang="tr-TR" dirty="0" err="1"/>
              <a:t>natural</a:t>
            </a:r>
            <a:r>
              <a:rPr lang="tr-TR" dirty="0"/>
              <a:t> </a:t>
            </a:r>
            <a:r>
              <a:rPr lang="tr-TR" dirty="0" err="1"/>
              <a:t>logarithms</a:t>
            </a:r>
            <a:endParaRPr lang="tr-TR" dirty="0"/>
          </a:p>
          <a:p>
            <a:r>
              <a:rPr lang="tr-TR" dirty="0"/>
              <a:t>    </a:t>
            </a:r>
            <a:r>
              <a:rPr lang="tr-TR" dirty="0" err="1"/>
              <a:t>double</a:t>
            </a:r>
            <a:r>
              <a:rPr lang="tr-TR" dirty="0"/>
              <a:t> E = 2.718282;</a:t>
            </a:r>
          </a:p>
          <a:p>
            <a:r>
              <a:rPr lang="tr-TR" dirty="0"/>
              <a:t> </a:t>
            </a:r>
          </a:p>
          <a:p>
            <a:r>
              <a:rPr lang="tr-TR" dirty="0"/>
              <a:t>    // </a:t>
            </a:r>
            <a:r>
              <a:rPr lang="tr-TR" dirty="0" err="1"/>
              <a:t>method</a:t>
            </a:r>
            <a:r>
              <a:rPr lang="tr-TR" dirty="0"/>
              <a:t> </a:t>
            </a:r>
            <a:r>
              <a:rPr lang="tr-TR" dirty="0" err="1"/>
              <a:t>signatures</a:t>
            </a:r>
            <a:endParaRPr lang="tr-TR" dirty="0"/>
          </a:p>
          <a:p>
            <a:r>
              <a:rPr lang="tr-TR" dirty="0"/>
              <a:t>    </a:t>
            </a:r>
            <a:r>
              <a:rPr lang="tr-TR" dirty="0" err="1"/>
              <a:t>void</a:t>
            </a:r>
            <a:r>
              <a:rPr lang="tr-TR" dirty="0"/>
              <a:t> </a:t>
            </a:r>
            <a:r>
              <a:rPr lang="tr-TR" dirty="0" err="1"/>
              <a:t>doSomething</a:t>
            </a:r>
            <a:r>
              <a:rPr lang="tr-TR" dirty="0"/>
              <a:t> (</a:t>
            </a:r>
            <a:r>
              <a:rPr lang="tr-TR" dirty="0" err="1"/>
              <a:t>int</a:t>
            </a:r>
            <a:r>
              <a:rPr lang="tr-TR" dirty="0"/>
              <a:t> i, </a:t>
            </a:r>
            <a:r>
              <a:rPr lang="tr-TR" dirty="0" err="1"/>
              <a:t>double</a:t>
            </a:r>
            <a:r>
              <a:rPr lang="tr-TR" dirty="0"/>
              <a:t> x);</a:t>
            </a:r>
          </a:p>
          <a:p>
            <a:r>
              <a:rPr lang="tr-TR" dirty="0"/>
              <a:t>    </a:t>
            </a:r>
            <a:r>
              <a:rPr lang="tr-TR" dirty="0" err="1"/>
              <a:t>int</a:t>
            </a:r>
            <a:r>
              <a:rPr lang="tr-TR" dirty="0"/>
              <a:t> </a:t>
            </a:r>
            <a:r>
              <a:rPr lang="tr-TR" dirty="0" err="1"/>
              <a:t>doSomethingElse</a:t>
            </a:r>
            <a:r>
              <a:rPr lang="tr-TR" dirty="0"/>
              <a:t>(</a:t>
            </a:r>
            <a:r>
              <a:rPr lang="tr-TR" dirty="0" err="1"/>
              <a:t>String</a:t>
            </a:r>
            <a:r>
              <a:rPr lang="tr-TR" dirty="0"/>
              <a:t> s);</a:t>
            </a:r>
          </a:p>
          <a:p>
            <a:r>
              <a:rPr lang="tr-TR" dirty="0"/>
              <a:t>}</a:t>
            </a:r>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4233196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lnSpcReduction="10000"/>
          </a:bodyPr>
          <a:lstStyle/>
          <a:p>
            <a:r>
              <a:rPr lang="tr-TR" dirty="0" err="1" smtClean="0"/>
              <a:t>Arayüzlerde</a:t>
            </a:r>
            <a:r>
              <a:rPr lang="tr-TR" dirty="0" smtClean="0"/>
              <a:t> miras alabilir, sınıflardan farkı bir </a:t>
            </a:r>
            <a:r>
              <a:rPr lang="tr-TR" dirty="0" err="1" smtClean="0"/>
              <a:t>subclass</a:t>
            </a:r>
            <a:r>
              <a:rPr lang="tr-TR" dirty="0" smtClean="0"/>
              <a:t> sadece bir </a:t>
            </a:r>
            <a:r>
              <a:rPr lang="tr-TR" dirty="0" err="1" smtClean="0"/>
              <a:t>superclass’tan</a:t>
            </a:r>
            <a:r>
              <a:rPr lang="tr-TR" dirty="0" smtClean="0"/>
              <a:t> miras alabilirken, bir </a:t>
            </a:r>
            <a:r>
              <a:rPr lang="tr-TR" dirty="0" err="1" smtClean="0"/>
              <a:t>interface</a:t>
            </a:r>
            <a:r>
              <a:rPr lang="tr-TR" dirty="0" smtClean="0"/>
              <a:t> birden fazla </a:t>
            </a:r>
            <a:r>
              <a:rPr lang="tr-TR" dirty="0" err="1" smtClean="0"/>
              <a:t>interface’den</a:t>
            </a:r>
            <a:r>
              <a:rPr lang="tr-TR" dirty="0" smtClean="0"/>
              <a:t> miras alabilir.</a:t>
            </a:r>
          </a:p>
          <a:p>
            <a:r>
              <a:rPr lang="tr-TR" dirty="0" smtClean="0">
                <a:solidFill>
                  <a:srgbClr val="FF0000"/>
                </a:solidFill>
              </a:rPr>
              <a:t>(</a:t>
            </a:r>
            <a:r>
              <a:rPr lang="tr-TR" dirty="0" err="1" smtClean="0">
                <a:solidFill>
                  <a:srgbClr val="FF0000"/>
                </a:solidFill>
              </a:rPr>
              <a:t>islem</a:t>
            </a:r>
            <a:r>
              <a:rPr lang="tr-TR" dirty="0" smtClean="0">
                <a:solidFill>
                  <a:srgbClr val="FF0000"/>
                </a:solidFill>
              </a:rPr>
              <a:t> </a:t>
            </a:r>
            <a:r>
              <a:rPr lang="tr-TR" dirty="0" err="1" smtClean="0">
                <a:solidFill>
                  <a:srgbClr val="FF0000"/>
                </a:solidFill>
              </a:rPr>
              <a:t>arayüzleri</a:t>
            </a:r>
            <a:r>
              <a:rPr lang="tr-TR" dirty="0" smtClean="0">
                <a:solidFill>
                  <a:srgbClr val="FF0000"/>
                </a:solidFill>
              </a:rPr>
              <a:t> ve sınıfı örneği)</a:t>
            </a:r>
          </a:p>
          <a:p>
            <a:endParaRPr lang="tr-TR" dirty="0"/>
          </a:p>
          <a:p>
            <a:r>
              <a:rPr lang="tr-TR" dirty="0" err="1" smtClean="0"/>
              <a:t>public</a:t>
            </a:r>
            <a:r>
              <a:rPr lang="tr-TR" dirty="0" smtClean="0"/>
              <a:t> anahtarı bu </a:t>
            </a:r>
            <a:r>
              <a:rPr lang="tr-TR" dirty="0" err="1" smtClean="0"/>
              <a:t>arayüze</a:t>
            </a:r>
            <a:r>
              <a:rPr lang="tr-TR" dirty="0" smtClean="0"/>
              <a:t> </a:t>
            </a:r>
            <a:r>
              <a:rPr lang="tr-TR" dirty="0" err="1" smtClean="0"/>
              <a:t>heryerden</a:t>
            </a:r>
            <a:r>
              <a:rPr lang="tr-TR" dirty="0" smtClean="0"/>
              <a:t> ulaşılabileceğini gösterir. Herhangi bir erişim </a:t>
            </a:r>
            <a:r>
              <a:rPr lang="tr-TR" dirty="0" err="1" smtClean="0"/>
              <a:t>modifier</a:t>
            </a:r>
            <a:r>
              <a:rPr lang="tr-TR" dirty="0" smtClean="0"/>
              <a:t> kullanılmazsa kendi paketinden erişilebileceği (</a:t>
            </a:r>
            <a:r>
              <a:rPr lang="tr-TR" dirty="0" err="1" smtClean="0"/>
              <a:t>package-private</a:t>
            </a:r>
            <a:r>
              <a:rPr lang="tr-TR" dirty="0" smtClean="0"/>
              <a:t>) anlamına gelir.</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2387791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lnSpcReduction="10000"/>
          </a:bodyPr>
          <a:lstStyle/>
          <a:p>
            <a:pPr marL="0" indent="0">
              <a:buNone/>
            </a:pPr>
            <a:r>
              <a:rPr lang="tr-TR" dirty="0" smtClean="0"/>
              <a:t>Bir </a:t>
            </a:r>
            <a:r>
              <a:rPr lang="tr-TR" dirty="0" err="1" smtClean="0"/>
              <a:t>interface</a:t>
            </a:r>
            <a:r>
              <a:rPr lang="tr-TR" dirty="0" smtClean="0"/>
              <a:t> gövdesi </a:t>
            </a:r>
            <a:r>
              <a:rPr lang="tr-TR" dirty="0" err="1" smtClean="0"/>
              <a:t>abstract</a:t>
            </a:r>
            <a:r>
              <a:rPr lang="tr-TR" dirty="0"/>
              <a:t> </a:t>
            </a:r>
            <a:r>
              <a:rPr lang="tr-TR" dirty="0" err="1" smtClean="0"/>
              <a:t>methodlardan</a:t>
            </a:r>
            <a:r>
              <a:rPr lang="tr-TR" dirty="0" smtClean="0"/>
              <a:t>, </a:t>
            </a:r>
            <a:r>
              <a:rPr lang="tr-TR" dirty="0" err="1" smtClean="0"/>
              <a:t>default</a:t>
            </a:r>
            <a:r>
              <a:rPr lang="tr-TR" dirty="0" smtClean="0"/>
              <a:t> </a:t>
            </a:r>
            <a:r>
              <a:rPr lang="tr-TR" dirty="0" err="1" smtClean="0"/>
              <a:t>methodlardan</a:t>
            </a:r>
            <a:r>
              <a:rPr lang="tr-TR" dirty="0" smtClean="0"/>
              <a:t> ve </a:t>
            </a:r>
            <a:r>
              <a:rPr lang="tr-TR" dirty="0" err="1" smtClean="0"/>
              <a:t>static</a:t>
            </a:r>
            <a:r>
              <a:rPr lang="tr-TR" dirty="0" smtClean="0"/>
              <a:t> </a:t>
            </a:r>
            <a:r>
              <a:rPr lang="tr-TR" dirty="0" err="1" smtClean="0"/>
              <a:t>methodlardan</a:t>
            </a:r>
            <a:r>
              <a:rPr lang="tr-TR" dirty="0" smtClean="0"/>
              <a:t> oluşur.</a:t>
            </a:r>
          </a:p>
          <a:p>
            <a:pPr marL="0" indent="0">
              <a:buNone/>
            </a:pPr>
            <a:endParaRPr lang="tr-TR" dirty="0"/>
          </a:p>
          <a:p>
            <a:pPr marL="0" indent="0">
              <a:buNone/>
            </a:pPr>
            <a:r>
              <a:rPr lang="tr-TR" dirty="0" smtClean="0"/>
              <a:t>Bir </a:t>
            </a:r>
            <a:r>
              <a:rPr lang="tr-TR" dirty="0" err="1" smtClean="0"/>
              <a:t>arayüzdeki</a:t>
            </a:r>
            <a:r>
              <a:rPr lang="tr-TR" dirty="0" smtClean="0"/>
              <a:t> </a:t>
            </a:r>
            <a:r>
              <a:rPr lang="tr-TR" dirty="0" err="1" smtClean="0"/>
              <a:t>abstract</a:t>
            </a:r>
            <a:r>
              <a:rPr lang="tr-TR" dirty="0" smtClean="0"/>
              <a:t> </a:t>
            </a:r>
            <a:r>
              <a:rPr lang="tr-TR" dirty="0" err="1" smtClean="0"/>
              <a:t>method</a:t>
            </a:r>
            <a:r>
              <a:rPr lang="tr-TR" dirty="0" smtClean="0"/>
              <a:t> küme parantezi ve gövde kodu olmayan bir </a:t>
            </a:r>
            <a:r>
              <a:rPr lang="tr-TR" dirty="0" err="1" smtClean="0"/>
              <a:t>metoddur</a:t>
            </a:r>
            <a:r>
              <a:rPr lang="tr-TR" dirty="0" smtClean="0"/>
              <a:t>. </a:t>
            </a:r>
          </a:p>
          <a:p>
            <a:pPr marL="0" indent="0">
              <a:buNone/>
            </a:pPr>
            <a:r>
              <a:rPr lang="tr-TR" dirty="0" err="1" smtClean="0"/>
              <a:t>Default</a:t>
            </a:r>
            <a:r>
              <a:rPr lang="tr-TR" dirty="0" smtClean="0"/>
              <a:t> </a:t>
            </a:r>
            <a:r>
              <a:rPr lang="tr-TR" dirty="0" err="1" smtClean="0"/>
              <a:t>methodlar</a:t>
            </a:r>
            <a:r>
              <a:rPr lang="tr-TR" dirty="0" smtClean="0"/>
              <a:t> </a:t>
            </a:r>
            <a:r>
              <a:rPr lang="tr-TR" dirty="0" err="1" smtClean="0"/>
              <a:t>default</a:t>
            </a:r>
            <a:r>
              <a:rPr lang="tr-TR" dirty="0" smtClean="0"/>
              <a:t> anahtarı ile imlenirken, statik </a:t>
            </a:r>
            <a:r>
              <a:rPr lang="tr-TR" dirty="0" err="1" smtClean="0"/>
              <a:t>methodlar</a:t>
            </a:r>
            <a:r>
              <a:rPr lang="tr-TR" dirty="0" smtClean="0"/>
              <a:t> statik anahtarı ile imlenmelidirler. </a:t>
            </a:r>
          </a:p>
          <a:p>
            <a:pPr marL="0" indent="0">
              <a:buNone/>
            </a:pPr>
            <a:r>
              <a:rPr lang="tr-TR" dirty="0" err="1"/>
              <a:t>p</a:t>
            </a:r>
            <a:r>
              <a:rPr lang="tr-TR" dirty="0" err="1" smtClean="0"/>
              <a:t>ublic</a:t>
            </a:r>
            <a:r>
              <a:rPr lang="tr-TR" dirty="0" smtClean="0"/>
              <a:t> anahtarı </a:t>
            </a:r>
            <a:r>
              <a:rPr lang="tr-TR" dirty="0"/>
              <a:t>k</a:t>
            </a:r>
            <a:r>
              <a:rPr lang="tr-TR" dirty="0" smtClean="0"/>
              <a:t>ullanılsa da </a:t>
            </a:r>
            <a:r>
              <a:rPr lang="tr-TR" dirty="0" err="1" smtClean="0"/>
              <a:t>kullanılmasada</a:t>
            </a:r>
            <a:r>
              <a:rPr lang="tr-TR" dirty="0" smtClean="0"/>
              <a:t> </a:t>
            </a:r>
            <a:r>
              <a:rPr lang="tr-TR" dirty="0" err="1" smtClean="0"/>
              <a:t>arayüzün</a:t>
            </a:r>
            <a:r>
              <a:rPr lang="tr-TR" dirty="0" smtClean="0"/>
              <a:t> tüm metotları </a:t>
            </a:r>
            <a:r>
              <a:rPr lang="tr-TR" dirty="0" err="1" smtClean="0"/>
              <a:t>public’tir</a:t>
            </a:r>
            <a:r>
              <a:rPr lang="tr-TR" dirty="0" smtClean="0"/>
              <a:t>.</a:t>
            </a:r>
          </a:p>
        </p:txBody>
      </p:sp>
      <p:sp>
        <p:nvSpPr>
          <p:cNvPr id="3" name="Başlık 2"/>
          <p:cNvSpPr>
            <a:spLocks noGrp="1"/>
          </p:cNvSpPr>
          <p:nvPr>
            <p:ph type="title"/>
          </p:nvPr>
        </p:nvSpPr>
        <p:spPr/>
        <p:txBody>
          <a:bodyPr/>
          <a:lstStyle/>
          <a:p>
            <a:endParaRPr lang="tr-TR" dirty="0"/>
          </a:p>
        </p:txBody>
      </p:sp>
    </p:spTree>
    <p:extLst>
      <p:ext uri="{BB962C8B-B14F-4D97-AF65-F5344CB8AC3E}">
        <p14:creationId xmlns:p14="http://schemas.microsoft.com/office/powerpoint/2010/main" val="3111175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Ek olarak, bir </a:t>
            </a:r>
            <a:r>
              <a:rPr lang="tr-TR" dirty="0" err="1" smtClean="0"/>
              <a:t>arayüz</a:t>
            </a:r>
            <a:r>
              <a:rPr lang="tr-TR" dirty="0" smtClean="0"/>
              <a:t> sabit deklarasyonlarını ihtiva edebilir. Bir </a:t>
            </a:r>
            <a:r>
              <a:rPr lang="tr-TR" dirty="0" err="1" smtClean="0"/>
              <a:t>arayüzde</a:t>
            </a:r>
            <a:r>
              <a:rPr lang="tr-TR" dirty="0" smtClean="0"/>
              <a:t> tanımlanan tüm sabit değerleri kesinlikle </a:t>
            </a:r>
            <a:r>
              <a:rPr lang="tr-TR" dirty="0" err="1" smtClean="0"/>
              <a:t>public</a:t>
            </a:r>
            <a:r>
              <a:rPr lang="tr-TR" dirty="0" smtClean="0"/>
              <a:t>, </a:t>
            </a:r>
            <a:r>
              <a:rPr lang="tr-TR" dirty="0" err="1" smtClean="0"/>
              <a:t>static</a:t>
            </a:r>
            <a:r>
              <a:rPr lang="tr-TR" dirty="0" smtClean="0"/>
              <a:t> ve </a:t>
            </a:r>
            <a:r>
              <a:rPr lang="tr-TR" dirty="0" err="1" smtClean="0"/>
              <a:t>final’dır</a:t>
            </a:r>
            <a:r>
              <a:rPr lang="tr-TR" dirty="0" smtClean="0"/>
              <a:t>.</a:t>
            </a:r>
          </a:p>
          <a:p>
            <a:endParaRPr lang="tr-TR" dirty="0"/>
          </a:p>
          <a:p>
            <a:r>
              <a:rPr lang="tr-TR" dirty="0" err="1"/>
              <a:t>p</a:t>
            </a:r>
            <a:r>
              <a:rPr lang="tr-TR" dirty="0" err="1" smtClean="0"/>
              <a:t>ublic</a:t>
            </a:r>
            <a:r>
              <a:rPr lang="tr-TR" dirty="0" smtClean="0"/>
              <a:t> </a:t>
            </a:r>
            <a:r>
              <a:rPr lang="tr-TR" dirty="0" err="1" smtClean="0"/>
              <a:t>interface</a:t>
            </a:r>
            <a:r>
              <a:rPr lang="tr-TR" dirty="0" smtClean="0"/>
              <a:t> </a:t>
            </a:r>
            <a:r>
              <a:rPr lang="tr-TR" dirty="0" err="1" smtClean="0"/>
              <a:t>Relatable</a:t>
            </a:r>
            <a:r>
              <a:rPr lang="tr-TR" dirty="0" smtClean="0"/>
              <a:t>{</a:t>
            </a:r>
          </a:p>
          <a:p>
            <a:r>
              <a:rPr lang="tr-TR" dirty="0" err="1" smtClean="0"/>
              <a:t>public</a:t>
            </a:r>
            <a:r>
              <a:rPr lang="tr-TR" dirty="0" smtClean="0"/>
              <a:t> </a:t>
            </a:r>
            <a:r>
              <a:rPr lang="tr-TR" dirty="0" err="1" smtClean="0"/>
              <a:t>int</a:t>
            </a:r>
            <a:r>
              <a:rPr lang="tr-TR" dirty="0" smtClean="0"/>
              <a:t> </a:t>
            </a:r>
            <a:r>
              <a:rPr lang="tr-TR" dirty="0" err="1" smtClean="0"/>
              <a:t>isLargerThan</a:t>
            </a:r>
            <a:r>
              <a:rPr lang="tr-TR" dirty="0" smtClean="0"/>
              <a:t>(</a:t>
            </a:r>
            <a:r>
              <a:rPr lang="tr-TR" dirty="0" err="1" smtClean="0"/>
              <a:t>Relatable</a:t>
            </a:r>
            <a:r>
              <a:rPr lang="tr-TR" dirty="0" smtClean="0"/>
              <a:t> </a:t>
            </a:r>
            <a:r>
              <a:rPr lang="tr-TR" dirty="0" err="1" smtClean="0"/>
              <a:t>other</a:t>
            </a:r>
            <a:r>
              <a:rPr lang="tr-TR" dirty="0" smtClean="0"/>
              <a:t>);</a:t>
            </a:r>
          </a:p>
          <a:p>
            <a:r>
              <a:rPr lang="tr-TR" dirty="0"/>
              <a:t>}</a:t>
            </a:r>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2882890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lnSpcReduction="10000"/>
          </a:bodyPr>
          <a:lstStyle/>
          <a:p>
            <a:r>
              <a:rPr lang="tr-TR" dirty="0" err="1" smtClean="0"/>
              <a:t>public</a:t>
            </a:r>
            <a:r>
              <a:rPr lang="tr-TR" dirty="0" smtClean="0"/>
              <a:t> </a:t>
            </a:r>
            <a:r>
              <a:rPr lang="tr-TR" dirty="0" err="1" smtClean="0"/>
              <a:t>class</a:t>
            </a:r>
            <a:r>
              <a:rPr lang="tr-TR" dirty="0" smtClean="0"/>
              <a:t> </a:t>
            </a:r>
            <a:r>
              <a:rPr lang="tr-TR" dirty="0" err="1" smtClean="0"/>
              <a:t>alan_hesap</a:t>
            </a:r>
            <a:r>
              <a:rPr lang="tr-TR" dirty="0" smtClean="0"/>
              <a:t>{</a:t>
            </a:r>
          </a:p>
          <a:p>
            <a:pPr lvl="1"/>
            <a:r>
              <a:rPr lang="tr-TR" dirty="0" err="1"/>
              <a:t>d</a:t>
            </a:r>
            <a:r>
              <a:rPr lang="tr-TR" dirty="0" err="1" smtClean="0"/>
              <a:t>ouble</a:t>
            </a:r>
            <a:r>
              <a:rPr lang="tr-TR" dirty="0" smtClean="0"/>
              <a:t> </a:t>
            </a:r>
            <a:r>
              <a:rPr lang="tr-TR" dirty="0" err="1" smtClean="0"/>
              <a:t>kisa_kenar</a:t>
            </a:r>
            <a:r>
              <a:rPr lang="tr-TR" dirty="0" smtClean="0"/>
              <a:t>;</a:t>
            </a:r>
          </a:p>
          <a:p>
            <a:pPr lvl="1"/>
            <a:r>
              <a:rPr lang="tr-TR" dirty="0" err="1"/>
              <a:t>d</a:t>
            </a:r>
            <a:r>
              <a:rPr lang="tr-TR" dirty="0" err="1" smtClean="0"/>
              <a:t>ouble</a:t>
            </a:r>
            <a:r>
              <a:rPr lang="tr-TR" dirty="0" smtClean="0"/>
              <a:t>  </a:t>
            </a:r>
            <a:r>
              <a:rPr lang="tr-TR" dirty="0" err="1" smtClean="0"/>
              <a:t>uzun_kenar</a:t>
            </a:r>
            <a:r>
              <a:rPr lang="tr-TR" dirty="0" smtClean="0"/>
              <a:t>;</a:t>
            </a:r>
          </a:p>
          <a:p>
            <a:pPr lvl="1"/>
            <a:endParaRPr lang="tr-TR" dirty="0" smtClean="0"/>
          </a:p>
          <a:p>
            <a:pPr lvl="1"/>
            <a:r>
              <a:rPr lang="tr-TR" dirty="0" err="1" smtClean="0"/>
              <a:t>alan_hesap</a:t>
            </a:r>
            <a:r>
              <a:rPr lang="tr-TR" dirty="0" smtClean="0"/>
              <a:t>(</a:t>
            </a:r>
            <a:r>
              <a:rPr lang="tr-TR" dirty="0" err="1" smtClean="0"/>
              <a:t>double</a:t>
            </a:r>
            <a:r>
              <a:rPr lang="tr-TR" dirty="0" smtClean="0"/>
              <a:t> </a:t>
            </a:r>
            <a:r>
              <a:rPr lang="tr-TR" dirty="0" err="1" smtClean="0"/>
              <a:t>kisa_kenar</a:t>
            </a:r>
            <a:r>
              <a:rPr lang="tr-TR" dirty="0" smtClean="0"/>
              <a:t>, </a:t>
            </a:r>
            <a:r>
              <a:rPr lang="tr-TR" dirty="0" err="1" smtClean="0"/>
              <a:t>double</a:t>
            </a:r>
            <a:r>
              <a:rPr lang="tr-TR" dirty="0" smtClean="0"/>
              <a:t> </a:t>
            </a:r>
            <a:r>
              <a:rPr lang="tr-TR" dirty="0" err="1" smtClean="0"/>
              <a:t>uzun_kenar</a:t>
            </a:r>
            <a:r>
              <a:rPr lang="tr-TR" dirty="0" smtClean="0"/>
              <a:t>)</a:t>
            </a:r>
          </a:p>
          <a:p>
            <a:pPr lvl="1"/>
            <a:r>
              <a:rPr lang="tr-TR" dirty="0" smtClean="0"/>
              <a:t>{</a:t>
            </a:r>
          </a:p>
          <a:p>
            <a:pPr lvl="2"/>
            <a:r>
              <a:rPr lang="tr-TR" dirty="0" err="1" smtClean="0"/>
              <a:t>this.kisa_kenar</a:t>
            </a:r>
            <a:r>
              <a:rPr lang="tr-TR" dirty="0" smtClean="0"/>
              <a:t>=</a:t>
            </a:r>
            <a:r>
              <a:rPr lang="tr-TR" dirty="0" err="1" smtClean="0"/>
              <a:t>kisa_kenar</a:t>
            </a:r>
            <a:r>
              <a:rPr lang="tr-TR" dirty="0" smtClean="0"/>
              <a:t>;</a:t>
            </a:r>
          </a:p>
          <a:p>
            <a:pPr lvl="2"/>
            <a:r>
              <a:rPr lang="tr-TR" dirty="0" err="1" smtClean="0"/>
              <a:t>this.uzun_kenar</a:t>
            </a:r>
            <a:r>
              <a:rPr lang="tr-TR" dirty="0" smtClean="0"/>
              <a:t>=</a:t>
            </a:r>
            <a:r>
              <a:rPr lang="tr-TR" dirty="0" err="1" smtClean="0"/>
              <a:t>uzun_kenar</a:t>
            </a:r>
            <a:r>
              <a:rPr lang="tr-TR" dirty="0" smtClean="0"/>
              <a:t>;</a:t>
            </a:r>
          </a:p>
          <a:p>
            <a:pPr lvl="2"/>
            <a:r>
              <a:rPr lang="tr-TR" dirty="0" smtClean="0"/>
              <a:t>}</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66477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92500" lnSpcReduction="20000"/>
          </a:bodyPr>
          <a:lstStyle/>
          <a:p>
            <a:r>
              <a:rPr lang="tr-TR" dirty="0" err="1" smtClean="0"/>
              <a:t>double</a:t>
            </a:r>
            <a:r>
              <a:rPr lang="tr-TR" dirty="0" smtClean="0"/>
              <a:t> </a:t>
            </a:r>
            <a:r>
              <a:rPr lang="tr-TR" dirty="0" err="1" smtClean="0"/>
              <a:t>alan_hesapla</a:t>
            </a:r>
            <a:r>
              <a:rPr lang="tr-TR" dirty="0" smtClean="0"/>
              <a:t>()</a:t>
            </a:r>
          </a:p>
          <a:p>
            <a:r>
              <a:rPr lang="tr-TR" dirty="0" smtClean="0"/>
              <a:t>{</a:t>
            </a:r>
          </a:p>
          <a:p>
            <a:pPr lvl="1"/>
            <a:r>
              <a:rPr lang="tr-TR" dirty="0" err="1" smtClean="0"/>
              <a:t>return</a:t>
            </a:r>
            <a:r>
              <a:rPr lang="tr-TR" dirty="0" smtClean="0"/>
              <a:t> </a:t>
            </a:r>
            <a:r>
              <a:rPr lang="tr-TR" dirty="0" err="1" smtClean="0"/>
              <a:t>this.kisa_kenar</a:t>
            </a:r>
            <a:r>
              <a:rPr lang="tr-TR" dirty="0" smtClean="0"/>
              <a:t>*</a:t>
            </a:r>
            <a:r>
              <a:rPr lang="tr-TR" dirty="0" err="1" smtClean="0"/>
              <a:t>this.uzun_kenar</a:t>
            </a:r>
            <a:r>
              <a:rPr lang="tr-TR" dirty="0" smtClean="0"/>
              <a:t>;</a:t>
            </a:r>
          </a:p>
          <a:p>
            <a:pPr marL="301943" lvl="1" indent="0">
              <a:buNone/>
            </a:pPr>
            <a:r>
              <a:rPr lang="tr-TR" dirty="0" smtClean="0"/>
              <a:t>} </a:t>
            </a:r>
          </a:p>
          <a:p>
            <a:r>
              <a:rPr lang="tr-TR" dirty="0" err="1" smtClean="0"/>
              <a:t>public</a:t>
            </a:r>
            <a:r>
              <a:rPr lang="tr-TR" dirty="0" smtClean="0"/>
              <a:t> </a:t>
            </a:r>
            <a:r>
              <a:rPr lang="tr-TR" dirty="0" err="1"/>
              <a:t>int</a:t>
            </a:r>
            <a:r>
              <a:rPr lang="tr-TR" dirty="0"/>
              <a:t> </a:t>
            </a:r>
            <a:r>
              <a:rPr lang="tr-TR" dirty="0" err="1"/>
              <a:t>isLargerThan</a:t>
            </a:r>
            <a:r>
              <a:rPr lang="tr-TR" dirty="0"/>
              <a:t>(</a:t>
            </a:r>
            <a:r>
              <a:rPr lang="tr-TR" dirty="0" err="1"/>
              <a:t>Relatable</a:t>
            </a:r>
            <a:r>
              <a:rPr lang="tr-TR" dirty="0"/>
              <a:t> </a:t>
            </a:r>
            <a:r>
              <a:rPr lang="tr-TR" dirty="0" err="1"/>
              <a:t>other</a:t>
            </a:r>
            <a:r>
              <a:rPr lang="tr-TR" dirty="0" smtClean="0"/>
              <a:t>)</a:t>
            </a:r>
          </a:p>
          <a:p>
            <a:r>
              <a:rPr lang="tr-TR" dirty="0" smtClean="0"/>
              <a:t>{</a:t>
            </a:r>
          </a:p>
          <a:p>
            <a:pPr lvl="1"/>
            <a:r>
              <a:rPr lang="tr-TR" dirty="0" err="1" smtClean="0"/>
              <a:t>if</a:t>
            </a:r>
            <a:r>
              <a:rPr lang="tr-TR" dirty="0" smtClean="0"/>
              <a:t>(</a:t>
            </a:r>
            <a:r>
              <a:rPr lang="tr-TR" dirty="0" err="1" smtClean="0"/>
              <a:t>this.alan_hesapla</a:t>
            </a:r>
            <a:r>
              <a:rPr lang="tr-TR" dirty="0" smtClean="0"/>
              <a:t>()&gt;</a:t>
            </a:r>
            <a:r>
              <a:rPr lang="tr-TR" dirty="0" err="1" smtClean="0"/>
              <a:t>other.alan_hesapla</a:t>
            </a:r>
            <a:r>
              <a:rPr lang="tr-TR" dirty="0" smtClean="0"/>
              <a:t>())</a:t>
            </a:r>
          </a:p>
          <a:p>
            <a:pPr lvl="3"/>
            <a:r>
              <a:rPr lang="tr-TR" dirty="0" err="1"/>
              <a:t>r</a:t>
            </a:r>
            <a:r>
              <a:rPr lang="tr-TR" dirty="0" err="1" smtClean="0"/>
              <a:t>eturn</a:t>
            </a:r>
            <a:r>
              <a:rPr lang="tr-TR" dirty="0" smtClean="0"/>
              <a:t> 1;</a:t>
            </a:r>
          </a:p>
          <a:p>
            <a:pPr marL="627063" lvl="2" indent="0">
              <a:buNone/>
            </a:pPr>
            <a:r>
              <a:rPr lang="tr-TR" dirty="0"/>
              <a:t>e</a:t>
            </a:r>
            <a:r>
              <a:rPr lang="tr-TR" dirty="0" smtClean="0"/>
              <a:t>lse</a:t>
            </a:r>
          </a:p>
          <a:p>
            <a:pPr lvl="3"/>
            <a:r>
              <a:rPr lang="tr-TR" dirty="0" err="1"/>
              <a:t>r</a:t>
            </a:r>
            <a:r>
              <a:rPr lang="tr-TR" dirty="0" err="1" smtClean="0"/>
              <a:t>eturn</a:t>
            </a:r>
            <a:r>
              <a:rPr lang="tr-TR" dirty="0" smtClean="0"/>
              <a:t> -1</a:t>
            </a:r>
            <a:endParaRPr lang="tr-TR" dirty="0"/>
          </a:p>
          <a:p>
            <a:r>
              <a:rPr lang="tr-TR" dirty="0"/>
              <a:t>}</a:t>
            </a:r>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480751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Daha önce </a:t>
            </a:r>
            <a:r>
              <a:rPr lang="tr-TR" dirty="0" err="1" smtClean="0"/>
              <a:t>arayüzlerin</a:t>
            </a:r>
            <a:r>
              <a:rPr lang="tr-TR" dirty="0" smtClean="0"/>
              <a:t> referans veri tipi olduğundan bahsedilmiştir.</a:t>
            </a:r>
          </a:p>
          <a:p>
            <a:r>
              <a:rPr lang="tr-TR" dirty="0" smtClean="0"/>
              <a:t>Bir </a:t>
            </a:r>
            <a:r>
              <a:rPr lang="tr-TR" dirty="0" err="1" smtClean="0"/>
              <a:t>arayüz</a:t>
            </a:r>
            <a:r>
              <a:rPr lang="tr-TR" dirty="0" smtClean="0"/>
              <a:t> tanımladığınızda bir referans veri tipi tanımlanmış demektir. Bundan dolayı diğer veri tipleri gibi </a:t>
            </a:r>
            <a:r>
              <a:rPr lang="tr-TR" dirty="0" err="1" smtClean="0"/>
              <a:t>arayüzler</a:t>
            </a:r>
            <a:r>
              <a:rPr lang="tr-TR" dirty="0" smtClean="0"/>
              <a:t> de veri tipi olarak kullanılabilir.</a:t>
            </a:r>
          </a:p>
          <a:p>
            <a:endParaRPr lang="tr-TR" dirty="0"/>
          </a:p>
          <a:p>
            <a:endParaRPr lang="tr-TR" dirty="0"/>
          </a:p>
        </p:txBody>
      </p:sp>
      <p:sp>
        <p:nvSpPr>
          <p:cNvPr id="3" name="Başlık 2"/>
          <p:cNvSpPr>
            <a:spLocks noGrp="1"/>
          </p:cNvSpPr>
          <p:nvPr>
            <p:ph type="title"/>
          </p:nvPr>
        </p:nvSpPr>
        <p:spPr/>
        <p:txBody>
          <a:bodyPr/>
          <a:lstStyle/>
          <a:p>
            <a:r>
              <a:rPr lang="tr-TR" dirty="0" err="1" smtClean="0"/>
              <a:t>Arayüzü</a:t>
            </a:r>
            <a:r>
              <a:rPr lang="tr-TR" dirty="0" smtClean="0"/>
              <a:t> bir tip olarak Kullanma</a:t>
            </a:r>
            <a:endParaRPr lang="tr-TR" dirty="0"/>
          </a:p>
        </p:txBody>
      </p:sp>
    </p:spTree>
    <p:extLst>
      <p:ext uri="{BB962C8B-B14F-4D97-AF65-F5344CB8AC3E}">
        <p14:creationId xmlns:p14="http://schemas.microsoft.com/office/powerpoint/2010/main" val="1921182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92500" lnSpcReduction="10000"/>
          </a:bodyPr>
          <a:lstStyle/>
          <a:p>
            <a:r>
              <a:rPr lang="tr-TR" dirty="0" err="1"/>
              <a:t>public</a:t>
            </a:r>
            <a:r>
              <a:rPr lang="tr-TR" dirty="0"/>
              <a:t> Object </a:t>
            </a:r>
            <a:r>
              <a:rPr lang="tr-TR" dirty="0" err="1"/>
              <a:t>findLargest</a:t>
            </a:r>
            <a:r>
              <a:rPr lang="tr-TR" dirty="0"/>
              <a:t>(Object object1, Object object2) {</a:t>
            </a:r>
          </a:p>
          <a:p>
            <a:r>
              <a:rPr lang="tr-TR" dirty="0"/>
              <a:t>   </a:t>
            </a:r>
            <a:r>
              <a:rPr lang="tr-TR" dirty="0" err="1"/>
              <a:t>Relatable</a:t>
            </a:r>
            <a:r>
              <a:rPr lang="tr-TR" dirty="0"/>
              <a:t> obj1 = (</a:t>
            </a:r>
            <a:r>
              <a:rPr lang="tr-TR" dirty="0" err="1"/>
              <a:t>Relatable</a:t>
            </a:r>
            <a:r>
              <a:rPr lang="tr-TR" dirty="0"/>
              <a:t>)object1;</a:t>
            </a:r>
          </a:p>
          <a:p>
            <a:r>
              <a:rPr lang="tr-TR" dirty="0"/>
              <a:t>   </a:t>
            </a:r>
            <a:r>
              <a:rPr lang="tr-TR" dirty="0" err="1"/>
              <a:t>Relatable</a:t>
            </a:r>
            <a:r>
              <a:rPr lang="tr-TR" dirty="0"/>
              <a:t> obj2 = (</a:t>
            </a:r>
            <a:r>
              <a:rPr lang="tr-TR" dirty="0" err="1"/>
              <a:t>Relatable</a:t>
            </a:r>
            <a:r>
              <a:rPr lang="tr-TR" dirty="0"/>
              <a:t>)object2;</a:t>
            </a:r>
          </a:p>
          <a:p>
            <a:r>
              <a:rPr lang="tr-TR" dirty="0"/>
              <a:t>   </a:t>
            </a:r>
            <a:r>
              <a:rPr lang="tr-TR" dirty="0" err="1"/>
              <a:t>if</a:t>
            </a:r>
            <a:r>
              <a:rPr lang="tr-TR" dirty="0"/>
              <a:t> ((obj1).</a:t>
            </a:r>
            <a:r>
              <a:rPr lang="tr-TR" dirty="0" err="1"/>
              <a:t>isLargerThan</a:t>
            </a:r>
            <a:r>
              <a:rPr lang="tr-TR" dirty="0"/>
              <a:t>(obj2) &gt; 0)</a:t>
            </a:r>
          </a:p>
          <a:p>
            <a:r>
              <a:rPr lang="tr-TR" dirty="0"/>
              <a:t>      </a:t>
            </a:r>
            <a:r>
              <a:rPr lang="tr-TR" dirty="0" err="1"/>
              <a:t>return</a:t>
            </a:r>
            <a:r>
              <a:rPr lang="tr-TR" dirty="0"/>
              <a:t> object1;</a:t>
            </a:r>
          </a:p>
          <a:p>
            <a:r>
              <a:rPr lang="tr-TR" dirty="0"/>
              <a:t>   else </a:t>
            </a:r>
          </a:p>
          <a:p>
            <a:r>
              <a:rPr lang="tr-TR" dirty="0"/>
              <a:t>      </a:t>
            </a:r>
            <a:r>
              <a:rPr lang="tr-TR" dirty="0" err="1"/>
              <a:t>return</a:t>
            </a:r>
            <a:r>
              <a:rPr lang="tr-TR" dirty="0"/>
              <a:t> object2;</a:t>
            </a:r>
          </a:p>
          <a:p>
            <a:r>
              <a:rPr lang="tr-TR" dirty="0" smtClean="0"/>
              <a:t>}</a:t>
            </a:r>
          </a:p>
          <a:p>
            <a:r>
              <a:rPr lang="tr-TR" dirty="0" smtClean="0">
                <a:solidFill>
                  <a:srgbClr val="FF0000"/>
                </a:solidFill>
              </a:rPr>
              <a:t>(</a:t>
            </a:r>
            <a:r>
              <a:rPr lang="tr-TR" dirty="0" err="1" smtClean="0">
                <a:solidFill>
                  <a:srgbClr val="FF0000"/>
                </a:solidFill>
              </a:rPr>
              <a:t>veripi</a:t>
            </a:r>
            <a:r>
              <a:rPr lang="tr-TR" dirty="0" smtClean="0">
                <a:solidFill>
                  <a:srgbClr val="FF0000"/>
                </a:solidFill>
              </a:rPr>
              <a:t> örneği)</a:t>
            </a:r>
            <a:endParaRPr lang="tr-TR" dirty="0">
              <a:solidFill>
                <a:srgbClr val="FF0000"/>
              </a:solidFill>
            </a:endParaRPr>
          </a:p>
          <a:p>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2723412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en-US" dirty="0"/>
              <a:t>public interface </a:t>
            </a:r>
            <a:r>
              <a:rPr lang="en-US" dirty="0" err="1"/>
              <a:t>DoIt</a:t>
            </a:r>
            <a:r>
              <a:rPr lang="en-US" dirty="0"/>
              <a:t> {</a:t>
            </a:r>
          </a:p>
          <a:p>
            <a:r>
              <a:rPr lang="en-US" dirty="0"/>
              <a:t>   void </a:t>
            </a:r>
            <a:r>
              <a:rPr lang="en-US" dirty="0" err="1"/>
              <a:t>doSomething</a:t>
            </a:r>
            <a:r>
              <a:rPr lang="en-US" dirty="0"/>
              <a:t>(</a:t>
            </a:r>
            <a:r>
              <a:rPr lang="en-US" dirty="0" err="1"/>
              <a:t>int</a:t>
            </a:r>
            <a:r>
              <a:rPr lang="en-US" dirty="0"/>
              <a:t> i, double x);</a:t>
            </a:r>
          </a:p>
          <a:p>
            <a:r>
              <a:rPr lang="en-US" dirty="0"/>
              <a:t>   </a:t>
            </a:r>
            <a:r>
              <a:rPr lang="en-US" dirty="0" err="1"/>
              <a:t>int</a:t>
            </a:r>
            <a:r>
              <a:rPr lang="en-US" dirty="0"/>
              <a:t> </a:t>
            </a:r>
            <a:r>
              <a:rPr lang="en-US" dirty="0" err="1"/>
              <a:t>doSomethingElse</a:t>
            </a:r>
            <a:r>
              <a:rPr lang="en-US" dirty="0"/>
              <a:t>(String s);</a:t>
            </a:r>
          </a:p>
          <a:p>
            <a:r>
              <a:rPr lang="en-US" dirty="0"/>
              <a:t>}</a:t>
            </a:r>
          </a:p>
          <a:p>
            <a:endParaRPr lang="tr-TR" dirty="0"/>
          </a:p>
        </p:txBody>
      </p:sp>
      <p:sp>
        <p:nvSpPr>
          <p:cNvPr id="3" name="Başlık 2"/>
          <p:cNvSpPr>
            <a:spLocks noGrp="1"/>
          </p:cNvSpPr>
          <p:nvPr>
            <p:ph type="title"/>
          </p:nvPr>
        </p:nvSpPr>
        <p:spPr/>
        <p:txBody>
          <a:bodyPr/>
          <a:lstStyle/>
          <a:p>
            <a:r>
              <a:rPr lang="tr-TR" dirty="0" smtClean="0"/>
              <a:t>Gelişmiş </a:t>
            </a:r>
            <a:r>
              <a:rPr lang="tr-TR" dirty="0" err="1" smtClean="0"/>
              <a:t>Arayüzler</a:t>
            </a:r>
            <a:endParaRPr lang="tr-TR" dirty="0"/>
          </a:p>
        </p:txBody>
      </p:sp>
    </p:spTree>
    <p:extLst>
      <p:ext uri="{BB962C8B-B14F-4D97-AF65-F5344CB8AC3E}">
        <p14:creationId xmlns:p14="http://schemas.microsoft.com/office/powerpoint/2010/main" val="29389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Yazılım mühendisliğinde birçok durumdan dolayı yazılımcı grupları arasında yazılım parçalarının nasıl </a:t>
            </a:r>
            <a:r>
              <a:rPr lang="tr-TR" dirty="0" smtClean="0"/>
              <a:t>anlaşacaklarının </a:t>
            </a:r>
            <a:r>
              <a:rPr lang="tr-TR" dirty="0" smtClean="0"/>
              <a:t>belirlenmesi gerekir.</a:t>
            </a:r>
          </a:p>
          <a:p>
            <a:r>
              <a:rPr lang="tr-TR" dirty="0" smtClean="0"/>
              <a:t>Her grup kendi kodlarını diğerlerinden bağımsız olarak yazarlar ve diğer grupların işlevleri nasıl gerçekleştirdiğini bilmek zorunda değildirler. </a:t>
            </a:r>
            <a:endParaRPr lang="tr-TR" dirty="0"/>
          </a:p>
        </p:txBody>
      </p:sp>
      <p:sp>
        <p:nvSpPr>
          <p:cNvPr id="3" name="Başlık 2"/>
          <p:cNvSpPr>
            <a:spLocks noGrp="1"/>
          </p:cNvSpPr>
          <p:nvPr>
            <p:ph type="title"/>
          </p:nvPr>
        </p:nvSpPr>
        <p:spPr/>
        <p:txBody>
          <a:bodyPr/>
          <a:lstStyle/>
          <a:p>
            <a:r>
              <a:rPr lang="tr-TR" dirty="0" err="1" smtClean="0"/>
              <a:t>Arayüzler</a:t>
            </a:r>
            <a:endParaRPr lang="tr-TR" dirty="0"/>
          </a:p>
        </p:txBody>
      </p:sp>
    </p:spTree>
    <p:extLst>
      <p:ext uri="{BB962C8B-B14F-4D97-AF65-F5344CB8AC3E}">
        <p14:creationId xmlns:p14="http://schemas.microsoft.com/office/powerpoint/2010/main" val="414747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en-US" dirty="0"/>
              <a:t>public interface </a:t>
            </a:r>
            <a:r>
              <a:rPr lang="en-US" dirty="0" err="1"/>
              <a:t>DoIt</a:t>
            </a:r>
            <a:r>
              <a:rPr lang="en-US" dirty="0"/>
              <a:t> </a:t>
            </a:r>
            <a:r>
              <a:rPr lang="en-US" dirty="0" smtClean="0"/>
              <a:t>{</a:t>
            </a:r>
            <a:endParaRPr lang="tr-TR" dirty="0" smtClean="0"/>
          </a:p>
          <a:p>
            <a:endParaRPr lang="en-US" dirty="0"/>
          </a:p>
          <a:p>
            <a:r>
              <a:rPr lang="en-US" dirty="0"/>
              <a:t>   void </a:t>
            </a:r>
            <a:r>
              <a:rPr lang="en-US" dirty="0" err="1"/>
              <a:t>doSomething</a:t>
            </a:r>
            <a:r>
              <a:rPr lang="en-US" dirty="0"/>
              <a:t>(</a:t>
            </a:r>
            <a:r>
              <a:rPr lang="en-US" dirty="0" err="1"/>
              <a:t>int</a:t>
            </a:r>
            <a:r>
              <a:rPr lang="en-US" dirty="0"/>
              <a:t> i, double x);</a:t>
            </a:r>
          </a:p>
          <a:p>
            <a:r>
              <a:rPr lang="en-US" dirty="0"/>
              <a:t>   </a:t>
            </a:r>
            <a:r>
              <a:rPr lang="en-US" dirty="0" err="1"/>
              <a:t>int</a:t>
            </a:r>
            <a:r>
              <a:rPr lang="en-US" dirty="0"/>
              <a:t> </a:t>
            </a:r>
            <a:r>
              <a:rPr lang="en-US" dirty="0" err="1"/>
              <a:t>doSomethingElse</a:t>
            </a:r>
            <a:r>
              <a:rPr lang="en-US" dirty="0"/>
              <a:t>(String s);</a:t>
            </a:r>
          </a:p>
          <a:p>
            <a:r>
              <a:rPr lang="en-US" dirty="0"/>
              <a:t>   </a:t>
            </a:r>
            <a:r>
              <a:rPr lang="en-US" dirty="0" err="1"/>
              <a:t>boolean</a:t>
            </a:r>
            <a:r>
              <a:rPr lang="en-US" dirty="0"/>
              <a:t> </a:t>
            </a:r>
            <a:r>
              <a:rPr lang="en-US" dirty="0" err="1"/>
              <a:t>didItWork</a:t>
            </a:r>
            <a:r>
              <a:rPr lang="en-US" dirty="0"/>
              <a:t>(</a:t>
            </a:r>
            <a:r>
              <a:rPr lang="en-US" dirty="0" err="1"/>
              <a:t>int</a:t>
            </a:r>
            <a:r>
              <a:rPr lang="en-US" dirty="0"/>
              <a:t> i, double x, String s);</a:t>
            </a:r>
          </a:p>
          <a:p>
            <a:r>
              <a:rPr lang="en-US" dirty="0"/>
              <a:t>   </a:t>
            </a:r>
          </a:p>
          <a:p>
            <a:r>
              <a:rPr lang="en-US" dirty="0"/>
              <a:t>}</a:t>
            </a:r>
          </a:p>
          <a:p>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2192428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err="1"/>
              <a:t>public</a:t>
            </a:r>
            <a:r>
              <a:rPr lang="tr-TR" dirty="0"/>
              <a:t> </a:t>
            </a:r>
            <a:r>
              <a:rPr lang="tr-TR" dirty="0" err="1"/>
              <a:t>interface</a:t>
            </a:r>
            <a:r>
              <a:rPr lang="tr-TR" dirty="0"/>
              <a:t> </a:t>
            </a:r>
            <a:r>
              <a:rPr lang="tr-TR" dirty="0" err="1"/>
              <a:t>DoItPlus</a:t>
            </a:r>
            <a:r>
              <a:rPr lang="tr-TR" dirty="0"/>
              <a:t> </a:t>
            </a:r>
            <a:r>
              <a:rPr lang="tr-TR" dirty="0" err="1"/>
              <a:t>extends</a:t>
            </a:r>
            <a:r>
              <a:rPr lang="tr-TR" dirty="0"/>
              <a:t> </a:t>
            </a:r>
            <a:r>
              <a:rPr lang="tr-TR" dirty="0" err="1"/>
              <a:t>DoIt</a:t>
            </a:r>
            <a:r>
              <a:rPr lang="tr-TR" dirty="0"/>
              <a:t> {</a:t>
            </a:r>
          </a:p>
          <a:p>
            <a:endParaRPr lang="tr-TR" dirty="0"/>
          </a:p>
          <a:p>
            <a:r>
              <a:rPr lang="tr-TR" dirty="0"/>
              <a:t>   </a:t>
            </a:r>
            <a:r>
              <a:rPr lang="tr-TR" dirty="0" err="1"/>
              <a:t>boolean</a:t>
            </a:r>
            <a:r>
              <a:rPr lang="tr-TR" dirty="0"/>
              <a:t> </a:t>
            </a:r>
            <a:r>
              <a:rPr lang="tr-TR" dirty="0" err="1"/>
              <a:t>didItWork</a:t>
            </a:r>
            <a:r>
              <a:rPr lang="tr-TR" dirty="0"/>
              <a:t>(</a:t>
            </a:r>
            <a:r>
              <a:rPr lang="tr-TR" dirty="0" err="1"/>
              <a:t>int</a:t>
            </a:r>
            <a:r>
              <a:rPr lang="tr-TR" dirty="0"/>
              <a:t> i, </a:t>
            </a:r>
            <a:r>
              <a:rPr lang="tr-TR" dirty="0" err="1"/>
              <a:t>double</a:t>
            </a:r>
            <a:r>
              <a:rPr lang="tr-TR" dirty="0"/>
              <a:t> x, </a:t>
            </a:r>
            <a:r>
              <a:rPr lang="tr-TR" dirty="0" err="1"/>
              <a:t>String</a:t>
            </a:r>
            <a:r>
              <a:rPr lang="tr-TR" dirty="0"/>
              <a:t> s);</a:t>
            </a:r>
          </a:p>
          <a:p>
            <a:r>
              <a:rPr lang="tr-TR" dirty="0"/>
              <a:t>   </a:t>
            </a:r>
          </a:p>
          <a:p>
            <a:r>
              <a:rPr lang="tr-TR" dirty="0"/>
              <a:t>}</a:t>
            </a:r>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2976833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92500" lnSpcReduction="10000"/>
          </a:bodyPr>
          <a:lstStyle/>
          <a:p>
            <a:r>
              <a:rPr lang="tr-TR" dirty="0" err="1" smtClean="0"/>
              <a:t>public</a:t>
            </a:r>
            <a:r>
              <a:rPr lang="tr-TR" dirty="0" smtClean="0"/>
              <a:t> </a:t>
            </a:r>
            <a:r>
              <a:rPr lang="tr-TR" dirty="0" err="1" smtClean="0"/>
              <a:t>interface</a:t>
            </a:r>
            <a:r>
              <a:rPr lang="tr-TR" dirty="0" smtClean="0"/>
              <a:t> </a:t>
            </a:r>
            <a:r>
              <a:rPr lang="tr-TR" dirty="0" err="1" smtClean="0"/>
              <a:t>DoIt</a:t>
            </a:r>
            <a:r>
              <a:rPr lang="tr-TR" dirty="0" smtClean="0"/>
              <a:t> {</a:t>
            </a:r>
          </a:p>
          <a:p>
            <a:endParaRPr lang="tr-TR" dirty="0" smtClean="0"/>
          </a:p>
          <a:p>
            <a:r>
              <a:rPr lang="tr-TR" dirty="0" smtClean="0"/>
              <a:t>   </a:t>
            </a:r>
            <a:r>
              <a:rPr lang="tr-TR" dirty="0" err="1" smtClean="0"/>
              <a:t>void</a:t>
            </a:r>
            <a:r>
              <a:rPr lang="tr-TR" dirty="0" smtClean="0"/>
              <a:t> </a:t>
            </a:r>
            <a:r>
              <a:rPr lang="tr-TR" dirty="0" err="1" smtClean="0"/>
              <a:t>doSomething</a:t>
            </a:r>
            <a:r>
              <a:rPr lang="tr-TR" dirty="0" smtClean="0"/>
              <a:t>(</a:t>
            </a:r>
            <a:r>
              <a:rPr lang="tr-TR" dirty="0" err="1" smtClean="0"/>
              <a:t>int</a:t>
            </a:r>
            <a:r>
              <a:rPr lang="tr-TR" dirty="0" smtClean="0"/>
              <a:t> i, </a:t>
            </a:r>
            <a:r>
              <a:rPr lang="tr-TR" dirty="0" err="1" smtClean="0"/>
              <a:t>double</a:t>
            </a:r>
            <a:r>
              <a:rPr lang="tr-TR" dirty="0" smtClean="0"/>
              <a:t> x);</a:t>
            </a:r>
          </a:p>
          <a:p>
            <a:r>
              <a:rPr lang="tr-TR" dirty="0" smtClean="0"/>
              <a:t>   </a:t>
            </a:r>
            <a:r>
              <a:rPr lang="tr-TR" dirty="0" err="1" smtClean="0"/>
              <a:t>int</a:t>
            </a:r>
            <a:r>
              <a:rPr lang="tr-TR" dirty="0" smtClean="0"/>
              <a:t> </a:t>
            </a:r>
            <a:r>
              <a:rPr lang="tr-TR" dirty="0" err="1" smtClean="0"/>
              <a:t>doSomethingElse</a:t>
            </a:r>
            <a:r>
              <a:rPr lang="tr-TR" dirty="0" smtClean="0"/>
              <a:t>(</a:t>
            </a:r>
            <a:r>
              <a:rPr lang="tr-TR" dirty="0" err="1" smtClean="0"/>
              <a:t>String</a:t>
            </a:r>
            <a:r>
              <a:rPr lang="tr-TR" dirty="0" smtClean="0"/>
              <a:t> s);</a:t>
            </a:r>
          </a:p>
          <a:p>
            <a:r>
              <a:rPr lang="tr-TR" dirty="0" smtClean="0"/>
              <a:t>   </a:t>
            </a:r>
            <a:r>
              <a:rPr lang="tr-TR" dirty="0" err="1" smtClean="0"/>
              <a:t>default</a:t>
            </a:r>
            <a:r>
              <a:rPr lang="tr-TR" dirty="0" smtClean="0"/>
              <a:t> </a:t>
            </a:r>
            <a:r>
              <a:rPr lang="tr-TR" dirty="0" err="1" smtClean="0"/>
              <a:t>boolean</a:t>
            </a:r>
            <a:r>
              <a:rPr lang="tr-TR" dirty="0" smtClean="0"/>
              <a:t> </a:t>
            </a:r>
            <a:r>
              <a:rPr lang="tr-TR" dirty="0" err="1" smtClean="0"/>
              <a:t>didItWork</a:t>
            </a:r>
            <a:r>
              <a:rPr lang="tr-TR" dirty="0" smtClean="0"/>
              <a:t>(</a:t>
            </a:r>
            <a:r>
              <a:rPr lang="tr-TR" dirty="0" err="1" smtClean="0"/>
              <a:t>int</a:t>
            </a:r>
            <a:r>
              <a:rPr lang="tr-TR" dirty="0" smtClean="0"/>
              <a:t> i, </a:t>
            </a:r>
            <a:r>
              <a:rPr lang="tr-TR" dirty="0" err="1" smtClean="0"/>
              <a:t>double</a:t>
            </a:r>
            <a:r>
              <a:rPr lang="tr-TR" dirty="0" smtClean="0"/>
              <a:t> x, </a:t>
            </a:r>
            <a:r>
              <a:rPr lang="tr-TR" dirty="0" err="1" smtClean="0"/>
              <a:t>String</a:t>
            </a:r>
            <a:r>
              <a:rPr lang="tr-TR" dirty="0" smtClean="0"/>
              <a:t> s) {</a:t>
            </a:r>
          </a:p>
          <a:p>
            <a:r>
              <a:rPr lang="tr-TR" dirty="0" smtClean="0"/>
              <a:t>       // </a:t>
            </a:r>
            <a:r>
              <a:rPr lang="tr-TR" dirty="0" err="1" smtClean="0"/>
              <a:t>Method</a:t>
            </a:r>
            <a:r>
              <a:rPr lang="tr-TR" dirty="0" smtClean="0"/>
              <a:t> body </a:t>
            </a:r>
          </a:p>
          <a:p>
            <a:r>
              <a:rPr lang="tr-TR" dirty="0" smtClean="0"/>
              <a:t>   }</a:t>
            </a:r>
          </a:p>
          <a:p>
            <a:r>
              <a:rPr lang="tr-TR" dirty="0" smtClean="0"/>
              <a:t>   </a:t>
            </a:r>
          </a:p>
          <a:p>
            <a:r>
              <a:rPr lang="tr-TR" dirty="0" smtClean="0"/>
              <a:t>}</a:t>
            </a:r>
          </a:p>
          <a:p>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968934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92500" lnSpcReduction="10000"/>
          </a:bodyPr>
          <a:lstStyle/>
          <a:p>
            <a:r>
              <a:rPr lang="tr-TR" dirty="0" err="1"/>
              <a:t>public</a:t>
            </a:r>
            <a:r>
              <a:rPr lang="tr-TR" dirty="0"/>
              <a:t> </a:t>
            </a:r>
            <a:r>
              <a:rPr lang="tr-TR" dirty="0" err="1"/>
              <a:t>interface</a:t>
            </a:r>
            <a:r>
              <a:rPr lang="tr-TR" dirty="0"/>
              <a:t> </a:t>
            </a:r>
            <a:r>
              <a:rPr lang="tr-TR" dirty="0" err="1"/>
              <a:t>DoIt</a:t>
            </a:r>
            <a:r>
              <a:rPr lang="tr-TR" dirty="0"/>
              <a:t> {</a:t>
            </a:r>
          </a:p>
          <a:p>
            <a:endParaRPr lang="tr-TR" dirty="0"/>
          </a:p>
          <a:p>
            <a:r>
              <a:rPr lang="tr-TR" dirty="0"/>
              <a:t>   </a:t>
            </a:r>
            <a:r>
              <a:rPr lang="tr-TR" dirty="0" err="1"/>
              <a:t>void</a:t>
            </a:r>
            <a:r>
              <a:rPr lang="tr-TR" dirty="0"/>
              <a:t> </a:t>
            </a:r>
            <a:r>
              <a:rPr lang="tr-TR" dirty="0" err="1"/>
              <a:t>doSomething</a:t>
            </a:r>
            <a:r>
              <a:rPr lang="tr-TR" dirty="0"/>
              <a:t>(</a:t>
            </a:r>
            <a:r>
              <a:rPr lang="tr-TR" dirty="0" err="1"/>
              <a:t>int</a:t>
            </a:r>
            <a:r>
              <a:rPr lang="tr-TR" dirty="0"/>
              <a:t> i, </a:t>
            </a:r>
            <a:r>
              <a:rPr lang="tr-TR" dirty="0" err="1"/>
              <a:t>double</a:t>
            </a:r>
            <a:r>
              <a:rPr lang="tr-TR" dirty="0"/>
              <a:t> x);</a:t>
            </a:r>
          </a:p>
          <a:p>
            <a:r>
              <a:rPr lang="tr-TR" dirty="0"/>
              <a:t>   </a:t>
            </a:r>
            <a:r>
              <a:rPr lang="tr-TR" dirty="0" err="1"/>
              <a:t>int</a:t>
            </a:r>
            <a:r>
              <a:rPr lang="tr-TR" dirty="0"/>
              <a:t> </a:t>
            </a:r>
            <a:r>
              <a:rPr lang="tr-TR" dirty="0" err="1"/>
              <a:t>doSomethingElse</a:t>
            </a:r>
            <a:r>
              <a:rPr lang="tr-TR" dirty="0"/>
              <a:t>(</a:t>
            </a:r>
            <a:r>
              <a:rPr lang="tr-TR" dirty="0" err="1"/>
              <a:t>String</a:t>
            </a:r>
            <a:r>
              <a:rPr lang="tr-TR" dirty="0"/>
              <a:t> s);</a:t>
            </a:r>
          </a:p>
          <a:p>
            <a:r>
              <a:rPr lang="tr-TR" dirty="0"/>
              <a:t>   </a:t>
            </a:r>
            <a:r>
              <a:rPr lang="tr-TR" dirty="0" err="1" smtClean="0"/>
              <a:t>static</a:t>
            </a:r>
            <a:r>
              <a:rPr lang="tr-TR" dirty="0" smtClean="0"/>
              <a:t> </a:t>
            </a:r>
            <a:r>
              <a:rPr lang="tr-TR" dirty="0" err="1" smtClean="0"/>
              <a:t>boolean</a:t>
            </a:r>
            <a:r>
              <a:rPr lang="tr-TR" dirty="0" smtClean="0"/>
              <a:t> </a:t>
            </a:r>
            <a:r>
              <a:rPr lang="tr-TR" dirty="0" err="1"/>
              <a:t>didItWork</a:t>
            </a:r>
            <a:r>
              <a:rPr lang="tr-TR" dirty="0"/>
              <a:t>(</a:t>
            </a:r>
            <a:r>
              <a:rPr lang="tr-TR" dirty="0" err="1"/>
              <a:t>int</a:t>
            </a:r>
            <a:r>
              <a:rPr lang="tr-TR" dirty="0"/>
              <a:t> i, </a:t>
            </a:r>
            <a:r>
              <a:rPr lang="tr-TR" dirty="0" err="1"/>
              <a:t>double</a:t>
            </a:r>
            <a:r>
              <a:rPr lang="tr-TR" dirty="0"/>
              <a:t> x, </a:t>
            </a:r>
            <a:r>
              <a:rPr lang="tr-TR" dirty="0" err="1"/>
              <a:t>String</a:t>
            </a:r>
            <a:r>
              <a:rPr lang="tr-TR" dirty="0"/>
              <a:t> s) {</a:t>
            </a:r>
          </a:p>
          <a:p>
            <a:r>
              <a:rPr lang="tr-TR" dirty="0"/>
              <a:t>       // </a:t>
            </a:r>
            <a:r>
              <a:rPr lang="tr-TR" dirty="0" err="1"/>
              <a:t>Method</a:t>
            </a:r>
            <a:r>
              <a:rPr lang="tr-TR" dirty="0"/>
              <a:t> body </a:t>
            </a:r>
          </a:p>
          <a:p>
            <a:r>
              <a:rPr lang="tr-TR" dirty="0"/>
              <a:t>   }</a:t>
            </a:r>
          </a:p>
          <a:p>
            <a:r>
              <a:rPr lang="tr-TR" dirty="0"/>
              <a:t>   </a:t>
            </a:r>
          </a:p>
          <a:p>
            <a:r>
              <a:rPr lang="tr-TR" dirty="0"/>
              <a:t>}</a:t>
            </a:r>
          </a:p>
          <a:p>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3527014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lnSpcReduction="10000"/>
          </a:bodyPr>
          <a:lstStyle/>
          <a:p>
            <a:r>
              <a:rPr lang="tr-TR" dirty="0" smtClean="0"/>
              <a:t>Unutmayın: </a:t>
            </a:r>
            <a:r>
              <a:rPr lang="tr-TR" dirty="0" err="1" smtClean="0"/>
              <a:t>Arayüz</a:t>
            </a:r>
            <a:r>
              <a:rPr lang="tr-TR" dirty="0" smtClean="0"/>
              <a:t> içerisinde «</a:t>
            </a:r>
            <a:r>
              <a:rPr lang="tr-TR" dirty="0" err="1" smtClean="0"/>
              <a:t>static</a:t>
            </a:r>
            <a:r>
              <a:rPr lang="tr-TR" dirty="0" smtClean="0"/>
              <a:t> veya </a:t>
            </a:r>
            <a:r>
              <a:rPr lang="tr-TR" dirty="0" err="1" smtClean="0"/>
              <a:t>default</a:t>
            </a:r>
            <a:r>
              <a:rPr lang="tr-TR" dirty="0" smtClean="0"/>
              <a:t> </a:t>
            </a:r>
            <a:r>
              <a:rPr lang="tr-TR" dirty="0" err="1" smtClean="0"/>
              <a:t>method»lar</a:t>
            </a:r>
            <a:r>
              <a:rPr lang="tr-TR" dirty="0" smtClean="0"/>
              <a:t> sadece </a:t>
            </a:r>
            <a:r>
              <a:rPr lang="tr-TR" dirty="0" err="1" smtClean="0"/>
              <a:t>java</a:t>
            </a:r>
            <a:r>
              <a:rPr lang="tr-TR" dirty="0" smtClean="0"/>
              <a:t> 1.8 ve üzerinde geçerlidir. </a:t>
            </a:r>
          </a:p>
          <a:p>
            <a:endParaRPr lang="tr-TR" dirty="0"/>
          </a:p>
          <a:p>
            <a:r>
              <a:rPr lang="tr-TR" dirty="0" smtClean="0"/>
              <a:t>Ayrıca bir </a:t>
            </a:r>
            <a:r>
              <a:rPr lang="tr-TR" dirty="0" err="1" smtClean="0"/>
              <a:t>default</a:t>
            </a:r>
            <a:r>
              <a:rPr lang="tr-TR" dirty="0" smtClean="0"/>
              <a:t> </a:t>
            </a:r>
            <a:r>
              <a:rPr lang="tr-TR" dirty="0" err="1" smtClean="0"/>
              <a:t>methoda</a:t>
            </a:r>
            <a:r>
              <a:rPr lang="tr-TR" dirty="0" smtClean="0"/>
              <a:t> sahip olan bir </a:t>
            </a:r>
            <a:r>
              <a:rPr lang="tr-TR" dirty="0" err="1" smtClean="0"/>
              <a:t>arayüzden</a:t>
            </a:r>
            <a:r>
              <a:rPr lang="tr-TR" dirty="0" smtClean="0"/>
              <a:t> başka bir </a:t>
            </a:r>
            <a:r>
              <a:rPr lang="tr-TR" dirty="0" err="1" smtClean="0"/>
              <a:t>arayüz</a:t>
            </a:r>
            <a:r>
              <a:rPr lang="tr-TR" dirty="0" smtClean="0"/>
              <a:t> miras alınarak oluşturulursa,</a:t>
            </a:r>
          </a:p>
          <a:p>
            <a:endParaRPr lang="tr-TR" dirty="0"/>
          </a:p>
          <a:p>
            <a:r>
              <a:rPr lang="tr-TR" dirty="0" smtClean="0"/>
              <a:t>Miras alınarak oluşturulan </a:t>
            </a:r>
            <a:r>
              <a:rPr lang="tr-TR" dirty="0" err="1" smtClean="0"/>
              <a:t>arayüzü</a:t>
            </a:r>
            <a:r>
              <a:rPr lang="tr-TR" dirty="0" smtClean="0"/>
              <a:t> </a:t>
            </a:r>
            <a:r>
              <a:rPr lang="tr-TR" dirty="0" err="1" smtClean="0"/>
              <a:t>implemente</a:t>
            </a:r>
            <a:r>
              <a:rPr lang="tr-TR" dirty="0" smtClean="0"/>
              <a:t> eden sınıf </a:t>
            </a:r>
            <a:r>
              <a:rPr lang="tr-TR" dirty="0" err="1" smtClean="0"/>
              <a:t>default</a:t>
            </a:r>
            <a:r>
              <a:rPr lang="tr-TR" dirty="0" smtClean="0"/>
              <a:t> </a:t>
            </a:r>
            <a:r>
              <a:rPr lang="tr-TR" dirty="0" err="1" smtClean="0"/>
              <a:t>methodu</a:t>
            </a:r>
            <a:r>
              <a:rPr lang="tr-TR" dirty="0" smtClean="0"/>
              <a:t> da </a:t>
            </a:r>
            <a:r>
              <a:rPr lang="tr-TR" dirty="0" err="1" smtClean="0"/>
              <a:t>implemente</a:t>
            </a:r>
            <a:r>
              <a:rPr lang="tr-TR" dirty="0" smtClean="0"/>
              <a:t> etmek zorundadır.  </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853409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Daha da ilerisi için;</a:t>
            </a:r>
          </a:p>
          <a:p>
            <a:endParaRPr lang="tr-TR" dirty="0"/>
          </a:p>
          <a:p>
            <a:r>
              <a:rPr lang="en-US" b="1" u="sng" dirty="0"/>
              <a:t>Integrating Default Methods into Existing </a:t>
            </a:r>
            <a:r>
              <a:rPr lang="en-US" b="1" u="sng" dirty="0" smtClean="0"/>
              <a:t>Libraries</a:t>
            </a:r>
            <a:endParaRPr lang="tr-TR" dirty="0" smtClean="0"/>
          </a:p>
          <a:p>
            <a:r>
              <a:rPr lang="tr-TR" dirty="0">
                <a:hlinkClick r:id="rId2"/>
              </a:rPr>
              <a:t>http://</a:t>
            </a:r>
            <a:r>
              <a:rPr lang="tr-TR" dirty="0" smtClean="0">
                <a:hlinkClick r:id="rId2"/>
              </a:rPr>
              <a:t>docs.oracle.com/javase/tutorial/java/IandI/defaultmethods.html</a:t>
            </a:r>
            <a:endParaRPr lang="tr-TR" dirty="0" smtClean="0"/>
          </a:p>
          <a:p>
            <a:endParaRPr lang="tr-TR" dirty="0"/>
          </a:p>
          <a:p>
            <a:r>
              <a:rPr lang="tr-TR" dirty="0"/>
              <a:t>k</a:t>
            </a:r>
            <a:r>
              <a:rPr lang="tr-TR" dirty="0" smtClean="0"/>
              <a:t>onusuna bakabilirsiniz.</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3391346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Genel olarak </a:t>
            </a:r>
            <a:r>
              <a:rPr lang="tr-TR" dirty="0" err="1" smtClean="0"/>
              <a:t>arayüzler</a:t>
            </a:r>
            <a:r>
              <a:rPr lang="tr-TR" dirty="0" smtClean="0"/>
              <a:t> bu gruplar arasındaki anlaşmayı sağlamak için geliştirilmiş bir kavramdır. </a:t>
            </a:r>
          </a:p>
          <a:p>
            <a:endParaRPr lang="tr-TR" dirty="0"/>
          </a:p>
          <a:p>
            <a:r>
              <a:rPr lang="tr-TR" dirty="0" smtClean="0"/>
              <a:t>Bilgisayar kontrollü robotik araç ulaşımı için yolcuların taşınması gerektiğini düşünürsek (operatör olmadan) otomobil üreticileri kendi ürettikleri araçları kontrol edecek yazılımları (stop, start, hızlan, sola dön, sağa dön …) yazarlar (Java ile elbette).</a:t>
            </a:r>
          </a:p>
          <a:p>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2137290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Bir başka endüstriyel grup GPS bilgisinin alınması, işlenmesi, kablosuz iletişimin sağlanması, trafik şartlarının belirlenmesi gibi aracın kullanımını etkileyen yazılım ve donanımları hazırlar.</a:t>
            </a:r>
          </a:p>
          <a:p>
            <a:endParaRPr lang="tr-TR" dirty="0"/>
          </a:p>
          <a:p>
            <a:r>
              <a:rPr lang="tr-TR" dirty="0" smtClean="0"/>
              <a:t>Her araç üreticisi (BMW, Mercedes, Toyota vb.) kendi araç işletim sistemini gerçekleştirirken yukarıdaki üçüncü parti hizmetleri de kullanırlar.</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97163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Ya üçüncü parti yazılım üreticileri her otomobil işletim sistemi için farklı bir donanım ve yazılım paketi hazırlamak zorundadır. Ya da içeride işlevlerin nasıl gerçekleştirildiğini dışarıya aksettirmeden </a:t>
            </a:r>
            <a:r>
              <a:rPr lang="tr-TR" dirty="0" err="1" smtClean="0"/>
              <a:t>arayüzleri</a:t>
            </a:r>
            <a:r>
              <a:rPr lang="tr-TR" dirty="0" smtClean="0"/>
              <a:t> otomobil üreticilerine sunmak zorundadır. </a:t>
            </a:r>
          </a:p>
          <a:p>
            <a:r>
              <a:rPr lang="tr-TR" dirty="0" smtClean="0"/>
              <a:t>Elbette ikinci seçenek birinci seçenekten daha az maliyetli ve kolay bir çözümdür.</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3691461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lnSpcReduction="10000"/>
          </a:bodyPr>
          <a:lstStyle/>
          <a:p>
            <a:r>
              <a:rPr lang="tr-TR" dirty="0" smtClean="0"/>
              <a:t>Otomobil üreticileri bir endüstri standardı üzerine anlaşırlar. Bu anlaşmada </a:t>
            </a:r>
            <a:r>
              <a:rPr lang="tr-TR" dirty="0" err="1" smtClean="0"/>
              <a:t>metodların</a:t>
            </a:r>
            <a:r>
              <a:rPr lang="tr-TR" dirty="0" smtClean="0"/>
              <a:t> neler olacağı ve nasıl çağrılacağı belirlenmiştir.</a:t>
            </a:r>
          </a:p>
          <a:p>
            <a:r>
              <a:rPr lang="tr-TR" dirty="0" smtClean="0"/>
              <a:t>Bu sayede bu </a:t>
            </a:r>
            <a:r>
              <a:rPr lang="tr-TR" dirty="0" err="1" smtClean="0"/>
              <a:t>metodların</a:t>
            </a:r>
            <a:r>
              <a:rPr lang="tr-TR" dirty="0" smtClean="0"/>
              <a:t> gerçekleştirilmesini umursamadan kendi otomobil işletim sistemini geliştirirler, ve aynı zamanda diğer yazılımcı </a:t>
            </a:r>
            <a:r>
              <a:rPr lang="tr-TR" dirty="0" err="1" smtClean="0"/>
              <a:t>grubuda</a:t>
            </a:r>
            <a:r>
              <a:rPr lang="tr-TR" dirty="0" smtClean="0"/>
              <a:t> otomobil işletim sisteminin ne olduğunu umursamadan kendi yazılımlarını hazırlarlar.</a:t>
            </a:r>
          </a:p>
          <a:p>
            <a:r>
              <a:rPr lang="tr-TR" dirty="0" err="1" smtClean="0"/>
              <a:t>Arayüzlerin</a:t>
            </a:r>
            <a:r>
              <a:rPr lang="tr-TR" dirty="0" smtClean="0"/>
              <a:t> temel hedefi ve var olma amacı da budur.</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21767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err="1" smtClean="0"/>
              <a:t>Arayüzler</a:t>
            </a:r>
            <a:r>
              <a:rPr lang="tr-TR" dirty="0" smtClean="0"/>
              <a:t> sınıflar gibi referans tiplerdir.</a:t>
            </a:r>
          </a:p>
          <a:p>
            <a:r>
              <a:rPr lang="tr-TR" dirty="0" err="1" smtClean="0"/>
              <a:t>Arayüzler</a:t>
            </a:r>
            <a:r>
              <a:rPr lang="tr-TR" dirty="0" smtClean="0"/>
              <a:t> sınıflardan farklı olarak sadece sabitler, </a:t>
            </a:r>
            <a:r>
              <a:rPr lang="tr-TR" dirty="0" err="1" smtClean="0"/>
              <a:t>method</a:t>
            </a:r>
            <a:r>
              <a:rPr lang="tr-TR" dirty="0" smtClean="0"/>
              <a:t> imzaları, </a:t>
            </a:r>
            <a:r>
              <a:rPr lang="tr-TR" dirty="0" err="1" smtClean="0"/>
              <a:t>default</a:t>
            </a:r>
            <a:r>
              <a:rPr lang="tr-TR" dirty="0" smtClean="0"/>
              <a:t> </a:t>
            </a:r>
            <a:r>
              <a:rPr lang="tr-TR" dirty="0" err="1" smtClean="0"/>
              <a:t>methodler</a:t>
            </a:r>
            <a:r>
              <a:rPr lang="tr-TR" dirty="0" smtClean="0"/>
              <a:t>, </a:t>
            </a:r>
            <a:r>
              <a:rPr lang="tr-TR" dirty="0" err="1" smtClean="0"/>
              <a:t>static</a:t>
            </a:r>
            <a:r>
              <a:rPr lang="tr-TR" dirty="0" smtClean="0"/>
              <a:t> metotlar ve </a:t>
            </a:r>
            <a:r>
              <a:rPr lang="tr-TR" dirty="0" err="1" smtClean="0"/>
              <a:t>nested</a:t>
            </a:r>
            <a:r>
              <a:rPr lang="tr-TR" dirty="0" smtClean="0"/>
              <a:t> tipler bulunabilir.</a:t>
            </a:r>
          </a:p>
        </p:txBody>
      </p:sp>
      <p:sp>
        <p:nvSpPr>
          <p:cNvPr id="3" name="Başlık 2"/>
          <p:cNvSpPr>
            <a:spLocks noGrp="1"/>
          </p:cNvSpPr>
          <p:nvPr>
            <p:ph type="title"/>
          </p:nvPr>
        </p:nvSpPr>
        <p:spPr/>
        <p:txBody>
          <a:bodyPr/>
          <a:lstStyle/>
          <a:p>
            <a:r>
              <a:rPr lang="tr-TR" dirty="0" smtClean="0"/>
              <a:t>Java’da </a:t>
            </a:r>
            <a:r>
              <a:rPr lang="tr-TR" dirty="0" err="1" smtClean="0"/>
              <a:t>Arayüzler</a:t>
            </a:r>
            <a:endParaRPr lang="tr-TR" dirty="0"/>
          </a:p>
        </p:txBody>
      </p:sp>
    </p:spTree>
    <p:extLst>
      <p:ext uri="{BB962C8B-B14F-4D97-AF65-F5344CB8AC3E}">
        <p14:creationId xmlns:p14="http://schemas.microsoft.com/office/powerpoint/2010/main" val="40153927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err="1" smtClean="0"/>
              <a:t>Arayüzler</a:t>
            </a:r>
            <a:r>
              <a:rPr lang="tr-TR" dirty="0" smtClean="0"/>
              <a:t> bir sınıf tarafından </a:t>
            </a:r>
            <a:r>
              <a:rPr lang="tr-TR" dirty="0" err="1" smtClean="0"/>
              <a:t>implemente</a:t>
            </a:r>
            <a:r>
              <a:rPr lang="tr-TR" dirty="0" smtClean="0"/>
              <a:t> edilirler ve örneklenemezler. Fakat </a:t>
            </a:r>
            <a:r>
              <a:rPr lang="tr-TR" dirty="0"/>
              <a:t>b</a:t>
            </a:r>
            <a:r>
              <a:rPr lang="tr-TR" dirty="0" smtClean="0"/>
              <a:t>ir </a:t>
            </a:r>
            <a:r>
              <a:rPr lang="tr-TR" dirty="0" err="1" smtClean="0"/>
              <a:t>arayüz</a:t>
            </a:r>
            <a:r>
              <a:rPr lang="tr-TR" dirty="0" smtClean="0"/>
              <a:t> bir başka </a:t>
            </a:r>
            <a:r>
              <a:rPr lang="tr-TR" dirty="0" err="1" smtClean="0"/>
              <a:t>arayüzden</a:t>
            </a:r>
            <a:r>
              <a:rPr lang="tr-TR" dirty="0" smtClean="0"/>
              <a:t> miras alabilir.</a:t>
            </a:r>
          </a:p>
          <a:p>
            <a:r>
              <a:rPr lang="tr-TR" dirty="0" smtClean="0"/>
              <a:t>Unutulmamalıdır ki </a:t>
            </a:r>
            <a:r>
              <a:rPr lang="tr-TR" dirty="0" err="1" smtClean="0"/>
              <a:t>metod</a:t>
            </a:r>
            <a:r>
              <a:rPr lang="tr-TR" dirty="0" smtClean="0"/>
              <a:t> imzaları bulunan </a:t>
            </a:r>
            <a:r>
              <a:rPr lang="tr-TR" dirty="0" err="1" smtClean="0"/>
              <a:t>metodların</a:t>
            </a:r>
            <a:r>
              <a:rPr lang="tr-TR" dirty="0" smtClean="0"/>
              <a:t> gövde kodu </a:t>
            </a:r>
            <a:r>
              <a:rPr lang="tr-TR" dirty="0" err="1" smtClean="0"/>
              <a:t>arayüz</a:t>
            </a:r>
            <a:r>
              <a:rPr lang="tr-TR" dirty="0" smtClean="0"/>
              <a:t> içerisinde bulunmaz.</a:t>
            </a:r>
          </a:p>
          <a:p>
            <a:endParaRPr lang="tr-TR" dirty="0"/>
          </a:p>
          <a:p>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4230269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980728"/>
            <a:ext cx="7408333" cy="5877272"/>
          </a:xfrm>
        </p:spPr>
        <p:txBody>
          <a:bodyPr>
            <a:normAutofit fontScale="85000" lnSpcReduction="10000"/>
          </a:bodyPr>
          <a:lstStyle/>
          <a:p>
            <a:r>
              <a:rPr lang="tr-TR" dirty="0" err="1">
                <a:solidFill>
                  <a:srgbClr val="FF0000"/>
                </a:solidFill>
              </a:rPr>
              <a:t>public</a:t>
            </a:r>
            <a:r>
              <a:rPr lang="tr-TR" dirty="0">
                <a:solidFill>
                  <a:srgbClr val="FF0000"/>
                </a:solidFill>
              </a:rPr>
              <a:t> </a:t>
            </a:r>
            <a:r>
              <a:rPr lang="tr-TR" dirty="0" err="1">
                <a:solidFill>
                  <a:srgbClr val="FF0000"/>
                </a:solidFill>
              </a:rPr>
              <a:t>interface</a:t>
            </a:r>
            <a:r>
              <a:rPr lang="tr-TR" dirty="0">
                <a:solidFill>
                  <a:srgbClr val="FF0000"/>
                </a:solidFill>
              </a:rPr>
              <a:t> </a:t>
            </a:r>
            <a:r>
              <a:rPr lang="tr-TR" dirty="0" err="1">
                <a:solidFill>
                  <a:srgbClr val="FF0000"/>
                </a:solidFill>
              </a:rPr>
              <a:t>OperateCar</a:t>
            </a:r>
            <a:r>
              <a:rPr lang="tr-TR" dirty="0">
                <a:solidFill>
                  <a:srgbClr val="FF0000"/>
                </a:solidFill>
              </a:rPr>
              <a:t> {</a:t>
            </a:r>
          </a:p>
          <a:p>
            <a:endParaRPr lang="tr-TR" dirty="0"/>
          </a:p>
          <a:p>
            <a:r>
              <a:rPr lang="tr-TR" dirty="0"/>
              <a:t>   // </a:t>
            </a:r>
            <a:r>
              <a:rPr lang="tr-TR" dirty="0" err="1"/>
              <a:t>constant</a:t>
            </a:r>
            <a:r>
              <a:rPr lang="tr-TR" dirty="0"/>
              <a:t> </a:t>
            </a:r>
            <a:r>
              <a:rPr lang="tr-TR" dirty="0" err="1"/>
              <a:t>declarations</a:t>
            </a:r>
            <a:r>
              <a:rPr lang="tr-TR" dirty="0"/>
              <a:t>, </a:t>
            </a:r>
            <a:r>
              <a:rPr lang="tr-TR" dirty="0" err="1"/>
              <a:t>if</a:t>
            </a:r>
            <a:r>
              <a:rPr lang="tr-TR" dirty="0"/>
              <a:t> </a:t>
            </a:r>
            <a:r>
              <a:rPr lang="tr-TR" dirty="0" err="1"/>
              <a:t>any</a:t>
            </a:r>
            <a:endParaRPr lang="tr-TR" dirty="0"/>
          </a:p>
          <a:p>
            <a:endParaRPr lang="tr-TR" dirty="0"/>
          </a:p>
          <a:p>
            <a:r>
              <a:rPr lang="tr-TR" dirty="0"/>
              <a:t>   // </a:t>
            </a:r>
            <a:r>
              <a:rPr lang="tr-TR" dirty="0" err="1"/>
              <a:t>method</a:t>
            </a:r>
            <a:r>
              <a:rPr lang="tr-TR" dirty="0"/>
              <a:t> </a:t>
            </a:r>
            <a:r>
              <a:rPr lang="tr-TR" dirty="0" err="1"/>
              <a:t>signatures</a:t>
            </a:r>
            <a:endParaRPr lang="tr-TR" dirty="0"/>
          </a:p>
          <a:p>
            <a:r>
              <a:rPr lang="tr-TR" dirty="0"/>
              <a:t>   </a:t>
            </a:r>
          </a:p>
          <a:p>
            <a:r>
              <a:rPr lang="tr-TR" dirty="0"/>
              <a:t>   // An </a:t>
            </a:r>
            <a:r>
              <a:rPr lang="tr-TR" dirty="0" err="1"/>
              <a:t>enum</a:t>
            </a:r>
            <a:r>
              <a:rPr lang="tr-TR" dirty="0"/>
              <a:t> </a:t>
            </a:r>
            <a:r>
              <a:rPr lang="tr-TR" dirty="0" err="1"/>
              <a:t>with</a:t>
            </a:r>
            <a:r>
              <a:rPr lang="tr-TR" dirty="0"/>
              <a:t> </a:t>
            </a:r>
            <a:r>
              <a:rPr lang="tr-TR" dirty="0" err="1"/>
              <a:t>values</a:t>
            </a:r>
            <a:r>
              <a:rPr lang="tr-TR" dirty="0"/>
              <a:t> RIGHT, LEFT</a:t>
            </a:r>
          </a:p>
          <a:p>
            <a:r>
              <a:rPr lang="tr-TR" dirty="0"/>
              <a:t>   </a:t>
            </a:r>
            <a:r>
              <a:rPr lang="tr-TR" dirty="0" err="1"/>
              <a:t>int</a:t>
            </a:r>
            <a:r>
              <a:rPr lang="tr-TR" dirty="0"/>
              <a:t> </a:t>
            </a:r>
            <a:r>
              <a:rPr lang="tr-TR" dirty="0" err="1"/>
              <a:t>turn</a:t>
            </a:r>
            <a:r>
              <a:rPr lang="tr-TR" dirty="0"/>
              <a:t>(</a:t>
            </a:r>
            <a:r>
              <a:rPr lang="tr-TR" dirty="0" err="1"/>
              <a:t>Direction</a:t>
            </a:r>
            <a:r>
              <a:rPr lang="tr-TR" dirty="0"/>
              <a:t> </a:t>
            </a:r>
            <a:r>
              <a:rPr lang="tr-TR" dirty="0" err="1" smtClean="0"/>
              <a:t>direction,double</a:t>
            </a:r>
            <a:r>
              <a:rPr lang="tr-TR" dirty="0" smtClean="0"/>
              <a:t> </a:t>
            </a:r>
            <a:r>
              <a:rPr lang="tr-TR" dirty="0" err="1" smtClean="0"/>
              <a:t>radius,double</a:t>
            </a:r>
            <a:r>
              <a:rPr lang="tr-TR" dirty="0" smtClean="0"/>
              <a:t> </a:t>
            </a:r>
            <a:r>
              <a:rPr lang="tr-TR" dirty="0" err="1" smtClean="0"/>
              <a:t>startSpeed</a:t>
            </a:r>
            <a:r>
              <a:rPr lang="tr-TR" dirty="0" smtClean="0"/>
              <a:t>, </a:t>
            </a:r>
            <a:r>
              <a:rPr lang="tr-TR" dirty="0" err="1" smtClean="0"/>
              <a:t>double</a:t>
            </a:r>
            <a:r>
              <a:rPr lang="tr-TR" dirty="0" smtClean="0"/>
              <a:t> </a:t>
            </a:r>
            <a:r>
              <a:rPr lang="tr-TR" dirty="0" err="1"/>
              <a:t>endSpeed</a:t>
            </a:r>
            <a:r>
              <a:rPr lang="tr-TR" dirty="0"/>
              <a:t>);</a:t>
            </a:r>
          </a:p>
          <a:p>
            <a:r>
              <a:rPr lang="tr-TR" dirty="0"/>
              <a:t>   </a:t>
            </a:r>
            <a:r>
              <a:rPr lang="tr-TR" dirty="0" err="1"/>
              <a:t>int</a:t>
            </a:r>
            <a:r>
              <a:rPr lang="tr-TR" dirty="0"/>
              <a:t> </a:t>
            </a:r>
            <a:r>
              <a:rPr lang="tr-TR" dirty="0" err="1"/>
              <a:t>changeLanes</a:t>
            </a:r>
            <a:r>
              <a:rPr lang="tr-TR" dirty="0"/>
              <a:t>(</a:t>
            </a:r>
            <a:r>
              <a:rPr lang="tr-TR" dirty="0" err="1"/>
              <a:t>Direction</a:t>
            </a:r>
            <a:r>
              <a:rPr lang="tr-TR" dirty="0"/>
              <a:t> </a:t>
            </a:r>
            <a:r>
              <a:rPr lang="tr-TR" dirty="0" err="1" smtClean="0"/>
              <a:t>direction,double</a:t>
            </a:r>
            <a:r>
              <a:rPr lang="tr-TR" dirty="0" smtClean="0"/>
              <a:t> </a:t>
            </a:r>
            <a:r>
              <a:rPr lang="tr-TR" dirty="0" err="1" smtClean="0"/>
              <a:t>startSpeed,double</a:t>
            </a:r>
            <a:r>
              <a:rPr lang="tr-TR" dirty="0" smtClean="0"/>
              <a:t> </a:t>
            </a:r>
            <a:r>
              <a:rPr lang="tr-TR" dirty="0" err="1"/>
              <a:t>endSpeed</a:t>
            </a:r>
            <a:r>
              <a:rPr lang="tr-TR" dirty="0"/>
              <a:t>);</a:t>
            </a:r>
          </a:p>
          <a:p>
            <a:r>
              <a:rPr lang="tr-TR" dirty="0"/>
              <a:t>   </a:t>
            </a:r>
            <a:r>
              <a:rPr lang="tr-TR" dirty="0" err="1"/>
              <a:t>int</a:t>
            </a:r>
            <a:r>
              <a:rPr lang="tr-TR" dirty="0"/>
              <a:t> </a:t>
            </a:r>
            <a:r>
              <a:rPr lang="tr-TR" dirty="0" err="1"/>
              <a:t>signalTurn</a:t>
            </a:r>
            <a:r>
              <a:rPr lang="tr-TR" dirty="0"/>
              <a:t>(</a:t>
            </a:r>
            <a:r>
              <a:rPr lang="tr-TR" dirty="0" err="1"/>
              <a:t>Direction</a:t>
            </a:r>
            <a:r>
              <a:rPr lang="tr-TR" dirty="0"/>
              <a:t> </a:t>
            </a:r>
            <a:r>
              <a:rPr lang="tr-TR" dirty="0" err="1" smtClean="0"/>
              <a:t>direction</a:t>
            </a:r>
            <a:r>
              <a:rPr lang="tr-TR" dirty="0" smtClean="0"/>
              <a:t>, </a:t>
            </a:r>
            <a:r>
              <a:rPr lang="tr-TR" dirty="0" err="1" smtClean="0"/>
              <a:t>boolean</a:t>
            </a:r>
            <a:r>
              <a:rPr lang="tr-TR" dirty="0" smtClean="0"/>
              <a:t> </a:t>
            </a:r>
            <a:r>
              <a:rPr lang="tr-TR" dirty="0" err="1"/>
              <a:t>signalOn</a:t>
            </a:r>
            <a:r>
              <a:rPr lang="tr-TR" dirty="0"/>
              <a:t>);</a:t>
            </a:r>
          </a:p>
          <a:p>
            <a:r>
              <a:rPr lang="tr-TR" dirty="0"/>
              <a:t>   </a:t>
            </a:r>
            <a:r>
              <a:rPr lang="tr-TR" dirty="0" err="1"/>
              <a:t>int</a:t>
            </a:r>
            <a:r>
              <a:rPr lang="tr-TR" dirty="0"/>
              <a:t> </a:t>
            </a:r>
            <a:r>
              <a:rPr lang="tr-TR" dirty="0" err="1"/>
              <a:t>getRadarFront</a:t>
            </a:r>
            <a:r>
              <a:rPr lang="tr-TR" dirty="0"/>
              <a:t>(</a:t>
            </a:r>
            <a:r>
              <a:rPr lang="tr-TR" dirty="0" err="1"/>
              <a:t>double</a:t>
            </a:r>
            <a:r>
              <a:rPr lang="tr-TR" dirty="0"/>
              <a:t> </a:t>
            </a:r>
            <a:r>
              <a:rPr lang="tr-TR" dirty="0" err="1" smtClean="0"/>
              <a:t>distanceToCar,double</a:t>
            </a:r>
            <a:r>
              <a:rPr lang="tr-TR" dirty="0" smtClean="0"/>
              <a:t> </a:t>
            </a:r>
            <a:r>
              <a:rPr lang="tr-TR" dirty="0" err="1"/>
              <a:t>speedOfCar</a:t>
            </a:r>
            <a:r>
              <a:rPr lang="tr-TR" dirty="0"/>
              <a:t>);</a:t>
            </a:r>
          </a:p>
          <a:p>
            <a:r>
              <a:rPr lang="tr-TR" dirty="0"/>
              <a:t>   </a:t>
            </a:r>
            <a:r>
              <a:rPr lang="tr-TR" dirty="0" err="1"/>
              <a:t>int</a:t>
            </a:r>
            <a:r>
              <a:rPr lang="tr-TR" dirty="0"/>
              <a:t> </a:t>
            </a:r>
            <a:r>
              <a:rPr lang="tr-TR" dirty="0" err="1"/>
              <a:t>getRadarRear</a:t>
            </a:r>
            <a:r>
              <a:rPr lang="tr-TR" dirty="0"/>
              <a:t>(</a:t>
            </a:r>
            <a:r>
              <a:rPr lang="tr-TR" dirty="0" err="1"/>
              <a:t>double</a:t>
            </a:r>
            <a:r>
              <a:rPr lang="tr-TR" dirty="0"/>
              <a:t> </a:t>
            </a:r>
            <a:r>
              <a:rPr lang="tr-TR" dirty="0" err="1" smtClean="0"/>
              <a:t>distanceToCar,double</a:t>
            </a:r>
            <a:r>
              <a:rPr lang="tr-TR" dirty="0" smtClean="0"/>
              <a:t> </a:t>
            </a:r>
            <a:r>
              <a:rPr lang="tr-TR" dirty="0" err="1"/>
              <a:t>speedOfCar</a:t>
            </a:r>
            <a:r>
              <a:rPr lang="tr-TR" dirty="0"/>
              <a:t>);</a:t>
            </a:r>
          </a:p>
          <a:p>
            <a:r>
              <a:rPr lang="tr-TR" dirty="0"/>
              <a:t>         ......</a:t>
            </a:r>
          </a:p>
          <a:p>
            <a:r>
              <a:rPr lang="tr-TR" dirty="0"/>
              <a:t>   // </a:t>
            </a:r>
            <a:r>
              <a:rPr lang="tr-TR" dirty="0" err="1"/>
              <a:t>more</a:t>
            </a:r>
            <a:r>
              <a:rPr lang="tr-TR" dirty="0"/>
              <a:t> </a:t>
            </a:r>
            <a:r>
              <a:rPr lang="tr-TR" dirty="0" err="1"/>
              <a:t>method</a:t>
            </a:r>
            <a:r>
              <a:rPr lang="tr-TR" dirty="0"/>
              <a:t> </a:t>
            </a:r>
            <a:r>
              <a:rPr lang="tr-TR" dirty="0" err="1"/>
              <a:t>signatures</a:t>
            </a:r>
            <a:endParaRPr lang="tr-TR" dirty="0"/>
          </a:p>
          <a:p>
            <a:r>
              <a:rPr lang="tr-TR" dirty="0"/>
              <a:t>}</a:t>
            </a:r>
          </a:p>
        </p:txBody>
      </p:sp>
    </p:spTree>
    <p:extLst>
      <p:ext uri="{BB962C8B-B14F-4D97-AF65-F5344CB8AC3E}">
        <p14:creationId xmlns:p14="http://schemas.microsoft.com/office/powerpoint/2010/main" val="39829256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lga Biçimi">
  <a:themeElements>
    <a:clrScheme name="Dalga Biçimi">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alga Biçimi">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lga Biçim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151</TotalTime>
  <Words>991</Words>
  <Application>Microsoft Office PowerPoint</Application>
  <PresentationFormat>Ekran Gösterisi (4:3)</PresentationFormat>
  <Paragraphs>153</Paragraphs>
  <Slides>25</Slides>
  <Notes>0</Notes>
  <HiddenSlides>0</HiddenSlides>
  <MMClips>0</MMClips>
  <ScaleCrop>false</ScaleCrop>
  <HeadingPairs>
    <vt:vector size="4" baseType="variant">
      <vt:variant>
        <vt:lpstr>Tema</vt:lpstr>
      </vt:variant>
      <vt:variant>
        <vt:i4>1</vt:i4>
      </vt:variant>
      <vt:variant>
        <vt:lpstr>Slayt Başlıkları</vt:lpstr>
      </vt:variant>
      <vt:variant>
        <vt:i4>25</vt:i4>
      </vt:variant>
    </vt:vector>
  </HeadingPairs>
  <TitlesOfParts>
    <vt:vector size="26" baseType="lpstr">
      <vt:lpstr>Dalga Biçimi</vt:lpstr>
      <vt:lpstr>Interfaces / Arayüzler</vt:lpstr>
      <vt:lpstr>Arayüzler</vt:lpstr>
      <vt:lpstr>PowerPoint Sunusu</vt:lpstr>
      <vt:lpstr>PowerPoint Sunusu</vt:lpstr>
      <vt:lpstr>PowerPoint Sunusu</vt:lpstr>
      <vt:lpstr>PowerPoint Sunusu</vt:lpstr>
      <vt:lpstr>Java’da Arayüzler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Arayüzü bir tip olarak Kullanma</vt:lpstr>
      <vt:lpstr>PowerPoint Sunusu</vt:lpstr>
      <vt:lpstr>Gelişmiş Arayüzler</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 / Arayüzler</dc:title>
  <dc:creator>Servet</dc:creator>
  <cp:lastModifiedBy>Servet</cp:lastModifiedBy>
  <cp:revision>13</cp:revision>
  <dcterms:created xsi:type="dcterms:W3CDTF">2014-11-02T15:19:23Z</dcterms:created>
  <dcterms:modified xsi:type="dcterms:W3CDTF">2014-11-07T18:42:24Z</dcterms:modified>
</cp:coreProperties>
</file>