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A23720DD-5B6D-40BF-8493-A6B52D484E6B}" type="datetimeFigureOut">
              <a:rPr lang="tr-TR" smtClean="0"/>
              <a:t>22.12.2014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22.12.2014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22.12.2014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22.12.2014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
        <p:nvSpPr>
          <p:cNvPr id="7" name="Title 6"/>
          <p:cNvSpPr>
            <a:spLocks noGrp="1"/>
          </p:cNvSpPr>
          <p:nvPr>
            <p:ph type="title"/>
          </p:nvPr>
        </p:nvSpPr>
        <p:spPr/>
        <p:txBody>
          <a:bodyPr/>
          <a:lstStyle/>
          <a:p>
            <a:r>
              <a:rPr lang="tr-TR" smtClean="0"/>
              <a:t>Asıl başlık stili için tıklatın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A23720DD-5B6D-40BF-8493-A6B52D484E6B}" type="datetimeFigureOut">
              <a:rPr lang="tr-TR" smtClean="0"/>
              <a:t>22.12.2014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5" name="Date Placeholder 4"/>
          <p:cNvSpPr>
            <a:spLocks noGrp="1"/>
          </p:cNvSpPr>
          <p:nvPr>
            <p:ph type="dt" sz="half" idx="10"/>
          </p:nvPr>
        </p:nvSpPr>
        <p:spPr/>
        <p:txBody>
          <a:bodyPr/>
          <a:lstStyle/>
          <a:p>
            <a:fld id="{A23720DD-5B6D-40BF-8493-A6B52D484E6B}" type="datetimeFigureOut">
              <a:rPr lang="tr-TR" smtClean="0"/>
              <a:t>22.12.2014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
        <p:nvSpPr>
          <p:cNvPr id="9" name="Content Placeholder 8"/>
          <p:cNvSpPr>
            <a:spLocks noGrp="1"/>
          </p:cNvSpPr>
          <p:nvPr>
            <p:ph sz="quarter" idx="13"/>
          </p:nvPr>
        </p:nvSpPr>
        <p:spPr>
          <a:xfrm>
            <a:off x="676655"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A23720DD-5B6D-40BF-8493-A6B52D484E6B}" type="datetimeFigureOut">
              <a:rPr lang="tr-TR" smtClean="0"/>
              <a:t>22.12.2014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A23720DD-5B6D-40BF-8493-A6B52D484E6B}" type="datetimeFigureOut">
              <a:rPr lang="tr-TR" smtClean="0"/>
              <a:t>22.12.2014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A23720DD-5B6D-40BF-8493-A6B52D484E6B}" type="datetimeFigureOut">
              <a:rPr lang="tr-TR" smtClean="0"/>
              <a:t>22.12.2014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23720DD-5B6D-40BF-8493-A6B52D484E6B}" type="datetimeFigureOut">
              <a:rPr lang="tr-TR" smtClean="0"/>
              <a:t>22.12.2014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A23720DD-5B6D-40BF-8493-A6B52D484E6B}" type="datetimeFigureOut">
              <a:rPr lang="tr-TR" smtClean="0"/>
              <a:t>22.12.2014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A23720DD-5B6D-40BF-8493-A6B52D484E6B}" type="datetimeFigureOut">
              <a:rPr lang="tr-TR" smtClean="0"/>
              <a:t>22.12.2014</a:t>
            </a:fld>
            <a:endParaRPr lang="tr-T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tr-T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302176B-0E47-46AC-8F43-DAB4B8A37D06}" type="slidenum">
              <a:rPr lang="tr-TR" smtClean="0"/>
              <a:t>‹#›</a:t>
            </a:fld>
            <a:endParaRPr lang="tr-T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72067" y="2675466"/>
            <a:ext cx="7408333" cy="3777869"/>
          </a:xfrm>
        </p:spPr>
        <p:txBody>
          <a:bodyPr>
            <a:normAutofit/>
          </a:bodyPr>
          <a:lstStyle/>
          <a:p>
            <a:r>
              <a:rPr lang="tr-TR" dirty="0" smtClean="0"/>
              <a:t>Java programlama dili hatalar ve istisnai durumlar ile başa çıkmak için «</a:t>
            </a:r>
            <a:r>
              <a:rPr lang="tr-TR" dirty="0" err="1" smtClean="0"/>
              <a:t>Exceptions</a:t>
            </a:r>
            <a:r>
              <a:rPr lang="tr-TR" dirty="0" smtClean="0"/>
              <a:t>» kullanır.</a:t>
            </a:r>
          </a:p>
          <a:p>
            <a:r>
              <a:rPr lang="tr-TR" dirty="0" smtClean="0"/>
              <a:t>Bir </a:t>
            </a:r>
            <a:r>
              <a:rPr lang="tr-TR" dirty="0" err="1" smtClean="0"/>
              <a:t>exception</a:t>
            </a:r>
            <a:r>
              <a:rPr lang="tr-TR" dirty="0" smtClean="0"/>
              <a:t> (istisna) programın işlenmesi sırasında ortaya çıkan ve komutların normal akışını kesen bir olaydır.</a:t>
            </a:r>
          </a:p>
          <a:p>
            <a:r>
              <a:rPr lang="tr-TR" dirty="0" smtClean="0"/>
              <a:t>Bu derste istisnaların yakalanması ve işlenmesi (</a:t>
            </a:r>
            <a:r>
              <a:rPr lang="tr-TR" dirty="0" err="1" smtClean="0"/>
              <a:t>try-catch-finally</a:t>
            </a:r>
            <a:r>
              <a:rPr lang="tr-TR" dirty="0" smtClean="0"/>
              <a:t>)</a:t>
            </a:r>
          </a:p>
          <a:p>
            <a:r>
              <a:rPr lang="tr-TR" dirty="0" smtClean="0"/>
              <a:t>İstisna Fırlatma</a:t>
            </a:r>
          </a:p>
          <a:p>
            <a:r>
              <a:rPr lang="tr-TR" dirty="0"/>
              <a:t>v</a:t>
            </a:r>
            <a:r>
              <a:rPr lang="tr-TR" dirty="0" smtClean="0"/>
              <a:t>e İstisna yönetimi üzerinde durulacaktır.</a:t>
            </a:r>
            <a:endParaRPr lang="tr-TR" dirty="0" smtClean="0"/>
          </a:p>
        </p:txBody>
      </p:sp>
      <p:sp>
        <p:nvSpPr>
          <p:cNvPr id="3" name="Başlık 2"/>
          <p:cNvSpPr>
            <a:spLocks noGrp="1"/>
          </p:cNvSpPr>
          <p:nvPr>
            <p:ph type="title"/>
          </p:nvPr>
        </p:nvSpPr>
        <p:spPr/>
        <p:txBody>
          <a:bodyPr/>
          <a:lstStyle/>
          <a:p>
            <a:r>
              <a:rPr lang="tr-TR" dirty="0" err="1" smtClean="0"/>
              <a:t>Exceptions</a:t>
            </a:r>
            <a:r>
              <a:rPr lang="tr-TR" dirty="0" smtClean="0"/>
              <a:t> (İstisnalar)</a:t>
            </a:r>
            <a:endParaRPr lang="tr-TR" dirty="0"/>
          </a:p>
        </p:txBody>
      </p:sp>
    </p:spTree>
    <p:extLst>
      <p:ext uri="{BB962C8B-B14F-4D97-AF65-F5344CB8AC3E}">
        <p14:creationId xmlns:p14="http://schemas.microsoft.com/office/powerpoint/2010/main" val="1733366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Bir diğer </a:t>
            </a:r>
            <a:r>
              <a:rPr lang="tr-TR" dirty="0" err="1" smtClean="0"/>
              <a:t>exception</a:t>
            </a:r>
            <a:r>
              <a:rPr lang="tr-TR" dirty="0" smtClean="0"/>
              <a:t> sınıfı ise «Runtime </a:t>
            </a:r>
            <a:r>
              <a:rPr lang="tr-TR" dirty="0" err="1" smtClean="0"/>
              <a:t>Exception»lardır</a:t>
            </a:r>
            <a:r>
              <a:rPr lang="tr-TR" dirty="0" smtClean="0"/>
              <a:t>. Bu tip istisnaların oluşum şartları uygulamadan kaynaklanır  ve genellikle belirlenemez ve başa çıkılamaz tiptedirler.</a:t>
            </a:r>
          </a:p>
          <a:p>
            <a:r>
              <a:rPr lang="tr-TR" dirty="0" smtClean="0"/>
              <a:t>Bu tip istisnalar uygulamada </a:t>
            </a:r>
            <a:r>
              <a:rPr lang="tr-TR" dirty="0" err="1" smtClean="0"/>
              <a:t>buglar</a:t>
            </a:r>
            <a:r>
              <a:rPr lang="tr-TR" dirty="0" smtClean="0"/>
              <a:t> olduğunu (mantıksal hatalar veya </a:t>
            </a:r>
            <a:r>
              <a:rPr lang="tr-TR" dirty="0" err="1" smtClean="0"/>
              <a:t>APIlerin</a:t>
            </a:r>
            <a:r>
              <a:rPr lang="tr-TR" dirty="0"/>
              <a:t> </a:t>
            </a:r>
            <a:r>
              <a:rPr lang="tr-TR" dirty="0" smtClean="0"/>
              <a:t>uygun olmayan kullanımları)  gösterirler.</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786244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Dosya adının yanlış verildiği bir uygulamada dosya adı </a:t>
            </a:r>
            <a:r>
              <a:rPr lang="tr-TR" dirty="0" err="1" smtClean="0"/>
              <a:t>FileReader’a</a:t>
            </a:r>
            <a:r>
              <a:rPr lang="tr-TR" dirty="0" smtClean="0"/>
              <a:t> kurucu metoduna geçirilirse kurucu metot bir </a:t>
            </a:r>
            <a:r>
              <a:rPr lang="tr-TR" dirty="0" err="1" smtClean="0"/>
              <a:t>NullPointerException</a:t>
            </a:r>
            <a:r>
              <a:rPr lang="tr-TR" dirty="0" smtClean="0"/>
              <a:t> fırlatacaktır.  Uygulamada bu yakalanabilir fakat ne yapılacağı ve neden kaynaklandığı muhtemelen belirlenemeyecektir. Bundan dolayı </a:t>
            </a:r>
            <a:r>
              <a:rPr lang="tr-TR" dirty="0" err="1" smtClean="0"/>
              <a:t>buglar</a:t>
            </a:r>
            <a:r>
              <a:rPr lang="tr-TR" dirty="0" smtClean="0"/>
              <a:t> mantıksal hatalardan, kontrol edilmeyen veya gelişigüzel yazımlardan kaynaklanmaktadır.</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581430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İstisna yönetiminde «yakala veya belirle» gerekleri kontrol edilebilir/denetlenebilir istisnaların karşılaması gereken bir yükümlülüktür.</a:t>
            </a:r>
          </a:p>
          <a:p>
            <a:r>
              <a:rPr lang="tr-TR" dirty="0" smtClean="0"/>
              <a:t>Hatalar veya Çalışma Zamanı istisnaları kontrol edilemeyen gruptadırlar ve «yakala veya belirle» gereklerine tabi değildirler.</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1610893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İstisna yönetimi için</a:t>
            </a:r>
          </a:p>
          <a:p>
            <a:pPr lvl="1"/>
            <a:r>
              <a:rPr lang="tr-TR" dirty="0" err="1"/>
              <a:t>t</a:t>
            </a:r>
            <a:r>
              <a:rPr lang="tr-TR" dirty="0" err="1" smtClean="0"/>
              <a:t>ry</a:t>
            </a:r>
            <a:endParaRPr lang="tr-TR" dirty="0" smtClean="0"/>
          </a:p>
          <a:p>
            <a:pPr lvl="1"/>
            <a:r>
              <a:rPr lang="tr-TR" dirty="0" err="1"/>
              <a:t>c</a:t>
            </a:r>
            <a:r>
              <a:rPr lang="tr-TR" dirty="0" err="1" smtClean="0"/>
              <a:t>atch</a:t>
            </a:r>
            <a:endParaRPr lang="tr-TR" dirty="0" smtClean="0"/>
          </a:p>
          <a:p>
            <a:pPr lvl="1"/>
            <a:r>
              <a:rPr lang="tr-TR" dirty="0" err="1" smtClean="0"/>
              <a:t>finally</a:t>
            </a:r>
            <a:endParaRPr lang="tr-TR" dirty="0"/>
          </a:p>
        </p:txBody>
      </p:sp>
      <p:sp>
        <p:nvSpPr>
          <p:cNvPr id="3" name="Başlık 2"/>
          <p:cNvSpPr>
            <a:spLocks noGrp="1"/>
          </p:cNvSpPr>
          <p:nvPr>
            <p:ph type="title"/>
          </p:nvPr>
        </p:nvSpPr>
        <p:spPr/>
        <p:txBody>
          <a:bodyPr/>
          <a:lstStyle/>
          <a:p>
            <a:r>
              <a:rPr lang="tr-TR" dirty="0" smtClean="0"/>
              <a:t>Bir istisnayı yakalama ve işleme</a:t>
            </a:r>
            <a:endParaRPr lang="tr-TR" dirty="0"/>
          </a:p>
        </p:txBody>
      </p:sp>
    </p:spTree>
    <p:extLst>
      <p:ext uri="{BB962C8B-B14F-4D97-AF65-F5344CB8AC3E}">
        <p14:creationId xmlns:p14="http://schemas.microsoft.com/office/powerpoint/2010/main" val="980286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Bir metodun içerisinde bir hata oluştuğunda, </a:t>
            </a:r>
            <a:r>
              <a:rPr lang="tr-TR" dirty="0" err="1" smtClean="0"/>
              <a:t>method</a:t>
            </a:r>
            <a:r>
              <a:rPr lang="tr-TR" dirty="0" smtClean="0"/>
              <a:t> bir nesne yaratır ve bu nesneyi «Runtime </a:t>
            </a:r>
            <a:r>
              <a:rPr lang="tr-TR" dirty="0" err="1" smtClean="0"/>
              <a:t>System»e</a:t>
            </a:r>
            <a:r>
              <a:rPr lang="tr-TR" dirty="0" smtClean="0"/>
              <a:t>  verir.  Nesne (istisna nesnesi) hata , hatanın tipi ve  programın hata oluştuğu andaki durumu hakkında bilgiler içerir.</a:t>
            </a:r>
          </a:p>
          <a:p>
            <a:r>
              <a:rPr lang="tr-TR" dirty="0" smtClean="0"/>
              <a:t>Bir istisna nesne yaratma ve bu nesneyi çalışma zamanı sistemine devret işlemine istisna fırlatma (</a:t>
            </a:r>
            <a:r>
              <a:rPr lang="tr-TR" dirty="0" err="1" smtClean="0"/>
              <a:t>throwing</a:t>
            </a:r>
            <a:r>
              <a:rPr lang="tr-TR" dirty="0" smtClean="0"/>
              <a:t> an </a:t>
            </a:r>
            <a:r>
              <a:rPr lang="tr-TR" dirty="0" err="1" smtClean="0"/>
              <a:t>exception</a:t>
            </a:r>
            <a:r>
              <a:rPr lang="tr-TR" dirty="0" smtClean="0"/>
              <a:t>) denir.</a:t>
            </a:r>
          </a:p>
          <a:p>
            <a:endParaRPr lang="tr-TR" dirty="0"/>
          </a:p>
        </p:txBody>
      </p:sp>
      <p:sp>
        <p:nvSpPr>
          <p:cNvPr id="3" name="Başlık 2"/>
          <p:cNvSpPr>
            <a:spLocks noGrp="1"/>
          </p:cNvSpPr>
          <p:nvPr>
            <p:ph type="title"/>
          </p:nvPr>
        </p:nvSpPr>
        <p:spPr/>
        <p:txBody>
          <a:bodyPr/>
          <a:lstStyle/>
          <a:p>
            <a:r>
              <a:rPr lang="tr-TR" dirty="0" smtClean="0"/>
              <a:t>İstisna</a:t>
            </a:r>
            <a:endParaRPr lang="tr-TR" dirty="0"/>
          </a:p>
        </p:txBody>
      </p:sp>
    </p:spTree>
    <p:extLst>
      <p:ext uri="{BB962C8B-B14F-4D97-AF65-F5344CB8AC3E}">
        <p14:creationId xmlns:p14="http://schemas.microsoft.com/office/powerpoint/2010/main" val="1621781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Bir istisna çalışma zamanı sistemine devredildiğinde çalışma zamanı sistemi bu istisna ile başa çıkmak için «bir şeyler» arar.  Muhtemel yapılacak işler hatanın oluştuğu </a:t>
            </a:r>
            <a:r>
              <a:rPr lang="tr-TR" dirty="0" err="1" smtClean="0"/>
              <a:t>methoddan</a:t>
            </a:r>
            <a:r>
              <a:rPr lang="tr-TR" dirty="0" smtClean="0"/>
              <a:t> maine doğru sıralanmaktadır. Bu </a:t>
            </a:r>
            <a:r>
              <a:rPr lang="tr-TR" dirty="0" err="1" smtClean="0"/>
              <a:t>method</a:t>
            </a:r>
            <a:r>
              <a:rPr lang="tr-TR" dirty="0" smtClean="0"/>
              <a:t> listesi  (</a:t>
            </a:r>
            <a:r>
              <a:rPr lang="tr-TR" dirty="0" err="1" smtClean="0"/>
              <a:t>call</a:t>
            </a:r>
            <a:r>
              <a:rPr lang="tr-TR" dirty="0" smtClean="0"/>
              <a:t> </a:t>
            </a:r>
            <a:r>
              <a:rPr lang="tr-TR" dirty="0" err="1" smtClean="0"/>
              <a:t>stack</a:t>
            </a:r>
            <a:r>
              <a:rPr lang="tr-TR" dirty="0" smtClean="0"/>
              <a:t>) şekilde gösterilmektedir.</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662831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endParaRPr lang="tr-TR"/>
          </a:p>
        </p:txBody>
      </p:sp>
      <p:sp>
        <p:nvSpPr>
          <p:cNvPr id="3" name="Başlık 2"/>
          <p:cNvSpPr>
            <a:spLocks noGrp="1"/>
          </p:cNvSpPr>
          <p:nvPr>
            <p:ph type="title"/>
          </p:nvPr>
        </p:nvSpPr>
        <p:spPr/>
        <p:txBody>
          <a:bodyPr/>
          <a:lstStyle/>
          <a:p>
            <a:endParaRPr lang="tr-TR"/>
          </a:p>
        </p:txBody>
      </p:sp>
      <p:pic>
        <p:nvPicPr>
          <p:cNvPr id="1026" name="Picture 2" descr="The call stack showing three method calls, where the first method called has the exception hand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418824"/>
            <a:ext cx="6622497" cy="4437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92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Çalışma zamanı sisteminin çağrı yığınında aradığı istisnanın yönetimi ile ilgili bir kod bloğudur. Bu kod bloğuna «istisna işleyici – </a:t>
            </a:r>
            <a:r>
              <a:rPr lang="tr-TR" dirty="0" err="1" smtClean="0"/>
              <a:t>exception</a:t>
            </a:r>
            <a:r>
              <a:rPr lang="tr-TR" dirty="0" smtClean="0"/>
              <a:t> </a:t>
            </a:r>
            <a:r>
              <a:rPr lang="tr-TR" dirty="0" err="1" smtClean="0"/>
              <a:t>handler</a:t>
            </a:r>
            <a:r>
              <a:rPr lang="tr-TR" dirty="0" smtClean="0"/>
              <a:t>»  denmektedir. </a:t>
            </a:r>
          </a:p>
          <a:p>
            <a:r>
              <a:rPr lang="tr-TR" dirty="0" smtClean="0"/>
              <a:t>Her istisna için farklı bir işleyici veya yakalayıcı gerekmektedir. Uygun tanımlayıcıyı bulamazsa çalışma zamanı sistemi programın çalışmasını sonlandırır.</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2226039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endParaRPr lang="tr-TR"/>
          </a:p>
        </p:txBody>
      </p:sp>
      <p:sp>
        <p:nvSpPr>
          <p:cNvPr id="3" name="Başlık 2"/>
          <p:cNvSpPr>
            <a:spLocks noGrp="1"/>
          </p:cNvSpPr>
          <p:nvPr>
            <p:ph type="title"/>
          </p:nvPr>
        </p:nvSpPr>
        <p:spPr/>
        <p:txBody>
          <a:bodyPr/>
          <a:lstStyle/>
          <a:p>
            <a:endParaRPr lang="tr-TR"/>
          </a:p>
        </p:txBody>
      </p:sp>
      <p:pic>
        <p:nvPicPr>
          <p:cNvPr id="2050" name="Picture 2" descr="The call stack showing three method calls, where the first method called has the exception hand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708920"/>
            <a:ext cx="8280547"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96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tr-TR" dirty="0" smtClean="0"/>
              <a:t>Geçerli  bir </a:t>
            </a:r>
            <a:r>
              <a:rPr lang="tr-TR" dirty="0" err="1" smtClean="0"/>
              <a:t>java</a:t>
            </a:r>
            <a:r>
              <a:rPr lang="tr-TR" dirty="0" smtClean="0"/>
              <a:t> kodu yakala veya belirle gereklerini karşılamalıdır.  </a:t>
            </a:r>
          </a:p>
          <a:p>
            <a:r>
              <a:rPr lang="tr-TR" dirty="0" smtClean="0"/>
              <a:t>Bunun anlamı istisna oluşabilecek kodlar için</a:t>
            </a:r>
          </a:p>
          <a:p>
            <a:pPr lvl="1"/>
            <a:r>
              <a:rPr lang="tr-TR" dirty="0" err="1"/>
              <a:t>t</a:t>
            </a:r>
            <a:r>
              <a:rPr lang="tr-TR" dirty="0" err="1" smtClean="0"/>
              <a:t>ry</a:t>
            </a:r>
            <a:r>
              <a:rPr lang="tr-TR" dirty="0" smtClean="0"/>
              <a:t> ifadesi sağlanmalı</a:t>
            </a:r>
          </a:p>
          <a:p>
            <a:pPr lvl="1"/>
            <a:r>
              <a:rPr lang="tr-TR" dirty="0" smtClean="0"/>
              <a:t>veya </a:t>
            </a:r>
            <a:r>
              <a:rPr lang="tr-TR" dirty="0" err="1" smtClean="0"/>
              <a:t>method</a:t>
            </a:r>
            <a:r>
              <a:rPr lang="tr-TR" dirty="0" smtClean="0"/>
              <a:t> </a:t>
            </a:r>
            <a:r>
              <a:rPr lang="tr-TR" dirty="0" err="1" smtClean="0"/>
              <a:t>throws</a:t>
            </a:r>
            <a:r>
              <a:rPr lang="tr-TR" dirty="0" smtClean="0"/>
              <a:t> ile fırlatabileceği istisnaları listelemelidir.</a:t>
            </a:r>
            <a:r>
              <a:rPr lang="tr-TR" dirty="0"/>
              <a:t> </a:t>
            </a:r>
            <a:endParaRPr lang="tr-TR" dirty="0"/>
          </a:p>
        </p:txBody>
      </p:sp>
      <p:sp>
        <p:nvSpPr>
          <p:cNvPr id="3" name="Başlık 2"/>
          <p:cNvSpPr>
            <a:spLocks noGrp="1"/>
          </p:cNvSpPr>
          <p:nvPr>
            <p:ph type="title"/>
          </p:nvPr>
        </p:nvSpPr>
        <p:spPr/>
        <p:txBody>
          <a:bodyPr>
            <a:normAutofit/>
          </a:bodyPr>
          <a:lstStyle/>
          <a:p>
            <a:r>
              <a:rPr lang="tr-TR" b="1" dirty="0" err="1"/>
              <a:t>Catch</a:t>
            </a:r>
            <a:r>
              <a:rPr lang="tr-TR" b="1" dirty="0"/>
              <a:t> </a:t>
            </a:r>
            <a:r>
              <a:rPr lang="tr-TR" b="1" dirty="0" err="1"/>
              <a:t>or</a:t>
            </a:r>
            <a:r>
              <a:rPr lang="tr-TR" b="1" dirty="0"/>
              <a:t> </a:t>
            </a:r>
            <a:r>
              <a:rPr lang="tr-TR" b="1" dirty="0" err="1"/>
              <a:t>Specify</a:t>
            </a:r>
            <a:r>
              <a:rPr lang="tr-TR" b="1" dirty="0"/>
              <a:t> </a:t>
            </a:r>
            <a:r>
              <a:rPr lang="tr-TR" b="1" dirty="0" err="1" smtClean="0"/>
              <a:t>Requirement</a:t>
            </a:r>
            <a:endParaRPr lang="tr-TR" dirty="0"/>
          </a:p>
        </p:txBody>
      </p:sp>
    </p:spTree>
    <p:extLst>
      <p:ext uri="{BB962C8B-B14F-4D97-AF65-F5344CB8AC3E}">
        <p14:creationId xmlns:p14="http://schemas.microsoft.com/office/powerpoint/2010/main" val="4134664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92500" lnSpcReduction="10000"/>
          </a:bodyPr>
          <a:lstStyle/>
          <a:p>
            <a:r>
              <a:rPr lang="tr-TR" b="1" dirty="0" smtClean="0"/>
              <a:t>Kontrollü İstisnalar:</a:t>
            </a:r>
            <a:r>
              <a:rPr lang="tr-TR" dirty="0" smtClean="0"/>
              <a:t> İyi yazılmış bir </a:t>
            </a:r>
            <a:r>
              <a:rPr lang="tr-TR" dirty="0" err="1" smtClean="0"/>
              <a:t>java</a:t>
            </a:r>
            <a:r>
              <a:rPr lang="tr-TR" dirty="0" smtClean="0"/>
              <a:t> kodu bu tip istisnaları bekler ve başa çıkabilir.  Örneğin normal şekilde dosya okunmasında  kullanıcıdan dosya adı istenir ve kullanıcıdan sağlanan dosya adı ile dosya açılır ve okuma işlemi sürdürülür. Kullanıcı muhtemel olarak dosya adını yazmada herhangi bir hata yaparsa  </a:t>
            </a:r>
            <a:r>
              <a:rPr lang="tr-TR" b="1" dirty="0" err="1" smtClean="0"/>
              <a:t>java.io.FileNotFoundExpcetion</a:t>
            </a:r>
            <a:r>
              <a:rPr lang="tr-TR" b="1" dirty="0" smtClean="0"/>
              <a:t> </a:t>
            </a:r>
            <a:r>
              <a:rPr lang="tr-TR" dirty="0" smtClean="0"/>
              <a:t>fırlatılır. İyi yazılmış </a:t>
            </a:r>
            <a:r>
              <a:rPr lang="tr-TR" dirty="0" err="1" smtClean="0"/>
              <a:t>java</a:t>
            </a:r>
            <a:r>
              <a:rPr lang="tr-TR" dirty="0" smtClean="0"/>
              <a:t> kodu bu istisnayı yakalar ve kullanıcıyı bilgilendirir. </a:t>
            </a:r>
          </a:p>
          <a:p>
            <a:r>
              <a:rPr lang="tr-TR" dirty="0" smtClean="0"/>
              <a:t>Kontrollü veya kontrol edilebilir istisnalar </a:t>
            </a:r>
            <a:r>
              <a:rPr lang="tr-TR" dirty="0" err="1" smtClean="0"/>
              <a:t>Catch</a:t>
            </a:r>
            <a:r>
              <a:rPr lang="tr-TR" dirty="0" smtClean="0"/>
              <a:t> </a:t>
            </a:r>
            <a:r>
              <a:rPr lang="tr-TR" dirty="0" err="1" smtClean="0"/>
              <a:t>or</a:t>
            </a:r>
            <a:r>
              <a:rPr lang="tr-TR" dirty="0" smtClean="0"/>
              <a:t> </a:t>
            </a:r>
            <a:r>
              <a:rPr lang="tr-TR" dirty="0" err="1" smtClean="0"/>
              <a:t>Specify</a:t>
            </a:r>
            <a:r>
              <a:rPr lang="tr-TR" dirty="0" smtClean="0"/>
              <a:t> </a:t>
            </a:r>
            <a:r>
              <a:rPr lang="tr-TR" dirty="0" err="1" smtClean="0"/>
              <a:t>Requirement’a</a:t>
            </a:r>
            <a:r>
              <a:rPr lang="tr-TR" dirty="0" smtClean="0"/>
              <a:t> tabidir . </a:t>
            </a:r>
            <a:endParaRPr lang="tr-TR" b="1" dirty="0" smtClean="0"/>
          </a:p>
        </p:txBody>
      </p:sp>
      <p:sp>
        <p:nvSpPr>
          <p:cNvPr id="3" name="Başlık 2"/>
          <p:cNvSpPr>
            <a:spLocks noGrp="1"/>
          </p:cNvSpPr>
          <p:nvPr>
            <p:ph type="title"/>
          </p:nvPr>
        </p:nvSpPr>
        <p:spPr/>
        <p:txBody>
          <a:bodyPr/>
          <a:lstStyle/>
          <a:p>
            <a:r>
              <a:rPr lang="tr-TR" dirty="0" smtClean="0"/>
              <a:t>İstisna Tipleri</a:t>
            </a:r>
            <a:endParaRPr lang="tr-TR" dirty="0"/>
          </a:p>
        </p:txBody>
      </p:sp>
    </p:spTree>
    <p:extLst>
      <p:ext uri="{BB962C8B-B14F-4D97-AF65-F5344CB8AC3E}">
        <p14:creationId xmlns:p14="http://schemas.microsoft.com/office/powerpoint/2010/main" val="4191701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fontScale="92500" lnSpcReduction="20000"/>
          </a:bodyPr>
          <a:lstStyle/>
          <a:p>
            <a:r>
              <a:rPr lang="tr-TR" dirty="0" smtClean="0"/>
              <a:t>Tüm istisnalar kontrol edilebilir istisnalardır (</a:t>
            </a:r>
            <a:r>
              <a:rPr lang="tr-TR" dirty="0" err="1" smtClean="0"/>
              <a:t>Error</a:t>
            </a:r>
            <a:r>
              <a:rPr lang="tr-TR" dirty="0" smtClean="0"/>
              <a:t> ve Runtime </a:t>
            </a:r>
            <a:r>
              <a:rPr lang="tr-TR" dirty="0" err="1" smtClean="0"/>
              <a:t>exceptions</a:t>
            </a:r>
            <a:r>
              <a:rPr lang="tr-TR" dirty="0" smtClean="0"/>
              <a:t> ve </a:t>
            </a:r>
            <a:r>
              <a:rPr lang="tr-TR" dirty="0" err="1" smtClean="0"/>
              <a:t>altclassları</a:t>
            </a:r>
            <a:r>
              <a:rPr lang="tr-TR" dirty="0" smtClean="0"/>
              <a:t> hariç).</a:t>
            </a:r>
          </a:p>
          <a:p>
            <a:endParaRPr lang="tr-TR" dirty="0"/>
          </a:p>
          <a:p>
            <a:r>
              <a:rPr lang="tr-TR" dirty="0" smtClean="0"/>
              <a:t>İkinci istisna tipi «</a:t>
            </a:r>
            <a:r>
              <a:rPr lang="tr-TR" dirty="0" err="1" smtClean="0"/>
              <a:t>Hata»lardır</a:t>
            </a:r>
            <a:r>
              <a:rPr lang="tr-TR" dirty="0" smtClean="0"/>
              <a:t>.  Bu tip istisnalar genellikle beklenmedik ve başa çıkılamaz istisnalardır ve uygulama dışından kaynaklanır. Örneğin giriş için açılan bir dosyaya yazılmaya çalışıldığında işletim sisteminden veya donanımdan kaynaklanan bir engelleme bulunursa bir </a:t>
            </a:r>
            <a:r>
              <a:rPr lang="tr-TR" dirty="0" err="1" smtClean="0"/>
              <a:t>java.io.IOError</a:t>
            </a:r>
            <a:r>
              <a:rPr lang="tr-TR" dirty="0" smtClean="0"/>
              <a:t> fırlatılır.</a:t>
            </a:r>
          </a:p>
          <a:p>
            <a:r>
              <a:rPr lang="tr-TR" dirty="0" smtClean="0"/>
              <a:t>Kullanıcı durum hakkında bilgilendirilir fakat bir yığın izi eklenerek programdan çıkılır.</a:t>
            </a:r>
            <a:endParaRPr lang="tr-TR" dirty="0"/>
          </a:p>
        </p:txBody>
      </p:sp>
      <p:sp>
        <p:nvSpPr>
          <p:cNvPr id="3" name="Başlık 2"/>
          <p:cNvSpPr>
            <a:spLocks noGrp="1"/>
          </p:cNvSpPr>
          <p:nvPr>
            <p:ph type="title"/>
          </p:nvPr>
        </p:nvSpPr>
        <p:spPr/>
        <p:txBody>
          <a:bodyPr/>
          <a:lstStyle/>
          <a:p>
            <a:endParaRPr lang="tr-TR"/>
          </a:p>
        </p:txBody>
      </p:sp>
    </p:spTree>
    <p:extLst>
      <p:ext uri="{BB962C8B-B14F-4D97-AF65-F5344CB8AC3E}">
        <p14:creationId xmlns:p14="http://schemas.microsoft.com/office/powerpoint/2010/main" val="15232242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lga Biçimi">
  <a:themeElements>
    <a:clrScheme name="Dalga Biçimi">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Dalga Biçimi">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alga Biçimi">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100</TotalTime>
  <Words>503</Words>
  <Application>Microsoft Office PowerPoint</Application>
  <PresentationFormat>Ekran Gösterisi (4:3)</PresentationFormat>
  <Paragraphs>34</Paragraphs>
  <Slides>13</Slides>
  <Notes>0</Notes>
  <HiddenSlides>0</HiddenSlides>
  <MMClips>0</MMClips>
  <ScaleCrop>false</ScaleCrop>
  <HeadingPairs>
    <vt:vector size="4" baseType="variant">
      <vt:variant>
        <vt:lpstr>Tema</vt:lpstr>
      </vt:variant>
      <vt:variant>
        <vt:i4>1</vt:i4>
      </vt:variant>
      <vt:variant>
        <vt:lpstr>Slayt Başlıkları</vt:lpstr>
      </vt:variant>
      <vt:variant>
        <vt:i4>13</vt:i4>
      </vt:variant>
    </vt:vector>
  </HeadingPairs>
  <TitlesOfParts>
    <vt:vector size="14" baseType="lpstr">
      <vt:lpstr>Dalga Biçimi</vt:lpstr>
      <vt:lpstr>Exceptions (İstisnalar)</vt:lpstr>
      <vt:lpstr>İstisna</vt:lpstr>
      <vt:lpstr>PowerPoint Sunusu</vt:lpstr>
      <vt:lpstr>PowerPoint Sunusu</vt:lpstr>
      <vt:lpstr>PowerPoint Sunusu</vt:lpstr>
      <vt:lpstr>PowerPoint Sunusu</vt:lpstr>
      <vt:lpstr>Catch or Specify Requirement</vt:lpstr>
      <vt:lpstr>İstisna Tipleri</vt:lpstr>
      <vt:lpstr>PowerPoint Sunusu</vt:lpstr>
      <vt:lpstr>PowerPoint Sunusu</vt:lpstr>
      <vt:lpstr>PowerPoint Sunusu</vt:lpstr>
      <vt:lpstr>PowerPoint Sunusu</vt:lpstr>
      <vt:lpstr>Bir istisnayı yakalama ve işleme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Enum Types</dc:title>
  <dc:creator>Servet</dc:creator>
  <cp:lastModifiedBy>Servet</cp:lastModifiedBy>
  <cp:revision>14</cp:revision>
  <dcterms:created xsi:type="dcterms:W3CDTF">2014-12-21T22:29:18Z</dcterms:created>
  <dcterms:modified xsi:type="dcterms:W3CDTF">2014-12-22T00:36:25Z</dcterms:modified>
</cp:coreProperties>
</file>