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3F709653-417D-4633-B75D-219D9D129E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800600" y="6285230"/>
            <a:ext cx="2685415" cy="23403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tr-TR" spc="-5" dirty="0"/>
              <a:t>Adem AKKUŞ</a:t>
            </a:r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9472E72F-7FF1-48DE-876A-12C47F3B71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800600" y="6285230"/>
            <a:ext cx="2685415" cy="23403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tr-TR" spc="-5" dirty="0"/>
              <a:t>Adem AKKUŞ</a:t>
            </a:r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9993" y="1678279"/>
            <a:ext cx="44526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65341" y="1662430"/>
            <a:ext cx="4582159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DE20D0ED-76FD-4933-8119-628438424A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800600" y="6285230"/>
            <a:ext cx="2685415" cy="23403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tr-TR" spc="-5" dirty="0"/>
              <a:t>Adem AKKUŞ</a:t>
            </a:r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E0F40FD-E2AC-4512-AF48-A39EFA49F0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800600" y="6285230"/>
            <a:ext cx="2685415" cy="23403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tr-TR" spc="-5" dirty="0"/>
              <a:t>Adem AKKUŞ</a:t>
            </a:r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800600" y="6285230"/>
            <a:ext cx="2685415" cy="234038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810"/>
              </a:lnSpc>
            </a:pPr>
            <a:r>
              <a:rPr lang="tr-TR" spc="-5" dirty="0"/>
              <a:t>Adem AKKUŞ</a:t>
            </a:r>
            <a:endParaRPr spc="-4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806195"/>
            <a:ext cx="454659" cy="364490"/>
          </a:xfrm>
          <a:custGeom>
            <a:avLst/>
            <a:gdLst/>
            <a:ahLst/>
            <a:cxnLst/>
            <a:rect l="l" t="t" r="r" b="b"/>
            <a:pathLst>
              <a:path w="454659" h="364490">
                <a:moveTo>
                  <a:pt x="454152" y="0"/>
                </a:moveTo>
                <a:lnTo>
                  <a:pt x="0" y="0"/>
                </a:lnTo>
                <a:lnTo>
                  <a:pt x="0" y="364236"/>
                </a:lnTo>
                <a:lnTo>
                  <a:pt x="454152" y="364236"/>
                </a:lnTo>
                <a:lnTo>
                  <a:pt x="454152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098370"/>
            <a:ext cx="7445375" cy="352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709" y="6161379"/>
            <a:ext cx="266001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MYP140 </a:t>
            </a:r>
            <a:r>
              <a:rPr sz="1800" spc="-10" dirty="0">
                <a:latin typeface="Carlito"/>
                <a:cs typeface="Carlito"/>
              </a:rPr>
              <a:t>Programlama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Dilleri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800" spc="-50" dirty="0">
                <a:latin typeface="Carlito"/>
                <a:cs typeface="Carlito"/>
              </a:rPr>
              <a:t>Öğr. Gör. </a:t>
            </a:r>
            <a:r>
              <a:rPr sz="1800" spc="-5" dirty="0">
                <a:latin typeface="Carlito"/>
                <a:cs typeface="Carlito"/>
              </a:rPr>
              <a:t>Elif ŞENGÜN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ÖZTAŞ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16652" y="0"/>
            <a:ext cx="6975475" cy="6858000"/>
          </a:xfrm>
          <a:custGeom>
            <a:avLst/>
            <a:gdLst/>
            <a:ahLst/>
            <a:cxnLst/>
            <a:rect l="l" t="t" r="r" b="b"/>
            <a:pathLst>
              <a:path w="6975475" h="6858000">
                <a:moveTo>
                  <a:pt x="6975348" y="0"/>
                </a:moveTo>
                <a:lnTo>
                  <a:pt x="0" y="0"/>
                </a:lnTo>
                <a:lnTo>
                  <a:pt x="0" y="6858000"/>
                </a:lnTo>
                <a:lnTo>
                  <a:pt x="6975348" y="6858000"/>
                </a:lnTo>
                <a:lnTo>
                  <a:pt x="6975348" y="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7745" y="5250891"/>
            <a:ext cx="3994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400" b="1" spc="-5" dirty="0">
                <a:solidFill>
                  <a:srgbClr val="FFFFFF"/>
                </a:solidFill>
                <a:latin typeface="Carlito"/>
                <a:cs typeface="Carlito"/>
              </a:rPr>
              <a:t>ADEM AKKUŞ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3764" y="2637620"/>
            <a:ext cx="4679315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spc="-15" dirty="0">
                <a:solidFill>
                  <a:srgbClr val="FFFFFF"/>
                </a:solidFill>
                <a:latin typeface="Carlito"/>
                <a:cs typeface="Carlito"/>
              </a:rPr>
              <a:t>ALGORİTMA </a:t>
            </a:r>
            <a:r>
              <a:rPr sz="4400" b="1" spc="-5" dirty="0">
                <a:solidFill>
                  <a:srgbClr val="FFFFFF"/>
                </a:solidFill>
                <a:latin typeface="Carlito"/>
                <a:cs typeface="Carlito"/>
              </a:rPr>
              <a:t>VE AKIŞ</a:t>
            </a:r>
            <a:r>
              <a:rPr sz="4400" b="1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rlito"/>
                <a:cs typeface="Carlito"/>
              </a:rPr>
              <a:t>ŞEMALARI</a:t>
            </a:r>
            <a:endParaRPr sz="4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85341"/>
            <a:ext cx="10495280" cy="48888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 ile oluşturulacak çözümler </a:t>
            </a:r>
            <a:r>
              <a:rPr sz="2000" spc="-20" dirty="0">
                <a:latin typeface="Carlito"/>
                <a:cs typeface="Carlito"/>
              </a:rPr>
              <a:t>sözel </a:t>
            </a:r>
            <a:r>
              <a:rPr sz="2000" spc="-10" dirty="0">
                <a:latin typeface="Carlito"/>
                <a:cs typeface="Carlito"/>
              </a:rPr>
              <a:t>olarak ifade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edilir.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Örneğin sabah </a:t>
            </a:r>
            <a:r>
              <a:rPr sz="2000" spc="-10" dirty="0">
                <a:latin typeface="Carlito"/>
                <a:cs typeface="Carlito"/>
              </a:rPr>
              <a:t>kalktığımızda </a:t>
            </a:r>
            <a:r>
              <a:rPr sz="2000" spc="-15" dirty="0">
                <a:latin typeface="Carlito"/>
                <a:cs typeface="Carlito"/>
              </a:rPr>
              <a:t>kahvaltı </a:t>
            </a:r>
            <a:r>
              <a:rPr sz="2000" spc="-5" dirty="0">
                <a:latin typeface="Carlito"/>
                <a:cs typeface="Carlito"/>
              </a:rPr>
              <a:t>yapılacağı </a:t>
            </a:r>
            <a:r>
              <a:rPr sz="2000" spc="-10" dirty="0">
                <a:latin typeface="Carlito"/>
                <a:cs typeface="Carlito"/>
              </a:rPr>
              <a:t>zaman </a:t>
            </a:r>
            <a:r>
              <a:rPr sz="2000" spc="-15" dirty="0">
                <a:latin typeface="Carlito"/>
                <a:cs typeface="Carlito"/>
              </a:rPr>
              <a:t>kahvaltı </a:t>
            </a:r>
            <a:r>
              <a:rPr sz="2000" spc="-5" dirty="0">
                <a:latin typeface="Carlito"/>
                <a:cs typeface="Carlito"/>
              </a:rPr>
              <a:t>hazırlama algoritması</a:t>
            </a:r>
            <a:r>
              <a:rPr sz="2000" spc="25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oluşturulursa: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30" dirty="0">
                <a:latin typeface="Carlito"/>
                <a:cs typeface="Carlito"/>
              </a:rPr>
              <a:t>Yataktan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kalk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10" dirty="0">
                <a:latin typeface="Carlito"/>
                <a:cs typeface="Carlito"/>
              </a:rPr>
              <a:t>Mutfağa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git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Ekmek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10" dirty="0">
                <a:latin typeface="Carlito"/>
                <a:cs typeface="Carlito"/>
              </a:rPr>
              <a:t>Çayı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hazırla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5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10" dirty="0">
                <a:latin typeface="Carlito"/>
                <a:cs typeface="Carlito"/>
              </a:rPr>
              <a:t>Dolaptan kahvaltılıkları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çıkar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5" dirty="0">
                <a:latin typeface="Carlito"/>
                <a:cs typeface="Carlito"/>
              </a:rPr>
              <a:t>Bardağın bitince </a:t>
            </a:r>
            <a:r>
              <a:rPr sz="2000" spc="-10" dirty="0">
                <a:latin typeface="Carlito"/>
                <a:cs typeface="Carlito"/>
              </a:rPr>
              <a:t>çayını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doldur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5" dirty="0">
                <a:latin typeface="Carlito"/>
                <a:cs typeface="Carlito"/>
              </a:rPr>
              <a:t>Karnın doyunca </a:t>
            </a:r>
            <a:r>
              <a:rPr sz="2000" spc="-10" dirty="0">
                <a:latin typeface="Carlito"/>
                <a:cs typeface="Carlito"/>
              </a:rPr>
              <a:t>sofradan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kalk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10" dirty="0">
                <a:latin typeface="Carlito"/>
                <a:cs typeface="Carlito"/>
              </a:rPr>
              <a:t>Kahvaltılıkları </a:t>
            </a:r>
            <a:r>
              <a:rPr sz="2000" spc="-5" dirty="0">
                <a:latin typeface="Carlito"/>
                <a:cs typeface="Carlito"/>
              </a:rPr>
              <a:t>dolaba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koy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4841747" y="2849879"/>
            <a:ext cx="3883152" cy="290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970009" y="6148679"/>
            <a:ext cx="26854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MYP140 </a:t>
            </a:r>
            <a:r>
              <a:rPr spc="-10" dirty="0"/>
              <a:t>Programlama</a:t>
            </a:r>
            <a:r>
              <a:rPr spc="-50" dirty="0"/>
              <a:t> </a:t>
            </a:r>
            <a:r>
              <a:rPr spc="-5" dirty="0"/>
              <a:t>Dilleri</a:t>
            </a:r>
          </a:p>
          <a:p>
            <a:pPr marL="12700">
              <a:lnSpc>
                <a:spcPct val="100000"/>
              </a:lnSpc>
            </a:pPr>
            <a:r>
              <a:rPr spc="-50" dirty="0"/>
              <a:t>Öğr. Gör. </a:t>
            </a:r>
            <a:r>
              <a:rPr spc="-5" dirty="0"/>
              <a:t>Elif ŞENGÜN</a:t>
            </a:r>
            <a:r>
              <a:rPr spc="30" dirty="0"/>
              <a:t> </a:t>
            </a:r>
            <a:r>
              <a:rPr spc="-40" dirty="0"/>
              <a:t>ÖZTAŞ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9993" y="6348704"/>
            <a:ext cx="17246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solidFill>
                  <a:srgbClr val="9CAFB6"/>
                </a:solidFill>
                <a:latin typeface="Carlito"/>
                <a:cs typeface="Carlito"/>
              </a:rPr>
              <a:t>• </a:t>
            </a:r>
            <a:r>
              <a:rPr sz="2000" spc="-15" dirty="0">
                <a:latin typeface="Carlito"/>
                <a:cs typeface="Carlito"/>
              </a:rPr>
              <a:t>Sofrayı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temizle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781022"/>
            <a:ext cx="3892550" cy="16567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Algoritmalar karmaşıklık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yapılarına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göre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grupta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incelenirler.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5035296" y="1688592"/>
            <a:ext cx="6516624" cy="347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970009" y="6148679"/>
            <a:ext cx="26854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MYP140 </a:t>
            </a:r>
            <a:r>
              <a:rPr spc="-10" dirty="0"/>
              <a:t>Programlama</a:t>
            </a:r>
            <a:r>
              <a:rPr spc="-50" dirty="0"/>
              <a:t> </a:t>
            </a:r>
            <a:r>
              <a:rPr spc="-5" dirty="0"/>
              <a:t>Dilleri</a:t>
            </a:r>
          </a:p>
          <a:p>
            <a:pPr marL="12700">
              <a:lnSpc>
                <a:spcPct val="100000"/>
              </a:lnSpc>
            </a:pPr>
            <a:r>
              <a:rPr spc="-50" dirty="0"/>
              <a:t>Öğr. Gör. </a:t>
            </a:r>
            <a:r>
              <a:rPr spc="-5" dirty="0"/>
              <a:t>Elif ŞENGÜN</a:t>
            </a:r>
            <a:r>
              <a:rPr spc="30" dirty="0"/>
              <a:t> </a:t>
            </a:r>
            <a:r>
              <a:rPr spc="-40" dirty="0"/>
              <a:t>ÖZTAŞ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618" y="1409380"/>
            <a:ext cx="6219825" cy="4506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2000" b="1" u="heavy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Basit (Lineer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Algoritmalar)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İçerisinde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mantıksal</a:t>
            </a:r>
            <a:endParaRPr sz="2000">
              <a:latin typeface="Carlito"/>
              <a:cs typeface="Carlito"/>
            </a:endParaRPr>
          </a:p>
          <a:p>
            <a:pPr marL="3175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ifadelerin yer </a:t>
            </a:r>
            <a:r>
              <a:rPr sz="2000" dirty="0">
                <a:latin typeface="Carlito"/>
                <a:cs typeface="Carlito"/>
              </a:rPr>
              <a:t>almadığı,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akış </a:t>
            </a:r>
            <a:r>
              <a:rPr sz="2000" spc="-5" dirty="0">
                <a:latin typeface="Carlito"/>
                <a:cs typeface="Carlito"/>
              </a:rPr>
              <a:t>dallanmalarının  olmadığı </a:t>
            </a:r>
            <a:r>
              <a:rPr sz="2000" spc="-20" dirty="0">
                <a:latin typeface="Carlito"/>
                <a:cs typeface="Carlito"/>
              </a:rPr>
              <a:t>algoritmalardır. </a:t>
            </a:r>
            <a:r>
              <a:rPr sz="2000" dirty="0">
                <a:latin typeface="Carlito"/>
                <a:cs typeface="Carlito"/>
              </a:rPr>
              <a:t>Bu </a:t>
            </a:r>
            <a:r>
              <a:rPr sz="2000" spc="-5" dirty="0">
                <a:latin typeface="Carlito"/>
                <a:cs typeface="Carlito"/>
              </a:rPr>
              <a:t>algoritmalarda </a:t>
            </a:r>
            <a:r>
              <a:rPr sz="2000" dirty="0">
                <a:latin typeface="Carlito"/>
                <a:cs typeface="Carlito"/>
              </a:rPr>
              <a:t>akış düz </a:t>
            </a:r>
            <a:r>
              <a:rPr sz="2000" spc="-5" dirty="0">
                <a:latin typeface="Carlito"/>
                <a:cs typeface="Carlito"/>
              </a:rPr>
              <a:t>bir  halde </a:t>
            </a:r>
            <a:r>
              <a:rPr sz="2000" spc="-10" dirty="0">
                <a:latin typeface="Carlito"/>
                <a:cs typeface="Carlito"/>
              </a:rPr>
              <a:t>baştan </a:t>
            </a:r>
            <a:r>
              <a:rPr sz="2000" spc="-5" dirty="0">
                <a:latin typeface="Carlito"/>
                <a:cs typeface="Carlito"/>
              </a:rPr>
              <a:t>sona doğru </a:t>
            </a:r>
            <a:r>
              <a:rPr sz="2000" spc="-25" dirty="0">
                <a:latin typeface="Carlito"/>
                <a:cs typeface="Carlito"/>
              </a:rPr>
              <a:t>olacaktır. </a:t>
            </a:r>
            <a:r>
              <a:rPr sz="2000" spc="-5" dirty="0">
                <a:latin typeface="Carlito"/>
                <a:cs typeface="Carlito"/>
              </a:rPr>
              <a:t>Çoğunlukla </a:t>
            </a:r>
            <a:r>
              <a:rPr sz="2000" dirty="0">
                <a:latin typeface="Carlito"/>
                <a:cs typeface="Carlito"/>
              </a:rPr>
              <a:t>küçük  </a:t>
            </a:r>
            <a:r>
              <a:rPr sz="2000" spc="-5" dirty="0">
                <a:latin typeface="Carlito"/>
                <a:cs typeface="Carlito"/>
              </a:rPr>
              <a:t>hesaplamaları gerçekleştirmek </a:t>
            </a:r>
            <a:r>
              <a:rPr sz="2000" dirty="0">
                <a:latin typeface="Carlito"/>
                <a:cs typeface="Carlito"/>
              </a:rPr>
              <a:t>için </a:t>
            </a:r>
            <a:r>
              <a:rPr sz="2000" spc="-20" dirty="0">
                <a:latin typeface="Carlito"/>
                <a:cs typeface="Carlito"/>
              </a:rPr>
              <a:t>kullanılırlar. </a:t>
            </a:r>
            <a:r>
              <a:rPr sz="2000" dirty="0">
                <a:latin typeface="Carlito"/>
                <a:cs typeface="Carlito"/>
              </a:rPr>
              <a:t>Bir önceki  </a:t>
            </a:r>
            <a:r>
              <a:rPr sz="2000" spc="-10" dirty="0">
                <a:latin typeface="Carlito"/>
                <a:cs typeface="Carlito"/>
              </a:rPr>
              <a:t>algoritmaya </a:t>
            </a:r>
            <a:r>
              <a:rPr sz="2000" spc="-5" dirty="0">
                <a:latin typeface="Carlito"/>
                <a:cs typeface="Carlito"/>
              </a:rPr>
              <a:t>bakılırsa bir </a:t>
            </a:r>
            <a:r>
              <a:rPr sz="2000" spc="-20" dirty="0">
                <a:latin typeface="Carlito"/>
                <a:cs typeface="Carlito"/>
              </a:rPr>
              <a:t>karar </a:t>
            </a:r>
            <a:r>
              <a:rPr sz="2000" spc="-5" dirty="0">
                <a:latin typeface="Carlito"/>
                <a:cs typeface="Carlito"/>
              </a:rPr>
              <a:t>yapısının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olmadığı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rlito"/>
                <a:cs typeface="Carlito"/>
              </a:rPr>
              <a:t>görülmektedir.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latin typeface="Carlito"/>
                <a:cs typeface="Carlito"/>
              </a:rPr>
              <a:t>Örnek: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1: Hesaplanacak </a:t>
            </a:r>
            <a:r>
              <a:rPr sz="2000" spc="-10" dirty="0">
                <a:latin typeface="Carlito"/>
                <a:cs typeface="Carlito"/>
              </a:rPr>
              <a:t>kilometre </a:t>
            </a:r>
            <a:r>
              <a:rPr sz="2000" dirty="0">
                <a:latin typeface="Carlito"/>
                <a:cs typeface="Carlito"/>
              </a:rPr>
              <a:t>uzunluğunuz </a:t>
            </a:r>
            <a:r>
              <a:rPr sz="2000" spc="-5" dirty="0">
                <a:latin typeface="Carlito"/>
                <a:cs typeface="Carlito"/>
              </a:rPr>
              <a:t>giriniz;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km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2: </a:t>
            </a:r>
            <a:r>
              <a:rPr sz="2000" spc="-5" dirty="0">
                <a:latin typeface="Carlito"/>
                <a:cs typeface="Carlito"/>
              </a:rPr>
              <a:t>Girilen değeri </a:t>
            </a:r>
            <a:r>
              <a:rPr sz="2000" dirty="0">
                <a:latin typeface="Carlito"/>
                <a:cs typeface="Carlito"/>
              </a:rPr>
              <a:t>1000 </a:t>
            </a:r>
            <a:r>
              <a:rPr sz="2000" spc="-5" dirty="0">
                <a:latin typeface="Carlito"/>
                <a:cs typeface="Carlito"/>
              </a:rPr>
              <a:t>ile </a:t>
            </a:r>
            <a:r>
              <a:rPr sz="2000" dirty="0">
                <a:latin typeface="Carlito"/>
                <a:cs typeface="Carlito"/>
              </a:rPr>
              <a:t>çarpınız;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m=km*1000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618" y="6090310"/>
            <a:ext cx="509143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solidFill>
                  <a:srgbClr val="9CAFB6"/>
                </a:solidFill>
                <a:latin typeface="Carlito"/>
                <a:cs typeface="Carlito"/>
              </a:rPr>
              <a:t>• </a:t>
            </a:r>
            <a:r>
              <a:rPr sz="2000" dirty="0">
                <a:latin typeface="Carlito"/>
                <a:cs typeface="Carlito"/>
              </a:rPr>
              <a:t>Adım 3: Hesaplanan </a:t>
            </a:r>
            <a:r>
              <a:rPr sz="2000" spc="-5" dirty="0">
                <a:latin typeface="Carlito"/>
                <a:cs typeface="Carlito"/>
              </a:rPr>
              <a:t>değeri ekrana </a:t>
            </a:r>
            <a:r>
              <a:rPr sz="2000" spc="-10" dirty="0">
                <a:latin typeface="Carlito"/>
                <a:cs typeface="Carlito"/>
              </a:rPr>
              <a:t>yazdırınız;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C10000"/>
                </a:solidFill>
                <a:latin typeface="Carlito"/>
                <a:cs typeface="Carlito"/>
              </a:rPr>
              <a:t>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970009" y="6148679"/>
            <a:ext cx="26854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MYP140 </a:t>
            </a:r>
            <a:r>
              <a:rPr spc="-10" dirty="0"/>
              <a:t>Programlama</a:t>
            </a:r>
            <a:r>
              <a:rPr spc="-50" dirty="0"/>
              <a:t> </a:t>
            </a:r>
            <a:r>
              <a:rPr spc="-5" dirty="0"/>
              <a:t>Dilleri</a:t>
            </a:r>
          </a:p>
          <a:p>
            <a:pPr marL="12700">
              <a:lnSpc>
                <a:spcPct val="100000"/>
              </a:lnSpc>
            </a:pPr>
            <a:r>
              <a:rPr spc="-50" dirty="0"/>
              <a:t>Öğr. Gör. </a:t>
            </a:r>
            <a:r>
              <a:rPr spc="-5" dirty="0"/>
              <a:t>Elif ŞENGÜN</a:t>
            </a:r>
            <a:r>
              <a:rPr spc="30" dirty="0"/>
              <a:t> </a:t>
            </a:r>
            <a:r>
              <a:rPr spc="-40" dirty="0"/>
              <a:t>ÖZTAŞ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9905" y="1875789"/>
            <a:ext cx="494474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Örnek</a:t>
            </a:r>
            <a:r>
              <a:rPr sz="2000" spc="-5" dirty="0">
                <a:latin typeface="Carlito"/>
                <a:cs typeface="Carlito"/>
              </a:rPr>
              <a:t>: Dışarıdan girilen üç adet </a:t>
            </a:r>
            <a:r>
              <a:rPr sz="2000" spc="-10" dirty="0">
                <a:latin typeface="Carlito"/>
                <a:cs typeface="Carlito"/>
              </a:rPr>
              <a:t>sayısının  </a:t>
            </a:r>
            <a:r>
              <a:rPr sz="2000" spc="-5" dirty="0">
                <a:latin typeface="Carlito"/>
                <a:cs typeface="Carlito"/>
              </a:rPr>
              <a:t>toplamını, çarpımını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spc="-5" dirty="0">
                <a:latin typeface="Carlito"/>
                <a:cs typeface="Carlito"/>
              </a:rPr>
              <a:t>ortalamasını </a:t>
            </a:r>
            <a:r>
              <a:rPr sz="2000" spc="-10" dirty="0">
                <a:latin typeface="Carlito"/>
                <a:cs typeface="Carlito"/>
              </a:rPr>
              <a:t>hesaplayan  </a:t>
            </a:r>
            <a:r>
              <a:rPr sz="2000" spc="-5" dirty="0">
                <a:latin typeface="Carlito"/>
                <a:cs typeface="Carlito"/>
              </a:rPr>
              <a:t>algoritma;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1: Üç </a:t>
            </a:r>
            <a:r>
              <a:rPr sz="2000" spc="-5" dirty="0">
                <a:latin typeface="Carlito"/>
                <a:cs typeface="Carlito"/>
              </a:rPr>
              <a:t>adet </a:t>
            </a:r>
            <a:r>
              <a:rPr sz="2000" spc="-10" dirty="0">
                <a:latin typeface="Carlito"/>
                <a:cs typeface="Carlito"/>
              </a:rPr>
              <a:t>sayı </a:t>
            </a:r>
            <a:r>
              <a:rPr sz="2000" dirty="0">
                <a:latin typeface="Carlito"/>
                <a:cs typeface="Carlito"/>
              </a:rPr>
              <a:t>giriniz;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a,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b,</a:t>
            </a:r>
            <a:r>
              <a:rPr sz="2000" spc="-55" dirty="0">
                <a:solidFill>
                  <a:srgbClr val="C1000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c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2: </a:t>
            </a:r>
            <a:r>
              <a:rPr sz="2000" spc="-5" dirty="0">
                <a:latin typeface="Carlito"/>
                <a:cs typeface="Carlito"/>
              </a:rPr>
              <a:t>Sayıların toplamını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hesaplayınız;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toplam=a+b+c</a:t>
            </a:r>
            <a:endParaRPr sz="2000">
              <a:latin typeface="Carlito"/>
              <a:cs typeface="Carlito"/>
            </a:endParaRPr>
          </a:p>
          <a:p>
            <a:pPr marL="12700" marR="34226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3: </a:t>
            </a:r>
            <a:r>
              <a:rPr sz="2000" spc="-5" dirty="0">
                <a:latin typeface="Carlito"/>
                <a:cs typeface="Carlito"/>
              </a:rPr>
              <a:t>Sayıların çarpımlarını hesaplayınız;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 çarpım=a*b*c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4: </a:t>
            </a:r>
            <a:r>
              <a:rPr sz="2000" spc="-5" dirty="0">
                <a:latin typeface="Carlito"/>
                <a:cs typeface="Carlito"/>
              </a:rPr>
              <a:t>Sayıların ortalamasını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hesaplayınız;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ort=toplam/3</a:t>
            </a:r>
            <a:endParaRPr sz="2000">
              <a:latin typeface="Carlito"/>
              <a:cs typeface="Carlito"/>
            </a:endParaRPr>
          </a:p>
          <a:p>
            <a:pPr marL="12700" marR="107314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5: </a:t>
            </a:r>
            <a:r>
              <a:rPr sz="2000" spc="-5" dirty="0">
                <a:latin typeface="Carlito"/>
                <a:cs typeface="Carlito"/>
              </a:rPr>
              <a:t>Sayıların toplamını, çarpımını </a:t>
            </a:r>
            <a:r>
              <a:rPr sz="2000" spc="-15" dirty="0">
                <a:latin typeface="Carlito"/>
                <a:cs typeface="Carlito"/>
              </a:rPr>
              <a:t>ve  </a:t>
            </a:r>
            <a:r>
              <a:rPr sz="2000" spc="-5" dirty="0">
                <a:latin typeface="Carlito"/>
                <a:cs typeface="Carlito"/>
              </a:rPr>
              <a:t>ortalamasını </a:t>
            </a:r>
            <a:r>
              <a:rPr sz="2000" spc="-10" dirty="0">
                <a:latin typeface="Carlito"/>
                <a:cs typeface="Carlito"/>
              </a:rPr>
              <a:t>ekrana </a:t>
            </a:r>
            <a:r>
              <a:rPr sz="2000" spc="-15" dirty="0">
                <a:latin typeface="Carlito"/>
                <a:cs typeface="Carlito"/>
              </a:rPr>
              <a:t>yazdırınız;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toplam,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çarpım,  ort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pc="-10" dirty="0"/>
              <a:t>ALGORİTMA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Algoritmaların</a:t>
            </a:r>
            <a:r>
              <a:rPr spc="-25" dirty="0"/>
              <a:t> </a:t>
            </a:r>
            <a:r>
              <a:rPr dirty="0"/>
              <a:t>Sınıflandırılması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b="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1800" b="0" u="heavy" spc="-4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i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Mantıksal Algoritmala</a:t>
            </a:r>
            <a:r>
              <a:rPr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</a:rPr>
              <a:t>r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:</a:t>
            </a:r>
            <a:r>
              <a:rPr b="0" spc="-8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Algoritma</a:t>
            </a:r>
            <a:endParaRPr sz="18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içerisinde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mantıksal</a:t>
            </a:r>
            <a:r>
              <a:rPr b="0" spc="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karşılaştırmaların</a:t>
            </a:r>
          </a:p>
          <a:p>
            <a:pPr marL="3175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bulunduğu </a:t>
            </a:r>
            <a:r>
              <a:rPr b="0" spc="-25" dirty="0">
                <a:solidFill>
                  <a:srgbClr val="000000"/>
                </a:solidFill>
                <a:latin typeface="Carlito"/>
                <a:cs typeface="Carlito"/>
              </a:rPr>
              <a:t>yapılardır.</a:t>
            </a:r>
            <a:r>
              <a:rPr b="0" spc="-5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Mantıksal</a:t>
            </a:r>
          </a:p>
          <a:p>
            <a:pPr marL="317500" marR="2286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karşılaştırmalara göre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algoritmanın akışı 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farklı adımlara </a:t>
            </a:r>
            <a:r>
              <a:rPr b="0" spc="-20" dirty="0">
                <a:solidFill>
                  <a:srgbClr val="000000"/>
                </a:solidFill>
                <a:latin typeface="Carlito"/>
                <a:cs typeface="Carlito"/>
              </a:rPr>
              <a:t>geçecektir.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Bu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şekilde  oluşturulan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algoritmalara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Mantıksal  Algoritmalar</a:t>
            </a:r>
            <a:r>
              <a:rPr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40" dirty="0">
                <a:solidFill>
                  <a:srgbClr val="000000"/>
                </a:solidFill>
                <a:latin typeface="Carlito"/>
                <a:cs typeface="Carlito"/>
              </a:rPr>
              <a:t>denir.</a:t>
            </a:r>
          </a:p>
          <a:p>
            <a:pPr marL="196850" indent="-184785">
              <a:lnSpc>
                <a:spcPct val="100000"/>
              </a:lnSpc>
              <a:spcBef>
                <a:spcPts val="1085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İlk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oluşturulan algoritma </a:t>
            </a: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biraz </a:t>
            </a:r>
            <a:r>
              <a:rPr b="0" dirty="0">
                <a:solidFill>
                  <a:srgbClr val="000000"/>
                </a:solidFill>
                <a:latin typeface="Carlito"/>
                <a:cs typeface="Carlito"/>
              </a:rPr>
              <a:t>daha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Carlito"/>
                <a:cs typeface="Carlito"/>
              </a:rPr>
              <a:t>ayrıntılanırsa </a:t>
            </a:r>
            <a:r>
              <a:rPr b="0" spc="-20" dirty="0">
                <a:solidFill>
                  <a:srgbClr val="000000"/>
                </a:solidFill>
                <a:latin typeface="Carlito"/>
                <a:cs typeface="Carlito"/>
              </a:rPr>
              <a:t>karar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yapılarının </a:t>
            </a:r>
            <a:r>
              <a:rPr b="0" spc="-20" dirty="0">
                <a:solidFill>
                  <a:srgbClr val="000000"/>
                </a:solidFill>
                <a:latin typeface="Carlito"/>
                <a:cs typeface="Carlito"/>
              </a:rPr>
              <a:t>ortaya</a:t>
            </a:r>
            <a:r>
              <a:rPr b="0" spc="8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rlito"/>
                <a:cs typeface="Carlito"/>
              </a:rPr>
              <a:t>çıktığı</a:t>
            </a:r>
          </a:p>
          <a:p>
            <a:pPr marL="12700">
              <a:lnSpc>
                <a:spcPct val="100000"/>
              </a:lnSpc>
            </a:pPr>
            <a:r>
              <a:rPr b="0" spc="-30" dirty="0">
                <a:solidFill>
                  <a:srgbClr val="000000"/>
                </a:solidFill>
                <a:latin typeface="Carlito"/>
                <a:cs typeface="Carlito"/>
              </a:rPr>
              <a:t>görülür.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57049" y="1428305"/>
            <a:ext cx="5766435" cy="4490720"/>
            <a:chOff x="5857049" y="1428305"/>
            <a:chExt cx="5766435" cy="4490720"/>
          </a:xfrm>
        </p:grpSpPr>
        <p:sp>
          <p:nvSpPr>
            <p:cNvPr id="5" name="object 5"/>
            <p:cNvSpPr/>
            <p:nvPr/>
          </p:nvSpPr>
          <p:spPr>
            <a:xfrm>
              <a:off x="5868161" y="1439417"/>
              <a:ext cx="5744210" cy="4468495"/>
            </a:xfrm>
            <a:custGeom>
              <a:avLst/>
              <a:gdLst/>
              <a:ahLst/>
              <a:cxnLst/>
              <a:rect l="l" t="t" r="r" b="b"/>
              <a:pathLst>
                <a:path w="5744209" h="4468495">
                  <a:moveTo>
                    <a:pt x="4999228" y="0"/>
                  </a:moveTo>
                  <a:lnTo>
                    <a:pt x="744728" y="0"/>
                  </a:lnTo>
                  <a:lnTo>
                    <a:pt x="695756" y="1583"/>
                  </a:lnTo>
                  <a:lnTo>
                    <a:pt x="647631" y="6270"/>
                  </a:lnTo>
                  <a:lnTo>
                    <a:pt x="600450" y="13960"/>
                  </a:lnTo>
                  <a:lnTo>
                    <a:pt x="554313" y="24557"/>
                  </a:lnTo>
                  <a:lnTo>
                    <a:pt x="509316" y="37961"/>
                  </a:lnTo>
                  <a:lnTo>
                    <a:pt x="465559" y="54076"/>
                  </a:lnTo>
                  <a:lnTo>
                    <a:pt x="423138" y="72803"/>
                  </a:lnTo>
                  <a:lnTo>
                    <a:pt x="382152" y="94043"/>
                  </a:lnTo>
                  <a:lnTo>
                    <a:pt x="342700" y="117700"/>
                  </a:lnTo>
                  <a:lnTo>
                    <a:pt x="304879" y="143674"/>
                  </a:lnTo>
                  <a:lnTo>
                    <a:pt x="268787" y="171868"/>
                  </a:lnTo>
                  <a:lnTo>
                    <a:pt x="234522" y="202183"/>
                  </a:lnTo>
                  <a:lnTo>
                    <a:pt x="202183" y="234522"/>
                  </a:lnTo>
                  <a:lnTo>
                    <a:pt x="171868" y="268787"/>
                  </a:lnTo>
                  <a:lnTo>
                    <a:pt x="143674" y="304879"/>
                  </a:lnTo>
                  <a:lnTo>
                    <a:pt x="117700" y="342700"/>
                  </a:lnTo>
                  <a:lnTo>
                    <a:pt x="94043" y="382152"/>
                  </a:lnTo>
                  <a:lnTo>
                    <a:pt x="72803" y="423138"/>
                  </a:lnTo>
                  <a:lnTo>
                    <a:pt x="54076" y="465559"/>
                  </a:lnTo>
                  <a:lnTo>
                    <a:pt x="37961" y="509316"/>
                  </a:lnTo>
                  <a:lnTo>
                    <a:pt x="24557" y="554313"/>
                  </a:lnTo>
                  <a:lnTo>
                    <a:pt x="13960" y="600450"/>
                  </a:lnTo>
                  <a:lnTo>
                    <a:pt x="6270" y="647631"/>
                  </a:lnTo>
                  <a:lnTo>
                    <a:pt x="1583" y="695756"/>
                  </a:lnTo>
                  <a:lnTo>
                    <a:pt x="0" y="744728"/>
                  </a:lnTo>
                  <a:lnTo>
                    <a:pt x="0" y="3723640"/>
                  </a:lnTo>
                  <a:lnTo>
                    <a:pt x="1583" y="3772611"/>
                  </a:lnTo>
                  <a:lnTo>
                    <a:pt x="6270" y="3820736"/>
                  </a:lnTo>
                  <a:lnTo>
                    <a:pt x="13960" y="3867917"/>
                  </a:lnTo>
                  <a:lnTo>
                    <a:pt x="24557" y="3914054"/>
                  </a:lnTo>
                  <a:lnTo>
                    <a:pt x="37961" y="3959051"/>
                  </a:lnTo>
                  <a:lnTo>
                    <a:pt x="54076" y="4002808"/>
                  </a:lnTo>
                  <a:lnTo>
                    <a:pt x="72803" y="4045229"/>
                  </a:lnTo>
                  <a:lnTo>
                    <a:pt x="94043" y="4086215"/>
                  </a:lnTo>
                  <a:lnTo>
                    <a:pt x="117700" y="4125667"/>
                  </a:lnTo>
                  <a:lnTo>
                    <a:pt x="143674" y="4163488"/>
                  </a:lnTo>
                  <a:lnTo>
                    <a:pt x="171868" y="4199580"/>
                  </a:lnTo>
                  <a:lnTo>
                    <a:pt x="202183" y="4233845"/>
                  </a:lnTo>
                  <a:lnTo>
                    <a:pt x="234522" y="4266184"/>
                  </a:lnTo>
                  <a:lnTo>
                    <a:pt x="268787" y="4296499"/>
                  </a:lnTo>
                  <a:lnTo>
                    <a:pt x="304879" y="4324693"/>
                  </a:lnTo>
                  <a:lnTo>
                    <a:pt x="342700" y="4350667"/>
                  </a:lnTo>
                  <a:lnTo>
                    <a:pt x="382152" y="4374324"/>
                  </a:lnTo>
                  <a:lnTo>
                    <a:pt x="423138" y="4395564"/>
                  </a:lnTo>
                  <a:lnTo>
                    <a:pt x="465559" y="4414291"/>
                  </a:lnTo>
                  <a:lnTo>
                    <a:pt x="509316" y="4430406"/>
                  </a:lnTo>
                  <a:lnTo>
                    <a:pt x="554313" y="4443810"/>
                  </a:lnTo>
                  <a:lnTo>
                    <a:pt x="600450" y="4454407"/>
                  </a:lnTo>
                  <a:lnTo>
                    <a:pt x="647631" y="4462097"/>
                  </a:lnTo>
                  <a:lnTo>
                    <a:pt x="695756" y="4466784"/>
                  </a:lnTo>
                  <a:lnTo>
                    <a:pt x="744728" y="4468368"/>
                  </a:lnTo>
                  <a:lnTo>
                    <a:pt x="4999228" y="4468368"/>
                  </a:lnTo>
                  <a:lnTo>
                    <a:pt x="5048199" y="4466784"/>
                  </a:lnTo>
                  <a:lnTo>
                    <a:pt x="5096324" y="4462097"/>
                  </a:lnTo>
                  <a:lnTo>
                    <a:pt x="5143505" y="4454407"/>
                  </a:lnTo>
                  <a:lnTo>
                    <a:pt x="5189642" y="4443810"/>
                  </a:lnTo>
                  <a:lnTo>
                    <a:pt x="5234639" y="4430406"/>
                  </a:lnTo>
                  <a:lnTo>
                    <a:pt x="5278396" y="4414291"/>
                  </a:lnTo>
                  <a:lnTo>
                    <a:pt x="5320817" y="4395564"/>
                  </a:lnTo>
                  <a:lnTo>
                    <a:pt x="5361803" y="4374324"/>
                  </a:lnTo>
                  <a:lnTo>
                    <a:pt x="5401255" y="4350667"/>
                  </a:lnTo>
                  <a:lnTo>
                    <a:pt x="5439076" y="4324693"/>
                  </a:lnTo>
                  <a:lnTo>
                    <a:pt x="5475168" y="4296499"/>
                  </a:lnTo>
                  <a:lnTo>
                    <a:pt x="5509433" y="4266184"/>
                  </a:lnTo>
                  <a:lnTo>
                    <a:pt x="5541772" y="4233845"/>
                  </a:lnTo>
                  <a:lnTo>
                    <a:pt x="5572087" y="4199580"/>
                  </a:lnTo>
                  <a:lnTo>
                    <a:pt x="5600281" y="4163488"/>
                  </a:lnTo>
                  <a:lnTo>
                    <a:pt x="5626255" y="4125667"/>
                  </a:lnTo>
                  <a:lnTo>
                    <a:pt x="5649912" y="4086215"/>
                  </a:lnTo>
                  <a:lnTo>
                    <a:pt x="5671152" y="4045229"/>
                  </a:lnTo>
                  <a:lnTo>
                    <a:pt x="5689879" y="4002808"/>
                  </a:lnTo>
                  <a:lnTo>
                    <a:pt x="5705994" y="3959051"/>
                  </a:lnTo>
                  <a:lnTo>
                    <a:pt x="5719398" y="3914054"/>
                  </a:lnTo>
                  <a:lnTo>
                    <a:pt x="5729995" y="3867917"/>
                  </a:lnTo>
                  <a:lnTo>
                    <a:pt x="5737685" y="3820736"/>
                  </a:lnTo>
                  <a:lnTo>
                    <a:pt x="5742372" y="3772611"/>
                  </a:lnTo>
                  <a:lnTo>
                    <a:pt x="5743956" y="3723640"/>
                  </a:lnTo>
                  <a:lnTo>
                    <a:pt x="5743956" y="744728"/>
                  </a:lnTo>
                  <a:lnTo>
                    <a:pt x="5742372" y="695756"/>
                  </a:lnTo>
                  <a:lnTo>
                    <a:pt x="5737685" y="647631"/>
                  </a:lnTo>
                  <a:lnTo>
                    <a:pt x="5729995" y="600450"/>
                  </a:lnTo>
                  <a:lnTo>
                    <a:pt x="5719398" y="554313"/>
                  </a:lnTo>
                  <a:lnTo>
                    <a:pt x="5705994" y="509316"/>
                  </a:lnTo>
                  <a:lnTo>
                    <a:pt x="5689879" y="465559"/>
                  </a:lnTo>
                  <a:lnTo>
                    <a:pt x="5671152" y="423138"/>
                  </a:lnTo>
                  <a:lnTo>
                    <a:pt x="5649912" y="382152"/>
                  </a:lnTo>
                  <a:lnTo>
                    <a:pt x="5626255" y="342700"/>
                  </a:lnTo>
                  <a:lnTo>
                    <a:pt x="5600281" y="304879"/>
                  </a:lnTo>
                  <a:lnTo>
                    <a:pt x="5572087" y="268787"/>
                  </a:lnTo>
                  <a:lnTo>
                    <a:pt x="5541772" y="234522"/>
                  </a:lnTo>
                  <a:lnTo>
                    <a:pt x="5509433" y="202183"/>
                  </a:lnTo>
                  <a:lnTo>
                    <a:pt x="5475168" y="171868"/>
                  </a:lnTo>
                  <a:lnTo>
                    <a:pt x="5439076" y="143674"/>
                  </a:lnTo>
                  <a:lnTo>
                    <a:pt x="5401255" y="117700"/>
                  </a:lnTo>
                  <a:lnTo>
                    <a:pt x="5361803" y="94043"/>
                  </a:lnTo>
                  <a:lnTo>
                    <a:pt x="5320817" y="72803"/>
                  </a:lnTo>
                  <a:lnTo>
                    <a:pt x="5278396" y="54076"/>
                  </a:lnTo>
                  <a:lnTo>
                    <a:pt x="5234639" y="37961"/>
                  </a:lnTo>
                  <a:lnTo>
                    <a:pt x="5189642" y="24557"/>
                  </a:lnTo>
                  <a:lnTo>
                    <a:pt x="5143505" y="13960"/>
                  </a:lnTo>
                  <a:lnTo>
                    <a:pt x="5096324" y="6270"/>
                  </a:lnTo>
                  <a:lnTo>
                    <a:pt x="5048199" y="1583"/>
                  </a:lnTo>
                  <a:lnTo>
                    <a:pt x="4999228" y="0"/>
                  </a:lnTo>
                  <a:close/>
                </a:path>
              </a:pathLst>
            </a:custGeom>
            <a:solidFill>
              <a:srgbClr val="F8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8161" y="1439417"/>
              <a:ext cx="5744210" cy="4468495"/>
            </a:xfrm>
            <a:custGeom>
              <a:avLst/>
              <a:gdLst/>
              <a:ahLst/>
              <a:cxnLst/>
              <a:rect l="l" t="t" r="r" b="b"/>
              <a:pathLst>
                <a:path w="5744209" h="4468495">
                  <a:moveTo>
                    <a:pt x="0" y="744728"/>
                  </a:moveTo>
                  <a:lnTo>
                    <a:pt x="1583" y="695756"/>
                  </a:lnTo>
                  <a:lnTo>
                    <a:pt x="6270" y="647631"/>
                  </a:lnTo>
                  <a:lnTo>
                    <a:pt x="13960" y="600450"/>
                  </a:lnTo>
                  <a:lnTo>
                    <a:pt x="24557" y="554313"/>
                  </a:lnTo>
                  <a:lnTo>
                    <a:pt x="37961" y="509316"/>
                  </a:lnTo>
                  <a:lnTo>
                    <a:pt x="54076" y="465559"/>
                  </a:lnTo>
                  <a:lnTo>
                    <a:pt x="72803" y="423138"/>
                  </a:lnTo>
                  <a:lnTo>
                    <a:pt x="94043" y="382152"/>
                  </a:lnTo>
                  <a:lnTo>
                    <a:pt x="117700" y="342700"/>
                  </a:lnTo>
                  <a:lnTo>
                    <a:pt x="143674" y="304879"/>
                  </a:lnTo>
                  <a:lnTo>
                    <a:pt x="171868" y="268787"/>
                  </a:lnTo>
                  <a:lnTo>
                    <a:pt x="202183" y="234522"/>
                  </a:lnTo>
                  <a:lnTo>
                    <a:pt x="234522" y="202183"/>
                  </a:lnTo>
                  <a:lnTo>
                    <a:pt x="268787" y="171868"/>
                  </a:lnTo>
                  <a:lnTo>
                    <a:pt x="304879" y="143674"/>
                  </a:lnTo>
                  <a:lnTo>
                    <a:pt x="342700" y="117700"/>
                  </a:lnTo>
                  <a:lnTo>
                    <a:pt x="382152" y="94043"/>
                  </a:lnTo>
                  <a:lnTo>
                    <a:pt x="423138" y="72803"/>
                  </a:lnTo>
                  <a:lnTo>
                    <a:pt x="465559" y="54076"/>
                  </a:lnTo>
                  <a:lnTo>
                    <a:pt x="509316" y="37961"/>
                  </a:lnTo>
                  <a:lnTo>
                    <a:pt x="554313" y="24557"/>
                  </a:lnTo>
                  <a:lnTo>
                    <a:pt x="600450" y="13960"/>
                  </a:lnTo>
                  <a:lnTo>
                    <a:pt x="647631" y="6270"/>
                  </a:lnTo>
                  <a:lnTo>
                    <a:pt x="695756" y="1583"/>
                  </a:lnTo>
                  <a:lnTo>
                    <a:pt x="744728" y="0"/>
                  </a:lnTo>
                  <a:lnTo>
                    <a:pt x="4999228" y="0"/>
                  </a:lnTo>
                  <a:lnTo>
                    <a:pt x="5048199" y="1583"/>
                  </a:lnTo>
                  <a:lnTo>
                    <a:pt x="5096324" y="6270"/>
                  </a:lnTo>
                  <a:lnTo>
                    <a:pt x="5143505" y="13960"/>
                  </a:lnTo>
                  <a:lnTo>
                    <a:pt x="5189642" y="24557"/>
                  </a:lnTo>
                  <a:lnTo>
                    <a:pt x="5234639" y="37961"/>
                  </a:lnTo>
                  <a:lnTo>
                    <a:pt x="5278396" y="54076"/>
                  </a:lnTo>
                  <a:lnTo>
                    <a:pt x="5320817" y="72803"/>
                  </a:lnTo>
                  <a:lnTo>
                    <a:pt x="5361803" y="94043"/>
                  </a:lnTo>
                  <a:lnTo>
                    <a:pt x="5401255" y="117700"/>
                  </a:lnTo>
                  <a:lnTo>
                    <a:pt x="5439076" y="143674"/>
                  </a:lnTo>
                  <a:lnTo>
                    <a:pt x="5475168" y="171868"/>
                  </a:lnTo>
                  <a:lnTo>
                    <a:pt x="5509433" y="202183"/>
                  </a:lnTo>
                  <a:lnTo>
                    <a:pt x="5541772" y="234522"/>
                  </a:lnTo>
                  <a:lnTo>
                    <a:pt x="5572087" y="268787"/>
                  </a:lnTo>
                  <a:lnTo>
                    <a:pt x="5600281" y="304879"/>
                  </a:lnTo>
                  <a:lnTo>
                    <a:pt x="5626255" y="342700"/>
                  </a:lnTo>
                  <a:lnTo>
                    <a:pt x="5649912" y="382152"/>
                  </a:lnTo>
                  <a:lnTo>
                    <a:pt x="5671152" y="423138"/>
                  </a:lnTo>
                  <a:lnTo>
                    <a:pt x="5689879" y="465559"/>
                  </a:lnTo>
                  <a:lnTo>
                    <a:pt x="5705994" y="509316"/>
                  </a:lnTo>
                  <a:lnTo>
                    <a:pt x="5719398" y="554313"/>
                  </a:lnTo>
                  <a:lnTo>
                    <a:pt x="5729995" y="600450"/>
                  </a:lnTo>
                  <a:lnTo>
                    <a:pt x="5737685" y="647631"/>
                  </a:lnTo>
                  <a:lnTo>
                    <a:pt x="5742372" y="695756"/>
                  </a:lnTo>
                  <a:lnTo>
                    <a:pt x="5743956" y="744728"/>
                  </a:lnTo>
                  <a:lnTo>
                    <a:pt x="5743956" y="3723640"/>
                  </a:lnTo>
                  <a:lnTo>
                    <a:pt x="5742372" y="3772611"/>
                  </a:lnTo>
                  <a:lnTo>
                    <a:pt x="5737685" y="3820736"/>
                  </a:lnTo>
                  <a:lnTo>
                    <a:pt x="5729995" y="3867917"/>
                  </a:lnTo>
                  <a:lnTo>
                    <a:pt x="5719398" y="3914054"/>
                  </a:lnTo>
                  <a:lnTo>
                    <a:pt x="5705994" y="3959051"/>
                  </a:lnTo>
                  <a:lnTo>
                    <a:pt x="5689879" y="4002808"/>
                  </a:lnTo>
                  <a:lnTo>
                    <a:pt x="5671152" y="4045229"/>
                  </a:lnTo>
                  <a:lnTo>
                    <a:pt x="5649912" y="4086215"/>
                  </a:lnTo>
                  <a:lnTo>
                    <a:pt x="5626255" y="4125667"/>
                  </a:lnTo>
                  <a:lnTo>
                    <a:pt x="5600281" y="4163488"/>
                  </a:lnTo>
                  <a:lnTo>
                    <a:pt x="5572087" y="4199580"/>
                  </a:lnTo>
                  <a:lnTo>
                    <a:pt x="5541772" y="4233845"/>
                  </a:lnTo>
                  <a:lnTo>
                    <a:pt x="5509433" y="4266184"/>
                  </a:lnTo>
                  <a:lnTo>
                    <a:pt x="5475168" y="4296499"/>
                  </a:lnTo>
                  <a:lnTo>
                    <a:pt x="5439076" y="4324693"/>
                  </a:lnTo>
                  <a:lnTo>
                    <a:pt x="5401255" y="4350667"/>
                  </a:lnTo>
                  <a:lnTo>
                    <a:pt x="5361803" y="4374324"/>
                  </a:lnTo>
                  <a:lnTo>
                    <a:pt x="5320817" y="4395564"/>
                  </a:lnTo>
                  <a:lnTo>
                    <a:pt x="5278396" y="4414291"/>
                  </a:lnTo>
                  <a:lnTo>
                    <a:pt x="5234639" y="4430406"/>
                  </a:lnTo>
                  <a:lnTo>
                    <a:pt x="5189642" y="4443810"/>
                  </a:lnTo>
                  <a:lnTo>
                    <a:pt x="5143505" y="4454407"/>
                  </a:lnTo>
                  <a:lnTo>
                    <a:pt x="5096324" y="4462097"/>
                  </a:lnTo>
                  <a:lnTo>
                    <a:pt x="5048199" y="4466784"/>
                  </a:lnTo>
                  <a:lnTo>
                    <a:pt x="4999228" y="4468368"/>
                  </a:lnTo>
                  <a:lnTo>
                    <a:pt x="744728" y="4468368"/>
                  </a:lnTo>
                  <a:lnTo>
                    <a:pt x="695756" y="4466784"/>
                  </a:lnTo>
                  <a:lnTo>
                    <a:pt x="647631" y="4462097"/>
                  </a:lnTo>
                  <a:lnTo>
                    <a:pt x="600450" y="4454407"/>
                  </a:lnTo>
                  <a:lnTo>
                    <a:pt x="554313" y="4443810"/>
                  </a:lnTo>
                  <a:lnTo>
                    <a:pt x="509316" y="4430406"/>
                  </a:lnTo>
                  <a:lnTo>
                    <a:pt x="465559" y="4414291"/>
                  </a:lnTo>
                  <a:lnTo>
                    <a:pt x="423138" y="4395564"/>
                  </a:lnTo>
                  <a:lnTo>
                    <a:pt x="382152" y="4374324"/>
                  </a:lnTo>
                  <a:lnTo>
                    <a:pt x="342700" y="4350667"/>
                  </a:lnTo>
                  <a:lnTo>
                    <a:pt x="304879" y="4324693"/>
                  </a:lnTo>
                  <a:lnTo>
                    <a:pt x="268787" y="4296499"/>
                  </a:lnTo>
                  <a:lnTo>
                    <a:pt x="234522" y="4266184"/>
                  </a:lnTo>
                  <a:lnTo>
                    <a:pt x="202183" y="4233845"/>
                  </a:lnTo>
                  <a:lnTo>
                    <a:pt x="171868" y="4199580"/>
                  </a:lnTo>
                  <a:lnTo>
                    <a:pt x="143674" y="4163488"/>
                  </a:lnTo>
                  <a:lnTo>
                    <a:pt x="117700" y="4125667"/>
                  </a:lnTo>
                  <a:lnTo>
                    <a:pt x="94043" y="4086215"/>
                  </a:lnTo>
                  <a:lnTo>
                    <a:pt x="72803" y="4045229"/>
                  </a:lnTo>
                  <a:lnTo>
                    <a:pt x="54076" y="4002808"/>
                  </a:lnTo>
                  <a:lnTo>
                    <a:pt x="37961" y="3959051"/>
                  </a:lnTo>
                  <a:lnTo>
                    <a:pt x="24557" y="3914054"/>
                  </a:lnTo>
                  <a:lnTo>
                    <a:pt x="13960" y="3867917"/>
                  </a:lnTo>
                  <a:lnTo>
                    <a:pt x="6270" y="3820736"/>
                  </a:lnTo>
                  <a:lnTo>
                    <a:pt x="1583" y="3772611"/>
                  </a:lnTo>
                  <a:lnTo>
                    <a:pt x="0" y="3723640"/>
                  </a:lnTo>
                  <a:lnTo>
                    <a:pt x="0" y="744728"/>
                  </a:lnTo>
                  <a:close/>
                </a:path>
              </a:pathLst>
            </a:custGeom>
            <a:ln w="22225">
              <a:solidFill>
                <a:srgbClr val="A71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Örnek: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1: </a:t>
            </a:r>
            <a:r>
              <a:rPr spc="-30" dirty="0"/>
              <a:t>Yataktan</a:t>
            </a:r>
            <a:r>
              <a:rPr spc="-20" dirty="0"/>
              <a:t> </a:t>
            </a:r>
            <a:r>
              <a:rPr spc="-10" dirty="0"/>
              <a:t>kalk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2: </a:t>
            </a:r>
            <a:r>
              <a:rPr spc="-10" dirty="0"/>
              <a:t>Mutfağa</a:t>
            </a:r>
            <a:r>
              <a:rPr spc="-55" dirty="0"/>
              <a:t> </a:t>
            </a:r>
            <a:r>
              <a:rPr dirty="0"/>
              <a:t>git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3: </a:t>
            </a:r>
            <a:r>
              <a:rPr spc="-5" dirty="0"/>
              <a:t>Eğer </a:t>
            </a:r>
            <a:r>
              <a:rPr dirty="0"/>
              <a:t>ekmek </a:t>
            </a:r>
            <a:r>
              <a:rPr spc="-10" dirty="0"/>
              <a:t>yoksa </a:t>
            </a:r>
            <a:r>
              <a:rPr dirty="0"/>
              <a:t>ekmek</a:t>
            </a:r>
            <a:r>
              <a:rPr spc="-55" dirty="0"/>
              <a:t> </a:t>
            </a:r>
            <a:r>
              <a:rPr dirty="0"/>
              <a:t>al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4: </a:t>
            </a:r>
            <a:r>
              <a:rPr spc="-10" dirty="0"/>
              <a:t>Çayı</a:t>
            </a:r>
            <a:r>
              <a:rPr spc="-45" dirty="0"/>
              <a:t> </a:t>
            </a:r>
            <a:r>
              <a:rPr spc="-5" dirty="0"/>
              <a:t>hazırla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5: </a:t>
            </a:r>
            <a:r>
              <a:rPr spc="-10" dirty="0"/>
              <a:t>Dolaptan kahvaltılıkları</a:t>
            </a:r>
            <a:r>
              <a:rPr spc="10" dirty="0"/>
              <a:t> </a:t>
            </a:r>
            <a:r>
              <a:rPr spc="-10" dirty="0"/>
              <a:t>çıkar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6: </a:t>
            </a:r>
            <a:r>
              <a:rPr spc="-5" dirty="0"/>
              <a:t>Bardağın bitince </a:t>
            </a:r>
            <a:r>
              <a:rPr spc="-10" dirty="0"/>
              <a:t>çayını</a:t>
            </a:r>
            <a:r>
              <a:rPr spc="-55" dirty="0"/>
              <a:t> </a:t>
            </a:r>
            <a:r>
              <a:rPr spc="-5" dirty="0"/>
              <a:t>doldur</a:t>
            </a:r>
          </a:p>
          <a:p>
            <a:pPr marL="196850" indent="-184785">
              <a:lnSpc>
                <a:spcPct val="100000"/>
              </a:lnSpc>
              <a:spcBef>
                <a:spcPts val="5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7: </a:t>
            </a:r>
            <a:r>
              <a:rPr spc="-5" dirty="0"/>
              <a:t>Karnın doyunca </a:t>
            </a:r>
            <a:r>
              <a:rPr spc="-10" dirty="0"/>
              <a:t>sofradan</a:t>
            </a:r>
            <a:r>
              <a:rPr spc="-70" dirty="0"/>
              <a:t> </a:t>
            </a:r>
            <a:r>
              <a:rPr spc="-10" dirty="0"/>
              <a:t>kalk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8: </a:t>
            </a:r>
            <a:r>
              <a:rPr spc="-5" dirty="0"/>
              <a:t>Eğer </a:t>
            </a:r>
            <a:r>
              <a:rPr spc="-10" dirty="0"/>
              <a:t>kahvaltılıklar </a:t>
            </a:r>
            <a:r>
              <a:rPr spc="-5" dirty="0"/>
              <a:t>bitmişse</a:t>
            </a:r>
            <a:r>
              <a:rPr spc="5" dirty="0"/>
              <a:t> </a:t>
            </a:r>
            <a:r>
              <a:rPr dirty="0"/>
              <a:t>bulaşık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makinesine</a:t>
            </a:r>
            <a:r>
              <a:rPr spc="5" dirty="0"/>
              <a:t> </a:t>
            </a:r>
            <a:r>
              <a:rPr spc="-30" dirty="0"/>
              <a:t>koy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9: </a:t>
            </a:r>
            <a:r>
              <a:rPr spc="-5" dirty="0"/>
              <a:t>Eğer </a:t>
            </a:r>
            <a:r>
              <a:rPr spc="-10" dirty="0"/>
              <a:t>kahvaltılıklar</a:t>
            </a:r>
            <a:r>
              <a:rPr spc="-25" dirty="0"/>
              <a:t> </a:t>
            </a:r>
            <a:r>
              <a:rPr spc="-5" dirty="0"/>
              <a:t>bitmemişse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kahvaltılıkları </a:t>
            </a:r>
            <a:r>
              <a:rPr spc="-5" dirty="0"/>
              <a:t>dolaba</a:t>
            </a:r>
            <a:r>
              <a:rPr spc="15" dirty="0"/>
              <a:t> </a:t>
            </a:r>
            <a:r>
              <a:rPr spc="-30" dirty="0"/>
              <a:t>koy</a:t>
            </a:r>
          </a:p>
          <a:p>
            <a:pPr marL="196850" indent="-184785">
              <a:lnSpc>
                <a:spcPct val="100000"/>
              </a:lnSpc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dirty="0"/>
              <a:t>Adım 10: </a:t>
            </a:r>
            <a:r>
              <a:rPr spc="-15" dirty="0"/>
              <a:t>Sofrayı</a:t>
            </a:r>
            <a:r>
              <a:rPr spc="-50" dirty="0"/>
              <a:t> </a:t>
            </a:r>
            <a:r>
              <a:rPr spc="-5" dirty="0"/>
              <a:t>temizle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8970009" y="6148679"/>
            <a:ext cx="26854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MYP140 </a:t>
            </a:r>
            <a:r>
              <a:rPr spc="-10" dirty="0"/>
              <a:t>Programlama</a:t>
            </a:r>
            <a:r>
              <a:rPr spc="-50" dirty="0"/>
              <a:t> </a:t>
            </a:r>
            <a:r>
              <a:rPr spc="-5" dirty="0"/>
              <a:t>Dilleri</a:t>
            </a:r>
          </a:p>
          <a:p>
            <a:pPr marL="12700">
              <a:lnSpc>
                <a:spcPct val="100000"/>
              </a:lnSpc>
            </a:pPr>
            <a:r>
              <a:rPr spc="-50" dirty="0"/>
              <a:t>Öğr. Gör. </a:t>
            </a:r>
            <a:r>
              <a:rPr spc="-5" dirty="0"/>
              <a:t>Elif ŞENGÜN</a:t>
            </a:r>
            <a:r>
              <a:rPr spc="30" dirty="0"/>
              <a:t> </a:t>
            </a:r>
            <a:r>
              <a:rPr spc="-40" dirty="0"/>
              <a:t>ÖZTAŞ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792579"/>
            <a:ext cx="7280275" cy="40043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1800" u="heavy" spc="-4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Mantıksal</a:t>
            </a:r>
            <a:r>
              <a:rPr sz="2000" b="1" u="heavy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Algoritmal</a:t>
            </a:r>
            <a:r>
              <a:rPr sz="2000" b="1" i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r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5" dirty="0">
                <a:latin typeface="Carlito"/>
                <a:cs typeface="Carlito"/>
              </a:rPr>
              <a:t>Girilen üç adet </a:t>
            </a:r>
            <a:r>
              <a:rPr sz="2000" spc="-10" dirty="0">
                <a:latin typeface="Carlito"/>
                <a:cs typeface="Carlito"/>
              </a:rPr>
              <a:t>sayı </a:t>
            </a:r>
            <a:r>
              <a:rPr sz="2000" dirty="0">
                <a:latin typeface="Carlito"/>
                <a:cs typeface="Carlito"/>
              </a:rPr>
              <a:t>içinden en büyük </a:t>
            </a:r>
            <a:r>
              <a:rPr sz="2000" spc="-10" dirty="0">
                <a:latin typeface="Carlito"/>
                <a:cs typeface="Carlito"/>
              </a:rPr>
              <a:t>sayıyı </a:t>
            </a:r>
            <a:r>
              <a:rPr sz="2000" dirty="0">
                <a:latin typeface="Carlito"/>
                <a:cs typeface="Carlito"/>
              </a:rPr>
              <a:t>bulan </a:t>
            </a:r>
            <a:r>
              <a:rPr sz="2000" spc="-5" dirty="0">
                <a:latin typeface="Carlito"/>
                <a:cs typeface="Carlito"/>
              </a:rPr>
              <a:t>algoritma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yazalım.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1: </a:t>
            </a:r>
            <a:r>
              <a:rPr sz="2000" spc="-5" dirty="0">
                <a:latin typeface="Carlito"/>
                <a:cs typeface="Carlito"/>
              </a:rPr>
              <a:t>Üç adet </a:t>
            </a:r>
            <a:r>
              <a:rPr sz="2000" spc="-15" dirty="0">
                <a:latin typeface="Carlito"/>
                <a:cs typeface="Carlito"/>
              </a:rPr>
              <a:t>sayı </a:t>
            </a:r>
            <a:r>
              <a:rPr sz="2000" spc="-5" dirty="0">
                <a:latin typeface="Carlito"/>
                <a:cs typeface="Carlito"/>
              </a:rPr>
              <a:t>giriniz;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a,b,c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2: En büyük </a:t>
            </a:r>
            <a:r>
              <a:rPr sz="2000" spc="-15" dirty="0">
                <a:latin typeface="Carlito"/>
                <a:cs typeface="Carlito"/>
              </a:rPr>
              <a:t>sayı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olsun;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eb=a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5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3: </a:t>
            </a: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b </a:t>
            </a:r>
            <a:r>
              <a:rPr sz="2000" spc="-5" dirty="0">
                <a:latin typeface="Carlito"/>
                <a:cs typeface="Carlito"/>
              </a:rPr>
              <a:t>en büyükten </a:t>
            </a:r>
            <a:r>
              <a:rPr sz="2000" dirty="0">
                <a:latin typeface="Carlito"/>
                <a:cs typeface="Carlito"/>
              </a:rPr>
              <a:t>büyük (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b&gt;eb</a:t>
            </a:r>
            <a:r>
              <a:rPr sz="2000" dirty="0">
                <a:latin typeface="Carlito"/>
                <a:cs typeface="Carlito"/>
              </a:rPr>
              <a:t>) </a:t>
            </a:r>
            <a:r>
              <a:rPr sz="2000" spc="-5" dirty="0">
                <a:latin typeface="Carlito"/>
                <a:cs typeface="Carlito"/>
              </a:rPr>
              <a:t>ise </a:t>
            </a:r>
            <a:r>
              <a:rPr sz="2000" dirty="0">
                <a:latin typeface="Carlito"/>
                <a:cs typeface="Carlito"/>
              </a:rPr>
              <a:t>en büyük b </a:t>
            </a:r>
            <a:r>
              <a:rPr sz="2000" spc="-5" dirty="0">
                <a:latin typeface="Carlito"/>
                <a:cs typeface="Carlito"/>
              </a:rPr>
              <a:t>olsun;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eb=b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4: </a:t>
            </a: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c en </a:t>
            </a:r>
            <a:r>
              <a:rPr sz="2000" spc="-5" dirty="0">
                <a:latin typeface="Carlito"/>
                <a:cs typeface="Carlito"/>
              </a:rPr>
              <a:t>büyükten </a:t>
            </a:r>
            <a:r>
              <a:rPr sz="2000" dirty="0">
                <a:latin typeface="Carlito"/>
                <a:cs typeface="Carlito"/>
              </a:rPr>
              <a:t>büyük (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c&gt;eb</a:t>
            </a:r>
            <a:r>
              <a:rPr sz="2000" dirty="0">
                <a:latin typeface="Carlito"/>
                <a:cs typeface="Carlito"/>
              </a:rPr>
              <a:t>) </a:t>
            </a:r>
            <a:r>
              <a:rPr sz="2000" spc="-5" dirty="0">
                <a:latin typeface="Carlito"/>
                <a:cs typeface="Carlito"/>
              </a:rPr>
              <a:t>ise </a:t>
            </a:r>
            <a:r>
              <a:rPr sz="2000" dirty="0">
                <a:latin typeface="Carlito"/>
                <a:cs typeface="Carlito"/>
              </a:rPr>
              <a:t>en büyük c </a:t>
            </a:r>
            <a:r>
              <a:rPr sz="2000" spc="-5" dirty="0">
                <a:latin typeface="Carlito"/>
                <a:cs typeface="Carlito"/>
              </a:rPr>
              <a:t>olsun;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eb=c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5: En büyük </a:t>
            </a:r>
            <a:r>
              <a:rPr sz="2000" spc="-10" dirty="0">
                <a:latin typeface="Carlito"/>
                <a:cs typeface="Carlito"/>
              </a:rPr>
              <a:t>sayıyı ekrana </a:t>
            </a:r>
            <a:r>
              <a:rPr sz="2000" spc="-15" dirty="0">
                <a:latin typeface="Carlito"/>
                <a:cs typeface="Carlito"/>
              </a:rPr>
              <a:t>yazdır;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eb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794571"/>
            <a:ext cx="3300729" cy="13512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1800" u="heavy" spc="-4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Mantıksal</a:t>
            </a:r>
            <a:r>
              <a:rPr sz="2000" b="1" u="heavy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Algoritmalar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0070" y="3293186"/>
            <a:ext cx="7692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1775" marR="5080" indent="-148971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rlito"/>
                <a:cs typeface="Carlito"/>
              </a:rPr>
              <a:t>Sayının </a:t>
            </a:r>
            <a:r>
              <a:rPr sz="3600" spc="-35" dirty="0">
                <a:latin typeface="Carlito"/>
                <a:cs typeface="Carlito"/>
              </a:rPr>
              <a:t>pozitif, </a:t>
            </a:r>
            <a:r>
              <a:rPr sz="3600" spc="-20" dirty="0">
                <a:latin typeface="Carlito"/>
                <a:cs typeface="Carlito"/>
              </a:rPr>
              <a:t>negatif </a:t>
            </a:r>
            <a:r>
              <a:rPr sz="3600" spc="-35" dirty="0">
                <a:latin typeface="Carlito"/>
                <a:cs typeface="Carlito"/>
              </a:rPr>
              <a:t>veya </a:t>
            </a:r>
            <a:r>
              <a:rPr sz="3600" spc="-5" dirty="0">
                <a:latin typeface="Carlito"/>
                <a:cs typeface="Carlito"/>
              </a:rPr>
              <a:t>sıfır olduğunu  </a:t>
            </a:r>
            <a:r>
              <a:rPr sz="3600" dirty="0">
                <a:latin typeface="Carlito"/>
                <a:cs typeface="Carlito"/>
              </a:rPr>
              <a:t>bulan </a:t>
            </a:r>
            <a:r>
              <a:rPr sz="3600" spc="-15" dirty="0">
                <a:latin typeface="Carlito"/>
                <a:cs typeface="Carlito"/>
              </a:rPr>
              <a:t>algoritmayı</a:t>
            </a:r>
            <a:r>
              <a:rPr sz="3600" spc="-5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yazınız.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09827"/>
            <a:ext cx="7753984" cy="4003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1800" u="heavy" spc="-4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Mantıksal</a:t>
            </a:r>
            <a:r>
              <a:rPr sz="2000" b="1" u="heavy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Algoritm</a:t>
            </a:r>
            <a:r>
              <a:rPr sz="2000" b="1" i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ala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r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latin typeface="Carlito"/>
                <a:cs typeface="Carlito"/>
              </a:rPr>
              <a:t>Sayının </a:t>
            </a:r>
            <a:r>
              <a:rPr sz="2000" b="1" spc="-20" dirty="0">
                <a:latin typeface="Carlito"/>
                <a:cs typeface="Carlito"/>
              </a:rPr>
              <a:t>pozitif, </a:t>
            </a:r>
            <a:r>
              <a:rPr sz="2000" b="1" spc="-10" dirty="0">
                <a:latin typeface="Carlito"/>
                <a:cs typeface="Carlito"/>
              </a:rPr>
              <a:t>negatif </a:t>
            </a:r>
            <a:r>
              <a:rPr sz="2000" b="1" spc="-20" dirty="0">
                <a:latin typeface="Carlito"/>
                <a:cs typeface="Carlito"/>
              </a:rPr>
              <a:t>veya </a:t>
            </a:r>
            <a:r>
              <a:rPr sz="2000" b="1" dirty="0">
                <a:latin typeface="Carlito"/>
                <a:cs typeface="Carlito"/>
              </a:rPr>
              <a:t>sıfır olduğunu bulan </a:t>
            </a:r>
            <a:r>
              <a:rPr sz="2000" b="1" spc="-5" dirty="0">
                <a:latin typeface="Carlito"/>
                <a:cs typeface="Carlito"/>
              </a:rPr>
              <a:t>algoritma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yazalım.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1: </a:t>
            </a:r>
            <a:r>
              <a:rPr sz="2000" spc="-10" dirty="0">
                <a:latin typeface="Carlito"/>
                <a:cs typeface="Carlito"/>
              </a:rPr>
              <a:t>Sayıyı </a:t>
            </a:r>
            <a:r>
              <a:rPr sz="2000" spc="-5" dirty="0">
                <a:latin typeface="Carlito"/>
                <a:cs typeface="Carlito"/>
              </a:rPr>
              <a:t>giriniz;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a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2: </a:t>
            </a: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sayısı sıfırdan </a:t>
            </a:r>
            <a:r>
              <a:rPr sz="2000" dirty="0">
                <a:latin typeface="Carlito"/>
                <a:cs typeface="Carlito"/>
              </a:rPr>
              <a:t>büyük </a:t>
            </a:r>
            <a:r>
              <a:rPr sz="2000" spc="-5" dirty="0">
                <a:latin typeface="Carlito"/>
                <a:cs typeface="Carlito"/>
              </a:rPr>
              <a:t>ise </a:t>
            </a:r>
            <a:r>
              <a:rPr sz="2000" spc="-10" dirty="0">
                <a:latin typeface="Carlito"/>
                <a:cs typeface="Carlito"/>
              </a:rPr>
              <a:t>ekrana </a:t>
            </a:r>
            <a:r>
              <a:rPr sz="2000" spc="5" dirty="0">
                <a:latin typeface="Carlito"/>
                <a:cs typeface="Carlito"/>
              </a:rPr>
              <a:t>‘pozitif’ </a:t>
            </a:r>
            <a:r>
              <a:rPr sz="2000" spc="-15" dirty="0">
                <a:latin typeface="Carlito"/>
                <a:cs typeface="Carlito"/>
              </a:rPr>
              <a:t>yaz ve </a:t>
            </a:r>
            <a:r>
              <a:rPr sz="2000" dirty="0">
                <a:latin typeface="Carlito"/>
                <a:cs typeface="Carlito"/>
              </a:rPr>
              <a:t>adım </a:t>
            </a:r>
            <a:r>
              <a:rPr sz="2000" spc="-45" dirty="0">
                <a:latin typeface="Carlito"/>
                <a:cs typeface="Carlito"/>
              </a:rPr>
              <a:t>5’e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git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5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3: </a:t>
            </a: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sayısı sıfırdan </a:t>
            </a:r>
            <a:r>
              <a:rPr sz="2000" dirty="0">
                <a:latin typeface="Carlito"/>
                <a:cs typeface="Carlito"/>
              </a:rPr>
              <a:t>küçük </a:t>
            </a:r>
            <a:r>
              <a:rPr sz="2000" spc="-5" dirty="0">
                <a:latin typeface="Carlito"/>
                <a:cs typeface="Carlito"/>
              </a:rPr>
              <a:t>ise </a:t>
            </a:r>
            <a:r>
              <a:rPr sz="2000" spc="-10" dirty="0">
                <a:latin typeface="Carlito"/>
                <a:cs typeface="Carlito"/>
              </a:rPr>
              <a:t>ekrana </a:t>
            </a:r>
            <a:r>
              <a:rPr sz="2000" spc="5" dirty="0">
                <a:latin typeface="Carlito"/>
                <a:cs typeface="Carlito"/>
              </a:rPr>
              <a:t>‘negatif’ </a:t>
            </a:r>
            <a:r>
              <a:rPr sz="2000" spc="-15" dirty="0">
                <a:latin typeface="Carlito"/>
                <a:cs typeface="Carlito"/>
              </a:rPr>
              <a:t>yaz ve </a:t>
            </a:r>
            <a:r>
              <a:rPr sz="2000" dirty="0">
                <a:latin typeface="Carlito"/>
                <a:cs typeface="Carlito"/>
              </a:rPr>
              <a:t>adım </a:t>
            </a:r>
            <a:r>
              <a:rPr sz="2000" spc="-45" dirty="0">
                <a:latin typeface="Carlito"/>
                <a:cs typeface="Carlito"/>
              </a:rPr>
              <a:t>5’e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git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4: </a:t>
            </a: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sayısı </a:t>
            </a:r>
            <a:r>
              <a:rPr sz="2000" spc="-15" dirty="0">
                <a:latin typeface="Carlito"/>
                <a:cs typeface="Carlito"/>
              </a:rPr>
              <a:t>sıfıra </a:t>
            </a:r>
            <a:r>
              <a:rPr sz="2000" spc="-5" dirty="0">
                <a:latin typeface="Carlito"/>
                <a:cs typeface="Carlito"/>
              </a:rPr>
              <a:t>eşit ise </a:t>
            </a:r>
            <a:r>
              <a:rPr sz="2000" spc="-10" dirty="0">
                <a:latin typeface="Carlito"/>
                <a:cs typeface="Carlito"/>
              </a:rPr>
              <a:t>ekrana </a:t>
            </a:r>
            <a:r>
              <a:rPr sz="2000" dirty="0">
                <a:latin typeface="Carlito"/>
                <a:cs typeface="Carlito"/>
              </a:rPr>
              <a:t>‘sıfır’ </a:t>
            </a:r>
            <a:r>
              <a:rPr sz="2000" spc="-10" dirty="0">
                <a:latin typeface="Carlito"/>
                <a:cs typeface="Carlito"/>
              </a:rPr>
              <a:t>yaz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dirty="0">
                <a:latin typeface="Carlito"/>
                <a:cs typeface="Carlito"/>
              </a:rPr>
              <a:t>adım </a:t>
            </a:r>
            <a:r>
              <a:rPr sz="2000" spc="-45" dirty="0">
                <a:latin typeface="Carlito"/>
                <a:cs typeface="Carlito"/>
              </a:rPr>
              <a:t>5’e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git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Adım 5: </a:t>
            </a:r>
            <a:r>
              <a:rPr sz="2000" spc="-15" dirty="0">
                <a:latin typeface="Carlito"/>
                <a:cs typeface="Carlito"/>
              </a:rPr>
              <a:t>Program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bitti.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094587"/>
            <a:ext cx="11254740" cy="35921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1800" u="heavy" spc="-4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Döngüsel Algoritmalar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için </a:t>
            </a:r>
            <a:r>
              <a:rPr sz="2000" spc="-5" dirty="0">
                <a:latin typeface="Carlito"/>
                <a:cs typeface="Carlito"/>
              </a:rPr>
              <a:t>geliştirilen algoritmada </a:t>
            </a:r>
            <a:r>
              <a:rPr sz="2000" dirty="0">
                <a:latin typeface="Carlito"/>
                <a:cs typeface="Carlito"/>
              </a:rPr>
              <a:t>bir </a:t>
            </a:r>
            <a:r>
              <a:rPr sz="2000" spc="-5" dirty="0">
                <a:latin typeface="Carlito"/>
                <a:cs typeface="Carlito"/>
              </a:rPr>
              <a:t>işlem </a:t>
            </a:r>
            <a:r>
              <a:rPr sz="2000" spc="-10" dirty="0">
                <a:latin typeface="Carlito"/>
                <a:cs typeface="Carlito"/>
              </a:rPr>
              <a:t>birden fazla tekrar ediyorsa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döngülü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algoritma yapısı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kullanılır.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dirty="0">
                <a:latin typeface="Carlito"/>
                <a:cs typeface="Carlito"/>
              </a:rPr>
              <a:t>Döngüsel </a:t>
            </a:r>
            <a:r>
              <a:rPr sz="2000" spc="-5" dirty="0">
                <a:latin typeface="Carlito"/>
                <a:cs typeface="Carlito"/>
              </a:rPr>
              <a:t>algoritmalarda </a:t>
            </a:r>
            <a:r>
              <a:rPr sz="2000" spc="-10" dirty="0">
                <a:latin typeface="Carlito"/>
                <a:cs typeface="Carlito"/>
              </a:rPr>
              <a:t>mantıksal karşılaştırma </a:t>
            </a:r>
            <a:r>
              <a:rPr sz="2000" spc="-5" dirty="0">
                <a:latin typeface="Carlito"/>
                <a:cs typeface="Carlito"/>
              </a:rPr>
              <a:t>yapısı </a:t>
            </a:r>
            <a:r>
              <a:rPr sz="2000" spc="-20" dirty="0">
                <a:latin typeface="Carlito"/>
                <a:cs typeface="Carlito"/>
              </a:rPr>
              <a:t>özel </a:t>
            </a:r>
            <a:r>
              <a:rPr sz="2000" spc="-10" dirty="0">
                <a:latin typeface="Carlito"/>
                <a:cs typeface="Carlito"/>
              </a:rPr>
              <a:t>olarak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kullanılır.</a:t>
            </a:r>
            <a:endParaRPr sz="2000">
              <a:latin typeface="Carlito"/>
              <a:cs typeface="Carlito"/>
            </a:endParaRPr>
          </a:p>
          <a:p>
            <a:pPr marL="12700" marR="16700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5" dirty="0">
                <a:latin typeface="Carlito"/>
                <a:cs typeface="Carlito"/>
              </a:rPr>
              <a:t>Eğer algoritma </a:t>
            </a:r>
            <a:r>
              <a:rPr sz="2000" dirty="0">
                <a:latin typeface="Carlito"/>
                <a:cs typeface="Carlito"/>
              </a:rPr>
              <a:t>içerisinde </a:t>
            </a:r>
            <a:r>
              <a:rPr sz="2000" spc="-5" dirty="0">
                <a:latin typeface="Carlito"/>
                <a:cs typeface="Carlito"/>
              </a:rPr>
              <a:t>kullanılan </a:t>
            </a:r>
            <a:r>
              <a:rPr sz="2000" spc="-10" dirty="0">
                <a:latin typeface="Carlito"/>
                <a:cs typeface="Carlito"/>
              </a:rPr>
              <a:t>mantıksal karşılaştırma </a:t>
            </a:r>
            <a:r>
              <a:rPr sz="2000" spc="-5" dirty="0">
                <a:latin typeface="Carlito"/>
                <a:cs typeface="Carlito"/>
              </a:rPr>
              <a:t>işlemi sonucunda </a:t>
            </a:r>
            <a:r>
              <a:rPr sz="2000" spc="-10" dirty="0">
                <a:latin typeface="Carlito"/>
                <a:cs typeface="Carlito"/>
              </a:rPr>
              <a:t>programın </a:t>
            </a:r>
            <a:r>
              <a:rPr sz="2000" spc="-5" dirty="0">
                <a:latin typeface="Carlito"/>
                <a:cs typeface="Carlito"/>
              </a:rPr>
              <a:t>akışı </a:t>
            </a:r>
            <a:r>
              <a:rPr sz="2000" spc="-10" dirty="0">
                <a:latin typeface="Carlito"/>
                <a:cs typeface="Carlito"/>
              </a:rPr>
              <a:t>karşılaştırma  </a:t>
            </a:r>
            <a:r>
              <a:rPr sz="2000" spc="-5" dirty="0">
                <a:latin typeface="Carlito"/>
                <a:cs typeface="Carlito"/>
              </a:rPr>
              <a:t>yapılan </a:t>
            </a:r>
            <a:r>
              <a:rPr sz="2000" spc="-10" dirty="0">
                <a:latin typeface="Carlito"/>
                <a:cs typeface="Carlito"/>
              </a:rPr>
              <a:t>yerden </a:t>
            </a:r>
            <a:r>
              <a:rPr sz="2000" spc="-5" dirty="0">
                <a:latin typeface="Carlito"/>
                <a:cs typeface="Carlito"/>
              </a:rPr>
              <a:t>daha ileriki bir </a:t>
            </a:r>
            <a:r>
              <a:rPr sz="2000" dirty="0">
                <a:latin typeface="Carlito"/>
                <a:cs typeface="Carlito"/>
              </a:rPr>
              <a:t>adıma değil de daha önceki adıma </a:t>
            </a:r>
            <a:r>
              <a:rPr sz="2000" spc="-10" dirty="0">
                <a:latin typeface="Carlito"/>
                <a:cs typeface="Carlito"/>
              </a:rPr>
              <a:t>gidiyorsa </a:t>
            </a:r>
            <a:r>
              <a:rPr sz="2000" spc="-5" dirty="0">
                <a:latin typeface="Carlito"/>
                <a:cs typeface="Carlito"/>
              </a:rPr>
              <a:t>bu şekilde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oluşturulmuş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algoritmalara </a:t>
            </a:r>
            <a:r>
              <a:rPr sz="2000" dirty="0">
                <a:latin typeface="Carlito"/>
                <a:cs typeface="Carlito"/>
              </a:rPr>
              <a:t>döngüsel </a:t>
            </a:r>
            <a:r>
              <a:rPr sz="2000" spc="-5" dirty="0">
                <a:latin typeface="Carlito"/>
                <a:cs typeface="Carlito"/>
              </a:rPr>
              <a:t>algoritma </a:t>
            </a:r>
            <a:r>
              <a:rPr sz="2000" spc="-40" dirty="0">
                <a:latin typeface="Carlito"/>
                <a:cs typeface="Carlito"/>
              </a:rPr>
              <a:t>denir.</a:t>
            </a:r>
            <a:endParaRPr sz="2000">
              <a:latin typeface="Carlito"/>
              <a:cs typeface="Carlito"/>
            </a:endParaRPr>
          </a:p>
          <a:p>
            <a:pPr marL="196850" indent="-184785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Char char="•"/>
              <a:tabLst>
                <a:tab pos="197485" algn="l"/>
              </a:tabLst>
            </a:pPr>
            <a:r>
              <a:rPr sz="2000" spc="-35" dirty="0">
                <a:latin typeface="Carlito"/>
                <a:cs typeface="Carlito"/>
              </a:rPr>
              <a:t>Yani </a:t>
            </a:r>
            <a:r>
              <a:rPr sz="2000" spc="-5" dirty="0">
                <a:latin typeface="Carlito"/>
                <a:cs typeface="Carlito"/>
              </a:rPr>
              <a:t>döngüsel algoritmalarda </a:t>
            </a:r>
            <a:r>
              <a:rPr sz="2000" spc="-10" dirty="0">
                <a:latin typeface="Carlito"/>
                <a:cs typeface="Carlito"/>
              </a:rPr>
              <a:t>mantıksal karşılaştırma </a:t>
            </a:r>
            <a:r>
              <a:rPr sz="2000" spc="-5" dirty="0">
                <a:latin typeface="Carlito"/>
                <a:cs typeface="Carlito"/>
              </a:rPr>
              <a:t>sonucunda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daha önceki </a:t>
            </a:r>
            <a:r>
              <a:rPr sz="2000" spc="-10" dirty="0">
                <a:latin typeface="Carlito"/>
                <a:cs typeface="Carlito"/>
              </a:rPr>
              <a:t>adımlara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gider.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1584045"/>
            <a:ext cx="2691130" cy="17945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1800" u="heavy" spc="-4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Döngüsel</a:t>
            </a:r>
            <a:r>
              <a:rPr sz="2000" b="1" u="heavy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Algoritmalar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6047" y="3123564"/>
            <a:ext cx="685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5" name="object 5"/>
          <p:cNvSpPr/>
          <p:nvPr/>
        </p:nvSpPr>
        <p:spPr>
          <a:xfrm>
            <a:off x="2942844" y="1554480"/>
            <a:ext cx="9090660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1584045"/>
            <a:ext cx="7731125" cy="13525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1800" u="heavy" spc="-4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Döngüsel Algoritmalar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 Bir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sayının faktöriyelini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bulan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</a:t>
            </a:r>
            <a:r>
              <a:rPr sz="2000" spc="8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yazalım.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95071" y="3302508"/>
            <a:ext cx="8622792" cy="2854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991080"/>
            <a:ext cx="11294745" cy="2875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800'lü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yıllarda yaşamış olan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Acem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matematikçi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Muhammad ibn Musa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al-Khwärizmi'nin yaptiği  çalışmalarda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ortaya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konmuştur.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12.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yüzyılda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çalışmalar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Latince’ye çevrilirken,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çalışmaların sahibi olan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al-  Kharizmi'nin adından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ötürü yaptığı bu çalışma “algorithm”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olarak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çevrilmiştir.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kelime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Türkçe'ye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ise  algoritma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olarak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girmiştir.</a:t>
            </a:r>
            <a:endParaRPr sz="2000">
              <a:latin typeface="Carlito"/>
              <a:cs typeface="Carlito"/>
            </a:endParaRPr>
          </a:p>
          <a:p>
            <a:pPr marL="317500" marR="20574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Tarihçesinden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görüleceği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üzere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bilgisayar dünyasına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girmeden önce,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matematik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alamındaki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problemlerin çözümü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için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kullanılmaktaydı.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Daha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sonra bilgisayarların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geliştirilmesiyle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 alandaki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problemlerin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çözümünde de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kullanılmaya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başladı.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40" y="1178407"/>
            <a:ext cx="10420350" cy="35617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Algoritmaların</a:t>
            </a:r>
            <a:r>
              <a:rPr sz="2000" b="1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Sınıflandırılması</a:t>
            </a:r>
            <a:endParaRPr sz="2000">
              <a:latin typeface="Carlito"/>
              <a:cs typeface="Carlito"/>
            </a:endParaRPr>
          </a:p>
          <a:p>
            <a:pPr marL="316865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u="heavy" spc="-50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rlito"/>
                <a:cs typeface="Carlito"/>
              </a:rPr>
              <a:t>Döngüsel Algoritmalar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 Girilen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iki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sayının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en büyük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ortak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bölenini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(EBOB) bulan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</a:t>
            </a:r>
            <a:r>
              <a:rPr sz="2000" spc="8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yazalım.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9CAFB6"/>
                </a:solidFill>
                <a:latin typeface="Carlito"/>
                <a:cs typeface="Carlito"/>
              </a:rPr>
              <a:t>•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Adım 1: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Sayıları giriniz;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a, b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9CAFB6"/>
                </a:solidFill>
                <a:latin typeface="Carlito"/>
                <a:cs typeface="Carlito"/>
              </a:rPr>
              <a:t>• </a:t>
            </a:r>
            <a:r>
              <a:rPr sz="2000" dirty="0">
                <a:latin typeface="Carlito"/>
                <a:cs typeface="Carlito"/>
              </a:rPr>
              <a:t>Adım 2: </a:t>
            </a: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a&gt;b ise </a:t>
            </a:r>
            <a:r>
              <a:rPr sz="2000" spc="-10" dirty="0">
                <a:latin typeface="Carlito"/>
                <a:cs typeface="Carlito"/>
              </a:rPr>
              <a:t>b’yi </a:t>
            </a:r>
            <a:r>
              <a:rPr sz="2000" spc="-30" dirty="0">
                <a:latin typeface="Carlito"/>
                <a:cs typeface="Carlito"/>
              </a:rPr>
              <a:t>a’dan </a:t>
            </a:r>
            <a:r>
              <a:rPr sz="2000" spc="-10" dirty="0">
                <a:latin typeface="Carlito"/>
                <a:cs typeface="Carlito"/>
              </a:rPr>
              <a:t>çıkar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spc="-10" dirty="0">
                <a:latin typeface="Carlito"/>
                <a:cs typeface="Carlito"/>
              </a:rPr>
              <a:t>tekrar </a:t>
            </a:r>
            <a:r>
              <a:rPr sz="2000" spc="-20" dirty="0">
                <a:latin typeface="Carlito"/>
                <a:cs typeface="Carlito"/>
              </a:rPr>
              <a:t>a’ya </a:t>
            </a:r>
            <a:r>
              <a:rPr sz="2000" spc="-10" dirty="0">
                <a:latin typeface="Carlito"/>
                <a:cs typeface="Carlito"/>
              </a:rPr>
              <a:t>yaz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a=a-b</a:t>
            </a:r>
            <a:r>
              <a:rPr sz="2000" dirty="0">
                <a:latin typeface="Carlito"/>
                <a:cs typeface="Carlito"/>
              </a:rPr>
              <a:t>)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dirty="0">
                <a:latin typeface="Carlito"/>
                <a:cs typeface="Carlito"/>
              </a:rPr>
              <a:t>Adım </a:t>
            </a:r>
            <a:r>
              <a:rPr sz="2000" spc="-15" dirty="0">
                <a:latin typeface="Carlito"/>
                <a:cs typeface="Carlito"/>
              </a:rPr>
              <a:t>2’ye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git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9CAFB6"/>
                </a:solidFill>
                <a:latin typeface="Carlito"/>
                <a:cs typeface="Carlito"/>
              </a:rPr>
              <a:t>• </a:t>
            </a:r>
            <a:r>
              <a:rPr sz="2000" dirty="0">
                <a:latin typeface="Carlito"/>
                <a:cs typeface="Carlito"/>
              </a:rPr>
              <a:t>Adım 3: </a:t>
            </a:r>
            <a:r>
              <a:rPr sz="2000" spc="-5" dirty="0">
                <a:latin typeface="Carlito"/>
                <a:cs typeface="Carlito"/>
              </a:rPr>
              <a:t>Eğer b&gt;a </a:t>
            </a:r>
            <a:r>
              <a:rPr sz="2000" dirty="0">
                <a:latin typeface="Carlito"/>
                <a:cs typeface="Carlito"/>
              </a:rPr>
              <a:t>ise </a:t>
            </a:r>
            <a:r>
              <a:rPr sz="2000" spc="-10" dirty="0">
                <a:latin typeface="Carlito"/>
                <a:cs typeface="Carlito"/>
              </a:rPr>
              <a:t>a’yı </a:t>
            </a:r>
            <a:r>
              <a:rPr sz="2000" spc="-30" dirty="0">
                <a:latin typeface="Carlito"/>
                <a:cs typeface="Carlito"/>
              </a:rPr>
              <a:t>b’den </a:t>
            </a:r>
            <a:r>
              <a:rPr sz="2000" spc="-10" dirty="0">
                <a:latin typeface="Carlito"/>
                <a:cs typeface="Carlito"/>
              </a:rPr>
              <a:t>çıkar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spc="-10" dirty="0">
                <a:latin typeface="Carlito"/>
                <a:cs typeface="Carlito"/>
              </a:rPr>
              <a:t>tekrar </a:t>
            </a:r>
            <a:r>
              <a:rPr sz="2000" spc="-15" dirty="0">
                <a:latin typeface="Carlito"/>
                <a:cs typeface="Carlito"/>
              </a:rPr>
              <a:t>b’ye </a:t>
            </a:r>
            <a:r>
              <a:rPr sz="2000" spc="-10" dirty="0">
                <a:latin typeface="Carlito"/>
                <a:cs typeface="Carlito"/>
              </a:rPr>
              <a:t>yaz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b=b-a</a:t>
            </a:r>
            <a:r>
              <a:rPr sz="2000" dirty="0">
                <a:latin typeface="Carlito"/>
                <a:cs typeface="Carlito"/>
              </a:rPr>
              <a:t>)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dirty="0">
                <a:latin typeface="Carlito"/>
                <a:cs typeface="Carlito"/>
              </a:rPr>
              <a:t>Adım </a:t>
            </a:r>
            <a:r>
              <a:rPr sz="2000" spc="-15" dirty="0">
                <a:latin typeface="Carlito"/>
                <a:cs typeface="Carlito"/>
              </a:rPr>
              <a:t>2’ye</a:t>
            </a:r>
            <a:r>
              <a:rPr sz="2000" dirty="0">
                <a:latin typeface="Carlito"/>
                <a:cs typeface="Carlito"/>
              </a:rPr>
              <a:t> git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9CAFB6"/>
                </a:solidFill>
                <a:latin typeface="Carlito"/>
                <a:cs typeface="Carlito"/>
              </a:rPr>
              <a:t>• </a:t>
            </a:r>
            <a:r>
              <a:rPr sz="2000" dirty="0">
                <a:latin typeface="Carlito"/>
                <a:cs typeface="Carlito"/>
              </a:rPr>
              <a:t>Adım 4: </a:t>
            </a: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a=b ise adım </a:t>
            </a:r>
            <a:r>
              <a:rPr sz="2000" spc="-45" dirty="0">
                <a:latin typeface="Carlito"/>
                <a:cs typeface="Carlito"/>
              </a:rPr>
              <a:t>5’e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git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9CAFB6"/>
                </a:solidFill>
                <a:latin typeface="Carlito"/>
                <a:cs typeface="Carlito"/>
              </a:rPr>
              <a:t>• </a:t>
            </a:r>
            <a:r>
              <a:rPr sz="2000" dirty="0">
                <a:latin typeface="Carlito"/>
                <a:cs typeface="Carlito"/>
              </a:rPr>
              <a:t>Adım 5: En büyük </a:t>
            </a:r>
            <a:r>
              <a:rPr sz="2000" spc="-5" dirty="0">
                <a:latin typeface="Carlito"/>
                <a:cs typeface="Carlito"/>
              </a:rPr>
              <a:t>bölen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değerini </a:t>
            </a:r>
            <a:r>
              <a:rPr sz="2000" spc="-10" dirty="0">
                <a:latin typeface="Carlito"/>
                <a:cs typeface="Carlito"/>
              </a:rPr>
              <a:t>ekrana yaz;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467967"/>
            <a:ext cx="9784715" cy="29825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problem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çözmek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üzere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geliştirilen algoritma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üç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şekilde</a:t>
            </a:r>
            <a:r>
              <a:rPr sz="2000" spc="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yazılabilir: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Satır algoritma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Problemin çözüm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adımları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düz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metin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olarak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açık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cümlelerle</a:t>
            </a:r>
            <a:r>
              <a:rPr sz="2000" spc="1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yazılır.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Akış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diyagramı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(flow-chart)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Problemin çözüm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adımları geometrik şekillerle</a:t>
            </a:r>
            <a:r>
              <a:rPr sz="2000" spc="1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gösterilir.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15" dirty="0">
                <a:solidFill>
                  <a:srgbClr val="C10000"/>
                </a:solidFill>
                <a:latin typeface="Carlito"/>
                <a:cs typeface="Carlito"/>
              </a:rPr>
              <a:t>Sözde </a:t>
            </a:r>
            <a:r>
              <a:rPr sz="2000" spc="-25" dirty="0">
                <a:solidFill>
                  <a:srgbClr val="C10000"/>
                </a:solidFill>
                <a:latin typeface="Carlito"/>
                <a:cs typeface="Carlito"/>
              </a:rPr>
              <a:t>kod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(pseudo-code)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Problemin çözüm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adımları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komut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benzeri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anlaşılır metinlerle</a:t>
            </a:r>
            <a:r>
              <a:rPr sz="2000" spc="19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veya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kısaltmalarla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ifade</a:t>
            </a:r>
            <a:r>
              <a:rPr sz="2000" spc="5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edilir.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467967"/>
            <a:ext cx="10958830" cy="165671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Örnek: Klavyeden girilen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iki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sayıyı toplayıp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ekranda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gösteren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programın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algoritmasının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üç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değişik</a:t>
            </a:r>
            <a:r>
              <a:rPr sz="2000" spc="1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yöntemle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gösterilmesi: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0644" y="3377184"/>
            <a:ext cx="9386570" cy="2897505"/>
            <a:chOff x="580644" y="3377184"/>
            <a:chExt cx="9386570" cy="2897505"/>
          </a:xfrm>
        </p:grpSpPr>
        <p:sp>
          <p:nvSpPr>
            <p:cNvPr id="5" name="object 5"/>
            <p:cNvSpPr/>
            <p:nvPr/>
          </p:nvSpPr>
          <p:spPr>
            <a:xfrm>
              <a:off x="580644" y="3377184"/>
              <a:ext cx="9386316" cy="2363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1500" y="5740908"/>
              <a:ext cx="1057655" cy="533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71803"/>
            <a:ext cx="11034395" cy="49491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Algoritmaları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geliştirirken değişken,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sabit,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atama,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döngü,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karar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yapısı, alt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yordam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gibi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takım</a:t>
            </a:r>
            <a:r>
              <a:rPr sz="2000" spc="114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öğeler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kullanılır.</a:t>
            </a:r>
            <a:endParaRPr sz="2000">
              <a:latin typeface="Carlito"/>
              <a:cs typeface="Carlito"/>
            </a:endParaRPr>
          </a:p>
          <a:p>
            <a:pPr marL="317500" marR="182245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20" dirty="0">
                <a:solidFill>
                  <a:srgbClr val="C10000"/>
                </a:solidFill>
                <a:latin typeface="Carlito"/>
                <a:cs typeface="Carlito"/>
              </a:rPr>
              <a:t>Veri: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(data):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Bilgisayarlarda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işlenen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tüm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bilgiler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veri olarak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adlandırılırlar. Veriler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temel olarak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sayısal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alfasayısal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olmak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üzere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ikiye ayrılırlar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(Seckin,</a:t>
            </a:r>
            <a:r>
              <a:rPr sz="2000" spc="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s.55).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20" dirty="0">
                <a:solidFill>
                  <a:srgbClr val="C10000"/>
                </a:solidFill>
                <a:latin typeface="Carlito"/>
                <a:cs typeface="Carlito"/>
              </a:rPr>
              <a:t>Tanımlayıcı: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(identifier):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Değişken,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sabit,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alt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yordam,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alan gibi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programlama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birimlerine</a:t>
            </a:r>
            <a:r>
              <a:rPr sz="2000" spc="1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yazılımcı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tarafından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verilen</a:t>
            </a:r>
            <a:r>
              <a:rPr sz="2000" spc="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isimlerdir.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Değişken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(variable):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Programın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akışı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içinde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farklı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değerleri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tutmak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üzere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ayrılmış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bellek</a:t>
            </a:r>
            <a:r>
              <a:rPr sz="2000" spc="17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bölümüdür.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Örneğin C=A+B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gibi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ifadede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A, B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C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tanımlayıcıları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birer</a:t>
            </a:r>
            <a:r>
              <a:rPr sz="2000" spc="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değişkendir.</a:t>
            </a:r>
            <a:endParaRPr sz="20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Sabit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(constant):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Program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her çalıştığında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programın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içinde herhangi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anda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hep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aynı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değeri  döndüren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tanımlayıcılara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sabit 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denir.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PI=3.14 gibi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ifadeden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sonra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PI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sabiti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programın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her yerinde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3.14 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değerini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ifade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Carlito"/>
                <a:cs typeface="Carlito"/>
              </a:rPr>
              <a:t>eder.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8601" y="2328989"/>
            <a:ext cx="10696575" cy="2433320"/>
            <a:chOff x="748601" y="2328989"/>
            <a:chExt cx="10696575" cy="2433320"/>
          </a:xfrm>
        </p:grpSpPr>
        <p:sp>
          <p:nvSpPr>
            <p:cNvPr id="4" name="object 4"/>
            <p:cNvSpPr/>
            <p:nvPr/>
          </p:nvSpPr>
          <p:spPr>
            <a:xfrm>
              <a:off x="759713" y="2340101"/>
              <a:ext cx="10674350" cy="2411095"/>
            </a:xfrm>
            <a:custGeom>
              <a:avLst/>
              <a:gdLst/>
              <a:ahLst/>
              <a:cxnLst/>
              <a:rect l="l" t="t" r="r" b="b"/>
              <a:pathLst>
                <a:path w="10674350" h="2411095">
                  <a:moveTo>
                    <a:pt x="10674096" y="0"/>
                  </a:moveTo>
                  <a:lnTo>
                    <a:pt x="0" y="0"/>
                  </a:lnTo>
                  <a:lnTo>
                    <a:pt x="0" y="2410968"/>
                  </a:lnTo>
                  <a:lnTo>
                    <a:pt x="10674096" y="2410968"/>
                  </a:lnTo>
                  <a:lnTo>
                    <a:pt x="10674096" y="0"/>
                  </a:lnTo>
                  <a:close/>
                </a:path>
              </a:pathLst>
            </a:custGeom>
            <a:solidFill>
              <a:srgbClr val="DCEC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713" y="2340101"/>
              <a:ext cx="10674350" cy="2411095"/>
            </a:xfrm>
            <a:custGeom>
              <a:avLst/>
              <a:gdLst/>
              <a:ahLst/>
              <a:cxnLst/>
              <a:rect l="l" t="t" r="r" b="b"/>
              <a:pathLst>
                <a:path w="10674350" h="2411095">
                  <a:moveTo>
                    <a:pt x="0" y="2410968"/>
                  </a:moveTo>
                  <a:lnTo>
                    <a:pt x="10674096" y="2410968"/>
                  </a:lnTo>
                  <a:lnTo>
                    <a:pt x="10674096" y="0"/>
                  </a:lnTo>
                  <a:lnTo>
                    <a:pt x="0" y="0"/>
                  </a:lnTo>
                  <a:lnTo>
                    <a:pt x="0" y="2410968"/>
                  </a:lnTo>
                  <a:close/>
                </a:path>
              </a:pathLst>
            </a:custGeom>
            <a:ln w="22225">
              <a:solidFill>
                <a:srgbClr val="A71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993" y="1227022"/>
            <a:ext cx="10231120" cy="481076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89865">
              <a:lnSpc>
                <a:spcPct val="100000"/>
              </a:lnSpc>
              <a:spcBef>
                <a:spcPts val="1420"/>
              </a:spcBef>
            </a:pPr>
            <a:r>
              <a:rPr sz="2000" b="1" dirty="0">
                <a:latin typeface="Carlito"/>
                <a:cs typeface="Carlito"/>
              </a:rPr>
              <a:t>İsimlendirme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Kuralları:</a:t>
            </a:r>
            <a:endParaRPr sz="2000">
              <a:latin typeface="Carlito"/>
              <a:cs typeface="Carlito"/>
            </a:endParaRPr>
          </a:p>
          <a:p>
            <a:pPr marL="325755" indent="-136525">
              <a:lnSpc>
                <a:spcPct val="100000"/>
              </a:lnSpc>
              <a:buChar char="-"/>
              <a:tabLst>
                <a:tab pos="326390" algn="l"/>
              </a:tabLst>
            </a:pPr>
            <a:r>
              <a:rPr sz="2000" spc="-5" dirty="0">
                <a:latin typeface="Carlito"/>
                <a:cs typeface="Carlito"/>
              </a:rPr>
              <a:t>İngiliz alfabesindeki </a:t>
            </a:r>
            <a:r>
              <a:rPr sz="2000" dirty="0">
                <a:latin typeface="Carlito"/>
                <a:cs typeface="Carlito"/>
              </a:rPr>
              <a:t>A-Z </a:t>
            </a:r>
            <a:r>
              <a:rPr sz="2000" spc="-20" dirty="0">
                <a:latin typeface="Carlito"/>
                <a:cs typeface="Carlito"/>
              </a:rPr>
              <a:t>veya </a:t>
            </a:r>
            <a:r>
              <a:rPr sz="2000" spc="-5" dirty="0">
                <a:latin typeface="Carlito"/>
                <a:cs typeface="Carlito"/>
              </a:rPr>
              <a:t>a-z </a:t>
            </a:r>
            <a:r>
              <a:rPr sz="2000" spc="-10" dirty="0">
                <a:latin typeface="Carlito"/>
                <a:cs typeface="Carlito"/>
              </a:rPr>
              <a:t>arası </a:t>
            </a:r>
            <a:r>
              <a:rPr sz="2000" dirty="0">
                <a:latin typeface="Carlito"/>
                <a:cs typeface="Carlito"/>
              </a:rPr>
              <a:t>26 harf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kullanılabilir.</a:t>
            </a:r>
            <a:endParaRPr sz="2000">
              <a:latin typeface="Carlito"/>
              <a:cs typeface="Carlito"/>
            </a:endParaRPr>
          </a:p>
          <a:p>
            <a:pPr marL="325755" indent="-136525">
              <a:lnSpc>
                <a:spcPct val="100000"/>
              </a:lnSpc>
              <a:buChar char="-"/>
              <a:tabLst>
                <a:tab pos="326390" algn="l"/>
              </a:tabLst>
            </a:pPr>
            <a:r>
              <a:rPr sz="2000" dirty="0">
                <a:latin typeface="Carlito"/>
                <a:cs typeface="Carlito"/>
              </a:rPr>
              <a:t>0-9 </a:t>
            </a:r>
            <a:r>
              <a:rPr sz="2000" spc="-10" dirty="0">
                <a:latin typeface="Carlito"/>
                <a:cs typeface="Carlito"/>
              </a:rPr>
              <a:t>arası rakamlar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kullanılabilir.</a:t>
            </a:r>
            <a:endParaRPr sz="2000">
              <a:latin typeface="Carlito"/>
              <a:cs typeface="Carlito"/>
            </a:endParaRPr>
          </a:p>
          <a:p>
            <a:pPr marL="325755" indent="-136525">
              <a:lnSpc>
                <a:spcPct val="100000"/>
              </a:lnSpc>
              <a:buChar char="-"/>
              <a:tabLst>
                <a:tab pos="326390" algn="l"/>
              </a:tabLst>
            </a:pPr>
            <a:r>
              <a:rPr sz="2000" spc="-10" dirty="0">
                <a:latin typeface="Carlito"/>
                <a:cs typeface="Carlito"/>
              </a:rPr>
              <a:t>Simgelerden </a:t>
            </a:r>
            <a:r>
              <a:rPr sz="2000" dirty="0">
                <a:latin typeface="Carlito"/>
                <a:cs typeface="Carlito"/>
              </a:rPr>
              <a:t>sadece alt </a:t>
            </a:r>
            <a:r>
              <a:rPr sz="2000" spc="-5" dirty="0">
                <a:latin typeface="Carlito"/>
                <a:cs typeface="Carlito"/>
              </a:rPr>
              <a:t>çizgi (_)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kullanılabilir.</a:t>
            </a:r>
            <a:endParaRPr sz="2000">
              <a:latin typeface="Carlito"/>
              <a:cs typeface="Carlito"/>
            </a:endParaRPr>
          </a:p>
          <a:p>
            <a:pPr marL="325755" indent="-136525">
              <a:lnSpc>
                <a:spcPct val="100000"/>
              </a:lnSpc>
              <a:buChar char="-"/>
              <a:tabLst>
                <a:tab pos="326390" algn="l"/>
              </a:tabLst>
            </a:pPr>
            <a:r>
              <a:rPr sz="2000" spc="-5" dirty="0">
                <a:latin typeface="Carlito"/>
                <a:cs typeface="Carlito"/>
              </a:rPr>
              <a:t>Harf </a:t>
            </a:r>
            <a:r>
              <a:rPr sz="2000" spc="-20" dirty="0">
                <a:latin typeface="Carlito"/>
                <a:cs typeface="Carlito"/>
              </a:rPr>
              <a:t>veya </a:t>
            </a:r>
            <a:r>
              <a:rPr sz="2000" dirty="0">
                <a:latin typeface="Carlito"/>
                <a:cs typeface="Carlito"/>
              </a:rPr>
              <a:t>alt </a:t>
            </a:r>
            <a:r>
              <a:rPr sz="2000" spc="-5" dirty="0">
                <a:latin typeface="Carlito"/>
                <a:cs typeface="Carlito"/>
              </a:rPr>
              <a:t>çizgi ile </a:t>
            </a:r>
            <a:r>
              <a:rPr sz="2000" spc="-25" dirty="0">
                <a:latin typeface="Carlito"/>
                <a:cs typeface="Carlito"/>
              </a:rPr>
              <a:t>başlayabilir, </a:t>
            </a:r>
            <a:r>
              <a:rPr sz="2000" dirty="0">
                <a:latin typeface="Carlito"/>
                <a:cs typeface="Carlito"/>
              </a:rPr>
              <a:t>ancak </a:t>
            </a:r>
            <a:r>
              <a:rPr sz="2000" spc="-15" dirty="0">
                <a:latin typeface="Carlito"/>
                <a:cs typeface="Carlito"/>
              </a:rPr>
              <a:t>rakamla </a:t>
            </a:r>
            <a:r>
              <a:rPr sz="2000" spc="-10" dirty="0">
                <a:latin typeface="Carlito"/>
                <a:cs typeface="Carlito"/>
              </a:rPr>
              <a:t>başlayamaz </a:t>
            </a:r>
            <a:r>
              <a:rPr sz="2000" spc="-20" dirty="0">
                <a:latin typeface="Carlito"/>
                <a:cs typeface="Carlito"/>
              </a:rPr>
              <a:t>veya </a:t>
            </a:r>
            <a:r>
              <a:rPr sz="2000" spc="-5" dirty="0">
                <a:latin typeface="Carlito"/>
                <a:cs typeface="Carlito"/>
              </a:rPr>
              <a:t>sadece </a:t>
            </a:r>
            <a:r>
              <a:rPr sz="2000" spc="-10" dirty="0">
                <a:latin typeface="Carlito"/>
                <a:cs typeface="Carlito"/>
              </a:rPr>
              <a:t>rakamlardan</a:t>
            </a:r>
            <a:r>
              <a:rPr sz="2000" spc="2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oluşamaz.</a:t>
            </a:r>
            <a:endParaRPr sz="2000">
              <a:latin typeface="Carlito"/>
              <a:cs typeface="Carlito"/>
            </a:endParaRPr>
          </a:p>
          <a:p>
            <a:pPr marL="325755" indent="-136525">
              <a:lnSpc>
                <a:spcPct val="100000"/>
              </a:lnSpc>
              <a:spcBef>
                <a:spcPts val="5"/>
              </a:spcBef>
              <a:buChar char="-"/>
              <a:tabLst>
                <a:tab pos="326390" algn="l"/>
              </a:tabLst>
            </a:pPr>
            <a:r>
              <a:rPr sz="2000" spc="-5" dirty="0">
                <a:latin typeface="Carlito"/>
                <a:cs typeface="Carlito"/>
              </a:rPr>
              <a:t>İlgili </a:t>
            </a:r>
            <a:r>
              <a:rPr sz="2000" spc="-10" dirty="0">
                <a:latin typeface="Carlito"/>
                <a:cs typeface="Carlito"/>
              </a:rPr>
              <a:t>programlama </a:t>
            </a:r>
            <a:r>
              <a:rPr sz="2000" spc="-5" dirty="0">
                <a:latin typeface="Carlito"/>
                <a:cs typeface="Carlito"/>
              </a:rPr>
              <a:t>dilinin </a:t>
            </a:r>
            <a:r>
              <a:rPr sz="2000" spc="-15" dirty="0">
                <a:latin typeface="Carlito"/>
                <a:cs typeface="Carlito"/>
              </a:rPr>
              <a:t>komutu </a:t>
            </a:r>
            <a:r>
              <a:rPr sz="2000" spc="-25" dirty="0">
                <a:latin typeface="Carlito"/>
                <a:cs typeface="Carlito"/>
              </a:rPr>
              <a:t>veya </a:t>
            </a:r>
            <a:r>
              <a:rPr sz="2000" spc="-10" dirty="0">
                <a:latin typeface="Carlito"/>
                <a:cs typeface="Carlito"/>
              </a:rPr>
              <a:t>saklı/anahtar kelimesi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olamaz.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En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çok kullanılan standart tanımlayıcı</a:t>
            </a:r>
            <a:r>
              <a:rPr sz="1800" spc="8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gösterimleri: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30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9CAFB6"/>
                </a:solidFill>
                <a:latin typeface="Carlito"/>
                <a:cs typeface="Carlito"/>
              </a:rPr>
              <a:t>- </a:t>
            </a:r>
            <a:r>
              <a:rPr sz="1800" spc="-15" dirty="0">
                <a:solidFill>
                  <a:srgbClr val="252525"/>
                </a:solidFill>
                <a:latin typeface="Carlito"/>
                <a:cs typeface="Carlito"/>
              </a:rPr>
              <a:t>Pascal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case: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Kelimelerin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ilk harfleri büyük. Örn: AdSoyad,</a:t>
            </a:r>
            <a:r>
              <a:rPr sz="1800" spc="1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OgrenciNo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275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dirty="0">
                <a:solidFill>
                  <a:srgbClr val="9CAFB6"/>
                </a:solidFill>
                <a:latin typeface="Carlito"/>
                <a:cs typeface="Carlito"/>
              </a:rPr>
              <a:t>-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Camel case: Birinci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kelimenin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ilk harfi küçük, </a:t>
            </a:r>
            <a:r>
              <a:rPr sz="1800" dirty="0">
                <a:solidFill>
                  <a:srgbClr val="252525"/>
                </a:solidFill>
                <a:latin typeface="Carlito"/>
                <a:cs typeface="Carlito"/>
              </a:rPr>
              <a:t>diğer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kelimelerin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ilk harfleri büyük. Örn: adSoyad,</a:t>
            </a:r>
            <a:r>
              <a:rPr sz="1800" spc="28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ogrenciNo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75613"/>
            <a:ext cx="10737215" cy="27089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317500" marR="536575" indent="-304800" algn="just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7500" algn="l"/>
              </a:tabLst>
            </a:pP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Gömülü değer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(literal):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Kod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içine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yazılmış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olan metinsel,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sayısal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da diğer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veri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tiplerindeki </a:t>
            </a:r>
            <a:r>
              <a:rPr sz="2000" spc="-50" dirty="0">
                <a:solidFill>
                  <a:srgbClr val="252525"/>
                </a:solidFill>
                <a:latin typeface="Carlito"/>
                <a:cs typeface="Carlito"/>
              </a:rPr>
              <a:t>sabit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değerlere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gömülü değer 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denir.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PI=3.14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ifadesindeki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3.14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değeri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gömülü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değerdir.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Aynı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şekilde  mesaj=“merhaba” ifadesindeki mesaj bir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değişken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veya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sabit,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“merhaba”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ise gömülü</a:t>
            </a:r>
            <a:r>
              <a:rPr sz="2000" spc="1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değerdir.</a:t>
            </a:r>
            <a:endParaRPr sz="2000">
              <a:latin typeface="Carlito"/>
              <a:cs typeface="Carlito"/>
            </a:endParaRPr>
          </a:p>
          <a:p>
            <a:pPr marL="317500" marR="5080" indent="-304800" algn="just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7500" algn="l"/>
              </a:tabLst>
            </a:pP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Aritmetik İşlemler: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Programlamadaki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temel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işlemlerdir.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Aritmetik işlemlerde kullanılan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operatörler 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aşağıdaki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gibidir.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652016" y="3954779"/>
            <a:ext cx="5772911" cy="220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29435"/>
            <a:ext cx="10701655" cy="240474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Mantıksal İşlemler: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programın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akışı içerisinde belirli bir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koşula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bağlı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olarak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akışın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hangi</a:t>
            </a:r>
            <a:r>
              <a:rPr sz="2000" spc="19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yönde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ilerleyeceğine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karar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vermede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mantıksal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işlemler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kullanılır.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ifadelerin sonucunda doğru </a:t>
            </a:r>
            <a:r>
              <a:rPr sz="2000" spc="5" dirty="0">
                <a:solidFill>
                  <a:srgbClr val="252525"/>
                </a:solidFill>
                <a:latin typeface="Carlito"/>
                <a:cs typeface="Carlito"/>
              </a:rPr>
              <a:t>(true)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ya</a:t>
            </a:r>
            <a:r>
              <a:rPr sz="2000" spc="2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da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yanlış (false) değerleri elde</a:t>
            </a:r>
            <a:r>
              <a:rPr sz="2000" spc="1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edilir.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Mantıksal işlemlerde kullanılan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işleçler aşağıdaki</a:t>
            </a:r>
            <a:r>
              <a:rPr sz="2000" spc="9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gibidir.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557527" y="3764279"/>
            <a:ext cx="6272784" cy="277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046835"/>
            <a:ext cx="11056620" cy="5193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1080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Örnek: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Öğrencinin numarasını,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vize ve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final notunu aldıktan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sonra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ortalamasını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hesaplayıp numarasını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not ortalamasını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yazdıran</a:t>
            </a:r>
            <a:r>
              <a:rPr sz="2000" spc="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program.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Başla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5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Öğrencinin numarasını (No)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Öğrencinin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adını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soyadını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(AdSoyad)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Öğrencinin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vize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notunu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(VizeNot)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Öğrencinin final notunu (FinalNot)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Ort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=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0.3*VizeNot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+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0.7*FinalNot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0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Numara (No)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ortalamayı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(Ort)</a:t>
            </a:r>
            <a:r>
              <a:rPr sz="2000" spc="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yaz</a:t>
            </a:r>
            <a:endParaRPr sz="2000">
              <a:latin typeface="Carlito"/>
              <a:cs typeface="Carlito"/>
            </a:endParaRPr>
          </a:p>
          <a:p>
            <a:pPr marL="262255" indent="-250190">
              <a:lnSpc>
                <a:spcPct val="100000"/>
              </a:lnSpc>
              <a:spcBef>
                <a:spcPts val="1085"/>
              </a:spcBef>
              <a:buClr>
                <a:srgbClr val="9CAFB6"/>
              </a:buClr>
              <a:buAutoNum type="arabicPeriod"/>
              <a:tabLst>
                <a:tab pos="262890" algn="l"/>
              </a:tabLst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Dur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916023"/>
            <a:ext cx="10799445" cy="389762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15" dirty="0">
                <a:solidFill>
                  <a:srgbClr val="C10000"/>
                </a:solidFill>
                <a:latin typeface="Carlito"/>
                <a:cs typeface="Carlito"/>
              </a:rPr>
              <a:t>Sayaç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Kullanımı: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Programlarda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bazı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işlemlerin belirli sayıda yapılması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veya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işlenen değerlerin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sayılması 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gerekebilir.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Örneğin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klavyeden girilen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cümlede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kaç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tane sesli harf olduğunu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bulan</a:t>
            </a:r>
            <a:r>
              <a:rPr sz="2000" spc="7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programda,</a:t>
            </a:r>
            <a:endParaRPr sz="2000">
              <a:latin typeface="Carlito"/>
              <a:cs typeface="Carlito"/>
            </a:endParaRPr>
          </a:p>
          <a:p>
            <a:pPr marL="317500" marR="16891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cümlenin her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harfi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sırasıyla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çağrılır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sesli harfler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kümesine ait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olup olmadığı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araştırılır.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Eğer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sıradaki 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çağrılan harf bu kümeye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ait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ise, bunları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sayacak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olan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değişkenin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değeri</a:t>
            </a:r>
            <a:r>
              <a:rPr sz="2000" spc="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artırılır.</a:t>
            </a:r>
            <a:endParaRPr sz="2000">
              <a:latin typeface="Carlito"/>
              <a:cs typeface="Carlito"/>
            </a:endParaRPr>
          </a:p>
          <a:p>
            <a:pPr marL="297180">
              <a:lnSpc>
                <a:spcPct val="100000"/>
              </a:lnSpc>
              <a:spcBef>
                <a:spcPts val="1085"/>
              </a:spcBef>
            </a:pP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sayac=sayac+1</a:t>
            </a:r>
            <a:endParaRPr sz="2000">
              <a:latin typeface="Carlito"/>
              <a:cs typeface="Carlito"/>
            </a:endParaRPr>
          </a:p>
          <a:p>
            <a:pPr marL="317500" marR="1397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Burada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sağdaki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ifadede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değişkenin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eski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değerinin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üzerine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eklenerek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bulunan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sonuç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yine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değişkenin  kendisine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yeni değer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olarak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atanmaktadır.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Sayaç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yapısı:</a:t>
            </a:r>
            <a:r>
              <a:rPr sz="2000" spc="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sayac=sayac+adım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479370"/>
            <a:ext cx="10826750" cy="240474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Algoritma</a:t>
            </a:r>
            <a:r>
              <a:rPr sz="20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Döngü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Kullanımı: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Programlardaki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belirli işlem bloklarını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(kod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parçalarını);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aynı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veya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farklı</a:t>
            </a:r>
            <a:r>
              <a:rPr sz="2000" spc="18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değerlerle,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verilen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sayıda gerçekleştiren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çevrim yapılarına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döngü</a:t>
            </a:r>
            <a:r>
              <a:rPr sz="2000" spc="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denir.</a:t>
            </a:r>
            <a:endParaRPr sz="20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Örneğin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ile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1000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arasındaki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tek sayıları ekrana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yazdıracak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programda,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ile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1000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arasında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ikişer ikişer  artan bir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döngü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açılır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döngü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değişkeni ardışık olarak</a:t>
            </a:r>
            <a:r>
              <a:rPr sz="2000" spc="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yazdırılır.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944" y="6079261"/>
            <a:ext cx="47574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rlito"/>
                <a:cs typeface="Carlito"/>
              </a:rPr>
              <a:t>adım </a:t>
            </a:r>
            <a:r>
              <a:rPr sz="2000" spc="-10" dirty="0">
                <a:latin typeface="Carlito"/>
                <a:cs typeface="Carlito"/>
              </a:rPr>
              <a:t>miktarı kadar artırılmalıdır/azaltılmalıdır.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661" y="4027170"/>
            <a:ext cx="7421880" cy="2512060"/>
          </a:xfrm>
          <a:prstGeom prst="rect">
            <a:avLst/>
          </a:prstGeom>
          <a:solidFill>
            <a:srgbClr val="DCECF8"/>
          </a:solidFill>
          <a:ln w="22225">
            <a:solidFill>
              <a:srgbClr val="A71E69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355"/>
              </a:spcBef>
            </a:pPr>
            <a:r>
              <a:rPr sz="2000" b="1" spc="-5" dirty="0">
                <a:latin typeface="Carlito"/>
                <a:cs typeface="Carlito"/>
              </a:rPr>
              <a:t>Döngü Oluşturma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Kuralları:</a:t>
            </a:r>
            <a:endParaRPr sz="2000">
              <a:latin typeface="Carlito"/>
              <a:cs typeface="Carlito"/>
            </a:endParaRPr>
          </a:p>
          <a:p>
            <a:pPr marL="226060" indent="-135890">
              <a:lnSpc>
                <a:spcPct val="100000"/>
              </a:lnSpc>
              <a:spcBef>
                <a:spcPts val="5"/>
              </a:spcBef>
              <a:buChar char="-"/>
              <a:tabLst>
                <a:tab pos="226695" algn="l"/>
              </a:tabLst>
            </a:pPr>
            <a:r>
              <a:rPr sz="2000" dirty="0">
                <a:latin typeface="Carlito"/>
                <a:cs typeface="Carlito"/>
              </a:rPr>
              <a:t>Döngü </a:t>
            </a:r>
            <a:r>
              <a:rPr sz="2000" spc="-10" dirty="0">
                <a:latin typeface="Carlito"/>
                <a:cs typeface="Carlito"/>
              </a:rPr>
              <a:t>değişkenine </a:t>
            </a:r>
            <a:r>
              <a:rPr sz="2000" spc="-5" dirty="0">
                <a:latin typeface="Carlito"/>
                <a:cs typeface="Carlito"/>
              </a:rPr>
              <a:t>başlangıç değeri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verilir.</a:t>
            </a:r>
            <a:endParaRPr sz="2000">
              <a:latin typeface="Carlito"/>
              <a:cs typeface="Carlito"/>
            </a:endParaRPr>
          </a:p>
          <a:p>
            <a:pPr marL="226060" indent="-135890">
              <a:lnSpc>
                <a:spcPct val="100000"/>
              </a:lnSpc>
              <a:buChar char="-"/>
              <a:tabLst>
                <a:tab pos="226695" algn="l"/>
              </a:tabLst>
            </a:pPr>
            <a:r>
              <a:rPr sz="2000" dirty="0">
                <a:latin typeface="Carlito"/>
                <a:cs typeface="Carlito"/>
              </a:rPr>
              <a:t>Döngünün artma </a:t>
            </a:r>
            <a:r>
              <a:rPr sz="2000" spc="-20" dirty="0">
                <a:latin typeface="Carlito"/>
                <a:cs typeface="Carlito"/>
              </a:rPr>
              <a:t>veya </a:t>
            </a:r>
            <a:r>
              <a:rPr sz="2000" spc="-5" dirty="0">
                <a:latin typeface="Carlito"/>
                <a:cs typeface="Carlito"/>
              </a:rPr>
              <a:t>azaltma değeri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belirlenir.</a:t>
            </a:r>
            <a:endParaRPr sz="2000">
              <a:latin typeface="Carlito"/>
              <a:cs typeface="Carlito"/>
            </a:endParaRPr>
          </a:p>
          <a:p>
            <a:pPr marL="226060" indent="-135890">
              <a:lnSpc>
                <a:spcPct val="100000"/>
              </a:lnSpc>
              <a:buChar char="-"/>
              <a:tabLst>
                <a:tab pos="226695" algn="l"/>
              </a:tabLst>
            </a:pPr>
            <a:r>
              <a:rPr sz="2000" dirty="0">
                <a:latin typeface="Carlito"/>
                <a:cs typeface="Carlito"/>
              </a:rPr>
              <a:t>Döngünün </a:t>
            </a:r>
            <a:r>
              <a:rPr sz="2000" spc="-5" dirty="0">
                <a:latin typeface="Carlito"/>
                <a:cs typeface="Carlito"/>
              </a:rPr>
              <a:t>bitiş değeri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belirlenir.</a:t>
            </a:r>
            <a:endParaRPr sz="2000">
              <a:latin typeface="Carlito"/>
              <a:cs typeface="Carlito"/>
            </a:endParaRPr>
          </a:p>
          <a:p>
            <a:pPr marL="226060" indent="-135890">
              <a:lnSpc>
                <a:spcPct val="100000"/>
              </a:lnSpc>
              <a:buChar char="-"/>
              <a:tabLst>
                <a:tab pos="226695" algn="l"/>
              </a:tabLst>
            </a:pP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dirty="0">
                <a:latin typeface="Carlito"/>
                <a:cs typeface="Carlito"/>
              </a:rPr>
              <a:t>döngü </a:t>
            </a:r>
            <a:r>
              <a:rPr sz="2000" spc="-15" dirty="0">
                <a:latin typeface="Carlito"/>
                <a:cs typeface="Carlito"/>
              </a:rPr>
              <a:t>karar </a:t>
            </a:r>
            <a:r>
              <a:rPr sz="2000" spc="-5" dirty="0">
                <a:latin typeface="Carlito"/>
                <a:cs typeface="Carlito"/>
              </a:rPr>
              <a:t>ifadeleri ile </a:t>
            </a:r>
            <a:r>
              <a:rPr sz="2000" spc="-10" dirty="0">
                <a:latin typeface="Carlito"/>
                <a:cs typeface="Carlito"/>
              </a:rPr>
              <a:t>oluşturuluyorsa, </a:t>
            </a:r>
            <a:r>
              <a:rPr sz="2000" spc="-15" dirty="0">
                <a:latin typeface="Carlito"/>
                <a:cs typeface="Carlito"/>
              </a:rPr>
              <a:t>karar </a:t>
            </a:r>
            <a:r>
              <a:rPr sz="2000" spc="-5" dirty="0">
                <a:latin typeface="Carlito"/>
                <a:cs typeface="Carlito"/>
              </a:rPr>
              <a:t>işleminden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önce</a:t>
            </a:r>
            <a:endParaRPr sz="20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döngü </a:t>
            </a:r>
            <a:r>
              <a:rPr sz="2000" spc="-10" dirty="0">
                <a:latin typeface="Carlito"/>
                <a:cs typeface="Carlito"/>
              </a:rPr>
              <a:t>değişkenine </a:t>
            </a:r>
            <a:r>
              <a:rPr sz="2000" spc="-5" dirty="0">
                <a:latin typeface="Carlito"/>
                <a:cs typeface="Carlito"/>
              </a:rPr>
              <a:t>başlangıç değeri verilmiş olmalı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dirty="0">
                <a:latin typeface="Carlito"/>
                <a:cs typeface="Carlito"/>
              </a:rPr>
              <a:t>döngü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içinde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530705"/>
            <a:ext cx="11466830" cy="45078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solidFill>
                  <a:srgbClr val="974D24"/>
                </a:solidFill>
                <a:latin typeface="Carlito"/>
                <a:cs typeface="Carlito"/>
              </a:rPr>
              <a:t>Algoritma, </a:t>
            </a:r>
            <a:r>
              <a:rPr sz="2000" dirty="0">
                <a:solidFill>
                  <a:srgbClr val="974D24"/>
                </a:solidFill>
                <a:latin typeface="Carlito"/>
                <a:cs typeface="Carlito"/>
              </a:rPr>
              <a:t>en </a:t>
            </a:r>
            <a:r>
              <a:rPr sz="2000" spc="-5" dirty="0">
                <a:solidFill>
                  <a:srgbClr val="974D24"/>
                </a:solidFill>
                <a:latin typeface="Carlito"/>
                <a:cs typeface="Carlito"/>
              </a:rPr>
              <a:t>basit ifadeyle, bir </a:t>
            </a:r>
            <a:r>
              <a:rPr sz="2000" spc="-10" dirty="0">
                <a:solidFill>
                  <a:srgbClr val="974D24"/>
                </a:solidFill>
                <a:latin typeface="Carlito"/>
                <a:cs typeface="Carlito"/>
              </a:rPr>
              <a:t>problemi çözmek </a:t>
            </a:r>
            <a:r>
              <a:rPr sz="2000" dirty="0">
                <a:solidFill>
                  <a:srgbClr val="974D24"/>
                </a:solidFill>
                <a:latin typeface="Carlito"/>
                <a:cs typeface="Carlito"/>
              </a:rPr>
              <a:t>için </a:t>
            </a:r>
            <a:r>
              <a:rPr sz="2000" spc="-5" dirty="0">
                <a:solidFill>
                  <a:srgbClr val="974D24"/>
                </a:solidFill>
                <a:latin typeface="Carlito"/>
                <a:cs typeface="Carlito"/>
              </a:rPr>
              <a:t>takip </a:t>
            </a:r>
            <a:r>
              <a:rPr sz="2000" dirty="0">
                <a:solidFill>
                  <a:srgbClr val="974D24"/>
                </a:solidFill>
                <a:latin typeface="Carlito"/>
                <a:cs typeface="Carlito"/>
              </a:rPr>
              <a:t>edilecek </a:t>
            </a:r>
            <a:r>
              <a:rPr sz="2000" spc="-5" dirty="0">
                <a:solidFill>
                  <a:srgbClr val="974D24"/>
                </a:solidFill>
                <a:latin typeface="Carlito"/>
                <a:cs typeface="Carlito"/>
              </a:rPr>
              <a:t>sonlu </a:t>
            </a:r>
            <a:r>
              <a:rPr sz="2000" spc="-10" dirty="0">
                <a:solidFill>
                  <a:srgbClr val="974D24"/>
                </a:solidFill>
                <a:latin typeface="Carlito"/>
                <a:cs typeface="Carlito"/>
              </a:rPr>
              <a:t>sayıda </a:t>
            </a:r>
            <a:r>
              <a:rPr sz="2000" spc="-5" dirty="0">
                <a:solidFill>
                  <a:srgbClr val="974D24"/>
                </a:solidFill>
                <a:latin typeface="Carlito"/>
                <a:cs typeface="Carlito"/>
              </a:rPr>
              <a:t>adımdan oluşan bir</a:t>
            </a:r>
            <a:r>
              <a:rPr sz="2000" spc="145" dirty="0">
                <a:solidFill>
                  <a:srgbClr val="974D24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974D24"/>
                </a:solidFill>
                <a:latin typeface="Carlito"/>
                <a:cs typeface="Carlito"/>
              </a:rPr>
              <a:t>çözüm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30" dirty="0">
                <a:solidFill>
                  <a:srgbClr val="974D24"/>
                </a:solidFill>
                <a:latin typeface="Carlito"/>
                <a:cs typeface="Carlito"/>
              </a:rPr>
              <a:t>yoludur.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Diğer bir ifadeyle algoritma, bir </a:t>
            </a:r>
            <a:r>
              <a:rPr sz="2000" spc="-10" dirty="0">
                <a:latin typeface="Carlito"/>
                <a:cs typeface="Carlito"/>
              </a:rPr>
              <a:t>problemin mantıksal </a:t>
            </a:r>
            <a:r>
              <a:rPr sz="2000" spc="-5" dirty="0">
                <a:latin typeface="Carlito"/>
                <a:cs typeface="Carlito"/>
              </a:rPr>
              <a:t>çözümünün </a:t>
            </a:r>
            <a:r>
              <a:rPr sz="2000" dirty="0">
                <a:latin typeface="Carlito"/>
                <a:cs typeface="Carlito"/>
              </a:rPr>
              <a:t>adım adım </a:t>
            </a:r>
            <a:r>
              <a:rPr sz="2000" spc="-5" dirty="0">
                <a:latin typeface="Carlito"/>
                <a:cs typeface="Carlito"/>
              </a:rPr>
              <a:t>nasıl gerçekleştirileceğinin</a:t>
            </a:r>
            <a:r>
              <a:rPr sz="2000" spc="1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sözlü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25" dirty="0">
                <a:latin typeface="Carlito"/>
                <a:cs typeface="Carlito"/>
              </a:rPr>
              <a:t>ifadesidir.</a:t>
            </a:r>
            <a:endParaRPr sz="2000">
              <a:latin typeface="Carlito"/>
              <a:cs typeface="Carlito"/>
            </a:endParaRPr>
          </a:p>
          <a:p>
            <a:pPr marL="317500" marR="94615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 ile oluşturulan çözümler </a:t>
            </a:r>
            <a:r>
              <a:rPr sz="2000" spc="-20" dirty="0">
                <a:latin typeface="Carlito"/>
                <a:cs typeface="Carlito"/>
              </a:rPr>
              <a:t>sözel </a:t>
            </a:r>
            <a:r>
              <a:rPr sz="2000" spc="-10" dirty="0">
                <a:latin typeface="Carlito"/>
                <a:cs typeface="Carlito"/>
              </a:rPr>
              <a:t>olarak ifade </a:t>
            </a:r>
            <a:r>
              <a:rPr sz="2000" spc="-5" dirty="0">
                <a:latin typeface="Carlito"/>
                <a:cs typeface="Carlito"/>
              </a:rPr>
              <a:t>edildiğinden </a:t>
            </a:r>
            <a:r>
              <a:rPr sz="2000" dirty="0">
                <a:latin typeface="Carlito"/>
                <a:cs typeface="Carlito"/>
              </a:rPr>
              <a:t>daha </a:t>
            </a:r>
            <a:r>
              <a:rPr sz="2000" spc="-5" dirty="0">
                <a:latin typeface="Carlito"/>
                <a:cs typeface="Carlito"/>
              </a:rPr>
              <a:t>standart </a:t>
            </a:r>
            <a:r>
              <a:rPr sz="2000" spc="-10" dirty="0">
                <a:latin typeface="Carlito"/>
                <a:cs typeface="Carlito"/>
              </a:rPr>
              <a:t>herkesin </a:t>
            </a:r>
            <a:r>
              <a:rPr sz="2000" spc="-5" dirty="0">
                <a:latin typeface="Carlito"/>
                <a:cs typeface="Carlito"/>
              </a:rPr>
              <a:t>gördüğünde </a:t>
            </a:r>
            <a:r>
              <a:rPr sz="2000" spc="-10" dirty="0">
                <a:latin typeface="Carlito"/>
                <a:cs typeface="Carlito"/>
              </a:rPr>
              <a:t>ortak  olarak aynı </a:t>
            </a:r>
            <a:r>
              <a:rPr sz="2000" spc="-5" dirty="0">
                <a:latin typeface="Carlito"/>
                <a:cs typeface="Carlito"/>
              </a:rPr>
              <a:t>sonucu </a:t>
            </a:r>
            <a:r>
              <a:rPr sz="2000" spc="-10" dirty="0">
                <a:latin typeface="Carlito"/>
                <a:cs typeface="Carlito"/>
              </a:rPr>
              <a:t>çıkarabileceği </a:t>
            </a:r>
            <a:r>
              <a:rPr sz="2000" spc="-5" dirty="0">
                <a:latin typeface="Carlito"/>
                <a:cs typeface="Carlito"/>
              </a:rPr>
              <a:t>hale getirmek </a:t>
            </a:r>
            <a:r>
              <a:rPr sz="2000" dirty="0">
                <a:latin typeface="Carlito"/>
                <a:cs typeface="Carlito"/>
              </a:rPr>
              <a:t>için akış </a:t>
            </a:r>
            <a:r>
              <a:rPr sz="2000" spc="-10" dirty="0">
                <a:latin typeface="Carlito"/>
                <a:cs typeface="Carlito"/>
              </a:rPr>
              <a:t>diyagramları </a:t>
            </a:r>
            <a:r>
              <a:rPr sz="2000" spc="-25" dirty="0">
                <a:latin typeface="Carlito"/>
                <a:cs typeface="Carlito"/>
              </a:rPr>
              <a:t>kullanılır. </a:t>
            </a:r>
            <a:r>
              <a:rPr sz="2000" dirty="0">
                <a:latin typeface="Carlito"/>
                <a:cs typeface="Carlito"/>
              </a:rPr>
              <a:t>Akış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diyagramları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sembollerden </a:t>
            </a:r>
            <a:r>
              <a:rPr sz="2000" spc="-25" dirty="0">
                <a:latin typeface="Carlito"/>
                <a:cs typeface="Carlito"/>
              </a:rPr>
              <a:t>oluşmaktadır. </a:t>
            </a:r>
            <a:r>
              <a:rPr sz="2000" spc="-5" dirty="0">
                <a:latin typeface="Carlito"/>
                <a:cs typeface="Carlito"/>
              </a:rPr>
              <a:t>Her sembolün belli bir işlevi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vardır.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Algoritması oluşturulmuş bir </a:t>
            </a:r>
            <a:r>
              <a:rPr sz="2000" spc="-10" dirty="0">
                <a:latin typeface="Carlito"/>
                <a:cs typeface="Carlito"/>
              </a:rPr>
              <a:t>problemin bilgisayar </a:t>
            </a:r>
            <a:r>
              <a:rPr sz="2000" spc="-5" dirty="0">
                <a:latin typeface="Carlito"/>
                <a:cs typeface="Carlito"/>
              </a:rPr>
              <a:t>ortamına aktarılmış haline </a:t>
            </a:r>
            <a:r>
              <a:rPr sz="2000" spc="-15" dirty="0">
                <a:solidFill>
                  <a:srgbClr val="C10000"/>
                </a:solidFill>
                <a:latin typeface="Carlito"/>
                <a:cs typeface="Carlito"/>
              </a:rPr>
              <a:t>program </a:t>
            </a:r>
            <a:r>
              <a:rPr sz="2000" spc="-40" dirty="0">
                <a:latin typeface="Carlito"/>
                <a:cs typeface="Carlito"/>
              </a:rPr>
              <a:t>denir.</a:t>
            </a:r>
            <a:r>
              <a:rPr sz="2000" spc="175" dirty="0"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C10000"/>
                </a:solidFill>
                <a:latin typeface="Carlito"/>
                <a:cs typeface="Carlito"/>
              </a:rPr>
              <a:t>Program,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problemin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çözümünde yapılması </a:t>
            </a:r>
            <a:r>
              <a:rPr sz="2000" spc="-15" dirty="0">
                <a:solidFill>
                  <a:srgbClr val="C10000"/>
                </a:solidFill>
                <a:latin typeface="Carlito"/>
                <a:cs typeface="Carlito"/>
              </a:rPr>
              <a:t>gereken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işlemler </a:t>
            </a: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bütününün </a:t>
            </a:r>
            <a:r>
              <a:rPr sz="2000" spc="-25" dirty="0">
                <a:solidFill>
                  <a:srgbClr val="C10000"/>
                </a:solidFill>
                <a:latin typeface="Carlito"/>
                <a:cs typeface="Carlito"/>
              </a:rPr>
              <a:t>kod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C10000"/>
                </a:solidFill>
                <a:latin typeface="Carlito"/>
                <a:cs typeface="Carlito"/>
              </a:rPr>
              <a:t>karşılığıdır.</a:t>
            </a:r>
            <a:endParaRPr sz="2000">
              <a:latin typeface="Carlito"/>
              <a:cs typeface="Carlito"/>
            </a:endParaRPr>
          </a:p>
          <a:p>
            <a:pPr marL="317500" marR="10668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Algoritmaların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5" dirty="0">
                <a:latin typeface="Carlito"/>
                <a:cs typeface="Carlito"/>
              </a:rPr>
              <a:t>haline getirilmesi </a:t>
            </a:r>
            <a:r>
              <a:rPr sz="2000" dirty="0">
                <a:latin typeface="Carlito"/>
                <a:cs typeface="Carlito"/>
              </a:rPr>
              <a:t>için </a:t>
            </a:r>
            <a:r>
              <a:rPr sz="2000" spc="-10" dirty="0">
                <a:latin typeface="Carlito"/>
                <a:cs typeface="Carlito"/>
              </a:rPr>
              <a:t>programlama </a:t>
            </a:r>
            <a:r>
              <a:rPr sz="2000" spc="-5" dirty="0">
                <a:latin typeface="Carlito"/>
                <a:cs typeface="Carlito"/>
              </a:rPr>
              <a:t>dilleri </a:t>
            </a:r>
            <a:r>
              <a:rPr sz="2000" spc="-25" dirty="0">
                <a:latin typeface="Carlito"/>
                <a:cs typeface="Carlito"/>
              </a:rPr>
              <a:t>kullanılır. </a:t>
            </a:r>
            <a:r>
              <a:rPr sz="2000" spc="-10" dirty="0">
                <a:latin typeface="Carlito"/>
                <a:cs typeface="Carlito"/>
              </a:rPr>
              <a:t>Programlama </a:t>
            </a:r>
            <a:r>
              <a:rPr sz="2000" spc="-5" dirty="0">
                <a:latin typeface="Carlito"/>
                <a:cs typeface="Carlito"/>
              </a:rPr>
              <a:t>dilleri </a:t>
            </a:r>
            <a:r>
              <a:rPr sz="2000" spc="-10" dirty="0">
                <a:latin typeface="Carlito"/>
                <a:cs typeface="Carlito"/>
              </a:rPr>
              <a:t>kullanılarak  </a:t>
            </a:r>
            <a:r>
              <a:rPr sz="2000" spc="-5" dirty="0">
                <a:latin typeface="Carlito"/>
                <a:cs typeface="Carlito"/>
              </a:rPr>
              <a:t>yazılımlar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geliştirilir.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540230"/>
            <a:ext cx="10599420" cy="44589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latin typeface="Carlito"/>
                <a:cs typeface="Carlito"/>
              </a:rPr>
              <a:t>Algoritmanın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Hazırlanması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latin typeface="Carlito"/>
                <a:cs typeface="Carlito"/>
              </a:rPr>
              <a:t>Algoritmadaki adımlar </a:t>
            </a:r>
            <a:r>
              <a:rPr sz="1800" spc="-10" dirty="0">
                <a:latin typeface="Carlito"/>
                <a:cs typeface="Carlito"/>
              </a:rPr>
              <a:t>programın </a:t>
            </a:r>
            <a:r>
              <a:rPr sz="1800" spc="-5" dirty="0">
                <a:latin typeface="Carlito"/>
                <a:cs typeface="Carlito"/>
              </a:rPr>
              <a:t>sonlu </a:t>
            </a:r>
            <a:r>
              <a:rPr sz="1800" spc="-10" dirty="0">
                <a:latin typeface="Carlito"/>
                <a:cs typeface="Carlito"/>
              </a:rPr>
              <a:t>sayıda </a:t>
            </a:r>
            <a:r>
              <a:rPr sz="1800" spc="-5" dirty="0">
                <a:latin typeface="Carlito"/>
                <a:cs typeface="Carlito"/>
              </a:rPr>
              <a:t>işlem yapmasını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sağlamalıdır.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30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5" dirty="0">
                <a:latin typeface="Carlito"/>
                <a:cs typeface="Carlito"/>
              </a:rPr>
              <a:t>Adımlar </a:t>
            </a:r>
            <a:r>
              <a:rPr sz="1800" spc="-15" dirty="0">
                <a:latin typeface="Carlito"/>
                <a:cs typeface="Carlito"/>
              </a:rPr>
              <a:t>sıralı </a:t>
            </a:r>
            <a:r>
              <a:rPr sz="1800" spc="-10" dirty="0">
                <a:latin typeface="Carlito"/>
                <a:cs typeface="Carlito"/>
              </a:rPr>
              <a:t>ve </a:t>
            </a:r>
            <a:r>
              <a:rPr sz="1800" spc="-5" dirty="0">
                <a:latin typeface="Carlito"/>
                <a:cs typeface="Carlito"/>
              </a:rPr>
              <a:t>mantıklı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olmalıdır.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35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35" dirty="0">
                <a:latin typeface="Carlito"/>
                <a:cs typeface="Carlito"/>
              </a:rPr>
              <a:t>Tekrar </a:t>
            </a:r>
            <a:r>
              <a:rPr sz="1800" dirty="0">
                <a:latin typeface="Carlito"/>
                <a:cs typeface="Carlito"/>
              </a:rPr>
              <a:t>eden </a:t>
            </a:r>
            <a:r>
              <a:rPr sz="1800" spc="-5" dirty="0">
                <a:latin typeface="Carlito"/>
                <a:cs typeface="Carlito"/>
              </a:rPr>
              <a:t>işlemlerde </a:t>
            </a:r>
            <a:r>
              <a:rPr sz="1800" spc="-10" dirty="0">
                <a:latin typeface="Carlito"/>
                <a:cs typeface="Carlito"/>
              </a:rPr>
              <a:t>programın </a:t>
            </a:r>
            <a:r>
              <a:rPr sz="1800" spc="-5" dirty="0">
                <a:latin typeface="Carlito"/>
                <a:cs typeface="Carlito"/>
              </a:rPr>
              <a:t>hızı ve etkinliği açısından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kaçınılmalıdır.</a:t>
            </a:r>
            <a:endParaRPr sz="18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1030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15" dirty="0">
                <a:latin typeface="Carlito"/>
                <a:cs typeface="Carlito"/>
              </a:rPr>
              <a:t>Farklı </a:t>
            </a:r>
            <a:r>
              <a:rPr sz="1800" spc="-5" dirty="0">
                <a:latin typeface="Carlito"/>
                <a:cs typeface="Carlito"/>
              </a:rPr>
              <a:t>değerlerle </a:t>
            </a:r>
            <a:r>
              <a:rPr sz="1800" spc="-10" dirty="0">
                <a:latin typeface="Carlito"/>
                <a:cs typeface="Carlito"/>
              </a:rPr>
              <a:t>gerçekleştirilen aynı </a:t>
            </a:r>
            <a:r>
              <a:rPr sz="1800" spc="-5" dirty="0">
                <a:latin typeface="Carlito"/>
                <a:cs typeface="Carlito"/>
              </a:rPr>
              <a:t>işlemleri </a:t>
            </a:r>
            <a:r>
              <a:rPr sz="1800" spc="-15" dirty="0">
                <a:latin typeface="Carlito"/>
                <a:cs typeface="Carlito"/>
              </a:rPr>
              <a:t>tekrar tekrar </a:t>
            </a:r>
            <a:r>
              <a:rPr sz="1800" spc="-5" dirty="0">
                <a:latin typeface="Carlito"/>
                <a:cs typeface="Carlito"/>
              </a:rPr>
              <a:t>yazmak </a:t>
            </a:r>
            <a:r>
              <a:rPr sz="1800" spc="-10" dirty="0">
                <a:latin typeface="Carlito"/>
                <a:cs typeface="Carlito"/>
              </a:rPr>
              <a:t>yerine </a:t>
            </a:r>
            <a:r>
              <a:rPr sz="1800" spc="-5" dirty="0">
                <a:latin typeface="Carlito"/>
                <a:cs typeface="Carlito"/>
              </a:rPr>
              <a:t>bunları </a:t>
            </a:r>
            <a:r>
              <a:rPr sz="1800" dirty="0">
                <a:latin typeface="Carlito"/>
                <a:cs typeface="Carlito"/>
              </a:rPr>
              <a:t>alt </a:t>
            </a:r>
            <a:r>
              <a:rPr sz="1800" spc="-15" dirty="0">
                <a:latin typeface="Carlito"/>
                <a:cs typeface="Carlito"/>
              </a:rPr>
              <a:t>program/fonksiyon </a:t>
            </a:r>
            <a:r>
              <a:rPr sz="1800" spc="-10" dirty="0">
                <a:latin typeface="Carlito"/>
                <a:cs typeface="Carlito"/>
              </a:rPr>
              <a:t>olarak  </a:t>
            </a:r>
            <a:r>
              <a:rPr sz="1800" spc="-5" dirty="0">
                <a:latin typeface="Carlito"/>
                <a:cs typeface="Carlito"/>
              </a:rPr>
              <a:t>oluşturmak daha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uygundur.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35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10" dirty="0">
                <a:latin typeface="Carlito"/>
                <a:cs typeface="Carlito"/>
              </a:rPr>
              <a:t>Gereksiz işlemlerden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kaçınılmalıdır.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35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10" dirty="0">
                <a:latin typeface="Carlito"/>
                <a:cs typeface="Carlito"/>
              </a:rPr>
              <a:t>Etkisiz işlemlerden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kaçınılmalıdır.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30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5" dirty="0">
                <a:latin typeface="Carlito"/>
                <a:cs typeface="Carlito"/>
              </a:rPr>
              <a:t>Bellek verimliliği açısından fazladan </a:t>
            </a:r>
            <a:r>
              <a:rPr sz="1800" spc="-15" dirty="0">
                <a:latin typeface="Carlito"/>
                <a:cs typeface="Carlito"/>
              </a:rPr>
              <a:t>veya </a:t>
            </a:r>
            <a:r>
              <a:rPr sz="1800" spc="-10" dirty="0">
                <a:latin typeface="Carlito"/>
                <a:cs typeface="Carlito"/>
              </a:rPr>
              <a:t>gereksiz tanımlamalardan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kaçınılmalıdır.</a:t>
            </a:r>
            <a:endParaRPr sz="18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270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5" dirty="0">
                <a:latin typeface="Carlito"/>
                <a:cs typeface="Carlito"/>
              </a:rPr>
              <a:t>Her algoritmanın bir </a:t>
            </a:r>
            <a:r>
              <a:rPr sz="1800" spc="-10" dirty="0">
                <a:latin typeface="Carlito"/>
                <a:cs typeface="Carlito"/>
              </a:rPr>
              <a:t>çıktısı/sonucu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olmalıdır.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79677"/>
            <a:ext cx="10926445" cy="50558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latin typeface="Carlito"/>
                <a:cs typeface="Carlito"/>
              </a:rPr>
              <a:t>Algoritma </a:t>
            </a:r>
            <a:r>
              <a:rPr sz="2000" b="1" spc="-30" dirty="0">
                <a:latin typeface="Carlito"/>
                <a:cs typeface="Carlito"/>
              </a:rPr>
              <a:t>Yazma </a:t>
            </a:r>
            <a:r>
              <a:rPr sz="2000" b="1" spc="-15" dirty="0">
                <a:latin typeface="Carlito"/>
                <a:cs typeface="Carlito"/>
              </a:rPr>
              <a:t>Kuralları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Algoritmadaki </a:t>
            </a:r>
            <a:r>
              <a:rPr sz="2000" dirty="0">
                <a:latin typeface="Carlito"/>
                <a:cs typeface="Carlito"/>
              </a:rPr>
              <a:t>tüm </a:t>
            </a:r>
            <a:r>
              <a:rPr sz="2000" spc="-5" dirty="0">
                <a:latin typeface="Carlito"/>
                <a:cs typeface="Carlito"/>
              </a:rPr>
              <a:t>satırlar </a:t>
            </a:r>
            <a:r>
              <a:rPr sz="2000" spc="-30" dirty="0">
                <a:latin typeface="Carlito"/>
                <a:cs typeface="Carlito"/>
              </a:rPr>
              <a:t>1’den </a:t>
            </a:r>
            <a:r>
              <a:rPr sz="2000" spc="-15" dirty="0">
                <a:latin typeface="Carlito"/>
                <a:cs typeface="Carlito"/>
              </a:rPr>
              <a:t>başlayarak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numaralandırılmalıdır.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latin typeface="Carlito"/>
                <a:cs typeface="Carlito"/>
              </a:rPr>
              <a:t>Bütün </a:t>
            </a:r>
            <a:r>
              <a:rPr sz="2000" spc="-5" dirty="0">
                <a:latin typeface="Carlito"/>
                <a:cs typeface="Carlito"/>
              </a:rPr>
              <a:t>algoritmalarda birinci </a:t>
            </a:r>
            <a:r>
              <a:rPr sz="2000" spc="-10" dirty="0">
                <a:latin typeface="Carlito"/>
                <a:cs typeface="Carlito"/>
              </a:rPr>
              <a:t>satır </a:t>
            </a:r>
            <a:r>
              <a:rPr sz="2000" spc="-5" dirty="0">
                <a:latin typeface="Carlito"/>
                <a:cs typeface="Carlito"/>
              </a:rPr>
              <a:t>“1. </a:t>
            </a:r>
            <a:r>
              <a:rPr sz="2000" dirty="0">
                <a:latin typeface="Carlito"/>
                <a:cs typeface="Carlito"/>
              </a:rPr>
              <a:t>Başla”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şeklindedir.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latin typeface="Carlito"/>
                <a:cs typeface="Carlito"/>
              </a:rPr>
              <a:t>Bütün </a:t>
            </a:r>
            <a:r>
              <a:rPr sz="2000" spc="-5" dirty="0">
                <a:latin typeface="Carlito"/>
                <a:cs typeface="Carlito"/>
              </a:rPr>
              <a:t>algoritmalar </a:t>
            </a:r>
            <a:r>
              <a:rPr sz="2000" spc="15" dirty="0">
                <a:latin typeface="Carlito"/>
                <a:cs typeface="Carlito"/>
              </a:rPr>
              <a:t>“Dur” </a:t>
            </a:r>
            <a:r>
              <a:rPr sz="2000" spc="-5" dirty="0">
                <a:latin typeface="Carlito"/>
                <a:cs typeface="Carlito"/>
              </a:rPr>
              <a:t>ile </a:t>
            </a:r>
            <a:r>
              <a:rPr sz="2000" spc="-40" dirty="0">
                <a:latin typeface="Carlito"/>
                <a:cs typeface="Carlito"/>
              </a:rPr>
              <a:t>biter.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Algoritmalarda kullanılan </a:t>
            </a:r>
            <a:r>
              <a:rPr sz="2000" spc="5" dirty="0">
                <a:latin typeface="Carlito"/>
                <a:cs typeface="Carlito"/>
              </a:rPr>
              <a:t>“Git” </a:t>
            </a:r>
            <a:r>
              <a:rPr sz="2000" spc="-5" dirty="0">
                <a:latin typeface="Carlito"/>
                <a:cs typeface="Carlito"/>
              </a:rPr>
              <a:t>işlem akışı yönlendirme </a:t>
            </a:r>
            <a:r>
              <a:rPr sz="2000" spc="-15" dirty="0">
                <a:latin typeface="Carlito"/>
                <a:cs typeface="Carlito"/>
              </a:rPr>
              <a:t>komutu </a:t>
            </a:r>
            <a:r>
              <a:rPr sz="2000" spc="-5" dirty="0">
                <a:latin typeface="Carlito"/>
                <a:cs typeface="Carlito"/>
              </a:rPr>
              <a:t>satır numarasıyla </a:t>
            </a:r>
            <a:r>
              <a:rPr sz="2000" spc="-10" dirty="0">
                <a:latin typeface="Carlito"/>
                <a:cs typeface="Carlito"/>
              </a:rPr>
              <a:t>birlkte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kullanılmalıdır.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Algoritmalarda kullanılabilecek </a:t>
            </a:r>
            <a:r>
              <a:rPr sz="2000" dirty="0">
                <a:latin typeface="Carlito"/>
                <a:cs typeface="Carlito"/>
              </a:rPr>
              <a:t>alt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20" dirty="0">
                <a:latin typeface="Carlito"/>
                <a:cs typeface="Carlito"/>
              </a:rPr>
              <a:t>veya </a:t>
            </a:r>
            <a:r>
              <a:rPr sz="2000" spc="-25" dirty="0">
                <a:latin typeface="Carlito"/>
                <a:cs typeface="Carlito"/>
              </a:rPr>
              <a:t>fonksiyonlar, </a:t>
            </a:r>
            <a:r>
              <a:rPr sz="2000" spc="-10" dirty="0">
                <a:latin typeface="Carlito"/>
                <a:cs typeface="Carlito"/>
              </a:rPr>
              <a:t>tanımlayıcı </a:t>
            </a:r>
            <a:r>
              <a:rPr sz="2000" spc="-5" dirty="0">
                <a:latin typeface="Carlito"/>
                <a:cs typeface="Carlito"/>
              </a:rPr>
              <a:t>isimleri </a:t>
            </a:r>
            <a:r>
              <a:rPr sz="2000" spc="-15" dirty="0">
                <a:latin typeface="Carlito"/>
                <a:cs typeface="Carlito"/>
              </a:rPr>
              <a:t>ve</a:t>
            </a:r>
            <a:r>
              <a:rPr sz="2000" spc="25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parametreleriyle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birlikte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verilmelidir.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Algoritmalardaki </a:t>
            </a:r>
            <a:r>
              <a:rPr sz="2000" spc="-25" dirty="0">
                <a:latin typeface="Carlito"/>
                <a:cs typeface="Carlito"/>
              </a:rPr>
              <a:t>adımlar, </a:t>
            </a:r>
            <a:r>
              <a:rPr sz="2000" spc="-10" dirty="0">
                <a:latin typeface="Carlito"/>
                <a:cs typeface="Carlito"/>
              </a:rPr>
              <a:t>sınırlı sayıda, </a:t>
            </a:r>
            <a:r>
              <a:rPr sz="2000" dirty="0">
                <a:latin typeface="Carlito"/>
                <a:cs typeface="Carlito"/>
              </a:rPr>
              <a:t>açık, </a:t>
            </a:r>
            <a:r>
              <a:rPr sz="2000" spc="-5" dirty="0">
                <a:latin typeface="Carlito"/>
                <a:cs typeface="Carlito"/>
              </a:rPr>
              <a:t>net </a:t>
            </a:r>
            <a:r>
              <a:rPr sz="2000" spc="-15" dirty="0">
                <a:latin typeface="Carlito"/>
                <a:cs typeface="Carlito"/>
              </a:rPr>
              <a:t>ve kesin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olmalıdır.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Algoritmalardaki ifadeler anlaşılır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dirty="0">
                <a:latin typeface="Carlito"/>
                <a:cs typeface="Carlito"/>
              </a:rPr>
              <a:t>mümkün </a:t>
            </a:r>
            <a:r>
              <a:rPr sz="2000" spc="-5" dirty="0">
                <a:latin typeface="Carlito"/>
                <a:cs typeface="Carlito"/>
              </a:rPr>
              <a:t>olduğunca sade </a:t>
            </a:r>
            <a:r>
              <a:rPr sz="2000" dirty="0">
                <a:latin typeface="Carlito"/>
                <a:cs typeface="Carlito"/>
              </a:rPr>
              <a:t>(az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spc="-10" dirty="0">
                <a:latin typeface="Carlito"/>
                <a:cs typeface="Carlito"/>
              </a:rPr>
              <a:t>öz)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olmalıdır.</a:t>
            </a:r>
            <a:endParaRPr sz="2000">
              <a:latin typeface="Carlito"/>
              <a:cs typeface="Carlito"/>
            </a:endParaRPr>
          </a:p>
          <a:p>
            <a:pPr marL="317500" marR="687705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Algoritmalardaki </a:t>
            </a:r>
            <a:r>
              <a:rPr sz="2000" spc="-25" dirty="0">
                <a:latin typeface="Carlito"/>
                <a:cs typeface="Carlito"/>
              </a:rPr>
              <a:t>ifadeler, </a:t>
            </a:r>
            <a:r>
              <a:rPr sz="2000" spc="-5" dirty="0">
                <a:latin typeface="Carlito"/>
                <a:cs typeface="Carlito"/>
              </a:rPr>
              <a:t>herhangi bir </a:t>
            </a:r>
            <a:r>
              <a:rPr sz="2000" spc="-10" dirty="0">
                <a:latin typeface="Carlito"/>
                <a:cs typeface="Carlito"/>
              </a:rPr>
              <a:t>programlama </a:t>
            </a:r>
            <a:r>
              <a:rPr sz="2000" spc="-5" dirty="0">
                <a:latin typeface="Carlito"/>
                <a:cs typeface="Carlito"/>
              </a:rPr>
              <a:t>diline, donanıma, işletim </a:t>
            </a:r>
            <a:r>
              <a:rPr sz="2000" spc="-10" dirty="0">
                <a:latin typeface="Carlito"/>
                <a:cs typeface="Carlito"/>
              </a:rPr>
              <a:t>sistemine </a:t>
            </a:r>
            <a:r>
              <a:rPr sz="2000" dirty="0">
                <a:latin typeface="Carlito"/>
                <a:cs typeface="Carlito"/>
              </a:rPr>
              <a:t>vb. bağlı  </a:t>
            </a:r>
            <a:r>
              <a:rPr sz="2000" spc="-20" dirty="0">
                <a:latin typeface="Carlito"/>
                <a:cs typeface="Carlito"/>
              </a:rPr>
              <a:t>olmamalıdır.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9317" y="3944429"/>
            <a:ext cx="2814320" cy="2646680"/>
            <a:chOff x="3429317" y="3944429"/>
            <a:chExt cx="2814320" cy="2646680"/>
          </a:xfrm>
        </p:grpSpPr>
        <p:sp>
          <p:nvSpPr>
            <p:cNvPr id="4" name="object 4"/>
            <p:cNvSpPr/>
            <p:nvPr/>
          </p:nvSpPr>
          <p:spPr>
            <a:xfrm>
              <a:off x="3440429" y="3955541"/>
              <a:ext cx="2792095" cy="2624455"/>
            </a:xfrm>
            <a:custGeom>
              <a:avLst/>
              <a:gdLst/>
              <a:ahLst/>
              <a:cxnLst/>
              <a:rect l="l" t="t" r="r" b="b"/>
              <a:pathLst>
                <a:path w="2792095" h="2624454">
                  <a:moveTo>
                    <a:pt x="2354580" y="0"/>
                  </a:moveTo>
                  <a:lnTo>
                    <a:pt x="437388" y="0"/>
                  </a:lnTo>
                  <a:lnTo>
                    <a:pt x="389731" y="2566"/>
                  </a:lnTo>
                  <a:lnTo>
                    <a:pt x="343560" y="10088"/>
                  </a:lnTo>
                  <a:lnTo>
                    <a:pt x="299142" y="22299"/>
                  </a:lnTo>
                  <a:lnTo>
                    <a:pt x="256745" y="38931"/>
                  </a:lnTo>
                  <a:lnTo>
                    <a:pt x="216633" y="59718"/>
                  </a:lnTo>
                  <a:lnTo>
                    <a:pt x="179076" y="84393"/>
                  </a:lnTo>
                  <a:lnTo>
                    <a:pt x="144338" y="112688"/>
                  </a:lnTo>
                  <a:lnTo>
                    <a:pt x="112688" y="144338"/>
                  </a:lnTo>
                  <a:lnTo>
                    <a:pt x="84393" y="179076"/>
                  </a:lnTo>
                  <a:lnTo>
                    <a:pt x="59718" y="216633"/>
                  </a:lnTo>
                  <a:lnTo>
                    <a:pt x="38931" y="256745"/>
                  </a:lnTo>
                  <a:lnTo>
                    <a:pt x="22299" y="299142"/>
                  </a:lnTo>
                  <a:lnTo>
                    <a:pt x="10088" y="343560"/>
                  </a:lnTo>
                  <a:lnTo>
                    <a:pt x="2566" y="389731"/>
                  </a:lnTo>
                  <a:lnTo>
                    <a:pt x="0" y="437387"/>
                  </a:lnTo>
                  <a:lnTo>
                    <a:pt x="0" y="2186927"/>
                  </a:lnTo>
                  <a:lnTo>
                    <a:pt x="2566" y="2234586"/>
                  </a:lnTo>
                  <a:lnTo>
                    <a:pt x="10088" y="2280759"/>
                  </a:lnTo>
                  <a:lnTo>
                    <a:pt x="22299" y="2325178"/>
                  </a:lnTo>
                  <a:lnTo>
                    <a:pt x="38931" y="2367577"/>
                  </a:lnTo>
                  <a:lnTo>
                    <a:pt x="59718" y="2407690"/>
                  </a:lnTo>
                  <a:lnTo>
                    <a:pt x="84393" y="2445249"/>
                  </a:lnTo>
                  <a:lnTo>
                    <a:pt x="112688" y="2479987"/>
                  </a:lnTo>
                  <a:lnTo>
                    <a:pt x="144338" y="2511637"/>
                  </a:lnTo>
                  <a:lnTo>
                    <a:pt x="179076" y="2539934"/>
                  </a:lnTo>
                  <a:lnTo>
                    <a:pt x="216633" y="2564609"/>
                  </a:lnTo>
                  <a:lnTo>
                    <a:pt x="256745" y="2585396"/>
                  </a:lnTo>
                  <a:lnTo>
                    <a:pt x="299142" y="2602028"/>
                  </a:lnTo>
                  <a:lnTo>
                    <a:pt x="343560" y="2614239"/>
                  </a:lnTo>
                  <a:lnTo>
                    <a:pt x="389731" y="2621761"/>
                  </a:lnTo>
                  <a:lnTo>
                    <a:pt x="437388" y="2624327"/>
                  </a:lnTo>
                  <a:lnTo>
                    <a:pt x="2354580" y="2624327"/>
                  </a:lnTo>
                  <a:lnTo>
                    <a:pt x="2402236" y="2621761"/>
                  </a:lnTo>
                  <a:lnTo>
                    <a:pt x="2448407" y="2614239"/>
                  </a:lnTo>
                  <a:lnTo>
                    <a:pt x="2492825" y="2602028"/>
                  </a:lnTo>
                  <a:lnTo>
                    <a:pt x="2535222" y="2585396"/>
                  </a:lnTo>
                  <a:lnTo>
                    <a:pt x="2575334" y="2564609"/>
                  </a:lnTo>
                  <a:lnTo>
                    <a:pt x="2612891" y="2539934"/>
                  </a:lnTo>
                  <a:lnTo>
                    <a:pt x="2647629" y="2511637"/>
                  </a:lnTo>
                  <a:lnTo>
                    <a:pt x="2679279" y="2479987"/>
                  </a:lnTo>
                  <a:lnTo>
                    <a:pt x="2707574" y="2445249"/>
                  </a:lnTo>
                  <a:lnTo>
                    <a:pt x="2732249" y="2407690"/>
                  </a:lnTo>
                  <a:lnTo>
                    <a:pt x="2753036" y="2367577"/>
                  </a:lnTo>
                  <a:lnTo>
                    <a:pt x="2769668" y="2325178"/>
                  </a:lnTo>
                  <a:lnTo>
                    <a:pt x="2781879" y="2280759"/>
                  </a:lnTo>
                  <a:lnTo>
                    <a:pt x="2789401" y="2234586"/>
                  </a:lnTo>
                  <a:lnTo>
                    <a:pt x="2791968" y="2186927"/>
                  </a:lnTo>
                  <a:lnTo>
                    <a:pt x="2791968" y="437387"/>
                  </a:lnTo>
                  <a:lnTo>
                    <a:pt x="2789401" y="389731"/>
                  </a:lnTo>
                  <a:lnTo>
                    <a:pt x="2781879" y="343560"/>
                  </a:lnTo>
                  <a:lnTo>
                    <a:pt x="2769668" y="299142"/>
                  </a:lnTo>
                  <a:lnTo>
                    <a:pt x="2753036" y="256745"/>
                  </a:lnTo>
                  <a:lnTo>
                    <a:pt x="2732249" y="216633"/>
                  </a:lnTo>
                  <a:lnTo>
                    <a:pt x="2707574" y="179076"/>
                  </a:lnTo>
                  <a:lnTo>
                    <a:pt x="2679279" y="144338"/>
                  </a:lnTo>
                  <a:lnTo>
                    <a:pt x="2647629" y="112688"/>
                  </a:lnTo>
                  <a:lnTo>
                    <a:pt x="2612891" y="84393"/>
                  </a:lnTo>
                  <a:lnTo>
                    <a:pt x="2575334" y="59718"/>
                  </a:lnTo>
                  <a:lnTo>
                    <a:pt x="2535222" y="38931"/>
                  </a:lnTo>
                  <a:lnTo>
                    <a:pt x="2492825" y="22299"/>
                  </a:lnTo>
                  <a:lnTo>
                    <a:pt x="2448407" y="10088"/>
                  </a:lnTo>
                  <a:lnTo>
                    <a:pt x="2402236" y="2566"/>
                  </a:lnTo>
                  <a:lnTo>
                    <a:pt x="2354580" y="0"/>
                  </a:lnTo>
                  <a:close/>
                </a:path>
              </a:pathLst>
            </a:custGeom>
            <a:solidFill>
              <a:srgbClr val="AAE3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0429" y="3955541"/>
              <a:ext cx="2792095" cy="2624455"/>
            </a:xfrm>
            <a:custGeom>
              <a:avLst/>
              <a:gdLst/>
              <a:ahLst/>
              <a:cxnLst/>
              <a:rect l="l" t="t" r="r" b="b"/>
              <a:pathLst>
                <a:path w="2792095" h="2624454">
                  <a:moveTo>
                    <a:pt x="0" y="437387"/>
                  </a:moveTo>
                  <a:lnTo>
                    <a:pt x="2566" y="389731"/>
                  </a:lnTo>
                  <a:lnTo>
                    <a:pt x="10088" y="343560"/>
                  </a:lnTo>
                  <a:lnTo>
                    <a:pt x="22299" y="299142"/>
                  </a:lnTo>
                  <a:lnTo>
                    <a:pt x="38931" y="256745"/>
                  </a:lnTo>
                  <a:lnTo>
                    <a:pt x="59718" y="216633"/>
                  </a:lnTo>
                  <a:lnTo>
                    <a:pt x="84393" y="179076"/>
                  </a:lnTo>
                  <a:lnTo>
                    <a:pt x="112688" y="144338"/>
                  </a:lnTo>
                  <a:lnTo>
                    <a:pt x="144338" y="112688"/>
                  </a:lnTo>
                  <a:lnTo>
                    <a:pt x="179076" y="84393"/>
                  </a:lnTo>
                  <a:lnTo>
                    <a:pt x="216633" y="59718"/>
                  </a:lnTo>
                  <a:lnTo>
                    <a:pt x="256745" y="38931"/>
                  </a:lnTo>
                  <a:lnTo>
                    <a:pt x="299142" y="22299"/>
                  </a:lnTo>
                  <a:lnTo>
                    <a:pt x="343560" y="10088"/>
                  </a:lnTo>
                  <a:lnTo>
                    <a:pt x="389731" y="2566"/>
                  </a:lnTo>
                  <a:lnTo>
                    <a:pt x="437388" y="0"/>
                  </a:lnTo>
                  <a:lnTo>
                    <a:pt x="2354580" y="0"/>
                  </a:lnTo>
                  <a:lnTo>
                    <a:pt x="2402236" y="2566"/>
                  </a:lnTo>
                  <a:lnTo>
                    <a:pt x="2448407" y="10088"/>
                  </a:lnTo>
                  <a:lnTo>
                    <a:pt x="2492825" y="22299"/>
                  </a:lnTo>
                  <a:lnTo>
                    <a:pt x="2535222" y="38931"/>
                  </a:lnTo>
                  <a:lnTo>
                    <a:pt x="2575334" y="59718"/>
                  </a:lnTo>
                  <a:lnTo>
                    <a:pt x="2612891" y="84393"/>
                  </a:lnTo>
                  <a:lnTo>
                    <a:pt x="2647629" y="112688"/>
                  </a:lnTo>
                  <a:lnTo>
                    <a:pt x="2679279" y="144338"/>
                  </a:lnTo>
                  <a:lnTo>
                    <a:pt x="2707574" y="179076"/>
                  </a:lnTo>
                  <a:lnTo>
                    <a:pt x="2732249" y="216633"/>
                  </a:lnTo>
                  <a:lnTo>
                    <a:pt x="2753036" y="256745"/>
                  </a:lnTo>
                  <a:lnTo>
                    <a:pt x="2769668" y="299142"/>
                  </a:lnTo>
                  <a:lnTo>
                    <a:pt x="2781879" y="343560"/>
                  </a:lnTo>
                  <a:lnTo>
                    <a:pt x="2789401" y="389731"/>
                  </a:lnTo>
                  <a:lnTo>
                    <a:pt x="2791968" y="437387"/>
                  </a:lnTo>
                  <a:lnTo>
                    <a:pt x="2791968" y="2186927"/>
                  </a:lnTo>
                  <a:lnTo>
                    <a:pt x="2789401" y="2234586"/>
                  </a:lnTo>
                  <a:lnTo>
                    <a:pt x="2781879" y="2280759"/>
                  </a:lnTo>
                  <a:lnTo>
                    <a:pt x="2769668" y="2325178"/>
                  </a:lnTo>
                  <a:lnTo>
                    <a:pt x="2753036" y="2367577"/>
                  </a:lnTo>
                  <a:lnTo>
                    <a:pt x="2732249" y="2407690"/>
                  </a:lnTo>
                  <a:lnTo>
                    <a:pt x="2707574" y="2445249"/>
                  </a:lnTo>
                  <a:lnTo>
                    <a:pt x="2679279" y="2479987"/>
                  </a:lnTo>
                  <a:lnTo>
                    <a:pt x="2647629" y="2511637"/>
                  </a:lnTo>
                  <a:lnTo>
                    <a:pt x="2612891" y="2539934"/>
                  </a:lnTo>
                  <a:lnTo>
                    <a:pt x="2575334" y="2564609"/>
                  </a:lnTo>
                  <a:lnTo>
                    <a:pt x="2535222" y="2585396"/>
                  </a:lnTo>
                  <a:lnTo>
                    <a:pt x="2492825" y="2602028"/>
                  </a:lnTo>
                  <a:lnTo>
                    <a:pt x="2448407" y="2614239"/>
                  </a:lnTo>
                  <a:lnTo>
                    <a:pt x="2402236" y="2621761"/>
                  </a:lnTo>
                  <a:lnTo>
                    <a:pt x="2354580" y="2624327"/>
                  </a:lnTo>
                  <a:lnTo>
                    <a:pt x="437388" y="2624327"/>
                  </a:lnTo>
                  <a:lnTo>
                    <a:pt x="389731" y="2621761"/>
                  </a:lnTo>
                  <a:lnTo>
                    <a:pt x="343560" y="2614239"/>
                  </a:lnTo>
                  <a:lnTo>
                    <a:pt x="299142" y="2602028"/>
                  </a:lnTo>
                  <a:lnTo>
                    <a:pt x="256745" y="2585396"/>
                  </a:lnTo>
                  <a:lnTo>
                    <a:pt x="216633" y="2564609"/>
                  </a:lnTo>
                  <a:lnTo>
                    <a:pt x="179076" y="2539934"/>
                  </a:lnTo>
                  <a:lnTo>
                    <a:pt x="144338" y="2511637"/>
                  </a:lnTo>
                  <a:lnTo>
                    <a:pt x="112688" y="2479987"/>
                  </a:lnTo>
                  <a:lnTo>
                    <a:pt x="84393" y="2445249"/>
                  </a:lnTo>
                  <a:lnTo>
                    <a:pt x="59718" y="2407690"/>
                  </a:lnTo>
                  <a:lnTo>
                    <a:pt x="38931" y="2367577"/>
                  </a:lnTo>
                  <a:lnTo>
                    <a:pt x="22299" y="2325178"/>
                  </a:lnTo>
                  <a:lnTo>
                    <a:pt x="10088" y="2280759"/>
                  </a:lnTo>
                  <a:lnTo>
                    <a:pt x="2566" y="2234586"/>
                  </a:lnTo>
                  <a:lnTo>
                    <a:pt x="0" y="2186927"/>
                  </a:lnTo>
                  <a:lnTo>
                    <a:pt x="0" y="437387"/>
                  </a:lnTo>
                  <a:close/>
                </a:path>
              </a:pathLst>
            </a:custGeom>
            <a:ln w="22225">
              <a:solidFill>
                <a:srgbClr val="A71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993" y="1546707"/>
            <a:ext cx="10400665" cy="46323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Bir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problemin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çözümüne yönelik geliştirilen algoritmanın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görsel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sembollerle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ifade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edilmiş şekline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akış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diyagramı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denir.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Akış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diyagramları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program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yazarken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sürecin izlenmesi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başkalarına algoritmaları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açıklarken yardımcı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olur.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Akış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diyagramları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sözde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kodların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görselleştirilmiş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halleri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olarak</a:t>
            </a:r>
            <a:r>
              <a:rPr sz="2000" spc="3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düşünülebilir.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R="2174875" algn="ctr">
              <a:lnSpc>
                <a:spcPct val="100000"/>
              </a:lnSpc>
              <a:spcBef>
                <a:spcPts val="1785"/>
              </a:spcBef>
            </a:pPr>
            <a:r>
              <a:rPr sz="2000" dirty="0">
                <a:latin typeface="Carlito"/>
                <a:cs typeface="Carlito"/>
              </a:rPr>
              <a:t>Akış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diyagramlarında;</a:t>
            </a:r>
            <a:endParaRPr sz="2000">
              <a:latin typeface="Carlito"/>
              <a:cs typeface="Carlito"/>
            </a:endParaRPr>
          </a:p>
          <a:p>
            <a:pPr marL="3756025" marR="5796915" indent="55880" algn="ct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Başla,  </a:t>
            </a:r>
            <a:r>
              <a:rPr sz="2000" spc="-30" dirty="0">
                <a:latin typeface="Carlito"/>
                <a:cs typeface="Carlito"/>
              </a:rPr>
              <a:t>Bitir,  </a:t>
            </a:r>
            <a:r>
              <a:rPr sz="2000" spc="-10" dirty="0">
                <a:latin typeface="Carlito"/>
                <a:cs typeface="Carlito"/>
              </a:rPr>
              <a:t>Girdi,  </a:t>
            </a:r>
            <a:r>
              <a:rPr sz="2000" spc="-5" dirty="0">
                <a:latin typeface="Carlito"/>
                <a:cs typeface="Carlito"/>
              </a:rPr>
              <a:t>Çıktı,  </a:t>
            </a:r>
            <a:r>
              <a:rPr sz="2000" spc="-15" dirty="0">
                <a:latin typeface="Carlito"/>
                <a:cs typeface="Carlito"/>
              </a:rPr>
              <a:t>Karar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İşlem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7313" y="6216192"/>
            <a:ext cx="208978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rlito"/>
                <a:cs typeface="Carlito"/>
              </a:rPr>
              <a:t>sembolleri</a:t>
            </a:r>
            <a:r>
              <a:rPr sz="2000" spc="-25" dirty="0">
                <a:latin typeface="Carlito"/>
                <a:cs typeface="Carlito"/>
              </a:rPr>
              <a:t> kullanılır.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76375"/>
            <a:ext cx="3413760" cy="1590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Akış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diyagramı oluşturulurken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yaygın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olarak kullanılan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semboller: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021579" y="1318260"/>
            <a:ext cx="5537200" cy="5492750"/>
            <a:chOff x="5021579" y="1318260"/>
            <a:chExt cx="5537200" cy="5492750"/>
          </a:xfrm>
        </p:grpSpPr>
        <p:sp>
          <p:nvSpPr>
            <p:cNvPr id="5" name="object 5"/>
            <p:cNvSpPr/>
            <p:nvPr/>
          </p:nvSpPr>
          <p:spPr>
            <a:xfrm>
              <a:off x="5021579" y="1318260"/>
              <a:ext cx="5536691" cy="1306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1579" y="2577082"/>
              <a:ext cx="5536691" cy="42336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13418"/>
            <a:ext cx="2210435" cy="90931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164336" y="2302764"/>
            <a:ext cx="8545067" cy="385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13418"/>
            <a:ext cx="2210435" cy="90931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871727" y="2302764"/>
            <a:ext cx="8285988" cy="393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13418"/>
            <a:ext cx="2210435" cy="90931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880872" y="2241804"/>
            <a:ext cx="8791956" cy="391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13418"/>
            <a:ext cx="2210435" cy="90931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126236" y="3188207"/>
            <a:ext cx="9939527" cy="1004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55293"/>
            <a:ext cx="10324465" cy="28435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40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Algoritma tasarımında işlem adımları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kadar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işlem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sırası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da önemli olup, algoritmaların şekilsel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gösterimi</a:t>
            </a:r>
            <a:r>
              <a:rPr sz="1800" spc="1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olan</a:t>
            </a:r>
            <a:endParaRPr sz="1800">
              <a:latin typeface="Carlito"/>
              <a:cs typeface="Carlito"/>
            </a:endParaRPr>
          </a:p>
          <a:p>
            <a:pPr marL="317500" marR="311785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akış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diyagramlarında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ok ile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gösterilen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akış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yönüne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dikkat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edilmelidir.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Akış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yönüne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göre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kavşakların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olduğu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yerler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karar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verme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noktalarıdır.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Algoritmalarda sıklıkla karşılaşılan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karar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yapılarının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sözde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kod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ve akış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diyagramlarının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anlaşılması algoritma tasarımı açısından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çok</a:t>
            </a:r>
            <a:r>
              <a:rPr sz="18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önemlidir.</a:t>
            </a:r>
            <a:endParaRPr sz="1800">
              <a:latin typeface="Carlito"/>
              <a:cs typeface="Carlito"/>
            </a:endParaRPr>
          </a:p>
          <a:p>
            <a:pPr marL="317500" marR="860425" indent="-304800">
              <a:lnSpc>
                <a:spcPct val="109000"/>
              </a:lnSpc>
              <a:spcBef>
                <a:spcPts val="835"/>
              </a:spcBef>
              <a:buClr>
                <a:srgbClr val="E22C91"/>
              </a:buClr>
              <a:buSzPct val="91666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Karşılaştırma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sonucunun doğru olduğu durumda işlem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1,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yanlış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olduğu durumda işlem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2’yi yapacak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algoritmanın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sözde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kodu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ve akış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diyagramı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aşağıda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verilmiştir.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2442972" y="4181855"/>
            <a:ext cx="5679948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40637"/>
            <a:ext cx="3851910" cy="1351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İki </a:t>
            </a:r>
            <a:r>
              <a:rPr sz="2000" b="1" spc="-25" dirty="0">
                <a:solidFill>
                  <a:srgbClr val="404040"/>
                </a:solidFill>
                <a:latin typeface="Carlito"/>
                <a:cs typeface="Carlito"/>
              </a:rPr>
              <a:t>veya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çok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alternatifli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koşul</a:t>
            </a:r>
            <a:r>
              <a:rPr sz="200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yapıları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934211" y="2692907"/>
            <a:ext cx="8781288" cy="395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617700"/>
            <a:ext cx="11330940" cy="3455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Algoritmanın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temel özellikleri</a:t>
            </a:r>
            <a:r>
              <a:rPr sz="2000" spc="5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şunlardır: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1.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Kesinlik: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içindeki admlar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herkes tarafindan aynı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şekilde anlaşılabiliyor olmalı,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farklı</a:t>
            </a:r>
            <a:r>
              <a:rPr sz="2000" spc="18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anlamlara</a:t>
            </a:r>
            <a:endParaRPr sz="2000">
              <a:latin typeface="Carlito"/>
              <a:cs typeface="Carlito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gelebilecek bulanık ifadeler</a:t>
            </a:r>
            <a:r>
              <a:rPr sz="2000" spc="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içermemelidir.</a:t>
            </a:r>
            <a:endParaRPr sz="20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2.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Sıralı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Olma: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Her algoritma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için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başlangiç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durumu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söz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konusudur.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Çözüm,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bu başlangıç durumu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gözönünde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bulundurularak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gereklestirilir.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Adimlarin hangi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sırada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gerçekleştirileceği çok önemlidir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net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bir 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şekilde</a:t>
            </a:r>
            <a:r>
              <a:rPr sz="2000" spc="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belirtilmelidir.</a:t>
            </a:r>
            <a:endParaRPr sz="2000">
              <a:latin typeface="Carlito"/>
              <a:cs typeface="Carlito"/>
            </a:endParaRPr>
          </a:p>
          <a:p>
            <a:pPr marL="317500" marR="453390" indent="-304800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3.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Sonluluk: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Algoritma sonlu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sayıda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adımdan oluşmali,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sinırlı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zaman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diliminde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tamamlanmalıdır.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Her  algoritmanın bir son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noktası,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bitişi</a:t>
            </a:r>
            <a:r>
              <a:rPr sz="2000" spc="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olmalıdır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40637"/>
            <a:ext cx="3851910" cy="1351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AKIŞ</a:t>
            </a: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rlito"/>
                <a:cs typeface="Carlito"/>
              </a:rPr>
              <a:t>DİYAGRAMLARI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404040"/>
                </a:solidFill>
                <a:latin typeface="Carlito"/>
                <a:cs typeface="Carlito"/>
              </a:rPr>
              <a:t>İki </a:t>
            </a:r>
            <a:r>
              <a:rPr sz="2000" b="1" spc="-25" dirty="0">
                <a:solidFill>
                  <a:srgbClr val="404040"/>
                </a:solidFill>
                <a:latin typeface="Carlito"/>
                <a:cs typeface="Carlito"/>
              </a:rPr>
              <a:t>veya </a:t>
            </a:r>
            <a:r>
              <a:rPr sz="2000" b="1" spc="-5" dirty="0">
                <a:solidFill>
                  <a:srgbClr val="404040"/>
                </a:solidFill>
                <a:latin typeface="Carlito"/>
                <a:cs typeface="Carlito"/>
              </a:rPr>
              <a:t>çok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alternatifli </a:t>
            </a:r>
            <a:r>
              <a:rPr sz="2000" b="1" spc="-15" dirty="0">
                <a:solidFill>
                  <a:srgbClr val="404040"/>
                </a:solidFill>
                <a:latin typeface="Carlito"/>
                <a:cs typeface="Carlito"/>
              </a:rPr>
              <a:t>koşul</a:t>
            </a:r>
            <a:r>
              <a:rPr sz="2000" b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rlito"/>
                <a:cs typeface="Carlito"/>
              </a:rPr>
              <a:t>yapıları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580644" y="3029711"/>
            <a:ext cx="6335267" cy="2485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0704" y="89914"/>
            <a:ext cx="2930652" cy="6723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pc="-10" dirty="0"/>
              <a:t>ALGORİTMA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pc="-5" dirty="0">
                <a:solidFill>
                  <a:srgbClr val="252525"/>
                </a:solidFill>
              </a:rPr>
              <a:t>Algoritmalar Arasında</a:t>
            </a:r>
            <a:r>
              <a:rPr spc="-3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Dönüşüm</a:t>
            </a:r>
          </a:p>
          <a:p>
            <a:pPr>
              <a:lnSpc>
                <a:spcPct val="100000"/>
              </a:lnSpc>
            </a:pPr>
            <a:endParaRPr dirty="0">
              <a:solidFill>
                <a:srgbClr val="252525"/>
              </a:solidFill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/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006FC0"/>
                </a:solidFill>
                <a:latin typeface="Carlito"/>
                <a:cs typeface="Carlito"/>
              </a:rPr>
              <a:t>Satır Algoritmalardan </a:t>
            </a:r>
            <a:r>
              <a:rPr sz="1800" i="1" spc="-15" dirty="0">
                <a:solidFill>
                  <a:srgbClr val="006FC0"/>
                </a:solidFill>
                <a:latin typeface="Carlito"/>
                <a:cs typeface="Carlito"/>
              </a:rPr>
              <a:t>Sözde Kod</a:t>
            </a:r>
            <a:r>
              <a:rPr sz="1800" i="1" spc="1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i="1" spc="-5" dirty="0">
                <a:solidFill>
                  <a:srgbClr val="006FC0"/>
                </a:solidFill>
                <a:latin typeface="Carlito"/>
                <a:cs typeface="Carlito"/>
              </a:rPr>
              <a:t>Oluşturmak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b="0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satır </a:t>
            </a:r>
            <a:r>
              <a:rPr b="0" spc="-10" dirty="0">
                <a:solidFill>
                  <a:srgbClr val="252525"/>
                </a:solidFill>
                <a:latin typeface="Carlito"/>
                <a:cs typeface="Carlito"/>
              </a:rPr>
              <a:t>algoritmayı </a:t>
            </a:r>
            <a:r>
              <a:rPr b="0" spc="-20" dirty="0">
                <a:solidFill>
                  <a:srgbClr val="252525"/>
                </a:solidFill>
                <a:latin typeface="Carlito"/>
                <a:cs typeface="Carlito"/>
              </a:rPr>
              <a:t>sözde koda </a:t>
            </a:r>
            <a:r>
              <a:rPr b="0" spc="-10" dirty="0">
                <a:solidFill>
                  <a:srgbClr val="252525"/>
                </a:solidFill>
                <a:latin typeface="Carlito"/>
                <a:cs typeface="Carlito"/>
              </a:rPr>
              <a:t>dönüştürürken </a:t>
            </a:r>
            <a:r>
              <a:rPr b="0" dirty="0">
                <a:solidFill>
                  <a:srgbClr val="252525"/>
                </a:solidFill>
                <a:latin typeface="Carlito"/>
                <a:cs typeface="Carlito"/>
              </a:rPr>
              <a:t>aşağıdaki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adımları</a:t>
            </a:r>
            <a:r>
              <a:rPr b="0" spc="15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izleriz:</a:t>
            </a: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b="0" dirty="0">
                <a:solidFill>
                  <a:srgbClr val="9CAFB6"/>
                </a:solidFill>
                <a:latin typeface="Carlito"/>
                <a:cs typeface="Carlito"/>
              </a:rPr>
              <a:t>- </a:t>
            </a:r>
            <a:r>
              <a:rPr b="0" spc="-10" dirty="0">
                <a:solidFill>
                  <a:srgbClr val="252525"/>
                </a:solidFill>
                <a:latin typeface="Carlito"/>
                <a:cs typeface="Carlito"/>
              </a:rPr>
              <a:t>Girdi </a:t>
            </a:r>
            <a:r>
              <a:rPr b="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çıktılar (değişkenler)</a:t>
            </a:r>
            <a:r>
              <a:rPr b="0" spc="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belirlenir</a:t>
            </a: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b="0" dirty="0">
                <a:solidFill>
                  <a:srgbClr val="9CAFB6"/>
                </a:solidFill>
                <a:latin typeface="Carlito"/>
                <a:cs typeface="Carlito"/>
              </a:rPr>
              <a:t>- </a:t>
            </a:r>
            <a:r>
              <a:rPr b="0" spc="-10" dirty="0">
                <a:solidFill>
                  <a:srgbClr val="252525"/>
                </a:solidFill>
                <a:latin typeface="Carlito"/>
                <a:cs typeface="Carlito"/>
              </a:rPr>
              <a:t>Sıralı </a:t>
            </a:r>
            <a:r>
              <a:rPr b="0" spc="-25" dirty="0">
                <a:solidFill>
                  <a:srgbClr val="252525"/>
                </a:solidFill>
                <a:latin typeface="Carlito"/>
                <a:cs typeface="Carlito"/>
              </a:rPr>
              <a:t>adımlar, </a:t>
            </a:r>
            <a:r>
              <a:rPr b="0" spc="-20" dirty="0">
                <a:solidFill>
                  <a:srgbClr val="252525"/>
                </a:solidFill>
                <a:latin typeface="Carlito"/>
                <a:cs typeface="Carlito"/>
              </a:rPr>
              <a:t>karar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yapıları, </a:t>
            </a:r>
            <a:r>
              <a:rPr b="0" spc="-10" dirty="0">
                <a:solidFill>
                  <a:srgbClr val="252525"/>
                </a:solidFill>
                <a:latin typeface="Carlito"/>
                <a:cs typeface="Carlito"/>
              </a:rPr>
              <a:t>tekrarlı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yapılar </a:t>
            </a:r>
            <a:r>
              <a:rPr b="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işlemler</a:t>
            </a:r>
            <a:r>
              <a:rPr b="0" spc="18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belirlenir</a:t>
            </a: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b="0" dirty="0">
                <a:solidFill>
                  <a:srgbClr val="9CAFB6"/>
                </a:solidFill>
                <a:latin typeface="Carlito"/>
                <a:cs typeface="Carlito"/>
              </a:rPr>
              <a:t>- </a:t>
            </a:r>
            <a:r>
              <a:rPr b="0" spc="-30" dirty="0">
                <a:solidFill>
                  <a:srgbClr val="252525"/>
                </a:solidFill>
                <a:latin typeface="Carlito"/>
                <a:cs typeface="Carlito"/>
              </a:rPr>
              <a:t>Yapı,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işlem </a:t>
            </a:r>
            <a:r>
              <a:rPr b="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b="0" dirty="0">
                <a:solidFill>
                  <a:srgbClr val="252525"/>
                </a:solidFill>
                <a:latin typeface="Carlito"/>
                <a:cs typeface="Carlito"/>
              </a:rPr>
              <a:t>adımlar </a:t>
            </a:r>
            <a:r>
              <a:rPr b="0" spc="-5" dirty="0">
                <a:solidFill>
                  <a:srgbClr val="252525"/>
                </a:solidFill>
                <a:latin typeface="Carlito"/>
                <a:cs typeface="Carlito"/>
              </a:rPr>
              <a:t>uygun şekilde</a:t>
            </a:r>
            <a:r>
              <a:rPr b="0" spc="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b="0" spc="-20" dirty="0">
                <a:solidFill>
                  <a:srgbClr val="252525"/>
                </a:solidFill>
                <a:latin typeface="Carlito"/>
                <a:cs typeface="Carlito"/>
              </a:rPr>
              <a:t>birleştirilir.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559052" y="4789932"/>
            <a:ext cx="6391656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427835"/>
            <a:ext cx="9540240" cy="21634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Algoritmalar Arasında</a:t>
            </a:r>
            <a:r>
              <a:rPr sz="2000" b="1" spc="-3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Dönüşüm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solidFill>
                  <a:srgbClr val="006FC0"/>
                </a:solidFill>
                <a:latin typeface="Carlito"/>
                <a:cs typeface="Carlito"/>
              </a:rPr>
              <a:t>Satır Algoritmalardan </a:t>
            </a:r>
            <a:r>
              <a:rPr sz="1800" b="1" i="1" spc="-10" dirty="0">
                <a:solidFill>
                  <a:srgbClr val="006FC0"/>
                </a:solidFill>
                <a:latin typeface="Carlito"/>
                <a:cs typeface="Carlito"/>
              </a:rPr>
              <a:t>Sözde </a:t>
            </a:r>
            <a:r>
              <a:rPr sz="1800" b="1" i="1" spc="-15" dirty="0">
                <a:solidFill>
                  <a:srgbClr val="006FC0"/>
                </a:solidFill>
                <a:latin typeface="Carlito"/>
                <a:cs typeface="Carlito"/>
              </a:rPr>
              <a:t>Kod</a:t>
            </a:r>
            <a:r>
              <a:rPr sz="1800" b="1" i="1" spc="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006FC0"/>
                </a:solidFill>
                <a:latin typeface="Carlito"/>
                <a:cs typeface="Carlito"/>
              </a:rPr>
              <a:t>Oluşturmak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Örnek: </a:t>
            </a:r>
            <a:r>
              <a:rPr sz="1800" dirty="0">
                <a:solidFill>
                  <a:srgbClr val="252525"/>
                </a:solidFill>
                <a:latin typeface="Carlito"/>
                <a:cs typeface="Carlito"/>
              </a:rPr>
              <a:t>İki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sayıyı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alıp, bunları </a:t>
            </a:r>
            <a:r>
              <a:rPr sz="1800" spc="-15" dirty="0">
                <a:solidFill>
                  <a:srgbClr val="252525"/>
                </a:solidFill>
                <a:latin typeface="Carlito"/>
                <a:cs typeface="Carlito"/>
              </a:rPr>
              <a:t>toplayarak </a:t>
            </a:r>
            <a:r>
              <a:rPr sz="1800" spc="-10" dirty="0">
                <a:solidFill>
                  <a:srgbClr val="252525"/>
                </a:solidFill>
                <a:latin typeface="Carlito"/>
                <a:cs typeface="Carlito"/>
              </a:rPr>
              <a:t>toplamı ekrana </a:t>
            </a:r>
            <a:r>
              <a:rPr sz="1800" spc="-15" dirty="0">
                <a:solidFill>
                  <a:srgbClr val="252525"/>
                </a:solidFill>
                <a:latin typeface="Carlito"/>
                <a:cs typeface="Carlito"/>
              </a:rPr>
              <a:t>yazdıran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algoritmanın satır </a:t>
            </a:r>
            <a:r>
              <a:rPr sz="1800" spc="-20" dirty="0">
                <a:solidFill>
                  <a:srgbClr val="252525"/>
                </a:solidFill>
                <a:latin typeface="Carlito"/>
                <a:cs typeface="Carlito"/>
              </a:rPr>
              <a:t>kodu </a:t>
            </a:r>
            <a:r>
              <a:rPr sz="1800" spc="-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1800" spc="-15" dirty="0">
                <a:solidFill>
                  <a:srgbClr val="252525"/>
                </a:solidFill>
                <a:latin typeface="Carlito"/>
                <a:cs typeface="Carlito"/>
              </a:rPr>
              <a:t>sözde</a:t>
            </a:r>
            <a:r>
              <a:rPr sz="1800" spc="18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252525"/>
                </a:solidFill>
                <a:latin typeface="Carlito"/>
                <a:cs typeface="Carlito"/>
              </a:rPr>
              <a:t>kodu: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726692" y="3924300"/>
            <a:ext cx="6185915" cy="1717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81531"/>
            <a:ext cx="4270375" cy="13157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Algoritmalar Arasında</a:t>
            </a:r>
            <a:r>
              <a:rPr sz="2000" b="1" spc="-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Dönüşüm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b="1" i="1" spc="-5" dirty="0">
                <a:solidFill>
                  <a:srgbClr val="006FC0"/>
                </a:solidFill>
                <a:latin typeface="Carlito"/>
                <a:cs typeface="Carlito"/>
              </a:rPr>
              <a:t>Satır Algoritmalardan </a:t>
            </a:r>
            <a:r>
              <a:rPr sz="1800" b="1" i="1" spc="-15" dirty="0">
                <a:solidFill>
                  <a:srgbClr val="006FC0"/>
                </a:solidFill>
                <a:latin typeface="Carlito"/>
                <a:cs typeface="Carlito"/>
              </a:rPr>
              <a:t>Sözde Kod</a:t>
            </a:r>
            <a:r>
              <a:rPr sz="1800" b="1" i="1" spc="-5" dirty="0">
                <a:solidFill>
                  <a:srgbClr val="006FC0"/>
                </a:solidFill>
                <a:latin typeface="Carlito"/>
                <a:cs typeface="Carlito"/>
              </a:rPr>
              <a:t> Oluşturmak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1624583" y="2679190"/>
            <a:ext cx="7257288" cy="412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63243"/>
            <a:ext cx="4746625" cy="44462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Algoritmalar Arasında</a:t>
            </a:r>
            <a:r>
              <a:rPr sz="2000" b="1" spc="-3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Dönüşüm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b="1" i="1" spc="-5" dirty="0">
                <a:solidFill>
                  <a:srgbClr val="006FC0"/>
                </a:solidFill>
                <a:latin typeface="Carlito"/>
                <a:cs typeface="Carlito"/>
              </a:rPr>
              <a:t>Satır Algoritmalardan </a:t>
            </a:r>
            <a:r>
              <a:rPr sz="1800" b="1" i="1" dirty="0">
                <a:solidFill>
                  <a:srgbClr val="006FC0"/>
                </a:solidFill>
                <a:latin typeface="Carlito"/>
                <a:cs typeface="Carlito"/>
              </a:rPr>
              <a:t>Akış </a:t>
            </a:r>
            <a:r>
              <a:rPr sz="1800" b="1" i="1" spc="-5" dirty="0">
                <a:solidFill>
                  <a:srgbClr val="006FC0"/>
                </a:solidFill>
                <a:latin typeface="Carlito"/>
                <a:cs typeface="Carlito"/>
              </a:rPr>
              <a:t>Diyagramı</a:t>
            </a:r>
            <a:r>
              <a:rPr sz="1800" b="1" i="1" spc="-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i="1" spc="-5" dirty="0">
                <a:solidFill>
                  <a:srgbClr val="006FC0"/>
                </a:solidFill>
                <a:latin typeface="Carlito"/>
                <a:cs typeface="Carlito"/>
              </a:rPr>
              <a:t>Oluşturmak</a:t>
            </a:r>
            <a:endParaRPr sz="1800">
              <a:latin typeface="Carlito"/>
              <a:cs typeface="Carlito"/>
            </a:endParaRPr>
          </a:p>
          <a:p>
            <a:pPr marL="263525" indent="-25146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64160" algn="l"/>
              </a:tabLst>
            </a:pPr>
            <a:r>
              <a:rPr sz="2000" spc="-5" dirty="0">
                <a:latin typeface="Carlito"/>
                <a:cs typeface="Carlito"/>
              </a:rPr>
              <a:t>Başla</a:t>
            </a:r>
            <a:endParaRPr sz="2000">
              <a:latin typeface="Carlito"/>
              <a:cs typeface="Carlito"/>
            </a:endParaRPr>
          </a:p>
          <a:p>
            <a:pPr marL="263525" indent="-2514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4160" algn="l"/>
              </a:tabLst>
            </a:pPr>
            <a:r>
              <a:rPr sz="2000" spc="-50" dirty="0">
                <a:latin typeface="Carlito"/>
                <a:cs typeface="Carlito"/>
              </a:rPr>
              <a:t>Yaz </a:t>
            </a:r>
            <a:r>
              <a:rPr sz="2000" spc="-5" dirty="0">
                <a:latin typeface="Carlito"/>
                <a:cs typeface="Carlito"/>
              </a:rPr>
              <a:t>“Bir </a:t>
            </a:r>
            <a:r>
              <a:rPr sz="2000" spc="-10" dirty="0">
                <a:latin typeface="Carlito"/>
                <a:cs typeface="Carlito"/>
              </a:rPr>
              <a:t>Sayı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Giriniz”</a:t>
            </a:r>
            <a:endParaRPr sz="2000">
              <a:latin typeface="Carlito"/>
              <a:cs typeface="Carlito"/>
            </a:endParaRPr>
          </a:p>
          <a:p>
            <a:pPr marL="262890" indent="-25082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3525" algn="l"/>
              </a:tabLst>
            </a:pPr>
            <a:r>
              <a:rPr sz="2000" spc="-10" dirty="0">
                <a:latin typeface="Carlito"/>
                <a:cs typeface="Carlito"/>
              </a:rPr>
              <a:t>Oku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Sayi</a:t>
            </a:r>
            <a:endParaRPr sz="2000">
              <a:latin typeface="Carlito"/>
              <a:cs typeface="Carlito"/>
            </a:endParaRPr>
          </a:p>
          <a:p>
            <a:pPr marL="263525" indent="-2514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4160" algn="l"/>
              </a:tabLst>
            </a:pPr>
            <a:r>
              <a:rPr sz="2000" spc="-5" dirty="0">
                <a:latin typeface="Carlito"/>
                <a:cs typeface="Carlito"/>
              </a:rPr>
              <a:t>Döngü </a:t>
            </a:r>
            <a:r>
              <a:rPr sz="2000" dirty="0">
                <a:latin typeface="Carlito"/>
                <a:cs typeface="Carlito"/>
              </a:rPr>
              <a:t>(X=1 </a:t>
            </a:r>
            <a:r>
              <a:rPr sz="2000" spc="-3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Sayi*2 STEP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1)</a:t>
            </a:r>
            <a:endParaRPr sz="2000">
              <a:latin typeface="Carlito"/>
              <a:cs typeface="Carlito"/>
            </a:endParaRPr>
          </a:p>
          <a:p>
            <a:pPr marL="263525" indent="-2514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4160" algn="l"/>
              </a:tabLst>
            </a:pPr>
            <a:r>
              <a:rPr sz="2000" spc="-50" dirty="0">
                <a:latin typeface="Carlito"/>
                <a:cs typeface="Carlito"/>
              </a:rPr>
              <a:t>Yaz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  <a:p>
            <a:pPr marL="262890" indent="-25082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3525" algn="l"/>
              </a:tabLst>
            </a:pPr>
            <a:r>
              <a:rPr sz="2000" spc="-5" dirty="0">
                <a:latin typeface="Carlito"/>
                <a:cs typeface="Carlito"/>
              </a:rPr>
              <a:t>DöngüSonu</a:t>
            </a:r>
            <a:endParaRPr sz="2000">
              <a:latin typeface="Carlito"/>
              <a:cs typeface="Carlito"/>
            </a:endParaRPr>
          </a:p>
          <a:p>
            <a:pPr marL="263525" indent="-25146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64160" algn="l"/>
              </a:tabLst>
            </a:pPr>
            <a:r>
              <a:rPr sz="2000" spc="-5" dirty="0">
                <a:latin typeface="Carlito"/>
                <a:cs typeface="Carlito"/>
              </a:rPr>
              <a:t>Dur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6324600" y="1978151"/>
            <a:ext cx="320040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64183"/>
            <a:ext cx="4849495" cy="1351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Algoritmalar Arasında</a:t>
            </a:r>
            <a:r>
              <a:rPr sz="2000" b="1" spc="-3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Dönüşüm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i="1" dirty="0">
                <a:solidFill>
                  <a:srgbClr val="006FC0"/>
                </a:solidFill>
                <a:latin typeface="Carlito"/>
                <a:cs typeface="Carlito"/>
              </a:rPr>
              <a:t>Akış </a:t>
            </a:r>
            <a:r>
              <a:rPr sz="2000" b="1" i="1" spc="-5" dirty="0">
                <a:solidFill>
                  <a:srgbClr val="006FC0"/>
                </a:solidFill>
                <a:latin typeface="Carlito"/>
                <a:cs typeface="Carlito"/>
              </a:rPr>
              <a:t>Diyagramlarından </a:t>
            </a:r>
            <a:r>
              <a:rPr sz="2000" b="1" i="1" spc="-15" dirty="0">
                <a:solidFill>
                  <a:srgbClr val="006FC0"/>
                </a:solidFill>
                <a:latin typeface="Carlito"/>
                <a:cs typeface="Carlito"/>
              </a:rPr>
              <a:t>Sözde Kod</a:t>
            </a:r>
            <a:r>
              <a:rPr sz="2000" b="1" i="1" spc="-11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006FC0"/>
                </a:solidFill>
                <a:latin typeface="Carlito"/>
                <a:cs typeface="Carlito"/>
              </a:rPr>
              <a:t>Oluşturmak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5644896" y="1216152"/>
            <a:ext cx="2839211" cy="5381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41664" y="3208020"/>
            <a:ext cx="3169920" cy="188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385163"/>
            <a:ext cx="1419225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Genel</a:t>
            </a:r>
            <a:r>
              <a:rPr sz="2000" b="1" spc="-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Örnek: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804672" y="2284476"/>
            <a:ext cx="8276843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365605"/>
            <a:ext cx="1419225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Genel</a:t>
            </a:r>
            <a:r>
              <a:rPr sz="2000" b="1" spc="-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Örnek: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855722"/>
            <a:ext cx="101015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</a:pPr>
            <a:r>
              <a:rPr sz="2950" spc="-780" dirty="0">
                <a:solidFill>
                  <a:srgbClr val="E22C91"/>
                </a:solidFill>
                <a:latin typeface="Arial"/>
                <a:cs typeface="Arial"/>
              </a:rPr>
              <a:t> </a:t>
            </a:r>
            <a:r>
              <a:rPr sz="3200" spc="-5" dirty="0">
                <a:latin typeface="Carlito"/>
                <a:cs typeface="Carlito"/>
              </a:rPr>
              <a:t>Girilen iki </a:t>
            </a:r>
            <a:r>
              <a:rPr sz="3200" spc="-15" dirty="0">
                <a:latin typeface="Carlito"/>
                <a:cs typeface="Carlito"/>
              </a:rPr>
              <a:t>sayının </a:t>
            </a:r>
            <a:r>
              <a:rPr sz="3200" spc="-5" dirty="0">
                <a:latin typeface="Carlito"/>
                <a:cs typeface="Carlito"/>
              </a:rPr>
              <a:t>ortalamasını </a:t>
            </a:r>
            <a:r>
              <a:rPr sz="3200" dirty="0">
                <a:latin typeface="Carlito"/>
                <a:cs typeface="Carlito"/>
              </a:rPr>
              <a:t>alan </a:t>
            </a:r>
            <a:r>
              <a:rPr sz="3200" spc="-15" dirty="0">
                <a:latin typeface="Carlito"/>
                <a:cs typeface="Carlito"/>
              </a:rPr>
              <a:t>programın </a:t>
            </a:r>
            <a:r>
              <a:rPr sz="3200" spc="-45" dirty="0">
                <a:latin typeface="Carlito"/>
                <a:cs typeface="Carlito"/>
              </a:rPr>
              <a:t>algoritmasını  </a:t>
            </a:r>
            <a:r>
              <a:rPr sz="3200" spc="-15" dirty="0">
                <a:latin typeface="Carlito"/>
                <a:cs typeface="Carlito"/>
              </a:rPr>
              <a:t>geliştirerek </a:t>
            </a:r>
            <a:r>
              <a:rPr sz="3200" dirty="0">
                <a:latin typeface="Carlito"/>
                <a:cs typeface="Carlito"/>
              </a:rPr>
              <a:t>akış </a:t>
            </a:r>
            <a:r>
              <a:rPr sz="3200" spc="-15" dirty="0">
                <a:latin typeface="Carlito"/>
                <a:cs typeface="Carlito"/>
              </a:rPr>
              <a:t>diyagramını</a:t>
            </a:r>
            <a:r>
              <a:rPr sz="3200" spc="-5" dirty="0">
                <a:latin typeface="Carlito"/>
                <a:cs typeface="Carlito"/>
              </a:rPr>
              <a:t> çiziniz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5" name="object 5"/>
          <p:cNvSpPr/>
          <p:nvPr/>
        </p:nvSpPr>
        <p:spPr>
          <a:xfrm>
            <a:off x="5023484" y="4121022"/>
            <a:ext cx="1047115" cy="2386965"/>
          </a:xfrm>
          <a:custGeom>
            <a:avLst/>
            <a:gdLst/>
            <a:ahLst/>
            <a:cxnLst/>
            <a:rect l="l" t="t" r="r" b="b"/>
            <a:pathLst>
              <a:path w="1047114" h="2386965">
                <a:moveTo>
                  <a:pt x="731506" y="218820"/>
                </a:moveTo>
                <a:lnTo>
                  <a:pt x="457453" y="218820"/>
                </a:lnTo>
                <a:lnTo>
                  <a:pt x="501151" y="222164"/>
                </a:lnTo>
                <a:lnTo>
                  <a:pt x="544829" y="232194"/>
                </a:lnTo>
                <a:lnTo>
                  <a:pt x="588482" y="248912"/>
                </a:lnTo>
                <a:lnTo>
                  <a:pt x="632106" y="272316"/>
                </a:lnTo>
                <a:lnTo>
                  <a:pt x="675697" y="302407"/>
                </a:lnTo>
                <a:lnTo>
                  <a:pt x="719250" y="339185"/>
                </a:lnTo>
                <a:lnTo>
                  <a:pt x="762762" y="382650"/>
                </a:lnTo>
                <a:lnTo>
                  <a:pt x="798396" y="424346"/>
                </a:lnTo>
                <a:lnTo>
                  <a:pt x="829290" y="467610"/>
                </a:lnTo>
                <a:lnTo>
                  <a:pt x="855438" y="512439"/>
                </a:lnTo>
                <a:lnTo>
                  <a:pt x="876839" y="558831"/>
                </a:lnTo>
                <a:lnTo>
                  <a:pt x="893490" y="606783"/>
                </a:lnTo>
                <a:lnTo>
                  <a:pt x="905386" y="656292"/>
                </a:lnTo>
                <a:lnTo>
                  <a:pt x="912527" y="707354"/>
                </a:lnTo>
                <a:lnTo>
                  <a:pt x="914907" y="759968"/>
                </a:lnTo>
                <a:lnTo>
                  <a:pt x="912453" y="808459"/>
                </a:lnTo>
                <a:lnTo>
                  <a:pt x="905085" y="854256"/>
                </a:lnTo>
                <a:lnTo>
                  <a:pt x="892797" y="897347"/>
                </a:lnTo>
                <a:lnTo>
                  <a:pt x="875584" y="937719"/>
                </a:lnTo>
                <a:lnTo>
                  <a:pt x="853439" y="975359"/>
                </a:lnTo>
                <a:lnTo>
                  <a:pt x="826160" y="1009848"/>
                </a:lnTo>
                <a:lnTo>
                  <a:pt x="793394" y="1040617"/>
                </a:lnTo>
                <a:lnTo>
                  <a:pt x="755141" y="1067668"/>
                </a:lnTo>
                <a:lnTo>
                  <a:pt x="711403" y="1091001"/>
                </a:lnTo>
                <a:lnTo>
                  <a:pt x="662177" y="1110614"/>
                </a:lnTo>
                <a:lnTo>
                  <a:pt x="595601" y="1127469"/>
                </a:lnTo>
                <a:lnTo>
                  <a:pt x="551320" y="1134817"/>
                </a:lnTo>
                <a:lnTo>
                  <a:pt x="499708" y="1141444"/>
                </a:lnTo>
                <a:lnTo>
                  <a:pt x="440762" y="1147346"/>
                </a:lnTo>
                <a:lnTo>
                  <a:pt x="374481" y="1152522"/>
                </a:lnTo>
                <a:lnTo>
                  <a:pt x="300863" y="1156970"/>
                </a:lnTo>
                <a:lnTo>
                  <a:pt x="254208" y="1161303"/>
                </a:lnTo>
                <a:lnTo>
                  <a:pt x="214042" y="1168971"/>
                </a:lnTo>
                <a:lnTo>
                  <a:pt x="153035" y="1194308"/>
                </a:lnTo>
                <a:lnTo>
                  <a:pt x="144144" y="1229867"/>
                </a:lnTo>
                <a:lnTo>
                  <a:pt x="147700" y="1254886"/>
                </a:lnTo>
                <a:lnTo>
                  <a:pt x="158368" y="1365123"/>
                </a:lnTo>
                <a:lnTo>
                  <a:pt x="166719" y="1445247"/>
                </a:lnTo>
                <a:lnTo>
                  <a:pt x="173989" y="1513498"/>
                </a:lnTo>
                <a:lnTo>
                  <a:pt x="180181" y="1569877"/>
                </a:lnTo>
                <a:lnTo>
                  <a:pt x="185292" y="1614384"/>
                </a:lnTo>
                <a:lnTo>
                  <a:pt x="192277" y="1667789"/>
                </a:lnTo>
                <a:lnTo>
                  <a:pt x="194611" y="1683805"/>
                </a:lnTo>
                <a:lnTo>
                  <a:pt x="196278" y="1698042"/>
                </a:lnTo>
                <a:lnTo>
                  <a:pt x="197278" y="1710500"/>
                </a:lnTo>
                <a:lnTo>
                  <a:pt x="197612" y="1721180"/>
                </a:lnTo>
                <a:lnTo>
                  <a:pt x="199465" y="1737204"/>
                </a:lnTo>
                <a:lnTo>
                  <a:pt x="201580" y="1751444"/>
                </a:lnTo>
                <a:lnTo>
                  <a:pt x="203934" y="1763903"/>
                </a:lnTo>
                <a:lnTo>
                  <a:pt x="206501" y="1774583"/>
                </a:lnTo>
                <a:lnTo>
                  <a:pt x="281177" y="1774583"/>
                </a:lnTo>
                <a:lnTo>
                  <a:pt x="282442" y="1756224"/>
                </a:lnTo>
                <a:lnTo>
                  <a:pt x="284337" y="1727854"/>
                </a:lnTo>
                <a:lnTo>
                  <a:pt x="290067" y="1641081"/>
                </a:lnTo>
                <a:lnTo>
                  <a:pt x="293568" y="1593468"/>
                </a:lnTo>
                <a:lnTo>
                  <a:pt x="299854" y="1532951"/>
                </a:lnTo>
                <a:lnTo>
                  <a:pt x="325040" y="1481772"/>
                </a:lnTo>
                <a:lnTo>
                  <a:pt x="356869" y="1452371"/>
                </a:lnTo>
                <a:lnTo>
                  <a:pt x="406511" y="1430559"/>
                </a:lnTo>
                <a:lnTo>
                  <a:pt x="482345" y="1415033"/>
                </a:lnTo>
                <a:lnTo>
                  <a:pt x="553331" y="1405416"/>
                </a:lnTo>
                <a:lnTo>
                  <a:pt x="612509" y="1396524"/>
                </a:lnTo>
                <a:lnTo>
                  <a:pt x="659867" y="1388351"/>
                </a:lnTo>
                <a:lnTo>
                  <a:pt x="719074" y="1374139"/>
                </a:lnTo>
                <a:lnTo>
                  <a:pt x="764291" y="1355804"/>
                </a:lnTo>
                <a:lnTo>
                  <a:pt x="805640" y="1334706"/>
                </a:lnTo>
                <a:lnTo>
                  <a:pt x="843107" y="1310846"/>
                </a:lnTo>
                <a:lnTo>
                  <a:pt x="876680" y="1284223"/>
                </a:lnTo>
                <a:lnTo>
                  <a:pt x="907613" y="1252694"/>
                </a:lnTo>
                <a:lnTo>
                  <a:pt x="937355" y="1214294"/>
                </a:lnTo>
                <a:lnTo>
                  <a:pt x="965928" y="1168971"/>
                </a:lnTo>
                <a:lnTo>
                  <a:pt x="993266" y="1116838"/>
                </a:lnTo>
                <a:lnTo>
                  <a:pt x="1012469" y="1071803"/>
                </a:lnTo>
                <a:lnTo>
                  <a:pt x="1027404" y="1025702"/>
                </a:lnTo>
                <a:lnTo>
                  <a:pt x="1038072" y="978535"/>
                </a:lnTo>
                <a:lnTo>
                  <a:pt x="1044473" y="930300"/>
                </a:lnTo>
                <a:lnTo>
                  <a:pt x="1046606" y="880999"/>
                </a:lnTo>
                <a:lnTo>
                  <a:pt x="1044754" y="830685"/>
                </a:lnTo>
                <a:lnTo>
                  <a:pt x="1039193" y="779436"/>
                </a:lnTo>
                <a:lnTo>
                  <a:pt x="1029922" y="727249"/>
                </a:lnTo>
                <a:lnTo>
                  <a:pt x="1016936" y="674120"/>
                </a:lnTo>
                <a:lnTo>
                  <a:pt x="1000231" y="620046"/>
                </a:lnTo>
                <a:lnTo>
                  <a:pt x="979804" y="565022"/>
                </a:lnTo>
                <a:lnTo>
                  <a:pt x="959681" y="518463"/>
                </a:lnTo>
                <a:lnTo>
                  <a:pt x="937412" y="473819"/>
                </a:lnTo>
                <a:lnTo>
                  <a:pt x="912997" y="431092"/>
                </a:lnTo>
                <a:lnTo>
                  <a:pt x="886436" y="390284"/>
                </a:lnTo>
                <a:lnTo>
                  <a:pt x="857729" y="351398"/>
                </a:lnTo>
                <a:lnTo>
                  <a:pt x="826876" y="314436"/>
                </a:lnTo>
                <a:lnTo>
                  <a:pt x="793876" y="279400"/>
                </a:lnTo>
                <a:lnTo>
                  <a:pt x="753240" y="238894"/>
                </a:lnTo>
                <a:lnTo>
                  <a:pt x="731506" y="218820"/>
                </a:lnTo>
                <a:close/>
              </a:path>
              <a:path w="1047114" h="2386965">
                <a:moveTo>
                  <a:pt x="229615" y="0"/>
                </a:moveTo>
                <a:lnTo>
                  <a:pt x="172563" y="3099"/>
                </a:lnTo>
                <a:lnTo>
                  <a:pt x="122380" y="12414"/>
                </a:lnTo>
                <a:lnTo>
                  <a:pt x="79079" y="27967"/>
                </a:lnTo>
                <a:lnTo>
                  <a:pt x="42672" y="49783"/>
                </a:lnTo>
                <a:lnTo>
                  <a:pt x="10667" y="91582"/>
                </a:lnTo>
                <a:lnTo>
                  <a:pt x="0" y="149478"/>
                </a:lnTo>
                <a:lnTo>
                  <a:pt x="2333" y="175694"/>
                </a:lnTo>
                <a:lnTo>
                  <a:pt x="21002" y="220219"/>
                </a:lnTo>
                <a:lnTo>
                  <a:pt x="57792" y="253267"/>
                </a:lnTo>
                <a:lnTo>
                  <a:pt x="109418" y="270170"/>
                </a:lnTo>
                <a:lnTo>
                  <a:pt x="140588" y="272288"/>
                </a:lnTo>
                <a:lnTo>
                  <a:pt x="159190" y="270954"/>
                </a:lnTo>
                <a:lnTo>
                  <a:pt x="186436" y="266954"/>
                </a:lnTo>
                <a:lnTo>
                  <a:pt x="222349" y="260286"/>
                </a:lnTo>
                <a:lnTo>
                  <a:pt x="331581" y="236930"/>
                </a:lnTo>
                <a:lnTo>
                  <a:pt x="384873" y="226885"/>
                </a:lnTo>
                <a:lnTo>
                  <a:pt x="426831" y="220841"/>
                </a:lnTo>
                <a:lnTo>
                  <a:pt x="457453" y="218820"/>
                </a:lnTo>
                <a:lnTo>
                  <a:pt x="731506" y="218820"/>
                </a:lnTo>
                <a:lnTo>
                  <a:pt x="713247" y="201957"/>
                </a:lnTo>
                <a:lnTo>
                  <a:pt x="673897" y="168587"/>
                </a:lnTo>
                <a:lnTo>
                  <a:pt x="635190" y="138779"/>
                </a:lnTo>
                <a:lnTo>
                  <a:pt x="597126" y="112531"/>
                </a:lnTo>
                <a:lnTo>
                  <a:pt x="559704" y="89840"/>
                </a:lnTo>
                <a:lnTo>
                  <a:pt x="522926" y="70703"/>
                </a:lnTo>
                <a:lnTo>
                  <a:pt x="486790" y="55118"/>
                </a:lnTo>
                <a:lnTo>
                  <a:pt x="430662" y="35243"/>
                </a:lnTo>
                <a:lnTo>
                  <a:pt x="376880" y="19805"/>
                </a:lnTo>
                <a:lnTo>
                  <a:pt x="325445" y="8794"/>
                </a:lnTo>
                <a:lnTo>
                  <a:pt x="276357" y="2196"/>
                </a:lnTo>
                <a:lnTo>
                  <a:pt x="229615" y="0"/>
                </a:lnTo>
                <a:close/>
              </a:path>
              <a:path w="1047114" h="2386965">
                <a:moveTo>
                  <a:pt x="261619" y="2014880"/>
                </a:moveTo>
                <a:lnTo>
                  <a:pt x="189547" y="2030453"/>
                </a:lnTo>
                <a:lnTo>
                  <a:pt x="155499" y="2049920"/>
                </a:lnTo>
                <a:lnTo>
                  <a:pt x="122809" y="2077173"/>
                </a:lnTo>
                <a:lnTo>
                  <a:pt x="86804" y="2134581"/>
                </a:lnTo>
                <a:lnTo>
                  <a:pt x="74802" y="2210676"/>
                </a:lnTo>
                <a:lnTo>
                  <a:pt x="78186" y="2243663"/>
                </a:lnTo>
                <a:lnTo>
                  <a:pt x="105288" y="2304629"/>
                </a:lnTo>
                <a:lnTo>
                  <a:pt x="156678" y="2356361"/>
                </a:lnTo>
                <a:lnTo>
                  <a:pt x="214971" y="2383508"/>
                </a:lnTo>
                <a:lnTo>
                  <a:pt x="245617" y="2386901"/>
                </a:lnTo>
                <a:lnTo>
                  <a:pt x="286956" y="2383896"/>
                </a:lnTo>
                <a:lnTo>
                  <a:pt x="355917" y="2359860"/>
                </a:lnTo>
                <a:lnTo>
                  <a:pt x="405782" y="2312805"/>
                </a:lnTo>
                <a:lnTo>
                  <a:pt x="431170" y="2248726"/>
                </a:lnTo>
                <a:lnTo>
                  <a:pt x="434339" y="2210676"/>
                </a:lnTo>
                <a:lnTo>
                  <a:pt x="431004" y="2171295"/>
                </a:lnTo>
                <a:lnTo>
                  <a:pt x="404282" y="2101876"/>
                </a:lnTo>
                <a:lnTo>
                  <a:pt x="353417" y="2046920"/>
                </a:lnTo>
                <a:lnTo>
                  <a:pt x="293790" y="2018440"/>
                </a:lnTo>
                <a:lnTo>
                  <a:pt x="261619" y="201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414373"/>
            <a:ext cx="4454525" cy="2403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Genel</a:t>
            </a:r>
            <a:r>
              <a:rPr sz="2000" b="1" spc="-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Örnek: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2000" spc="-5" dirty="0">
                <a:latin typeface="Carlito"/>
                <a:cs typeface="Carlito"/>
              </a:rPr>
              <a:t>Girilen </a:t>
            </a:r>
            <a:r>
              <a:rPr sz="2000" dirty="0">
                <a:latin typeface="Carlito"/>
                <a:cs typeface="Carlito"/>
              </a:rPr>
              <a:t>iki </a:t>
            </a:r>
            <a:r>
              <a:rPr sz="2000" spc="-10" dirty="0">
                <a:latin typeface="Carlito"/>
                <a:cs typeface="Carlito"/>
              </a:rPr>
              <a:t>sayının </a:t>
            </a:r>
            <a:r>
              <a:rPr sz="2000" spc="-5" dirty="0">
                <a:latin typeface="Carlito"/>
                <a:cs typeface="Carlito"/>
              </a:rPr>
              <a:t>ortalamasını </a:t>
            </a:r>
            <a:r>
              <a:rPr sz="2000" dirty="0">
                <a:latin typeface="Carlito"/>
                <a:cs typeface="Carlito"/>
              </a:rPr>
              <a:t>alan  </a:t>
            </a:r>
            <a:r>
              <a:rPr sz="2000" spc="-10" dirty="0">
                <a:latin typeface="Carlito"/>
                <a:cs typeface="Carlito"/>
              </a:rPr>
              <a:t>programın </a:t>
            </a:r>
            <a:r>
              <a:rPr sz="2000" spc="-5" dirty="0">
                <a:latin typeface="Carlito"/>
                <a:cs typeface="Carlito"/>
              </a:rPr>
              <a:t>algoritmasını </a:t>
            </a:r>
            <a:r>
              <a:rPr sz="2000" spc="-10" dirty="0">
                <a:latin typeface="Carlito"/>
                <a:cs typeface="Carlito"/>
              </a:rPr>
              <a:t>geliştirerek </a:t>
            </a:r>
            <a:r>
              <a:rPr sz="2000" dirty="0">
                <a:latin typeface="Carlito"/>
                <a:cs typeface="Carlito"/>
              </a:rPr>
              <a:t>akış  </a:t>
            </a:r>
            <a:r>
              <a:rPr sz="2000" spc="-10" dirty="0">
                <a:latin typeface="Carlito"/>
                <a:cs typeface="Carlito"/>
              </a:rPr>
              <a:t>diyagramını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çiziniz.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5812535" y="1319881"/>
            <a:ext cx="3795749" cy="5379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64183"/>
            <a:ext cx="1419225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Genel</a:t>
            </a:r>
            <a:r>
              <a:rPr sz="2000" b="1" spc="-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Örnek: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341375" y="3095244"/>
            <a:ext cx="11509248" cy="859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3484" y="4121022"/>
            <a:ext cx="1047115" cy="2386965"/>
          </a:xfrm>
          <a:custGeom>
            <a:avLst/>
            <a:gdLst/>
            <a:ahLst/>
            <a:cxnLst/>
            <a:rect l="l" t="t" r="r" b="b"/>
            <a:pathLst>
              <a:path w="1047114" h="2386965">
                <a:moveTo>
                  <a:pt x="731506" y="218820"/>
                </a:moveTo>
                <a:lnTo>
                  <a:pt x="457453" y="218820"/>
                </a:lnTo>
                <a:lnTo>
                  <a:pt x="501151" y="222164"/>
                </a:lnTo>
                <a:lnTo>
                  <a:pt x="544829" y="232194"/>
                </a:lnTo>
                <a:lnTo>
                  <a:pt x="588482" y="248912"/>
                </a:lnTo>
                <a:lnTo>
                  <a:pt x="632106" y="272316"/>
                </a:lnTo>
                <a:lnTo>
                  <a:pt x="675697" y="302407"/>
                </a:lnTo>
                <a:lnTo>
                  <a:pt x="719250" y="339185"/>
                </a:lnTo>
                <a:lnTo>
                  <a:pt x="762762" y="382650"/>
                </a:lnTo>
                <a:lnTo>
                  <a:pt x="798396" y="424346"/>
                </a:lnTo>
                <a:lnTo>
                  <a:pt x="829290" y="467610"/>
                </a:lnTo>
                <a:lnTo>
                  <a:pt x="855438" y="512439"/>
                </a:lnTo>
                <a:lnTo>
                  <a:pt x="876839" y="558831"/>
                </a:lnTo>
                <a:lnTo>
                  <a:pt x="893490" y="606783"/>
                </a:lnTo>
                <a:lnTo>
                  <a:pt x="905386" y="656292"/>
                </a:lnTo>
                <a:lnTo>
                  <a:pt x="912527" y="707354"/>
                </a:lnTo>
                <a:lnTo>
                  <a:pt x="914907" y="759968"/>
                </a:lnTo>
                <a:lnTo>
                  <a:pt x="912453" y="808459"/>
                </a:lnTo>
                <a:lnTo>
                  <a:pt x="905085" y="854256"/>
                </a:lnTo>
                <a:lnTo>
                  <a:pt x="892797" y="897347"/>
                </a:lnTo>
                <a:lnTo>
                  <a:pt x="875584" y="937719"/>
                </a:lnTo>
                <a:lnTo>
                  <a:pt x="853439" y="975359"/>
                </a:lnTo>
                <a:lnTo>
                  <a:pt x="826160" y="1009848"/>
                </a:lnTo>
                <a:lnTo>
                  <a:pt x="793394" y="1040617"/>
                </a:lnTo>
                <a:lnTo>
                  <a:pt x="755141" y="1067668"/>
                </a:lnTo>
                <a:lnTo>
                  <a:pt x="711403" y="1091001"/>
                </a:lnTo>
                <a:lnTo>
                  <a:pt x="662177" y="1110614"/>
                </a:lnTo>
                <a:lnTo>
                  <a:pt x="595601" y="1127469"/>
                </a:lnTo>
                <a:lnTo>
                  <a:pt x="551320" y="1134817"/>
                </a:lnTo>
                <a:lnTo>
                  <a:pt x="499708" y="1141444"/>
                </a:lnTo>
                <a:lnTo>
                  <a:pt x="440762" y="1147346"/>
                </a:lnTo>
                <a:lnTo>
                  <a:pt x="374481" y="1152522"/>
                </a:lnTo>
                <a:lnTo>
                  <a:pt x="300863" y="1156970"/>
                </a:lnTo>
                <a:lnTo>
                  <a:pt x="254208" y="1161303"/>
                </a:lnTo>
                <a:lnTo>
                  <a:pt x="214042" y="1168971"/>
                </a:lnTo>
                <a:lnTo>
                  <a:pt x="153035" y="1194308"/>
                </a:lnTo>
                <a:lnTo>
                  <a:pt x="144144" y="1229867"/>
                </a:lnTo>
                <a:lnTo>
                  <a:pt x="147700" y="1254886"/>
                </a:lnTo>
                <a:lnTo>
                  <a:pt x="158368" y="1365123"/>
                </a:lnTo>
                <a:lnTo>
                  <a:pt x="166719" y="1445247"/>
                </a:lnTo>
                <a:lnTo>
                  <a:pt x="173989" y="1513498"/>
                </a:lnTo>
                <a:lnTo>
                  <a:pt x="180181" y="1569877"/>
                </a:lnTo>
                <a:lnTo>
                  <a:pt x="185292" y="1614384"/>
                </a:lnTo>
                <a:lnTo>
                  <a:pt x="192277" y="1667789"/>
                </a:lnTo>
                <a:lnTo>
                  <a:pt x="194611" y="1683805"/>
                </a:lnTo>
                <a:lnTo>
                  <a:pt x="196278" y="1698042"/>
                </a:lnTo>
                <a:lnTo>
                  <a:pt x="197278" y="1710500"/>
                </a:lnTo>
                <a:lnTo>
                  <a:pt x="197612" y="1721180"/>
                </a:lnTo>
                <a:lnTo>
                  <a:pt x="199465" y="1737204"/>
                </a:lnTo>
                <a:lnTo>
                  <a:pt x="201580" y="1751444"/>
                </a:lnTo>
                <a:lnTo>
                  <a:pt x="203934" y="1763903"/>
                </a:lnTo>
                <a:lnTo>
                  <a:pt x="206501" y="1774583"/>
                </a:lnTo>
                <a:lnTo>
                  <a:pt x="281177" y="1774583"/>
                </a:lnTo>
                <a:lnTo>
                  <a:pt x="282442" y="1756224"/>
                </a:lnTo>
                <a:lnTo>
                  <a:pt x="284337" y="1727854"/>
                </a:lnTo>
                <a:lnTo>
                  <a:pt x="290067" y="1641081"/>
                </a:lnTo>
                <a:lnTo>
                  <a:pt x="293568" y="1593468"/>
                </a:lnTo>
                <a:lnTo>
                  <a:pt x="299854" y="1532951"/>
                </a:lnTo>
                <a:lnTo>
                  <a:pt x="325040" y="1481772"/>
                </a:lnTo>
                <a:lnTo>
                  <a:pt x="356869" y="1452371"/>
                </a:lnTo>
                <a:lnTo>
                  <a:pt x="406511" y="1430559"/>
                </a:lnTo>
                <a:lnTo>
                  <a:pt x="482345" y="1415033"/>
                </a:lnTo>
                <a:lnTo>
                  <a:pt x="553331" y="1405416"/>
                </a:lnTo>
                <a:lnTo>
                  <a:pt x="612509" y="1396524"/>
                </a:lnTo>
                <a:lnTo>
                  <a:pt x="659867" y="1388351"/>
                </a:lnTo>
                <a:lnTo>
                  <a:pt x="719074" y="1374139"/>
                </a:lnTo>
                <a:lnTo>
                  <a:pt x="764291" y="1355804"/>
                </a:lnTo>
                <a:lnTo>
                  <a:pt x="805640" y="1334706"/>
                </a:lnTo>
                <a:lnTo>
                  <a:pt x="843107" y="1310846"/>
                </a:lnTo>
                <a:lnTo>
                  <a:pt x="876680" y="1284223"/>
                </a:lnTo>
                <a:lnTo>
                  <a:pt x="907613" y="1252694"/>
                </a:lnTo>
                <a:lnTo>
                  <a:pt x="937355" y="1214294"/>
                </a:lnTo>
                <a:lnTo>
                  <a:pt x="965928" y="1168971"/>
                </a:lnTo>
                <a:lnTo>
                  <a:pt x="993266" y="1116838"/>
                </a:lnTo>
                <a:lnTo>
                  <a:pt x="1012469" y="1071803"/>
                </a:lnTo>
                <a:lnTo>
                  <a:pt x="1027404" y="1025702"/>
                </a:lnTo>
                <a:lnTo>
                  <a:pt x="1038072" y="978535"/>
                </a:lnTo>
                <a:lnTo>
                  <a:pt x="1044473" y="930300"/>
                </a:lnTo>
                <a:lnTo>
                  <a:pt x="1046606" y="880999"/>
                </a:lnTo>
                <a:lnTo>
                  <a:pt x="1044754" y="830685"/>
                </a:lnTo>
                <a:lnTo>
                  <a:pt x="1039193" y="779436"/>
                </a:lnTo>
                <a:lnTo>
                  <a:pt x="1029922" y="727249"/>
                </a:lnTo>
                <a:lnTo>
                  <a:pt x="1016936" y="674120"/>
                </a:lnTo>
                <a:lnTo>
                  <a:pt x="1000231" y="620046"/>
                </a:lnTo>
                <a:lnTo>
                  <a:pt x="979804" y="565022"/>
                </a:lnTo>
                <a:lnTo>
                  <a:pt x="959681" y="518463"/>
                </a:lnTo>
                <a:lnTo>
                  <a:pt x="937412" y="473819"/>
                </a:lnTo>
                <a:lnTo>
                  <a:pt x="912997" y="431092"/>
                </a:lnTo>
                <a:lnTo>
                  <a:pt x="886436" y="390284"/>
                </a:lnTo>
                <a:lnTo>
                  <a:pt x="857729" y="351398"/>
                </a:lnTo>
                <a:lnTo>
                  <a:pt x="826876" y="314436"/>
                </a:lnTo>
                <a:lnTo>
                  <a:pt x="793876" y="279400"/>
                </a:lnTo>
                <a:lnTo>
                  <a:pt x="753240" y="238894"/>
                </a:lnTo>
                <a:lnTo>
                  <a:pt x="731506" y="218820"/>
                </a:lnTo>
                <a:close/>
              </a:path>
              <a:path w="1047114" h="2386965">
                <a:moveTo>
                  <a:pt x="229615" y="0"/>
                </a:moveTo>
                <a:lnTo>
                  <a:pt x="172563" y="3099"/>
                </a:lnTo>
                <a:lnTo>
                  <a:pt x="122380" y="12414"/>
                </a:lnTo>
                <a:lnTo>
                  <a:pt x="79079" y="27967"/>
                </a:lnTo>
                <a:lnTo>
                  <a:pt x="42672" y="49783"/>
                </a:lnTo>
                <a:lnTo>
                  <a:pt x="10667" y="91582"/>
                </a:lnTo>
                <a:lnTo>
                  <a:pt x="0" y="149478"/>
                </a:lnTo>
                <a:lnTo>
                  <a:pt x="2333" y="175694"/>
                </a:lnTo>
                <a:lnTo>
                  <a:pt x="21002" y="220219"/>
                </a:lnTo>
                <a:lnTo>
                  <a:pt x="57792" y="253267"/>
                </a:lnTo>
                <a:lnTo>
                  <a:pt x="109418" y="270170"/>
                </a:lnTo>
                <a:lnTo>
                  <a:pt x="140588" y="272288"/>
                </a:lnTo>
                <a:lnTo>
                  <a:pt x="159190" y="270954"/>
                </a:lnTo>
                <a:lnTo>
                  <a:pt x="186436" y="266954"/>
                </a:lnTo>
                <a:lnTo>
                  <a:pt x="222349" y="260286"/>
                </a:lnTo>
                <a:lnTo>
                  <a:pt x="331581" y="236930"/>
                </a:lnTo>
                <a:lnTo>
                  <a:pt x="384873" y="226885"/>
                </a:lnTo>
                <a:lnTo>
                  <a:pt x="426831" y="220841"/>
                </a:lnTo>
                <a:lnTo>
                  <a:pt x="457453" y="218820"/>
                </a:lnTo>
                <a:lnTo>
                  <a:pt x="731506" y="218820"/>
                </a:lnTo>
                <a:lnTo>
                  <a:pt x="713247" y="201957"/>
                </a:lnTo>
                <a:lnTo>
                  <a:pt x="673897" y="168587"/>
                </a:lnTo>
                <a:lnTo>
                  <a:pt x="635190" y="138779"/>
                </a:lnTo>
                <a:lnTo>
                  <a:pt x="597126" y="112531"/>
                </a:lnTo>
                <a:lnTo>
                  <a:pt x="559704" y="89840"/>
                </a:lnTo>
                <a:lnTo>
                  <a:pt x="522926" y="70703"/>
                </a:lnTo>
                <a:lnTo>
                  <a:pt x="486790" y="55118"/>
                </a:lnTo>
                <a:lnTo>
                  <a:pt x="430662" y="35243"/>
                </a:lnTo>
                <a:lnTo>
                  <a:pt x="376880" y="19805"/>
                </a:lnTo>
                <a:lnTo>
                  <a:pt x="325445" y="8794"/>
                </a:lnTo>
                <a:lnTo>
                  <a:pt x="276357" y="2196"/>
                </a:lnTo>
                <a:lnTo>
                  <a:pt x="229615" y="0"/>
                </a:lnTo>
                <a:close/>
              </a:path>
              <a:path w="1047114" h="2386965">
                <a:moveTo>
                  <a:pt x="261619" y="2014880"/>
                </a:moveTo>
                <a:lnTo>
                  <a:pt x="189547" y="2030453"/>
                </a:lnTo>
                <a:lnTo>
                  <a:pt x="155499" y="2049920"/>
                </a:lnTo>
                <a:lnTo>
                  <a:pt x="122809" y="2077173"/>
                </a:lnTo>
                <a:lnTo>
                  <a:pt x="86804" y="2134581"/>
                </a:lnTo>
                <a:lnTo>
                  <a:pt x="74802" y="2210676"/>
                </a:lnTo>
                <a:lnTo>
                  <a:pt x="78186" y="2243663"/>
                </a:lnTo>
                <a:lnTo>
                  <a:pt x="105288" y="2304629"/>
                </a:lnTo>
                <a:lnTo>
                  <a:pt x="156678" y="2356361"/>
                </a:lnTo>
                <a:lnTo>
                  <a:pt x="214971" y="2383508"/>
                </a:lnTo>
                <a:lnTo>
                  <a:pt x="245617" y="2386901"/>
                </a:lnTo>
                <a:lnTo>
                  <a:pt x="286956" y="2383896"/>
                </a:lnTo>
                <a:lnTo>
                  <a:pt x="355917" y="2359860"/>
                </a:lnTo>
                <a:lnTo>
                  <a:pt x="405782" y="2312805"/>
                </a:lnTo>
                <a:lnTo>
                  <a:pt x="431170" y="2248726"/>
                </a:lnTo>
                <a:lnTo>
                  <a:pt x="434339" y="2210676"/>
                </a:lnTo>
                <a:lnTo>
                  <a:pt x="431004" y="2171295"/>
                </a:lnTo>
                <a:lnTo>
                  <a:pt x="404282" y="2101876"/>
                </a:lnTo>
                <a:lnTo>
                  <a:pt x="353417" y="2046920"/>
                </a:lnTo>
                <a:lnTo>
                  <a:pt x="293790" y="2018440"/>
                </a:lnTo>
                <a:lnTo>
                  <a:pt x="261619" y="201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566113"/>
            <a:ext cx="11395710" cy="325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dirty="0">
                <a:latin typeface="Carlito"/>
                <a:cs typeface="Carlito"/>
              </a:rPr>
              <a:t>Bir </a:t>
            </a:r>
            <a:r>
              <a:rPr sz="2000" spc="-10" dirty="0">
                <a:latin typeface="Carlito"/>
                <a:cs typeface="Carlito"/>
              </a:rPr>
              <a:t>problemin </a:t>
            </a:r>
            <a:r>
              <a:rPr sz="2000" spc="-5" dirty="0">
                <a:latin typeface="Carlito"/>
                <a:cs typeface="Carlito"/>
              </a:rPr>
              <a:t>çözümüyle ilgili </a:t>
            </a:r>
            <a:r>
              <a:rPr sz="2000" dirty="0">
                <a:latin typeface="Carlito"/>
                <a:cs typeface="Carlito"/>
              </a:rPr>
              <a:t>adımlar </a:t>
            </a:r>
            <a:r>
              <a:rPr sz="2000" spc="-15" dirty="0">
                <a:latin typeface="Carlito"/>
                <a:cs typeface="Carlito"/>
              </a:rPr>
              <a:t>kesin, </a:t>
            </a:r>
            <a:r>
              <a:rPr sz="2000" spc="-10" dirty="0">
                <a:latin typeface="Carlito"/>
                <a:cs typeface="Carlito"/>
              </a:rPr>
              <a:t>sıralı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spc="-5" dirty="0">
                <a:latin typeface="Carlito"/>
                <a:cs typeface="Carlito"/>
              </a:rPr>
              <a:t>sonlu </a:t>
            </a:r>
            <a:r>
              <a:rPr sz="2000" dirty="0">
                <a:latin typeface="Carlito"/>
                <a:cs typeface="Carlito"/>
              </a:rPr>
              <a:t>bir </a:t>
            </a:r>
            <a:r>
              <a:rPr sz="2000" spc="-5" dirty="0">
                <a:latin typeface="Carlito"/>
                <a:cs typeface="Carlito"/>
              </a:rPr>
              <a:t>şekilde </a:t>
            </a:r>
            <a:r>
              <a:rPr sz="2000" spc="-10" dirty="0">
                <a:latin typeface="Carlito"/>
                <a:cs typeface="Carlito"/>
              </a:rPr>
              <a:t>ifade </a:t>
            </a:r>
            <a:r>
              <a:rPr sz="2000" spc="-5" dirty="0">
                <a:latin typeface="Carlito"/>
                <a:cs typeface="Carlito"/>
              </a:rPr>
              <a:t>edildiğinde </a:t>
            </a:r>
            <a:r>
              <a:rPr sz="2000" spc="-10" dirty="0">
                <a:latin typeface="Carlito"/>
                <a:cs typeface="Carlito"/>
              </a:rPr>
              <a:t>problem </a:t>
            </a:r>
            <a:r>
              <a:rPr sz="2000" spc="-5" dirty="0">
                <a:latin typeface="Carlito"/>
                <a:cs typeface="Carlito"/>
              </a:rPr>
              <a:t>çözümünün  algoritması çıkarılmış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olur.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b="1" spc="-5" dirty="0">
                <a:latin typeface="Carlito"/>
                <a:cs typeface="Carlito"/>
              </a:rPr>
              <a:t>Problem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Çözme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0" dirty="0">
                <a:latin typeface="Carlito"/>
                <a:cs typeface="Carlito"/>
              </a:rPr>
              <a:t>Problem </a:t>
            </a:r>
            <a:r>
              <a:rPr sz="2000" spc="-5" dirty="0">
                <a:latin typeface="Carlito"/>
                <a:cs typeface="Carlito"/>
              </a:rPr>
              <a:t>çözmede </a:t>
            </a:r>
            <a:r>
              <a:rPr sz="2000" dirty="0">
                <a:latin typeface="Carlito"/>
                <a:cs typeface="Carlito"/>
              </a:rPr>
              <a:t>iki </a:t>
            </a:r>
            <a:r>
              <a:rPr sz="2000" spc="-10" dirty="0">
                <a:latin typeface="Carlito"/>
                <a:cs typeface="Carlito"/>
              </a:rPr>
              <a:t>temel </a:t>
            </a:r>
            <a:r>
              <a:rPr sz="2000" spc="-15" dirty="0">
                <a:latin typeface="Carlito"/>
                <a:cs typeface="Carlito"/>
              </a:rPr>
              <a:t>yöntem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vardir: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10" dirty="0">
                <a:latin typeface="Carlito"/>
                <a:cs typeface="Carlito"/>
              </a:rPr>
              <a:t>Deneysel, </a:t>
            </a:r>
            <a:r>
              <a:rPr sz="2000" spc="-5" dirty="0">
                <a:latin typeface="Carlito"/>
                <a:cs typeface="Carlito"/>
              </a:rPr>
              <a:t>deneyimsel </a:t>
            </a:r>
            <a:r>
              <a:rPr sz="2000" spc="-20" dirty="0">
                <a:latin typeface="Carlito"/>
                <a:cs typeface="Carlito"/>
              </a:rPr>
              <a:t>ya </a:t>
            </a:r>
            <a:r>
              <a:rPr sz="2000" spc="-5" dirty="0">
                <a:latin typeface="Carlito"/>
                <a:cs typeface="Carlito"/>
              </a:rPr>
              <a:t>da deneme yanılma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yöntemi</a:t>
            </a:r>
            <a:endParaRPr sz="2000">
              <a:latin typeface="Carlito"/>
              <a:cs typeface="Carlito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spc="-5" dirty="0">
                <a:latin typeface="Carlito"/>
                <a:cs typeface="Carlito"/>
              </a:rPr>
              <a:t>Algoritma </a:t>
            </a:r>
            <a:r>
              <a:rPr sz="2000" spc="-10" dirty="0">
                <a:latin typeface="Carlito"/>
                <a:cs typeface="Carlito"/>
              </a:rPr>
              <a:t>geliştirmek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64183"/>
            <a:ext cx="1419225" cy="9093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Genel</a:t>
            </a:r>
            <a:r>
              <a:rPr sz="2000" b="1" spc="-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Örnek: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  <p:sp>
        <p:nvSpPr>
          <p:cNvPr id="4" name="object 4"/>
          <p:cNvSpPr/>
          <p:nvPr/>
        </p:nvSpPr>
        <p:spPr>
          <a:xfrm>
            <a:off x="697991" y="2336292"/>
            <a:ext cx="97155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19" y="3159251"/>
            <a:ext cx="8962644" cy="2695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259814"/>
            <a:ext cx="11470640" cy="480885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070"/>
              </a:spcBef>
            </a:pPr>
            <a:r>
              <a:rPr sz="2000" b="1" spc="-5" dirty="0">
                <a:latin typeface="Carlito"/>
                <a:cs typeface="Carlito"/>
              </a:rPr>
              <a:t>Algoritma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Adımları</a:t>
            </a:r>
            <a:endParaRPr sz="2000">
              <a:latin typeface="Carlito"/>
              <a:cs typeface="Carlito"/>
            </a:endParaRPr>
          </a:p>
          <a:p>
            <a:pPr marL="317500" indent="-304800" algn="just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7500" algn="l"/>
              </a:tabLst>
            </a:pPr>
            <a:r>
              <a:rPr sz="2000" b="1" spc="-5" dirty="0">
                <a:latin typeface="Carlito"/>
                <a:cs typeface="Carlito"/>
              </a:rPr>
              <a:t>Problemi </a:t>
            </a:r>
            <a:r>
              <a:rPr sz="2000" b="1" spc="-15" dirty="0">
                <a:latin typeface="Carlito"/>
                <a:cs typeface="Carlito"/>
              </a:rPr>
              <a:t>Tanımlamak: </a:t>
            </a:r>
            <a:r>
              <a:rPr sz="2000" spc="-5" dirty="0">
                <a:latin typeface="Carlito"/>
                <a:cs typeface="Carlito"/>
              </a:rPr>
              <a:t>Algoritmanın </a:t>
            </a:r>
            <a:r>
              <a:rPr sz="2000" dirty="0">
                <a:latin typeface="Carlito"/>
                <a:cs typeface="Carlito"/>
              </a:rPr>
              <a:t>amacı </a:t>
            </a:r>
            <a:r>
              <a:rPr sz="2000" spc="-5" dirty="0">
                <a:latin typeface="Carlito"/>
                <a:cs typeface="Carlito"/>
              </a:rPr>
              <a:t>belirli bir </a:t>
            </a:r>
            <a:r>
              <a:rPr sz="2000" spc="-10" dirty="0">
                <a:latin typeface="Carlito"/>
                <a:cs typeface="Carlito"/>
              </a:rPr>
              <a:t>problemi </a:t>
            </a:r>
            <a:r>
              <a:rPr sz="2000" spc="-30" dirty="0">
                <a:latin typeface="Carlito"/>
                <a:cs typeface="Carlito"/>
              </a:rPr>
              <a:t>çözmektir. </a:t>
            </a:r>
            <a:r>
              <a:rPr sz="2000" spc="-10" dirty="0">
                <a:latin typeface="Carlito"/>
                <a:cs typeface="Carlito"/>
              </a:rPr>
              <a:t>Problemi </a:t>
            </a:r>
            <a:r>
              <a:rPr sz="2000" spc="-5" dirty="0">
                <a:latin typeface="Carlito"/>
                <a:cs typeface="Carlito"/>
              </a:rPr>
              <a:t>ne </a:t>
            </a:r>
            <a:r>
              <a:rPr sz="2000" spc="-10" dirty="0">
                <a:latin typeface="Carlito"/>
                <a:cs typeface="Carlito"/>
              </a:rPr>
              <a:t>kadar </a:t>
            </a:r>
            <a:r>
              <a:rPr sz="2000" dirty="0">
                <a:latin typeface="Carlito"/>
                <a:cs typeface="Carlito"/>
              </a:rPr>
              <a:t>iyi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anlarsak,</a:t>
            </a:r>
            <a:endParaRPr sz="2000">
              <a:latin typeface="Carlito"/>
              <a:cs typeface="Carlito"/>
            </a:endParaRPr>
          </a:p>
          <a:p>
            <a:pPr marL="317500" algn="just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algoritmayı </a:t>
            </a:r>
            <a:r>
              <a:rPr sz="2000" spc="-5" dirty="0">
                <a:latin typeface="Carlito"/>
                <a:cs typeface="Carlito"/>
              </a:rPr>
              <a:t>geliştirmemiz </a:t>
            </a:r>
            <a:r>
              <a:rPr sz="2000" dirty="0">
                <a:latin typeface="Carlito"/>
                <a:cs typeface="Carlito"/>
              </a:rPr>
              <a:t>o </a:t>
            </a:r>
            <a:r>
              <a:rPr sz="2000" spc="-10" dirty="0">
                <a:latin typeface="Carlito"/>
                <a:cs typeface="Carlito"/>
              </a:rPr>
              <a:t>kadar </a:t>
            </a:r>
            <a:r>
              <a:rPr sz="2000" spc="-25" dirty="0">
                <a:latin typeface="Carlito"/>
                <a:cs typeface="Carlito"/>
              </a:rPr>
              <a:t>kolay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olur.</a:t>
            </a:r>
            <a:endParaRPr sz="2000">
              <a:latin typeface="Carlito"/>
              <a:cs typeface="Carlito"/>
            </a:endParaRPr>
          </a:p>
          <a:p>
            <a:pPr marL="317500" marR="5080" indent="-304800" algn="just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7500" algn="l"/>
              </a:tabLst>
            </a:pPr>
            <a:r>
              <a:rPr sz="2000" b="1" spc="-10" dirty="0">
                <a:latin typeface="Carlito"/>
                <a:cs typeface="Carlito"/>
              </a:rPr>
              <a:t>Girdi </a:t>
            </a:r>
            <a:r>
              <a:rPr sz="2000" b="1" spc="-15" dirty="0">
                <a:latin typeface="Carlito"/>
                <a:cs typeface="Carlito"/>
              </a:rPr>
              <a:t>ve </a:t>
            </a:r>
            <a:r>
              <a:rPr sz="2000" b="1" spc="-5" dirty="0">
                <a:latin typeface="Carlito"/>
                <a:cs typeface="Carlito"/>
              </a:rPr>
              <a:t>Çıktıları </a:t>
            </a:r>
            <a:r>
              <a:rPr sz="2000" b="1" dirty="0">
                <a:latin typeface="Carlito"/>
                <a:cs typeface="Carlito"/>
              </a:rPr>
              <a:t>Belirlemek: </a:t>
            </a:r>
            <a:r>
              <a:rPr sz="2000" spc="-10" dirty="0">
                <a:latin typeface="Carlito"/>
                <a:cs typeface="Carlito"/>
              </a:rPr>
              <a:t>Problemi </a:t>
            </a:r>
            <a:r>
              <a:rPr sz="2000" dirty="0">
                <a:latin typeface="Carlito"/>
                <a:cs typeface="Carlito"/>
              </a:rPr>
              <a:t>iyi </a:t>
            </a:r>
            <a:r>
              <a:rPr sz="2000" spc="-5" dirty="0">
                <a:latin typeface="Carlito"/>
                <a:cs typeface="Carlito"/>
              </a:rPr>
              <a:t>tanımlamak </a:t>
            </a:r>
            <a:r>
              <a:rPr sz="2000" dirty="0">
                <a:latin typeface="Carlito"/>
                <a:cs typeface="Carlito"/>
              </a:rPr>
              <a:t>için </a:t>
            </a:r>
            <a:r>
              <a:rPr sz="2000" spc="-5" dirty="0">
                <a:latin typeface="Carlito"/>
                <a:cs typeface="Carlito"/>
              </a:rPr>
              <a:t>başlangıç </a:t>
            </a:r>
            <a:r>
              <a:rPr sz="2000" spc="-20" dirty="0">
                <a:latin typeface="Carlito"/>
                <a:cs typeface="Carlito"/>
              </a:rPr>
              <a:t>ve </a:t>
            </a:r>
            <a:r>
              <a:rPr sz="2000" spc="-5" dirty="0">
                <a:latin typeface="Carlito"/>
                <a:cs typeface="Carlito"/>
              </a:rPr>
              <a:t>bitiş noktalarını çok net belirlememiz  </a:t>
            </a:r>
            <a:r>
              <a:rPr sz="2000" spc="-35" dirty="0">
                <a:latin typeface="Carlito"/>
                <a:cs typeface="Carlito"/>
              </a:rPr>
              <a:t>gerekir. </a:t>
            </a:r>
            <a:r>
              <a:rPr sz="2000" spc="-5" dirty="0">
                <a:latin typeface="Carlito"/>
                <a:cs typeface="Carlito"/>
              </a:rPr>
              <a:t>Bulacağımız </a:t>
            </a:r>
            <a:r>
              <a:rPr sz="2000" spc="-40" dirty="0">
                <a:latin typeface="Carlito"/>
                <a:cs typeface="Carlito"/>
              </a:rPr>
              <a:t>şey, </a:t>
            </a:r>
            <a:r>
              <a:rPr sz="2000" spc="-10" dirty="0">
                <a:latin typeface="Carlito"/>
                <a:cs typeface="Carlito"/>
              </a:rPr>
              <a:t>problemin çözüm </a:t>
            </a:r>
            <a:r>
              <a:rPr sz="2000" spc="-30" dirty="0">
                <a:latin typeface="Carlito"/>
                <a:cs typeface="Carlito"/>
              </a:rPr>
              <a:t>yoludur. </a:t>
            </a:r>
            <a:r>
              <a:rPr sz="2000" dirty="0">
                <a:latin typeface="Carlito"/>
                <a:cs typeface="Carlito"/>
              </a:rPr>
              <a:t>Ama </a:t>
            </a:r>
            <a:r>
              <a:rPr sz="2000" spc="-10" dirty="0">
                <a:latin typeface="Carlito"/>
                <a:cs typeface="Carlito"/>
              </a:rPr>
              <a:t>problem </a:t>
            </a:r>
            <a:r>
              <a:rPr sz="2000" spc="-5" dirty="0">
                <a:latin typeface="Carlito"/>
                <a:cs typeface="Carlito"/>
              </a:rPr>
              <a:t>çözüldüğünde </a:t>
            </a:r>
            <a:r>
              <a:rPr sz="2000" spc="-20" dirty="0">
                <a:latin typeface="Carlito"/>
                <a:cs typeface="Carlito"/>
              </a:rPr>
              <a:t>ortaya </a:t>
            </a:r>
            <a:r>
              <a:rPr sz="2000" spc="-10" dirty="0">
                <a:latin typeface="Carlito"/>
                <a:cs typeface="Carlito"/>
              </a:rPr>
              <a:t>çıkacak </a:t>
            </a:r>
            <a:r>
              <a:rPr sz="2000" spc="-5" dirty="0">
                <a:latin typeface="Carlito"/>
                <a:cs typeface="Carlito"/>
              </a:rPr>
              <a:t>şeyi, </a:t>
            </a:r>
            <a:r>
              <a:rPr sz="2000" spc="-10" dirty="0">
                <a:latin typeface="Carlito"/>
                <a:cs typeface="Carlito"/>
              </a:rPr>
              <a:t>problem  </a:t>
            </a:r>
            <a:r>
              <a:rPr sz="2000" spc="-5" dirty="0">
                <a:latin typeface="Carlito"/>
                <a:cs typeface="Carlito"/>
              </a:rPr>
              <a:t>içerisindeki </a:t>
            </a:r>
            <a:r>
              <a:rPr sz="2000" spc="-10" dirty="0">
                <a:latin typeface="Carlito"/>
                <a:cs typeface="Carlito"/>
              </a:rPr>
              <a:t>parametreleri </a:t>
            </a:r>
            <a:r>
              <a:rPr sz="2000" spc="-5" dirty="0">
                <a:latin typeface="Carlito"/>
                <a:cs typeface="Carlito"/>
              </a:rPr>
              <a:t>bilmeliyiz </a:t>
            </a:r>
            <a:r>
              <a:rPr sz="2000" dirty="0">
                <a:latin typeface="Carlito"/>
                <a:cs typeface="Carlito"/>
              </a:rPr>
              <a:t>ki </a:t>
            </a:r>
            <a:r>
              <a:rPr sz="2000" spc="-5" dirty="0">
                <a:latin typeface="Carlito"/>
                <a:cs typeface="Carlito"/>
              </a:rPr>
              <a:t>algoritmamızı </a:t>
            </a:r>
            <a:r>
              <a:rPr sz="2000" spc="-10" dirty="0">
                <a:latin typeface="Carlito"/>
                <a:cs typeface="Carlito"/>
              </a:rPr>
              <a:t>geliştirelim. </a:t>
            </a:r>
            <a:r>
              <a:rPr sz="2000" dirty="0">
                <a:latin typeface="Carlito"/>
                <a:cs typeface="Carlito"/>
              </a:rPr>
              <a:t>Bunun için </a:t>
            </a:r>
            <a:r>
              <a:rPr sz="2000" spc="-5" dirty="0">
                <a:latin typeface="Carlito"/>
                <a:cs typeface="Carlito"/>
              </a:rPr>
              <a:t>algoritmanın girdilerini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ve</a:t>
            </a:r>
            <a:endParaRPr sz="2000">
              <a:latin typeface="Carlito"/>
              <a:cs typeface="Carlito"/>
            </a:endParaRPr>
          </a:p>
          <a:p>
            <a:pPr marL="317500" algn="just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çıktılarını </a:t>
            </a:r>
            <a:r>
              <a:rPr sz="2000" dirty="0">
                <a:latin typeface="Carlito"/>
                <a:cs typeface="Carlito"/>
              </a:rPr>
              <a:t>iyice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kavramalıyız.</a:t>
            </a:r>
            <a:endParaRPr sz="2000">
              <a:latin typeface="Carlito"/>
              <a:cs typeface="Carlito"/>
            </a:endParaRPr>
          </a:p>
          <a:p>
            <a:pPr marL="317500" indent="-304800" algn="just">
              <a:lnSpc>
                <a:spcPct val="100000"/>
              </a:lnSpc>
              <a:spcBef>
                <a:spcPts val="1085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7500" algn="l"/>
              </a:tabLst>
            </a:pPr>
            <a:r>
              <a:rPr sz="2000" b="1" spc="-10" dirty="0">
                <a:latin typeface="Carlito"/>
                <a:cs typeface="Carlito"/>
              </a:rPr>
              <a:t>Çözüm </a:t>
            </a:r>
            <a:r>
              <a:rPr sz="2000" b="1" spc="-25" dirty="0">
                <a:latin typeface="Carlito"/>
                <a:cs typeface="Carlito"/>
              </a:rPr>
              <a:t>Yolları </a:t>
            </a:r>
            <a:r>
              <a:rPr sz="2000" b="1" spc="-5" dirty="0">
                <a:latin typeface="Carlito"/>
                <a:cs typeface="Carlito"/>
              </a:rPr>
              <a:t>(Algoritmalar) Geliştirmek</a:t>
            </a:r>
            <a:r>
              <a:rPr sz="2000" spc="-5" dirty="0">
                <a:latin typeface="Carlito"/>
                <a:cs typeface="Carlito"/>
              </a:rPr>
              <a:t>: </a:t>
            </a:r>
            <a:r>
              <a:rPr sz="2000" dirty="0">
                <a:latin typeface="Carlito"/>
                <a:cs typeface="Carlito"/>
              </a:rPr>
              <a:t>Bir </a:t>
            </a:r>
            <a:r>
              <a:rPr sz="2000" spc="-10" dirty="0">
                <a:latin typeface="Carlito"/>
                <a:cs typeface="Carlito"/>
              </a:rPr>
              <a:t>problemin çözümü </a:t>
            </a:r>
            <a:r>
              <a:rPr sz="2000" dirty="0">
                <a:latin typeface="Carlito"/>
                <a:cs typeface="Carlito"/>
              </a:rPr>
              <a:t>için </a:t>
            </a:r>
            <a:r>
              <a:rPr sz="2000" spc="-5" dirty="0">
                <a:latin typeface="Carlito"/>
                <a:cs typeface="Carlito"/>
              </a:rPr>
              <a:t>çoğunlukla </a:t>
            </a:r>
            <a:r>
              <a:rPr sz="2000" spc="-10" dirty="0">
                <a:latin typeface="Carlito"/>
                <a:cs typeface="Carlito"/>
              </a:rPr>
              <a:t>birden fazla </a:t>
            </a:r>
            <a:r>
              <a:rPr sz="2000" spc="-5" dirty="0">
                <a:latin typeface="Carlito"/>
                <a:cs typeface="Carlito"/>
              </a:rPr>
              <a:t>seçenek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vardır.</a:t>
            </a:r>
            <a:endParaRPr sz="2000">
              <a:latin typeface="Carlito"/>
              <a:cs typeface="Carlito"/>
            </a:endParaRPr>
          </a:p>
          <a:p>
            <a:pPr marL="317500" algn="just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Eğer </a:t>
            </a:r>
            <a:r>
              <a:rPr sz="2000" spc="-10" dirty="0">
                <a:latin typeface="Carlito"/>
                <a:cs typeface="Carlito"/>
              </a:rPr>
              <a:t>yeterince </a:t>
            </a:r>
            <a:r>
              <a:rPr sz="2000" spc="-5" dirty="0">
                <a:latin typeface="Carlito"/>
                <a:cs typeface="Carlito"/>
              </a:rPr>
              <a:t>vakit </a:t>
            </a:r>
            <a:r>
              <a:rPr sz="2000" spc="-15" dirty="0">
                <a:latin typeface="Carlito"/>
                <a:cs typeface="Carlito"/>
              </a:rPr>
              <a:t>varsa, </a:t>
            </a:r>
            <a:r>
              <a:rPr sz="2000" dirty="0">
                <a:latin typeface="Carlito"/>
                <a:cs typeface="Carlito"/>
              </a:rPr>
              <a:t>en </a:t>
            </a:r>
            <a:r>
              <a:rPr sz="2000" spc="-5" dirty="0">
                <a:latin typeface="Carlito"/>
                <a:cs typeface="Carlito"/>
              </a:rPr>
              <a:t>iyi </a:t>
            </a:r>
            <a:r>
              <a:rPr sz="2000" spc="-10" dirty="0">
                <a:latin typeface="Carlito"/>
                <a:cs typeface="Carlito"/>
              </a:rPr>
              <a:t>çözüm </a:t>
            </a:r>
            <a:r>
              <a:rPr sz="2000" spc="-5" dirty="0">
                <a:latin typeface="Carlito"/>
                <a:cs typeface="Carlito"/>
              </a:rPr>
              <a:t>yolunu </a:t>
            </a:r>
            <a:r>
              <a:rPr sz="2000" spc="-15" dirty="0">
                <a:latin typeface="Carlito"/>
                <a:cs typeface="Carlito"/>
              </a:rPr>
              <a:t>bulmaya </a:t>
            </a:r>
            <a:r>
              <a:rPr sz="2000" spc="-5" dirty="0">
                <a:latin typeface="Carlito"/>
                <a:cs typeface="Carlito"/>
              </a:rPr>
              <a:t>çalışmalıyız.</a:t>
            </a:r>
            <a:endParaRPr sz="2000">
              <a:latin typeface="Carlito"/>
              <a:cs typeface="Carlito"/>
            </a:endParaRPr>
          </a:p>
          <a:p>
            <a:pPr marL="317500" marR="144145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Carlito"/>
                <a:cs typeface="Carlito"/>
              </a:rPr>
              <a:t>Çözümün </a:t>
            </a:r>
            <a:r>
              <a:rPr sz="2000" b="1" dirty="0">
                <a:latin typeface="Carlito"/>
                <a:cs typeface="Carlito"/>
              </a:rPr>
              <a:t>Sınanması </a:t>
            </a:r>
            <a:r>
              <a:rPr sz="2000" b="1" spc="-15" dirty="0">
                <a:latin typeface="Carlito"/>
                <a:cs typeface="Carlito"/>
              </a:rPr>
              <a:t>ve </a:t>
            </a:r>
            <a:r>
              <a:rPr sz="2000" b="1" dirty="0">
                <a:latin typeface="Carlito"/>
                <a:cs typeface="Carlito"/>
              </a:rPr>
              <a:t>İyileştirilmesi: </a:t>
            </a:r>
            <a:r>
              <a:rPr sz="2000" spc="-5" dirty="0">
                <a:latin typeface="Carlito"/>
                <a:cs typeface="Carlito"/>
              </a:rPr>
              <a:t>Algoritmayı </a:t>
            </a:r>
            <a:r>
              <a:rPr sz="2000" spc="-10" dirty="0">
                <a:latin typeface="Carlito"/>
                <a:cs typeface="Carlito"/>
              </a:rPr>
              <a:t>geliştirdikten sonra, kodlamadan kağıt üzerinde </a:t>
            </a:r>
            <a:r>
              <a:rPr sz="2000" spc="-5" dirty="0">
                <a:latin typeface="Carlito"/>
                <a:cs typeface="Carlito"/>
              </a:rPr>
              <a:t>nasıl  çalışacağını sınamalıyız. </a:t>
            </a:r>
            <a:r>
              <a:rPr sz="2000" dirty="0">
                <a:latin typeface="Carlito"/>
                <a:cs typeface="Carlito"/>
              </a:rPr>
              <a:t>Bunu </a:t>
            </a:r>
            <a:r>
              <a:rPr sz="2000" spc="-10" dirty="0">
                <a:latin typeface="Carlito"/>
                <a:cs typeface="Carlito"/>
              </a:rPr>
              <a:t>yaptığımızda </a:t>
            </a:r>
            <a:r>
              <a:rPr sz="2000" spc="-5" dirty="0">
                <a:latin typeface="Carlito"/>
                <a:cs typeface="Carlito"/>
              </a:rPr>
              <a:t>eğer algoritmada </a:t>
            </a:r>
            <a:r>
              <a:rPr sz="2000" dirty="0">
                <a:latin typeface="Carlito"/>
                <a:cs typeface="Carlito"/>
              </a:rPr>
              <a:t>bir </a:t>
            </a:r>
            <a:r>
              <a:rPr sz="2000" spc="-5" dirty="0">
                <a:latin typeface="Carlito"/>
                <a:cs typeface="Carlito"/>
              </a:rPr>
              <a:t>eksiklik </a:t>
            </a:r>
            <a:r>
              <a:rPr sz="2000" spc="-20" dirty="0">
                <a:latin typeface="Carlito"/>
                <a:cs typeface="Carlito"/>
              </a:rPr>
              <a:t>ya </a:t>
            </a:r>
            <a:r>
              <a:rPr sz="2000" spc="-5" dirty="0">
                <a:latin typeface="Carlito"/>
                <a:cs typeface="Carlito"/>
              </a:rPr>
              <a:t>da </a:t>
            </a:r>
            <a:r>
              <a:rPr sz="2000" spc="-15" dirty="0">
                <a:latin typeface="Carlito"/>
                <a:cs typeface="Carlito"/>
              </a:rPr>
              <a:t>hata </a:t>
            </a:r>
            <a:r>
              <a:rPr sz="2000" spc="-10" dirty="0">
                <a:latin typeface="Carlito"/>
                <a:cs typeface="Carlito"/>
              </a:rPr>
              <a:t>çıkarsa, </a:t>
            </a:r>
            <a:r>
              <a:rPr sz="2000" dirty="0">
                <a:latin typeface="Carlito"/>
                <a:cs typeface="Carlito"/>
              </a:rPr>
              <a:t>bunu </a:t>
            </a:r>
            <a:r>
              <a:rPr sz="2000" spc="-10" dirty="0">
                <a:latin typeface="Carlito"/>
                <a:cs typeface="Carlito"/>
              </a:rPr>
              <a:t>düzeltmeli  </a:t>
            </a:r>
            <a:r>
              <a:rPr sz="2000" spc="-15" dirty="0">
                <a:latin typeface="Carlito"/>
                <a:cs typeface="Carlito"/>
              </a:rPr>
              <a:t>ve </a:t>
            </a:r>
            <a:r>
              <a:rPr sz="2000" spc="-10" dirty="0">
                <a:latin typeface="Carlito"/>
                <a:cs typeface="Carlito"/>
              </a:rPr>
              <a:t>tekrar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sınamalıyız.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93" y="6243243"/>
            <a:ext cx="74371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10" dirty="0">
                <a:latin typeface="Carlito"/>
                <a:cs typeface="Carlito"/>
              </a:rPr>
              <a:t>Bilgisayar programı </a:t>
            </a:r>
            <a:r>
              <a:rPr sz="2000" spc="-5" dirty="0">
                <a:latin typeface="Carlito"/>
                <a:cs typeface="Carlito"/>
              </a:rPr>
              <a:t>algoritmalarında </a:t>
            </a:r>
            <a:r>
              <a:rPr sz="2000" dirty="0">
                <a:latin typeface="Carlito"/>
                <a:cs typeface="Carlito"/>
              </a:rPr>
              <a:t>iki </a:t>
            </a:r>
            <a:r>
              <a:rPr sz="2000" spc="-5" dirty="0">
                <a:latin typeface="Carlito"/>
                <a:cs typeface="Carlito"/>
              </a:rPr>
              <a:t>maddeye </a:t>
            </a:r>
            <a:r>
              <a:rPr sz="2000" dirty="0">
                <a:latin typeface="Carlito"/>
                <a:cs typeface="Carlito"/>
              </a:rPr>
              <a:t>daha </a:t>
            </a:r>
            <a:r>
              <a:rPr sz="2000" spc="-10" dirty="0">
                <a:latin typeface="Carlito"/>
                <a:cs typeface="Carlito"/>
              </a:rPr>
              <a:t>ihtiyacımız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vardır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427454"/>
            <a:ext cx="10807700" cy="31476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b="1" spc="-5" dirty="0">
                <a:latin typeface="Carlito"/>
                <a:cs typeface="Carlito"/>
              </a:rPr>
              <a:t>Algoritma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Adımları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rlito"/>
              <a:cs typeface="Carlito"/>
            </a:endParaRPr>
          </a:p>
          <a:p>
            <a:pPr marL="317500" marR="5080" indent="-304800">
              <a:lnSpc>
                <a:spcPct val="100000"/>
              </a:lnSpc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Carlito"/>
                <a:cs typeface="Carlito"/>
              </a:rPr>
              <a:t>Algoritmanın Kodlanması: </a:t>
            </a:r>
            <a:r>
              <a:rPr sz="2000" spc="-5" dirty="0">
                <a:latin typeface="Carlito"/>
                <a:cs typeface="Carlito"/>
              </a:rPr>
              <a:t>Geliştirilen algoritma belirli bir </a:t>
            </a:r>
            <a:r>
              <a:rPr sz="2000" spc="-10" dirty="0">
                <a:latin typeface="Carlito"/>
                <a:cs typeface="Carlito"/>
              </a:rPr>
              <a:t>programlama </a:t>
            </a:r>
            <a:r>
              <a:rPr sz="2000" spc="-5" dirty="0">
                <a:latin typeface="Carlito"/>
                <a:cs typeface="Carlito"/>
              </a:rPr>
              <a:t>dilinde </a:t>
            </a:r>
            <a:r>
              <a:rPr sz="2000" spc="-35" dirty="0">
                <a:latin typeface="Carlito"/>
                <a:cs typeface="Carlito"/>
              </a:rPr>
              <a:t>kodlanır. </a:t>
            </a:r>
            <a:r>
              <a:rPr sz="2000" dirty="0">
                <a:latin typeface="Carlito"/>
                <a:cs typeface="Carlito"/>
              </a:rPr>
              <a:t>Böylece </a:t>
            </a:r>
            <a:r>
              <a:rPr sz="2000" spc="-10" dirty="0">
                <a:latin typeface="Carlito"/>
                <a:cs typeface="Carlito"/>
              </a:rPr>
              <a:t>kağıt  </a:t>
            </a:r>
            <a:r>
              <a:rPr sz="2000" spc="-5" dirty="0">
                <a:latin typeface="Carlito"/>
                <a:cs typeface="Carlito"/>
              </a:rPr>
              <a:t>üzerindeki </a:t>
            </a:r>
            <a:r>
              <a:rPr sz="2000" spc="-10" dirty="0">
                <a:latin typeface="Carlito"/>
                <a:cs typeface="Carlito"/>
              </a:rPr>
              <a:t>çözüm bilgisayar üzerinde </a:t>
            </a:r>
            <a:r>
              <a:rPr sz="2000" spc="-5" dirty="0">
                <a:latin typeface="Carlito"/>
                <a:cs typeface="Carlito"/>
              </a:rPr>
              <a:t>çalışabilecek hale gelmiş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olur.</a:t>
            </a:r>
            <a:endParaRPr sz="2000">
              <a:latin typeface="Carlito"/>
              <a:cs typeface="Carlito"/>
            </a:endParaRPr>
          </a:p>
          <a:p>
            <a:pPr marL="317500" marR="351790" indent="-304800">
              <a:lnSpc>
                <a:spcPct val="100000"/>
              </a:lnSpc>
              <a:spcBef>
                <a:spcPts val="1080"/>
              </a:spcBef>
              <a:buClr>
                <a:srgbClr val="E22C91"/>
              </a:buClr>
              <a:buSzPct val="90000"/>
              <a:buFont typeface="Arial"/>
              <a:buChar char="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Carlito"/>
                <a:cs typeface="Carlito"/>
              </a:rPr>
              <a:t>Kodun </a:t>
            </a:r>
            <a:r>
              <a:rPr sz="2000" b="1" dirty="0">
                <a:latin typeface="Carlito"/>
                <a:cs typeface="Carlito"/>
              </a:rPr>
              <a:t>Sınanması </a:t>
            </a:r>
            <a:r>
              <a:rPr sz="2000" b="1" spc="-15" dirty="0">
                <a:latin typeface="Carlito"/>
                <a:cs typeface="Carlito"/>
              </a:rPr>
              <a:t>ve </a:t>
            </a:r>
            <a:r>
              <a:rPr sz="2000" b="1" dirty="0">
                <a:latin typeface="Carlito"/>
                <a:cs typeface="Carlito"/>
              </a:rPr>
              <a:t>İyileştirilmesi: </a:t>
            </a:r>
            <a:r>
              <a:rPr sz="2000" spc="-20" dirty="0">
                <a:latin typeface="Carlito"/>
                <a:cs typeface="Carlito"/>
              </a:rPr>
              <a:t>Yazılan </a:t>
            </a:r>
            <a:r>
              <a:rPr sz="2000" spc="-25" dirty="0">
                <a:latin typeface="Carlito"/>
                <a:cs typeface="Carlito"/>
              </a:rPr>
              <a:t>kod </a:t>
            </a:r>
            <a:r>
              <a:rPr sz="2000" spc="-5" dirty="0">
                <a:latin typeface="Carlito"/>
                <a:cs typeface="Carlito"/>
              </a:rPr>
              <a:t>da algoritmada olduğu </a:t>
            </a:r>
            <a:r>
              <a:rPr sz="2000" dirty="0">
                <a:latin typeface="Carlito"/>
                <a:cs typeface="Carlito"/>
              </a:rPr>
              <a:t>gibi </a:t>
            </a:r>
            <a:r>
              <a:rPr sz="2000" spc="-30" dirty="0">
                <a:latin typeface="Carlito"/>
                <a:cs typeface="Carlito"/>
              </a:rPr>
              <a:t>sınanır. </a:t>
            </a:r>
            <a:r>
              <a:rPr sz="2000" dirty="0">
                <a:latin typeface="Carlito"/>
                <a:cs typeface="Carlito"/>
              </a:rPr>
              <a:t>Bu </a:t>
            </a:r>
            <a:r>
              <a:rPr sz="2000" spc="-15" dirty="0">
                <a:latin typeface="Carlito"/>
                <a:cs typeface="Carlito"/>
              </a:rPr>
              <a:t>sefer </a:t>
            </a:r>
            <a:r>
              <a:rPr sz="2000" spc="-5" dirty="0">
                <a:latin typeface="Carlito"/>
                <a:cs typeface="Carlito"/>
              </a:rPr>
              <a:t>sınama  </a:t>
            </a:r>
            <a:r>
              <a:rPr sz="2000" spc="-10" dirty="0">
                <a:latin typeface="Carlito"/>
                <a:cs typeface="Carlito"/>
              </a:rPr>
              <a:t>bilgisayar </a:t>
            </a:r>
            <a:r>
              <a:rPr sz="2000" spc="-5" dirty="0">
                <a:latin typeface="Carlito"/>
                <a:cs typeface="Carlito"/>
              </a:rPr>
              <a:t>üzerinden </a:t>
            </a:r>
            <a:r>
              <a:rPr sz="2000" spc="-25" dirty="0">
                <a:latin typeface="Carlito"/>
                <a:cs typeface="Carlito"/>
              </a:rPr>
              <a:t>kod </a:t>
            </a:r>
            <a:r>
              <a:rPr sz="2000" spc="-10" dirty="0">
                <a:latin typeface="Carlito"/>
                <a:cs typeface="Carlito"/>
              </a:rPr>
              <a:t>çalıştırılarak </a:t>
            </a:r>
            <a:r>
              <a:rPr sz="2000" spc="-20" dirty="0">
                <a:latin typeface="Carlito"/>
                <a:cs typeface="Carlito"/>
              </a:rPr>
              <a:t>gerçekleştirilir. </a:t>
            </a:r>
            <a:r>
              <a:rPr sz="2000" spc="-5" dirty="0">
                <a:latin typeface="Carlito"/>
                <a:cs typeface="Carlito"/>
              </a:rPr>
              <a:t>Sınama </a:t>
            </a:r>
            <a:r>
              <a:rPr sz="2000" spc="-10" dirty="0">
                <a:latin typeface="Carlito"/>
                <a:cs typeface="Carlito"/>
              </a:rPr>
              <a:t>sırasında </a:t>
            </a:r>
            <a:r>
              <a:rPr sz="2000" spc="-20" dirty="0">
                <a:latin typeface="Carlito"/>
                <a:cs typeface="Carlito"/>
              </a:rPr>
              <a:t>ortaya </a:t>
            </a:r>
            <a:r>
              <a:rPr sz="2000" spc="-10" dirty="0">
                <a:latin typeface="Carlito"/>
                <a:cs typeface="Carlito"/>
              </a:rPr>
              <a:t>çıkan hatalar </a:t>
            </a:r>
            <a:r>
              <a:rPr sz="2000" spc="-15" dirty="0">
                <a:latin typeface="Carlito"/>
                <a:cs typeface="Carlito"/>
              </a:rPr>
              <a:t>ve  </a:t>
            </a:r>
            <a:r>
              <a:rPr sz="2000" spc="-10" dirty="0">
                <a:latin typeface="Carlito"/>
                <a:cs typeface="Carlito"/>
              </a:rPr>
              <a:t>performans </a:t>
            </a:r>
            <a:r>
              <a:rPr sz="2000" spc="-5" dirty="0">
                <a:latin typeface="Carlito"/>
                <a:cs typeface="Carlito"/>
              </a:rPr>
              <a:t>sorunları giderilerek </a:t>
            </a:r>
            <a:r>
              <a:rPr sz="2000" spc="-15" dirty="0">
                <a:latin typeface="Carlito"/>
                <a:cs typeface="Carlito"/>
              </a:rPr>
              <a:t>program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iyileştirilir.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159738"/>
            <a:ext cx="11370945" cy="43707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Yazılım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geliştirme sürecinde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ihtiyacımız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olan bilgi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alanlarını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şöyle</a:t>
            </a:r>
            <a:r>
              <a:rPr sz="2000" spc="9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tanımlayabiliriz: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Programlama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dili: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Yazılım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geliştireceksek,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en azından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programlama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diline hakim olmamız</a:t>
            </a:r>
            <a:r>
              <a:rPr sz="2000" spc="19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gerekir.</a:t>
            </a:r>
            <a:endParaRPr sz="20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spcBef>
                <a:spcPts val="1080"/>
              </a:spcBef>
            </a:pPr>
            <a:r>
              <a:rPr sz="2000" spc="-20" dirty="0">
                <a:solidFill>
                  <a:srgbClr val="C10000"/>
                </a:solidFill>
                <a:latin typeface="Carlito"/>
                <a:cs typeface="Carlito"/>
              </a:rPr>
              <a:t>Yazılım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geliştirme arabirimi: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IDE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Integrated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Development Environment) olarak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da bilinen yazılım geliştirme  arabirimi,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kod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düzenleyici,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arayüz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tasarlayıcı,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kod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derleyici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yorumlayıcıyı bir arada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barındıran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yazılı  geliştiricilere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hayatı kolaylaştıran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araçtır.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Eğer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yazılım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geliştireceksek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hızlı şekilde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en iyi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kodu 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yazmamızı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sağlayacak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yazılım geliştirme arabirimi bilgisine sahip olmamız</a:t>
            </a:r>
            <a:r>
              <a:rPr sz="2000" spc="6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gerekmektedir.</a:t>
            </a:r>
            <a:endParaRPr sz="2000">
              <a:latin typeface="Carlito"/>
              <a:cs typeface="Carlito"/>
            </a:endParaRPr>
          </a:p>
          <a:p>
            <a:pPr marL="469900" marR="443230">
              <a:lnSpc>
                <a:spcPct val="100000"/>
              </a:lnSpc>
              <a:spcBef>
                <a:spcPts val="1080"/>
              </a:spcBef>
            </a:pP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Platform: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Yukarıda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bahsi geçen iki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konuda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bilgi sahibiysek, yazılım geliştireceğimiz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platformu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iyice 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kavramalı,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platforma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özel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programlama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bilgilerini edinmeliyiz.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Yazılım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geliştirme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platformları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temel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olarak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masaüstü işletim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sistemleri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(Windows),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internet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mobil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olarak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düşünülebilir.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Yani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VB.NET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ile 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kodlamayı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biliyor olabiliriz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ancak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Web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uygulaması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geliştiriyorsanız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response,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request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gibi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nesneleri de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biliyor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olmalıyız.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1312138"/>
            <a:ext cx="11476355" cy="406590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ALGORİTMA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16865" algn="l"/>
              </a:tabLst>
            </a:pPr>
            <a:r>
              <a:rPr sz="1800" spc="-445" dirty="0">
                <a:solidFill>
                  <a:srgbClr val="E22C91"/>
                </a:solidFill>
                <a:latin typeface="Arial"/>
                <a:cs typeface="Arial"/>
              </a:rPr>
              <a:t>	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Yazılım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geliştirme sürecinde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ihtiyacımız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olan bilgi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alanlarını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şöyle</a:t>
            </a:r>
            <a:r>
              <a:rPr sz="2000" spc="9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tanımlayabiliriz:</a:t>
            </a:r>
            <a:endParaRPr sz="2000">
              <a:latin typeface="Carlito"/>
              <a:cs typeface="Carlito"/>
            </a:endParaRPr>
          </a:p>
          <a:p>
            <a:pPr marL="469900" marR="482600">
              <a:lnSpc>
                <a:spcPct val="100000"/>
              </a:lnSpc>
              <a:spcBef>
                <a:spcPts val="1080"/>
              </a:spcBef>
            </a:pPr>
            <a:r>
              <a:rPr sz="2000" spc="-20" dirty="0">
                <a:solidFill>
                  <a:srgbClr val="C10000"/>
                </a:solidFill>
                <a:latin typeface="Carlito"/>
                <a:cs typeface="Carlito"/>
              </a:rPr>
              <a:t>Teknoloji: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Geliştirdiğimiz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yazılımın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üzerinde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çalıştığı teknolojilere hakim olmamız 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gerekir.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Örneğin; XML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dosyaları işleyerek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sipariş alacak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bir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yazılım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geliştireceksek,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XML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teknolojisini bilmeliyiz.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Eğer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 mail  alma/yollama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programı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yazacaksak, </a:t>
            </a:r>
            <a:r>
              <a:rPr sz="2000" spc="5" dirty="0">
                <a:solidFill>
                  <a:srgbClr val="252525"/>
                </a:solidFill>
                <a:latin typeface="Carlito"/>
                <a:cs typeface="Carlito"/>
              </a:rPr>
              <a:t>SMTP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protokolünü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bilmeliyiz.</a:t>
            </a:r>
            <a:endParaRPr sz="2000">
              <a:latin typeface="Carlito"/>
              <a:cs typeface="Carlito"/>
            </a:endParaRPr>
          </a:p>
          <a:p>
            <a:pPr marL="469900" marR="27559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En lyi </a:t>
            </a:r>
            <a:r>
              <a:rPr sz="2000" spc="-10" dirty="0">
                <a:solidFill>
                  <a:srgbClr val="C10000"/>
                </a:solidFill>
                <a:latin typeface="Carlito"/>
                <a:cs typeface="Carlito"/>
              </a:rPr>
              <a:t>Pratikler (Best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Practices):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Belirli bir teknolojide bir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çözüm üretmek istiyorsak,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öncelikle bu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iş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birileri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yapmış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mı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diye bakmakta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fayda 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vardır.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Eğer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yaptığımız işi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daha önceden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yapanlar olduysa, onların bunu  nasıl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çözdüğünü öğrenerek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bu şekilde yapmak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en doğrusu 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olacaktır.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İşte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bu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daha önceki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pratiklerin</a:t>
            </a:r>
            <a:r>
              <a:rPr sz="2000" spc="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en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iyilerini bulup bunlardan</a:t>
            </a:r>
            <a:r>
              <a:rPr sz="2000" spc="-2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faydalanmalıyız.</a:t>
            </a:r>
            <a:endParaRPr sz="20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C10000"/>
                </a:solidFill>
                <a:latin typeface="Carlito"/>
                <a:cs typeface="Carlito"/>
              </a:rPr>
              <a:t>İş </a:t>
            </a:r>
            <a:r>
              <a:rPr sz="2000" spc="-5" dirty="0">
                <a:solidFill>
                  <a:srgbClr val="C10000"/>
                </a:solidFill>
                <a:latin typeface="Carlito"/>
                <a:cs typeface="Carlito"/>
              </a:rPr>
              <a:t>Bilmek (Know-How):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Yazılım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geliştirileceği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alana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özel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bilgilere know-how 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denir. </a:t>
            </a: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Yazılımı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geliştireceğimiz işi  bilmeden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o iş için doğru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ve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kaliteli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program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yazmamız mümkün</a:t>
            </a:r>
            <a:r>
              <a:rPr sz="2000" spc="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Carlito"/>
                <a:cs typeface="Carlito"/>
              </a:rPr>
              <a:t>değildir.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970009" y="6148679"/>
            <a:ext cx="26854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" dirty="0"/>
              <a:t>MYP140 </a:t>
            </a:r>
            <a:r>
              <a:rPr spc="-10" dirty="0"/>
              <a:t>Programlama</a:t>
            </a:r>
            <a:r>
              <a:rPr spc="-50" dirty="0"/>
              <a:t> </a:t>
            </a:r>
            <a:r>
              <a:rPr spc="-5" dirty="0"/>
              <a:t>Dilleri</a:t>
            </a:r>
          </a:p>
          <a:p>
            <a:pPr marL="12700">
              <a:lnSpc>
                <a:spcPct val="100000"/>
              </a:lnSpc>
            </a:pPr>
            <a:r>
              <a:rPr spc="-50" dirty="0"/>
              <a:t>Öğr. Gör. </a:t>
            </a:r>
            <a:r>
              <a:rPr spc="-5" dirty="0"/>
              <a:t>Elif ŞENGÜN</a:t>
            </a:r>
            <a:r>
              <a:rPr spc="30" dirty="0"/>
              <a:t> </a:t>
            </a:r>
            <a:r>
              <a:rPr spc="-40" dirty="0"/>
              <a:t>ÖZTAŞ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705992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ALGORİTMA </a:t>
            </a:r>
            <a:r>
              <a:rPr spc="-5" dirty="0"/>
              <a:t>VE </a:t>
            </a:r>
            <a:r>
              <a:rPr dirty="0"/>
              <a:t>AKIŞ</a:t>
            </a:r>
            <a:r>
              <a:rPr spc="-30" dirty="0"/>
              <a:t> </a:t>
            </a:r>
            <a:r>
              <a:rPr dirty="0"/>
              <a:t>ŞEMALARI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3054</Words>
  <Application>Microsoft Office PowerPoint</Application>
  <PresentationFormat>Geniş ekran</PresentationFormat>
  <Paragraphs>387</Paragraphs>
  <Slides>50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5" baseType="lpstr">
      <vt:lpstr>Arial</vt:lpstr>
      <vt:lpstr>Calibri</vt:lpstr>
      <vt:lpstr>Carlito</vt:lpstr>
      <vt:lpstr>Times New Roman</vt:lpstr>
      <vt:lpstr>Office Theme</vt:lpstr>
      <vt:lpstr>PowerPoint Sunusu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  <vt:lpstr>ALGORİTMA VE AKIŞ ŞEMALARI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 140  PROGRAMLAMA DİLLERİ</dc:title>
  <dc:creator>Elif SngnOzts</dc:creator>
  <cp:lastModifiedBy>Adem AKKUŞ</cp:lastModifiedBy>
  <cp:revision>1</cp:revision>
  <dcterms:created xsi:type="dcterms:W3CDTF">2022-03-27T04:02:13Z</dcterms:created>
  <dcterms:modified xsi:type="dcterms:W3CDTF">2022-03-27T04:11:34Z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2020-11-02T00:00:00Z</vt:filetime>
  </property>
  <property fmtid="{D5CDD505-2E9C-101B-9397-08002B2CF9AE}" pid="3" name="Creator">
    <vt:lpwstr>Microsoft® PowerPoint® Microsoft 365 için</vt:lpwstr>
  </property>
  <property fmtid="{D5CDD505-2E9C-101B-9397-08002B2CF9AE}" pid="4" name="LastSaved">
    <vt:filetime>2022-03-27T00:00:00Z</vt:filetime>
  </property>
</Properties>
</file>