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7543800" y="0"/>
                </a:moveTo>
                <a:lnTo>
                  <a:pt x="0" y="0"/>
                </a:lnTo>
                <a:lnTo>
                  <a:pt x="0" y="381000"/>
                </a:lnTo>
                <a:lnTo>
                  <a:pt x="7543800" y="381000"/>
                </a:lnTo>
                <a:lnTo>
                  <a:pt x="7543800" y="0"/>
                </a:lnTo>
                <a:close/>
              </a:path>
            </a:pathLst>
          </a:custGeom>
          <a:solidFill>
            <a:srgbClr val="FC9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0" y="6172200"/>
            <a:ext cx="7543800" cy="27940"/>
          </a:xfrm>
          <a:custGeom>
            <a:avLst/>
            <a:gdLst/>
            <a:ahLst/>
            <a:cxnLst/>
            <a:rect l="l" t="t" r="r" b="b"/>
            <a:pathLst>
              <a:path w="7543800" h="27939">
                <a:moveTo>
                  <a:pt x="7543800" y="0"/>
                </a:moveTo>
                <a:lnTo>
                  <a:pt x="0" y="0"/>
                </a:lnTo>
                <a:lnTo>
                  <a:pt x="0" y="27431"/>
                </a:lnTo>
                <a:lnTo>
                  <a:pt x="7543800" y="27431"/>
                </a:lnTo>
                <a:lnTo>
                  <a:pt x="7543800" y="0"/>
                </a:lnTo>
                <a:close/>
              </a:path>
            </a:pathLst>
          </a:custGeom>
          <a:solidFill>
            <a:srgbClr val="FC9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2220544"/>
            <a:ext cx="1226820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3327119"/>
            <a:ext cx="6167120" cy="230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0"/>
            <a:ext cx="7543800" cy="3048000"/>
          </a:xfrm>
          <a:custGeom>
            <a:avLst/>
            <a:gdLst/>
            <a:ahLst/>
            <a:cxnLst/>
            <a:rect l="l" t="t" r="r" b="b"/>
            <a:pathLst>
              <a:path w="7543800" h="3048000">
                <a:moveTo>
                  <a:pt x="7543800" y="0"/>
                </a:moveTo>
                <a:lnTo>
                  <a:pt x="0" y="0"/>
                </a:lnTo>
                <a:lnTo>
                  <a:pt x="0" y="3048000"/>
                </a:lnTo>
                <a:lnTo>
                  <a:pt x="7543800" y="3048000"/>
                </a:lnTo>
                <a:lnTo>
                  <a:pt x="7543800" y="0"/>
                </a:lnTo>
                <a:close/>
              </a:path>
            </a:pathLst>
          </a:custGeom>
          <a:solidFill>
            <a:srgbClr val="FC9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" y="6172200"/>
            <a:ext cx="7543800" cy="27940"/>
          </a:xfrm>
          <a:custGeom>
            <a:avLst/>
            <a:gdLst/>
            <a:ahLst/>
            <a:cxnLst/>
            <a:rect l="l" t="t" r="r" b="b"/>
            <a:pathLst>
              <a:path w="7543800" h="27939">
                <a:moveTo>
                  <a:pt x="7543800" y="0"/>
                </a:moveTo>
                <a:lnTo>
                  <a:pt x="0" y="0"/>
                </a:lnTo>
                <a:lnTo>
                  <a:pt x="0" y="27431"/>
                </a:lnTo>
                <a:lnTo>
                  <a:pt x="7543800" y="27431"/>
                </a:lnTo>
                <a:lnTo>
                  <a:pt x="7543800" y="0"/>
                </a:lnTo>
                <a:close/>
              </a:path>
            </a:pathLst>
          </a:custGeom>
          <a:solidFill>
            <a:srgbClr val="FC9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0400" y="2057400"/>
            <a:ext cx="22098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dirty="0"/>
              <a:t>C#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840739" y="3327119"/>
            <a:ext cx="6167120" cy="2623153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/>
              <a:t>PROGRAM</a:t>
            </a:r>
            <a:r>
              <a:rPr spc="200" dirty="0"/>
              <a:t>L</a:t>
            </a:r>
            <a:r>
              <a:rPr dirty="0"/>
              <a:t>AMA</a:t>
            </a: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000" spc="-20" dirty="0">
                <a:solidFill>
                  <a:srgbClr val="465E9C"/>
                </a:solidFill>
                <a:latin typeface="Times New Roman"/>
                <a:cs typeface="Times New Roman"/>
              </a:rPr>
              <a:t>HAFTA-1 </a:t>
            </a:r>
            <a:r>
              <a:rPr sz="2000" dirty="0">
                <a:solidFill>
                  <a:srgbClr val="465E9C"/>
                </a:solidFill>
                <a:latin typeface="Times New Roman"/>
                <a:cs typeface="Times New Roman"/>
              </a:rPr>
              <a:t>/ </a:t>
            </a:r>
            <a:r>
              <a:rPr lang="tr-TR" sz="2000" dirty="0">
                <a:solidFill>
                  <a:srgbClr val="465E9C"/>
                </a:solidFill>
                <a:latin typeface="Times New Roman"/>
                <a:cs typeface="Times New Roman"/>
              </a:rPr>
              <a:t>Kursun</a:t>
            </a:r>
            <a:r>
              <a:rPr sz="2000" dirty="0">
                <a:solidFill>
                  <a:srgbClr val="465E9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65E9C"/>
                </a:solidFill>
                <a:latin typeface="Times New Roman"/>
                <a:cs typeface="Times New Roman"/>
              </a:rPr>
              <a:t>Amacı, Kapsamı, </a:t>
            </a:r>
            <a:r>
              <a:rPr sz="2000" dirty="0">
                <a:solidFill>
                  <a:srgbClr val="465E9C"/>
                </a:solidFill>
                <a:latin typeface="Times New Roman"/>
                <a:cs typeface="Times New Roman"/>
              </a:rPr>
              <a:t>İçeriği,</a:t>
            </a:r>
            <a:r>
              <a:rPr sz="2000" spc="-190" dirty="0">
                <a:solidFill>
                  <a:srgbClr val="465E9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65E9C"/>
                </a:solidFill>
                <a:latin typeface="Times New Roman"/>
                <a:cs typeface="Times New Roman"/>
              </a:rPr>
              <a:t>Giriş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947035">
              <a:lnSpc>
                <a:spcPct val="100000"/>
              </a:lnSpc>
            </a:pPr>
            <a:r>
              <a:rPr lang="tr-TR" sz="2000" spc="-25" dirty="0">
                <a:solidFill>
                  <a:srgbClr val="465E9C"/>
                </a:solidFill>
                <a:latin typeface="Times New Roman"/>
                <a:cs typeface="Times New Roman"/>
              </a:rPr>
              <a:t>Adem AKKUŞ</a:t>
            </a:r>
          </a:p>
          <a:p>
            <a:pPr marL="2947035">
              <a:lnSpc>
                <a:spcPct val="100000"/>
              </a:lnSpc>
            </a:pPr>
            <a:r>
              <a:rPr lang="tr-TR" sz="2000" spc="-25" dirty="0">
                <a:solidFill>
                  <a:srgbClr val="465E9C"/>
                </a:solidFill>
                <a:latin typeface="Times New Roman"/>
                <a:cs typeface="Times New Roman"/>
              </a:rPr>
              <a:t>Bilgisayar Öğretmeni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8200" y="831850"/>
          <a:ext cx="7391400" cy="342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7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Kategori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C9F22"/>
                      </a:solidFill>
                      <a:prstDash val="solid"/>
                    </a:lnT>
                    <a:lnB w="12700">
                      <a:solidFill>
                        <a:srgbClr val="FC9F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Anahtar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Sözcük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C9F22"/>
                      </a:solidFill>
                      <a:prstDash val="solid"/>
                    </a:lnT>
                    <a:lnB w="12700">
                      <a:solidFill>
                        <a:srgbClr val="FC9F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Literal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C9F22"/>
                      </a:solidFill>
                      <a:prstDash val="solid"/>
                    </a:lnT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Null,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false, true, value,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C9F22"/>
                      </a:solidFill>
                      <a:prstDash val="solid"/>
                    </a:lnT>
                    <a:solidFill>
                      <a:srgbClr val="FEE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427990" marR="168275"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Bool,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byte,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char,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decimal, double,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enum,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float, int, long, sbyte, short, string, struct, uint,  ulong,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ushort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Contextual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Add,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var,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dynamic, global,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set,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EE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Query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B w="12700">
                      <a:solidFill>
                        <a:srgbClr val="FC9F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990" marR="1714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From,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where, select,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group,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into,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orderby,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join,  let, in,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equals,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by,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ascending,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descending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B w="12700">
                      <a:solidFill>
                        <a:srgbClr val="FC9F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 Visual Studio logo--it's not what you think it is">
            <a:extLst>
              <a:ext uri="{FF2B5EF4-FFF2-40B4-BE49-F238E27FC236}">
                <a16:creationId xmlns:a16="http://schemas.microsoft.com/office/drawing/2014/main" id="{DE70DA5B-DA74-48F2-AA42-FBB7E7BA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5166881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817081A7-2976-4EEA-8863-826BDB7D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07805"/>
            <a:ext cx="35052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n the &quot;Visual Studio&quot; and &quot;2019&quot; text logo have a black outline on the  text on the Welcome/Loading Banner? - Visual Studio Feedback">
            <a:extLst>
              <a:ext uri="{FF2B5EF4-FFF2-40B4-BE49-F238E27FC236}">
                <a16:creationId xmlns:a16="http://schemas.microsoft.com/office/drawing/2014/main" id="{B82B94B8-9022-4140-8D9F-4E41067D3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806" r="1234" b="4930"/>
          <a:stretch/>
        </p:blipFill>
        <p:spPr bwMode="auto">
          <a:xfrm>
            <a:off x="4572000" y="3198552"/>
            <a:ext cx="3276599" cy="20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522475"/>
            <a:ext cx="2746248" cy="327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2731" y="3240023"/>
            <a:ext cx="4258310" cy="1148080"/>
            <a:chOff x="522731" y="3240023"/>
            <a:chExt cx="4258310" cy="1148080"/>
          </a:xfrm>
        </p:grpSpPr>
        <p:sp>
          <p:nvSpPr>
            <p:cNvPr id="4" name="object 4"/>
            <p:cNvSpPr/>
            <p:nvPr/>
          </p:nvSpPr>
          <p:spPr>
            <a:xfrm>
              <a:off x="522731" y="3698747"/>
              <a:ext cx="4258056" cy="688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6195" y="3244595"/>
              <a:ext cx="3387331" cy="4748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6195" y="3244595"/>
              <a:ext cx="3387725" cy="474980"/>
            </a:xfrm>
            <a:custGeom>
              <a:avLst/>
              <a:gdLst/>
              <a:ahLst/>
              <a:cxnLst/>
              <a:rect l="l" t="t" r="r" b="b"/>
              <a:pathLst>
                <a:path w="3387725" h="474979">
                  <a:moveTo>
                    <a:pt x="3189719" y="189483"/>
                  </a:moveTo>
                  <a:lnTo>
                    <a:pt x="3170288" y="287274"/>
                  </a:lnTo>
                  <a:lnTo>
                    <a:pt x="3268713" y="287274"/>
                  </a:lnTo>
                  <a:lnTo>
                    <a:pt x="3288144" y="189483"/>
                  </a:lnTo>
                  <a:lnTo>
                    <a:pt x="3189719" y="189483"/>
                  </a:lnTo>
                  <a:close/>
                </a:path>
                <a:path w="3387725" h="474979">
                  <a:moveTo>
                    <a:pt x="1124953" y="36194"/>
                  </a:moveTo>
                  <a:lnTo>
                    <a:pt x="1124953" y="390397"/>
                  </a:lnTo>
                  <a:lnTo>
                    <a:pt x="1125119" y="403135"/>
                  </a:lnTo>
                  <a:lnTo>
                    <a:pt x="1147718" y="438435"/>
                  </a:lnTo>
                  <a:lnTo>
                    <a:pt x="1162799" y="439673"/>
                  </a:lnTo>
                  <a:lnTo>
                    <a:pt x="1189135" y="437290"/>
                  </a:lnTo>
                  <a:lnTo>
                    <a:pt x="1231807" y="418189"/>
                  </a:lnTo>
                  <a:lnTo>
                    <a:pt x="1265738" y="372157"/>
                  </a:lnTo>
                  <a:lnTo>
                    <a:pt x="1278321" y="335724"/>
                  </a:lnTo>
                  <a:lnTo>
                    <a:pt x="1285880" y="292147"/>
                  </a:lnTo>
                  <a:lnTo>
                    <a:pt x="1288402" y="241426"/>
                  </a:lnTo>
                  <a:lnTo>
                    <a:pt x="1286687" y="199919"/>
                  </a:lnTo>
                  <a:lnTo>
                    <a:pt x="1272971" y="130145"/>
                  </a:lnTo>
                  <a:lnTo>
                    <a:pt x="1249254" y="83018"/>
                  </a:lnTo>
                  <a:lnTo>
                    <a:pt x="1221251" y="55205"/>
                  </a:lnTo>
                  <a:lnTo>
                    <a:pt x="1172959" y="38496"/>
                  </a:lnTo>
                  <a:lnTo>
                    <a:pt x="1124953" y="36194"/>
                  </a:lnTo>
                  <a:close/>
                </a:path>
                <a:path w="3387725" h="474979">
                  <a:moveTo>
                    <a:pt x="1904987" y="10413"/>
                  </a:moveTo>
                  <a:lnTo>
                    <a:pt x="2066023" y="10413"/>
                  </a:lnTo>
                  <a:lnTo>
                    <a:pt x="2290051" y="291973"/>
                  </a:lnTo>
                  <a:lnTo>
                    <a:pt x="2290051" y="96774"/>
                  </a:lnTo>
                  <a:lnTo>
                    <a:pt x="2283514" y="50411"/>
                  </a:lnTo>
                  <a:lnTo>
                    <a:pt x="2242041" y="23687"/>
                  </a:lnTo>
                  <a:lnTo>
                    <a:pt x="2224519" y="22732"/>
                  </a:lnTo>
                  <a:lnTo>
                    <a:pt x="2224519" y="10413"/>
                  </a:lnTo>
                  <a:lnTo>
                    <a:pt x="2374506" y="10413"/>
                  </a:lnTo>
                  <a:lnTo>
                    <a:pt x="2374506" y="22732"/>
                  </a:lnTo>
                  <a:lnTo>
                    <a:pt x="2361292" y="24759"/>
                  </a:lnTo>
                  <a:lnTo>
                    <a:pt x="2350423" y="27035"/>
                  </a:lnTo>
                  <a:lnTo>
                    <a:pt x="2320404" y="51434"/>
                  </a:lnTo>
                  <a:lnTo>
                    <a:pt x="2314816" y="96774"/>
                  </a:lnTo>
                  <a:lnTo>
                    <a:pt x="2314816" y="474852"/>
                  </a:lnTo>
                  <a:lnTo>
                    <a:pt x="2303513" y="474852"/>
                  </a:lnTo>
                  <a:lnTo>
                    <a:pt x="1996427" y="96774"/>
                  </a:lnTo>
                  <a:lnTo>
                    <a:pt x="1996427" y="385444"/>
                  </a:lnTo>
                  <a:lnTo>
                    <a:pt x="2006499" y="429896"/>
                  </a:lnTo>
                  <a:lnTo>
                    <a:pt x="2044141" y="451262"/>
                  </a:lnTo>
                  <a:lnTo>
                    <a:pt x="2066023" y="452119"/>
                  </a:lnTo>
                  <a:lnTo>
                    <a:pt x="2066023" y="464438"/>
                  </a:lnTo>
                  <a:lnTo>
                    <a:pt x="1904987" y="464438"/>
                  </a:lnTo>
                  <a:lnTo>
                    <a:pt x="1904987" y="452119"/>
                  </a:lnTo>
                  <a:lnTo>
                    <a:pt x="1922322" y="451002"/>
                  </a:lnTo>
                  <a:lnTo>
                    <a:pt x="1936800" y="448040"/>
                  </a:lnTo>
                  <a:lnTo>
                    <a:pt x="1968265" y="416321"/>
                  </a:lnTo>
                  <a:lnTo>
                    <a:pt x="1971916" y="385444"/>
                  </a:lnTo>
                  <a:lnTo>
                    <a:pt x="1971916" y="65024"/>
                  </a:lnTo>
                  <a:lnTo>
                    <a:pt x="1942583" y="32724"/>
                  </a:lnTo>
                  <a:lnTo>
                    <a:pt x="1904987" y="22732"/>
                  </a:lnTo>
                  <a:lnTo>
                    <a:pt x="1904987" y="10413"/>
                  </a:lnTo>
                  <a:close/>
                </a:path>
                <a:path w="3387725" h="474979">
                  <a:moveTo>
                    <a:pt x="1451851" y="10413"/>
                  </a:moveTo>
                  <a:lnTo>
                    <a:pt x="1831835" y="10413"/>
                  </a:lnTo>
                  <a:lnTo>
                    <a:pt x="1831835" y="144652"/>
                  </a:lnTo>
                  <a:lnTo>
                    <a:pt x="1819135" y="144652"/>
                  </a:lnTo>
                  <a:lnTo>
                    <a:pt x="1813797" y="121796"/>
                  </a:lnTo>
                  <a:lnTo>
                    <a:pt x="1807483" y="102393"/>
                  </a:lnTo>
                  <a:lnTo>
                    <a:pt x="1782160" y="64011"/>
                  </a:lnTo>
                  <a:lnTo>
                    <a:pt x="1742173" y="42544"/>
                  </a:lnTo>
                  <a:lnTo>
                    <a:pt x="1695560" y="36830"/>
                  </a:lnTo>
                  <a:lnTo>
                    <a:pt x="1671815" y="36449"/>
                  </a:lnTo>
                  <a:lnTo>
                    <a:pt x="1624952" y="36449"/>
                  </a:lnTo>
                  <a:lnTo>
                    <a:pt x="1624952" y="221361"/>
                  </a:lnTo>
                  <a:lnTo>
                    <a:pt x="1633969" y="221361"/>
                  </a:lnTo>
                  <a:lnTo>
                    <a:pt x="1685386" y="206091"/>
                  </a:lnTo>
                  <a:lnTo>
                    <a:pt x="1712487" y="160654"/>
                  </a:lnTo>
                  <a:lnTo>
                    <a:pt x="1721345" y="114173"/>
                  </a:lnTo>
                  <a:lnTo>
                    <a:pt x="1734045" y="114173"/>
                  </a:lnTo>
                  <a:lnTo>
                    <a:pt x="1734045" y="351916"/>
                  </a:lnTo>
                  <a:lnTo>
                    <a:pt x="1721345" y="351916"/>
                  </a:lnTo>
                  <a:lnTo>
                    <a:pt x="1718795" y="333367"/>
                  </a:lnTo>
                  <a:lnTo>
                    <a:pt x="1715138" y="316579"/>
                  </a:lnTo>
                  <a:lnTo>
                    <a:pt x="1697735" y="276929"/>
                  </a:lnTo>
                  <a:lnTo>
                    <a:pt x="1665010" y="251275"/>
                  </a:lnTo>
                  <a:lnTo>
                    <a:pt x="1624952" y="246506"/>
                  </a:lnTo>
                  <a:lnTo>
                    <a:pt x="1624952" y="374395"/>
                  </a:lnTo>
                  <a:lnTo>
                    <a:pt x="1626720" y="414240"/>
                  </a:lnTo>
                  <a:lnTo>
                    <a:pt x="1659085" y="438959"/>
                  </a:lnTo>
                  <a:lnTo>
                    <a:pt x="1668132" y="439292"/>
                  </a:lnTo>
                  <a:lnTo>
                    <a:pt x="1695310" y="439292"/>
                  </a:lnTo>
                  <a:lnTo>
                    <a:pt x="1752587" y="431942"/>
                  </a:lnTo>
                  <a:lnTo>
                    <a:pt x="1797291" y="409828"/>
                  </a:lnTo>
                  <a:lnTo>
                    <a:pt x="1830168" y="372713"/>
                  </a:lnTo>
                  <a:lnTo>
                    <a:pt x="1852282" y="320166"/>
                  </a:lnTo>
                  <a:lnTo>
                    <a:pt x="1864728" y="320166"/>
                  </a:lnTo>
                  <a:lnTo>
                    <a:pt x="1844281" y="464438"/>
                  </a:lnTo>
                  <a:lnTo>
                    <a:pt x="1451851" y="464438"/>
                  </a:lnTo>
                  <a:lnTo>
                    <a:pt x="1451851" y="452119"/>
                  </a:lnTo>
                  <a:lnTo>
                    <a:pt x="1466837" y="452119"/>
                  </a:lnTo>
                  <a:lnTo>
                    <a:pt x="1476265" y="451669"/>
                  </a:lnTo>
                  <a:lnTo>
                    <a:pt x="1512049" y="429005"/>
                  </a:lnTo>
                  <a:lnTo>
                    <a:pt x="1515732" y="386714"/>
                  </a:lnTo>
                  <a:lnTo>
                    <a:pt x="1515732" y="88137"/>
                  </a:lnTo>
                  <a:lnTo>
                    <a:pt x="1511922" y="42417"/>
                  </a:lnTo>
                  <a:lnTo>
                    <a:pt x="1477312" y="23326"/>
                  </a:lnTo>
                  <a:lnTo>
                    <a:pt x="1466837" y="22732"/>
                  </a:lnTo>
                  <a:lnTo>
                    <a:pt x="1451851" y="22732"/>
                  </a:lnTo>
                  <a:lnTo>
                    <a:pt x="1451851" y="10413"/>
                  </a:lnTo>
                  <a:close/>
                </a:path>
                <a:path w="3387725" h="474979">
                  <a:moveTo>
                    <a:pt x="951852" y="10413"/>
                  </a:moveTo>
                  <a:lnTo>
                    <a:pt x="1155052" y="10413"/>
                  </a:lnTo>
                  <a:lnTo>
                    <a:pt x="1193745" y="11795"/>
                  </a:lnTo>
                  <a:lnTo>
                    <a:pt x="1259226" y="22844"/>
                  </a:lnTo>
                  <a:lnTo>
                    <a:pt x="1314465" y="47795"/>
                  </a:lnTo>
                  <a:lnTo>
                    <a:pt x="1360462" y="88840"/>
                  </a:lnTo>
                  <a:lnTo>
                    <a:pt x="1391625" y="142890"/>
                  </a:lnTo>
                  <a:lnTo>
                    <a:pt x="1407333" y="204993"/>
                  </a:lnTo>
                  <a:lnTo>
                    <a:pt x="1409306" y="238759"/>
                  </a:lnTo>
                  <a:lnTo>
                    <a:pt x="1408331" y="262213"/>
                  </a:lnTo>
                  <a:lnTo>
                    <a:pt x="1400573" y="306357"/>
                  </a:lnTo>
                  <a:lnTo>
                    <a:pt x="1385547" y="346336"/>
                  </a:lnTo>
                  <a:lnTo>
                    <a:pt x="1365683" y="379674"/>
                  </a:lnTo>
                  <a:lnTo>
                    <a:pt x="1327661" y="417353"/>
                  </a:lnTo>
                  <a:lnTo>
                    <a:pt x="1280663" y="443339"/>
                  </a:lnTo>
                  <a:lnTo>
                    <a:pt x="1241610" y="455670"/>
                  </a:lnTo>
                  <a:lnTo>
                    <a:pt x="1193104" y="463470"/>
                  </a:lnTo>
                  <a:lnTo>
                    <a:pt x="1155052" y="464438"/>
                  </a:lnTo>
                  <a:lnTo>
                    <a:pt x="951852" y="464438"/>
                  </a:lnTo>
                  <a:lnTo>
                    <a:pt x="951852" y="452119"/>
                  </a:lnTo>
                  <a:lnTo>
                    <a:pt x="966838" y="452119"/>
                  </a:lnTo>
                  <a:lnTo>
                    <a:pt x="976170" y="451719"/>
                  </a:lnTo>
                  <a:lnTo>
                    <a:pt x="1012812" y="429005"/>
                  </a:lnTo>
                  <a:lnTo>
                    <a:pt x="1015733" y="386714"/>
                  </a:lnTo>
                  <a:lnTo>
                    <a:pt x="1015733" y="88137"/>
                  </a:lnTo>
                  <a:lnTo>
                    <a:pt x="1012050" y="44576"/>
                  </a:lnTo>
                  <a:lnTo>
                    <a:pt x="975938" y="23157"/>
                  </a:lnTo>
                  <a:lnTo>
                    <a:pt x="966838" y="22732"/>
                  </a:lnTo>
                  <a:lnTo>
                    <a:pt x="951852" y="22732"/>
                  </a:lnTo>
                  <a:lnTo>
                    <a:pt x="951852" y="10413"/>
                  </a:lnTo>
                  <a:close/>
                </a:path>
                <a:path w="3387725" h="474979">
                  <a:moveTo>
                    <a:pt x="499351" y="10413"/>
                  </a:moveTo>
                  <a:lnTo>
                    <a:pt x="879335" y="10413"/>
                  </a:lnTo>
                  <a:lnTo>
                    <a:pt x="879335" y="144652"/>
                  </a:lnTo>
                  <a:lnTo>
                    <a:pt x="866635" y="144652"/>
                  </a:lnTo>
                  <a:lnTo>
                    <a:pt x="861297" y="121796"/>
                  </a:lnTo>
                  <a:lnTo>
                    <a:pt x="854983" y="102393"/>
                  </a:lnTo>
                  <a:lnTo>
                    <a:pt x="829660" y="64011"/>
                  </a:lnTo>
                  <a:lnTo>
                    <a:pt x="789673" y="42544"/>
                  </a:lnTo>
                  <a:lnTo>
                    <a:pt x="743060" y="36830"/>
                  </a:lnTo>
                  <a:lnTo>
                    <a:pt x="719315" y="36449"/>
                  </a:lnTo>
                  <a:lnTo>
                    <a:pt x="672452" y="36449"/>
                  </a:lnTo>
                  <a:lnTo>
                    <a:pt x="672452" y="221361"/>
                  </a:lnTo>
                  <a:lnTo>
                    <a:pt x="681469" y="221361"/>
                  </a:lnTo>
                  <a:lnTo>
                    <a:pt x="732886" y="206091"/>
                  </a:lnTo>
                  <a:lnTo>
                    <a:pt x="759987" y="160654"/>
                  </a:lnTo>
                  <a:lnTo>
                    <a:pt x="768845" y="114173"/>
                  </a:lnTo>
                  <a:lnTo>
                    <a:pt x="781545" y="114173"/>
                  </a:lnTo>
                  <a:lnTo>
                    <a:pt x="781545" y="351916"/>
                  </a:lnTo>
                  <a:lnTo>
                    <a:pt x="768845" y="351916"/>
                  </a:lnTo>
                  <a:lnTo>
                    <a:pt x="766295" y="333367"/>
                  </a:lnTo>
                  <a:lnTo>
                    <a:pt x="762638" y="316579"/>
                  </a:lnTo>
                  <a:lnTo>
                    <a:pt x="745235" y="276929"/>
                  </a:lnTo>
                  <a:lnTo>
                    <a:pt x="712510" y="251275"/>
                  </a:lnTo>
                  <a:lnTo>
                    <a:pt x="672452" y="246506"/>
                  </a:lnTo>
                  <a:lnTo>
                    <a:pt x="672452" y="374395"/>
                  </a:lnTo>
                  <a:lnTo>
                    <a:pt x="674220" y="414240"/>
                  </a:lnTo>
                  <a:lnTo>
                    <a:pt x="706585" y="438959"/>
                  </a:lnTo>
                  <a:lnTo>
                    <a:pt x="715632" y="439292"/>
                  </a:lnTo>
                  <a:lnTo>
                    <a:pt x="742810" y="439292"/>
                  </a:lnTo>
                  <a:lnTo>
                    <a:pt x="800087" y="431942"/>
                  </a:lnTo>
                  <a:lnTo>
                    <a:pt x="844791" y="409828"/>
                  </a:lnTo>
                  <a:lnTo>
                    <a:pt x="877668" y="372713"/>
                  </a:lnTo>
                  <a:lnTo>
                    <a:pt x="899782" y="320166"/>
                  </a:lnTo>
                  <a:lnTo>
                    <a:pt x="912228" y="320166"/>
                  </a:lnTo>
                  <a:lnTo>
                    <a:pt x="891781" y="464438"/>
                  </a:lnTo>
                  <a:lnTo>
                    <a:pt x="499351" y="464438"/>
                  </a:lnTo>
                  <a:lnTo>
                    <a:pt x="499351" y="452119"/>
                  </a:lnTo>
                  <a:lnTo>
                    <a:pt x="514337" y="452119"/>
                  </a:lnTo>
                  <a:lnTo>
                    <a:pt x="523765" y="451669"/>
                  </a:lnTo>
                  <a:lnTo>
                    <a:pt x="559549" y="429005"/>
                  </a:lnTo>
                  <a:lnTo>
                    <a:pt x="563232" y="386714"/>
                  </a:lnTo>
                  <a:lnTo>
                    <a:pt x="563232" y="88137"/>
                  </a:lnTo>
                  <a:lnTo>
                    <a:pt x="559422" y="42417"/>
                  </a:lnTo>
                  <a:lnTo>
                    <a:pt x="524812" y="23326"/>
                  </a:lnTo>
                  <a:lnTo>
                    <a:pt x="514337" y="22732"/>
                  </a:lnTo>
                  <a:lnTo>
                    <a:pt x="499351" y="22732"/>
                  </a:lnTo>
                  <a:lnTo>
                    <a:pt x="499351" y="10413"/>
                  </a:lnTo>
                  <a:close/>
                </a:path>
                <a:path w="3387725" h="474979">
                  <a:moveTo>
                    <a:pt x="0" y="10413"/>
                  </a:moveTo>
                  <a:lnTo>
                    <a:pt x="161074" y="10413"/>
                  </a:lnTo>
                  <a:lnTo>
                    <a:pt x="385051" y="291973"/>
                  </a:lnTo>
                  <a:lnTo>
                    <a:pt x="385051" y="96774"/>
                  </a:lnTo>
                  <a:lnTo>
                    <a:pt x="378514" y="50411"/>
                  </a:lnTo>
                  <a:lnTo>
                    <a:pt x="337041" y="23687"/>
                  </a:lnTo>
                  <a:lnTo>
                    <a:pt x="319519" y="22732"/>
                  </a:lnTo>
                  <a:lnTo>
                    <a:pt x="319519" y="10413"/>
                  </a:lnTo>
                  <a:lnTo>
                    <a:pt x="469506" y="10413"/>
                  </a:lnTo>
                  <a:lnTo>
                    <a:pt x="469506" y="22732"/>
                  </a:lnTo>
                  <a:lnTo>
                    <a:pt x="456292" y="24759"/>
                  </a:lnTo>
                  <a:lnTo>
                    <a:pt x="445423" y="27035"/>
                  </a:lnTo>
                  <a:lnTo>
                    <a:pt x="415404" y="51434"/>
                  </a:lnTo>
                  <a:lnTo>
                    <a:pt x="409816" y="96774"/>
                  </a:lnTo>
                  <a:lnTo>
                    <a:pt x="409816" y="474852"/>
                  </a:lnTo>
                  <a:lnTo>
                    <a:pt x="398513" y="474852"/>
                  </a:lnTo>
                  <a:lnTo>
                    <a:pt x="91414" y="96774"/>
                  </a:lnTo>
                  <a:lnTo>
                    <a:pt x="91414" y="385444"/>
                  </a:lnTo>
                  <a:lnTo>
                    <a:pt x="101492" y="429896"/>
                  </a:lnTo>
                  <a:lnTo>
                    <a:pt x="139125" y="451262"/>
                  </a:lnTo>
                  <a:lnTo>
                    <a:pt x="161074" y="452119"/>
                  </a:lnTo>
                  <a:lnTo>
                    <a:pt x="161074" y="464438"/>
                  </a:lnTo>
                  <a:lnTo>
                    <a:pt x="0" y="464438"/>
                  </a:lnTo>
                  <a:lnTo>
                    <a:pt x="0" y="452119"/>
                  </a:lnTo>
                  <a:lnTo>
                    <a:pt x="17330" y="451002"/>
                  </a:lnTo>
                  <a:lnTo>
                    <a:pt x="31813" y="448040"/>
                  </a:lnTo>
                  <a:lnTo>
                    <a:pt x="63287" y="416321"/>
                  </a:lnTo>
                  <a:lnTo>
                    <a:pt x="66967" y="385444"/>
                  </a:lnTo>
                  <a:lnTo>
                    <a:pt x="66967" y="65024"/>
                  </a:lnTo>
                  <a:lnTo>
                    <a:pt x="37547" y="32724"/>
                  </a:lnTo>
                  <a:lnTo>
                    <a:pt x="0" y="22732"/>
                  </a:lnTo>
                  <a:lnTo>
                    <a:pt x="0" y="10413"/>
                  </a:lnTo>
                  <a:close/>
                </a:path>
                <a:path w="3387725" h="474979">
                  <a:moveTo>
                    <a:pt x="3183369" y="1015"/>
                  </a:moveTo>
                  <a:lnTo>
                    <a:pt x="3227565" y="1015"/>
                  </a:lnTo>
                  <a:lnTo>
                    <a:pt x="3198101" y="146050"/>
                  </a:lnTo>
                  <a:lnTo>
                    <a:pt x="3296907" y="146050"/>
                  </a:lnTo>
                  <a:lnTo>
                    <a:pt x="3325609" y="1015"/>
                  </a:lnTo>
                  <a:lnTo>
                    <a:pt x="3369805" y="1015"/>
                  </a:lnTo>
                  <a:lnTo>
                    <a:pt x="3340341" y="146050"/>
                  </a:lnTo>
                  <a:lnTo>
                    <a:pt x="3387331" y="146050"/>
                  </a:lnTo>
                  <a:lnTo>
                    <a:pt x="3387331" y="189483"/>
                  </a:lnTo>
                  <a:lnTo>
                    <a:pt x="3331959" y="189483"/>
                  </a:lnTo>
                  <a:lnTo>
                    <a:pt x="3311893" y="287274"/>
                  </a:lnTo>
                  <a:lnTo>
                    <a:pt x="3387331" y="287274"/>
                  </a:lnTo>
                  <a:lnTo>
                    <a:pt x="3387331" y="331850"/>
                  </a:lnTo>
                  <a:lnTo>
                    <a:pt x="3303511" y="331850"/>
                  </a:lnTo>
                  <a:lnTo>
                    <a:pt x="3274809" y="473836"/>
                  </a:lnTo>
                  <a:lnTo>
                    <a:pt x="3230232" y="473836"/>
                  </a:lnTo>
                  <a:lnTo>
                    <a:pt x="3259061" y="331850"/>
                  </a:lnTo>
                  <a:lnTo>
                    <a:pt x="3161525" y="331850"/>
                  </a:lnTo>
                  <a:lnTo>
                    <a:pt x="3131426" y="473836"/>
                  </a:lnTo>
                  <a:lnTo>
                    <a:pt x="3088246" y="473836"/>
                  </a:lnTo>
                  <a:lnTo>
                    <a:pt x="3117075" y="331850"/>
                  </a:lnTo>
                  <a:lnTo>
                    <a:pt x="3071482" y="331850"/>
                  </a:lnTo>
                  <a:lnTo>
                    <a:pt x="3071482" y="287274"/>
                  </a:lnTo>
                  <a:lnTo>
                    <a:pt x="3125711" y="287274"/>
                  </a:lnTo>
                  <a:lnTo>
                    <a:pt x="3145523" y="189483"/>
                  </a:lnTo>
                  <a:lnTo>
                    <a:pt x="3071482" y="189483"/>
                  </a:lnTo>
                  <a:lnTo>
                    <a:pt x="3071482" y="146050"/>
                  </a:lnTo>
                  <a:lnTo>
                    <a:pt x="3154159" y="146050"/>
                  </a:lnTo>
                  <a:lnTo>
                    <a:pt x="3183369" y="1015"/>
                  </a:lnTo>
                  <a:close/>
                </a:path>
                <a:path w="3387725" h="474979">
                  <a:moveTo>
                    <a:pt x="2838437" y="0"/>
                  </a:moveTo>
                  <a:lnTo>
                    <a:pt x="2887602" y="5222"/>
                  </a:lnTo>
                  <a:lnTo>
                    <a:pt x="2939529" y="20827"/>
                  </a:lnTo>
                  <a:lnTo>
                    <a:pt x="2953535" y="26068"/>
                  </a:lnTo>
                  <a:lnTo>
                    <a:pt x="2964707" y="29797"/>
                  </a:lnTo>
                  <a:lnTo>
                    <a:pt x="2973069" y="32025"/>
                  </a:lnTo>
                  <a:lnTo>
                    <a:pt x="2978645" y="32765"/>
                  </a:lnTo>
                  <a:lnTo>
                    <a:pt x="2985884" y="32765"/>
                  </a:lnTo>
                  <a:lnTo>
                    <a:pt x="3007474" y="0"/>
                  </a:lnTo>
                  <a:lnTo>
                    <a:pt x="3020555" y="0"/>
                  </a:lnTo>
                  <a:lnTo>
                    <a:pt x="3020555" y="157352"/>
                  </a:lnTo>
                  <a:lnTo>
                    <a:pt x="3007474" y="157352"/>
                  </a:lnTo>
                  <a:lnTo>
                    <a:pt x="2998544" y="128375"/>
                  </a:lnTo>
                  <a:lnTo>
                    <a:pt x="2986424" y="102981"/>
                  </a:lnTo>
                  <a:lnTo>
                    <a:pt x="2952610" y="62991"/>
                  </a:lnTo>
                  <a:lnTo>
                    <a:pt x="2909747" y="38353"/>
                  </a:lnTo>
                  <a:lnTo>
                    <a:pt x="2861551" y="30099"/>
                  </a:lnTo>
                  <a:lnTo>
                    <a:pt x="2840685" y="31642"/>
                  </a:lnTo>
                  <a:lnTo>
                    <a:pt x="2801668" y="43922"/>
                  </a:lnTo>
                  <a:lnTo>
                    <a:pt x="2766920" y="67752"/>
                  </a:lnTo>
                  <a:lnTo>
                    <a:pt x="2741012" y="99704"/>
                  </a:lnTo>
                  <a:lnTo>
                    <a:pt x="2722369" y="144520"/>
                  </a:lnTo>
                  <a:lnTo>
                    <a:pt x="2711752" y="200769"/>
                  </a:lnTo>
                  <a:lnTo>
                    <a:pt x="2710421" y="231012"/>
                  </a:lnTo>
                  <a:lnTo>
                    <a:pt x="2711395" y="260822"/>
                  </a:lnTo>
                  <a:lnTo>
                    <a:pt x="2719154" y="316345"/>
                  </a:lnTo>
                  <a:lnTo>
                    <a:pt x="2734704" y="365535"/>
                  </a:lnTo>
                  <a:lnTo>
                    <a:pt x="2758758" y="403393"/>
                  </a:lnTo>
                  <a:lnTo>
                    <a:pt x="2791719" y="428944"/>
                  </a:lnTo>
                  <a:lnTo>
                    <a:pt x="2834252" y="441759"/>
                  </a:lnTo>
                  <a:lnTo>
                    <a:pt x="2859138" y="443356"/>
                  </a:lnTo>
                  <a:lnTo>
                    <a:pt x="2880117" y="442188"/>
                  </a:lnTo>
                  <a:lnTo>
                    <a:pt x="2919360" y="432802"/>
                  </a:lnTo>
                  <a:lnTo>
                    <a:pt x="2955747" y="413515"/>
                  </a:lnTo>
                  <a:lnTo>
                    <a:pt x="2993327" y="381234"/>
                  </a:lnTo>
                  <a:lnTo>
                    <a:pt x="3012808" y="360044"/>
                  </a:lnTo>
                  <a:lnTo>
                    <a:pt x="3012808" y="399160"/>
                  </a:lnTo>
                  <a:lnTo>
                    <a:pt x="2973866" y="433530"/>
                  </a:lnTo>
                  <a:lnTo>
                    <a:pt x="2933306" y="456945"/>
                  </a:lnTo>
                  <a:lnTo>
                    <a:pt x="2888507" y="470376"/>
                  </a:lnTo>
                  <a:lnTo>
                    <a:pt x="2836659" y="474852"/>
                  </a:lnTo>
                  <a:lnTo>
                    <a:pt x="2801371" y="473023"/>
                  </a:lnTo>
                  <a:lnTo>
                    <a:pt x="2736843" y="458458"/>
                  </a:lnTo>
                  <a:lnTo>
                    <a:pt x="2681030" y="429601"/>
                  </a:lnTo>
                  <a:lnTo>
                    <a:pt x="2637457" y="387691"/>
                  </a:lnTo>
                  <a:lnTo>
                    <a:pt x="2607150" y="334256"/>
                  </a:lnTo>
                  <a:lnTo>
                    <a:pt x="2591823" y="276153"/>
                  </a:lnTo>
                  <a:lnTo>
                    <a:pt x="2589898" y="245744"/>
                  </a:lnTo>
                  <a:lnTo>
                    <a:pt x="2592019" y="213691"/>
                  </a:lnTo>
                  <a:lnTo>
                    <a:pt x="2609025" y="152108"/>
                  </a:lnTo>
                  <a:lnTo>
                    <a:pt x="2642387" y="95049"/>
                  </a:lnTo>
                  <a:lnTo>
                    <a:pt x="2688245" y="49849"/>
                  </a:lnTo>
                  <a:lnTo>
                    <a:pt x="2745014" y="18055"/>
                  </a:lnTo>
                  <a:lnTo>
                    <a:pt x="2806407" y="2002"/>
                  </a:lnTo>
                  <a:lnTo>
                    <a:pt x="2838437" y="0"/>
                  </a:lnTo>
                  <a:close/>
                </a:path>
              </a:pathLst>
            </a:custGeom>
            <a:ln w="9144">
              <a:solidFill>
                <a:srgbClr val="4582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7951" y="737044"/>
            <a:ext cx="4996815" cy="1108075"/>
            <a:chOff x="3167951" y="737044"/>
            <a:chExt cx="4996815" cy="1108075"/>
          </a:xfrm>
        </p:grpSpPr>
        <p:sp>
          <p:nvSpPr>
            <p:cNvPr id="3" name="object 3"/>
            <p:cNvSpPr/>
            <p:nvPr/>
          </p:nvSpPr>
          <p:spPr>
            <a:xfrm>
              <a:off x="3179064" y="748156"/>
              <a:ext cx="4974590" cy="1085850"/>
            </a:xfrm>
            <a:custGeom>
              <a:avLst/>
              <a:gdLst/>
              <a:ahLst/>
              <a:cxnLst/>
              <a:rect l="l" t="t" r="r" b="b"/>
              <a:pathLst>
                <a:path w="4974590" h="1085850">
                  <a:moveTo>
                    <a:pt x="4793361" y="0"/>
                  </a:moveTo>
                  <a:lnTo>
                    <a:pt x="0" y="0"/>
                  </a:lnTo>
                  <a:lnTo>
                    <a:pt x="0" y="1085850"/>
                  </a:lnTo>
                  <a:lnTo>
                    <a:pt x="4793361" y="1085850"/>
                  </a:lnTo>
                  <a:lnTo>
                    <a:pt x="4841471" y="1079385"/>
                  </a:lnTo>
                  <a:lnTo>
                    <a:pt x="4884702" y="1061141"/>
                  </a:lnTo>
                  <a:lnTo>
                    <a:pt x="4921329" y="1032843"/>
                  </a:lnTo>
                  <a:lnTo>
                    <a:pt x="4949627" y="996216"/>
                  </a:lnTo>
                  <a:lnTo>
                    <a:pt x="4967871" y="952985"/>
                  </a:lnTo>
                  <a:lnTo>
                    <a:pt x="4974336" y="904875"/>
                  </a:lnTo>
                  <a:lnTo>
                    <a:pt x="4974336" y="180975"/>
                  </a:lnTo>
                  <a:lnTo>
                    <a:pt x="4967871" y="132864"/>
                  </a:lnTo>
                  <a:lnTo>
                    <a:pt x="4949627" y="89633"/>
                  </a:lnTo>
                  <a:lnTo>
                    <a:pt x="4921329" y="53006"/>
                  </a:lnTo>
                  <a:lnTo>
                    <a:pt x="4884702" y="24708"/>
                  </a:lnTo>
                  <a:lnTo>
                    <a:pt x="4841471" y="6464"/>
                  </a:lnTo>
                  <a:lnTo>
                    <a:pt x="4793361" y="0"/>
                  </a:lnTo>
                  <a:close/>
                </a:path>
              </a:pathLst>
            </a:custGeom>
            <a:solidFill>
              <a:srgbClr val="D2E0C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9064" y="748156"/>
              <a:ext cx="4974590" cy="1085850"/>
            </a:xfrm>
            <a:custGeom>
              <a:avLst/>
              <a:gdLst/>
              <a:ahLst/>
              <a:cxnLst/>
              <a:rect l="l" t="t" r="r" b="b"/>
              <a:pathLst>
                <a:path w="4974590" h="1085850">
                  <a:moveTo>
                    <a:pt x="4974336" y="180975"/>
                  </a:moveTo>
                  <a:lnTo>
                    <a:pt x="4974336" y="904875"/>
                  </a:lnTo>
                  <a:lnTo>
                    <a:pt x="4967871" y="952985"/>
                  </a:lnTo>
                  <a:lnTo>
                    <a:pt x="4949627" y="996216"/>
                  </a:lnTo>
                  <a:lnTo>
                    <a:pt x="4921329" y="1032843"/>
                  </a:lnTo>
                  <a:lnTo>
                    <a:pt x="4884702" y="1061141"/>
                  </a:lnTo>
                  <a:lnTo>
                    <a:pt x="4841471" y="1079385"/>
                  </a:lnTo>
                  <a:lnTo>
                    <a:pt x="4793361" y="1085850"/>
                  </a:lnTo>
                  <a:lnTo>
                    <a:pt x="0" y="1085850"/>
                  </a:lnTo>
                  <a:lnTo>
                    <a:pt x="0" y="0"/>
                  </a:lnTo>
                  <a:lnTo>
                    <a:pt x="4793361" y="0"/>
                  </a:lnTo>
                  <a:lnTo>
                    <a:pt x="4841471" y="6464"/>
                  </a:lnTo>
                  <a:lnTo>
                    <a:pt x="4884702" y="24708"/>
                  </a:lnTo>
                  <a:lnTo>
                    <a:pt x="4921329" y="53006"/>
                  </a:lnTo>
                  <a:lnTo>
                    <a:pt x="4949627" y="89633"/>
                  </a:lnTo>
                  <a:lnTo>
                    <a:pt x="4967871" y="132864"/>
                  </a:lnTo>
                  <a:lnTo>
                    <a:pt x="4974336" y="180975"/>
                  </a:lnTo>
                  <a:close/>
                </a:path>
              </a:pathLst>
            </a:custGeom>
            <a:ln w="22225">
              <a:solidFill>
                <a:srgbClr val="D2E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14521" y="963295"/>
            <a:ext cx="4337050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0" marR="5080" indent="-114300">
              <a:lnSpc>
                <a:spcPts val="1510"/>
              </a:lnSpc>
              <a:spcBef>
                <a:spcPts val="29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Times New Roman"/>
                <a:cs typeface="Times New Roman"/>
              </a:rPr>
              <a:t>C# dili diğer dillere göre daha kolay öğrenilebilecek bir  </a:t>
            </a:r>
            <a:r>
              <a:rPr sz="1400" spc="-15" dirty="0">
                <a:latin typeface="Times New Roman"/>
                <a:cs typeface="Times New Roman"/>
              </a:rPr>
              <a:t>dildir. </a:t>
            </a:r>
            <a:r>
              <a:rPr sz="1400" dirty="0">
                <a:latin typeface="Times New Roman"/>
                <a:cs typeface="Times New Roman"/>
              </a:rPr>
              <a:t>Bu dili </a:t>
            </a:r>
            <a:r>
              <a:rPr sz="1400" spc="-5" dirty="0">
                <a:latin typeface="Times New Roman"/>
                <a:cs typeface="Times New Roman"/>
              </a:rPr>
              <a:t>kullanırken </a:t>
            </a:r>
            <a:r>
              <a:rPr sz="1400" dirty="0">
                <a:latin typeface="Times New Roman"/>
                <a:cs typeface="Times New Roman"/>
              </a:rPr>
              <a:t>az </a:t>
            </a:r>
            <a:r>
              <a:rPr sz="1400" spc="-5" dirty="0">
                <a:latin typeface="Times New Roman"/>
                <a:cs typeface="Times New Roman"/>
              </a:rPr>
              <a:t>sayıda </a:t>
            </a:r>
            <a:r>
              <a:rPr sz="1400" dirty="0">
                <a:latin typeface="Times New Roman"/>
                <a:cs typeface="Times New Roman"/>
              </a:rPr>
              <a:t>anahtar </a:t>
            </a:r>
            <a:r>
              <a:rPr sz="1400" spc="-5" dirty="0">
                <a:latin typeface="Times New Roman"/>
                <a:cs typeface="Times New Roman"/>
              </a:rPr>
              <a:t>kelime </a:t>
            </a:r>
            <a:r>
              <a:rPr sz="1400" dirty="0">
                <a:latin typeface="Times New Roman"/>
                <a:cs typeface="Times New Roman"/>
              </a:rPr>
              <a:t>ve basit  kontrol </a:t>
            </a:r>
            <a:r>
              <a:rPr sz="1400" spc="-5" dirty="0">
                <a:latin typeface="Times New Roman"/>
                <a:cs typeface="Times New Roman"/>
              </a:rPr>
              <a:t>yapıları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kullanılmaktadır.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7074" y="601281"/>
            <a:ext cx="2363470" cy="1379855"/>
            <a:chOff x="827074" y="601281"/>
            <a:chExt cx="2363470" cy="1379855"/>
          </a:xfrm>
        </p:grpSpPr>
        <p:sp>
          <p:nvSpPr>
            <p:cNvPr id="7" name="object 7"/>
            <p:cNvSpPr/>
            <p:nvPr/>
          </p:nvSpPr>
          <p:spPr>
            <a:xfrm>
              <a:off x="838187" y="612394"/>
              <a:ext cx="2341245" cy="1357630"/>
            </a:xfrm>
            <a:custGeom>
              <a:avLst/>
              <a:gdLst/>
              <a:ahLst/>
              <a:cxnLst/>
              <a:rect l="l" t="t" r="r" b="b"/>
              <a:pathLst>
                <a:path w="2341245" h="1357630">
                  <a:moveTo>
                    <a:pt x="2114689" y="0"/>
                  </a:moveTo>
                  <a:lnTo>
                    <a:pt x="226237" y="0"/>
                  </a:lnTo>
                  <a:lnTo>
                    <a:pt x="180644" y="4598"/>
                  </a:lnTo>
                  <a:lnTo>
                    <a:pt x="138177" y="17787"/>
                  </a:lnTo>
                  <a:lnTo>
                    <a:pt x="99748" y="38656"/>
                  </a:lnTo>
                  <a:lnTo>
                    <a:pt x="66265" y="66294"/>
                  </a:lnTo>
                  <a:lnTo>
                    <a:pt x="38639" y="99789"/>
                  </a:lnTo>
                  <a:lnTo>
                    <a:pt x="17779" y="138231"/>
                  </a:lnTo>
                  <a:lnTo>
                    <a:pt x="4596" y="180710"/>
                  </a:lnTo>
                  <a:lnTo>
                    <a:pt x="0" y="226313"/>
                  </a:lnTo>
                  <a:lnTo>
                    <a:pt x="0" y="1131189"/>
                  </a:lnTo>
                  <a:lnTo>
                    <a:pt x="4596" y="1176787"/>
                  </a:lnTo>
                  <a:lnTo>
                    <a:pt x="17779" y="1219251"/>
                  </a:lnTo>
                  <a:lnTo>
                    <a:pt x="38639" y="1257673"/>
                  </a:lnTo>
                  <a:lnTo>
                    <a:pt x="66265" y="1291145"/>
                  </a:lnTo>
                  <a:lnTo>
                    <a:pt x="99748" y="1318759"/>
                  </a:lnTo>
                  <a:lnTo>
                    <a:pt x="138177" y="1339607"/>
                  </a:lnTo>
                  <a:lnTo>
                    <a:pt x="180644" y="1352782"/>
                  </a:lnTo>
                  <a:lnTo>
                    <a:pt x="226237" y="1357376"/>
                  </a:lnTo>
                  <a:lnTo>
                    <a:pt x="2114689" y="1357376"/>
                  </a:lnTo>
                  <a:lnTo>
                    <a:pt x="2160251" y="1352782"/>
                  </a:lnTo>
                  <a:lnTo>
                    <a:pt x="2202698" y="1339607"/>
                  </a:lnTo>
                  <a:lnTo>
                    <a:pt x="2241118" y="1318759"/>
                  </a:lnTo>
                  <a:lnTo>
                    <a:pt x="2274598" y="1291145"/>
                  </a:lnTo>
                  <a:lnTo>
                    <a:pt x="2302226" y="1257673"/>
                  </a:lnTo>
                  <a:lnTo>
                    <a:pt x="2323090" y="1219251"/>
                  </a:lnTo>
                  <a:lnTo>
                    <a:pt x="2336278" y="1176787"/>
                  </a:lnTo>
                  <a:lnTo>
                    <a:pt x="2340876" y="1131189"/>
                  </a:lnTo>
                  <a:lnTo>
                    <a:pt x="2340876" y="226313"/>
                  </a:lnTo>
                  <a:lnTo>
                    <a:pt x="2336278" y="180710"/>
                  </a:lnTo>
                  <a:lnTo>
                    <a:pt x="2323090" y="138231"/>
                  </a:lnTo>
                  <a:lnTo>
                    <a:pt x="2302226" y="99789"/>
                  </a:lnTo>
                  <a:lnTo>
                    <a:pt x="2274598" y="66294"/>
                  </a:lnTo>
                  <a:lnTo>
                    <a:pt x="2241118" y="38656"/>
                  </a:lnTo>
                  <a:lnTo>
                    <a:pt x="2202698" y="17787"/>
                  </a:lnTo>
                  <a:lnTo>
                    <a:pt x="2160251" y="4598"/>
                  </a:lnTo>
                  <a:lnTo>
                    <a:pt x="2114689" y="0"/>
                  </a:lnTo>
                  <a:close/>
                </a:path>
              </a:pathLst>
            </a:custGeom>
            <a:solidFill>
              <a:srgbClr val="63A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187" y="612394"/>
              <a:ext cx="2341245" cy="1357630"/>
            </a:xfrm>
            <a:custGeom>
              <a:avLst/>
              <a:gdLst/>
              <a:ahLst/>
              <a:cxnLst/>
              <a:rect l="l" t="t" r="r" b="b"/>
              <a:pathLst>
                <a:path w="2341245" h="1357630">
                  <a:moveTo>
                    <a:pt x="0" y="226313"/>
                  </a:moveTo>
                  <a:lnTo>
                    <a:pt x="4596" y="180710"/>
                  </a:lnTo>
                  <a:lnTo>
                    <a:pt x="17779" y="138231"/>
                  </a:lnTo>
                  <a:lnTo>
                    <a:pt x="38639" y="99789"/>
                  </a:lnTo>
                  <a:lnTo>
                    <a:pt x="66265" y="66294"/>
                  </a:lnTo>
                  <a:lnTo>
                    <a:pt x="99748" y="38656"/>
                  </a:lnTo>
                  <a:lnTo>
                    <a:pt x="138177" y="17787"/>
                  </a:lnTo>
                  <a:lnTo>
                    <a:pt x="180644" y="4598"/>
                  </a:lnTo>
                  <a:lnTo>
                    <a:pt x="226237" y="0"/>
                  </a:lnTo>
                  <a:lnTo>
                    <a:pt x="2114689" y="0"/>
                  </a:lnTo>
                  <a:lnTo>
                    <a:pt x="2160251" y="4598"/>
                  </a:lnTo>
                  <a:lnTo>
                    <a:pt x="2202698" y="17787"/>
                  </a:lnTo>
                  <a:lnTo>
                    <a:pt x="2241118" y="38656"/>
                  </a:lnTo>
                  <a:lnTo>
                    <a:pt x="2274598" y="66294"/>
                  </a:lnTo>
                  <a:lnTo>
                    <a:pt x="2302226" y="99789"/>
                  </a:lnTo>
                  <a:lnTo>
                    <a:pt x="2323090" y="138231"/>
                  </a:lnTo>
                  <a:lnTo>
                    <a:pt x="2336278" y="180710"/>
                  </a:lnTo>
                  <a:lnTo>
                    <a:pt x="2340876" y="226313"/>
                  </a:lnTo>
                  <a:lnTo>
                    <a:pt x="2340876" y="1131189"/>
                  </a:lnTo>
                  <a:lnTo>
                    <a:pt x="2336278" y="1176787"/>
                  </a:lnTo>
                  <a:lnTo>
                    <a:pt x="2323090" y="1219251"/>
                  </a:lnTo>
                  <a:lnTo>
                    <a:pt x="2302226" y="1257673"/>
                  </a:lnTo>
                  <a:lnTo>
                    <a:pt x="2274598" y="1291145"/>
                  </a:lnTo>
                  <a:lnTo>
                    <a:pt x="2241118" y="1318759"/>
                  </a:lnTo>
                  <a:lnTo>
                    <a:pt x="2202698" y="1339607"/>
                  </a:lnTo>
                  <a:lnTo>
                    <a:pt x="2160251" y="1352782"/>
                  </a:lnTo>
                  <a:lnTo>
                    <a:pt x="2114689" y="1357376"/>
                  </a:lnTo>
                  <a:lnTo>
                    <a:pt x="226237" y="1357376"/>
                  </a:lnTo>
                  <a:lnTo>
                    <a:pt x="180644" y="1352782"/>
                  </a:lnTo>
                  <a:lnTo>
                    <a:pt x="138177" y="1339607"/>
                  </a:lnTo>
                  <a:lnTo>
                    <a:pt x="99748" y="1318759"/>
                  </a:lnTo>
                  <a:lnTo>
                    <a:pt x="66265" y="1291145"/>
                  </a:lnTo>
                  <a:lnTo>
                    <a:pt x="38639" y="1257673"/>
                  </a:lnTo>
                  <a:lnTo>
                    <a:pt x="17779" y="1219251"/>
                  </a:lnTo>
                  <a:lnTo>
                    <a:pt x="4596" y="1176787"/>
                  </a:lnTo>
                  <a:lnTo>
                    <a:pt x="0" y="1131189"/>
                  </a:lnTo>
                  <a:lnTo>
                    <a:pt x="0" y="226313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7044" y="737742"/>
            <a:ext cx="204025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6700" marR="259715" indent="635" algn="ctr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C#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Dili  Öğren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esi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555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Kolay Bir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Dildir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67951" y="2162365"/>
            <a:ext cx="4996815" cy="1108075"/>
            <a:chOff x="3167951" y="2162365"/>
            <a:chExt cx="4996815" cy="1108075"/>
          </a:xfrm>
        </p:grpSpPr>
        <p:sp>
          <p:nvSpPr>
            <p:cNvPr id="11" name="object 11"/>
            <p:cNvSpPr/>
            <p:nvPr/>
          </p:nvSpPr>
          <p:spPr>
            <a:xfrm>
              <a:off x="3179064" y="2173477"/>
              <a:ext cx="4974590" cy="1085850"/>
            </a:xfrm>
            <a:custGeom>
              <a:avLst/>
              <a:gdLst/>
              <a:ahLst/>
              <a:cxnLst/>
              <a:rect l="l" t="t" r="r" b="b"/>
              <a:pathLst>
                <a:path w="4974590" h="1085850">
                  <a:moveTo>
                    <a:pt x="4793361" y="0"/>
                  </a:moveTo>
                  <a:lnTo>
                    <a:pt x="0" y="0"/>
                  </a:lnTo>
                  <a:lnTo>
                    <a:pt x="0" y="1085850"/>
                  </a:lnTo>
                  <a:lnTo>
                    <a:pt x="4793361" y="1085850"/>
                  </a:lnTo>
                  <a:lnTo>
                    <a:pt x="4841471" y="1079385"/>
                  </a:lnTo>
                  <a:lnTo>
                    <a:pt x="4884702" y="1061141"/>
                  </a:lnTo>
                  <a:lnTo>
                    <a:pt x="4921329" y="1032843"/>
                  </a:lnTo>
                  <a:lnTo>
                    <a:pt x="4949627" y="996216"/>
                  </a:lnTo>
                  <a:lnTo>
                    <a:pt x="4967871" y="952985"/>
                  </a:lnTo>
                  <a:lnTo>
                    <a:pt x="4974336" y="904875"/>
                  </a:lnTo>
                  <a:lnTo>
                    <a:pt x="4974336" y="180975"/>
                  </a:lnTo>
                  <a:lnTo>
                    <a:pt x="4967871" y="132864"/>
                  </a:lnTo>
                  <a:lnTo>
                    <a:pt x="4949627" y="89633"/>
                  </a:lnTo>
                  <a:lnTo>
                    <a:pt x="4921329" y="53006"/>
                  </a:lnTo>
                  <a:lnTo>
                    <a:pt x="4884702" y="24708"/>
                  </a:lnTo>
                  <a:lnTo>
                    <a:pt x="4841471" y="6464"/>
                  </a:lnTo>
                  <a:lnTo>
                    <a:pt x="4793361" y="0"/>
                  </a:lnTo>
                  <a:close/>
                </a:path>
              </a:pathLst>
            </a:custGeom>
            <a:solidFill>
              <a:srgbClr val="E3EA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9064" y="2173477"/>
              <a:ext cx="4974590" cy="1085850"/>
            </a:xfrm>
            <a:custGeom>
              <a:avLst/>
              <a:gdLst/>
              <a:ahLst/>
              <a:cxnLst/>
              <a:rect l="l" t="t" r="r" b="b"/>
              <a:pathLst>
                <a:path w="4974590" h="1085850">
                  <a:moveTo>
                    <a:pt x="4974336" y="180975"/>
                  </a:moveTo>
                  <a:lnTo>
                    <a:pt x="4974336" y="904875"/>
                  </a:lnTo>
                  <a:lnTo>
                    <a:pt x="4967871" y="952985"/>
                  </a:lnTo>
                  <a:lnTo>
                    <a:pt x="4949627" y="996216"/>
                  </a:lnTo>
                  <a:lnTo>
                    <a:pt x="4921329" y="1032843"/>
                  </a:lnTo>
                  <a:lnTo>
                    <a:pt x="4884702" y="1061141"/>
                  </a:lnTo>
                  <a:lnTo>
                    <a:pt x="4841471" y="1079385"/>
                  </a:lnTo>
                  <a:lnTo>
                    <a:pt x="4793361" y="1085850"/>
                  </a:lnTo>
                  <a:lnTo>
                    <a:pt x="0" y="1085850"/>
                  </a:lnTo>
                  <a:lnTo>
                    <a:pt x="0" y="0"/>
                  </a:lnTo>
                  <a:lnTo>
                    <a:pt x="4793361" y="0"/>
                  </a:lnTo>
                  <a:lnTo>
                    <a:pt x="4841471" y="6464"/>
                  </a:lnTo>
                  <a:lnTo>
                    <a:pt x="4884702" y="24708"/>
                  </a:lnTo>
                  <a:lnTo>
                    <a:pt x="4921329" y="53006"/>
                  </a:lnTo>
                  <a:lnTo>
                    <a:pt x="4949627" y="89633"/>
                  </a:lnTo>
                  <a:lnTo>
                    <a:pt x="4967871" y="132864"/>
                  </a:lnTo>
                  <a:lnTo>
                    <a:pt x="4974336" y="180975"/>
                  </a:lnTo>
                  <a:close/>
                </a:path>
              </a:pathLst>
            </a:custGeom>
            <a:ln w="22225">
              <a:solidFill>
                <a:srgbClr val="E3EA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14521" y="2196845"/>
            <a:ext cx="4420870" cy="100774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0" marR="5080" indent="-114300">
              <a:lnSpc>
                <a:spcPts val="1510"/>
              </a:lnSpc>
              <a:spcBef>
                <a:spcPts val="29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Times New Roman"/>
                <a:cs typeface="Times New Roman"/>
              </a:rPr>
              <a:t>C# gerçek </a:t>
            </a:r>
            <a:r>
              <a:rPr sz="1400" spc="-5" dirty="0">
                <a:latin typeface="Times New Roman"/>
                <a:cs typeface="Times New Roman"/>
              </a:rPr>
              <a:t>manada </a:t>
            </a:r>
            <a:r>
              <a:rPr sz="1400" dirty="0">
                <a:latin typeface="Times New Roman"/>
                <a:cs typeface="Times New Roman"/>
              </a:rPr>
              <a:t>nesne </a:t>
            </a:r>
            <a:r>
              <a:rPr sz="1400" spc="-5" dirty="0">
                <a:latin typeface="Times New Roman"/>
                <a:cs typeface="Times New Roman"/>
              </a:rPr>
              <a:t>yönelimli </a:t>
            </a:r>
            <a:r>
              <a:rPr sz="1400" dirty="0">
                <a:latin typeface="Times New Roman"/>
                <a:cs typeface="Times New Roman"/>
              </a:rPr>
              <a:t>bir </a:t>
            </a:r>
            <a:r>
              <a:rPr sz="1400" spc="-15" dirty="0">
                <a:latin typeface="Times New Roman"/>
                <a:cs typeface="Times New Roman"/>
              </a:rPr>
              <a:t>dildir. </a:t>
            </a:r>
            <a:r>
              <a:rPr sz="1400" dirty="0">
                <a:latin typeface="Times New Roman"/>
                <a:cs typeface="Times New Roman"/>
              </a:rPr>
              <a:t>Bu </a:t>
            </a:r>
            <a:r>
              <a:rPr sz="1400" spc="-5" dirty="0">
                <a:latin typeface="Times New Roman"/>
                <a:cs typeface="Times New Roman"/>
              </a:rPr>
              <a:t>sayede  büyük </a:t>
            </a:r>
            <a:r>
              <a:rPr sz="1400" dirty="0">
                <a:latin typeface="Times New Roman"/>
                <a:cs typeface="Times New Roman"/>
              </a:rPr>
              <a:t>ölçekli projeleri hızlı bir şekilde </a:t>
            </a:r>
            <a:r>
              <a:rPr sz="1400" spc="-5" dirty="0">
                <a:latin typeface="Times New Roman"/>
                <a:cs typeface="Times New Roman"/>
              </a:rPr>
              <a:t>geliştirebiliriz.  </a:t>
            </a:r>
            <a:r>
              <a:rPr sz="1400" spc="-25" dirty="0">
                <a:latin typeface="Times New Roman"/>
                <a:cs typeface="Times New Roman"/>
              </a:rPr>
              <a:t>Ayrıca </a:t>
            </a:r>
            <a:r>
              <a:rPr sz="1400" dirty="0">
                <a:latin typeface="Times New Roman"/>
                <a:cs typeface="Times New Roman"/>
              </a:rPr>
              <a:t>program hatalarının </a:t>
            </a:r>
            <a:r>
              <a:rPr sz="1400" spc="-5" dirty="0">
                <a:latin typeface="Times New Roman"/>
                <a:cs typeface="Times New Roman"/>
              </a:rPr>
              <a:t>giderilmesi veya yeni modüller  ekleme </a:t>
            </a:r>
            <a:r>
              <a:rPr sz="1400" dirty="0">
                <a:latin typeface="Times New Roman"/>
                <a:cs typeface="Times New Roman"/>
              </a:rPr>
              <a:t>safhalarında tam </a:t>
            </a:r>
            <a:r>
              <a:rPr sz="1400" spc="-5" dirty="0">
                <a:latin typeface="Times New Roman"/>
                <a:cs typeface="Times New Roman"/>
              </a:rPr>
              <a:t>donanımlı </a:t>
            </a:r>
            <a:r>
              <a:rPr sz="1400" dirty="0">
                <a:latin typeface="Times New Roman"/>
                <a:cs typeface="Times New Roman"/>
              </a:rPr>
              <a:t>nesne </a:t>
            </a:r>
            <a:r>
              <a:rPr sz="1400" spc="-5" dirty="0">
                <a:latin typeface="Times New Roman"/>
                <a:cs typeface="Times New Roman"/>
              </a:rPr>
              <a:t>yönelimli </a:t>
            </a:r>
            <a:r>
              <a:rPr sz="1400" dirty="0">
                <a:latin typeface="Times New Roman"/>
                <a:cs typeface="Times New Roman"/>
              </a:rPr>
              <a:t>bir dille  </a:t>
            </a:r>
            <a:r>
              <a:rPr sz="1400" spc="-5" dirty="0">
                <a:latin typeface="Times New Roman"/>
                <a:cs typeface="Times New Roman"/>
              </a:rPr>
              <a:t>çalışmak büyük </a:t>
            </a:r>
            <a:r>
              <a:rPr sz="1400" dirty="0">
                <a:latin typeface="Times New Roman"/>
                <a:cs typeface="Times New Roman"/>
              </a:rPr>
              <a:t>faydalar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sağlar.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7074" y="2026602"/>
            <a:ext cx="2363470" cy="1379855"/>
            <a:chOff x="827074" y="2026602"/>
            <a:chExt cx="2363470" cy="1379855"/>
          </a:xfrm>
        </p:grpSpPr>
        <p:sp>
          <p:nvSpPr>
            <p:cNvPr id="15" name="object 15"/>
            <p:cNvSpPr/>
            <p:nvPr/>
          </p:nvSpPr>
          <p:spPr>
            <a:xfrm>
              <a:off x="838187" y="2037714"/>
              <a:ext cx="2341245" cy="1357630"/>
            </a:xfrm>
            <a:custGeom>
              <a:avLst/>
              <a:gdLst/>
              <a:ahLst/>
              <a:cxnLst/>
              <a:rect l="l" t="t" r="r" b="b"/>
              <a:pathLst>
                <a:path w="2341245" h="1357629">
                  <a:moveTo>
                    <a:pt x="2114689" y="0"/>
                  </a:moveTo>
                  <a:lnTo>
                    <a:pt x="226237" y="0"/>
                  </a:lnTo>
                  <a:lnTo>
                    <a:pt x="180644" y="4593"/>
                  </a:lnTo>
                  <a:lnTo>
                    <a:pt x="138177" y="17768"/>
                  </a:lnTo>
                  <a:lnTo>
                    <a:pt x="99748" y="38616"/>
                  </a:lnTo>
                  <a:lnTo>
                    <a:pt x="66265" y="66230"/>
                  </a:lnTo>
                  <a:lnTo>
                    <a:pt x="38639" y="99702"/>
                  </a:lnTo>
                  <a:lnTo>
                    <a:pt x="17779" y="138124"/>
                  </a:lnTo>
                  <a:lnTo>
                    <a:pt x="4596" y="180588"/>
                  </a:lnTo>
                  <a:lnTo>
                    <a:pt x="0" y="226187"/>
                  </a:lnTo>
                  <a:lnTo>
                    <a:pt x="0" y="1131062"/>
                  </a:lnTo>
                  <a:lnTo>
                    <a:pt x="4596" y="1176665"/>
                  </a:lnTo>
                  <a:lnTo>
                    <a:pt x="17779" y="1219144"/>
                  </a:lnTo>
                  <a:lnTo>
                    <a:pt x="38639" y="1257586"/>
                  </a:lnTo>
                  <a:lnTo>
                    <a:pt x="66265" y="1291081"/>
                  </a:lnTo>
                  <a:lnTo>
                    <a:pt x="99748" y="1318719"/>
                  </a:lnTo>
                  <a:lnTo>
                    <a:pt x="138177" y="1339588"/>
                  </a:lnTo>
                  <a:lnTo>
                    <a:pt x="180644" y="1352777"/>
                  </a:lnTo>
                  <a:lnTo>
                    <a:pt x="226237" y="1357376"/>
                  </a:lnTo>
                  <a:lnTo>
                    <a:pt x="2114689" y="1357376"/>
                  </a:lnTo>
                  <a:lnTo>
                    <a:pt x="2160251" y="1352777"/>
                  </a:lnTo>
                  <a:lnTo>
                    <a:pt x="2202698" y="1339588"/>
                  </a:lnTo>
                  <a:lnTo>
                    <a:pt x="2241118" y="1318719"/>
                  </a:lnTo>
                  <a:lnTo>
                    <a:pt x="2274598" y="1291081"/>
                  </a:lnTo>
                  <a:lnTo>
                    <a:pt x="2302226" y="1257586"/>
                  </a:lnTo>
                  <a:lnTo>
                    <a:pt x="2323090" y="1219144"/>
                  </a:lnTo>
                  <a:lnTo>
                    <a:pt x="2336278" y="1176665"/>
                  </a:lnTo>
                  <a:lnTo>
                    <a:pt x="2340876" y="1131062"/>
                  </a:lnTo>
                  <a:lnTo>
                    <a:pt x="2340876" y="226187"/>
                  </a:lnTo>
                  <a:lnTo>
                    <a:pt x="2336278" y="180588"/>
                  </a:lnTo>
                  <a:lnTo>
                    <a:pt x="2323090" y="138124"/>
                  </a:lnTo>
                  <a:lnTo>
                    <a:pt x="2302226" y="99702"/>
                  </a:lnTo>
                  <a:lnTo>
                    <a:pt x="2274598" y="66230"/>
                  </a:lnTo>
                  <a:lnTo>
                    <a:pt x="2241118" y="38616"/>
                  </a:lnTo>
                  <a:lnTo>
                    <a:pt x="2202698" y="17768"/>
                  </a:lnTo>
                  <a:lnTo>
                    <a:pt x="2160251" y="4593"/>
                  </a:lnTo>
                  <a:lnTo>
                    <a:pt x="2114689" y="0"/>
                  </a:lnTo>
                  <a:close/>
                </a:path>
              </a:pathLst>
            </a:custGeom>
            <a:solidFill>
              <a:srgbClr val="9FB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187" y="2037714"/>
              <a:ext cx="2341245" cy="1357630"/>
            </a:xfrm>
            <a:custGeom>
              <a:avLst/>
              <a:gdLst/>
              <a:ahLst/>
              <a:cxnLst/>
              <a:rect l="l" t="t" r="r" b="b"/>
              <a:pathLst>
                <a:path w="2341245" h="1357629">
                  <a:moveTo>
                    <a:pt x="0" y="226187"/>
                  </a:moveTo>
                  <a:lnTo>
                    <a:pt x="4596" y="180588"/>
                  </a:lnTo>
                  <a:lnTo>
                    <a:pt x="17779" y="138124"/>
                  </a:lnTo>
                  <a:lnTo>
                    <a:pt x="38639" y="99702"/>
                  </a:lnTo>
                  <a:lnTo>
                    <a:pt x="66265" y="66230"/>
                  </a:lnTo>
                  <a:lnTo>
                    <a:pt x="99748" y="38616"/>
                  </a:lnTo>
                  <a:lnTo>
                    <a:pt x="138177" y="17768"/>
                  </a:lnTo>
                  <a:lnTo>
                    <a:pt x="180644" y="4593"/>
                  </a:lnTo>
                  <a:lnTo>
                    <a:pt x="226237" y="0"/>
                  </a:lnTo>
                  <a:lnTo>
                    <a:pt x="2114689" y="0"/>
                  </a:lnTo>
                  <a:lnTo>
                    <a:pt x="2160251" y="4593"/>
                  </a:lnTo>
                  <a:lnTo>
                    <a:pt x="2202698" y="17768"/>
                  </a:lnTo>
                  <a:lnTo>
                    <a:pt x="2241118" y="38616"/>
                  </a:lnTo>
                  <a:lnTo>
                    <a:pt x="2274598" y="66230"/>
                  </a:lnTo>
                  <a:lnTo>
                    <a:pt x="2302226" y="99702"/>
                  </a:lnTo>
                  <a:lnTo>
                    <a:pt x="2323090" y="138124"/>
                  </a:lnTo>
                  <a:lnTo>
                    <a:pt x="2336278" y="180588"/>
                  </a:lnTo>
                  <a:lnTo>
                    <a:pt x="2340876" y="226187"/>
                  </a:lnTo>
                  <a:lnTo>
                    <a:pt x="2340876" y="1131062"/>
                  </a:lnTo>
                  <a:lnTo>
                    <a:pt x="2336278" y="1176665"/>
                  </a:lnTo>
                  <a:lnTo>
                    <a:pt x="2323090" y="1219144"/>
                  </a:lnTo>
                  <a:lnTo>
                    <a:pt x="2302226" y="1257586"/>
                  </a:lnTo>
                  <a:lnTo>
                    <a:pt x="2274598" y="1291081"/>
                  </a:lnTo>
                  <a:lnTo>
                    <a:pt x="2241118" y="1318719"/>
                  </a:lnTo>
                  <a:lnTo>
                    <a:pt x="2202698" y="1339588"/>
                  </a:lnTo>
                  <a:lnTo>
                    <a:pt x="2160251" y="1352777"/>
                  </a:lnTo>
                  <a:lnTo>
                    <a:pt x="2114689" y="1357376"/>
                  </a:lnTo>
                  <a:lnTo>
                    <a:pt x="226237" y="1357376"/>
                  </a:lnTo>
                  <a:lnTo>
                    <a:pt x="180644" y="1352777"/>
                  </a:lnTo>
                  <a:lnTo>
                    <a:pt x="138177" y="1339588"/>
                  </a:lnTo>
                  <a:lnTo>
                    <a:pt x="99748" y="1318719"/>
                  </a:lnTo>
                  <a:lnTo>
                    <a:pt x="66265" y="1291081"/>
                  </a:lnTo>
                  <a:lnTo>
                    <a:pt x="38639" y="1257586"/>
                  </a:lnTo>
                  <a:lnTo>
                    <a:pt x="17779" y="1219144"/>
                  </a:lnTo>
                  <a:lnTo>
                    <a:pt x="4596" y="1176665"/>
                  </a:lnTo>
                  <a:lnTo>
                    <a:pt x="0" y="1131062"/>
                  </a:lnTo>
                  <a:lnTo>
                    <a:pt x="0" y="226187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1239" y="1998726"/>
            <a:ext cx="1951989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905" algn="ctr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Nesne  Yönelimli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Progra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aya  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Tam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Destek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67951" y="3587559"/>
            <a:ext cx="4996815" cy="1108075"/>
            <a:chOff x="3167951" y="3587559"/>
            <a:chExt cx="4996815" cy="1108075"/>
          </a:xfrm>
        </p:grpSpPr>
        <p:sp>
          <p:nvSpPr>
            <p:cNvPr id="19" name="object 19"/>
            <p:cNvSpPr/>
            <p:nvPr/>
          </p:nvSpPr>
          <p:spPr>
            <a:xfrm>
              <a:off x="3179064" y="3598671"/>
              <a:ext cx="4974590" cy="1085850"/>
            </a:xfrm>
            <a:custGeom>
              <a:avLst/>
              <a:gdLst/>
              <a:ahLst/>
              <a:cxnLst/>
              <a:rect l="l" t="t" r="r" b="b"/>
              <a:pathLst>
                <a:path w="4974590" h="1085850">
                  <a:moveTo>
                    <a:pt x="4793361" y="0"/>
                  </a:moveTo>
                  <a:lnTo>
                    <a:pt x="0" y="0"/>
                  </a:lnTo>
                  <a:lnTo>
                    <a:pt x="0" y="1085850"/>
                  </a:lnTo>
                  <a:lnTo>
                    <a:pt x="4793361" y="1085850"/>
                  </a:lnTo>
                  <a:lnTo>
                    <a:pt x="4841471" y="1079385"/>
                  </a:lnTo>
                  <a:lnTo>
                    <a:pt x="4884702" y="1061141"/>
                  </a:lnTo>
                  <a:lnTo>
                    <a:pt x="4921329" y="1032843"/>
                  </a:lnTo>
                  <a:lnTo>
                    <a:pt x="4949627" y="996216"/>
                  </a:lnTo>
                  <a:lnTo>
                    <a:pt x="4967871" y="952985"/>
                  </a:lnTo>
                  <a:lnTo>
                    <a:pt x="4974336" y="904875"/>
                  </a:lnTo>
                  <a:lnTo>
                    <a:pt x="4974336" y="180975"/>
                  </a:lnTo>
                  <a:lnTo>
                    <a:pt x="4967871" y="132864"/>
                  </a:lnTo>
                  <a:lnTo>
                    <a:pt x="4949627" y="89633"/>
                  </a:lnTo>
                  <a:lnTo>
                    <a:pt x="4921329" y="53006"/>
                  </a:lnTo>
                  <a:lnTo>
                    <a:pt x="4884702" y="24708"/>
                  </a:lnTo>
                  <a:lnTo>
                    <a:pt x="4841471" y="6464"/>
                  </a:lnTo>
                  <a:lnTo>
                    <a:pt x="4793361" y="0"/>
                  </a:lnTo>
                  <a:close/>
                </a:path>
              </a:pathLst>
            </a:custGeom>
            <a:solidFill>
              <a:srgbClr val="F0E3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79064" y="3598671"/>
              <a:ext cx="4974590" cy="1085850"/>
            </a:xfrm>
            <a:custGeom>
              <a:avLst/>
              <a:gdLst/>
              <a:ahLst/>
              <a:cxnLst/>
              <a:rect l="l" t="t" r="r" b="b"/>
              <a:pathLst>
                <a:path w="4974590" h="1085850">
                  <a:moveTo>
                    <a:pt x="4974336" y="180975"/>
                  </a:moveTo>
                  <a:lnTo>
                    <a:pt x="4974336" y="904875"/>
                  </a:lnTo>
                  <a:lnTo>
                    <a:pt x="4967871" y="952985"/>
                  </a:lnTo>
                  <a:lnTo>
                    <a:pt x="4949627" y="996216"/>
                  </a:lnTo>
                  <a:lnTo>
                    <a:pt x="4921329" y="1032843"/>
                  </a:lnTo>
                  <a:lnTo>
                    <a:pt x="4884702" y="1061141"/>
                  </a:lnTo>
                  <a:lnTo>
                    <a:pt x="4841471" y="1079385"/>
                  </a:lnTo>
                  <a:lnTo>
                    <a:pt x="4793361" y="1085850"/>
                  </a:lnTo>
                  <a:lnTo>
                    <a:pt x="0" y="1085850"/>
                  </a:lnTo>
                  <a:lnTo>
                    <a:pt x="0" y="0"/>
                  </a:lnTo>
                  <a:lnTo>
                    <a:pt x="4793361" y="0"/>
                  </a:lnTo>
                  <a:lnTo>
                    <a:pt x="4841471" y="6464"/>
                  </a:lnTo>
                  <a:lnTo>
                    <a:pt x="4884702" y="24708"/>
                  </a:lnTo>
                  <a:lnTo>
                    <a:pt x="4921329" y="53006"/>
                  </a:lnTo>
                  <a:lnTo>
                    <a:pt x="4949627" y="89633"/>
                  </a:lnTo>
                  <a:lnTo>
                    <a:pt x="4967871" y="132864"/>
                  </a:lnTo>
                  <a:lnTo>
                    <a:pt x="4974336" y="180975"/>
                  </a:lnTo>
                  <a:close/>
                </a:path>
              </a:pathLst>
            </a:custGeom>
            <a:ln w="22225">
              <a:solidFill>
                <a:srgbClr val="F0E3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14521" y="3530854"/>
            <a:ext cx="4429760" cy="11963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5080" indent="-114300">
              <a:lnSpc>
                <a:spcPct val="9000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Times New Roman"/>
                <a:cs typeface="Times New Roman"/>
              </a:rPr>
              <a:t>Bir programlamada programdaki hatalarla uğraşmak süreci </a:t>
            </a:r>
            <a:r>
              <a:rPr sz="1200" spc="-10" dirty="0">
                <a:latin typeface="Times New Roman"/>
                <a:cs typeface="Times New Roman"/>
              </a:rPr>
              <a:t>yavaşlatan  </a:t>
            </a:r>
            <a:r>
              <a:rPr sz="1200" dirty="0">
                <a:latin typeface="Times New Roman"/>
                <a:cs typeface="Times New Roman"/>
              </a:rPr>
              <a:t>bir </a:t>
            </a:r>
            <a:r>
              <a:rPr sz="1200" spc="-10" dirty="0">
                <a:latin typeface="Times New Roman"/>
                <a:cs typeface="Times New Roman"/>
              </a:rPr>
              <a:t>durumdur. </a:t>
            </a:r>
            <a:r>
              <a:rPr sz="1200" spc="-5" dirty="0">
                <a:latin typeface="Times New Roman"/>
                <a:cs typeface="Times New Roman"/>
              </a:rPr>
              <a:t>Özellikle kullanılan </a:t>
            </a:r>
            <a:r>
              <a:rPr sz="1200" dirty="0">
                <a:latin typeface="Times New Roman"/>
                <a:cs typeface="Times New Roman"/>
              </a:rPr>
              <a:t>dilin zor </a:t>
            </a:r>
            <a:r>
              <a:rPr sz="1200" spc="-5" dirty="0">
                <a:latin typeface="Times New Roman"/>
                <a:cs typeface="Times New Roman"/>
              </a:rPr>
              <a:t>olması </a:t>
            </a:r>
            <a:r>
              <a:rPr sz="1200" dirty="0">
                <a:latin typeface="Times New Roman"/>
                <a:cs typeface="Times New Roman"/>
              </a:rPr>
              <a:t>ve </a:t>
            </a:r>
            <a:r>
              <a:rPr sz="1200" spc="-5" dirty="0">
                <a:latin typeface="Times New Roman"/>
                <a:cs typeface="Times New Roman"/>
              </a:rPr>
              <a:t>hata </a:t>
            </a:r>
            <a:r>
              <a:rPr sz="1200" spc="-10" dirty="0">
                <a:latin typeface="Times New Roman"/>
                <a:cs typeface="Times New Roman"/>
              </a:rPr>
              <a:t>yapmaya  </a:t>
            </a:r>
            <a:r>
              <a:rPr sz="1200" spc="-5" dirty="0">
                <a:latin typeface="Times New Roman"/>
                <a:cs typeface="Times New Roman"/>
              </a:rPr>
              <a:t>çok açık olması verim </a:t>
            </a:r>
            <a:r>
              <a:rPr sz="1200" spc="-10" dirty="0">
                <a:latin typeface="Times New Roman"/>
                <a:cs typeface="Times New Roman"/>
              </a:rPr>
              <a:t>kaybı </a:t>
            </a:r>
            <a:r>
              <a:rPr sz="1200" spc="-5" dirty="0">
                <a:latin typeface="Times New Roman"/>
                <a:cs typeface="Times New Roman"/>
              </a:rPr>
              <a:t>yaşanmasına sebep </a:t>
            </a:r>
            <a:r>
              <a:rPr sz="1200" spc="-15" dirty="0">
                <a:latin typeface="Times New Roman"/>
                <a:cs typeface="Times New Roman"/>
              </a:rPr>
              <a:t>olur. </a:t>
            </a:r>
            <a:r>
              <a:rPr sz="1200" dirty="0">
                <a:latin typeface="Times New Roman"/>
                <a:cs typeface="Times New Roman"/>
              </a:rPr>
              <a:t>C# </a:t>
            </a:r>
            <a:r>
              <a:rPr sz="1200" spc="-5" dirty="0">
                <a:latin typeface="Times New Roman"/>
                <a:cs typeface="Times New Roman"/>
              </a:rPr>
              <a:t>tasarlanırken  çok sık </a:t>
            </a:r>
            <a:r>
              <a:rPr sz="1200" spc="-10" dirty="0">
                <a:latin typeface="Times New Roman"/>
                <a:cs typeface="Times New Roman"/>
              </a:rPr>
              <a:t>yapılan </a:t>
            </a:r>
            <a:r>
              <a:rPr sz="1200" spc="-5" dirty="0">
                <a:latin typeface="Times New Roman"/>
                <a:cs typeface="Times New Roman"/>
              </a:rPr>
              <a:t>hataları önlemek </a:t>
            </a:r>
            <a:r>
              <a:rPr sz="1200" dirty="0">
                <a:latin typeface="Times New Roman"/>
                <a:cs typeface="Times New Roman"/>
              </a:rPr>
              <a:t>için </a:t>
            </a:r>
            <a:r>
              <a:rPr sz="1200" spc="-5" dirty="0">
                <a:latin typeface="Times New Roman"/>
                <a:cs typeface="Times New Roman"/>
              </a:rPr>
              <a:t>çeşitli </a:t>
            </a:r>
            <a:r>
              <a:rPr sz="1200" dirty="0">
                <a:latin typeface="Times New Roman"/>
                <a:cs typeface="Times New Roman"/>
              </a:rPr>
              <a:t>önlemler </a:t>
            </a:r>
            <a:r>
              <a:rPr sz="1200" spc="-10" dirty="0">
                <a:latin typeface="Times New Roman"/>
                <a:cs typeface="Times New Roman"/>
              </a:rPr>
              <a:t>alınmıştır. </a:t>
            </a:r>
            <a:r>
              <a:rPr sz="1200" spc="-5" dirty="0">
                <a:latin typeface="Times New Roman"/>
                <a:cs typeface="Times New Roman"/>
              </a:rPr>
              <a:t>Bu  önlemlerin en basiti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10" dirty="0">
                <a:latin typeface="Times New Roman"/>
                <a:cs typeface="Times New Roman"/>
              </a:rPr>
              <a:t>deyimi </a:t>
            </a:r>
            <a:r>
              <a:rPr sz="1200" spc="-5" dirty="0">
                <a:latin typeface="Times New Roman"/>
                <a:cs typeface="Times New Roman"/>
              </a:rPr>
              <a:t>için tasarlanmış </a:t>
            </a:r>
            <a:r>
              <a:rPr sz="1200" dirty="0">
                <a:latin typeface="Times New Roman"/>
                <a:cs typeface="Times New Roman"/>
              </a:rPr>
              <a:t>ve if in </a:t>
            </a:r>
            <a:r>
              <a:rPr sz="1200" spc="-5" dirty="0">
                <a:latin typeface="Times New Roman"/>
                <a:cs typeface="Times New Roman"/>
              </a:rPr>
              <a:t>içine bool türü  </a:t>
            </a:r>
            <a:r>
              <a:rPr sz="1200" dirty="0">
                <a:latin typeface="Times New Roman"/>
                <a:cs typeface="Times New Roman"/>
              </a:rPr>
              <a:t>dışında </a:t>
            </a:r>
            <a:r>
              <a:rPr sz="1200" spc="-5" dirty="0">
                <a:latin typeface="Times New Roman"/>
                <a:cs typeface="Times New Roman"/>
              </a:rPr>
              <a:t>atama yapılması </a:t>
            </a:r>
            <a:r>
              <a:rPr sz="1200" dirty="0">
                <a:latin typeface="Times New Roman"/>
                <a:cs typeface="Times New Roman"/>
              </a:rPr>
              <a:t>durumunda </a:t>
            </a:r>
            <a:r>
              <a:rPr sz="1200" spc="-5" dirty="0">
                <a:latin typeface="Times New Roman"/>
                <a:cs typeface="Times New Roman"/>
              </a:rPr>
              <a:t>program derlenmez </a:t>
            </a:r>
            <a:r>
              <a:rPr sz="1200" dirty="0">
                <a:latin typeface="Times New Roman"/>
                <a:cs typeface="Times New Roman"/>
              </a:rPr>
              <a:t>bu </a:t>
            </a:r>
            <a:r>
              <a:rPr sz="1200" spc="-10" dirty="0">
                <a:latin typeface="Times New Roman"/>
                <a:cs typeface="Times New Roman"/>
              </a:rPr>
              <a:t>sayede  </a:t>
            </a:r>
            <a:r>
              <a:rPr sz="1200" spc="-5" dirty="0">
                <a:latin typeface="Times New Roman"/>
                <a:cs typeface="Times New Roman"/>
              </a:rPr>
              <a:t>pek çok hata </a:t>
            </a:r>
            <a:r>
              <a:rPr sz="1200" dirty="0">
                <a:latin typeface="Times New Roman"/>
                <a:cs typeface="Times New Roman"/>
              </a:rPr>
              <a:t>önlenmiş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olur.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27074" y="3451796"/>
            <a:ext cx="2363470" cy="1379855"/>
            <a:chOff x="827074" y="3451796"/>
            <a:chExt cx="2363470" cy="1379855"/>
          </a:xfrm>
        </p:grpSpPr>
        <p:sp>
          <p:nvSpPr>
            <p:cNvPr id="23" name="object 23"/>
            <p:cNvSpPr/>
            <p:nvPr/>
          </p:nvSpPr>
          <p:spPr>
            <a:xfrm>
              <a:off x="838187" y="3462909"/>
              <a:ext cx="2341245" cy="1357630"/>
            </a:xfrm>
            <a:custGeom>
              <a:avLst/>
              <a:gdLst/>
              <a:ahLst/>
              <a:cxnLst/>
              <a:rect l="l" t="t" r="r" b="b"/>
              <a:pathLst>
                <a:path w="2341245" h="1357629">
                  <a:moveTo>
                    <a:pt x="2114689" y="0"/>
                  </a:moveTo>
                  <a:lnTo>
                    <a:pt x="226237" y="0"/>
                  </a:lnTo>
                  <a:lnTo>
                    <a:pt x="180644" y="4598"/>
                  </a:lnTo>
                  <a:lnTo>
                    <a:pt x="138177" y="17787"/>
                  </a:lnTo>
                  <a:lnTo>
                    <a:pt x="99748" y="38656"/>
                  </a:lnTo>
                  <a:lnTo>
                    <a:pt x="66265" y="66294"/>
                  </a:lnTo>
                  <a:lnTo>
                    <a:pt x="38639" y="99789"/>
                  </a:lnTo>
                  <a:lnTo>
                    <a:pt x="17779" y="138231"/>
                  </a:lnTo>
                  <a:lnTo>
                    <a:pt x="4596" y="180710"/>
                  </a:lnTo>
                  <a:lnTo>
                    <a:pt x="0" y="226313"/>
                  </a:lnTo>
                  <a:lnTo>
                    <a:pt x="0" y="1131189"/>
                  </a:lnTo>
                  <a:lnTo>
                    <a:pt x="4596" y="1176787"/>
                  </a:lnTo>
                  <a:lnTo>
                    <a:pt x="17779" y="1219251"/>
                  </a:lnTo>
                  <a:lnTo>
                    <a:pt x="38639" y="1257673"/>
                  </a:lnTo>
                  <a:lnTo>
                    <a:pt x="66265" y="1291145"/>
                  </a:lnTo>
                  <a:lnTo>
                    <a:pt x="99748" y="1318759"/>
                  </a:lnTo>
                  <a:lnTo>
                    <a:pt x="138177" y="1339607"/>
                  </a:lnTo>
                  <a:lnTo>
                    <a:pt x="180644" y="1352782"/>
                  </a:lnTo>
                  <a:lnTo>
                    <a:pt x="226237" y="1357376"/>
                  </a:lnTo>
                  <a:lnTo>
                    <a:pt x="2114689" y="1357376"/>
                  </a:lnTo>
                  <a:lnTo>
                    <a:pt x="2160251" y="1352782"/>
                  </a:lnTo>
                  <a:lnTo>
                    <a:pt x="2202698" y="1339607"/>
                  </a:lnTo>
                  <a:lnTo>
                    <a:pt x="2241118" y="1318759"/>
                  </a:lnTo>
                  <a:lnTo>
                    <a:pt x="2274598" y="1291145"/>
                  </a:lnTo>
                  <a:lnTo>
                    <a:pt x="2302226" y="1257673"/>
                  </a:lnTo>
                  <a:lnTo>
                    <a:pt x="2323090" y="1219251"/>
                  </a:lnTo>
                  <a:lnTo>
                    <a:pt x="2336278" y="1176787"/>
                  </a:lnTo>
                  <a:lnTo>
                    <a:pt x="2340876" y="1131189"/>
                  </a:lnTo>
                  <a:lnTo>
                    <a:pt x="2340876" y="226313"/>
                  </a:lnTo>
                  <a:lnTo>
                    <a:pt x="2336278" y="180710"/>
                  </a:lnTo>
                  <a:lnTo>
                    <a:pt x="2323090" y="138231"/>
                  </a:lnTo>
                  <a:lnTo>
                    <a:pt x="2302226" y="99789"/>
                  </a:lnTo>
                  <a:lnTo>
                    <a:pt x="2274598" y="66294"/>
                  </a:lnTo>
                  <a:lnTo>
                    <a:pt x="2241118" y="38656"/>
                  </a:lnTo>
                  <a:lnTo>
                    <a:pt x="2202698" y="17787"/>
                  </a:lnTo>
                  <a:lnTo>
                    <a:pt x="2160251" y="4598"/>
                  </a:lnTo>
                  <a:lnTo>
                    <a:pt x="2114689" y="0"/>
                  </a:lnTo>
                  <a:close/>
                </a:path>
              </a:pathLst>
            </a:custGeom>
            <a:solidFill>
              <a:srgbClr val="D3A9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187" y="3462909"/>
              <a:ext cx="2341245" cy="1357630"/>
            </a:xfrm>
            <a:custGeom>
              <a:avLst/>
              <a:gdLst/>
              <a:ahLst/>
              <a:cxnLst/>
              <a:rect l="l" t="t" r="r" b="b"/>
              <a:pathLst>
                <a:path w="2341245" h="1357629">
                  <a:moveTo>
                    <a:pt x="0" y="226313"/>
                  </a:moveTo>
                  <a:lnTo>
                    <a:pt x="4596" y="180710"/>
                  </a:lnTo>
                  <a:lnTo>
                    <a:pt x="17779" y="138231"/>
                  </a:lnTo>
                  <a:lnTo>
                    <a:pt x="38639" y="99789"/>
                  </a:lnTo>
                  <a:lnTo>
                    <a:pt x="66265" y="66294"/>
                  </a:lnTo>
                  <a:lnTo>
                    <a:pt x="99748" y="38656"/>
                  </a:lnTo>
                  <a:lnTo>
                    <a:pt x="138177" y="17787"/>
                  </a:lnTo>
                  <a:lnTo>
                    <a:pt x="180644" y="4598"/>
                  </a:lnTo>
                  <a:lnTo>
                    <a:pt x="226237" y="0"/>
                  </a:lnTo>
                  <a:lnTo>
                    <a:pt x="2114689" y="0"/>
                  </a:lnTo>
                  <a:lnTo>
                    <a:pt x="2160251" y="4598"/>
                  </a:lnTo>
                  <a:lnTo>
                    <a:pt x="2202698" y="17787"/>
                  </a:lnTo>
                  <a:lnTo>
                    <a:pt x="2241118" y="38656"/>
                  </a:lnTo>
                  <a:lnTo>
                    <a:pt x="2274598" y="66294"/>
                  </a:lnTo>
                  <a:lnTo>
                    <a:pt x="2302226" y="99789"/>
                  </a:lnTo>
                  <a:lnTo>
                    <a:pt x="2323090" y="138231"/>
                  </a:lnTo>
                  <a:lnTo>
                    <a:pt x="2336278" y="180710"/>
                  </a:lnTo>
                  <a:lnTo>
                    <a:pt x="2340876" y="226313"/>
                  </a:lnTo>
                  <a:lnTo>
                    <a:pt x="2340876" y="1131189"/>
                  </a:lnTo>
                  <a:lnTo>
                    <a:pt x="2336278" y="1176787"/>
                  </a:lnTo>
                  <a:lnTo>
                    <a:pt x="2323090" y="1219251"/>
                  </a:lnTo>
                  <a:lnTo>
                    <a:pt x="2302226" y="1257673"/>
                  </a:lnTo>
                  <a:lnTo>
                    <a:pt x="2274598" y="1291145"/>
                  </a:lnTo>
                  <a:lnTo>
                    <a:pt x="2241118" y="1318759"/>
                  </a:lnTo>
                  <a:lnTo>
                    <a:pt x="2202698" y="1339607"/>
                  </a:lnTo>
                  <a:lnTo>
                    <a:pt x="2160251" y="1352782"/>
                  </a:lnTo>
                  <a:lnTo>
                    <a:pt x="2114689" y="1357376"/>
                  </a:lnTo>
                  <a:lnTo>
                    <a:pt x="226237" y="1357376"/>
                  </a:lnTo>
                  <a:lnTo>
                    <a:pt x="180644" y="1352782"/>
                  </a:lnTo>
                  <a:lnTo>
                    <a:pt x="138177" y="1339607"/>
                  </a:lnTo>
                  <a:lnTo>
                    <a:pt x="99748" y="1318759"/>
                  </a:lnTo>
                  <a:lnTo>
                    <a:pt x="66265" y="1291145"/>
                  </a:lnTo>
                  <a:lnTo>
                    <a:pt x="38639" y="1257673"/>
                  </a:lnTo>
                  <a:lnTo>
                    <a:pt x="17779" y="1219251"/>
                  </a:lnTo>
                  <a:lnTo>
                    <a:pt x="4596" y="1176787"/>
                  </a:lnTo>
                  <a:lnTo>
                    <a:pt x="0" y="1131189"/>
                  </a:lnTo>
                  <a:lnTo>
                    <a:pt x="0" y="226313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22680" y="3917950"/>
            <a:ext cx="177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Yüksek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Verim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67951" y="5012753"/>
            <a:ext cx="4996815" cy="1108710"/>
            <a:chOff x="3167951" y="5012753"/>
            <a:chExt cx="4996815" cy="1108710"/>
          </a:xfrm>
        </p:grpSpPr>
        <p:sp>
          <p:nvSpPr>
            <p:cNvPr id="27" name="object 27"/>
            <p:cNvSpPr/>
            <p:nvPr/>
          </p:nvSpPr>
          <p:spPr>
            <a:xfrm>
              <a:off x="3179064" y="5023865"/>
              <a:ext cx="4974590" cy="1086485"/>
            </a:xfrm>
            <a:custGeom>
              <a:avLst/>
              <a:gdLst/>
              <a:ahLst/>
              <a:cxnLst/>
              <a:rect l="l" t="t" r="r" b="b"/>
              <a:pathLst>
                <a:path w="4974590" h="1086485">
                  <a:moveTo>
                    <a:pt x="4793361" y="0"/>
                  </a:moveTo>
                  <a:lnTo>
                    <a:pt x="0" y="0"/>
                  </a:lnTo>
                  <a:lnTo>
                    <a:pt x="0" y="1085976"/>
                  </a:lnTo>
                  <a:lnTo>
                    <a:pt x="4793361" y="1085976"/>
                  </a:lnTo>
                  <a:lnTo>
                    <a:pt x="4841471" y="1079511"/>
                  </a:lnTo>
                  <a:lnTo>
                    <a:pt x="4884702" y="1061265"/>
                  </a:lnTo>
                  <a:lnTo>
                    <a:pt x="4921329" y="1032964"/>
                  </a:lnTo>
                  <a:lnTo>
                    <a:pt x="4949627" y="996333"/>
                  </a:lnTo>
                  <a:lnTo>
                    <a:pt x="4967871" y="953100"/>
                  </a:lnTo>
                  <a:lnTo>
                    <a:pt x="4974336" y="904989"/>
                  </a:lnTo>
                  <a:lnTo>
                    <a:pt x="4974336" y="181101"/>
                  </a:lnTo>
                  <a:lnTo>
                    <a:pt x="4967871" y="132982"/>
                  </a:lnTo>
                  <a:lnTo>
                    <a:pt x="4949627" y="89727"/>
                  </a:lnTo>
                  <a:lnTo>
                    <a:pt x="4921329" y="53070"/>
                  </a:lnTo>
                  <a:lnTo>
                    <a:pt x="4884702" y="24741"/>
                  </a:lnTo>
                  <a:lnTo>
                    <a:pt x="4841471" y="6474"/>
                  </a:lnTo>
                  <a:lnTo>
                    <a:pt x="4793361" y="0"/>
                  </a:lnTo>
                  <a:close/>
                </a:path>
              </a:pathLst>
            </a:custGeom>
            <a:solidFill>
              <a:srgbClr val="F7D1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9064" y="5023865"/>
              <a:ext cx="4974590" cy="1086485"/>
            </a:xfrm>
            <a:custGeom>
              <a:avLst/>
              <a:gdLst/>
              <a:ahLst/>
              <a:cxnLst/>
              <a:rect l="l" t="t" r="r" b="b"/>
              <a:pathLst>
                <a:path w="4974590" h="1086485">
                  <a:moveTo>
                    <a:pt x="4974336" y="181101"/>
                  </a:moveTo>
                  <a:lnTo>
                    <a:pt x="4974336" y="904989"/>
                  </a:lnTo>
                  <a:lnTo>
                    <a:pt x="4967871" y="953100"/>
                  </a:lnTo>
                  <a:lnTo>
                    <a:pt x="4949627" y="996333"/>
                  </a:lnTo>
                  <a:lnTo>
                    <a:pt x="4921329" y="1032964"/>
                  </a:lnTo>
                  <a:lnTo>
                    <a:pt x="4884702" y="1061265"/>
                  </a:lnTo>
                  <a:lnTo>
                    <a:pt x="4841471" y="1079511"/>
                  </a:lnTo>
                  <a:lnTo>
                    <a:pt x="4793361" y="1085976"/>
                  </a:lnTo>
                  <a:lnTo>
                    <a:pt x="0" y="1085976"/>
                  </a:lnTo>
                  <a:lnTo>
                    <a:pt x="0" y="0"/>
                  </a:lnTo>
                  <a:lnTo>
                    <a:pt x="4793361" y="0"/>
                  </a:lnTo>
                  <a:lnTo>
                    <a:pt x="4841471" y="6474"/>
                  </a:lnTo>
                  <a:lnTo>
                    <a:pt x="4884702" y="24741"/>
                  </a:lnTo>
                  <a:lnTo>
                    <a:pt x="4921329" y="53070"/>
                  </a:lnTo>
                  <a:lnTo>
                    <a:pt x="4949627" y="89727"/>
                  </a:lnTo>
                  <a:lnTo>
                    <a:pt x="4967871" y="132982"/>
                  </a:lnTo>
                  <a:lnTo>
                    <a:pt x="4974336" y="181101"/>
                  </a:lnTo>
                  <a:close/>
                </a:path>
              </a:pathLst>
            </a:custGeom>
            <a:ln w="22225">
              <a:solidFill>
                <a:srgbClr val="F7D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414521" y="5335600"/>
            <a:ext cx="3838575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ts val="1595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Times New Roman"/>
                <a:cs typeface="Times New Roman"/>
              </a:rPr>
              <a:t>C# dili </a:t>
            </a:r>
            <a:r>
              <a:rPr sz="1400" spc="-5" dirty="0">
                <a:latin typeface="Times New Roman"/>
                <a:cs typeface="Times New Roman"/>
              </a:rPr>
              <a:t>VB </a:t>
            </a:r>
            <a:r>
              <a:rPr sz="1400" dirty="0">
                <a:latin typeface="Times New Roman"/>
                <a:cs typeface="Times New Roman"/>
              </a:rPr>
              <a:t>kadar hızlı, C++ kadar güçlü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programlar</a:t>
            </a: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ts val="1595"/>
              </a:lnSpc>
            </a:pPr>
            <a:r>
              <a:rPr sz="1400" spc="-5" dirty="0">
                <a:latin typeface="Times New Roman"/>
                <a:cs typeface="Times New Roman"/>
              </a:rPr>
              <a:t>geliştirmenin </a:t>
            </a:r>
            <a:r>
              <a:rPr sz="1400" dirty="0">
                <a:latin typeface="Times New Roman"/>
                <a:cs typeface="Times New Roman"/>
              </a:rPr>
              <a:t>en </a:t>
            </a:r>
            <a:r>
              <a:rPr sz="1400" spc="-5" dirty="0">
                <a:latin typeface="Times New Roman"/>
                <a:cs typeface="Times New Roman"/>
              </a:rPr>
              <a:t>uygun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yoludur.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27074" y="4877117"/>
            <a:ext cx="2363470" cy="1379855"/>
            <a:chOff x="827074" y="4877117"/>
            <a:chExt cx="2363470" cy="1379855"/>
          </a:xfrm>
        </p:grpSpPr>
        <p:sp>
          <p:nvSpPr>
            <p:cNvPr id="31" name="object 31"/>
            <p:cNvSpPr/>
            <p:nvPr/>
          </p:nvSpPr>
          <p:spPr>
            <a:xfrm>
              <a:off x="838187" y="4888229"/>
              <a:ext cx="2341245" cy="1357630"/>
            </a:xfrm>
            <a:custGeom>
              <a:avLst/>
              <a:gdLst/>
              <a:ahLst/>
              <a:cxnLst/>
              <a:rect l="l" t="t" r="r" b="b"/>
              <a:pathLst>
                <a:path w="2341245" h="1357629">
                  <a:moveTo>
                    <a:pt x="2114689" y="0"/>
                  </a:moveTo>
                  <a:lnTo>
                    <a:pt x="226237" y="0"/>
                  </a:lnTo>
                  <a:lnTo>
                    <a:pt x="180644" y="4593"/>
                  </a:lnTo>
                  <a:lnTo>
                    <a:pt x="138177" y="17768"/>
                  </a:lnTo>
                  <a:lnTo>
                    <a:pt x="99748" y="38616"/>
                  </a:lnTo>
                  <a:lnTo>
                    <a:pt x="66265" y="66230"/>
                  </a:lnTo>
                  <a:lnTo>
                    <a:pt x="38639" y="99702"/>
                  </a:lnTo>
                  <a:lnTo>
                    <a:pt x="17779" y="138124"/>
                  </a:lnTo>
                  <a:lnTo>
                    <a:pt x="4596" y="180588"/>
                  </a:lnTo>
                  <a:lnTo>
                    <a:pt x="0" y="226187"/>
                  </a:lnTo>
                  <a:lnTo>
                    <a:pt x="0" y="1131112"/>
                  </a:lnTo>
                  <a:lnTo>
                    <a:pt x="4596" y="1176706"/>
                  </a:lnTo>
                  <a:lnTo>
                    <a:pt x="17779" y="1219172"/>
                  </a:lnTo>
                  <a:lnTo>
                    <a:pt x="38639" y="1257602"/>
                  </a:lnTo>
                  <a:lnTo>
                    <a:pt x="66265" y="1291085"/>
                  </a:lnTo>
                  <a:lnTo>
                    <a:pt x="99748" y="1318711"/>
                  </a:lnTo>
                  <a:lnTo>
                    <a:pt x="138177" y="1339570"/>
                  </a:lnTo>
                  <a:lnTo>
                    <a:pt x="180644" y="1352754"/>
                  </a:lnTo>
                  <a:lnTo>
                    <a:pt x="226237" y="1357350"/>
                  </a:lnTo>
                  <a:lnTo>
                    <a:pt x="2114689" y="1357350"/>
                  </a:lnTo>
                  <a:lnTo>
                    <a:pt x="2160251" y="1352754"/>
                  </a:lnTo>
                  <a:lnTo>
                    <a:pt x="2202698" y="1339570"/>
                  </a:lnTo>
                  <a:lnTo>
                    <a:pt x="2241118" y="1318711"/>
                  </a:lnTo>
                  <a:lnTo>
                    <a:pt x="2274598" y="1291085"/>
                  </a:lnTo>
                  <a:lnTo>
                    <a:pt x="2302226" y="1257602"/>
                  </a:lnTo>
                  <a:lnTo>
                    <a:pt x="2323090" y="1219172"/>
                  </a:lnTo>
                  <a:lnTo>
                    <a:pt x="2336278" y="1176706"/>
                  </a:lnTo>
                  <a:lnTo>
                    <a:pt x="2340876" y="1131112"/>
                  </a:lnTo>
                  <a:lnTo>
                    <a:pt x="2340876" y="226187"/>
                  </a:lnTo>
                  <a:lnTo>
                    <a:pt x="2336278" y="180588"/>
                  </a:lnTo>
                  <a:lnTo>
                    <a:pt x="2323090" y="138124"/>
                  </a:lnTo>
                  <a:lnTo>
                    <a:pt x="2302226" y="99702"/>
                  </a:lnTo>
                  <a:lnTo>
                    <a:pt x="2274598" y="66230"/>
                  </a:lnTo>
                  <a:lnTo>
                    <a:pt x="2241118" y="38616"/>
                  </a:lnTo>
                  <a:lnTo>
                    <a:pt x="2202698" y="17768"/>
                  </a:lnTo>
                  <a:lnTo>
                    <a:pt x="2160251" y="4593"/>
                  </a:lnTo>
                  <a:lnTo>
                    <a:pt x="2114689" y="0"/>
                  </a:lnTo>
                  <a:close/>
                </a:path>
              </a:pathLst>
            </a:custGeom>
            <a:solidFill>
              <a:srgbClr val="EB5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8187" y="4888229"/>
              <a:ext cx="2341245" cy="1357630"/>
            </a:xfrm>
            <a:custGeom>
              <a:avLst/>
              <a:gdLst/>
              <a:ahLst/>
              <a:cxnLst/>
              <a:rect l="l" t="t" r="r" b="b"/>
              <a:pathLst>
                <a:path w="2341245" h="1357629">
                  <a:moveTo>
                    <a:pt x="0" y="226187"/>
                  </a:moveTo>
                  <a:lnTo>
                    <a:pt x="4596" y="180588"/>
                  </a:lnTo>
                  <a:lnTo>
                    <a:pt x="17779" y="138124"/>
                  </a:lnTo>
                  <a:lnTo>
                    <a:pt x="38639" y="99702"/>
                  </a:lnTo>
                  <a:lnTo>
                    <a:pt x="66265" y="66230"/>
                  </a:lnTo>
                  <a:lnTo>
                    <a:pt x="99748" y="38616"/>
                  </a:lnTo>
                  <a:lnTo>
                    <a:pt x="138177" y="17768"/>
                  </a:lnTo>
                  <a:lnTo>
                    <a:pt x="180644" y="4593"/>
                  </a:lnTo>
                  <a:lnTo>
                    <a:pt x="226237" y="0"/>
                  </a:lnTo>
                  <a:lnTo>
                    <a:pt x="2114689" y="0"/>
                  </a:lnTo>
                  <a:lnTo>
                    <a:pt x="2160251" y="4593"/>
                  </a:lnTo>
                  <a:lnTo>
                    <a:pt x="2202698" y="17768"/>
                  </a:lnTo>
                  <a:lnTo>
                    <a:pt x="2241118" y="38616"/>
                  </a:lnTo>
                  <a:lnTo>
                    <a:pt x="2274598" y="66230"/>
                  </a:lnTo>
                  <a:lnTo>
                    <a:pt x="2302226" y="99702"/>
                  </a:lnTo>
                  <a:lnTo>
                    <a:pt x="2323090" y="138124"/>
                  </a:lnTo>
                  <a:lnTo>
                    <a:pt x="2336278" y="180588"/>
                  </a:lnTo>
                  <a:lnTo>
                    <a:pt x="2340876" y="226187"/>
                  </a:lnTo>
                  <a:lnTo>
                    <a:pt x="2340876" y="1131112"/>
                  </a:lnTo>
                  <a:lnTo>
                    <a:pt x="2336278" y="1176706"/>
                  </a:lnTo>
                  <a:lnTo>
                    <a:pt x="2323090" y="1219172"/>
                  </a:lnTo>
                  <a:lnTo>
                    <a:pt x="2302226" y="1257602"/>
                  </a:lnTo>
                  <a:lnTo>
                    <a:pt x="2274598" y="1291085"/>
                  </a:lnTo>
                  <a:lnTo>
                    <a:pt x="2241118" y="1318711"/>
                  </a:lnTo>
                  <a:lnTo>
                    <a:pt x="2202698" y="1339570"/>
                  </a:lnTo>
                  <a:lnTo>
                    <a:pt x="2160251" y="1352754"/>
                  </a:lnTo>
                  <a:lnTo>
                    <a:pt x="2114689" y="1357350"/>
                  </a:lnTo>
                  <a:lnTo>
                    <a:pt x="226237" y="1357350"/>
                  </a:lnTo>
                  <a:lnTo>
                    <a:pt x="180644" y="1352754"/>
                  </a:lnTo>
                  <a:lnTo>
                    <a:pt x="138177" y="1339570"/>
                  </a:lnTo>
                  <a:lnTo>
                    <a:pt x="99748" y="1318711"/>
                  </a:lnTo>
                  <a:lnTo>
                    <a:pt x="66265" y="1291085"/>
                  </a:lnTo>
                  <a:lnTo>
                    <a:pt x="38639" y="1257602"/>
                  </a:lnTo>
                  <a:lnTo>
                    <a:pt x="17779" y="1219172"/>
                  </a:lnTo>
                  <a:lnTo>
                    <a:pt x="4596" y="1176706"/>
                  </a:lnTo>
                  <a:lnTo>
                    <a:pt x="0" y="1131112"/>
                  </a:lnTo>
                  <a:lnTo>
                    <a:pt x="0" y="226187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87044" y="5014341"/>
            <a:ext cx="204025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Güç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ve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Kolaylık  Arasındaki  Denge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4177" y="753808"/>
            <a:ext cx="5524500" cy="1456055"/>
            <a:chOff x="2944177" y="753808"/>
            <a:chExt cx="5524500" cy="1456055"/>
          </a:xfrm>
        </p:grpSpPr>
        <p:sp>
          <p:nvSpPr>
            <p:cNvPr id="3" name="object 3"/>
            <p:cNvSpPr/>
            <p:nvPr/>
          </p:nvSpPr>
          <p:spPr>
            <a:xfrm>
              <a:off x="2955289" y="764920"/>
              <a:ext cx="5502275" cy="1433830"/>
            </a:xfrm>
            <a:custGeom>
              <a:avLst/>
              <a:gdLst/>
              <a:ahLst/>
              <a:cxnLst/>
              <a:rect l="l" t="t" r="r" b="b"/>
              <a:pathLst>
                <a:path w="5502275" h="1433830">
                  <a:moveTo>
                    <a:pt x="5263261" y="0"/>
                  </a:moveTo>
                  <a:lnTo>
                    <a:pt x="0" y="0"/>
                  </a:lnTo>
                  <a:lnTo>
                    <a:pt x="0" y="1433576"/>
                  </a:lnTo>
                  <a:lnTo>
                    <a:pt x="5263261" y="1433576"/>
                  </a:lnTo>
                  <a:lnTo>
                    <a:pt x="5311410" y="1428718"/>
                  </a:lnTo>
                  <a:lnTo>
                    <a:pt x="5356254" y="1414785"/>
                  </a:lnTo>
                  <a:lnTo>
                    <a:pt x="5396833" y="1392742"/>
                  </a:lnTo>
                  <a:lnTo>
                    <a:pt x="5432186" y="1363551"/>
                  </a:lnTo>
                  <a:lnTo>
                    <a:pt x="5461354" y="1328174"/>
                  </a:lnTo>
                  <a:lnTo>
                    <a:pt x="5483377" y="1287575"/>
                  </a:lnTo>
                  <a:lnTo>
                    <a:pt x="5497295" y="1242717"/>
                  </a:lnTo>
                  <a:lnTo>
                    <a:pt x="5502148" y="1194562"/>
                  </a:lnTo>
                  <a:lnTo>
                    <a:pt x="5502148" y="238887"/>
                  </a:lnTo>
                  <a:lnTo>
                    <a:pt x="5497295" y="190737"/>
                  </a:lnTo>
                  <a:lnTo>
                    <a:pt x="5483377" y="145893"/>
                  </a:lnTo>
                  <a:lnTo>
                    <a:pt x="5461354" y="105314"/>
                  </a:lnTo>
                  <a:lnTo>
                    <a:pt x="5432186" y="69961"/>
                  </a:lnTo>
                  <a:lnTo>
                    <a:pt x="5396833" y="40793"/>
                  </a:lnTo>
                  <a:lnTo>
                    <a:pt x="5356254" y="18770"/>
                  </a:lnTo>
                  <a:lnTo>
                    <a:pt x="5311410" y="4852"/>
                  </a:lnTo>
                  <a:lnTo>
                    <a:pt x="5263261" y="0"/>
                  </a:lnTo>
                  <a:close/>
                </a:path>
              </a:pathLst>
            </a:custGeom>
            <a:solidFill>
              <a:srgbClr val="F7D1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5289" y="764920"/>
              <a:ext cx="5502275" cy="1433830"/>
            </a:xfrm>
            <a:custGeom>
              <a:avLst/>
              <a:gdLst/>
              <a:ahLst/>
              <a:cxnLst/>
              <a:rect l="l" t="t" r="r" b="b"/>
              <a:pathLst>
                <a:path w="5502275" h="1433830">
                  <a:moveTo>
                    <a:pt x="5502148" y="238887"/>
                  </a:moveTo>
                  <a:lnTo>
                    <a:pt x="5502148" y="1194562"/>
                  </a:lnTo>
                  <a:lnTo>
                    <a:pt x="5497295" y="1242717"/>
                  </a:lnTo>
                  <a:lnTo>
                    <a:pt x="5483377" y="1287575"/>
                  </a:lnTo>
                  <a:lnTo>
                    <a:pt x="5461354" y="1328174"/>
                  </a:lnTo>
                  <a:lnTo>
                    <a:pt x="5432186" y="1363551"/>
                  </a:lnTo>
                  <a:lnTo>
                    <a:pt x="5396833" y="1392742"/>
                  </a:lnTo>
                  <a:lnTo>
                    <a:pt x="5356254" y="1414785"/>
                  </a:lnTo>
                  <a:lnTo>
                    <a:pt x="5311410" y="1428718"/>
                  </a:lnTo>
                  <a:lnTo>
                    <a:pt x="5263261" y="1433576"/>
                  </a:lnTo>
                  <a:lnTo>
                    <a:pt x="0" y="1433576"/>
                  </a:lnTo>
                  <a:lnTo>
                    <a:pt x="0" y="0"/>
                  </a:lnTo>
                  <a:lnTo>
                    <a:pt x="5263261" y="0"/>
                  </a:lnTo>
                  <a:lnTo>
                    <a:pt x="5311410" y="4852"/>
                  </a:lnTo>
                  <a:lnTo>
                    <a:pt x="5356254" y="18770"/>
                  </a:lnTo>
                  <a:lnTo>
                    <a:pt x="5396833" y="40793"/>
                  </a:lnTo>
                  <a:lnTo>
                    <a:pt x="5432186" y="69961"/>
                  </a:lnTo>
                  <a:lnTo>
                    <a:pt x="5461354" y="105314"/>
                  </a:lnTo>
                  <a:lnTo>
                    <a:pt x="5483377" y="145893"/>
                  </a:lnTo>
                  <a:lnTo>
                    <a:pt x="5497295" y="190737"/>
                  </a:lnTo>
                  <a:lnTo>
                    <a:pt x="5502148" y="238887"/>
                  </a:lnTo>
                  <a:close/>
                </a:path>
              </a:pathLst>
            </a:custGeom>
            <a:ln w="22225">
              <a:solidFill>
                <a:srgbClr val="F7D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90748" y="608202"/>
            <a:ext cx="49142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5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Times New Roman"/>
                <a:cs typeface="Times New Roman"/>
              </a:rPr>
              <a:t>Günümüzde </a:t>
            </a:r>
            <a:r>
              <a:rPr sz="1200" spc="-10" dirty="0">
                <a:latin typeface="Times New Roman"/>
                <a:cs typeface="Times New Roman"/>
              </a:rPr>
              <a:t>yazılan </a:t>
            </a:r>
            <a:r>
              <a:rPr sz="1200" spc="-5" dirty="0">
                <a:latin typeface="Times New Roman"/>
                <a:cs typeface="Times New Roman"/>
              </a:rPr>
              <a:t>programların sadece </a:t>
            </a:r>
            <a:r>
              <a:rPr sz="1200" dirty="0">
                <a:latin typeface="Times New Roman"/>
                <a:cs typeface="Times New Roman"/>
              </a:rPr>
              <a:t>bir </a:t>
            </a:r>
            <a:r>
              <a:rPr sz="1200" spc="-5" dirty="0">
                <a:latin typeface="Times New Roman"/>
                <a:cs typeface="Times New Roman"/>
              </a:rPr>
              <a:t>makinada çalışması </a:t>
            </a:r>
            <a:r>
              <a:rPr sz="1200" spc="-10" dirty="0">
                <a:latin typeface="Times New Roman"/>
                <a:cs typeface="Times New Roman"/>
              </a:rPr>
              <a:t>yetersiz </a:t>
            </a:r>
            <a:r>
              <a:rPr sz="1200" spc="-5" dirty="0">
                <a:latin typeface="Times New Roman"/>
                <a:cs typeface="Times New Roman"/>
              </a:rPr>
              <a:t>hale  </a:t>
            </a:r>
            <a:r>
              <a:rPr sz="1200" spc="-10" dirty="0">
                <a:latin typeface="Times New Roman"/>
                <a:cs typeface="Times New Roman"/>
              </a:rPr>
              <a:t>gelmiştir. </a:t>
            </a:r>
            <a:r>
              <a:rPr sz="1200" spc="-5" dirty="0">
                <a:latin typeface="Times New Roman"/>
                <a:cs typeface="Times New Roman"/>
              </a:rPr>
              <a:t>Artık yazılımların intranet </a:t>
            </a:r>
            <a:r>
              <a:rPr sz="1200" dirty="0">
                <a:latin typeface="Times New Roman"/>
                <a:cs typeface="Times New Roman"/>
              </a:rPr>
              <a:t>ve </a:t>
            </a:r>
            <a:r>
              <a:rPr sz="1200" spc="-5" dirty="0">
                <a:latin typeface="Times New Roman"/>
                <a:cs typeface="Times New Roman"/>
              </a:rPr>
              <a:t>internete açılan yönlerinin olması </a:t>
            </a:r>
            <a:r>
              <a:rPr sz="1200" dirty="0">
                <a:latin typeface="Times New Roman"/>
                <a:cs typeface="Times New Roman"/>
              </a:rPr>
              <a:t>ve  </a:t>
            </a:r>
            <a:r>
              <a:rPr sz="1200" spc="-5" dirty="0">
                <a:latin typeface="Times New Roman"/>
                <a:cs typeface="Times New Roman"/>
              </a:rPr>
              <a:t>başka sistemlerle </a:t>
            </a:r>
            <a:r>
              <a:rPr sz="1200" spc="-10" dirty="0">
                <a:latin typeface="Times New Roman"/>
                <a:cs typeface="Times New Roman"/>
              </a:rPr>
              <a:t>kolayca </a:t>
            </a:r>
            <a:r>
              <a:rPr sz="1200" spc="-5" dirty="0">
                <a:latin typeface="Times New Roman"/>
                <a:cs typeface="Times New Roman"/>
              </a:rPr>
              <a:t>etkileşime geçebilme </a:t>
            </a:r>
            <a:r>
              <a:rPr sz="1200" spc="-10" dirty="0">
                <a:latin typeface="Times New Roman"/>
                <a:cs typeface="Times New Roman"/>
              </a:rPr>
              <a:t>yeteneği olmalıdır. </a:t>
            </a:r>
            <a:r>
              <a:rPr sz="1200" spc="-5" dirty="0">
                <a:latin typeface="Times New Roman"/>
                <a:cs typeface="Times New Roman"/>
              </a:rPr>
              <a:t>Bu  </a:t>
            </a:r>
            <a:r>
              <a:rPr sz="1200" dirty="0">
                <a:latin typeface="Times New Roman"/>
                <a:cs typeface="Times New Roman"/>
              </a:rPr>
              <a:t>durumda </a:t>
            </a:r>
            <a:r>
              <a:rPr sz="1200" spc="-5" dirty="0">
                <a:latin typeface="Times New Roman"/>
                <a:cs typeface="Times New Roman"/>
              </a:rPr>
              <a:t>farklı platformların </a:t>
            </a:r>
            <a:r>
              <a:rPr sz="1200" dirty="0">
                <a:latin typeface="Times New Roman"/>
                <a:cs typeface="Times New Roman"/>
              </a:rPr>
              <a:t>birbiri </a:t>
            </a:r>
            <a:r>
              <a:rPr sz="1200" spc="-5" dirty="0">
                <a:latin typeface="Times New Roman"/>
                <a:cs typeface="Times New Roman"/>
              </a:rPr>
              <a:t>arasında veri alışverişlerinde ortak </a:t>
            </a:r>
            <a:r>
              <a:rPr sz="1200" dirty="0">
                <a:latin typeface="Times New Roman"/>
                <a:cs typeface="Times New Roman"/>
              </a:rPr>
              <a:t>bir dil  ile </a:t>
            </a:r>
            <a:r>
              <a:rPr sz="1200" spc="-5" dirty="0">
                <a:latin typeface="Times New Roman"/>
                <a:cs typeface="Times New Roman"/>
              </a:rPr>
              <a:t>konuşmaları </a:t>
            </a:r>
            <a:r>
              <a:rPr sz="1200" spc="-15" dirty="0">
                <a:latin typeface="Times New Roman"/>
                <a:cs typeface="Times New Roman"/>
              </a:rPr>
              <a:t>gerekir. </a:t>
            </a:r>
            <a:r>
              <a:rPr sz="1200" spc="-5" dirty="0">
                <a:latin typeface="Times New Roman"/>
                <a:cs typeface="Times New Roman"/>
              </a:rPr>
              <a:t>Bu ortak </a:t>
            </a:r>
            <a:r>
              <a:rPr sz="1200" dirty="0">
                <a:latin typeface="Times New Roman"/>
                <a:cs typeface="Times New Roman"/>
              </a:rPr>
              <a:t>dilin </a:t>
            </a:r>
            <a:r>
              <a:rPr sz="1200" spc="-5" dirty="0">
                <a:latin typeface="Times New Roman"/>
                <a:cs typeface="Times New Roman"/>
              </a:rPr>
              <a:t>XML olduğu düşüncesi </a:t>
            </a:r>
            <a:r>
              <a:rPr sz="1200" dirty="0">
                <a:latin typeface="Times New Roman"/>
                <a:cs typeface="Times New Roman"/>
              </a:rPr>
              <a:t>ile C# da </a:t>
            </a:r>
            <a:r>
              <a:rPr sz="1200" spc="-5" dirty="0">
                <a:latin typeface="Times New Roman"/>
                <a:cs typeface="Times New Roman"/>
              </a:rPr>
              <a:t>XML  desteği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eklenmiştir.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9211" y="525208"/>
            <a:ext cx="2367280" cy="1913255"/>
            <a:chOff x="599211" y="525208"/>
            <a:chExt cx="2367280" cy="1913255"/>
          </a:xfrm>
        </p:grpSpPr>
        <p:sp>
          <p:nvSpPr>
            <p:cNvPr id="7" name="object 7"/>
            <p:cNvSpPr/>
            <p:nvPr/>
          </p:nvSpPr>
          <p:spPr>
            <a:xfrm>
              <a:off x="610323" y="536320"/>
              <a:ext cx="2345055" cy="1891030"/>
            </a:xfrm>
            <a:custGeom>
              <a:avLst/>
              <a:gdLst/>
              <a:ahLst/>
              <a:cxnLst/>
              <a:rect l="l" t="t" r="r" b="b"/>
              <a:pathLst>
                <a:path w="2345055" h="1891030">
                  <a:moveTo>
                    <a:pt x="2029879" y="0"/>
                  </a:moveTo>
                  <a:lnTo>
                    <a:pt x="315150" y="0"/>
                  </a:lnTo>
                  <a:lnTo>
                    <a:pt x="268579" y="3416"/>
                  </a:lnTo>
                  <a:lnTo>
                    <a:pt x="224130" y="13342"/>
                  </a:lnTo>
                  <a:lnTo>
                    <a:pt x="182290" y="29289"/>
                  </a:lnTo>
                  <a:lnTo>
                    <a:pt x="143547" y="50769"/>
                  </a:lnTo>
                  <a:lnTo>
                    <a:pt x="108388" y="77294"/>
                  </a:lnTo>
                  <a:lnTo>
                    <a:pt x="77300" y="108378"/>
                  </a:lnTo>
                  <a:lnTo>
                    <a:pt x="50772" y="143531"/>
                  </a:lnTo>
                  <a:lnTo>
                    <a:pt x="29290" y="182266"/>
                  </a:lnTo>
                  <a:lnTo>
                    <a:pt x="13343" y="224095"/>
                  </a:lnTo>
                  <a:lnTo>
                    <a:pt x="3417" y="268532"/>
                  </a:lnTo>
                  <a:lnTo>
                    <a:pt x="0" y="315087"/>
                  </a:lnTo>
                  <a:lnTo>
                    <a:pt x="0" y="1575689"/>
                  </a:lnTo>
                  <a:lnTo>
                    <a:pt x="3417" y="1622243"/>
                  </a:lnTo>
                  <a:lnTo>
                    <a:pt x="13343" y="1666680"/>
                  </a:lnTo>
                  <a:lnTo>
                    <a:pt x="29290" y="1708509"/>
                  </a:lnTo>
                  <a:lnTo>
                    <a:pt x="50772" y="1747244"/>
                  </a:lnTo>
                  <a:lnTo>
                    <a:pt x="77300" y="1782397"/>
                  </a:lnTo>
                  <a:lnTo>
                    <a:pt x="108388" y="1813481"/>
                  </a:lnTo>
                  <a:lnTo>
                    <a:pt x="143547" y="1840006"/>
                  </a:lnTo>
                  <a:lnTo>
                    <a:pt x="182290" y="1861486"/>
                  </a:lnTo>
                  <a:lnTo>
                    <a:pt x="224130" y="1877433"/>
                  </a:lnTo>
                  <a:lnTo>
                    <a:pt x="268579" y="1887359"/>
                  </a:lnTo>
                  <a:lnTo>
                    <a:pt x="315150" y="1890776"/>
                  </a:lnTo>
                  <a:lnTo>
                    <a:pt x="2029879" y="1890776"/>
                  </a:lnTo>
                  <a:lnTo>
                    <a:pt x="2076434" y="1887359"/>
                  </a:lnTo>
                  <a:lnTo>
                    <a:pt x="2120870" y="1877433"/>
                  </a:lnTo>
                  <a:lnTo>
                    <a:pt x="2162699" y="1861486"/>
                  </a:lnTo>
                  <a:lnTo>
                    <a:pt x="2201435" y="1840006"/>
                  </a:lnTo>
                  <a:lnTo>
                    <a:pt x="2236588" y="1813481"/>
                  </a:lnTo>
                  <a:lnTo>
                    <a:pt x="2267671" y="1782397"/>
                  </a:lnTo>
                  <a:lnTo>
                    <a:pt x="2294196" y="1747244"/>
                  </a:lnTo>
                  <a:lnTo>
                    <a:pt x="2315676" y="1708509"/>
                  </a:lnTo>
                  <a:lnTo>
                    <a:pt x="2331623" y="1666680"/>
                  </a:lnTo>
                  <a:lnTo>
                    <a:pt x="2341549" y="1622243"/>
                  </a:lnTo>
                  <a:lnTo>
                    <a:pt x="2344966" y="1575689"/>
                  </a:lnTo>
                  <a:lnTo>
                    <a:pt x="2344966" y="315087"/>
                  </a:lnTo>
                  <a:lnTo>
                    <a:pt x="2341549" y="268532"/>
                  </a:lnTo>
                  <a:lnTo>
                    <a:pt x="2331623" y="224095"/>
                  </a:lnTo>
                  <a:lnTo>
                    <a:pt x="2315676" y="182266"/>
                  </a:lnTo>
                  <a:lnTo>
                    <a:pt x="2294196" y="143531"/>
                  </a:lnTo>
                  <a:lnTo>
                    <a:pt x="2267671" y="108378"/>
                  </a:lnTo>
                  <a:lnTo>
                    <a:pt x="2236588" y="77294"/>
                  </a:lnTo>
                  <a:lnTo>
                    <a:pt x="2201435" y="50769"/>
                  </a:lnTo>
                  <a:lnTo>
                    <a:pt x="2162699" y="29289"/>
                  </a:lnTo>
                  <a:lnTo>
                    <a:pt x="2120870" y="13342"/>
                  </a:lnTo>
                  <a:lnTo>
                    <a:pt x="2076434" y="3416"/>
                  </a:lnTo>
                  <a:lnTo>
                    <a:pt x="2029879" y="0"/>
                  </a:lnTo>
                  <a:close/>
                </a:path>
              </a:pathLst>
            </a:custGeom>
            <a:solidFill>
              <a:srgbClr val="EB5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323" y="536320"/>
              <a:ext cx="2345055" cy="1891030"/>
            </a:xfrm>
            <a:custGeom>
              <a:avLst/>
              <a:gdLst/>
              <a:ahLst/>
              <a:cxnLst/>
              <a:rect l="l" t="t" r="r" b="b"/>
              <a:pathLst>
                <a:path w="2345055" h="1891030">
                  <a:moveTo>
                    <a:pt x="0" y="315087"/>
                  </a:moveTo>
                  <a:lnTo>
                    <a:pt x="3417" y="268532"/>
                  </a:lnTo>
                  <a:lnTo>
                    <a:pt x="13343" y="224095"/>
                  </a:lnTo>
                  <a:lnTo>
                    <a:pt x="29290" y="182266"/>
                  </a:lnTo>
                  <a:lnTo>
                    <a:pt x="50772" y="143531"/>
                  </a:lnTo>
                  <a:lnTo>
                    <a:pt x="77300" y="108378"/>
                  </a:lnTo>
                  <a:lnTo>
                    <a:pt x="108388" y="77294"/>
                  </a:lnTo>
                  <a:lnTo>
                    <a:pt x="143547" y="50769"/>
                  </a:lnTo>
                  <a:lnTo>
                    <a:pt x="182290" y="29289"/>
                  </a:lnTo>
                  <a:lnTo>
                    <a:pt x="224130" y="13342"/>
                  </a:lnTo>
                  <a:lnTo>
                    <a:pt x="268579" y="3416"/>
                  </a:lnTo>
                  <a:lnTo>
                    <a:pt x="315150" y="0"/>
                  </a:lnTo>
                  <a:lnTo>
                    <a:pt x="2029879" y="0"/>
                  </a:lnTo>
                  <a:lnTo>
                    <a:pt x="2076434" y="3416"/>
                  </a:lnTo>
                  <a:lnTo>
                    <a:pt x="2120870" y="13342"/>
                  </a:lnTo>
                  <a:lnTo>
                    <a:pt x="2162699" y="29289"/>
                  </a:lnTo>
                  <a:lnTo>
                    <a:pt x="2201435" y="50769"/>
                  </a:lnTo>
                  <a:lnTo>
                    <a:pt x="2236588" y="77294"/>
                  </a:lnTo>
                  <a:lnTo>
                    <a:pt x="2267671" y="108378"/>
                  </a:lnTo>
                  <a:lnTo>
                    <a:pt x="2294196" y="143531"/>
                  </a:lnTo>
                  <a:lnTo>
                    <a:pt x="2315676" y="182266"/>
                  </a:lnTo>
                  <a:lnTo>
                    <a:pt x="2331623" y="224095"/>
                  </a:lnTo>
                  <a:lnTo>
                    <a:pt x="2341549" y="268532"/>
                  </a:lnTo>
                  <a:lnTo>
                    <a:pt x="2344966" y="315087"/>
                  </a:lnTo>
                  <a:lnTo>
                    <a:pt x="2344966" y="1575689"/>
                  </a:lnTo>
                  <a:lnTo>
                    <a:pt x="2341549" y="1622243"/>
                  </a:lnTo>
                  <a:lnTo>
                    <a:pt x="2331623" y="1666680"/>
                  </a:lnTo>
                  <a:lnTo>
                    <a:pt x="2315676" y="1708509"/>
                  </a:lnTo>
                  <a:lnTo>
                    <a:pt x="2294196" y="1747244"/>
                  </a:lnTo>
                  <a:lnTo>
                    <a:pt x="2267671" y="1782397"/>
                  </a:lnTo>
                  <a:lnTo>
                    <a:pt x="2236588" y="1813481"/>
                  </a:lnTo>
                  <a:lnTo>
                    <a:pt x="2201435" y="1840006"/>
                  </a:lnTo>
                  <a:lnTo>
                    <a:pt x="2162699" y="1861486"/>
                  </a:lnTo>
                  <a:lnTo>
                    <a:pt x="2120870" y="1877433"/>
                  </a:lnTo>
                  <a:lnTo>
                    <a:pt x="2076434" y="1887359"/>
                  </a:lnTo>
                  <a:lnTo>
                    <a:pt x="2029879" y="1890776"/>
                  </a:lnTo>
                  <a:lnTo>
                    <a:pt x="315150" y="1890776"/>
                  </a:lnTo>
                  <a:lnTo>
                    <a:pt x="268579" y="1887359"/>
                  </a:lnTo>
                  <a:lnTo>
                    <a:pt x="224130" y="1877433"/>
                  </a:lnTo>
                  <a:lnTo>
                    <a:pt x="182290" y="1861486"/>
                  </a:lnTo>
                  <a:lnTo>
                    <a:pt x="143547" y="1840006"/>
                  </a:lnTo>
                  <a:lnTo>
                    <a:pt x="108388" y="1813481"/>
                  </a:lnTo>
                  <a:lnTo>
                    <a:pt x="77300" y="1782397"/>
                  </a:lnTo>
                  <a:lnTo>
                    <a:pt x="50772" y="1747244"/>
                  </a:lnTo>
                  <a:lnTo>
                    <a:pt x="29290" y="1708509"/>
                  </a:lnTo>
                  <a:lnTo>
                    <a:pt x="13343" y="1666680"/>
                  </a:lnTo>
                  <a:lnTo>
                    <a:pt x="3417" y="1622243"/>
                  </a:lnTo>
                  <a:lnTo>
                    <a:pt x="0" y="1575689"/>
                  </a:lnTo>
                  <a:lnTo>
                    <a:pt x="0" y="315087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2789" y="1257427"/>
            <a:ext cx="169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XML</a:t>
            </a:r>
            <a:r>
              <a:rPr sz="24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Desteği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44177" y="2739199"/>
            <a:ext cx="5524500" cy="1456055"/>
            <a:chOff x="2944177" y="2739199"/>
            <a:chExt cx="5524500" cy="1456055"/>
          </a:xfrm>
        </p:grpSpPr>
        <p:sp>
          <p:nvSpPr>
            <p:cNvPr id="11" name="object 11"/>
            <p:cNvSpPr/>
            <p:nvPr/>
          </p:nvSpPr>
          <p:spPr>
            <a:xfrm>
              <a:off x="2955289" y="2750311"/>
              <a:ext cx="5502275" cy="1433830"/>
            </a:xfrm>
            <a:custGeom>
              <a:avLst/>
              <a:gdLst/>
              <a:ahLst/>
              <a:cxnLst/>
              <a:rect l="l" t="t" r="r" b="b"/>
              <a:pathLst>
                <a:path w="5502275" h="1433829">
                  <a:moveTo>
                    <a:pt x="5263261" y="0"/>
                  </a:moveTo>
                  <a:lnTo>
                    <a:pt x="0" y="0"/>
                  </a:lnTo>
                  <a:lnTo>
                    <a:pt x="0" y="1433576"/>
                  </a:lnTo>
                  <a:lnTo>
                    <a:pt x="5263261" y="1433576"/>
                  </a:lnTo>
                  <a:lnTo>
                    <a:pt x="5311410" y="1428723"/>
                  </a:lnTo>
                  <a:lnTo>
                    <a:pt x="5356254" y="1414805"/>
                  </a:lnTo>
                  <a:lnTo>
                    <a:pt x="5396833" y="1392782"/>
                  </a:lnTo>
                  <a:lnTo>
                    <a:pt x="5432186" y="1363614"/>
                  </a:lnTo>
                  <a:lnTo>
                    <a:pt x="5461354" y="1328261"/>
                  </a:lnTo>
                  <a:lnTo>
                    <a:pt x="5483377" y="1287682"/>
                  </a:lnTo>
                  <a:lnTo>
                    <a:pt x="5497295" y="1242838"/>
                  </a:lnTo>
                  <a:lnTo>
                    <a:pt x="5502148" y="1194689"/>
                  </a:lnTo>
                  <a:lnTo>
                    <a:pt x="5502148" y="238887"/>
                  </a:lnTo>
                  <a:lnTo>
                    <a:pt x="5497295" y="190737"/>
                  </a:lnTo>
                  <a:lnTo>
                    <a:pt x="5483377" y="145893"/>
                  </a:lnTo>
                  <a:lnTo>
                    <a:pt x="5461354" y="105314"/>
                  </a:lnTo>
                  <a:lnTo>
                    <a:pt x="5432186" y="69961"/>
                  </a:lnTo>
                  <a:lnTo>
                    <a:pt x="5396833" y="40793"/>
                  </a:lnTo>
                  <a:lnTo>
                    <a:pt x="5356254" y="18770"/>
                  </a:lnTo>
                  <a:lnTo>
                    <a:pt x="5311410" y="4852"/>
                  </a:lnTo>
                  <a:lnTo>
                    <a:pt x="5263261" y="0"/>
                  </a:lnTo>
                  <a:close/>
                </a:path>
              </a:pathLst>
            </a:custGeom>
            <a:solidFill>
              <a:srgbClr val="F1E3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5289" y="2750311"/>
              <a:ext cx="5502275" cy="1433830"/>
            </a:xfrm>
            <a:custGeom>
              <a:avLst/>
              <a:gdLst/>
              <a:ahLst/>
              <a:cxnLst/>
              <a:rect l="l" t="t" r="r" b="b"/>
              <a:pathLst>
                <a:path w="5502275" h="1433829">
                  <a:moveTo>
                    <a:pt x="5502148" y="238887"/>
                  </a:moveTo>
                  <a:lnTo>
                    <a:pt x="5502148" y="1194689"/>
                  </a:lnTo>
                  <a:lnTo>
                    <a:pt x="5497295" y="1242838"/>
                  </a:lnTo>
                  <a:lnTo>
                    <a:pt x="5483377" y="1287682"/>
                  </a:lnTo>
                  <a:lnTo>
                    <a:pt x="5461354" y="1328261"/>
                  </a:lnTo>
                  <a:lnTo>
                    <a:pt x="5432186" y="1363614"/>
                  </a:lnTo>
                  <a:lnTo>
                    <a:pt x="5396833" y="1392782"/>
                  </a:lnTo>
                  <a:lnTo>
                    <a:pt x="5356254" y="1414805"/>
                  </a:lnTo>
                  <a:lnTo>
                    <a:pt x="5311410" y="1428723"/>
                  </a:lnTo>
                  <a:lnTo>
                    <a:pt x="5263261" y="1433576"/>
                  </a:lnTo>
                  <a:lnTo>
                    <a:pt x="0" y="1433576"/>
                  </a:lnTo>
                  <a:lnTo>
                    <a:pt x="0" y="0"/>
                  </a:lnTo>
                  <a:lnTo>
                    <a:pt x="5263261" y="0"/>
                  </a:lnTo>
                  <a:lnTo>
                    <a:pt x="5311410" y="4852"/>
                  </a:lnTo>
                  <a:lnTo>
                    <a:pt x="5356254" y="18770"/>
                  </a:lnTo>
                  <a:lnTo>
                    <a:pt x="5396833" y="40793"/>
                  </a:lnTo>
                  <a:lnTo>
                    <a:pt x="5432186" y="69961"/>
                  </a:lnTo>
                  <a:lnTo>
                    <a:pt x="5461354" y="105314"/>
                  </a:lnTo>
                  <a:lnTo>
                    <a:pt x="5483377" y="145893"/>
                  </a:lnTo>
                  <a:lnTo>
                    <a:pt x="5497295" y="190737"/>
                  </a:lnTo>
                  <a:lnTo>
                    <a:pt x="5502148" y="238887"/>
                  </a:lnTo>
                  <a:close/>
                </a:path>
              </a:pathLst>
            </a:custGeom>
            <a:ln w="22225">
              <a:solidFill>
                <a:srgbClr val="F1E3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90748" y="2771114"/>
            <a:ext cx="4765675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4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Times New Roman"/>
                <a:cs typeface="Times New Roman"/>
              </a:rPr>
              <a:t>C# ile </a:t>
            </a:r>
            <a:r>
              <a:rPr sz="1400" spc="-5" dirty="0">
                <a:latin typeface="Times New Roman"/>
                <a:cs typeface="Times New Roman"/>
              </a:rPr>
              <a:t>yazılım geliştirirken </a:t>
            </a:r>
            <a:r>
              <a:rPr sz="1400" dirty="0">
                <a:latin typeface="Times New Roman"/>
                <a:cs typeface="Times New Roman"/>
              </a:rPr>
              <a:t>pek </a:t>
            </a:r>
            <a:r>
              <a:rPr sz="1400" spc="-5" dirty="0">
                <a:latin typeface="Times New Roman"/>
                <a:cs typeface="Times New Roman"/>
              </a:rPr>
              <a:t>ihtiyacımız olmasa </a:t>
            </a:r>
            <a:r>
              <a:rPr sz="1400" dirty="0">
                <a:latin typeface="Times New Roman"/>
                <a:cs typeface="Times New Roman"/>
              </a:rPr>
              <a:t>da </a:t>
            </a:r>
            <a:r>
              <a:rPr sz="1400" spc="-5" dirty="0">
                <a:latin typeface="Times New Roman"/>
                <a:cs typeface="Times New Roman"/>
              </a:rPr>
              <a:t>yine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</a:t>
            </a:r>
            <a:endParaRPr sz="1400">
              <a:latin typeface="Times New Roman"/>
              <a:cs typeface="Times New Roman"/>
            </a:endParaRPr>
          </a:p>
          <a:p>
            <a:pPr marL="127000" marR="5080">
              <a:lnSpc>
                <a:spcPct val="150000"/>
              </a:lnSpc>
            </a:pPr>
            <a:r>
              <a:rPr sz="1400" dirty="0">
                <a:latin typeface="Times New Roman"/>
                <a:cs typeface="Times New Roman"/>
              </a:rPr>
              <a:t>işaretçileri </a:t>
            </a:r>
            <a:r>
              <a:rPr sz="1400" spc="-5" dirty="0">
                <a:latin typeface="Times New Roman"/>
                <a:cs typeface="Times New Roman"/>
              </a:rPr>
              <a:t>kullanırız. </a:t>
            </a:r>
            <a:r>
              <a:rPr sz="1400" dirty="0">
                <a:latin typeface="Times New Roman"/>
                <a:cs typeface="Times New Roman"/>
              </a:rPr>
              <a:t>Bu tür program kodlarına unmanaged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  </a:t>
            </a:r>
            <a:r>
              <a:rPr sz="1400" spc="-15" dirty="0">
                <a:latin typeface="Times New Roman"/>
                <a:cs typeface="Times New Roman"/>
              </a:rPr>
              <a:t>denir. </a:t>
            </a:r>
            <a:r>
              <a:rPr sz="1400" dirty="0">
                <a:latin typeface="Times New Roman"/>
                <a:cs typeface="Times New Roman"/>
              </a:rPr>
              <a:t>Bu şekilde gerçekleştirilen </a:t>
            </a:r>
            <a:r>
              <a:rPr sz="1400" spc="-5" dirty="0">
                <a:latin typeface="Times New Roman"/>
                <a:cs typeface="Times New Roman"/>
              </a:rPr>
              <a:t>kodları </a:t>
            </a:r>
            <a:r>
              <a:rPr sz="1400" dirty="0">
                <a:latin typeface="Times New Roman"/>
                <a:cs typeface="Times New Roman"/>
              </a:rPr>
              <a:t>genelde C# projesinin  </a:t>
            </a:r>
            <a:r>
              <a:rPr sz="1400" spc="-5" dirty="0">
                <a:latin typeface="Times New Roman"/>
                <a:cs typeface="Times New Roman"/>
              </a:rPr>
              <a:t>COM </a:t>
            </a:r>
            <a:r>
              <a:rPr sz="1400" dirty="0">
                <a:latin typeface="Times New Roman"/>
                <a:cs typeface="Times New Roman"/>
              </a:rPr>
              <a:t>ve </a:t>
            </a:r>
            <a:r>
              <a:rPr sz="1400" spc="-5" dirty="0">
                <a:latin typeface="Times New Roman"/>
                <a:cs typeface="Times New Roman"/>
              </a:rPr>
              <a:t>DLL </a:t>
            </a:r>
            <a:r>
              <a:rPr sz="1400" dirty="0">
                <a:latin typeface="Times New Roman"/>
                <a:cs typeface="Times New Roman"/>
              </a:rPr>
              <a:t>ile </a:t>
            </a:r>
            <a:r>
              <a:rPr sz="1400" spc="-5" dirty="0">
                <a:latin typeface="Times New Roman"/>
                <a:cs typeface="Times New Roman"/>
              </a:rPr>
              <a:t>ilişkiye </a:t>
            </a:r>
            <a:r>
              <a:rPr sz="1400" dirty="0">
                <a:latin typeface="Times New Roman"/>
                <a:cs typeface="Times New Roman"/>
              </a:rPr>
              <a:t>geçtikleri yerlerde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kullanırız.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9211" y="2510599"/>
            <a:ext cx="2367280" cy="1913255"/>
            <a:chOff x="599211" y="2510599"/>
            <a:chExt cx="2367280" cy="1913255"/>
          </a:xfrm>
        </p:grpSpPr>
        <p:sp>
          <p:nvSpPr>
            <p:cNvPr id="15" name="object 15"/>
            <p:cNvSpPr/>
            <p:nvPr/>
          </p:nvSpPr>
          <p:spPr>
            <a:xfrm>
              <a:off x="610323" y="2521711"/>
              <a:ext cx="2345055" cy="1891030"/>
            </a:xfrm>
            <a:custGeom>
              <a:avLst/>
              <a:gdLst/>
              <a:ahLst/>
              <a:cxnLst/>
              <a:rect l="l" t="t" r="r" b="b"/>
              <a:pathLst>
                <a:path w="2345055" h="1891029">
                  <a:moveTo>
                    <a:pt x="2029879" y="0"/>
                  </a:moveTo>
                  <a:lnTo>
                    <a:pt x="315150" y="0"/>
                  </a:lnTo>
                  <a:lnTo>
                    <a:pt x="268579" y="3416"/>
                  </a:lnTo>
                  <a:lnTo>
                    <a:pt x="224130" y="13342"/>
                  </a:lnTo>
                  <a:lnTo>
                    <a:pt x="182290" y="29289"/>
                  </a:lnTo>
                  <a:lnTo>
                    <a:pt x="143547" y="50769"/>
                  </a:lnTo>
                  <a:lnTo>
                    <a:pt x="108388" y="77294"/>
                  </a:lnTo>
                  <a:lnTo>
                    <a:pt x="77300" y="108378"/>
                  </a:lnTo>
                  <a:lnTo>
                    <a:pt x="50772" y="143531"/>
                  </a:lnTo>
                  <a:lnTo>
                    <a:pt x="29290" y="182266"/>
                  </a:lnTo>
                  <a:lnTo>
                    <a:pt x="13343" y="224095"/>
                  </a:lnTo>
                  <a:lnTo>
                    <a:pt x="3417" y="268532"/>
                  </a:lnTo>
                  <a:lnTo>
                    <a:pt x="0" y="315087"/>
                  </a:lnTo>
                  <a:lnTo>
                    <a:pt x="0" y="1575689"/>
                  </a:lnTo>
                  <a:lnTo>
                    <a:pt x="3417" y="1622243"/>
                  </a:lnTo>
                  <a:lnTo>
                    <a:pt x="13343" y="1666680"/>
                  </a:lnTo>
                  <a:lnTo>
                    <a:pt x="29290" y="1708509"/>
                  </a:lnTo>
                  <a:lnTo>
                    <a:pt x="50772" y="1747244"/>
                  </a:lnTo>
                  <a:lnTo>
                    <a:pt x="77300" y="1782397"/>
                  </a:lnTo>
                  <a:lnTo>
                    <a:pt x="108388" y="1813481"/>
                  </a:lnTo>
                  <a:lnTo>
                    <a:pt x="143547" y="1840006"/>
                  </a:lnTo>
                  <a:lnTo>
                    <a:pt x="182290" y="1861486"/>
                  </a:lnTo>
                  <a:lnTo>
                    <a:pt x="224130" y="1877433"/>
                  </a:lnTo>
                  <a:lnTo>
                    <a:pt x="268579" y="1887359"/>
                  </a:lnTo>
                  <a:lnTo>
                    <a:pt x="315150" y="1890776"/>
                  </a:lnTo>
                  <a:lnTo>
                    <a:pt x="2029879" y="1890776"/>
                  </a:lnTo>
                  <a:lnTo>
                    <a:pt x="2076434" y="1887359"/>
                  </a:lnTo>
                  <a:lnTo>
                    <a:pt x="2120870" y="1877433"/>
                  </a:lnTo>
                  <a:lnTo>
                    <a:pt x="2162699" y="1861486"/>
                  </a:lnTo>
                  <a:lnTo>
                    <a:pt x="2201435" y="1840006"/>
                  </a:lnTo>
                  <a:lnTo>
                    <a:pt x="2236588" y="1813481"/>
                  </a:lnTo>
                  <a:lnTo>
                    <a:pt x="2267671" y="1782397"/>
                  </a:lnTo>
                  <a:lnTo>
                    <a:pt x="2294196" y="1747244"/>
                  </a:lnTo>
                  <a:lnTo>
                    <a:pt x="2315676" y="1708509"/>
                  </a:lnTo>
                  <a:lnTo>
                    <a:pt x="2331623" y="1666680"/>
                  </a:lnTo>
                  <a:lnTo>
                    <a:pt x="2341549" y="1622243"/>
                  </a:lnTo>
                  <a:lnTo>
                    <a:pt x="2344966" y="1575689"/>
                  </a:lnTo>
                  <a:lnTo>
                    <a:pt x="2344966" y="315087"/>
                  </a:lnTo>
                  <a:lnTo>
                    <a:pt x="2341549" y="268532"/>
                  </a:lnTo>
                  <a:lnTo>
                    <a:pt x="2331623" y="224095"/>
                  </a:lnTo>
                  <a:lnTo>
                    <a:pt x="2315676" y="182266"/>
                  </a:lnTo>
                  <a:lnTo>
                    <a:pt x="2294196" y="143531"/>
                  </a:lnTo>
                  <a:lnTo>
                    <a:pt x="2267671" y="108378"/>
                  </a:lnTo>
                  <a:lnTo>
                    <a:pt x="2236588" y="77294"/>
                  </a:lnTo>
                  <a:lnTo>
                    <a:pt x="2201435" y="50769"/>
                  </a:lnTo>
                  <a:lnTo>
                    <a:pt x="2162699" y="29289"/>
                  </a:lnTo>
                  <a:lnTo>
                    <a:pt x="2120870" y="13342"/>
                  </a:lnTo>
                  <a:lnTo>
                    <a:pt x="2076434" y="3416"/>
                  </a:lnTo>
                  <a:lnTo>
                    <a:pt x="2029879" y="0"/>
                  </a:lnTo>
                  <a:close/>
                </a:path>
              </a:pathLst>
            </a:custGeom>
            <a:solidFill>
              <a:srgbClr val="DAA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0323" y="2521711"/>
              <a:ext cx="2345055" cy="1891030"/>
            </a:xfrm>
            <a:custGeom>
              <a:avLst/>
              <a:gdLst/>
              <a:ahLst/>
              <a:cxnLst/>
              <a:rect l="l" t="t" r="r" b="b"/>
              <a:pathLst>
                <a:path w="2345055" h="1891029">
                  <a:moveTo>
                    <a:pt x="0" y="315087"/>
                  </a:moveTo>
                  <a:lnTo>
                    <a:pt x="3417" y="268532"/>
                  </a:lnTo>
                  <a:lnTo>
                    <a:pt x="13343" y="224095"/>
                  </a:lnTo>
                  <a:lnTo>
                    <a:pt x="29290" y="182266"/>
                  </a:lnTo>
                  <a:lnTo>
                    <a:pt x="50772" y="143531"/>
                  </a:lnTo>
                  <a:lnTo>
                    <a:pt x="77300" y="108378"/>
                  </a:lnTo>
                  <a:lnTo>
                    <a:pt x="108388" y="77294"/>
                  </a:lnTo>
                  <a:lnTo>
                    <a:pt x="143547" y="50769"/>
                  </a:lnTo>
                  <a:lnTo>
                    <a:pt x="182290" y="29289"/>
                  </a:lnTo>
                  <a:lnTo>
                    <a:pt x="224130" y="13342"/>
                  </a:lnTo>
                  <a:lnTo>
                    <a:pt x="268579" y="3416"/>
                  </a:lnTo>
                  <a:lnTo>
                    <a:pt x="315150" y="0"/>
                  </a:lnTo>
                  <a:lnTo>
                    <a:pt x="2029879" y="0"/>
                  </a:lnTo>
                  <a:lnTo>
                    <a:pt x="2076434" y="3416"/>
                  </a:lnTo>
                  <a:lnTo>
                    <a:pt x="2120870" y="13342"/>
                  </a:lnTo>
                  <a:lnTo>
                    <a:pt x="2162699" y="29289"/>
                  </a:lnTo>
                  <a:lnTo>
                    <a:pt x="2201435" y="50769"/>
                  </a:lnTo>
                  <a:lnTo>
                    <a:pt x="2236588" y="77294"/>
                  </a:lnTo>
                  <a:lnTo>
                    <a:pt x="2267671" y="108378"/>
                  </a:lnTo>
                  <a:lnTo>
                    <a:pt x="2294196" y="143531"/>
                  </a:lnTo>
                  <a:lnTo>
                    <a:pt x="2315676" y="182266"/>
                  </a:lnTo>
                  <a:lnTo>
                    <a:pt x="2331623" y="224095"/>
                  </a:lnTo>
                  <a:lnTo>
                    <a:pt x="2341549" y="268532"/>
                  </a:lnTo>
                  <a:lnTo>
                    <a:pt x="2344966" y="315087"/>
                  </a:lnTo>
                  <a:lnTo>
                    <a:pt x="2344966" y="1575689"/>
                  </a:lnTo>
                  <a:lnTo>
                    <a:pt x="2341549" y="1622243"/>
                  </a:lnTo>
                  <a:lnTo>
                    <a:pt x="2331623" y="1666680"/>
                  </a:lnTo>
                  <a:lnTo>
                    <a:pt x="2315676" y="1708509"/>
                  </a:lnTo>
                  <a:lnTo>
                    <a:pt x="2294196" y="1747244"/>
                  </a:lnTo>
                  <a:lnTo>
                    <a:pt x="2267671" y="1782397"/>
                  </a:lnTo>
                  <a:lnTo>
                    <a:pt x="2236588" y="1813481"/>
                  </a:lnTo>
                  <a:lnTo>
                    <a:pt x="2201435" y="1840006"/>
                  </a:lnTo>
                  <a:lnTo>
                    <a:pt x="2162699" y="1861486"/>
                  </a:lnTo>
                  <a:lnTo>
                    <a:pt x="2120870" y="1877433"/>
                  </a:lnTo>
                  <a:lnTo>
                    <a:pt x="2076434" y="1887359"/>
                  </a:lnTo>
                  <a:lnTo>
                    <a:pt x="2029879" y="1890776"/>
                  </a:lnTo>
                  <a:lnTo>
                    <a:pt x="315150" y="1890776"/>
                  </a:lnTo>
                  <a:lnTo>
                    <a:pt x="268579" y="1887359"/>
                  </a:lnTo>
                  <a:lnTo>
                    <a:pt x="224130" y="1877433"/>
                  </a:lnTo>
                  <a:lnTo>
                    <a:pt x="182290" y="1861486"/>
                  </a:lnTo>
                  <a:lnTo>
                    <a:pt x="143547" y="1840006"/>
                  </a:lnTo>
                  <a:lnTo>
                    <a:pt x="108388" y="1813481"/>
                  </a:lnTo>
                  <a:lnTo>
                    <a:pt x="77300" y="1782397"/>
                  </a:lnTo>
                  <a:lnTo>
                    <a:pt x="50772" y="1747244"/>
                  </a:lnTo>
                  <a:lnTo>
                    <a:pt x="29290" y="1708509"/>
                  </a:lnTo>
                  <a:lnTo>
                    <a:pt x="13343" y="1666680"/>
                  </a:lnTo>
                  <a:lnTo>
                    <a:pt x="3417" y="1622243"/>
                  </a:lnTo>
                  <a:lnTo>
                    <a:pt x="0" y="1575689"/>
                  </a:lnTo>
                  <a:lnTo>
                    <a:pt x="0" y="315087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06881" y="3078860"/>
            <a:ext cx="17513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12775" marR="5080" indent="-60071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Yönet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eyen  Kod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13900" y="4685093"/>
            <a:ext cx="5454015" cy="1535430"/>
            <a:chOff x="3013900" y="4685093"/>
            <a:chExt cx="5454015" cy="1535430"/>
          </a:xfrm>
        </p:grpSpPr>
        <p:sp>
          <p:nvSpPr>
            <p:cNvPr id="19" name="object 19"/>
            <p:cNvSpPr/>
            <p:nvPr/>
          </p:nvSpPr>
          <p:spPr>
            <a:xfrm>
              <a:off x="3025013" y="4696205"/>
              <a:ext cx="5431790" cy="1513205"/>
            </a:xfrm>
            <a:custGeom>
              <a:avLst/>
              <a:gdLst/>
              <a:ahLst/>
              <a:cxnLst/>
              <a:rect l="l" t="t" r="r" b="b"/>
              <a:pathLst>
                <a:path w="5431790" h="1513204">
                  <a:moveTo>
                    <a:pt x="5179568" y="0"/>
                  </a:moveTo>
                  <a:lnTo>
                    <a:pt x="0" y="0"/>
                  </a:lnTo>
                  <a:lnTo>
                    <a:pt x="0" y="1512646"/>
                  </a:lnTo>
                  <a:lnTo>
                    <a:pt x="5179568" y="1512646"/>
                  </a:lnTo>
                  <a:lnTo>
                    <a:pt x="5224872" y="1508584"/>
                  </a:lnTo>
                  <a:lnTo>
                    <a:pt x="5267517" y="1496872"/>
                  </a:lnTo>
                  <a:lnTo>
                    <a:pt x="5306789" y="1478224"/>
                  </a:lnTo>
                  <a:lnTo>
                    <a:pt x="5341974" y="1453350"/>
                  </a:lnTo>
                  <a:lnTo>
                    <a:pt x="5372361" y="1422963"/>
                  </a:lnTo>
                  <a:lnTo>
                    <a:pt x="5397236" y="1387776"/>
                  </a:lnTo>
                  <a:lnTo>
                    <a:pt x="5415887" y="1348498"/>
                  </a:lnTo>
                  <a:lnTo>
                    <a:pt x="5427600" y="1305844"/>
                  </a:lnTo>
                  <a:lnTo>
                    <a:pt x="5431663" y="1260525"/>
                  </a:lnTo>
                  <a:lnTo>
                    <a:pt x="5431663" y="252095"/>
                  </a:lnTo>
                  <a:lnTo>
                    <a:pt x="5427600" y="206756"/>
                  </a:lnTo>
                  <a:lnTo>
                    <a:pt x="5415887" y="164094"/>
                  </a:lnTo>
                  <a:lnTo>
                    <a:pt x="5397236" y="124817"/>
                  </a:lnTo>
                  <a:lnTo>
                    <a:pt x="5372361" y="89636"/>
                  </a:lnTo>
                  <a:lnTo>
                    <a:pt x="5341974" y="59259"/>
                  </a:lnTo>
                  <a:lnTo>
                    <a:pt x="5306789" y="34398"/>
                  </a:lnTo>
                  <a:lnTo>
                    <a:pt x="5267517" y="15761"/>
                  </a:lnTo>
                  <a:lnTo>
                    <a:pt x="5224872" y="4058"/>
                  </a:lnTo>
                  <a:lnTo>
                    <a:pt x="5179568" y="0"/>
                  </a:lnTo>
                  <a:close/>
                </a:path>
              </a:pathLst>
            </a:custGeom>
            <a:solidFill>
              <a:srgbClr val="E6EB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5013" y="4696205"/>
              <a:ext cx="5431790" cy="1513205"/>
            </a:xfrm>
            <a:custGeom>
              <a:avLst/>
              <a:gdLst/>
              <a:ahLst/>
              <a:cxnLst/>
              <a:rect l="l" t="t" r="r" b="b"/>
              <a:pathLst>
                <a:path w="5431790" h="1513204">
                  <a:moveTo>
                    <a:pt x="5431663" y="252095"/>
                  </a:moveTo>
                  <a:lnTo>
                    <a:pt x="5431663" y="1260525"/>
                  </a:lnTo>
                  <a:lnTo>
                    <a:pt x="5427600" y="1305844"/>
                  </a:lnTo>
                  <a:lnTo>
                    <a:pt x="5415887" y="1348498"/>
                  </a:lnTo>
                  <a:lnTo>
                    <a:pt x="5397236" y="1387776"/>
                  </a:lnTo>
                  <a:lnTo>
                    <a:pt x="5372361" y="1422963"/>
                  </a:lnTo>
                  <a:lnTo>
                    <a:pt x="5341974" y="1453350"/>
                  </a:lnTo>
                  <a:lnTo>
                    <a:pt x="5306789" y="1478224"/>
                  </a:lnTo>
                  <a:lnTo>
                    <a:pt x="5267517" y="1496872"/>
                  </a:lnTo>
                  <a:lnTo>
                    <a:pt x="5224872" y="1508584"/>
                  </a:lnTo>
                  <a:lnTo>
                    <a:pt x="5179568" y="1512646"/>
                  </a:lnTo>
                  <a:lnTo>
                    <a:pt x="0" y="1512646"/>
                  </a:lnTo>
                  <a:lnTo>
                    <a:pt x="0" y="0"/>
                  </a:lnTo>
                  <a:lnTo>
                    <a:pt x="5179568" y="0"/>
                  </a:lnTo>
                  <a:lnTo>
                    <a:pt x="5224872" y="4058"/>
                  </a:lnTo>
                  <a:lnTo>
                    <a:pt x="5267517" y="15761"/>
                  </a:lnTo>
                  <a:lnTo>
                    <a:pt x="5306789" y="34398"/>
                  </a:lnTo>
                  <a:lnTo>
                    <a:pt x="5341974" y="59259"/>
                  </a:lnTo>
                  <a:lnTo>
                    <a:pt x="5372361" y="89636"/>
                  </a:lnTo>
                  <a:lnTo>
                    <a:pt x="5397236" y="124817"/>
                  </a:lnTo>
                  <a:lnTo>
                    <a:pt x="5415887" y="164094"/>
                  </a:lnTo>
                  <a:lnTo>
                    <a:pt x="5427600" y="206756"/>
                  </a:lnTo>
                  <a:lnTo>
                    <a:pt x="5431663" y="252095"/>
                  </a:lnTo>
                  <a:close/>
                </a:path>
              </a:pathLst>
            </a:custGeom>
            <a:ln w="22225">
              <a:solidFill>
                <a:srgbClr val="E6EB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60597" y="5055187"/>
            <a:ext cx="4362450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300">
              <a:lnSpc>
                <a:spcPct val="150100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Times New Roman"/>
                <a:cs typeface="Times New Roman"/>
              </a:rPr>
              <a:t>C# </a:t>
            </a:r>
            <a:r>
              <a:rPr sz="1400" dirty="0">
                <a:latin typeface="Times New Roman"/>
                <a:cs typeface="Times New Roman"/>
              </a:rPr>
              <a:t>ile </a:t>
            </a:r>
            <a:r>
              <a:rPr sz="1400" spc="-15" dirty="0">
                <a:latin typeface="Times New Roman"/>
                <a:cs typeface="Times New Roman"/>
              </a:rPr>
              <a:t>Windows </a:t>
            </a:r>
            <a:r>
              <a:rPr sz="1400" spc="-5" dirty="0">
                <a:latin typeface="Times New Roman"/>
                <a:cs typeface="Times New Roman"/>
              </a:rPr>
              <a:t>veya </a:t>
            </a:r>
            <a:r>
              <a:rPr sz="1400" spc="-30" dirty="0">
                <a:latin typeface="Times New Roman"/>
                <a:cs typeface="Times New Roman"/>
              </a:rPr>
              <a:t>ASP.NET </a:t>
            </a:r>
            <a:r>
              <a:rPr sz="1400" spc="-5" dirty="0">
                <a:latin typeface="Times New Roman"/>
                <a:cs typeface="Times New Roman"/>
              </a:rPr>
              <a:t>programı geliştirmek </a:t>
            </a:r>
            <a:r>
              <a:rPr sz="1400" dirty="0">
                <a:latin typeface="Times New Roman"/>
                <a:cs typeface="Times New Roman"/>
              </a:rPr>
              <a:t>Form  </a:t>
            </a:r>
            <a:r>
              <a:rPr sz="1400" spc="-5" dirty="0">
                <a:latin typeface="Times New Roman"/>
                <a:cs typeface="Times New Roman"/>
              </a:rPr>
              <a:t>mantığı </a:t>
            </a:r>
            <a:r>
              <a:rPr sz="1400" dirty="0">
                <a:latin typeface="Times New Roman"/>
                <a:cs typeface="Times New Roman"/>
              </a:rPr>
              <a:t>sayesinde hem daha hızlıdır hem de geliştirilen  </a:t>
            </a:r>
            <a:r>
              <a:rPr sz="1400" spc="-5" dirty="0">
                <a:latin typeface="Times New Roman"/>
                <a:cs typeface="Times New Roman"/>
              </a:rPr>
              <a:t>uygulamalar </a:t>
            </a:r>
            <a:r>
              <a:rPr sz="1400" dirty="0">
                <a:latin typeface="Times New Roman"/>
                <a:cs typeface="Times New Roman"/>
              </a:rPr>
              <a:t>daha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güçlüdür.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9211" y="4495990"/>
            <a:ext cx="2437130" cy="1913255"/>
            <a:chOff x="599211" y="4495990"/>
            <a:chExt cx="2437130" cy="1913255"/>
          </a:xfrm>
        </p:grpSpPr>
        <p:sp>
          <p:nvSpPr>
            <p:cNvPr id="23" name="object 23"/>
            <p:cNvSpPr/>
            <p:nvPr/>
          </p:nvSpPr>
          <p:spPr>
            <a:xfrm>
              <a:off x="610323" y="4507103"/>
              <a:ext cx="2414905" cy="1891030"/>
            </a:xfrm>
            <a:custGeom>
              <a:avLst/>
              <a:gdLst/>
              <a:ahLst/>
              <a:cxnLst/>
              <a:rect l="l" t="t" r="r" b="b"/>
              <a:pathLst>
                <a:path w="2414905" h="1891029">
                  <a:moveTo>
                    <a:pt x="2099475" y="0"/>
                  </a:moveTo>
                  <a:lnTo>
                    <a:pt x="315150" y="0"/>
                  </a:lnTo>
                  <a:lnTo>
                    <a:pt x="268579" y="3416"/>
                  </a:lnTo>
                  <a:lnTo>
                    <a:pt x="224130" y="13342"/>
                  </a:lnTo>
                  <a:lnTo>
                    <a:pt x="182290" y="29289"/>
                  </a:lnTo>
                  <a:lnTo>
                    <a:pt x="143547" y="50769"/>
                  </a:lnTo>
                  <a:lnTo>
                    <a:pt x="108388" y="77294"/>
                  </a:lnTo>
                  <a:lnTo>
                    <a:pt x="77300" y="108378"/>
                  </a:lnTo>
                  <a:lnTo>
                    <a:pt x="50772" y="143531"/>
                  </a:lnTo>
                  <a:lnTo>
                    <a:pt x="29290" y="182266"/>
                  </a:lnTo>
                  <a:lnTo>
                    <a:pt x="13343" y="224095"/>
                  </a:lnTo>
                  <a:lnTo>
                    <a:pt x="3417" y="268532"/>
                  </a:lnTo>
                  <a:lnTo>
                    <a:pt x="0" y="315087"/>
                  </a:lnTo>
                  <a:lnTo>
                    <a:pt x="0" y="1575676"/>
                  </a:lnTo>
                  <a:lnTo>
                    <a:pt x="3417" y="1622247"/>
                  </a:lnTo>
                  <a:lnTo>
                    <a:pt x="13343" y="1666696"/>
                  </a:lnTo>
                  <a:lnTo>
                    <a:pt x="29290" y="1708536"/>
                  </a:lnTo>
                  <a:lnTo>
                    <a:pt x="50772" y="1747279"/>
                  </a:lnTo>
                  <a:lnTo>
                    <a:pt x="77300" y="1782438"/>
                  </a:lnTo>
                  <a:lnTo>
                    <a:pt x="108388" y="1813525"/>
                  </a:lnTo>
                  <a:lnTo>
                    <a:pt x="143547" y="1840054"/>
                  </a:lnTo>
                  <a:lnTo>
                    <a:pt x="182290" y="1861536"/>
                  </a:lnTo>
                  <a:lnTo>
                    <a:pt x="224130" y="1877483"/>
                  </a:lnTo>
                  <a:lnTo>
                    <a:pt x="268579" y="1887409"/>
                  </a:lnTo>
                  <a:lnTo>
                    <a:pt x="315150" y="1890826"/>
                  </a:lnTo>
                  <a:lnTo>
                    <a:pt x="2099475" y="1890826"/>
                  </a:lnTo>
                  <a:lnTo>
                    <a:pt x="2146061" y="1887409"/>
                  </a:lnTo>
                  <a:lnTo>
                    <a:pt x="2190523" y="1877483"/>
                  </a:lnTo>
                  <a:lnTo>
                    <a:pt x="2232373" y="1861536"/>
                  </a:lnTo>
                  <a:lnTo>
                    <a:pt x="2271125" y="1840054"/>
                  </a:lnTo>
                  <a:lnTo>
                    <a:pt x="2306290" y="1813525"/>
                  </a:lnTo>
                  <a:lnTo>
                    <a:pt x="2337382" y="1782438"/>
                  </a:lnTo>
                  <a:lnTo>
                    <a:pt x="2363913" y="1747279"/>
                  </a:lnTo>
                  <a:lnTo>
                    <a:pt x="2385397" y="1708536"/>
                  </a:lnTo>
                  <a:lnTo>
                    <a:pt x="2401345" y="1666696"/>
                  </a:lnTo>
                  <a:lnTo>
                    <a:pt x="2411272" y="1622247"/>
                  </a:lnTo>
                  <a:lnTo>
                    <a:pt x="2414689" y="1575676"/>
                  </a:lnTo>
                  <a:lnTo>
                    <a:pt x="2414689" y="315087"/>
                  </a:lnTo>
                  <a:lnTo>
                    <a:pt x="2411272" y="268532"/>
                  </a:lnTo>
                  <a:lnTo>
                    <a:pt x="2401345" y="224095"/>
                  </a:lnTo>
                  <a:lnTo>
                    <a:pt x="2385397" y="182266"/>
                  </a:lnTo>
                  <a:lnTo>
                    <a:pt x="2363913" y="143531"/>
                  </a:lnTo>
                  <a:lnTo>
                    <a:pt x="2337382" y="108378"/>
                  </a:lnTo>
                  <a:lnTo>
                    <a:pt x="2306290" y="77294"/>
                  </a:lnTo>
                  <a:lnTo>
                    <a:pt x="2271125" y="50769"/>
                  </a:lnTo>
                  <a:lnTo>
                    <a:pt x="2232373" y="29289"/>
                  </a:lnTo>
                  <a:lnTo>
                    <a:pt x="2190523" y="13342"/>
                  </a:lnTo>
                  <a:lnTo>
                    <a:pt x="2146061" y="3416"/>
                  </a:lnTo>
                  <a:lnTo>
                    <a:pt x="2099475" y="0"/>
                  </a:lnTo>
                  <a:close/>
                </a:path>
              </a:pathLst>
            </a:custGeom>
            <a:solidFill>
              <a:srgbClr val="B8C9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0323" y="4507103"/>
              <a:ext cx="2414905" cy="1891030"/>
            </a:xfrm>
            <a:custGeom>
              <a:avLst/>
              <a:gdLst/>
              <a:ahLst/>
              <a:cxnLst/>
              <a:rect l="l" t="t" r="r" b="b"/>
              <a:pathLst>
                <a:path w="2414905" h="1891029">
                  <a:moveTo>
                    <a:pt x="0" y="315087"/>
                  </a:moveTo>
                  <a:lnTo>
                    <a:pt x="3417" y="268532"/>
                  </a:lnTo>
                  <a:lnTo>
                    <a:pt x="13343" y="224095"/>
                  </a:lnTo>
                  <a:lnTo>
                    <a:pt x="29290" y="182266"/>
                  </a:lnTo>
                  <a:lnTo>
                    <a:pt x="50772" y="143531"/>
                  </a:lnTo>
                  <a:lnTo>
                    <a:pt x="77300" y="108378"/>
                  </a:lnTo>
                  <a:lnTo>
                    <a:pt x="108388" y="77294"/>
                  </a:lnTo>
                  <a:lnTo>
                    <a:pt x="143547" y="50769"/>
                  </a:lnTo>
                  <a:lnTo>
                    <a:pt x="182290" y="29289"/>
                  </a:lnTo>
                  <a:lnTo>
                    <a:pt x="224130" y="13342"/>
                  </a:lnTo>
                  <a:lnTo>
                    <a:pt x="268579" y="3416"/>
                  </a:lnTo>
                  <a:lnTo>
                    <a:pt x="315150" y="0"/>
                  </a:lnTo>
                  <a:lnTo>
                    <a:pt x="2099475" y="0"/>
                  </a:lnTo>
                  <a:lnTo>
                    <a:pt x="2146061" y="3416"/>
                  </a:lnTo>
                  <a:lnTo>
                    <a:pt x="2190523" y="13342"/>
                  </a:lnTo>
                  <a:lnTo>
                    <a:pt x="2232373" y="29289"/>
                  </a:lnTo>
                  <a:lnTo>
                    <a:pt x="2271125" y="50769"/>
                  </a:lnTo>
                  <a:lnTo>
                    <a:pt x="2306290" y="77294"/>
                  </a:lnTo>
                  <a:lnTo>
                    <a:pt x="2337382" y="108378"/>
                  </a:lnTo>
                  <a:lnTo>
                    <a:pt x="2363913" y="143531"/>
                  </a:lnTo>
                  <a:lnTo>
                    <a:pt x="2385397" y="182266"/>
                  </a:lnTo>
                  <a:lnTo>
                    <a:pt x="2401345" y="224095"/>
                  </a:lnTo>
                  <a:lnTo>
                    <a:pt x="2411272" y="268532"/>
                  </a:lnTo>
                  <a:lnTo>
                    <a:pt x="2414689" y="315087"/>
                  </a:lnTo>
                  <a:lnTo>
                    <a:pt x="2414689" y="1575676"/>
                  </a:lnTo>
                  <a:lnTo>
                    <a:pt x="2411272" y="1622247"/>
                  </a:lnTo>
                  <a:lnTo>
                    <a:pt x="2401345" y="1666696"/>
                  </a:lnTo>
                  <a:lnTo>
                    <a:pt x="2385397" y="1708536"/>
                  </a:lnTo>
                  <a:lnTo>
                    <a:pt x="2363913" y="1747279"/>
                  </a:lnTo>
                  <a:lnTo>
                    <a:pt x="2337382" y="1782438"/>
                  </a:lnTo>
                  <a:lnTo>
                    <a:pt x="2306290" y="1813525"/>
                  </a:lnTo>
                  <a:lnTo>
                    <a:pt x="2271125" y="1840054"/>
                  </a:lnTo>
                  <a:lnTo>
                    <a:pt x="2232373" y="1861536"/>
                  </a:lnTo>
                  <a:lnTo>
                    <a:pt x="2190523" y="1877483"/>
                  </a:lnTo>
                  <a:lnTo>
                    <a:pt x="2146061" y="1887409"/>
                  </a:lnTo>
                  <a:lnTo>
                    <a:pt x="2099475" y="1890826"/>
                  </a:lnTo>
                  <a:lnTo>
                    <a:pt x="315150" y="1890826"/>
                  </a:lnTo>
                  <a:lnTo>
                    <a:pt x="268579" y="1887409"/>
                  </a:lnTo>
                  <a:lnTo>
                    <a:pt x="224130" y="1877483"/>
                  </a:lnTo>
                  <a:lnTo>
                    <a:pt x="182290" y="1861536"/>
                  </a:lnTo>
                  <a:lnTo>
                    <a:pt x="143547" y="1840054"/>
                  </a:lnTo>
                  <a:lnTo>
                    <a:pt x="108388" y="1813525"/>
                  </a:lnTo>
                  <a:lnTo>
                    <a:pt x="77300" y="1782438"/>
                  </a:lnTo>
                  <a:lnTo>
                    <a:pt x="50772" y="1747279"/>
                  </a:lnTo>
                  <a:lnTo>
                    <a:pt x="29290" y="1708536"/>
                  </a:lnTo>
                  <a:lnTo>
                    <a:pt x="13343" y="1666696"/>
                  </a:lnTo>
                  <a:lnTo>
                    <a:pt x="3417" y="1622247"/>
                  </a:lnTo>
                  <a:lnTo>
                    <a:pt x="0" y="1575676"/>
                  </a:lnTo>
                  <a:lnTo>
                    <a:pt x="0" y="315087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6881" y="4698872"/>
            <a:ext cx="1820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VB’de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ki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Olay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ve Form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Mantığını  Destekler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876046"/>
            <a:ext cx="156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C# </a:t>
            </a:r>
            <a:r>
              <a:rPr sz="18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.NET’e</a:t>
            </a:r>
            <a:r>
              <a:rPr sz="1800" b="1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Giriş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562227"/>
            <a:ext cx="673735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C# zengin bir </a:t>
            </a:r>
            <a:r>
              <a:rPr sz="1800" spc="-5" dirty="0">
                <a:latin typeface="Times New Roman"/>
                <a:cs typeface="Times New Roman"/>
              </a:rPr>
              <a:t>programlama mirasına </a:t>
            </a:r>
            <a:r>
              <a:rPr sz="1800" spc="-15" dirty="0">
                <a:latin typeface="Times New Roman"/>
                <a:cs typeface="Times New Roman"/>
              </a:rPr>
              <a:t>sahiptir.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C# dünyanın en başarılı </a:t>
            </a:r>
            <a:r>
              <a:rPr sz="1800" spc="-5" dirty="0">
                <a:latin typeface="Times New Roman"/>
                <a:cs typeface="Times New Roman"/>
              </a:rPr>
              <a:t>programlama </a:t>
            </a:r>
            <a:r>
              <a:rPr sz="1800" dirty="0">
                <a:latin typeface="Times New Roman"/>
                <a:cs typeface="Times New Roman"/>
              </a:rPr>
              <a:t>dillerinin </a:t>
            </a:r>
            <a:r>
              <a:rPr sz="1800" spc="-5" dirty="0">
                <a:latin typeface="Times New Roman"/>
                <a:cs typeface="Times New Roman"/>
              </a:rPr>
              <a:t>ikisinden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türetilmiştir.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2819400"/>
            <a:ext cx="1600200" cy="685800"/>
          </a:xfrm>
          <a:prstGeom prst="rect">
            <a:avLst/>
          </a:prstGeom>
          <a:solidFill>
            <a:srgbClr val="FC9F22"/>
          </a:solidFill>
          <a:ln w="22225">
            <a:solidFill>
              <a:srgbClr val="B97417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3810000"/>
            <a:ext cx="1600200" cy="685800"/>
          </a:xfrm>
          <a:prstGeom prst="rect">
            <a:avLst/>
          </a:prstGeom>
          <a:solidFill>
            <a:srgbClr val="FC9F22"/>
          </a:solidFill>
          <a:ln w="22225">
            <a:solidFill>
              <a:srgbClr val="B97417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1200" y="4876800"/>
            <a:ext cx="1600200" cy="685800"/>
          </a:xfrm>
          <a:prstGeom prst="rect">
            <a:avLst/>
          </a:prstGeom>
          <a:solidFill>
            <a:srgbClr val="FC9F22"/>
          </a:solidFill>
          <a:ln w="22225">
            <a:solidFill>
              <a:srgbClr val="B97417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200" y="4876800"/>
            <a:ext cx="1600200" cy="685800"/>
          </a:xfrm>
          <a:prstGeom prst="rect">
            <a:avLst/>
          </a:prstGeom>
          <a:solidFill>
            <a:srgbClr val="FC9F22"/>
          </a:solidFill>
          <a:ln w="22225">
            <a:solidFill>
              <a:srgbClr val="B97417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7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C#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23233" y="3505200"/>
            <a:ext cx="107314" cy="304800"/>
          </a:xfrm>
          <a:custGeom>
            <a:avLst/>
            <a:gdLst/>
            <a:ahLst/>
            <a:cxnLst/>
            <a:rect l="l" t="t" r="r" b="b"/>
            <a:pathLst>
              <a:path w="107314" h="304800">
                <a:moveTo>
                  <a:pt x="8762" y="203835"/>
                </a:moveTo>
                <a:lnTo>
                  <a:pt x="5079" y="205994"/>
                </a:lnTo>
                <a:lnTo>
                  <a:pt x="1269" y="208280"/>
                </a:lnTo>
                <a:lnTo>
                  <a:pt x="0" y="213106"/>
                </a:lnTo>
                <a:lnTo>
                  <a:pt x="2158" y="216916"/>
                </a:lnTo>
                <a:lnTo>
                  <a:pt x="53466" y="304800"/>
                </a:lnTo>
                <a:lnTo>
                  <a:pt x="62660" y="289051"/>
                </a:lnTo>
                <a:lnTo>
                  <a:pt x="45465" y="289051"/>
                </a:lnTo>
                <a:lnTo>
                  <a:pt x="45465" y="259642"/>
                </a:lnTo>
                <a:lnTo>
                  <a:pt x="15875" y="208914"/>
                </a:lnTo>
                <a:lnTo>
                  <a:pt x="13715" y="205105"/>
                </a:lnTo>
                <a:lnTo>
                  <a:pt x="8762" y="203835"/>
                </a:lnTo>
                <a:close/>
              </a:path>
              <a:path w="107314" h="304800">
                <a:moveTo>
                  <a:pt x="45465" y="259642"/>
                </a:moveTo>
                <a:lnTo>
                  <a:pt x="45465" y="289051"/>
                </a:lnTo>
                <a:lnTo>
                  <a:pt x="61340" y="289051"/>
                </a:lnTo>
                <a:lnTo>
                  <a:pt x="61340" y="285114"/>
                </a:lnTo>
                <a:lnTo>
                  <a:pt x="46608" y="285114"/>
                </a:lnTo>
                <a:lnTo>
                  <a:pt x="53466" y="273358"/>
                </a:lnTo>
                <a:lnTo>
                  <a:pt x="45465" y="259642"/>
                </a:lnTo>
                <a:close/>
              </a:path>
              <a:path w="107314" h="304800">
                <a:moveTo>
                  <a:pt x="98170" y="203835"/>
                </a:moveTo>
                <a:lnTo>
                  <a:pt x="93217" y="205105"/>
                </a:lnTo>
                <a:lnTo>
                  <a:pt x="91058" y="208914"/>
                </a:lnTo>
                <a:lnTo>
                  <a:pt x="61467" y="259642"/>
                </a:lnTo>
                <a:lnTo>
                  <a:pt x="61340" y="289051"/>
                </a:lnTo>
                <a:lnTo>
                  <a:pt x="62660" y="289051"/>
                </a:lnTo>
                <a:lnTo>
                  <a:pt x="104775" y="216916"/>
                </a:lnTo>
                <a:lnTo>
                  <a:pt x="106933" y="213106"/>
                </a:lnTo>
                <a:lnTo>
                  <a:pt x="105663" y="208280"/>
                </a:lnTo>
                <a:lnTo>
                  <a:pt x="101853" y="205994"/>
                </a:lnTo>
                <a:lnTo>
                  <a:pt x="98170" y="203835"/>
                </a:lnTo>
                <a:close/>
              </a:path>
              <a:path w="107314" h="304800">
                <a:moveTo>
                  <a:pt x="53466" y="273358"/>
                </a:moveTo>
                <a:lnTo>
                  <a:pt x="46608" y="285114"/>
                </a:lnTo>
                <a:lnTo>
                  <a:pt x="60325" y="285114"/>
                </a:lnTo>
                <a:lnTo>
                  <a:pt x="53466" y="273358"/>
                </a:lnTo>
                <a:close/>
              </a:path>
              <a:path w="107314" h="304800">
                <a:moveTo>
                  <a:pt x="61340" y="259860"/>
                </a:moveTo>
                <a:lnTo>
                  <a:pt x="53466" y="273358"/>
                </a:lnTo>
                <a:lnTo>
                  <a:pt x="60325" y="285114"/>
                </a:lnTo>
                <a:lnTo>
                  <a:pt x="61340" y="285114"/>
                </a:lnTo>
                <a:lnTo>
                  <a:pt x="61340" y="259860"/>
                </a:lnTo>
                <a:close/>
              </a:path>
              <a:path w="107314" h="304800">
                <a:moveTo>
                  <a:pt x="61340" y="0"/>
                </a:moveTo>
                <a:lnTo>
                  <a:pt x="45465" y="0"/>
                </a:lnTo>
                <a:lnTo>
                  <a:pt x="45592" y="259860"/>
                </a:lnTo>
                <a:lnTo>
                  <a:pt x="53466" y="273358"/>
                </a:lnTo>
                <a:lnTo>
                  <a:pt x="61340" y="259860"/>
                </a:lnTo>
                <a:lnTo>
                  <a:pt x="61340" y="0"/>
                </a:lnTo>
                <a:close/>
              </a:path>
            </a:pathLst>
          </a:custGeom>
          <a:solidFill>
            <a:srgbClr val="FC9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7833" y="4495800"/>
            <a:ext cx="2774315" cy="381000"/>
          </a:xfrm>
          <a:custGeom>
            <a:avLst/>
            <a:gdLst/>
            <a:ahLst/>
            <a:cxnLst/>
            <a:rect l="l" t="t" r="r" b="b"/>
            <a:pathLst>
              <a:path w="2774315" h="381000">
                <a:moveTo>
                  <a:pt x="2773934" y="289306"/>
                </a:moveTo>
                <a:lnTo>
                  <a:pt x="2772664" y="284480"/>
                </a:lnTo>
                <a:lnTo>
                  <a:pt x="2768854" y="282194"/>
                </a:lnTo>
                <a:lnTo>
                  <a:pt x="2765171" y="280035"/>
                </a:lnTo>
                <a:lnTo>
                  <a:pt x="2760218" y="281305"/>
                </a:lnTo>
                <a:lnTo>
                  <a:pt x="2758059" y="285115"/>
                </a:lnTo>
                <a:lnTo>
                  <a:pt x="2728468" y="335851"/>
                </a:lnTo>
                <a:lnTo>
                  <a:pt x="2728341" y="365252"/>
                </a:lnTo>
                <a:lnTo>
                  <a:pt x="2728341" y="361315"/>
                </a:lnTo>
                <a:lnTo>
                  <a:pt x="2728341" y="336067"/>
                </a:lnTo>
                <a:lnTo>
                  <a:pt x="2728341" y="198374"/>
                </a:lnTo>
                <a:lnTo>
                  <a:pt x="2728341" y="186055"/>
                </a:lnTo>
                <a:lnTo>
                  <a:pt x="2724912" y="182499"/>
                </a:lnTo>
                <a:lnTo>
                  <a:pt x="1356741" y="182499"/>
                </a:lnTo>
                <a:lnTo>
                  <a:pt x="1356741" y="0"/>
                </a:lnTo>
                <a:lnTo>
                  <a:pt x="1340866" y="0"/>
                </a:lnTo>
                <a:lnTo>
                  <a:pt x="1340866" y="182499"/>
                </a:lnTo>
                <a:lnTo>
                  <a:pt x="49022" y="182499"/>
                </a:lnTo>
                <a:lnTo>
                  <a:pt x="45466" y="186055"/>
                </a:lnTo>
                <a:lnTo>
                  <a:pt x="45593" y="336067"/>
                </a:lnTo>
                <a:lnTo>
                  <a:pt x="53467" y="349567"/>
                </a:lnTo>
                <a:lnTo>
                  <a:pt x="45466" y="335851"/>
                </a:lnTo>
                <a:lnTo>
                  <a:pt x="15875" y="285115"/>
                </a:lnTo>
                <a:lnTo>
                  <a:pt x="13716" y="281305"/>
                </a:lnTo>
                <a:lnTo>
                  <a:pt x="8763" y="280035"/>
                </a:lnTo>
                <a:lnTo>
                  <a:pt x="5080" y="282194"/>
                </a:lnTo>
                <a:lnTo>
                  <a:pt x="1270" y="284480"/>
                </a:lnTo>
                <a:lnTo>
                  <a:pt x="0" y="289306"/>
                </a:lnTo>
                <a:lnTo>
                  <a:pt x="2159" y="293116"/>
                </a:lnTo>
                <a:lnTo>
                  <a:pt x="53467" y="381000"/>
                </a:lnTo>
                <a:lnTo>
                  <a:pt x="62649" y="365252"/>
                </a:lnTo>
                <a:lnTo>
                  <a:pt x="104775" y="293116"/>
                </a:lnTo>
                <a:lnTo>
                  <a:pt x="106934" y="289306"/>
                </a:lnTo>
                <a:lnTo>
                  <a:pt x="105664" y="284480"/>
                </a:lnTo>
                <a:lnTo>
                  <a:pt x="101854" y="282194"/>
                </a:lnTo>
                <a:lnTo>
                  <a:pt x="98171" y="280035"/>
                </a:lnTo>
                <a:lnTo>
                  <a:pt x="93218" y="281305"/>
                </a:lnTo>
                <a:lnTo>
                  <a:pt x="91059" y="285115"/>
                </a:lnTo>
                <a:lnTo>
                  <a:pt x="61468" y="335851"/>
                </a:lnTo>
                <a:lnTo>
                  <a:pt x="61341" y="365252"/>
                </a:lnTo>
                <a:lnTo>
                  <a:pt x="61341" y="361315"/>
                </a:lnTo>
                <a:lnTo>
                  <a:pt x="61341" y="336067"/>
                </a:lnTo>
                <a:lnTo>
                  <a:pt x="61341" y="198374"/>
                </a:lnTo>
                <a:lnTo>
                  <a:pt x="1344422" y="198374"/>
                </a:lnTo>
                <a:lnTo>
                  <a:pt x="1353312" y="198374"/>
                </a:lnTo>
                <a:lnTo>
                  <a:pt x="2712466" y="198374"/>
                </a:lnTo>
                <a:lnTo>
                  <a:pt x="2712593" y="336067"/>
                </a:lnTo>
                <a:lnTo>
                  <a:pt x="2720467" y="349567"/>
                </a:lnTo>
                <a:lnTo>
                  <a:pt x="2712466" y="335851"/>
                </a:lnTo>
                <a:lnTo>
                  <a:pt x="2682875" y="285115"/>
                </a:lnTo>
                <a:lnTo>
                  <a:pt x="2680716" y="281305"/>
                </a:lnTo>
                <a:lnTo>
                  <a:pt x="2675763" y="280035"/>
                </a:lnTo>
                <a:lnTo>
                  <a:pt x="2671953" y="282194"/>
                </a:lnTo>
                <a:lnTo>
                  <a:pt x="2668270" y="284480"/>
                </a:lnTo>
                <a:lnTo>
                  <a:pt x="2667000" y="289306"/>
                </a:lnTo>
                <a:lnTo>
                  <a:pt x="2669159" y="293116"/>
                </a:lnTo>
                <a:lnTo>
                  <a:pt x="2720467" y="381000"/>
                </a:lnTo>
                <a:lnTo>
                  <a:pt x="2729649" y="365252"/>
                </a:lnTo>
                <a:lnTo>
                  <a:pt x="2771775" y="293116"/>
                </a:lnTo>
                <a:lnTo>
                  <a:pt x="2773934" y="289306"/>
                </a:lnTo>
                <a:close/>
              </a:path>
            </a:pathLst>
          </a:custGeom>
          <a:solidFill>
            <a:srgbClr val="FC9F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876046"/>
            <a:ext cx="761619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C# </a:t>
            </a:r>
            <a:r>
              <a:rPr sz="1800" b="1" i="1" spc="-5" dirty="0">
                <a:latin typeface="Times New Roman"/>
                <a:cs typeface="Times New Roman"/>
              </a:rPr>
              <a:t>Programlama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Dili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C# basit, </a:t>
            </a:r>
            <a:r>
              <a:rPr sz="1800" spc="-5" dirty="0">
                <a:latin typeface="Times New Roman"/>
                <a:cs typeface="Times New Roman"/>
              </a:rPr>
              <a:t>modern, </a:t>
            </a:r>
            <a:r>
              <a:rPr sz="1800" dirty="0">
                <a:latin typeface="Times New Roman"/>
                <a:cs typeface="Times New Roman"/>
              </a:rPr>
              <a:t>nesne yönelimli ve tip güvenli bir </a:t>
            </a:r>
            <a:r>
              <a:rPr sz="1800" spc="-5" dirty="0">
                <a:latin typeface="Times New Roman"/>
                <a:cs typeface="Times New Roman"/>
              </a:rPr>
              <a:t>programlama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dilidir.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C# ın </a:t>
            </a:r>
            <a:r>
              <a:rPr sz="1800" spc="-5" dirty="0">
                <a:latin typeface="Times New Roman"/>
                <a:cs typeface="Times New Roman"/>
              </a:rPr>
              <a:t>kökleri,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programlama dilleri ailesine </a:t>
            </a:r>
            <a:r>
              <a:rPr sz="1800" spc="-15" dirty="0">
                <a:latin typeface="Times New Roman"/>
                <a:cs typeface="Times New Roman"/>
              </a:rPr>
              <a:t>uzanır. </a:t>
            </a:r>
            <a:r>
              <a:rPr sz="1800" dirty="0">
                <a:latin typeface="Times New Roman"/>
                <a:cs typeface="Times New Roman"/>
              </a:rPr>
              <a:t>Bu </a:t>
            </a:r>
            <a:r>
              <a:rPr sz="1800" spc="-5" dirty="0">
                <a:latin typeface="Times New Roman"/>
                <a:cs typeface="Times New Roman"/>
              </a:rPr>
              <a:t>nedenle söz dizimi  </a:t>
            </a:r>
            <a:r>
              <a:rPr sz="1800" dirty="0">
                <a:latin typeface="Times New Roman"/>
                <a:cs typeface="Times New Roman"/>
              </a:rPr>
              <a:t>(syntax) olarak C, C++ ve Java </a:t>
            </a:r>
            <a:r>
              <a:rPr sz="1800" spc="-5" dirty="0">
                <a:latin typeface="Times New Roman"/>
                <a:cs typeface="Times New Roman"/>
              </a:rPr>
              <a:t>programlama </a:t>
            </a:r>
            <a:r>
              <a:rPr sz="1800" dirty="0">
                <a:latin typeface="Times New Roman"/>
                <a:cs typeface="Times New Roman"/>
              </a:rPr>
              <a:t>dillerine oldukça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benzerdir.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C# dili </a:t>
            </a:r>
            <a:r>
              <a:rPr sz="1800" spc="-5" dirty="0">
                <a:latin typeface="Times New Roman"/>
                <a:cs typeface="Times New Roman"/>
              </a:rPr>
              <a:t>garbage collection </a:t>
            </a:r>
            <a:r>
              <a:rPr sz="1800" dirty="0">
                <a:latin typeface="Times New Roman"/>
                <a:cs typeface="Times New Roman"/>
              </a:rPr>
              <a:t>(çöp toplama); </a:t>
            </a:r>
            <a:r>
              <a:rPr sz="1800" spc="-5" dirty="0">
                <a:latin typeface="Times New Roman"/>
                <a:cs typeface="Times New Roman"/>
              </a:rPr>
              <a:t>kullanılmayan nesneler tarafından  </a:t>
            </a:r>
            <a:r>
              <a:rPr sz="1800" dirty="0">
                <a:latin typeface="Times New Roman"/>
                <a:cs typeface="Times New Roman"/>
              </a:rPr>
              <a:t>kullanılan </a:t>
            </a:r>
            <a:r>
              <a:rPr sz="1800" spc="-5" dirty="0">
                <a:latin typeface="Times New Roman"/>
                <a:cs typeface="Times New Roman"/>
              </a:rPr>
              <a:t>belleği otomatik olarak </a:t>
            </a:r>
            <a:r>
              <a:rPr sz="1800" dirty="0">
                <a:latin typeface="Times New Roman"/>
                <a:cs typeface="Times New Roman"/>
              </a:rPr>
              <a:t>geri </a:t>
            </a:r>
            <a:r>
              <a:rPr sz="1800" spc="-15" dirty="0">
                <a:latin typeface="Times New Roman"/>
                <a:cs typeface="Times New Roman"/>
              </a:rPr>
              <a:t>kazanır, </a:t>
            </a:r>
            <a:r>
              <a:rPr sz="1800" dirty="0">
                <a:latin typeface="Times New Roman"/>
                <a:cs typeface="Times New Roman"/>
              </a:rPr>
              <a:t>exception </a:t>
            </a:r>
            <a:r>
              <a:rPr sz="1800" spc="-5" dirty="0">
                <a:latin typeface="Times New Roman"/>
                <a:cs typeface="Times New Roman"/>
              </a:rPr>
              <a:t>hadling (istisnaların  </a:t>
            </a:r>
            <a:r>
              <a:rPr sz="1800" dirty="0">
                <a:latin typeface="Times New Roman"/>
                <a:cs typeface="Times New Roman"/>
              </a:rPr>
              <a:t>ele alınması); hata </a:t>
            </a:r>
            <a:r>
              <a:rPr sz="1800" spc="-5" dirty="0">
                <a:latin typeface="Times New Roman"/>
                <a:cs typeface="Times New Roman"/>
              </a:rPr>
              <a:t>saptama </a:t>
            </a:r>
            <a:r>
              <a:rPr sz="1800" dirty="0">
                <a:latin typeface="Times New Roman"/>
                <a:cs typeface="Times New Roman"/>
              </a:rPr>
              <a:t>ve </a:t>
            </a:r>
            <a:r>
              <a:rPr sz="1800" spc="-5" dirty="0">
                <a:latin typeface="Times New Roman"/>
                <a:cs typeface="Times New Roman"/>
              </a:rPr>
              <a:t>kurtarmaya </a:t>
            </a:r>
            <a:r>
              <a:rPr sz="1800" dirty="0">
                <a:latin typeface="Times New Roman"/>
                <a:cs typeface="Times New Roman"/>
              </a:rPr>
              <a:t>yönelik </a:t>
            </a:r>
            <a:r>
              <a:rPr sz="1800" spc="-5" dirty="0">
                <a:latin typeface="Times New Roman"/>
                <a:cs typeface="Times New Roman"/>
              </a:rPr>
              <a:t>yapılandırılmış </a:t>
            </a:r>
            <a:r>
              <a:rPr sz="1800" dirty="0">
                <a:latin typeface="Times New Roman"/>
                <a:cs typeface="Times New Roman"/>
              </a:rPr>
              <a:t>ve  genişletilebilir bir yaklaşım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sunar.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738886"/>
            <a:ext cx="7159625" cy="414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715" indent="-287020" algn="just">
              <a:lnSpc>
                <a:spcPct val="150100"/>
              </a:lnSpc>
              <a:spcBef>
                <a:spcPts val="9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Dilin </a:t>
            </a:r>
            <a:r>
              <a:rPr sz="1800" spc="-5" dirty="0">
                <a:latin typeface="Times New Roman"/>
                <a:cs typeface="Times New Roman"/>
              </a:rPr>
              <a:t>type-safe tasarımı başlatılmamış değişkenlerden okumayı, dizilerin  sınırlarının ötesinde dizine eklemeyi </a:t>
            </a:r>
            <a:r>
              <a:rPr sz="1800" spc="5" dirty="0">
                <a:latin typeface="Times New Roman"/>
                <a:cs typeface="Times New Roman"/>
              </a:rPr>
              <a:t>ya </a:t>
            </a:r>
            <a:r>
              <a:rPr sz="1800" spc="-10" dirty="0">
                <a:latin typeface="Times New Roman"/>
                <a:cs typeface="Times New Roman"/>
              </a:rPr>
              <a:t>da </a:t>
            </a:r>
            <a:r>
              <a:rPr sz="1800" spc="-5" dirty="0">
                <a:latin typeface="Times New Roman"/>
                <a:cs typeface="Times New Roman"/>
              </a:rPr>
              <a:t>denetlenmeyen tip atamalarını  gerçekleştirmeyi </a:t>
            </a:r>
            <a:r>
              <a:rPr sz="1800" dirty="0">
                <a:latin typeface="Times New Roman"/>
                <a:cs typeface="Times New Roman"/>
              </a:rPr>
              <a:t>imkansız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kılar.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C# </a:t>
            </a:r>
            <a:r>
              <a:rPr sz="1800" dirty="0">
                <a:latin typeface="Times New Roman"/>
                <a:cs typeface="Times New Roman"/>
              </a:rPr>
              <a:t>birleşik tip </a:t>
            </a:r>
            <a:r>
              <a:rPr sz="1800" spc="-5" dirty="0">
                <a:latin typeface="Times New Roman"/>
                <a:cs typeface="Times New Roman"/>
              </a:rPr>
              <a:t>bir sisteme </a:t>
            </a:r>
            <a:r>
              <a:rPr sz="1800" spc="-15" dirty="0">
                <a:latin typeface="Times New Roman"/>
                <a:cs typeface="Times New Roman"/>
              </a:rPr>
              <a:t>sahiptir. </a:t>
            </a:r>
            <a:r>
              <a:rPr sz="1800" dirty="0">
                <a:latin typeface="Times New Roman"/>
                <a:cs typeface="Times New Roman"/>
              </a:rPr>
              <a:t>İnt ve double gibi </a:t>
            </a:r>
            <a:r>
              <a:rPr sz="1800" spc="-5" dirty="0">
                <a:latin typeface="Times New Roman"/>
                <a:cs typeface="Times New Roman"/>
              </a:rPr>
              <a:t>ilkel </a:t>
            </a:r>
            <a:r>
              <a:rPr sz="1800" dirty="0">
                <a:latin typeface="Times New Roman"/>
                <a:cs typeface="Times New Roman"/>
              </a:rPr>
              <a:t>türler dahil tüm  </a:t>
            </a:r>
            <a:r>
              <a:rPr sz="1800" spc="-5" dirty="0">
                <a:latin typeface="Times New Roman"/>
                <a:cs typeface="Times New Roman"/>
              </a:rPr>
              <a:t>C# tipleri tek bir </a:t>
            </a:r>
            <a:r>
              <a:rPr sz="1800" dirty="0">
                <a:latin typeface="Times New Roman"/>
                <a:cs typeface="Times New Roman"/>
              </a:rPr>
              <a:t>kök nesne </a:t>
            </a:r>
            <a:r>
              <a:rPr sz="1800" spc="-5" dirty="0">
                <a:latin typeface="Times New Roman"/>
                <a:cs typeface="Times New Roman"/>
              </a:rPr>
              <a:t>türünden miras </a:t>
            </a:r>
            <a:r>
              <a:rPr sz="1800" spc="-20" dirty="0">
                <a:latin typeface="Times New Roman"/>
                <a:cs typeface="Times New Roman"/>
              </a:rPr>
              <a:t>alır. </a:t>
            </a:r>
            <a:r>
              <a:rPr sz="1800" spc="-5" dirty="0">
                <a:latin typeface="Times New Roman"/>
                <a:cs typeface="Times New Roman"/>
              </a:rPr>
              <a:t>Böylece, </a:t>
            </a:r>
            <a:r>
              <a:rPr sz="1800" dirty="0">
                <a:latin typeface="Times New Roman"/>
                <a:cs typeface="Times New Roman"/>
              </a:rPr>
              <a:t>tüm tipler </a:t>
            </a:r>
            <a:r>
              <a:rPr sz="1800" spc="-10" dirty="0">
                <a:latin typeface="Times New Roman"/>
                <a:cs typeface="Times New Roman"/>
              </a:rPr>
              <a:t>bir  </a:t>
            </a:r>
            <a:r>
              <a:rPr sz="1800" dirty="0">
                <a:latin typeface="Times New Roman"/>
                <a:cs typeface="Times New Roman"/>
              </a:rPr>
              <a:t>dizi </a:t>
            </a:r>
            <a:r>
              <a:rPr sz="1800" spc="-5" dirty="0">
                <a:latin typeface="Times New Roman"/>
                <a:cs typeface="Times New Roman"/>
              </a:rPr>
              <a:t>ortak işlemi paylaşır </a:t>
            </a:r>
            <a:r>
              <a:rPr sz="1800" dirty="0">
                <a:latin typeface="Times New Roman"/>
                <a:cs typeface="Times New Roman"/>
              </a:rPr>
              <a:t>ve </a:t>
            </a:r>
            <a:r>
              <a:rPr sz="1800" spc="-5" dirty="0">
                <a:latin typeface="Times New Roman"/>
                <a:cs typeface="Times New Roman"/>
              </a:rPr>
              <a:t>herhangi </a:t>
            </a:r>
            <a:r>
              <a:rPr sz="1800" dirty="0">
                <a:latin typeface="Times New Roman"/>
                <a:cs typeface="Times New Roman"/>
              </a:rPr>
              <a:t>bir </a:t>
            </a:r>
            <a:r>
              <a:rPr sz="1800" spc="-5" dirty="0">
                <a:latin typeface="Times New Roman"/>
                <a:cs typeface="Times New Roman"/>
              </a:rPr>
              <a:t>tipteki değerler </a:t>
            </a:r>
            <a:r>
              <a:rPr sz="1800" dirty="0">
                <a:latin typeface="Times New Roman"/>
                <a:cs typeface="Times New Roman"/>
              </a:rPr>
              <a:t>tutarlı </a:t>
            </a:r>
            <a:r>
              <a:rPr sz="1800" spc="-5" dirty="0">
                <a:latin typeface="Times New Roman"/>
                <a:cs typeface="Times New Roman"/>
              </a:rPr>
              <a:t>bir şekilde  saklanabilir, taşınabilir </a:t>
            </a:r>
            <a:r>
              <a:rPr sz="1800" dirty="0">
                <a:latin typeface="Times New Roman"/>
                <a:cs typeface="Times New Roman"/>
              </a:rPr>
              <a:t>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çalıştırılabilir.</a:t>
            </a:r>
            <a:endParaRPr sz="18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30" dirty="0">
                <a:latin typeface="Times New Roman"/>
                <a:cs typeface="Times New Roman"/>
              </a:rPr>
              <a:t>Ayrıca </a:t>
            </a:r>
            <a:r>
              <a:rPr sz="1800" spc="-5" dirty="0">
                <a:latin typeface="Times New Roman"/>
                <a:cs typeface="Times New Roman"/>
              </a:rPr>
              <a:t>C# </a:t>
            </a:r>
            <a:r>
              <a:rPr sz="1800" dirty="0">
                <a:latin typeface="Times New Roman"/>
                <a:cs typeface="Times New Roman"/>
              </a:rPr>
              <a:t>hem </a:t>
            </a:r>
            <a:r>
              <a:rPr sz="1800" spc="-5" dirty="0">
                <a:latin typeface="Times New Roman"/>
                <a:cs typeface="Times New Roman"/>
              </a:rPr>
              <a:t>kullanıcı tanımlı referans </a:t>
            </a:r>
            <a:r>
              <a:rPr sz="1800" dirty="0">
                <a:latin typeface="Times New Roman"/>
                <a:cs typeface="Times New Roman"/>
              </a:rPr>
              <a:t>tiplerini destekleyerek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nesnelerin</a:t>
            </a:r>
            <a:endParaRPr sz="1800">
              <a:latin typeface="Times New Roman"/>
              <a:cs typeface="Times New Roman"/>
            </a:endParaRPr>
          </a:p>
          <a:p>
            <a:pPr marL="299085" marR="5715" algn="just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dinamik olarak </a:t>
            </a:r>
            <a:r>
              <a:rPr sz="1800" dirty="0">
                <a:latin typeface="Times New Roman"/>
                <a:cs typeface="Times New Roman"/>
              </a:rPr>
              <a:t>kaynak </a:t>
            </a:r>
            <a:r>
              <a:rPr sz="1800" spc="-5" dirty="0">
                <a:latin typeface="Times New Roman"/>
                <a:cs typeface="Times New Roman"/>
              </a:rPr>
              <a:t>ayrılmasına </a:t>
            </a:r>
            <a:r>
              <a:rPr sz="1800" dirty="0">
                <a:latin typeface="Times New Roman"/>
                <a:cs typeface="Times New Roman"/>
              </a:rPr>
              <a:t>ve </a:t>
            </a:r>
            <a:r>
              <a:rPr sz="1800" spc="-5" dirty="0">
                <a:latin typeface="Times New Roman"/>
                <a:cs typeface="Times New Roman"/>
              </a:rPr>
              <a:t>basit </a:t>
            </a:r>
            <a:r>
              <a:rPr sz="1800" dirty="0">
                <a:latin typeface="Times New Roman"/>
                <a:cs typeface="Times New Roman"/>
              </a:rPr>
              <a:t>yapıların </a:t>
            </a:r>
            <a:r>
              <a:rPr sz="1800" spc="-5" dirty="0">
                <a:latin typeface="Times New Roman"/>
                <a:cs typeface="Times New Roman"/>
              </a:rPr>
              <a:t>satır </a:t>
            </a:r>
            <a:r>
              <a:rPr sz="1800" spc="-10" dirty="0">
                <a:latin typeface="Times New Roman"/>
                <a:cs typeface="Times New Roman"/>
              </a:rPr>
              <a:t>içi  </a:t>
            </a:r>
            <a:r>
              <a:rPr sz="1800" dirty="0">
                <a:latin typeface="Times New Roman"/>
                <a:cs typeface="Times New Roman"/>
              </a:rPr>
              <a:t>depolanmasına izin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verir.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876046"/>
            <a:ext cx="244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C#’ın </a:t>
            </a:r>
            <a:r>
              <a:rPr sz="18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Anahtar</a:t>
            </a:r>
            <a:r>
              <a:rPr sz="1800" b="1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Sözcükleri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562227"/>
            <a:ext cx="76168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  <a:tab pos="710565" algn="l"/>
                <a:tab pos="2075180" algn="l"/>
                <a:tab pos="2853690" algn="l"/>
                <a:tab pos="3797300" algn="l"/>
                <a:tab pos="4284980" algn="l"/>
                <a:tab pos="4807585" algn="l"/>
                <a:tab pos="5575935" algn="l"/>
                <a:tab pos="6112510" algn="l"/>
                <a:tab pos="6929755" algn="l"/>
              </a:tabLst>
            </a:pPr>
            <a:r>
              <a:rPr sz="1800" dirty="0">
                <a:latin typeface="Times New Roman"/>
                <a:cs typeface="Times New Roman"/>
              </a:rPr>
              <a:t>C#	progra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a	d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nde	der</a:t>
            </a:r>
            <a:r>
              <a:rPr sz="1800" spc="-10" dirty="0">
                <a:latin typeface="Times New Roman"/>
                <a:cs typeface="Times New Roman"/>
              </a:rPr>
              <a:t>le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ci	için	ö</a:t>
            </a:r>
            <a:r>
              <a:rPr sz="1800" spc="-10" dirty="0">
                <a:latin typeface="Times New Roman"/>
                <a:cs typeface="Times New Roman"/>
              </a:rPr>
              <a:t>z</a:t>
            </a:r>
            <a:r>
              <a:rPr sz="1800" dirty="0">
                <a:latin typeface="Times New Roman"/>
                <a:cs typeface="Times New Roman"/>
              </a:rPr>
              <a:t>el	an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amı	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	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rve	edil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iş  </a:t>
            </a:r>
            <a:r>
              <a:rPr sz="1800" spc="-5" dirty="0">
                <a:latin typeface="Times New Roman"/>
                <a:cs typeface="Times New Roman"/>
              </a:rPr>
              <a:t>sözcükler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vardır.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Bu rezerve </a:t>
            </a:r>
            <a:r>
              <a:rPr sz="1800" spc="-5" dirty="0">
                <a:latin typeface="Times New Roman"/>
                <a:cs typeface="Times New Roman"/>
              </a:rPr>
              <a:t>sözcüklere </a:t>
            </a:r>
            <a:r>
              <a:rPr sz="1800" dirty="0">
                <a:latin typeface="Times New Roman"/>
                <a:cs typeface="Times New Roman"/>
              </a:rPr>
              <a:t>anahtar </a:t>
            </a:r>
            <a:r>
              <a:rPr sz="1800" spc="-5" dirty="0">
                <a:latin typeface="Times New Roman"/>
                <a:cs typeface="Times New Roman"/>
              </a:rPr>
              <a:t>sözcük </a:t>
            </a:r>
            <a:r>
              <a:rPr sz="1800" dirty="0">
                <a:latin typeface="Times New Roman"/>
                <a:cs typeface="Times New Roman"/>
              </a:rPr>
              <a:t>(keyword)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denir.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Anahtar </a:t>
            </a:r>
            <a:r>
              <a:rPr sz="1800" spc="-5" dirty="0">
                <a:latin typeface="Times New Roman"/>
                <a:cs typeface="Times New Roman"/>
              </a:rPr>
              <a:t>sözcükler; değişken (variable), sınıf (class), arayüz (interface) </a:t>
            </a:r>
            <a:r>
              <a:rPr sz="1800" dirty="0">
                <a:latin typeface="Times New Roman"/>
                <a:cs typeface="Times New Roman"/>
              </a:rPr>
              <a:t>vb. </a:t>
            </a:r>
            <a:r>
              <a:rPr sz="1800" spc="-5" dirty="0">
                <a:latin typeface="Times New Roman"/>
                <a:cs typeface="Times New Roman"/>
              </a:rPr>
              <a:t>bir  </a:t>
            </a:r>
            <a:r>
              <a:rPr sz="1800" dirty="0">
                <a:latin typeface="Times New Roman"/>
                <a:cs typeface="Times New Roman"/>
              </a:rPr>
              <a:t>isim (tanımlayıcı) olarak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kullanılamaz.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  <a:tab pos="1359535" algn="l"/>
                <a:tab pos="1835150" algn="l"/>
                <a:tab pos="2629535" algn="l"/>
                <a:tab pos="3588385" algn="l"/>
                <a:tab pos="3950970" algn="l"/>
                <a:tab pos="4769485" algn="l"/>
                <a:tab pos="5856605" algn="l"/>
                <a:tab pos="7031355" algn="l"/>
              </a:tabLst>
            </a:pPr>
            <a:r>
              <a:rPr sz="1800" spc="-5" dirty="0">
                <a:latin typeface="Times New Roman"/>
                <a:cs typeface="Times New Roman"/>
              </a:rPr>
              <a:t>Normalde	</a:t>
            </a:r>
            <a:r>
              <a:rPr sz="1800" dirty="0">
                <a:latin typeface="Times New Roman"/>
                <a:cs typeface="Times New Roman"/>
              </a:rPr>
              <a:t>çok	tavsiye	</a:t>
            </a:r>
            <a:r>
              <a:rPr sz="1800" spc="-5" dirty="0">
                <a:latin typeface="Times New Roman"/>
                <a:cs typeface="Times New Roman"/>
              </a:rPr>
              <a:t>edilmese	</a:t>
            </a:r>
            <a:r>
              <a:rPr sz="1800" dirty="0">
                <a:latin typeface="Times New Roman"/>
                <a:cs typeface="Times New Roman"/>
              </a:rPr>
              <a:t>de	</a:t>
            </a:r>
            <a:r>
              <a:rPr sz="1800" spc="-5" dirty="0">
                <a:latin typeface="Times New Roman"/>
                <a:cs typeface="Times New Roman"/>
              </a:rPr>
              <a:t>anahtar	sözcükleri	tanımlayıcı	olarak</a:t>
            </a:r>
            <a:endParaRPr sz="1800">
              <a:latin typeface="Times New Roman"/>
              <a:cs typeface="Times New Roman"/>
            </a:endParaRPr>
          </a:p>
          <a:p>
            <a:pPr marL="299085" marR="5080">
              <a:lnSpc>
                <a:spcPct val="150000"/>
              </a:lnSpc>
              <a:spcBef>
                <a:spcPts val="5"/>
              </a:spcBef>
              <a:tabLst>
                <a:tab pos="1425575" algn="l"/>
                <a:tab pos="2748280" algn="l"/>
                <a:tab pos="3517900" algn="l"/>
                <a:tab pos="4021454" algn="l"/>
                <a:tab pos="4855210" algn="l"/>
                <a:tab pos="5929630" algn="l"/>
                <a:tab pos="6673215" algn="l"/>
                <a:tab pos="7045325" algn="l"/>
              </a:tabLst>
            </a:pPr>
            <a:r>
              <a:rPr sz="1800" dirty="0">
                <a:latin typeface="Times New Roman"/>
                <a:cs typeface="Times New Roman"/>
              </a:rPr>
              <a:t>kul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anmak	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ü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kündü</a:t>
            </a:r>
            <a:r>
              <a:rPr sz="1800" spc="-10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.	Bun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ç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a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ah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ar	k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ba</a:t>
            </a:r>
            <a:r>
              <a:rPr sz="1800" spc="-15" dirty="0">
                <a:latin typeface="Times New Roman"/>
                <a:cs typeface="Times New Roman"/>
              </a:rPr>
              <a:t>ş</a:t>
            </a:r>
            <a:r>
              <a:rPr sz="1800" dirty="0">
                <a:latin typeface="Times New Roman"/>
                <a:cs typeface="Times New Roman"/>
              </a:rPr>
              <a:t>ına	@	işa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eti  </a:t>
            </a:r>
            <a:r>
              <a:rPr sz="1800" spc="-5" dirty="0">
                <a:latin typeface="Times New Roman"/>
                <a:cs typeface="Times New Roman"/>
              </a:rPr>
              <a:t>getirilmelidir.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000" y="908050"/>
          <a:ext cx="7559040" cy="5029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6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Kategori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C9F22"/>
                      </a:solidFill>
                      <a:prstDash val="solid"/>
                    </a:lnT>
                    <a:lnB w="12700">
                      <a:solidFill>
                        <a:srgbClr val="FC9F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Anahtar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Sözcük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C9F22"/>
                      </a:solidFill>
                      <a:prstDash val="solid"/>
                    </a:lnT>
                    <a:lnB w="12700">
                      <a:solidFill>
                        <a:srgbClr val="FC9F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2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Modifier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C9F22"/>
                      </a:solidFill>
                      <a:prstDash val="solid"/>
                    </a:lnT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1295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abstract, async, const, event, extern,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new,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override, partial,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readonly,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sealed, static,</a:t>
                      </a:r>
                      <a:r>
                        <a:rPr sz="18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unsafe,  virtual,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volatile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FC9F22"/>
                      </a:solidFill>
                      <a:prstDash val="solid"/>
                    </a:lnT>
                    <a:solidFill>
                      <a:srgbClr val="FEE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Access Modifier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public, private, internel,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protected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3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Statement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224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if, else,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switch,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case, do,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for,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foreach, in,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while,  break, continue, default, goto, return,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yield,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throw,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try,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catch,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finally,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checked, unchecked,  fixed,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EE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5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Method Parameter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params,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ref, 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Namespace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using,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‘ . ’, ‘ :: ’, extern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alias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FEE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Operator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11125" marR="545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await,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is,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new,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sizeof,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typeof,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stackalloc,  checked,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unchecked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6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Keywords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B w="12700">
                      <a:solidFill>
                        <a:srgbClr val="FC9F22"/>
                      </a:solidFill>
                      <a:prstDash val="soli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base,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B w="12700">
                      <a:solidFill>
                        <a:srgbClr val="FC9F22"/>
                      </a:solidFill>
                      <a:prstDash val="solid"/>
                    </a:lnB>
                    <a:solidFill>
                      <a:srgbClr val="FEE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849</Words>
  <Application>Microsoft Office PowerPoint</Application>
  <PresentationFormat>Ekran Gösterisi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Wingdings</vt:lpstr>
      <vt:lpstr>Office Theme</vt:lpstr>
      <vt:lpstr>C#</vt:lpstr>
      <vt:lpstr>PowerPoint Sunusu</vt:lpstr>
      <vt:lpstr>C# Dili  Öğrenilmesi Kolay Bir Dildir</vt:lpstr>
      <vt:lpstr>XML Desteği</vt:lpstr>
      <vt:lpstr>C# .NET’e Giriş</vt:lpstr>
      <vt:lpstr>PowerPoint Sunusu</vt:lpstr>
      <vt:lpstr>PowerPoint Sunusu</vt:lpstr>
      <vt:lpstr>C#’ın Anahtar Sözcükleri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PROGRAMLAMA</dc:title>
  <dc:creator>ERSOZ</dc:creator>
  <cp:lastModifiedBy>Adem AKKUŞ</cp:lastModifiedBy>
  <cp:revision>4</cp:revision>
  <dcterms:created xsi:type="dcterms:W3CDTF">2020-10-17T04:57:00Z</dcterms:created>
  <dcterms:modified xsi:type="dcterms:W3CDTF">2022-03-26T04:15:30Z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2020-10-17T00:00:00Z</vt:filetime>
  </property>
</Properties>
</file>