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57" r:id="rId4"/>
    <p:sldId id="285" r:id="rId5"/>
    <p:sldId id="258" r:id="rId6"/>
    <p:sldId id="287" r:id="rId7"/>
    <p:sldId id="288" r:id="rId8"/>
    <p:sldId id="286" r:id="rId9"/>
    <p:sldId id="259" r:id="rId10"/>
    <p:sldId id="289" r:id="rId11"/>
    <p:sldId id="290" r:id="rId12"/>
    <p:sldId id="291" r:id="rId13"/>
    <p:sldId id="292" r:id="rId14"/>
    <p:sldId id="293" r:id="rId15"/>
    <p:sldId id="294" r:id="rId16"/>
    <p:sldId id="260" r:id="rId17"/>
    <p:sldId id="261" r:id="rId18"/>
    <p:sldId id="262" r:id="rId19"/>
    <p:sldId id="295" r:id="rId20"/>
    <p:sldId id="311" r:id="rId21"/>
    <p:sldId id="312" r:id="rId22"/>
    <p:sldId id="313" r:id="rId23"/>
    <p:sldId id="310" r:id="rId24"/>
    <p:sldId id="307" r:id="rId25"/>
    <p:sldId id="309" r:id="rId26"/>
    <p:sldId id="308" r:id="rId27"/>
    <p:sldId id="306" r:id="rId28"/>
    <p:sldId id="296" r:id="rId29"/>
    <p:sldId id="263" r:id="rId30"/>
    <p:sldId id="298" r:id="rId31"/>
    <p:sldId id="299" r:id="rId32"/>
    <p:sldId id="314" r:id="rId33"/>
    <p:sldId id="297" r:id="rId34"/>
    <p:sldId id="266" r:id="rId35"/>
    <p:sldId id="301" r:id="rId36"/>
    <p:sldId id="264" r:id="rId37"/>
    <p:sldId id="267" r:id="rId38"/>
    <p:sldId id="268" r:id="rId39"/>
    <p:sldId id="300" r:id="rId40"/>
    <p:sldId id="269" r:id="rId41"/>
    <p:sldId id="270" r:id="rId42"/>
    <p:sldId id="302" r:id="rId43"/>
    <p:sldId id="271" r:id="rId44"/>
    <p:sldId id="303" r:id="rId45"/>
    <p:sldId id="304" r:id="rId46"/>
    <p:sldId id="272" r:id="rId47"/>
    <p:sldId id="305" r:id="rId48"/>
    <p:sldId id="274" r:id="rId49"/>
    <p:sldId id="276" r:id="rId50"/>
    <p:sldId id="277" r:id="rId51"/>
    <p:sldId id="278" r:id="rId52"/>
    <p:sldId id="279" r:id="rId53"/>
    <p:sldId id="280" r:id="rId54"/>
    <p:sldId id="281" r:id="rId55"/>
    <p:sldId id="282" r:id="rId56"/>
    <p:sldId id="283" r:id="rId57"/>
    <p:sldId id="284" r:id="rId5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C545F165-19D7-4061-877E-F7FB88FD6514}">
          <p14:sldIdLst>
            <p14:sldId id="256"/>
            <p14:sldId id="273"/>
            <p14:sldId id="257"/>
            <p14:sldId id="285"/>
            <p14:sldId id="258"/>
            <p14:sldId id="287"/>
            <p14:sldId id="288"/>
            <p14:sldId id="286"/>
            <p14:sldId id="259"/>
            <p14:sldId id="289"/>
            <p14:sldId id="290"/>
            <p14:sldId id="291"/>
            <p14:sldId id="292"/>
            <p14:sldId id="293"/>
            <p14:sldId id="294"/>
            <p14:sldId id="260"/>
            <p14:sldId id="261"/>
            <p14:sldId id="262"/>
            <p14:sldId id="295"/>
            <p14:sldId id="311"/>
            <p14:sldId id="312"/>
            <p14:sldId id="313"/>
            <p14:sldId id="310"/>
            <p14:sldId id="307"/>
            <p14:sldId id="309"/>
            <p14:sldId id="308"/>
            <p14:sldId id="306"/>
            <p14:sldId id="296"/>
          </p14:sldIdLst>
        </p14:section>
        <p14:section name="Generics" id="{CA9FD211-F0D4-47C5-9B77-38B97617A749}">
          <p14:sldIdLst>
            <p14:sldId id="263"/>
            <p14:sldId id="298"/>
            <p14:sldId id="299"/>
            <p14:sldId id="314"/>
            <p14:sldId id="297"/>
            <p14:sldId id="266"/>
            <p14:sldId id="301"/>
            <p14:sldId id="264"/>
            <p14:sldId id="267"/>
            <p14:sldId id="268"/>
            <p14:sldId id="300"/>
            <p14:sldId id="269"/>
            <p14:sldId id="270"/>
            <p14:sldId id="302"/>
            <p14:sldId id="271"/>
            <p14:sldId id="303"/>
            <p14:sldId id="304"/>
            <p14:sldId id="272"/>
            <p14:sldId id="305"/>
            <p14:sldId id="274"/>
            <p14:sldId id="276"/>
            <p14:sldId id="277"/>
            <p14:sldId id="278"/>
            <p14:sldId id="279"/>
            <p14:sldId id="280"/>
            <p14:sldId id="281"/>
            <p14:sldId id="282"/>
            <p14:sldId id="283"/>
            <p14:sldId id="2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FFFFFF"/>
    <a:srgbClr val="00FFFF"/>
    <a:srgbClr val="33CCFF"/>
    <a:srgbClr val="66CC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blipFill dpi="0" rotWithShape="0">
          <a:blip r:embed="rId2">
            <a:extLst>
              <a:ext uri="{BEBA8EAE-BF5A-486C-A8C5-ECC9F3942E4B}">
                <a14:imgProps xmlns:a14="http://schemas.microsoft.com/office/drawing/2010/main">
                  <a14:imgLayer r:embed="rId3">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fld id="{0E610E24-05C7-41CA-875F-A3B504A8E0C0}" type="datetimeFigureOut">
              <a:rPr lang="tr-TR" smtClean="0"/>
              <a:pPr/>
              <a:t>19.02.2023</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2C1877B7-FC31-4652-89E9-E548DFAB2A99}"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fld id="{0E610E24-05C7-41CA-875F-A3B504A8E0C0}" type="datetimeFigureOut">
              <a:rPr lang="tr-TR" smtClean="0"/>
              <a:pPr/>
              <a:t>19.02.2023</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2C1877B7-FC31-4652-89E9-E548DFAB2A99}"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fld id="{0E610E24-05C7-41CA-875F-A3B504A8E0C0}" type="datetimeFigureOut">
              <a:rPr lang="tr-TR" smtClean="0"/>
              <a:pPr/>
              <a:t>19.02.2023</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2C1877B7-FC31-4652-89E9-E548DFAB2A99}"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fld id="{0E610E24-05C7-41CA-875F-A3B504A8E0C0}" type="datetimeFigureOut">
              <a:rPr lang="tr-TR" smtClean="0"/>
              <a:pPr/>
              <a:t>19.02.2023</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2C1877B7-FC31-4652-89E9-E548DFAB2A99}"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fld id="{0E610E24-05C7-41CA-875F-A3B504A8E0C0}" type="datetimeFigureOut">
              <a:rPr lang="tr-TR" smtClean="0"/>
              <a:pPr/>
              <a:t>19.02.2023</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2C1877B7-FC31-4652-89E9-E548DFAB2A99}"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lvl1pPr>
              <a:defRPr/>
            </a:lvl1pPr>
          </a:lstStyle>
          <a:p>
            <a:fld id="{0E610E24-05C7-41CA-875F-A3B504A8E0C0}" type="datetimeFigureOut">
              <a:rPr lang="tr-TR" smtClean="0"/>
              <a:pPr/>
              <a:t>19.02.2023</a:t>
            </a:fld>
            <a:endParaRPr lang="tr-TR"/>
          </a:p>
        </p:txBody>
      </p:sp>
      <p:sp>
        <p:nvSpPr>
          <p:cNvPr id="6" name="5 Altbilgi Yer Tutucusu"/>
          <p:cNvSpPr>
            <a:spLocks noGrp="1"/>
          </p:cNvSpPr>
          <p:nvPr>
            <p:ph type="ftr" sz="quarter" idx="11"/>
          </p:nvPr>
        </p:nvSpPr>
        <p:spPr/>
        <p:txBody>
          <a:bodyPr/>
          <a:lstStyle>
            <a:lvl1pPr>
              <a:defRPr/>
            </a:lvl1pPr>
          </a:lstStyle>
          <a:p>
            <a:endParaRPr lang="tr-TR"/>
          </a:p>
        </p:txBody>
      </p:sp>
      <p:sp>
        <p:nvSpPr>
          <p:cNvPr id="7" name="6 Slayt Numarası Yer Tutucusu"/>
          <p:cNvSpPr>
            <a:spLocks noGrp="1"/>
          </p:cNvSpPr>
          <p:nvPr>
            <p:ph type="sldNum" sz="quarter" idx="12"/>
          </p:nvPr>
        </p:nvSpPr>
        <p:spPr/>
        <p:txBody>
          <a:bodyPr/>
          <a:lstStyle>
            <a:lvl1pPr>
              <a:defRPr/>
            </a:lvl1pPr>
          </a:lstStyle>
          <a:p>
            <a:fld id="{2C1877B7-FC31-4652-89E9-E548DFAB2A99}"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lvl1pPr>
              <a:defRPr/>
            </a:lvl1pPr>
          </a:lstStyle>
          <a:p>
            <a:fld id="{0E610E24-05C7-41CA-875F-A3B504A8E0C0}" type="datetimeFigureOut">
              <a:rPr lang="tr-TR" smtClean="0"/>
              <a:pPr/>
              <a:t>19.02.2023</a:t>
            </a:fld>
            <a:endParaRPr lang="tr-TR"/>
          </a:p>
        </p:txBody>
      </p:sp>
      <p:sp>
        <p:nvSpPr>
          <p:cNvPr id="8" name="7 Altbilgi Yer Tutucusu"/>
          <p:cNvSpPr>
            <a:spLocks noGrp="1"/>
          </p:cNvSpPr>
          <p:nvPr>
            <p:ph type="ftr" sz="quarter" idx="11"/>
          </p:nvPr>
        </p:nvSpPr>
        <p:spPr/>
        <p:txBody>
          <a:bodyPr/>
          <a:lstStyle>
            <a:lvl1pPr>
              <a:defRPr/>
            </a:lvl1pPr>
          </a:lstStyle>
          <a:p>
            <a:endParaRPr lang="tr-TR"/>
          </a:p>
        </p:txBody>
      </p:sp>
      <p:sp>
        <p:nvSpPr>
          <p:cNvPr id="9" name="8 Slayt Numarası Yer Tutucusu"/>
          <p:cNvSpPr>
            <a:spLocks noGrp="1"/>
          </p:cNvSpPr>
          <p:nvPr>
            <p:ph type="sldNum" sz="quarter" idx="12"/>
          </p:nvPr>
        </p:nvSpPr>
        <p:spPr/>
        <p:txBody>
          <a:bodyPr/>
          <a:lstStyle>
            <a:lvl1pPr>
              <a:defRPr/>
            </a:lvl1pPr>
          </a:lstStyle>
          <a:p>
            <a:fld id="{2C1877B7-FC31-4652-89E9-E548DFAB2A99}"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lvl1pPr>
              <a:defRPr/>
            </a:lvl1pPr>
          </a:lstStyle>
          <a:p>
            <a:fld id="{0E610E24-05C7-41CA-875F-A3B504A8E0C0}" type="datetimeFigureOut">
              <a:rPr lang="tr-TR" smtClean="0"/>
              <a:pPr/>
              <a:t>19.02.2023</a:t>
            </a:fld>
            <a:endParaRPr lang="tr-TR"/>
          </a:p>
        </p:txBody>
      </p:sp>
      <p:sp>
        <p:nvSpPr>
          <p:cNvPr id="4" name="3 Altbilgi Yer Tutucusu"/>
          <p:cNvSpPr>
            <a:spLocks noGrp="1"/>
          </p:cNvSpPr>
          <p:nvPr>
            <p:ph type="ftr" sz="quarter" idx="11"/>
          </p:nvPr>
        </p:nvSpPr>
        <p:spPr/>
        <p:txBody>
          <a:bodyPr/>
          <a:lstStyle>
            <a:lvl1pPr>
              <a:defRPr/>
            </a:lvl1pPr>
          </a:lstStyle>
          <a:p>
            <a:endParaRPr lang="tr-TR"/>
          </a:p>
        </p:txBody>
      </p:sp>
      <p:sp>
        <p:nvSpPr>
          <p:cNvPr id="5" name="4 Slayt Numarası Yer Tutucusu"/>
          <p:cNvSpPr>
            <a:spLocks noGrp="1"/>
          </p:cNvSpPr>
          <p:nvPr>
            <p:ph type="sldNum" sz="quarter" idx="12"/>
          </p:nvPr>
        </p:nvSpPr>
        <p:spPr/>
        <p:txBody>
          <a:bodyPr/>
          <a:lstStyle>
            <a:lvl1pPr>
              <a:defRPr/>
            </a:lvl1pPr>
          </a:lstStyle>
          <a:p>
            <a:fld id="{2C1877B7-FC31-4652-89E9-E548DFAB2A99}"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fld id="{0E610E24-05C7-41CA-875F-A3B504A8E0C0}" type="datetimeFigureOut">
              <a:rPr lang="tr-TR" smtClean="0"/>
              <a:pPr/>
              <a:t>19.02.2023</a:t>
            </a:fld>
            <a:endParaRPr lang="tr-TR"/>
          </a:p>
        </p:txBody>
      </p:sp>
      <p:sp>
        <p:nvSpPr>
          <p:cNvPr id="3" name="2 Altbilgi Yer Tutucusu"/>
          <p:cNvSpPr>
            <a:spLocks noGrp="1"/>
          </p:cNvSpPr>
          <p:nvPr>
            <p:ph type="ftr" sz="quarter" idx="11"/>
          </p:nvPr>
        </p:nvSpPr>
        <p:spPr/>
        <p:txBody>
          <a:bodyPr/>
          <a:lstStyle>
            <a:lvl1pPr>
              <a:defRPr/>
            </a:lvl1pPr>
          </a:lstStyle>
          <a:p>
            <a:endParaRPr lang="tr-TR"/>
          </a:p>
        </p:txBody>
      </p:sp>
      <p:sp>
        <p:nvSpPr>
          <p:cNvPr id="4" name="3 Slayt Numarası Yer Tutucusu"/>
          <p:cNvSpPr>
            <a:spLocks noGrp="1"/>
          </p:cNvSpPr>
          <p:nvPr>
            <p:ph type="sldNum" sz="quarter" idx="12"/>
          </p:nvPr>
        </p:nvSpPr>
        <p:spPr/>
        <p:txBody>
          <a:bodyPr/>
          <a:lstStyle>
            <a:lvl1pPr>
              <a:defRPr/>
            </a:lvl1pPr>
          </a:lstStyle>
          <a:p>
            <a:fld id="{2C1877B7-FC31-4652-89E9-E548DFAB2A99}"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fld id="{0E610E24-05C7-41CA-875F-A3B504A8E0C0}" type="datetimeFigureOut">
              <a:rPr lang="tr-TR" smtClean="0"/>
              <a:pPr/>
              <a:t>19.02.2023</a:t>
            </a:fld>
            <a:endParaRPr lang="tr-TR"/>
          </a:p>
        </p:txBody>
      </p:sp>
      <p:sp>
        <p:nvSpPr>
          <p:cNvPr id="6" name="5 Altbilgi Yer Tutucusu"/>
          <p:cNvSpPr>
            <a:spLocks noGrp="1"/>
          </p:cNvSpPr>
          <p:nvPr>
            <p:ph type="ftr" sz="quarter" idx="11"/>
          </p:nvPr>
        </p:nvSpPr>
        <p:spPr/>
        <p:txBody>
          <a:bodyPr/>
          <a:lstStyle>
            <a:lvl1pPr>
              <a:defRPr/>
            </a:lvl1pPr>
          </a:lstStyle>
          <a:p>
            <a:endParaRPr lang="tr-TR"/>
          </a:p>
        </p:txBody>
      </p:sp>
      <p:sp>
        <p:nvSpPr>
          <p:cNvPr id="7" name="6 Slayt Numarası Yer Tutucusu"/>
          <p:cNvSpPr>
            <a:spLocks noGrp="1"/>
          </p:cNvSpPr>
          <p:nvPr>
            <p:ph type="sldNum" sz="quarter" idx="12"/>
          </p:nvPr>
        </p:nvSpPr>
        <p:spPr/>
        <p:txBody>
          <a:bodyPr/>
          <a:lstStyle>
            <a:lvl1pPr>
              <a:defRPr/>
            </a:lvl1pPr>
          </a:lstStyle>
          <a:p>
            <a:fld id="{2C1877B7-FC31-4652-89E9-E548DFAB2A99}"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fld id="{0E610E24-05C7-41CA-875F-A3B504A8E0C0}" type="datetimeFigureOut">
              <a:rPr lang="tr-TR" smtClean="0"/>
              <a:pPr/>
              <a:t>19.02.2023</a:t>
            </a:fld>
            <a:endParaRPr lang="tr-TR"/>
          </a:p>
        </p:txBody>
      </p:sp>
      <p:sp>
        <p:nvSpPr>
          <p:cNvPr id="6" name="5 Altbilgi Yer Tutucusu"/>
          <p:cNvSpPr>
            <a:spLocks noGrp="1"/>
          </p:cNvSpPr>
          <p:nvPr>
            <p:ph type="ftr" sz="quarter" idx="11"/>
          </p:nvPr>
        </p:nvSpPr>
        <p:spPr/>
        <p:txBody>
          <a:bodyPr/>
          <a:lstStyle>
            <a:lvl1pPr>
              <a:defRPr/>
            </a:lvl1pPr>
          </a:lstStyle>
          <a:p>
            <a:endParaRPr lang="tr-TR"/>
          </a:p>
        </p:txBody>
      </p:sp>
      <p:sp>
        <p:nvSpPr>
          <p:cNvPr id="7" name="6 Slayt Numarası Yer Tutucusu"/>
          <p:cNvSpPr>
            <a:spLocks noGrp="1"/>
          </p:cNvSpPr>
          <p:nvPr>
            <p:ph type="sldNum" sz="quarter" idx="12"/>
          </p:nvPr>
        </p:nvSpPr>
        <p:spPr/>
        <p:txBody>
          <a:bodyPr/>
          <a:lstStyle>
            <a:lvl1pPr>
              <a:defRPr/>
            </a:lvl1pPr>
          </a:lstStyle>
          <a:p>
            <a:fld id="{2C1877B7-FC31-4652-89E9-E548DFAB2A99}"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0E610E24-05C7-41CA-875F-A3B504A8E0C0}" type="datetimeFigureOut">
              <a:rPr lang="tr-TR" smtClean="0"/>
              <a:pPr/>
              <a:t>19.02.2023</a:t>
            </a:fld>
            <a:endParaRPr lang="tr-T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tr-T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C1877B7-FC31-4652-89E9-E548DFAB2A99}"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0" y="2060848"/>
            <a:ext cx="9144000" cy="1470025"/>
          </a:xfrm>
          <a:solidFill>
            <a:srgbClr val="33CCFF">
              <a:alpha val="20000"/>
            </a:srgbClr>
          </a:solidFill>
        </p:spPr>
        <p:txBody>
          <a:bodyPr/>
          <a:lstStyle/>
          <a:p>
            <a:r>
              <a:rPr lang="tr-TR" sz="5400" b="1" dirty="0" err="1"/>
              <a:t>Arrays</a:t>
            </a:r>
            <a:r>
              <a:rPr lang="tr-TR" sz="5400" b="1" dirty="0"/>
              <a:t> (Diziler)</a:t>
            </a:r>
            <a:br>
              <a:rPr lang="tr-TR" sz="5400" b="1" dirty="0"/>
            </a:br>
            <a:r>
              <a:rPr lang="tr-TR" sz="5400" b="1" dirty="0" err="1"/>
              <a:t>Collections</a:t>
            </a:r>
            <a:r>
              <a:rPr lang="tr-TR" sz="5400" b="1" dirty="0"/>
              <a:t> (Koleksiyonlar</a:t>
            </a:r>
          </a:p>
        </p:txBody>
      </p:sp>
      <p:sp>
        <p:nvSpPr>
          <p:cNvPr id="3" name="2 Alt Başlık"/>
          <p:cNvSpPr>
            <a:spLocks noGrp="1"/>
          </p:cNvSpPr>
          <p:nvPr>
            <p:ph type="subTitle" idx="1"/>
          </p:nvPr>
        </p:nvSpPr>
        <p:spPr>
          <a:xfrm>
            <a:off x="0" y="4725144"/>
            <a:ext cx="9144000" cy="648072"/>
          </a:xfrm>
          <a:solidFill>
            <a:srgbClr val="000099">
              <a:alpha val="14902"/>
            </a:srgbClr>
          </a:solidFill>
        </p:spPr>
        <p:txBody>
          <a:bodyPr/>
          <a:lstStyle/>
          <a:p>
            <a:r>
              <a:rPr lang="tr-TR" dirty="0"/>
              <a:t>Adem AKKUŞ</a:t>
            </a:r>
          </a:p>
        </p:txBody>
      </p:sp>
      <p:sp>
        <p:nvSpPr>
          <p:cNvPr id="4" name="2 Alt Başlık">
            <a:extLst>
              <a:ext uri="{FF2B5EF4-FFF2-40B4-BE49-F238E27FC236}">
                <a16:creationId xmlns:a16="http://schemas.microsoft.com/office/drawing/2014/main" id="{E0D507A0-BBC1-3D2B-1CB1-5BF69AB303FF}"/>
              </a:ext>
            </a:extLst>
          </p:cNvPr>
          <p:cNvSpPr txBox="1">
            <a:spLocks/>
          </p:cNvSpPr>
          <p:nvPr/>
        </p:nvSpPr>
        <p:spPr bwMode="auto">
          <a:xfrm>
            <a:off x="2771800" y="5445224"/>
            <a:ext cx="3744416" cy="1008112"/>
          </a:xfrm>
          <a:prstGeom prst="rect">
            <a:avLst/>
          </a:prstGeom>
          <a:solidFill>
            <a:srgbClr val="000099">
              <a:alpha val="14902"/>
            </a:srgb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3200">
                <a:solidFill>
                  <a:schemeClr val="tx1"/>
                </a:solidFill>
                <a:latin typeface="+mn-lt"/>
                <a:ea typeface="+mn-ea"/>
                <a:cs typeface="+mn-cs"/>
              </a:defRPr>
            </a:lvl1pPr>
            <a:lvl2pPr marL="457200" indent="0" algn="ctr" rtl="0" eaLnBrk="1" fontAlgn="base" hangingPunct="1">
              <a:spcBef>
                <a:spcPct val="20000"/>
              </a:spcBef>
              <a:spcAft>
                <a:spcPct val="0"/>
              </a:spcAft>
              <a:buNone/>
              <a:defRPr sz="2800">
                <a:solidFill>
                  <a:schemeClr val="tx1"/>
                </a:solidFill>
                <a:latin typeface="+mn-lt"/>
                <a:cs typeface="+mn-cs"/>
              </a:defRPr>
            </a:lvl2pPr>
            <a:lvl3pPr marL="914400" indent="0" algn="ctr" rtl="0" eaLnBrk="1" fontAlgn="base" hangingPunct="1">
              <a:spcBef>
                <a:spcPct val="20000"/>
              </a:spcBef>
              <a:spcAft>
                <a:spcPct val="0"/>
              </a:spcAft>
              <a:buNone/>
              <a:defRPr sz="2400">
                <a:solidFill>
                  <a:schemeClr val="tx1"/>
                </a:solidFill>
                <a:latin typeface="+mn-lt"/>
                <a:cs typeface="+mn-cs"/>
              </a:defRPr>
            </a:lvl3pPr>
            <a:lvl4pPr marL="1371600" indent="0" algn="ctr" rtl="0" eaLnBrk="1" fontAlgn="base" hangingPunct="1">
              <a:spcBef>
                <a:spcPct val="20000"/>
              </a:spcBef>
              <a:spcAft>
                <a:spcPct val="0"/>
              </a:spcAft>
              <a:buNone/>
              <a:defRPr sz="2000">
                <a:solidFill>
                  <a:schemeClr val="tx1"/>
                </a:solidFill>
                <a:latin typeface="+mn-lt"/>
                <a:cs typeface="+mn-cs"/>
              </a:defRPr>
            </a:lvl4pPr>
            <a:lvl5pPr marL="1828800" indent="0" algn="ctr" rtl="0" eaLnBrk="1" fontAlgn="base" hangingPunct="1">
              <a:spcBef>
                <a:spcPct val="20000"/>
              </a:spcBef>
              <a:spcAft>
                <a:spcPct val="0"/>
              </a:spcAft>
              <a:buNone/>
              <a:defRPr sz="2000">
                <a:solidFill>
                  <a:schemeClr val="tx1"/>
                </a:solidFill>
                <a:latin typeface="+mn-lt"/>
                <a:cs typeface="+mn-cs"/>
              </a:defRPr>
            </a:lvl5pPr>
            <a:lvl6pPr marL="2286000" indent="0" algn="ctr" rtl="0" eaLnBrk="1" fontAlgn="base" hangingPunct="1">
              <a:spcBef>
                <a:spcPct val="20000"/>
              </a:spcBef>
              <a:spcAft>
                <a:spcPct val="0"/>
              </a:spcAft>
              <a:buNone/>
              <a:defRPr sz="2000">
                <a:solidFill>
                  <a:schemeClr val="tx1"/>
                </a:solidFill>
                <a:latin typeface="+mn-lt"/>
                <a:cs typeface="+mn-cs"/>
              </a:defRPr>
            </a:lvl6pPr>
            <a:lvl7pPr marL="2743200" indent="0" algn="ctr" rtl="0" eaLnBrk="1" fontAlgn="base" hangingPunct="1">
              <a:spcBef>
                <a:spcPct val="20000"/>
              </a:spcBef>
              <a:spcAft>
                <a:spcPct val="0"/>
              </a:spcAft>
              <a:buNone/>
              <a:defRPr sz="2000">
                <a:solidFill>
                  <a:schemeClr val="tx1"/>
                </a:solidFill>
                <a:latin typeface="+mn-lt"/>
                <a:cs typeface="+mn-cs"/>
              </a:defRPr>
            </a:lvl7pPr>
            <a:lvl8pPr marL="3200400" indent="0" algn="ctr" rtl="0" eaLnBrk="1" fontAlgn="base" hangingPunct="1">
              <a:spcBef>
                <a:spcPct val="20000"/>
              </a:spcBef>
              <a:spcAft>
                <a:spcPct val="0"/>
              </a:spcAft>
              <a:buNone/>
              <a:defRPr sz="2000">
                <a:solidFill>
                  <a:schemeClr val="tx1"/>
                </a:solidFill>
                <a:latin typeface="+mn-lt"/>
                <a:cs typeface="+mn-cs"/>
              </a:defRPr>
            </a:lvl8pPr>
            <a:lvl9pPr marL="3657600" indent="0" algn="ctr" rtl="0" eaLnBrk="1" fontAlgn="base" hangingPunct="1">
              <a:spcBef>
                <a:spcPct val="20000"/>
              </a:spcBef>
              <a:spcAft>
                <a:spcPct val="0"/>
              </a:spcAft>
              <a:buNone/>
              <a:defRPr sz="2000">
                <a:solidFill>
                  <a:schemeClr val="tx1"/>
                </a:solidFill>
                <a:latin typeface="+mn-lt"/>
                <a:cs typeface="+mn-cs"/>
              </a:defRPr>
            </a:lvl9pPr>
          </a:lstStyle>
          <a:p>
            <a:r>
              <a:rPr lang="tr-TR" sz="1600" kern="0" dirty="0">
                <a:solidFill>
                  <a:schemeClr val="accent6">
                    <a:lumMod val="50000"/>
                  </a:schemeClr>
                </a:solidFill>
              </a:rPr>
              <a:t>Bilgisayar Mühendisi</a:t>
            </a:r>
          </a:p>
          <a:p>
            <a:r>
              <a:rPr lang="tr-TR" sz="1600" kern="0" dirty="0">
                <a:solidFill>
                  <a:schemeClr val="accent6">
                    <a:lumMod val="50000"/>
                  </a:schemeClr>
                </a:solidFill>
              </a:rPr>
              <a:t>Uzman Bilişim Teknolojileri </a:t>
            </a:r>
            <a:r>
              <a:rPr lang="tr-TR" sz="1600" kern="0" dirty="0" err="1">
                <a:solidFill>
                  <a:schemeClr val="accent6">
                    <a:lumMod val="50000"/>
                  </a:schemeClr>
                </a:solidFill>
              </a:rPr>
              <a:t>Öğrt</a:t>
            </a:r>
            <a:r>
              <a:rPr lang="tr-TR" sz="1600" kern="0" dirty="0">
                <a:solidFill>
                  <a:schemeClr val="accent6">
                    <a:lumMod val="50000"/>
                  </a:schemeClr>
                </a:solidFill>
              </a:rPr>
              <a:t>.</a:t>
            </a:r>
          </a:p>
          <a:p>
            <a:r>
              <a:rPr lang="tr-TR" sz="1600" kern="0" dirty="0">
                <a:solidFill>
                  <a:schemeClr val="accent6">
                    <a:lumMod val="50000"/>
                  </a:schemeClr>
                </a:solidFill>
              </a:rPr>
              <a:t>Eğitmen</a:t>
            </a:r>
          </a:p>
        </p:txBody>
      </p:sp>
      <p:sp>
        <p:nvSpPr>
          <p:cNvPr id="5" name="2 Alt Başlık">
            <a:extLst>
              <a:ext uri="{FF2B5EF4-FFF2-40B4-BE49-F238E27FC236}">
                <a16:creationId xmlns:a16="http://schemas.microsoft.com/office/drawing/2014/main" id="{BDABC75D-24F0-4B68-DE7F-860CDE499DE0}"/>
              </a:ext>
            </a:extLst>
          </p:cNvPr>
          <p:cNvSpPr txBox="1">
            <a:spLocks/>
          </p:cNvSpPr>
          <p:nvPr/>
        </p:nvSpPr>
        <p:spPr bwMode="auto">
          <a:xfrm>
            <a:off x="1691680" y="3717032"/>
            <a:ext cx="3744416" cy="1008112"/>
          </a:xfrm>
          <a:prstGeom prst="rect">
            <a:avLst/>
          </a:prstGeom>
          <a:solidFill>
            <a:srgbClr val="000099">
              <a:alpha val="14902"/>
            </a:srgb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3200">
                <a:solidFill>
                  <a:schemeClr val="tx1"/>
                </a:solidFill>
                <a:latin typeface="+mn-lt"/>
                <a:ea typeface="+mn-ea"/>
                <a:cs typeface="+mn-cs"/>
              </a:defRPr>
            </a:lvl1pPr>
            <a:lvl2pPr marL="457200" indent="0" algn="ctr" rtl="0" eaLnBrk="1" fontAlgn="base" hangingPunct="1">
              <a:spcBef>
                <a:spcPct val="20000"/>
              </a:spcBef>
              <a:spcAft>
                <a:spcPct val="0"/>
              </a:spcAft>
              <a:buNone/>
              <a:defRPr sz="2800">
                <a:solidFill>
                  <a:schemeClr val="tx1"/>
                </a:solidFill>
                <a:latin typeface="+mn-lt"/>
                <a:cs typeface="+mn-cs"/>
              </a:defRPr>
            </a:lvl2pPr>
            <a:lvl3pPr marL="914400" indent="0" algn="ctr" rtl="0" eaLnBrk="1" fontAlgn="base" hangingPunct="1">
              <a:spcBef>
                <a:spcPct val="20000"/>
              </a:spcBef>
              <a:spcAft>
                <a:spcPct val="0"/>
              </a:spcAft>
              <a:buNone/>
              <a:defRPr sz="2400">
                <a:solidFill>
                  <a:schemeClr val="tx1"/>
                </a:solidFill>
                <a:latin typeface="+mn-lt"/>
                <a:cs typeface="+mn-cs"/>
              </a:defRPr>
            </a:lvl3pPr>
            <a:lvl4pPr marL="1371600" indent="0" algn="ctr" rtl="0" eaLnBrk="1" fontAlgn="base" hangingPunct="1">
              <a:spcBef>
                <a:spcPct val="20000"/>
              </a:spcBef>
              <a:spcAft>
                <a:spcPct val="0"/>
              </a:spcAft>
              <a:buNone/>
              <a:defRPr sz="2000">
                <a:solidFill>
                  <a:schemeClr val="tx1"/>
                </a:solidFill>
                <a:latin typeface="+mn-lt"/>
                <a:cs typeface="+mn-cs"/>
              </a:defRPr>
            </a:lvl4pPr>
            <a:lvl5pPr marL="1828800" indent="0" algn="ctr" rtl="0" eaLnBrk="1" fontAlgn="base" hangingPunct="1">
              <a:spcBef>
                <a:spcPct val="20000"/>
              </a:spcBef>
              <a:spcAft>
                <a:spcPct val="0"/>
              </a:spcAft>
              <a:buNone/>
              <a:defRPr sz="2000">
                <a:solidFill>
                  <a:schemeClr val="tx1"/>
                </a:solidFill>
                <a:latin typeface="+mn-lt"/>
                <a:cs typeface="+mn-cs"/>
              </a:defRPr>
            </a:lvl5pPr>
            <a:lvl6pPr marL="2286000" indent="0" algn="ctr" rtl="0" eaLnBrk="1" fontAlgn="base" hangingPunct="1">
              <a:spcBef>
                <a:spcPct val="20000"/>
              </a:spcBef>
              <a:spcAft>
                <a:spcPct val="0"/>
              </a:spcAft>
              <a:buNone/>
              <a:defRPr sz="2000">
                <a:solidFill>
                  <a:schemeClr val="tx1"/>
                </a:solidFill>
                <a:latin typeface="+mn-lt"/>
                <a:cs typeface="+mn-cs"/>
              </a:defRPr>
            </a:lvl6pPr>
            <a:lvl7pPr marL="2743200" indent="0" algn="ctr" rtl="0" eaLnBrk="1" fontAlgn="base" hangingPunct="1">
              <a:spcBef>
                <a:spcPct val="20000"/>
              </a:spcBef>
              <a:spcAft>
                <a:spcPct val="0"/>
              </a:spcAft>
              <a:buNone/>
              <a:defRPr sz="2000">
                <a:solidFill>
                  <a:schemeClr val="tx1"/>
                </a:solidFill>
                <a:latin typeface="+mn-lt"/>
                <a:cs typeface="+mn-cs"/>
              </a:defRPr>
            </a:lvl7pPr>
            <a:lvl8pPr marL="3200400" indent="0" algn="ctr" rtl="0" eaLnBrk="1" fontAlgn="base" hangingPunct="1">
              <a:spcBef>
                <a:spcPct val="20000"/>
              </a:spcBef>
              <a:spcAft>
                <a:spcPct val="0"/>
              </a:spcAft>
              <a:buNone/>
              <a:defRPr sz="2000">
                <a:solidFill>
                  <a:schemeClr val="tx1"/>
                </a:solidFill>
                <a:latin typeface="+mn-lt"/>
                <a:cs typeface="+mn-cs"/>
              </a:defRPr>
            </a:lvl8pPr>
            <a:lvl9pPr marL="3657600" indent="0" algn="ctr" rtl="0" eaLnBrk="1" fontAlgn="base" hangingPunct="1">
              <a:spcBef>
                <a:spcPct val="20000"/>
              </a:spcBef>
              <a:spcAft>
                <a:spcPct val="0"/>
              </a:spcAft>
              <a:buNone/>
              <a:defRPr sz="2000">
                <a:solidFill>
                  <a:schemeClr val="tx1"/>
                </a:solidFill>
                <a:latin typeface="+mn-lt"/>
                <a:cs typeface="+mn-cs"/>
              </a:defRPr>
            </a:lvl9pPr>
          </a:lstStyle>
          <a:p>
            <a:r>
              <a:rPr lang="tr-TR" sz="1600" kern="0" dirty="0">
                <a:solidFill>
                  <a:schemeClr val="accent6">
                    <a:lumMod val="50000"/>
                  </a:schemeClr>
                </a:solidFill>
              </a:rPr>
              <a:t>Not: </a:t>
            </a:r>
            <a:r>
              <a:rPr lang="tr-TR" sz="1600" kern="0" dirty="0" err="1">
                <a:solidFill>
                  <a:schemeClr val="accent6">
                    <a:lumMod val="50000"/>
                  </a:schemeClr>
                </a:solidFill>
              </a:rPr>
              <a:t>generic</a:t>
            </a:r>
            <a:r>
              <a:rPr lang="tr-TR" sz="1600" kern="0" dirty="0">
                <a:solidFill>
                  <a:schemeClr val="accent6">
                    <a:lumMod val="50000"/>
                  </a:schemeClr>
                </a:solidFill>
              </a:rPr>
              <a:t> </a:t>
            </a:r>
            <a:r>
              <a:rPr lang="tr-TR" sz="1600" kern="0" dirty="0" err="1">
                <a:solidFill>
                  <a:schemeClr val="accent6">
                    <a:lumMod val="50000"/>
                  </a:schemeClr>
                </a:solidFill>
              </a:rPr>
              <a:t>collection</a:t>
            </a:r>
            <a:r>
              <a:rPr lang="tr-TR" sz="1600" kern="0">
                <a:solidFill>
                  <a:schemeClr val="accent6">
                    <a:lumMod val="50000"/>
                  </a:schemeClr>
                </a:solidFill>
              </a:rPr>
              <a:t> örnek artır</a:t>
            </a:r>
            <a:endParaRPr lang="tr-TR" sz="1600" kern="0" dirty="0">
              <a:solidFill>
                <a:schemeClr val="accent6">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Bir Boyutlu Dizi Değer Atama</a:t>
            </a:r>
          </a:p>
        </p:txBody>
      </p:sp>
      <p:sp>
        <p:nvSpPr>
          <p:cNvPr id="3" name="2 İçerik Yer Tutucusu"/>
          <p:cNvSpPr>
            <a:spLocks noGrp="1"/>
          </p:cNvSpPr>
          <p:nvPr>
            <p:ph idx="1"/>
          </p:nvPr>
        </p:nvSpPr>
        <p:spPr>
          <a:xfrm>
            <a:off x="71470" y="1428736"/>
            <a:ext cx="9072530" cy="5286412"/>
          </a:xfrm>
          <a:solidFill>
            <a:srgbClr val="33CCFF">
              <a:alpha val="20000"/>
            </a:srgbClr>
          </a:solidFill>
        </p:spPr>
        <p:txBody>
          <a:bodyPr/>
          <a:lstStyle/>
          <a:p>
            <a:pPr>
              <a:buNone/>
            </a:pPr>
            <a:r>
              <a:rPr lang="tr-TR" sz="2400" b="0" i="0" dirty="0">
                <a:solidFill>
                  <a:srgbClr val="242021"/>
                </a:solidFill>
                <a:effectLst/>
                <a:latin typeface="Calibri" panose="020F0502020204030204" pitchFamily="34" charset="0"/>
              </a:rPr>
              <a:t>Dizilere değer aktarmanın farklı yöntemleri vardır. Dizilere ilk olarak tanımlamasının yapıldığı satırda değer verilebilir.</a:t>
            </a:r>
          </a:p>
          <a:p>
            <a:pPr>
              <a:buNone/>
            </a:pPr>
            <a:endParaRPr lang="tr-TR" sz="2400" dirty="0">
              <a:solidFill>
                <a:srgbClr val="242021"/>
              </a:solidFill>
              <a:latin typeface="Calibri" panose="020F0502020204030204" pitchFamily="34" charset="0"/>
            </a:endParaRPr>
          </a:p>
          <a:p>
            <a:pPr>
              <a:buNone/>
            </a:pPr>
            <a:endParaRPr lang="tr-TR" sz="2400" dirty="0">
              <a:solidFill>
                <a:srgbClr val="242021"/>
              </a:solidFill>
              <a:latin typeface="Calibri" panose="020F0502020204030204" pitchFamily="34" charset="0"/>
            </a:endParaRPr>
          </a:p>
          <a:p>
            <a:pPr>
              <a:buNone/>
            </a:pPr>
            <a:r>
              <a:rPr lang="tr-TR" sz="2400" dirty="0">
                <a:solidFill>
                  <a:srgbClr val="242021"/>
                </a:solidFill>
                <a:latin typeface="Calibri" panose="020F0502020204030204" pitchFamily="34" charset="0"/>
              </a:rPr>
              <a:t>Tanımlanan ve aynı satırda değer aktarımı yapılan dizide kodlar derlendiğinde bellekte 5 elemanlı bir dizi oluşturulur. Oluşturulan bu diziye küme parantezi </a:t>
            </a:r>
            <a:r>
              <a:rPr lang="tr-TR" sz="2400" dirty="0">
                <a:solidFill>
                  <a:srgbClr val="7030A0"/>
                </a:solidFill>
                <a:latin typeface="Calibri" panose="020F0502020204030204" pitchFamily="34" charset="0"/>
              </a:rPr>
              <a:t>{ } </a:t>
            </a:r>
            <a:r>
              <a:rPr lang="tr-TR" sz="2400" dirty="0">
                <a:solidFill>
                  <a:srgbClr val="242021"/>
                </a:solidFill>
                <a:latin typeface="Calibri" panose="020F0502020204030204" pitchFamily="34" charset="0"/>
              </a:rPr>
              <a:t>içindeki değerler sırasıyla verilir</a:t>
            </a:r>
          </a:p>
          <a:p>
            <a:pPr>
              <a:buNone/>
            </a:pPr>
            <a:endParaRPr lang="tr-TR" sz="2400" b="0" i="0" dirty="0">
              <a:solidFill>
                <a:srgbClr val="242021"/>
              </a:solidFill>
              <a:effectLst/>
              <a:latin typeface="Calibri" panose="020F0502020204030204" pitchFamily="34" charset="0"/>
            </a:endParaRPr>
          </a:p>
          <a:p>
            <a:pPr>
              <a:buNone/>
            </a:pPr>
            <a:endParaRPr lang="tr-TR" sz="2400" dirty="0">
              <a:solidFill>
                <a:srgbClr val="242021"/>
              </a:solidFill>
              <a:latin typeface="Calibri" panose="020F0502020204030204" pitchFamily="34" charset="0"/>
            </a:endParaRPr>
          </a:p>
          <a:p>
            <a:pPr>
              <a:buNone/>
            </a:pPr>
            <a:br>
              <a:rPr lang="tr-TR" sz="2400" dirty="0"/>
            </a:br>
            <a:endParaRPr lang="tr-TR" sz="2400" dirty="0"/>
          </a:p>
          <a:p>
            <a:pPr>
              <a:buNone/>
            </a:pPr>
            <a:endParaRPr lang="tr-TR" sz="2000" dirty="0">
              <a:solidFill>
                <a:srgbClr val="FF0000"/>
              </a:solidFill>
            </a:endParaRPr>
          </a:p>
          <a:p>
            <a:pPr>
              <a:buNone/>
            </a:pPr>
            <a:r>
              <a:rPr lang="tr-TR" sz="2000" dirty="0">
                <a:solidFill>
                  <a:srgbClr val="FF0000"/>
                </a:solidFill>
              </a:rPr>
              <a:t>Not: dizi ismi aynı zamanda dizinin ilk elemanının adresini gösterir.</a:t>
            </a:r>
          </a:p>
        </p:txBody>
      </p:sp>
      <p:pic>
        <p:nvPicPr>
          <p:cNvPr id="5" name="Resim 4">
            <a:extLst>
              <a:ext uri="{FF2B5EF4-FFF2-40B4-BE49-F238E27FC236}">
                <a16:creationId xmlns:a16="http://schemas.microsoft.com/office/drawing/2014/main" id="{9130AA3C-C008-77FF-1139-1B55056D48A5}"/>
              </a:ext>
            </a:extLst>
          </p:cNvPr>
          <p:cNvPicPr>
            <a:picLocks noChangeAspect="1"/>
          </p:cNvPicPr>
          <p:nvPr/>
        </p:nvPicPr>
        <p:blipFill rotWithShape="1">
          <a:blip r:embed="rId2"/>
          <a:srcRect t="9947"/>
          <a:stretch/>
        </p:blipFill>
        <p:spPr>
          <a:xfrm>
            <a:off x="683568" y="2492896"/>
            <a:ext cx="6762750" cy="651892"/>
          </a:xfrm>
          <a:prstGeom prst="rect">
            <a:avLst/>
          </a:prstGeom>
        </p:spPr>
      </p:pic>
      <p:pic>
        <p:nvPicPr>
          <p:cNvPr id="7" name="Resim 6">
            <a:extLst>
              <a:ext uri="{FF2B5EF4-FFF2-40B4-BE49-F238E27FC236}">
                <a16:creationId xmlns:a16="http://schemas.microsoft.com/office/drawing/2014/main" id="{20198361-24D8-F5C8-0350-AA16F003F821}"/>
              </a:ext>
            </a:extLst>
          </p:cNvPr>
          <p:cNvPicPr>
            <a:picLocks noChangeAspect="1"/>
          </p:cNvPicPr>
          <p:nvPr/>
        </p:nvPicPr>
        <p:blipFill>
          <a:blip r:embed="rId3"/>
          <a:stretch>
            <a:fillRect/>
          </a:stretch>
        </p:blipFill>
        <p:spPr>
          <a:xfrm>
            <a:off x="1763688" y="4404738"/>
            <a:ext cx="4867275" cy="1057275"/>
          </a:xfrm>
          <a:prstGeom prst="rect">
            <a:avLst/>
          </a:prstGeom>
        </p:spPr>
      </p:pic>
    </p:spTree>
    <p:extLst>
      <p:ext uri="{BB962C8B-B14F-4D97-AF65-F5344CB8AC3E}">
        <p14:creationId xmlns:p14="http://schemas.microsoft.com/office/powerpoint/2010/main" val="3554702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Dizi Tanımlamak</a:t>
            </a:r>
          </a:p>
        </p:txBody>
      </p:sp>
      <p:sp>
        <p:nvSpPr>
          <p:cNvPr id="3" name="2 İçerik Yer Tutucusu"/>
          <p:cNvSpPr>
            <a:spLocks noGrp="1"/>
          </p:cNvSpPr>
          <p:nvPr>
            <p:ph idx="1"/>
          </p:nvPr>
        </p:nvSpPr>
        <p:spPr>
          <a:xfrm>
            <a:off x="71470" y="1196752"/>
            <a:ext cx="9072530" cy="5518396"/>
          </a:xfrm>
          <a:solidFill>
            <a:srgbClr val="33CCFF">
              <a:alpha val="50196"/>
            </a:srgbClr>
          </a:solidFill>
        </p:spPr>
        <p:txBody>
          <a:bodyPr/>
          <a:lstStyle/>
          <a:p>
            <a:pPr>
              <a:buNone/>
            </a:pPr>
            <a:r>
              <a:rPr lang="tr-TR" sz="2400" b="0" i="0" dirty="0">
                <a:solidFill>
                  <a:srgbClr val="242021"/>
                </a:solidFill>
                <a:effectLst/>
                <a:latin typeface="Calibri" panose="020F0502020204030204" pitchFamily="34" charset="0"/>
              </a:rPr>
              <a:t>Günlük hayatta sıralama işlemlerine hep 1’den başlanır fakat programlama dillerinin çoğunda sıralama 0’dan başlar. Aşağıdaki görselde görüldüğü üzere eklenen ilk elemanın sıra numarası 0’dır. Dizilerin her değerinin bir sıra numarası vardır. Sıra numaraları </a:t>
            </a:r>
            <a:r>
              <a:rPr lang="tr-TR" sz="2400" b="0" i="0" dirty="0" err="1">
                <a:solidFill>
                  <a:srgbClr val="242021"/>
                </a:solidFill>
                <a:effectLst/>
                <a:latin typeface="Calibri" panose="020F0502020204030204" pitchFamily="34" charset="0"/>
              </a:rPr>
              <a:t>index</a:t>
            </a:r>
            <a:r>
              <a:rPr lang="tr-TR" sz="2400" b="0" i="0" dirty="0">
                <a:solidFill>
                  <a:srgbClr val="242021"/>
                </a:solidFill>
                <a:effectLst/>
                <a:latin typeface="Calibri" panose="020F0502020204030204" pitchFamily="34" charset="0"/>
              </a:rPr>
              <a:t>, indis veya indeks olarak adlandırılır.</a:t>
            </a:r>
          </a:p>
          <a:p>
            <a:pPr>
              <a:buNone/>
            </a:pPr>
            <a:endParaRPr lang="tr-TR" sz="2400" b="0" i="0" dirty="0">
              <a:solidFill>
                <a:srgbClr val="242021"/>
              </a:solidFill>
              <a:effectLst/>
              <a:latin typeface="Calibri" panose="020F0502020204030204" pitchFamily="34" charset="0"/>
            </a:endParaRPr>
          </a:p>
          <a:p>
            <a:pPr>
              <a:buNone/>
            </a:pPr>
            <a:endParaRPr lang="tr-TR" sz="2400" b="0" i="0" dirty="0">
              <a:solidFill>
                <a:srgbClr val="242021"/>
              </a:solidFill>
              <a:effectLst/>
              <a:latin typeface="Calibri" panose="020F0502020204030204" pitchFamily="34" charset="0"/>
            </a:endParaRPr>
          </a:p>
          <a:p>
            <a:pPr>
              <a:buNone/>
            </a:pPr>
            <a:endParaRPr lang="tr-TR" sz="1800" b="0" i="0" dirty="0">
              <a:solidFill>
                <a:srgbClr val="FF0000"/>
              </a:solidFill>
              <a:effectLst/>
              <a:latin typeface="Calibri" panose="020F0502020204030204" pitchFamily="34" charset="0"/>
            </a:endParaRPr>
          </a:p>
          <a:p>
            <a:pPr>
              <a:buNone/>
            </a:pPr>
            <a:endParaRPr lang="tr-TR" sz="2400" b="0" i="0" dirty="0">
              <a:solidFill>
                <a:srgbClr val="FF0000"/>
              </a:solidFill>
              <a:effectLst/>
              <a:latin typeface="Calibri" panose="020F0502020204030204" pitchFamily="34" charset="0"/>
            </a:endParaRPr>
          </a:p>
          <a:p>
            <a:pPr>
              <a:buNone/>
            </a:pPr>
            <a:endParaRPr lang="tr-TR" sz="2400" dirty="0">
              <a:solidFill>
                <a:srgbClr val="FF0000"/>
              </a:solidFill>
              <a:latin typeface="Calibri" panose="020F0502020204030204" pitchFamily="34" charset="0"/>
            </a:endParaRPr>
          </a:p>
          <a:p>
            <a:pPr>
              <a:buNone/>
            </a:pPr>
            <a:r>
              <a:rPr lang="tr-TR" sz="2400" b="0" i="0" dirty="0">
                <a:solidFill>
                  <a:srgbClr val="FF0000"/>
                </a:solidFill>
                <a:effectLst/>
                <a:latin typeface="Calibri" panose="020F0502020204030204" pitchFamily="34" charset="0"/>
              </a:rPr>
              <a:t>Not: Fortran programlama dilinde </a:t>
            </a:r>
            <a:r>
              <a:rPr lang="tr-TR" sz="2400" b="0" i="0" dirty="0" err="1">
                <a:solidFill>
                  <a:srgbClr val="FF0000"/>
                </a:solidFill>
                <a:effectLst/>
                <a:latin typeface="Calibri" panose="020F0502020204030204" pitchFamily="34" charset="0"/>
              </a:rPr>
              <a:t>index</a:t>
            </a:r>
            <a:r>
              <a:rPr lang="tr-TR" sz="2400" b="0" i="0" dirty="0">
                <a:solidFill>
                  <a:srgbClr val="FF0000"/>
                </a:solidFill>
                <a:effectLst/>
                <a:latin typeface="Calibri" panose="020F0502020204030204" pitchFamily="34" charset="0"/>
              </a:rPr>
              <a:t> değeri 1’den ile başlar.</a:t>
            </a:r>
          </a:p>
          <a:p>
            <a:pPr>
              <a:buNone/>
            </a:pPr>
            <a:br>
              <a:rPr lang="tr-TR" sz="1400" dirty="0"/>
            </a:br>
            <a:br>
              <a:rPr lang="tr-TR" sz="2400" dirty="0"/>
            </a:br>
            <a:endParaRPr lang="tr-TR" sz="2400" dirty="0"/>
          </a:p>
        </p:txBody>
      </p:sp>
      <p:pic>
        <p:nvPicPr>
          <p:cNvPr id="5" name="Resim 4">
            <a:extLst>
              <a:ext uri="{FF2B5EF4-FFF2-40B4-BE49-F238E27FC236}">
                <a16:creationId xmlns:a16="http://schemas.microsoft.com/office/drawing/2014/main" id="{BD5EBFFA-7F24-46D1-A0F4-556278A9BC8A}"/>
              </a:ext>
            </a:extLst>
          </p:cNvPr>
          <p:cNvPicPr>
            <a:picLocks noChangeAspect="1"/>
          </p:cNvPicPr>
          <p:nvPr/>
        </p:nvPicPr>
        <p:blipFill>
          <a:blip r:embed="rId2"/>
          <a:stretch>
            <a:fillRect/>
          </a:stretch>
        </p:blipFill>
        <p:spPr>
          <a:xfrm>
            <a:off x="1547664" y="3356992"/>
            <a:ext cx="6629925" cy="1440160"/>
          </a:xfrm>
          <a:prstGeom prst="rect">
            <a:avLst/>
          </a:prstGeom>
        </p:spPr>
      </p:pic>
    </p:spTree>
    <p:extLst>
      <p:ext uri="{BB962C8B-B14F-4D97-AF65-F5344CB8AC3E}">
        <p14:creationId xmlns:p14="http://schemas.microsoft.com/office/powerpoint/2010/main" val="134135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Dizi Tanımlamak</a:t>
            </a:r>
          </a:p>
        </p:txBody>
      </p:sp>
      <p:sp>
        <p:nvSpPr>
          <p:cNvPr id="3" name="2 İçerik Yer Tutucusu"/>
          <p:cNvSpPr>
            <a:spLocks noGrp="1"/>
          </p:cNvSpPr>
          <p:nvPr>
            <p:ph idx="1"/>
          </p:nvPr>
        </p:nvSpPr>
        <p:spPr>
          <a:xfrm>
            <a:off x="71470" y="1196752"/>
            <a:ext cx="9072530" cy="5518396"/>
          </a:xfrm>
          <a:solidFill>
            <a:srgbClr val="33CCFF">
              <a:alpha val="50196"/>
            </a:srgbClr>
          </a:solidFill>
        </p:spPr>
        <p:txBody>
          <a:bodyPr/>
          <a:lstStyle/>
          <a:p>
            <a:pPr>
              <a:buNone/>
            </a:pPr>
            <a:r>
              <a:rPr lang="tr-TR" sz="2400" b="0" i="0" dirty="0">
                <a:solidFill>
                  <a:srgbClr val="242021"/>
                </a:solidFill>
                <a:effectLst/>
                <a:latin typeface="Calibri" panose="020F0502020204030204" pitchFamily="34" charset="0"/>
              </a:rPr>
              <a:t>Tanımlandıkları satırda dizilere değer aktarma işlemi farklı şekillerde de yapılabilir.</a:t>
            </a:r>
          </a:p>
          <a:p>
            <a:pPr>
              <a:buNone/>
            </a:pPr>
            <a:r>
              <a:rPr lang="tr-TR" sz="2400" b="0" i="0" dirty="0">
                <a:solidFill>
                  <a:srgbClr val="242021"/>
                </a:solidFill>
                <a:effectLst/>
                <a:latin typeface="Calibri" panose="020F0502020204030204" pitchFamily="34" charset="0"/>
              </a:rPr>
              <a:t> Aşağıdaki örnekte diziye değer aktarım işlemi, dizinin eleman sayısı belirtilmeden veya </a:t>
            </a:r>
            <a:r>
              <a:rPr lang="tr-TR" sz="2400" b="0" i="0" dirty="0" err="1">
                <a:solidFill>
                  <a:srgbClr val="FF0000"/>
                </a:solidFill>
                <a:effectLst/>
                <a:latin typeface="Calibri" panose="020F0502020204030204" pitchFamily="34" charset="0"/>
              </a:rPr>
              <a:t>new</a:t>
            </a:r>
            <a:r>
              <a:rPr lang="tr-TR" sz="2400" b="0" i="0" dirty="0">
                <a:solidFill>
                  <a:srgbClr val="242021"/>
                </a:solidFill>
                <a:effectLst/>
                <a:latin typeface="Calibri" panose="020F0502020204030204" pitchFamily="34" charset="0"/>
              </a:rPr>
              <a:t> anahtar sözcüğü kullanılmadan gerçekleştirilmiştir. Bu durumda derleyici hata vermez ve dizinin eleman sayısı derleyici tarafından belirlenir.</a:t>
            </a:r>
          </a:p>
          <a:p>
            <a:pPr>
              <a:buNone/>
            </a:pPr>
            <a:endParaRPr lang="tr-TR" sz="2400" dirty="0">
              <a:solidFill>
                <a:srgbClr val="242021"/>
              </a:solidFill>
              <a:latin typeface="Calibri" panose="020F0502020204030204" pitchFamily="34" charset="0"/>
            </a:endParaRPr>
          </a:p>
          <a:p>
            <a:pPr>
              <a:buNone/>
            </a:pPr>
            <a:endParaRPr lang="tr-TR" sz="2400" dirty="0">
              <a:solidFill>
                <a:srgbClr val="242021"/>
              </a:solidFill>
              <a:latin typeface="Calibri" panose="020F0502020204030204" pitchFamily="34" charset="0"/>
            </a:endParaRPr>
          </a:p>
          <a:p>
            <a:pPr>
              <a:buNone/>
            </a:pPr>
            <a:endParaRPr lang="tr-TR" sz="2400" dirty="0">
              <a:solidFill>
                <a:srgbClr val="242021"/>
              </a:solidFill>
              <a:latin typeface="Calibri" panose="020F0502020204030204" pitchFamily="34" charset="0"/>
            </a:endParaRPr>
          </a:p>
          <a:p>
            <a:pPr>
              <a:buNone/>
            </a:pPr>
            <a:r>
              <a:rPr lang="tr-TR" sz="2400" dirty="0">
                <a:solidFill>
                  <a:srgbClr val="242021"/>
                </a:solidFill>
                <a:latin typeface="Calibri" panose="020F0502020204030204" pitchFamily="34" charset="0"/>
              </a:rPr>
              <a:t>Dizilere değer aktarımının bir diğer yöntemi, dizinin </a:t>
            </a:r>
            <a:r>
              <a:rPr lang="tr-TR" sz="2400" dirty="0" err="1">
                <a:solidFill>
                  <a:srgbClr val="FF0000"/>
                </a:solidFill>
                <a:latin typeface="Calibri" panose="020F0502020204030204" pitchFamily="34" charset="0"/>
              </a:rPr>
              <a:t>index</a:t>
            </a:r>
            <a:r>
              <a:rPr lang="tr-TR" sz="2400" dirty="0">
                <a:solidFill>
                  <a:srgbClr val="242021"/>
                </a:solidFill>
                <a:latin typeface="Calibri" panose="020F0502020204030204" pitchFamily="34" charset="0"/>
              </a:rPr>
              <a:t> numaralarının kullanılarak yapılmasıdır.</a:t>
            </a:r>
          </a:p>
          <a:p>
            <a:pPr>
              <a:buNone/>
            </a:pPr>
            <a:endParaRPr lang="tr-TR" sz="2400" b="0" i="0" dirty="0">
              <a:solidFill>
                <a:srgbClr val="242021"/>
              </a:solidFill>
              <a:effectLst/>
              <a:latin typeface="Calibri" panose="020F0502020204030204" pitchFamily="34" charset="0"/>
            </a:endParaRPr>
          </a:p>
          <a:p>
            <a:pPr>
              <a:buNone/>
            </a:pPr>
            <a:endParaRPr lang="tr-TR" sz="2400" dirty="0">
              <a:solidFill>
                <a:srgbClr val="242021"/>
              </a:solidFill>
              <a:latin typeface="Calibri" panose="020F0502020204030204" pitchFamily="34" charset="0"/>
            </a:endParaRPr>
          </a:p>
          <a:p>
            <a:pPr>
              <a:buNone/>
            </a:pPr>
            <a:br>
              <a:rPr lang="tr-TR" sz="2400" dirty="0"/>
            </a:br>
            <a:endParaRPr lang="tr-TR" sz="2400" dirty="0"/>
          </a:p>
        </p:txBody>
      </p:sp>
      <p:pic>
        <p:nvPicPr>
          <p:cNvPr id="6" name="Resim 5">
            <a:extLst>
              <a:ext uri="{FF2B5EF4-FFF2-40B4-BE49-F238E27FC236}">
                <a16:creationId xmlns:a16="http://schemas.microsoft.com/office/drawing/2014/main" id="{B5CD85F6-3B7F-7DC6-8602-779F10519946}"/>
              </a:ext>
            </a:extLst>
          </p:cNvPr>
          <p:cNvPicPr>
            <a:picLocks noChangeAspect="1"/>
          </p:cNvPicPr>
          <p:nvPr/>
        </p:nvPicPr>
        <p:blipFill>
          <a:blip r:embed="rId2"/>
          <a:stretch>
            <a:fillRect/>
          </a:stretch>
        </p:blipFill>
        <p:spPr>
          <a:xfrm>
            <a:off x="683568" y="3498750"/>
            <a:ext cx="6924675" cy="914400"/>
          </a:xfrm>
          <a:prstGeom prst="rect">
            <a:avLst/>
          </a:prstGeom>
        </p:spPr>
      </p:pic>
      <p:pic>
        <p:nvPicPr>
          <p:cNvPr id="8" name="Resim 7">
            <a:extLst>
              <a:ext uri="{FF2B5EF4-FFF2-40B4-BE49-F238E27FC236}">
                <a16:creationId xmlns:a16="http://schemas.microsoft.com/office/drawing/2014/main" id="{A9FAEE9B-F831-0584-D11E-2A4512316913}"/>
              </a:ext>
            </a:extLst>
          </p:cNvPr>
          <p:cNvPicPr>
            <a:picLocks noChangeAspect="1"/>
          </p:cNvPicPr>
          <p:nvPr/>
        </p:nvPicPr>
        <p:blipFill>
          <a:blip r:embed="rId3"/>
          <a:stretch>
            <a:fillRect/>
          </a:stretch>
        </p:blipFill>
        <p:spPr>
          <a:xfrm>
            <a:off x="457200" y="5865966"/>
            <a:ext cx="6076950" cy="704850"/>
          </a:xfrm>
          <a:prstGeom prst="rect">
            <a:avLst/>
          </a:prstGeom>
        </p:spPr>
      </p:pic>
    </p:spTree>
    <p:extLst>
      <p:ext uri="{BB962C8B-B14F-4D97-AF65-F5344CB8AC3E}">
        <p14:creationId xmlns:p14="http://schemas.microsoft.com/office/powerpoint/2010/main" val="3773783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Dizi Tanımlamak</a:t>
            </a:r>
          </a:p>
        </p:txBody>
      </p:sp>
      <p:sp>
        <p:nvSpPr>
          <p:cNvPr id="3" name="2 İçerik Yer Tutucusu"/>
          <p:cNvSpPr>
            <a:spLocks noGrp="1"/>
          </p:cNvSpPr>
          <p:nvPr>
            <p:ph idx="1"/>
          </p:nvPr>
        </p:nvSpPr>
        <p:spPr>
          <a:xfrm>
            <a:off x="71470" y="1196752"/>
            <a:ext cx="9072530" cy="5518396"/>
          </a:xfrm>
          <a:solidFill>
            <a:srgbClr val="33CCFF">
              <a:alpha val="50196"/>
            </a:srgbClr>
          </a:solidFill>
        </p:spPr>
        <p:txBody>
          <a:bodyPr/>
          <a:lstStyle/>
          <a:p>
            <a:pPr>
              <a:buNone/>
            </a:pPr>
            <a:r>
              <a:rPr lang="tr-TR" sz="2400" b="0" i="0" dirty="0">
                <a:solidFill>
                  <a:srgbClr val="242021"/>
                </a:solidFill>
                <a:effectLst/>
                <a:latin typeface="Calibri" panose="020F0502020204030204" pitchFamily="34" charset="0"/>
              </a:rPr>
              <a:t>Kodda </a:t>
            </a:r>
            <a:r>
              <a:rPr lang="tr-TR" sz="2400" b="0" i="0" dirty="0" err="1">
                <a:solidFill>
                  <a:srgbClr val="242021"/>
                </a:solidFill>
                <a:effectLst/>
                <a:latin typeface="Calibri" panose="020F0502020204030204" pitchFamily="34" charset="0"/>
              </a:rPr>
              <a:t>integer</a:t>
            </a:r>
            <a:r>
              <a:rPr lang="tr-TR" sz="2400" b="0" i="0" dirty="0">
                <a:solidFill>
                  <a:srgbClr val="242021"/>
                </a:solidFill>
                <a:effectLst/>
                <a:latin typeface="Calibri" panose="020F0502020204030204" pitchFamily="34" charset="0"/>
              </a:rPr>
              <a:t> veri tipine sahip, 6 elemanlı, </a:t>
            </a:r>
            <a:r>
              <a:rPr lang="tr-TR" sz="2400" b="0" i="0" dirty="0" err="1">
                <a:solidFill>
                  <a:srgbClr val="FF0000"/>
                </a:solidFill>
                <a:effectLst/>
                <a:latin typeface="Calibri" panose="020F0502020204030204" pitchFamily="34" charset="0"/>
              </a:rPr>
              <a:t>sayilar</a:t>
            </a:r>
            <a:r>
              <a:rPr lang="tr-TR" sz="2400" b="0" i="0" dirty="0">
                <a:solidFill>
                  <a:srgbClr val="242021"/>
                </a:solidFill>
                <a:effectLst/>
                <a:latin typeface="Calibri" panose="020F0502020204030204" pitchFamily="34" charset="0"/>
              </a:rPr>
              <a:t> adında bir dizi tanımlandı. Derleyici, bu kod satırına geldiğinde bellekte eleman sayısı kadar yer ayırır ve bu yerlere ilk değer olarak </a:t>
            </a:r>
            <a:r>
              <a:rPr lang="tr-TR" sz="2400" b="0" i="0" dirty="0">
                <a:solidFill>
                  <a:srgbClr val="FF0000"/>
                </a:solidFill>
                <a:effectLst/>
                <a:latin typeface="Calibri" panose="020F0502020204030204" pitchFamily="34" charset="0"/>
              </a:rPr>
              <a:t>0</a:t>
            </a:r>
            <a:r>
              <a:rPr lang="tr-TR" sz="2400" b="0" i="0" dirty="0">
                <a:solidFill>
                  <a:srgbClr val="242021"/>
                </a:solidFill>
                <a:effectLst/>
                <a:latin typeface="Calibri" panose="020F0502020204030204" pitchFamily="34" charset="0"/>
              </a:rPr>
              <a:t> (sıfır) sayısını aktarır.</a:t>
            </a:r>
          </a:p>
          <a:p>
            <a:pPr>
              <a:buNone/>
            </a:pPr>
            <a:endParaRPr lang="tr-TR" sz="2400" dirty="0">
              <a:solidFill>
                <a:srgbClr val="242021"/>
              </a:solidFill>
              <a:latin typeface="Calibri" panose="020F0502020204030204" pitchFamily="34" charset="0"/>
            </a:endParaRPr>
          </a:p>
          <a:p>
            <a:pPr>
              <a:buNone/>
            </a:pPr>
            <a:endParaRPr lang="tr-TR" sz="2400" b="0" i="0" dirty="0">
              <a:solidFill>
                <a:srgbClr val="242021"/>
              </a:solidFill>
              <a:effectLst/>
              <a:latin typeface="Calibri" panose="020F0502020204030204" pitchFamily="34" charset="0"/>
            </a:endParaRPr>
          </a:p>
          <a:p>
            <a:pPr>
              <a:buNone/>
            </a:pPr>
            <a:endParaRPr lang="tr-TR" sz="2400" dirty="0">
              <a:solidFill>
                <a:srgbClr val="242021"/>
              </a:solidFill>
              <a:latin typeface="Calibri" panose="020F0502020204030204" pitchFamily="34" charset="0"/>
            </a:endParaRPr>
          </a:p>
          <a:p>
            <a:pPr>
              <a:buNone/>
            </a:pPr>
            <a:r>
              <a:rPr lang="tr-TR" sz="2400" b="0" i="0" dirty="0">
                <a:solidFill>
                  <a:srgbClr val="242021"/>
                </a:solidFill>
                <a:effectLst/>
                <a:latin typeface="Calibri" panose="020F0502020204030204" pitchFamily="34" charset="0"/>
              </a:rPr>
              <a:t>Bellek üzerinde dizi oluşturulduktan sonra </a:t>
            </a:r>
            <a:r>
              <a:rPr lang="tr-TR" sz="2400" b="0" i="0" dirty="0" err="1">
                <a:solidFill>
                  <a:srgbClr val="242021"/>
                </a:solidFill>
                <a:effectLst/>
                <a:latin typeface="Calibri" panose="020F0502020204030204" pitchFamily="34" charset="0"/>
              </a:rPr>
              <a:t>index</a:t>
            </a:r>
            <a:r>
              <a:rPr lang="tr-TR" sz="2400" b="0" i="0" dirty="0">
                <a:solidFill>
                  <a:srgbClr val="242021"/>
                </a:solidFill>
                <a:effectLst/>
                <a:latin typeface="Calibri" panose="020F0502020204030204" pitchFamily="34" charset="0"/>
              </a:rPr>
              <a:t> numaraları kullanılarak değer aktarımı gerçekleştirilebilir. Görsel  </a:t>
            </a:r>
            <a:r>
              <a:rPr lang="tr-TR" sz="2400" b="0" i="0" dirty="0" err="1">
                <a:solidFill>
                  <a:srgbClr val="FF0000"/>
                </a:solidFill>
                <a:effectLst/>
                <a:latin typeface="Calibri" panose="020F0502020204030204" pitchFamily="34" charset="0"/>
              </a:rPr>
              <a:t>sayilar</a:t>
            </a:r>
            <a:r>
              <a:rPr lang="tr-TR" sz="2400" b="0" i="0" dirty="0">
                <a:solidFill>
                  <a:srgbClr val="242021"/>
                </a:solidFill>
                <a:effectLst/>
                <a:latin typeface="Calibri" panose="020F0502020204030204" pitchFamily="34" charset="0"/>
              </a:rPr>
              <a:t> ismindeki dizinin 2 numaralı </a:t>
            </a:r>
            <a:r>
              <a:rPr lang="tr-TR" sz="2400" b="0" i="0" dirty="0" err="1">
                <a:solidFill>
                  <a:srgbClr val="FF0000"/>
                </a:solidFill>
                <a:effectLst/>
                <a:latin typeface="Calibri" panose="020F0502020204030204" pitchFamily="34" charset="0"/>
              </a:rPr>
              <a:t>index</a:t>
            </a:r>
            <a:r>
              <a:rPr lang="tr-TR" sz="2400" b="0" i="0" dirty="0">
                <a:solidFill>
                  <a:srgbClr val="242021"/>
                </a:solidFill>
                <a:effectLst/>
                <a:latin typeface="Calibri" panose="020F0502020204030204" pitchFamily="34" charset="0"/>
              </a:rPr>
              <a:t> elemanına (dizinin üçüncü elemanına) 45</a:t>
            </a:r>
          </a:p>
          <a:p>
            <a:pPr>
              <a:buNone/>
            </a:pPr>
            <a:r>
              <a:rPr lang="tr-TR" sz="2400" b="0" i="0" dirty="0">
                <a:solidFill>
                  <a:srgbClr val="242021"/>
                </a:solidFill>
                <a:effectLst/>
                <a:latin typeface="Calibri" panose="020F0502020204030204" pitchFamily="34" charset="0"/>
              </a:rPr>
              <a:t>değerinin aktarımı yapılmıştır.</a:t>
            </a:r>
          </a:p>
          <a:p>
            <a:pPr>
              <a:buNone/>
            </a:pPr>
            <a:endParaRPr lang="tr-TR" sz="2400" b="0" i="0" dirty="0">
              <a:solidFill>
                <a:srgbClr val="242021"/>
              </a:solidFill>
              <a:effectLst/>
              <a:latin typeface="Calibri" panose="020F0502020204030204" pitchFamily="34" charset="0"/>
            </a:endParaRPr>
          </a:p>
          <a:p>
            <a:pPr>
              <a:buNone/>
            </a:pPr>
            <a:endParaRPr lang="tr-TR" sz="2400" dirty="0">
              <a:solidFill>
                <a:srgbClr val="242021"/>
              </a:solidFill>
              <a:latin typeface="Calibri" panose="020F0502020204030204" pitchFamily="34" charset="0"/>
            </a:endParaRPr>
          </a:p>
          <a:p>
            <a:pPr>
              <a:buNone/>
            </a:pPr>
            <a:br>
              <a:rPr lang="tr-TR" sz="2400" dirty="0"/>
            </a:br>
            <a:endParaRPr lang="tr-TR" sz="2400" dirty="0"/>
          </a:p>
        </p:txBody>
      </p:sp>
      <p:pic>
        <p:nvPicPr>
          <p:cNvPr id="9" name="Resim 8">
            <a:extLst>
              <a:ext uri="{FF2B5EF4-FFF2-40B4-BE49-F238E27FC236}">
                <a16:creationId xmlns:a16="http://schemas.microsoft.com/office/drawing/2014/main" id="{5357BF7A-34C8-F3DA-F802-5279554F0865}"/>
              </a:ext>
            </a:extLst>
          </p:cNvPr>
          <p:cNvPicPr>
            <a:picLocks noChangeAspect="1"/>
          </p:cNvPicPr>
          <p:nvPr/>
        </p:nvPicPr>
        <p:blipFill>
          <a:blip r:embed="rId2"/>
          <a:stretch>
            <a:fillRect/>
          </a:stretch>
        </p:blipFill>
        <p:spPr>
          <a:xfrm>
            <a:off x="1828800" y="2762250"/>
            <a:ext cx="5486400" cy="1333500"/>
          </a:xfrm>
          <a:prstGeom prst="rect">
            <a:avLst/>
          </a:prstGeom>
        </p:spPr>
      </p:pic>
      <p:pic>
        <p:nvPicPr>
          <p:cNvPr id="11" name="Resim 10">
            <a:extLst>
              <a:ext uri="{FF2B5EF4-FFF2-40B4-BE49-F238E27FC236}">
                <a16:creationId xmlns:a16="http://schemas.microsoft.com/office/drawing/2014/main" id="{2932607F-A386-077D-504C-A2782DF89012}"/>
              </a:ext>
            </a:extLst>
          </p:cNvPr>
          <p:cNvPicPr>
            <a:picLocks noChangeAspect="1"/>
          </p:cNvPicPr>
          <p:nvPr/>
        </p:nvPicPr>
        <p:blipFill>
          <a:blip r:embed="rId3"/>
          <a:stretch>
            <a:fillRect/>
          </a:stretch>
        </p:blipFill>
        <p:spPr>
          <a:xfrm>
            <a:off x="2483768" y="5636653"/>
            <a:ext cx="3733800" cy="866775"/>
          </a:xfrm>
          <a:prstGeom prst="rect">
            <a:avLst/>
          </a:prstGeom>
        </p:spPr>
      </p:pic>
    </p:spTree>
    <p:extLst>
      <p:ext uri="{BB962C8B-B14F-4D97-AF65-F5344CB8AC3E}">
        <p14:creationId xmlns:p14="http://schemas.microsoft.com/office/powerpoint/2010/main" val="599790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Dizi Tanımlamak</a:t>
            </a:r>
          </a:p>
        </p:txBody>
      </p:sp>
      <p:sp>
        <p:nvSpPr>
          <p:cNvPr id="3" name="2 İçerik Yer Tutucusu"/>
          <p:cNvSpPr>
            <a:spLocks noGrp="1"/>
          </p:cNvSpPr>
          <p:nvPr>
            <p:ph idx="1"/>
          </p:nvPr>
        </p:nvSpPr>
        <p:spPr>
          <a:xfrm>
            <a:off x="71470" y="1196752"/>
            <a:ext cx="9072530" cy="5518396"/>
          </a:xfrm>
          <a:solidFill>
            <a:srgbClr val="33CCFF">
              <a:alpha val="50196"/>
            </a:srgbClr>
          </a:solidFill>
        </p:spPr>
        <p:txBody>
          <a:bodyPr/>
          <a:lstStyle/>
          <a:p>
            <a:pPr>
              <a:buNone/>
            </a:pPr>
            <a:endParaRPr lang="tr-TR" sz="2400" dirty="0">
              <a:solidFill>
                <a:srgbClr val="242021"/>
              </a:solidFill>
              <a:latin typeface="Calibri" panose="020F0502020204030204" pitchFamily="34" charset="0"/>
            </a:endParaRPr>
          </a:p>
          <a:p>
            <a:pPr>
              <a:buNone/>
            </a:pPr>
            <a:br>
              <a:rPr lang="tr-TR" sz="2400" dirty="0"/>
            </a:br>
            <a:endParaRPr lang="tr-TR" sz="2400" dirty="0"/>
          </a:p>
        </p:txBody>
      </p:sp>
      <p:pic>
        <p:nvPicPr>
          <p:cNvPr id="5" name="Resim 4">
            <a:extLst>
              <a:ext uri="{FF2B5EF4-FFF2-40B4-BE49-F238E27FC236}">
                <a16:creationId xmlns:a16="http://schemas.microsoft.com/office/drawing/2014/main" id="{4B797DE5-D22C-921B-9FB3-3F62E033D542}"/>
              </a:ext>
            </a:extLst>
          </p:cNvPr>
          <p:cNvPicPr>
            <a:picLocks noChangeAspect="1"/>
          </p:cNvPicPr>
          <p:nvPr/>
        </p:nvPicPr>
        <p:blipFill rotWithShape="1">
          <a:blip r:embed="rId2"/>
          <a:srcRect l="787" t="5179" r="12588" b="5998"/>
          <a:stretch/>
        </p:blipFill>
        <p:spPr>
          <a:xfrm>
            <a:off x="647295" y="1642566"/>
            <a:ext cx="7920880" cy="23133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Resim 6">
            <a:extLst>
              <a:ext uri="{FF2B5EF4-FFF2-40B4-BE49-F238E27FC236}">
                <a16:creationId xmlns:a16="http://schemas.microsoft.com/office/drawing/2014/main" id="{8DFAD2FB-6CD8-CDFE-A21A-05E5EC84B3A9}"/>
              </a:ext>
            </a:extLst>
          </p:cNvPr>
          <p:cNvPicPr>
            <a:picLocks noChangeAspect="1"/>
          </p:cNvPicPr>
          <p:nvPr/>
        </p:nvPicPr>
        <p:blipFill>
          <a:blip r:embed="rId3"/>
          <a:stretch>
            <a:fillRect/>
          </a:stretch>
        </p:blipFill>
        <p:spPr>
          <a:xfrm>
            <a:off x="1864535" y="4437112"/>
            <a:ext cx="5486400" cy="1333500"/>
          </a:xfrm>
          <a:prstGeom prst="rect">
            <a:avLst/>
          </a:prstGeom>
        </p:spPr>
      </p:pic>
    </p:spTree>
    <p:extLst>
      <p:ext uri="{BB962C8B-B14F-4D97-AF65-F5344CB8AC3E}">
        <p14:creationId xmlns:p14="http://schemas.microsoft.com/office/powerpoint/2010/main" val="2154185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42852"/>
            <a:ext cx="8229600" cy="854968"/>
          </a:xfrm>
        </p:spPr>
        <p:txBody>
          <a:bodyPr/>
          <a:lstStyle/>
          <a:p>
            <a:r>
              <a:rPr lang="tr-TR" dirty="0"/>
              <a:t>Dizi Tanımlamak</a:t>
            </a:r>
          </a:p>
        </p:txBody>
      </p:sp>
      <p:sp>
        <p:nvSpPr>
          <p:cNvPr id="3" name="2 İçerik Yer Tutucusu"/>
          <p:cNvSpPr>
            <a:spLocks noGrp="1"/>
          </p:cNvSpPr>
          <p:nvPr>
            <p:ph idx="1"/>
          </p:nvPr>
        </p:nvSpPr>
        <p:spPr>
          <a:xfrm>
            <a:off x="71470" y="1052736"/>
            <a:ext cx="9072530" cy="5662412"/>
          </a:xfrm>
          <a:solidFill>
            <a:srgbClr val="33CCFF">
              <a:alpha val="50196"/>
            </a:srgbClr>
          </a:solidFill>
        </p:spPr>
        <p:txBody>
          <a:bodyPr/>
          <a:lstStyle/>
          <a:p>
            <a:pPr>
              <a:buNone/>
            </a:pPr>
            <a:r>
              <a:rPr lang="tr-TR" sz="2400" dirty="0">
                <a:solidFill>
                  <a:srgbClr val="242021"/>
                </a:solidFill>
                <a:latin typeface="Calibri" panose="020F0502020204030204" pitchFamily="34" charset="0"/>
              </a:rPr>
              <a:t>Değer aktarım işleminde </a:t>
            </a:r>
            <a:r>
              <a:rPr lang="tr-TR" sz="2400" dirty="0" err="1">
                <a:solidFill>
                  <a:srgbClr val="242021"/>
                </a:solidFill>
                <a:latin typeface="Calibri" panose="020F0502020204030204" pitchFamily="34" charset="0"/>
              </a:rPr>
              <a:t>index</a:t>
            </a:r>
            <a:r>
              <a:rPr lang="tr-TR" sz="2400" dirty="0">
                <a:solidFill>
                  <a:srgbClr val="242021"/>
                </a:solidFill>
                <a:latin typeface="Calibri" panose="020F0502020204030204" pitchFamily="34" charset="0"/>
              </a:rPr>
              <a:t> numaralarına göre dizinin </a:t>
            </a:r>
            <a:r>
              <a:rPr lang="tr-TR" sz="2400" dirty="0" err="1">
                <a:solidFill>
                  <a:srgbClr val="242021"/>
                </a:solidFill>
                <a:latin typeface="Calibri" panose="020F0502020204030204" pitchFamily="34" charset="0"/>
              </a:rPr>
              <a:t>index</a:t>
            </a:r>
            <a:r>
              <a:rPr lang="tr-TR" sz="2400" dirty="0">
                <a:solidFill>
                  <a:srgbClr val="242021"/>
                </a:solidFill>
                <a:latin typeface="Calibri" panose="020F0502020204030204" pitchFamily="34" charset="0"/>
              </a:rPr>
              <a:t> numarası 0’dan başlayarak dizideki eleman sayısının bir eksiğine kadar istenilen alana değer aktarılabilir. Tanımlanan dizide 0’dan küçük ve eleman sayısının bir eksiğinden büyük bir </a:t>
            </a:r>
            <a:r>
              <a:rPr lang="tr-TR" sz="2400" dirty="0" err="1">
                <a:solidFill>
                  <a:srgbClr val="242021"/>
                </a:solidFill>
                <a:latin typeface="Calibri" panose="020F0502020204030204" pitchFamily="34" charset="0"/>
              </a:rPr>
              <a:t>index</a:t>
            </a:r>
            <a:r>
              <a:rPr lang="tr-TR" sz="2400" dirty="0">
                <a:solidFill>
                  <a:srgbClr val="242021"/>
                </a:solidFill>
                <a:latin typeface="Calibri" panose="020F0502020204030204" pitchFamily="34" charset="0"/>
              </a:rPr>
              <a:t> numarası ile diziye değer aktarmaya veya dizi elemanına erişmeye çalışıldığında derleyici tarafından hata mesajı gönderilir. Hata mesajı, girilen </a:t>
            </a:r>
            <a:r>
              <a:rPr lang="tr-TR" sz="2400" dirty="0" err="1">
                <a:solidFill>
                  <a:srgbClr val="242021"/>
                </a:solidFill>
                <a:latin typeface="Calibri" panose="020F0502020204030204" pitchFamily="34" charset="0"/>
              </a:rPr>
              <a:t>index</a:t>
            </a:r>
            <a:r>
              <a:rPr lang="tr-TR" sz="2400" dirty="0">
                <a:solidFill>
                  <a:srgbClr val="242021"/>
                </a:solidFill>
                <a:latin typeface="Calibri" panose="020F0502020204030204" pitchFamily="34" charset="0"/>
              </a:rPr>
              <a:t> numarasının dizinin sınırları dışında olduğunu bildirir.</a:t>
            </a:r>
          </a:p>
          <a:p>
            <a:pPr>
              <a:buNone/>
            </a:pPr>
            <a:endParaRPr lang="tr-TR" sz="2400" dirty="0">
              <a:solidFill>
                <a:srgbClr val="242021"/>
              </a:solidFill>
              <a:latin typeface="Calibri" panose="020F0502020204030204" pitchFamily="34" charset="0"/>
            </a:endParaRPr>
          </a:p>
          <a:p>
            <a:pPr>
              <a:buNone/>
            </a:pPr>
            <a:br>
              <a:rPr lang="tr-TR" sz="2400" dirty="0"/>
            </a:br>
            <a:r>
              <a:rPr lang="tr-TR" sz="2400" dirty="0"/>
              <a:t>Kod yazıldığında derleyici, aşağıdaki hata mesajını vererek kullanıcıyı uyarır.</a:t>
            </a:r>
          </a:p>
        </p:txBody>
      </p:sp>
      <p:pic>
        <p:nvPicPr>
          <p:cNvPr id="6" name="Resim 5">
            <a:extLst>
              <a:ext uri="{FF2B5EF4-FFF2-40B4-BE49-F238E27FC236}">
                <a16:creationId xmlns:a16="http://schemas.microsoft.com/office/drawing/2014/main" id="{7924892D-114A-7957-F053-17F31757C9A0}"/>
              </a:ext>
            </a:extLst>
          </p:cNvPr>
          <p:cNvPicPr>
            <a:picLocks noChangeAspect="1"/>
          </p:cNvPicPr>
          <p:nvPr/>
        </p:nvPicPr>
        <p:blipFill rotWithShape="1">
          <a:blip r:embed="rId2"/>
          <a:srcRect l="4433" t="17581" r="4937" b="12094"/>
          <a:stretch/>
        </p:blipFill>
        <p:spPr>
          <a:xfrm>
            <a:off x="1979711" y="3717032"/>
            <a:ext cx="2952329" cy="5760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Resim 8">
            <a:extLst>
              <a:ext uri="{FF2B5EF4-FFF2-40B4-BE49-F238E27FC236}">
                <a16:creationId xmlns:a16="http://schemas.microsoft.com/office/drawing/2014/main" id="{36AD08EF-7131-CB56-4E1A-16E073C09681}"/>
              </a:ext>
            </a:extLst>
          </p:cNvPr>
          <p:cNvPicPr>
            <a:picLocks noChangeAspect="1"/>
          </p:cNvPicPr>
          <p:nvPr/>
        </p:nvPicPr>
        <p:blipFill>
          <a:blip r:embed="rId3"/>
          <a:stretch>
            <a:fillRect/>
          </a:stretch>
        </p:blipFill>
        <p:spPr>
          <a:xfrm>
            <a:off x="2915816" y="5128989"/>
            <a:ext cx="4210050" cy="1352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19117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0"/>
            <a:ext cx="8229600" cy="1143000"/>
          </a:xfrm>
        </p:spPr>
        <p:txBody>
          <a:bodyPr/>
          <a:lstStyle/>
          <a:p>
            <a:r>
              <a:rPr lang="tr-TR" dirty="0"/>
              <a:t>Çok Boyutlu Diziler</a:t>
            </a:r>
          </a:p>
        </p:txBody>
      </p:sp>
      <p:sp>
        <p:nvSpPr>
          <p:cNvPr id="3" name="2 İçerik Yer Tutucusu"/>
          <p:cNvSpPr>
            <a:spLocks noGrp="1"/>
          </p:cNvSpPr>
          <p:nvPr>
            <p:ph idx="1"/>
          </p:nvPr>
        </p:nvSpPr>
        <p:spPr>
          <a:xfrm>
            <a:off x="323528" y="1214422"/>
            <a:ext cx="8496944" cy="5257800"/>
          </a:xfrm>
        </p:spPr>
        <p:txBody>
          <a:bodyPr/>
          <a:lstStyle/>
          <a:p>
            <a:r>
              <a:rPr lang="tr-TR" sz="2400" dirty="0"/>
              <a:t>Bu dizilerde satır ve sütun belirtilerek veri saklanmaktadır.</a:t>
            </a:r>
          </a:p>
          <a:p>
            <a:r>
              <a:rPr lang="tr-TR" sz="2400" dirty="0"/>
              <a:t>Örneğin aşağıdaki verileri saklamak için çok boyutlu bir dizi kullanılabilir.</a:t>
            </a:r>
          </a:p>
          <a:p>
            <a:endParaRPr lang="tr-TR" dirty="0"/>
          </a:p>
          <a:p>
            <a:endParaRPr lang="tr-TR" dirty="0"/>
          </a:p>
          <a:p>
            <a:pPr>
              <a:buNone/>
            </a:pPr>
            <a:endParaRPr lang="tr-TR" dirty="0"/>
          </a:p>
          <a:p>
            <a:pPr>
              <a:buNone/>
            </a:pPr>
            <a:r>
              <a:rPr lang="tr-TR" sz="2400" dirty="0"/>
              <a:t>			</a:t>
            </a:r>
            <a:r>
              <a:rPr lang="tr-TR" sz="2400" dirty="0" err="1"/>
              <a:t>string</a:t>
            </a:r>
            <a:r>
              <a:rPr lang="tr-TR" sz="2400" dirty="0"/>
              <a:t>[ , ] </a:t>
            </a:r>
            <a:r>
              <a:rPr lang="tr-TR" sz="2400" dirty="0" err="1"/>
              <a:t>ogrenciler</a:t>
            </a:r>
            <a:r>
              <a:rPr lang="tr-TR" sz="2400" dirty="0"/>
              <a:t>=</a:t>
            </a:r>
            <a:r>
              <a:rPr lang="tr-TR" sz="2400" dirty="0" err="1"/>
              <a:t>new</a:t>
            </a:r>
            <a:r>
              <a:rPr lang="tr-TR" sz="2400" dirty="0"/>
              <a:t> </a:t>
            </a:r>
            <a:r>
              <a:rPr lang="tr-TR" sz="2400" dirty="0" err="1"/>
              <a:t>string</a:t>
            </a:r>
            <a:r>
              <a:rPr lang="tr-TR" sz="2400" dirty="0"/>
              <a:t>[2,4];</a:t>
            </a:r>
          </a:p>
          <a:p>
            <a:pPr>
              <a:buNone/>
            </a:pPr>
            <a:r>
              <a:rPr lang="tr-TR" sz="2400" dirty="0"/>
              <a:t>			</a:t>
            </a:r>
            <a:r>
              <a:rPr lang="tr-TR" sz="2400" dirty="0" err="1"/>
              <a:t>ogrenciler</a:t>
            </a:r>
            <a:r>
              <a:rPr lang="tr-TR" sz="2400" dirty="0"/>
              <a:t>[ 0,0 ]=“Hasan”;</a:t>
            </a:r>
          </a:p>
          <a:p>
            <a:pPr>
              <a:buNone/>
            </a:pPr>
            <a:r>
              <a:rPr lang="tr-TR" sz="2400" dirty="0"/>
              <a:t>			</a:t>
            </a:r>
            <a:r>
              <a:rPr lang="tr-TR" sz="2400" dirty="0" err="1"/>
              <a:t>Ogrenciler</a:t>
            </a:r>
            <a:r>
              <a:rPr lang="tr-TR" sz="2400" dirty="0"/>
              <a:t>[1, 2 ]=“25”;</a:t>
            </a:r>
          </a:p>
          <a:p>
            <a:pPr>
              <a:buNone/>
            </a:pPr>
            <a:endParaRPr lang="tr-TR" dirty="0"/>
          </a:p>
        </p:txBody>
      </p:sp>
      <p:graphicFrame>
        <p:nvGraphicFramePr>
          <p:cNvPr id="4" name="3 Tablo"/>
          <p:cNvGraphicFramePr>
            <a:graphicFrameLocks noGrp="1"/>
          </p:cNvGraphicFramePr>
          <p:nvPr>
            <p:extLst>
              <p:ext uri="{D42A27DB-BD31-4B8C-83A1-F6EECF244321}">
                <p14:modId xmlns:p14="http://schemas.microsoft.com/office/powerpoint/2010/main" val="3193046182"/>
              </p:ext>
            </p:extLst>
          </p:nvPr>
        </p:nvGraphicFramePr>
        <p:xfrm>
          <a:off x="1619672" y="2725090"/>
          <a:ext cx="6643736" cy="1112520"/>
        </p:xfrm>
        <a:graphic>
          <a:graphicData uri="http://schemas.openxmlformats.org/drawingml/2006/table">
            <a:tbl>
              <a:tblPr firstRow="1" bandRow="1">
                <a:tableStyleId>{5940675A-B579-460E-94D1-54222C63F5DA}</a:tableStyleId>
              </a:tblPr>
              <a:tblGrid>
                <a:gridCol w="1660934">
                  <a:extLst>
                    <a:ext uri="{9D8B030D-6E8A-4147-A177-3AD203B41FA5}">
                      <a16:colId xmlns:a16="http://schemas.microsoft.com/office/drawing/2014/main" val="20000"/>
                    </a:ext>
                  </a:extLst>
                </a:gridCol>
                <a:gridCol w="1660934">
                  <a:extLst>
                    <a:ext uri="{9D8B030D-6E8A-4147-A177-3AD203B41FA5}">
                      <a16:colId xmlns:a16="http://schemas.microsoft.com/office/drawing/2014/main" val="20001"/>
                    </a:ext>
                  </a:extLst>
                </a:gridCol>
                <a:gridCol w="1660934">
                  <a:extLst>
                    <a:ext uri="{9D8B030D-6E8A-4147-A177-3AD203B41FA5}">
                      <a16:colId xmlns:a16="http://schemas.microsoft.com/office/drawing/2014/main" val="20002"/>
                    </a:ext>
                  </a:extLst>
                </a:gridCol>
                <a:gridCol w="1660934">
                  <a:extLst>
                    <a:ext uri="{9D8B030D-6E8A-4147-A177-3AD203B41FA5}">
                      <a16:colId xmlns:a16="http://schemas.microsoft.com/office/drawing/2014/main" val="20003"/>
                    </a:ext>
                  </a:extLst>
                </a:gridCol>
              </a:tblGrid>
              <a:tr h="370840">
                <a:tc>
                  <a:txBody>
                    <a:bodyPr/>
                    <a:lstStyle/>
                    <a:p>
                      <a:r>
                        <a:rPr lang="tr-TR" b="1" dirty="0"/>
                        <a:t>Ad</a:t>
                      </a:r>
                    </a:p>
                  </a:txBody>
                  <a:tcPr/>
                </a:tc>
                <a:tc>
                  <a:txBody>
                    <a:bodyPr/>
                    <a:lstStyle/>
                    <a:p>
                      <a:r>
                        <a:rPr lang="tr-TR" b="1" dirty="0" err="1"/>
                        <a:t>Soyad</a:t>
                      </a:r>
                      <a:endParaRPr lang="tr-TR" b="1" dirty="0"/>
                    </a:p>
                  </a:txBody>
                  <a:tcPr/>
                </a:tc>
                <a:tc>
                  <a:txBody>
                    <a:bodyPr/>
                    <a:lstStyle/>
                    <a:p>
                      <a:r>
                        <a:rPr lang="tr-TR" b="1" dirty="0"/>
                        <a:t>Numara</a:t>
                      </a:r>
                    </a:p>
                  </a:txBody>
                  <a:tcPr/>
                </a:tc>
                <a:tc>
                  <a:txBody>
                    <a:bodyPr/>
                    <a:lstStyle/>
                    <a:p>
                      <a:r>
                        <a:rPr lang="tr-TR" b="1" dirty="0"/>
                        <a:t>Doğum Tarihi</a:t>
                      </a:r>
                    </a:p>
                  </a:txBody>
                  <a:tcPr/>
                </a:tc>
                <a:extLst>
                  <a:ext uri="{0D108BD9-81ED-4DB2-BD59-A6C34878D82A}">
                    <a16:rowId xmlns:a16="http://schemas.microsoft.com/office/drawing/2014/main" val="10000"/>
                  </a:ext>
                </a:extLst>
              </a:tr>
              <a:tr h="370840">
                <a:tc>
                  <a:txBody>
                    <a:bodyPr/>
                    <a:lstStyle/>
                    <a:p>
                      <a:r>
                        <a:rPr lang="tr-TR" dirty="0"/>
                        <a:t>Hasan</a:t>
                      </a:r>
                    </a:p>
                  </a:txBody>
                  <a:tcPr/>
                </a:tc>
                <a:tc>
                  <a:txBody>
                    <a:bodyPr/>
                    <a:lstStyle/>
                    <a:p>
                      <a:r>
                        <a:rPr lang="tr-TR" dirty="0"/>
                        <a:t>Uçar</a:t>
                      </a:r>
                    </a:p>
                  </a:txBody>
                  <a:tcPr/>
                </a:tc>
                <a:tc>
                  <a:txBody>
                    <a:bodyPr/>
                    <a:lstStyle/>
                    <a:p>
                      <a:r>
                        <a:rPr lang="tr-TR" dirty="0"/>
                        <a:t>30</a:t>
                      </a:r>
                    </a:p>
                  </a:txBody>
                  <a:tcPr/>
                </a:tc>
                <a:tc>
                  <a:txBody>
                    <a:bodyPr/>
                    <a:lstStyle/>
                    <a:p>
                      <a:r>
                        <a:rPr lang="tr-TR" dirty="0"/>
                        <a:t>1991</a:t>
                      </a:r>
                    </a:p>
                  </a:txBody>
                  <a:tcPr/>
                </a:tc>
                <a:extLst>
                  <a:ext uri="{0D108BD9-81ED-4DB2-BD59-A6C34878D82A}">
                    <a16:rowId xmlns:a16="http://schemas.microsoft.com/office/drawing/2014/main" val="10001"/>
                  </a:ext>
                </a:extLst>
              </a:tr>
              <a:tr h="370840">
                <a:tc>
                  <a:txBody>
                    <a:bodyPr/>
                    <a:lstStyle/>
                    <a:p>
                      <a:r>
                        <a:rPr lang="tr-TR" dirty="0"/>
                        <a:t>Metin</a:t>
                      </a:r>
                    </a:p>
                  </a:txBody>
                  <a:tcPr/>
                </a:tc>
                <a:tc>
                  <a:txBody>
                    <a:bodyPr/>
                    <a:lstStyle/>
                    <a:p>
                      <a:r>
                        <a:rPr lang="tr-TR" dirty="0"/>
                        <a:t>Çelik</a:t>
                      </a:r>
                    </a:p>
                  </a:txBody>
                  <a:tcPr/>
                </a:tc>
                <a:tc>
                  <a:txBody>
                    <a:bodyPr/>
                    <a:lstStyle/>
                    <a:p>
                      <a:r>
                        <a:rPr lang="tr-TR" dirty="0"/>
                        <a:t>25</a:t>
                      </a:r>
                    </a:p>
                  </a:txBody>
                  <a:tcPr/>
                </a:tc>
                <a:tc>
                  <a:txBody>
                    <a:bodyPr/>
                    <a:lstStyle/>
                    <a:p>
                      <a:r>
                        <a:rPr lang="tr-TR" dirty="0"/>
                        <a:t>1990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Çok boyutlu Diziler</a:t>
            </a:r>
          </a:p>
        </p:txBody>
      </p:sp>
      <p:sp>
        <p:nvSpPr>
          <p:cNvPr id="3" name="2 İçerik Yer Tutucusu"/>
          <p:cNvSpPr>
            <a:spLocks noGrp="1"/>
          </p:cNvSpPr>
          <p:nvPr>
            <p:ph idx="1"/>
          </p:nvPr>
        </p:nvSpPr>
        <p:spPr>
          <a:xfrm>
            <a:off x="457200" y="3000372"/>
            <a:ext cx="8686800" cy="3500462"/>
          </a:xfrm>
        </p:spPr>
        <p:txBody>
          <a:bodyPr/>
          <a:lstStyle/>
          <a:p>
            <a:pPr>
              <a:buNone/>
            </a:pPr>
            <a:r>
              <a:rPr lang="tr-TR" dirty="0" err="1">
                <a:solidFill>
                  <a:schemeClr val="tx1"/>
                </a:solidFill>
                <a:latin typeface="+mn-lt"/>
                <a:ea typeface="+mn-ea"/>
                <a:cs typeface="+mn-cs"/>
              </a:rPr>
              <a:t>string</a:t>
            </a:r>
            <a:r>
              <a:rPr lang="tr-TR" dirty="0">
                <a:solidFill>
                  <a:schemeClr val="tx1"/>
                </a:solidFill>
                <a:latin typeface="+mn-lt"/>
                <a:ea typeface="+mn-ea"/>
                <a:cs typeface="+mn-cs"/>
              </a:rPr>
              <a:t>[,] </a:t>
            </a:r>
            <a:r>
              <a:rPr lang="tr-TR" dirty="0" err="1">
                <a:solidFill>
                  <a:schemeClr val="tx1"/>
                </a:solidFill>
                <a:latin typeface="+mn-lt"/>
                <a:ea typeface="+mn-ea"/>
                <a:cs typeface="+mn-cs"/>
              </a:rPr>
              <a:t>ogrenciler</a:t>
            </a:r>
            <a:r>
              <a:rPr lang="tr-TR" dirty="0">
                <a:solidFill>
                  <a:schemeClr val="tx1"/>
                </a:solidFill>
                <a:latin typeface="+mn-lt"/>
                <a:ea typeface="+mn-ea"/>
                <a:cs typeface="+mn-cs"/>
              </a:rPr>
              <a:t> = </a:t>
            </a:r>
          </a:p>
          <a:p>
            <a:pPr>
              <a:buNone/>
            </a:pPr>
            <a:r>
              <a:rPr lang="tr-TR" dirty="0">
                <a:solidFill>
                  <a:schemeClr val="tx1"/>
                </a:solidFill>
                <a:latin typeface="+mn-lt"/>
                <a:ea typeface="+mn-ea"/>
                <a:cs typeface="+mn-cs"/>
              </a:rPr>
              <a:t>            {</a:t>
            </a:r>
          </a:p>
          <a:p>
            <a:pPr>
              <a:buNone/>
            </a:pPr>
            <a:r>
              <a:rPr lang="tr-TR" dirty="0">
                <a:solidFill>
                  <a:schemeClr val="tx1"/>
                </a:solidFill>
                <a:latin typeface="+mn-lt"/>
                <a:ea typeface="+mn-ea"/>
                <a:cs typeface="+mn-cs"/>
              </a:rPr>
              <a:t>                {"Hasan“ ,"Uçar", "30", "1991"},</a:t>
            </a:r>
          </a:p>
          <a:p>
            <a:pPr>
              <a:buNone/>
            </a:pPr>
            <a:r>
              <a:rPr lang="tr-TR" dirty="0">
                <a:solidFill>
                  <a:schemeClr val="tx1"/>
                </a:solidFill>
                <a:latin typeface="+mn-lt"/>
                <a:ea typeface="+mn-ea"/>
                <a:cs typeface="+mn-cs"/>
              </a:rPr>
              <a:t>                {"Metin", "Çelik", "25", "1990"},</a:t>
            </a:r>
          </a:p>
          <a:p>
            <a:pPr>
              <a:buNone/>
            </a:pPr>
            <a:r>
              <a:rPr lang="tr-TR" dirty="0">
                <a:solidFill>
                  <a:schemeClr val="tx1"/>
                </a:solidFill>
                <a:latin typeface="+mn-lt"/>
                <a:ea typeface="+mn-ea"/>
                <a:cs typeface="+mn-cs"/>
              </a:rPr>
              <a:t>            };</a:t>
            </a:r>
            <a:endParaRPr lang="tr-TR" dirty="0"/>
          </a:p>
        </p:txBody>
      </p:sp>
      <p:graphicFrame>
        <p:nvGraphicFramePr>
          <p:cNvPr id="4" name="3 Tablo"/>
          <p:cNvGraphicFramePr>
            <a:graphicFrameLocks noGrp="1"/>
          </p:cNvGraphicFramePr>
          <p:nvPr/>
        </p:nvGraphicFramePr>
        <p:xfrm>
          <a:off x="500034" y="1571612"/>
          <a:ext cx="6643736" cy="1112520"/>
        </p:xfrm>
        <a:graphic>
          <a:graphicData uri="http://schemas.openxmlformats.org/drawingml/2006/table">
            <a:tbl>
              <a:tblPr firstRow="1" bandRow="1">
                <a:tableStyleId>{5940675A-B579-460E-94D1-54222C63F5DA}</a:tableStyleId>
              </a:tblPr>
              <a:tblGrid>
                <a:gridCol w="1660934">
                  <a:extLst>
                    <a:ext uri="{9D8B030D-6E8A-4147-A177-3AD203B41FA5}">
                      <a16:colId xmlns:a16="http://schemas.microsoft.com/office/drawing/2014/main" val="20000"/>
                    </a:ext>
                  </a:extLst>
                </a:gridCol>
                <a:gridCol w="1660934">
                  <a:extLst>
                    <a:ext uri="{9D8B030D-6E8A-4147-A177-3AD203B41FA5}">
                      <a16:colId xmlns:a16="http://schemas.microsoft.com/office/drawing/2014/main" val="20001"/>
                    </a:ext>
                  </a:extLst>
                </a:gridCol>
                <a:gridCol w="1660934">
                  <a:extLst>
                    <a:ext uri="{9D8B030D-6E8A-4147-A177-3AD203B41FA5}">
                      <a16:colId xmlns:a16="http://schemas.microsoft.com/office/drawing/2014/main" val="20002"/>
                    </a:ext>
                  </a:extLst>
                </a:gridCol>
                <a:gridCol w="1660934">
                  <a:extLst>
                    <a:ext uri="{9D8B030D-6E8A-4147-A177-3AD203B41FA5}">
                      <a16:colId xmlns:a16="http://schemas.microsoft.com/office/drawing/2014/main" val="20003"/>
                    </a:ext>
                  </a:extLst>
                </a:gridCol>
              </a:tblGrid>
              <a:tr h="370840">
                <a:tc>
                  <a:txBody>
                    <a:bodyPr/>
                    <a:lstStyle/>
                    <a:p>
                      <a:r>
                        <a:rPr lang="tr-TR" b="1" dirty="0"/>
                        <a:t>Ad</a:t>
                      </a:r>
                    </a:p>
                  </a:txBody>
                  <a:tcPr/>
                </a:tc>
                <a:tc>
                  <a:txBody>
                    <a:bodyPr/>
                    <a:lstStyle/>
                    <a:p>
                      <a:r>
                        <a:rPr lang="tr-TR" b="1" dirty="0" err="1"/>
                        <a:t>Soyad</a:t>
                      </a:r>
                      <a:endParaRPr lang="tr-TR" b="1" dirty="0"/>
                    </a:p>
                  </a:txBody>
                  <a:tcPr/>
                </a:tc>
                <a:tc>
                  <a:txBody>
                    <a:bodyPr/>
                    <a:lstStyle/>
                    <a:p>
                      <a:r>
                        <a:rPr lang="tr-TR" b="1" dirty="0"/>
                        <a:t>Numara</a:t>
                      </a:r>
                    </a:p>
                  </a:txBody>
                  <a:tcPr/>
                </a:tc>
                <a:tc>
                  <a:txBody>
                    <a:bodyPr/>
                    <a:lstStyle/>
                    <a:p>
                      <a:r>
                        <a:rPr lang="tr-TR" b="1" dirty="0"/>
                        <a:t>Doğum Tarihi</a:t>
                      </a:r>
                    </a:p>
                  </a:txBody>
                  <a:tcPr/>
                </a:tc>
                <a:extLst>
                  <a:ext uri="{0D108BD9-81ED-4DB2-BD59-A6C34878D82A}">
                    <a16:rowId xmlns:a16="http://schemas.microsoft.com/office/drawing/2014/main" val="10000"/>
                  </a:ext>
                </a:extLst>
              </a:tr>
              <a:tr h="370840">
                <a:tc>
                  <a:txBody>
                    <a:bodyPr/>
                    <a:lstStyle/>
                    <a:p>
                      <a:r>
                        <a:rPr lang="tr-TR" dirty="0"/>
                        <a:t>Hasan</a:t>
                      </a:r>
                    </a:p>
                  </a:txBody>
                  <a:tcPr/>
                </a:tc>
                <a:tc>
                  <a:txBody>
                    <a:bodyPr/>
                    <a:lstStyle/>
                    <a:p>
                      <a:r>
                        <a:rPr lang="tr-TR" dirty="0"/>
                        <a:t>Uçar</a:t>
                      </a:r>
                    </a:p>
                  </a:txBody>
                  <a:tcPr/>
                </a:tc>
                <a:tc>
                  <a:txBody>
                    <a:bodyPr/>
                    <a:lstStyle/>
                    <a:p>
                      <a:r>
                        <a:rPr lang="tr-TR" dirty="0"/>
                        <a:t>30</a:t>
                      </a:r>
                    </a:p>
                  </a:txBody>
                  <a:tcPr/>
                </a:tc>
                <a:tc>
                  <a:txBody>
                    <a:bodyPr/>
                    <a:lstStyle/>
                    <a:p>
                      <a:r>
                        <a:rPr lang="tr-TR" dirty="0"/>
                        <a:t>1991</a:t>
                      </a:r>
                    </a:p>
                  </a:txBody>
                  <a:tcPr/>
                </a:tc>
                <a:extLst>
                  <a:ext uri="{0D108BD9-81ED-4DB2-BD59-A6C34878D82A}">
                    <a16:rowId xmlns:a16="http://schemas.microsoft.com/office/drawing/2014/main" val="10001"/>
                  </a:ext>
                </a:extLst>
              </a:tr>
              <a:tr h="370840">
                <a:tc>
                  <a:txBody>
                    <a:bodyPr/>
                    <a:lstStyle/>
                    <a:p>
                      <a:r>
                        <a:rPr lang="tr-TR" dirty="0"/>
                        <a:t>Metin</a:t>
                      </a:r>
                    </a:p>
                  </a:txBody>
                  <a:tcPr/>
                </a:tc>
                <a:tc>
                  <a:txBody>
                    <a:bodyPr/>
                    <a:lstStyle/>
                    <a:p>
                      <a:r>
                        <a:rPr lang="tr-TR" dirty="0"/>
                        <a:t>Çelik</a:t>
                      </a:r>
                    </a:p>
                  </a:txBody>
                  <a:tcPr/>
                </a:tc>
                <a:tc>
                  <a:txBody>
                    <a:bodyPr/>
                    <a:lstStyle/>
                    <a:p>
                      <a:r>
                        <a:rPr lang="tr-TR" dirty="0"/>
                        <a:t>25</a:t>
                      </a:r>
                    </a:p>
                  </a:txBody>
                  <a:tcPr/>
                </a:tc>
                <a:tc>
                  <a:txBody>
                    <a:bodyPr/>
                    <a:lstStyle/>
                    <a:p>
                      <a:r>
                        <a:rPr lang="tr-TR" dirty="0"/>
                        <a:t>1990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Çok boyutlu Diziler</a:t>
            </a:r>
          </a:p>
        </p:txBody>
      </p:sp>
      <p:sp>
        <p:nvSpPr>
          <p:cNvPr id="3" name="2 İçerik Yer Tutucusu"/>
          <p:cNvSpPr>
            <a:spLocks noGrp="1"/>
          </p:cNvSpPr>
          <p:nvPr>
            <p:ph idx="1"/>
          </p:nvPr>
        </p:nvSpPr>
        <p:spPr>
          <a:xfrm>
            <a:off x="457200" y="3429000"/>
            <a:ext cx="7901014" cy="3071834"/>
          </a:xfrm>
        </p:spPr>
        <p:txBody>
          <a:bodyPr/>
          <a:lstStyle/>
          <a:p>
            <a:pPr>
              <a:buNone/>
            </a:pPr>
            <a:r>
              <a:rPr lang="tr-TR" dirty="0" err="1">
                <a:solidFill>
                  <a:schemeClr val="tx1"/>
                </a:solidFill>
                <a:latin typeface="+mn-lt"/>
                <a:ea typeface="+mn-ea"/>
                <a:cs typeface="+mn-cs"/>
              </a:rPr>
              <a:t>int</a:t>
            </a:r>
            <a:r>
              <a:rPr lang="tr-TR" dirty="0">
                <a:solidFill>
                  <a:schemeClr val="tx1"/>
                </a:solidFill>
                <a:latin typeface="+mn-lt"/>
                <a:ea typeface="+mn-ea"/>
                <a:cs typeface="+mn-cs"/>
              </a:rPr>
              <a:t> </a:t>
            </a:r>
            <a:r>
              <a:rPr lang="tr-TR" dirty="0" err="1">
                <a:solidFill>
                  <a:schemeClr val="tx1"/>
                </a:solidFill>
                <a:latin typeface="+mn-lt"/>
                <a:ea typeface="+mn-ea"/>
                <a:cs typeface="+mn-cs"/>
              </a:rPr>
              <a:t>rowCount</a:t>
            </a:r>
            <a:r>
              <a:rPr lang="tr-TR" dirty="0">
                <a:solidFill>
                  <a:schemeClr val="tx1"/>
                </a:solidFill>
                <a:latin typeface="+mn-lt"/>
                <a:ea typeface="+mn-ea"/>
                <a:cs typeface="+mn-cs"/>
              </a:rPr>
              <a:t>=</a:t>
            </a:r>
            <a:r>
              <a:rPr lang="tr-TR" dirty="0" err="1">
                <a:solidFill>
                  <a:schemeClr val="tx1"/>
                </a:solidFill>
                <a:latin typeface="+mn-lt"/>
                <a:ea typeface="+mn-ea"/>
                <a:cs typeface="+mn-cs"/>
              </a:rPr>
              <a:t>ogrenciler</a:t>
            </a:r>
            <a:r>
              <a:rPr lang="tr-TR" dirty="0">
                <a:solidFill>
                  <a:schemeClr val="tx1"/>
                </a:solidFill>
                <a:latin typeface="+mn-lt"/>
                <a:ea typeface="+mn-ea"/>
                <a:cs typeface="+mn-cs"/>
              </a:rPr>
              <a:t>.</a:t>
            </a:r>
            <a:r>
              <a:rPr lang="tr-TR" dirty="0" err="1">
                <a:solidFill>
                  <a:srgbClr val="FF0000"/>
                </a:solidFill>
                <a:latin typeface="+mn-lt"/>
                <a:ea typeface="+mn-ea"/>
                <a:cs typeface="+mn-cs"/>
              </a:rPr>
              <a:t>GetLength</a:t>
            </a:r>
            <a:r>
              <a:rPr lang="tr-TR" dirty="0">
                <a:solidFill>
                  <a:srgbClr val="FF0000"/>
                </a:solidFill>
                <a:latin typeface="+mn-lt"/>
                <a:ea typeface="+mn-ea"/>
                <a:cs typeface="+mn-cs"/>
              </a:rPr>
              <a:t>(0)</a:t>
            </a:r>
            <a:r>
              <a:rPr lang="tr-TR" dirty="0">
                <a:solidFill>
                  <a:schemeClr val="tx1"/>
                </a:solidFill>
                <a:latin typeface="+mn-lt"/>
                <a:ea typeface="+mn-ea"/>
                <a:cs typeface="+mn-cs"/>
              </a:rPr>
              <a:t>;</a:t>
            </a:r>
          </a:p>
          <a:p>
            <a:pPr>
              <a:buNone/>
            </a:pPr>
            <a:endParaRPr lang="tr-TR" dirty="0"/>
          </a:p>
          <a:p>
            <a:pPr>
              <a:buNone/>
            </a:pPr>
            <a:r>
              <a:rPr lang="tr-TR" dirty="0" err="1">
                <a:solidFill>
                  <a:schemeClr val="tx1"/>
                </a:solidFill>
                <a:latin typeface="+mn-lt"/>
                <a:ea typeface="+mn-ea"/>
                <a:cs typeface="+mn-cs"/>
              </a:rPr>
              <a:t>int</a:t>
            </a:r>
            <a:r>
              <a:rPr lang="tr-TR" dirty="0">
                <a:solidFill>
                  <a:schemeClr val="tx1"/>
                </a:solidFill>
                <a:latin typeface="+mn-lt"/>
                <a:ea typeface="+mn-ea"/>
                <a:cs typeface="+mn-cs"/>
              </a:rPr>
              <a:t> </a:t>
            </a:r>
            <a:r>
              <a:rPr lang="tr-TR" dirty="0" err="1">
                <a:solidFill>
                  <a:schemeClr val="tx1"/>
                </a:solidFill>
                <a:latin typeface="+mn-lt"/>
                <a:ea typeface="+mn-ea"/>
                <a:cs typeface="+mn-cs"/>
              </a:rPr>
              <a:t>colCount</a:t>
            </a:r>
            <a:r>
              <a:rPr lang="tr-TR" dirty="0">
                <a:solidFill>
                  <a:schemeClr val="tx1"/>
                </a:solidFill>
                <a:latin typeface="+mn-lt"/>
                <a:ea typeface="+mn-ea"/>
                <a:cs typeface="+mn-cs"/>
              </a:rPr>
              <a:t>=</a:t>
            </a:r>
            <a:r>
              <a:rPr lang="tr-TR" dirty="0" err="1">
                <a:solidFill>
                  <a:schemeClr val="tx1"/>
                </a:solidFill>
                <a:latin typeface="+mn-lt"/>
                <a:ea typeface="+mn-ea"/>
                <a:cs typeface="+mn-cs"/>
              </a:rPr>
              <a:t>ogrenciler</a:t>
            </a:r>
            <a:r>
              <a:rPr lang="tr-TR" dirty="0">
                <a:solidFill>
                  <a:schemeClr val="tx1"/>
                </a:solidFill>
                <a:latin typeface="+mn-lt"/>
                <a:ea typeface="+mn-ea"/>
                <a:cs typeface="+mn-cs"/>
              </a:rPr>
              <a:t>.</a:t>
            </a:r>
            <a:r>
              <a:rPr lang="tr-TR" dirty="0" err="1">
                <a:solidFill>
                  <a:srgbClr val="7030A0"/>
                </a:solidFill>
                <a:latin typeface="+mn-lt"/>
                <a:ea typeface="+mn-ea"/>
                <a:cs typeface="+mn-cs"/>
              </a:rPr>
              <a:t>GetLength</a:t>
            </a:r>
            <a:r>
              <a:rPr lang="tr-TR" dirty="0">
                <a:solidFill>
                  <a:srgbClr val="7030A0"/>
                </a:solidFill>
                <a:latin typeface="+mn-lt"/>
                <a:ea typeface="+mn-ea"/>
                <a:cs typeface="+mn-cs"/>
              </a:rPr>
              <a:t>(1)</a:t>
            </a:r>
            <a:r>
              <a:rPr lang="tr-TR" dirty="0">
                <a:solidFill>
                  <a:schemeClr val="tx1"/>
                </a:solidFill>
                <a:latin typeface="+mn-lt"/>
                <a:ea typeface="+mn-ea"/>
                <a:cs typeface="+mn-cs"/>
              </a:rPr>
              <a:t>;</a:t>
            </a:r>
          </a:p>
          <a:p>
            <a:pPr>
              <a:buNone/>
            </a:pPr>
            <a:endParaRPr lang="tr-TR" dirty="0"/>
          </a:p>
          <a:p>
            <a:pPr>
              <a:buNone/>
            </a:pPr>
            <a:r>
              <a:rPr lang="tr-TR" dirty="0" err="1"/>
              <a:t>rowCount</a:t>
            </a:r>
            <a:r>
              <a:rPr lang="tr-TR" dirty="0"/>
              <a:t>=2		</a:t>
            </a:r>
            <a:r>
              <a:rPr lang="tr-TR" dirty="0" err="1"/>
              <a:t>colCount</a:t>
            </a:r>
            <a:r>
              <a:rPr lang="tr-TR" dirty="0"/>
              <a:t>=4   olacaktır.</a:t>
            </a:r>
          </a:p>
          <a:p>
            <a:pPr>
              <a:buNone/>
            </a:pPr>
            <a:endParaRPr lang="tr-TR" dirty="0"/>
          </a:p>
        </p:txBody>
      </p:sp>
      <p:graphicFrame>
        <p:nvGraphicFramePr>
          <p:cNvPr id="4" name="3 Tablo"/>
          <p:cNvGraphicFramePr>
            <a:graphicFrameLocks noGrp="1"/>
          </p:cNvGraphicFramePr>
          <p:nvPr/>
        </p:nvGraphicFramePr>
        <p:xfrm>
          <a:off x="500034" y="1571612"/>
          <a:ext cx="6643736" cy="1112520"/>
        </p:xfrm>
        <a:graphic>
          <a:graphicData uri="http://schemas.openxmlformats.org/drawingml/2006/table">
            <a:tbl>
              <a:tblPr firstRow="1" bandRow="1">
                <a:tableStyleId>{5940675A-B579-460E-94D1-54222C63F5DA}</a:tableStyleId>
              </a:tblPr>
              <a:tblGrid>
                <a:gridCol w="1660934">
                  <a:extLst>
                    <a:ext uri="{9D8B030D-6E8A-4147-A177-3AD203B41FA5}">
                      <a16:colId xmlns:a16="http://schemas.microsoft.com/office/drawing/2014/main" val="20000"/>
                    </a:ext>
                  </a:extLst>
                </a:gridCol>
                <a:gridCol w="1660934">
                  <a:extLst>
                    <a:ext uri="{9D8B030D-6E8A-4147-A177-3AD203B41FA5}">
                      <a16:colId xmlns:a16="http://schemas.microsoft.com/office/drawing/2014/main" val="20001"/>
                    </a:ext>
                  </a:extLst>
                </a:gridCol>
                <a:gridCol w="1660934">
                  <a:extLst>
                    <a:ext uri="{9D8B030D-6E8A-4147-A177-3AD203B41FA5}">
                      <a16:colId xmlns:a16="http://schemas.microsoft.com/office/drawing/2014/main" val="20002"/>
                    </a:ext>
                  </a:extLst>
                </a:gridCol>
                <a:gridCol w="1660934">
                  <a:extLst>
                    <a:ext uri="{9D8B030D-6E8A-4147-A177-3AD203B41FA5}">
                      <a16:colId xmlns:a16="http://schemas.microsoft.com/office/drawing/2014/main" val="20003"/>
                    </a:ext>
                  </a:extLst>
                </a:gridCol>
              </a:tblGrid>
              <a:tr h="370840">
                <a:tc>
                  <a:txBody>
                    <a:bodyPr/>
                    <a:lstStyle/>
                    <a:p>
                      <a:r>
                        <a:rPr lang="tr-TR" b="1" dirty="0"/>
                        <a:t>Ad</a:t>
                      </a:r>
                    </a:p>
                  </a:txBody>
                  <a:tcPr/>
                </a:tc>
                <a:tc>
                  <a:txBody>
                    <a:bodyPr/>
                    <a:lstStyle/>
                    <a:p>
                      <a:r>
                        <a:rPr lang="tr-TR" b="1" dirty="0" err="1"/>
                        <a:t>Soyad</a:t>
                      </a:r>
                      <a:endParaRPr lang="tr-TR" b="1" dirty="0"/>
                    </a:p>
                  </a:txBody>
                  <a:tcPr/>
                </a:tc>
                <a:tc>
                  <a:txBody>
                    <a:bodyPr/>
                    <a:lstStyle/>
                    <a:p>
                      <a:r>
                        <a:rPr lang="tr-TR" b="1" dirty="0"/>
                        <a:t>Numara</a:t>
                      </a:r>
                    </a:p>
                  </a:txBody>
                  <a:tcPr/>
                </a:tc>
                <a:tc>
                  <a:txBody>
                    <a:bodyPr/>
                    <a:lstStyle/>
                    <a:p>
                      <a:r>
                        <a:rPr lang="tr-TR" b="1" dirty="0"/>
                        <a:t>Doğum Tarihi</a:t>
                      </a:r>
                    </a:p>
                  </a:txBody>
                  <a:tcPr/>
                </a:tc>
                <a:extLst>
                  <a:ext uri="{0D108BD9-81ED-4DB2-BD59-A6C34878D82A}">
                    <a16:rowId xmlns:a16="http://schemas.microsoft.com/office/drawing/2014/main" val="10000"/>
                  </a:ext>
                </a:extLst>
              </a:tr>
              <a:tr h="370840">
                <a:tc>
                  <a:txBody>
                    <a:bodyPr/>
                    <a:lstStyle/>
                    <a:p>
                      <a:r>
                        <a:rPr lang="tr-TR" dirty="0"/>
                        <a:t>Hasan</a:t>
                      </a:r>
                    </a:p>
                  </a:txBody>
                  <a:tcPr/>
                </a:tc>
                <a:tc>
                  <a:txBody>
                    <a:bodyPr/>
                    <a:lstStyle/>
                    <a:p>
                      <a:r>
                        <a:rPr lang="tr-TR" dirty="0"/>
                        <a:t>Uçar</a:t>
                      </a:r>
                    </a:p>
                  </a:txBody>
                  <a:tcPr/>
                </a:tc>
                <a:tc>
                  <a:txBody>
                    <a:bodyPr/>
                    <a:lstStyle/>
                    <a:p>
                      <a:r>
                        <a:rPr lang="tr-TR" dirty="0"/>
                        <a:t>30</a:t>
                      </a:r>
                    </a:p>
                  </a:txBody>
                  <a:tcPr/>
                </a:tc>
                <a:tc>
                  <a:txBody>
                    <a:bodyPr/>
                    <a:lstStyle/>
                    <a:p>
                      <a:r>
                        <a:rPr lang="tr-TR" dirty="0"/>
                        <a:t>1991</a:t>
                      </a:r>
                    </a:p>
                  </a:txBody>
                  <a:tcPr/>
                </a:tc>
                <a:extLst>
                  <a:ext uri="{0D108BD9-81ED-4DB2-BD59-A6C34878D82A}">
                    <a16:rowId xmlns:a16="http://schemas.microsoft.com/office/drawing/2014/main" val="10001"/>
                  </a:ext>
                </a:extLst>
              </a:tr>
              <a:tr h="370840">
                <a:tc>
                  <a:txBody>
                    <a:bodyPr/>
                    <a:lstStyle/>
                    <a:p>
                      <a:r>
                        <a:rPr lang="tr-TR" dirty="0"/>
                        <a:t>Metin</a:t>
                      </a:r>
                    </a:p>
                  </a:txBody>
                  <a:tcPr/>
                </a:tc>
                <a:tc>
                  <a:txBody>
                    <a:bodyPr/>
                    <a:lstStyle/>
                    <a:p>
                      <a:r>
                        <a:rPr lang="tr-TR" dirty="0"/>
                        <a:t>Çelik</a:t>
                      </a:r>
                    </a:p>
                  </a:txBody>
                  <a:tcPr/>
                </a:tc>
                <a:tc>
                  <a:txBody>
                    <a:bodyPr/>
                    <a:lstStyle/>
                    <a:p>
                      <a:r>
                        <a:rPr lang="tr-TR" dirty="0"/>
                        <a:t>25</a:t>
                      </a:r>
                    </a:p>
                  </a:txBody>
                  <a:tcPr/>
                </a:tc>
                <a:tc>
                  <a:txBody>
                    <a:bodyPr/>
                    <a:lstStyle/>
                    <a:p>
                      <a:r>
                        <a:rPr lang="tr-TR" dirty="0"/>
                        <a:t>1990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142852"/>
            <a:ext cx="8686800" cy="854968"/>
          </a:xfrm>
        </p:spPr>
        <p:txBody>
          <a:bodyPr/>
          <a:lstStyle/>
          <a:p>
            <a:r>
              <a:rPr lang="tr-TR" dirty="0" err="1"/>
              <a:t>CreatInstanace</a:t>
            </a:r>
            <a:r>
              <a:rPr lang="tr-TR" dirty="0"/>
              <a:t> Metodu İle Dizi</a:t>
            </a:r>
          </a:p>
        </p:txBody>
      </p:sp>
      <p:sp>
        <p:nvSpPr>
          <p:cNvPr id="3" name="2 İçerik Yer Tutucusu"/>
          <p:cNvSpPr>
            <a:spLocks noGrp="1"/>
          </p:cNvSpPr>
          <p:nvPr>
            <p:ph idx="1"/>
          </p:nvPr>
        </p:nvSpPr>
        <p:spPr>
          <a:xfrm>
            <a:off x="71470" y="1052736"/>
            <a:ext cx="9072530" cy="5662412"/>
          </a:xfrm>
          <a:solidFill>
            <a:srgbClr val="FFFFFF">
              <a:alpha val="92941"/>
            </a:srgbClr>
          </a:solidFill>
        </p:spPr>
        <p:txBody>
          <a:bodyPr/>
          <a:lstStyle/>
          <a:p>
            <a:pPr marL="182563" indent="14288">
              <a:buNone/>
            </a:pPr>
            <a:r>
              <a:rPr lang="tr-TR" sz="2400" dirty="0" err="1"/>
              <a:t>Array.CreateInstance</a:t>
            </a:r>
            <a:r>
              <a:rPr lang="tr-TR" sz="2400" dirty="0"/>
              <a:t> yöntemi ile oluşturulan dizilerin derleme zamanında türünün bildirilmesi gerekmez. Tek boyutlu ve çok boyutlu diziler oluşturulabilir. </a:t>
            </a:r>
          </a:p>
          <a:p>
            <a:pPr marL="182563" indent="14288">
              <a:buNone/>
            </a:pPr>
            <a:r>
              <a:rPr lang="tr-TR" sz="2400" i="1" dirty="0" err="1"/>
              <a:t>Array.CreateInstance</a:t>
            </a:r>
            <a:r>
              <a:rPr lang="tr-TR" sz="2400" i="1" dirty="0"/>
              <a:t>(</a:t>
            </a:r>
            <a:r>
              <a:rPr lang="tr-TR" sz="2400" i="1" dirty="0" err="1"/>
              <a:t>elementtype</a:t>
            </a:r>
            <a:r>
              <a:rPr lang="tr-TR" sz="2400" i="1" dirty="0"/>
              <a:t>, </a:t>
            </a:r>
            <a:r>
              <a:rPr lang="tr-TR" sz="2400" i="1" dirty="0" err="1"/>
              <a:t>length</a:t>
            </a:r>
            <a:r>
              <a:rPr lang="tr-TR" sz="2400" i="1" dirty="0"/>
              <a:t>) ;</a:t>
            </a:r>
          </a:p>
          <a:p>
            <a:pPr marL="182563" indent="14288">
              <a:buNone/>
            </a:pPr>
            <a:r>
              <a:rPr lang="tr-TR" sz="2400" dirty="0"/>
              <a:t>söz </a:t>
            </a:r>
            <a:r>
              <a:rPr lang="tr-TR" sz="2400" dirty="0" err="1"/>
              <a:t>dizimine</a:t>
            </a:r>
            <a:r>
              <a:rPr lang="tr-TR" sz="2400" dirty="0"/>
              <a:t> sahiptir.</a:t>
            </a:r>
          </a:p>
        </p:txBody>
      </p:sp>
      <p:pic>
        <p:nvPicPr>
          <p:cNvPr id="8" name="Resim 7">
            <a:extLst>
              <a:ext uri="{FF2B5EF4-FFF2-40B4-BE49-F238E27FC236}">
                <a16:creationId xmlns:a16="http://schemas.microsoft.com/office/drawing/2014/main" id="{E18C125E-01AC-F3B7-E7B1-8B1044C2EA05}"/>
              </a:ext>
            </a:extLst>
          </p:cNvPr>
          <p:cNvPicPr>
            <a:picLocks noChangeAspect="1"/>
          </p:cNvPicPr>
          <p:nvPr/>
        </p:nvPicPr>
        <p:blipFill rotWithShape="1">
          <a:blip r:embed="rId2"/>
          <a:srcRect l="2764" t="1797" b="4738"/>
          <a:stretch/>
        </p:blipFill>
        <p:spPr>
          <a:xfrm>
            <a:off x="5724128" y="2780928"/>
            <a:ext cx="2532899" cy="37444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53536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66"/>
          <p:cNvGraphicFramePr>
            <a:graphicFrameLocks noGrp="1"/>
          </p:cNvGraphicFramePr>
          <p:nvPr/>
        </p:nvGraphicFramePr>
        <p:xfrm>
          <a:off x="1000100" y="1428736"/>
          <a:ext cx="7056438" cy="4509008"/>
        </p:xfrm>
        <a:graphic>
          <a:graphicData uri="http://schemas.openxmlformats.org/drawingml/2006/table">
            <a:tbl>
              <a:tblPr/>
              <a:tblGrid>
                <a:gridCol w="3529013">
                  <a:extLst>
                    <a:ext uri="{9D8B030D-6E8A-4147-A177-3AD203B41FA5}">
                      <a16:colId xmlns:a16="http://schemas.microsoft.com/office/drawing/2014/main" val="20000"/>
                    </a:ext>
                  </a:extLst>
                </a:gridCol>
                <a:gridCol w="3527425">
                  <a:extLst>
                    <a:ext uri="{9D8B030D-6E8A-4147-A177-3AD203B41FA5}">
                      <a16:colId xmlns:a16="http://schemas.microsoft.com/office/drawing/2014/main" val="20001"/>
                    </a:ext>
                  </a:extLst>
                </a:gridCol>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3200" b="1" i="0" u="none" strike="noStrike" cap="none" normalizeH="0" baseline="0" dirty="0" err="1">
                          <a:ln>
                            <a:noFill/>
                          </a:ln>
                          <a:solidFill>
                            <a:srgbClr val="3A0B5D"/>
                          </a:solidFill>
                          <a:effectLst/>
                          <a:latin typeface="Arial" charset="0"/>
                        </a:rPr>
                        <a:t>Collections</a:t>
                      </a:r>
                      <a:endParaRPr kumimoji="0" lang="tr-TR" sz="3200" b="1" i="0" u="none" strike="noStrike" cap="none" normalizeH="0" baseline="0" dirty="0">
                        <a:ln>
                          <a:noFill/>
                        </a:ln>
                        <a:solidFill>
                          <a:srgbClr val="3A0B5D"/>
                        </a:solidFill>
                        <a:effectLst/>
                        <a:latin typeface="Arial" charset="0"/>
                      </a:endParaRPr>
                    </a:p>
                  </a:txBody>
                  <a:tcPr anchor="ct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3200" b="1" i="0" u="none" strike="noStrike" cap="none" normalizeH="0" baseline="0">
                          <a:ln>
                            <a:noFill/>
                          </a:ln>
                          <a:solidFill>
                            <a:srgbClr val="3A0B5D"/>
                          </a:solidFill>
                          <a:effectLst/>
                          <a:latin typeface="Arial" charset="0"/>
                        </a:rPr>
                        <a:t>Generic</a:t>
                      </a:r>
                    </a:p>
                  </a:txBody>
                  <a:tcPr anchor="ct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3200" b="0" i="0" u="none" strike="noStrike" cap="none" normalizeH="0" baseline="0" dirty="0">
                          <a:ln>
                            <a:noFill/>
                          </a:ln>
                          <a:solidFill>
                            <a:srgbClr val="3A0B5D"/>
                          </a:solidFill>
                          <a:effectLst/>
                          <a:latin typeface="Arial" charset="0"/>
                        </a:rPr>
                        <a:t>Array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3200" b="0" i="0" u="none" strike="noStrike" cap="none" normalizeH="0" baseline="0" dirty="0" err="1">
                          <a:ln>
                            <a:noFill/>
                          </a:ln>
                          <a:solidFill>
                            <a:srgbClr val="3A0B5D"/>
                          </a:solidFill>
                          <a:effectLst/>
                          <a:latin typeface="Arial" charset="0"/>
                        </a:rPr>
                        <a:t>ArrayList</a:t>
                      </a:r>
                      <a:endParaRPr kumimoji="0" lang="tr-TR" sz="3200" b="0" i="0" u="none" strike="noStrike" cap="none" normalizeH="0" baseline="0" dirty="0">
                        <a:ln>
                          <a:noFill/>
                        </a:ln>
                        <a:solidFill>
                          <a:srgbClr val="3A0B5D"/>
                        </a:solidFill>
                        <a:effectLst/>
                        <a:latin typeface="Arial" charset="0"/>
                      </a:endParaRPr>
                    </a:p>
                  </a:txBody>
                  <a:tcP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3200" b="0" i="0" u="none" strike="noStrike" cap="none" normalizeH="0" baseline="0">
                          <a:ln>
                            <a:noFill/>
                          </a:ln>
                          <a:solidFill>
                            <a:srgbClr val="3A0B5D"/>
                          </a:solidFill>
                          <a:effectLst/>
                          <a:latin typeface="Arial" charset="0"/>
                        </a:rPr>
                        <a:t>List&lt;T&gt;</a:t>
                      </a:r>
                    </a:p>
                  </a:txBody>
                  <a:tcP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3200" b="0" i="0" u="none" strike="noStrike" cap="none" normalizeH="0" baseline="0">
                          <a:ln>
                            <a:noFill/>
                          </a:ln>
                          <a:solidFill>
                            <a:srgbClr val="3A0B5D"/>
                          </a:solidFill>
                          <a:effectLst/>
                          <a:latin typeface="Arial" charset="0"/>
                        </a:rPr>
                        <a:t>HashTable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3200" b="0" i="0" u="none" strike="noStrike" cap="none" normalizeH="0" baseline="0">
                          <a:ln>
                            <a:noFill/>
                          </a:ln>
                          <a:solidFill>
                            <a:srgbClr val="3A0B5D"/>
                          </a:solidFill>
                          <a:effectLst/>
                          <a:latin typeface="Arial" charset="0"/>
                        </a:rPr>
                        <a:t>SortedList</a:t>
                      </a:r>
                    </a:p>
                  </a:txBody>
                  <a:tcP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3200" b="0" i="0" u="none" strike="noStrike" cap="none" normalizeH="0" baseline="0">
                          <a:ln>
                            <a:noFill/>
                          </a:ln>
                          <a:solidFill>
                            <a:srgbClr val="3A0B5D"/>
                          </a:solidFill>
                          <a:effectLst/>
                          <a:latin typeface="Arial" charset="0"/>
                        </a:rPr>
                        <a:t>SortedList&lt;T&gt;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3200" b="0" i="0" u="none" strike="noStrike" cap="none" normalizeH="0" baseline="0">
                          <a:ln>
                            <a:noFill/>
                          </a:ln>
                          <a:solidFill>
                            <a:srgbClr val="3A0B5D"/>
                          </a:solidFill>
                          <a:effectLst/>
                          <a:latin typeface="Arial" charset="0"/>
                        </a:rPr>
                        <a:t>Dictinory&lt;T&gt;</a:t>
                      </a:r>
                    </a:p>
                  </a:txBody>
                  <a:tcP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3200" b="0" i="0" u="none" strike="noStrike" cap="none" normalizeH="0" baseline="0">
                          <a:ln>
                            <a:noFill/>
                          </a:ln>
                          <a:solidFill>
                            <a:srgbClr val="3A0B5D"/>
                          </a:solidFill>
                          <a:effectLst/>
                          <a:latin typeface="Arial" charset="0"/>
                        </a:rPr>
                        <a:t>Queue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3200" b="0" i="0" u="none" strike="noStrike" cap="none" normalizeH="0" baseline="0">
                          <a:ln>
                            <a:noFill/>
                          </a:ln>
                          <a:solidFill>
                            <a:srgbClr val="3A0B5D"/>
                          </a:solidFill>
                          <a:effectLst/>
                          <a:latin typeface="Arial" charset="0"/>
                        </a:rPr>
                        <a:t>Stack</a:t>
                      </a:r>
                    </a:p>
                  </a:txBody>
                  <a:tcP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3200" b="0" i="0" u="none" strike="noStrike" cap="none" normalizeH="0" baseline="0" dirty="0" err="1">
                          <a:ln>
                            <a:noFill/>
                          </a:ln>
                          <a:solidFill>
                            <a:srgbClr val="3A0B5D"/>
                          </a:solidFill>
                          <a:effectLst/>
                          <a:latin typeface="Arial" charset="0"/>
                        </a:rPr>
                        <a:t>Queue</a:t>
                      </a:r>
                      <a:r>
                        <a:rPr kumimoji="0" lang="tr-TR" sz="3200" b="0" i="0" u="none" strike="noStrike" cap="none" normalizeH="0" baseline="0" dirty="0">
                          <a:ln>
                            <a:noFill/>
                          </a:ln>
                          <a:solidFill>
                            <a:srgbClr val="3A0B5D"/>
                          </a:solidFill>
                          <a:effectLst/>
                          <a:latin typeface="Arial" charset="0"/>
                        </a:rPr>
                        <a:t>&lt;T&gt;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3200" b="0" i="0" u="none" strike="noStrike" cap="none" normalizeH="0" baseline="0" dirty="0" err="1">
                          <a:ln>
                            <a:noFill/>
                          </a:ln>
                          <a:solidFill>
                            <a:srgbClr val="3A0B5D"/>
                          </a:solidFill>
                          <a:effectLst/>
                          <a:latin typeface="Arial" charset="0"/>
                        </a:rPr>
                        <a:t>Stack</a:t>
                      </a:r>
                      <a:r>
                        <a:rPr kumimoji="0" lang="tr-TR" sz="3200" b="0" i="0" u="none" strike="noStrike" cap="none" normalizeH="0" baseline="0" dirty="0">
                          <a:ln>
                            <a:noFill/>
                          </a:ln>
                          <a:solidFill>
                            <a:srgbClr val="3A0B5D"/>
                          </a:solidFill>
                          <a:effectLst/>
                          <a:latin typeface="Arial" charset="0"/>
                        </a:rPr>
                        <a:t>&lt;T&gt;</a:t>
                      </a:r>
                    </a:p>
                  </a:txBody>
                  <a:tcP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142852"/>
            <a:ext cx="8686800" cy="854968"/>
          </a:xfrm>
        </p:spPr>
        <p:txBody>
          <a:bodyPr/>
          <a:lstStyle/>
          <a:p>
            <a:r>
              <a:rPr lang="tr-TR" dirty="0" err="1"/>
              <a:t>CreatInstanace</a:t>
            </a:r>
            <a:r>
              <a:rPr lang="tr-TR" dirty="0"/>
              <a:t> Metodu İle Dizi</a:t>
            </a:r>
          </a:p>
        </p:txBody>
      </p:sp>
      <p:sp>
        <p:nvSpPr>
          <p:cNvPr id="3" name="2 İçerik Yer Tutucusu"/>
          <p:cNvSpPr>
            <a:spLocks noGrp="1"/>
          </p:cNvSpPr>
          <p:nvPr>
            <p:ph idx="1"/>
          </p:nvPr>
        </p:nvSpPr>
        <p:spPr>
          <a:xfrm>
            <a:off x="71470" y="1052736"/>
            <a:ext cx="9072530" cy="5662412"/>
          </a:xfrm>
          <a:solidFill>
            <a:srgbClr val="FFFFFF">
              <a:alpha val="92941"/>
            </a:srgbClr>
          </a:solidFill>
        </p:spPr>
        <p:txBody>
          <a:bodyPr/>
          <a:lstStyle/>
          <a:p>
            <a:pPr marL="182563" indent="14288">
              <a:buNone/>
            </a:pPr>
            <a:r>
              <a:rPr lang="tr-TR" sz="2400" dirty="0" err="1"/>
              <a:t>Array.CreateInstance</a:t>
            </a:r>
            <a:r>
              <a:rPr lang="tr-TR" sz="2400" dirty="0"/>
              <a:t> yöntemi ile oluşturulan dizilerin derleme zamanında türünün bildirilmesi gerekmez. Tek boyutlu ve çok boyutlu diziler oluşturulabilir. </a:t>
            </a:r>
          </a:p>
          <a:p>
            <a:pPr marL="182563" indent="14288">
              <a:buNone/>
            </a:pPr>
            <a:r>
              <a:rPr lang="tr-TR" sz="2400" i="1" dirty="0" err="1"/>
              <a:t>Array.CreateInstance</a:t>
            </a:r>
            <a:r>
              <a:rPr lang="tr-TR" sz="2400" i="1" dirty="0"/>
              <a:t>(</a:t>
            </a:r>
            <a:r>
              <a:rPr lang="tr-TR" sz="2400" i="1" dirty="0" err="1"/>
              <a:t>elementtype</a:t>
            </a:r>
            <a:r>
              <a:rPr lang="tr-TR" sz="2400" i="1" dirty="0"/>
              <a:t>, </a:t>
            </a:r>
            <a:r>
              <a:rPr lang="tr-TR" sz="2400" i="1" dirty="0" err="1"/>
              <a:t>length</a:t>
            </a:r>
            <a:r>
              <a:rPr lang="tr-TR" sz="2400" i="1" dirty="0"/>
              <a:t>) ;</a:t>
            </a:r>
          </a:p>
          <a:p>
            <a:pPr marL="182563" indent="14288">
              <a:buNone/>
            </a:pPr>
            <a:r>
              <a:rPr lang="tr-TR" sz="2400" dirty="0"/>
              <a:t>söz </a:t>
            </a:r>
            <a:r>
              <a:rPr lang="tr-TR" sz="2400" dirty="0" err="1"/>
              <a:t>dizimine</a:t>
            </a:r>
            <a:r>
              <a:rPr lang="tr-TR" sz="2400" dirty="0"/>
              <a:t> sahiptir.</a:t>
            </a:r>
          </a:p>
        </p:txBody>
      </p:sp>
      <p:pic>
        <p:nvPicPr>
          <p:cNvPr id="6" name="Resim 5">
            <a:extLst>
              <a:ext uri="{FF2B5EF4-FFF2-40B4-BE49-F238E27FC236}">
                <a16:creationId xmlns:a16="http://schemas.microsoft.com/office/drawing/2014/main" id="{167BE8CE-AFAE-89FC-F7D8-4F41E728FD9A}"/>
              </a:ext>
            </a:extLst>
          </p:cNvPr>
          <p:cNvPicPr>
            <a:picLocks noChangeAspect="1"/>
          </p:cNvPicPr>
          <p:nvPr/>
        </p:nvPicPr>
        <p:blipFill rotWithShape="1">
          <a:blip r:embed="rId2"/>
          <a:srcRect l="11256" t="42788" r="3695" b="16347"/>
          <a:stretch/>
        </p:blipFill>
        <p:spPr>
          <a:xfrm>
            <a:off x="1547664" y="3370688"/>
            <a:ext cx="6480720" cy="24482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85594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142852"/>
            <a:ext cx="8686800" cy="854968"/>
          </a:xfrm>
        </p:spPr>
        <p:txBody>
          <a:bodyPr/>
          <a:lstStyle/>
          <a:p>
            <a:r>
              <a:rPr lang="tr-TR" dirty="0" err="1"/>
              <a:t>CreatInstanace</a:t>
            </a:r>
            <a:r>
              <a:rPr lang="tr-TR" dirty="0"/>
              <a:t> Metodu İle Dizi</a:t>
            </a:r>
          </a:p>
        </p:txBody>
      </p:sp>
      <p:sp>
        <p:nvSpPr>
          <p:cNvPr id="3" name="2 İçerik Yer Tutucusu"/>
          <p:cNvSpPr>
            <a:spLocks noGrp="1"/>
          </p:cNvSpPr>
          <p:nvPr>
            <p:ph idx="1"/>
          </p:nvPr>
        </p:nvSpPr>
        <p:spPr>
          <a:xfrm>
            <a:off x="71470" y="1052736"/>
            <a:ext cx="9072530" cy="5662412"/>
          </a:xfrm>
          <a:solidFill>
            <a:srgbClr val="FFFFFF">
              <a:alpha val="92941"/>
            </a:srgbClr>
          </a:solidFill>
        </p:spPr>
        <p:txBody>
          <a:bodyPr/>
          <a:lstStyle/>
          <a:p>
            <a:pPr marL="182563" indent="14288">
              <a:buNone/>
            </a:pPr>
            <a:r>
              <a:rPr lang="tr-TR" sz="2400" dirty="0" err="1"/>
              <a:t>Array.CreateInstance</a:t>
            </a:r>
            <a:r>
              <a:rPr lang="tr-TR" sz="2400" dirty="0"/>
              <a:t> yöntemi ile oluşturulan dizilerin derleme zamanında türünün bildirilmesi gerekmez. Tek boyutlu ve çok boyutlu diziler oluşturulabilir. </a:t>
            </a:r>
          </a:p>
        </p:txBody>
      </p:sp>
      <p:pic>
        <p:nvPicPr>
          <p:cNvPr id="5" name="Resim 4">
            <a:extLst>
              <a:ext uri="{FF2B5EF4-FFF2-40B4-BE49-F238E27FC236}">
                <a16:creationId xmlns:a16="http://schemas.microsoft.com/office/drawing/2014/main" id="{23CAF961-7C38-B8D9-01A6-BEA726B41D78}"/>
              </a:ext>
            </a:extLst>
          </p:cNvPr>
          <p:cNvPicPr>
            <a:picLocks noChangeAspect="1"/>
          </p:cNvPicPr>
          <p:nvPr/>
        </p:nvPicPr>
        <p:blipFill>
          <a:blip r:embed="rId2"/>
          <a:stretch>
            <a:fillRect/>
          </a:stretch>
        </p:blipFill>
        <p:spPr>
          <a:xfrm>
            <a:off x="509587" y="2492896"/>
            <a:ext cx="8124825" cy="3505200"/>
          </a:xfrm>
          <a:prstGeom prst="rect">
            <a:avLst/>
          </a:prstGeom>
        </p:spPr>
      </p:pic>
    </p:spTree>
    <p:extLst>
      <p:ext uri="{BB962C8B-B14F-4D97-AF65-F5344CB8AC3E}">
        <p14:creationId xmlns:p14="http://schemas.microsoft.com/office/powerpoint/2010/main" val="4227337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142852"/>
            <a:ext cx="8686800" cy="854968"/>
          </a:xfrm>
        </p:spPr>
        <p:txBody>
          <a:bodyPr/>
          <a:lstStyle/>
          <a:p>
            <a:r>
              <a:rPr lang="tr-TR" dirty="0" err="1"/>
              <a:t>CreatInstanace</a:t>
            </a:r>
            <a:r>
              <a:rPr lang="tr-TR" dirty="0"/>
              <a:t> Metodu İle Dizi</a:t>
            </a:r>
          </a:p>
        </p:txBody>
      </p:sp>
      <p:sp>
        <p:nvSpPr>
          <p:cNvPr id="3" name="2 İçerik Yer Tutucusu"/>
          <p:cNvSpPr>
            <a:spLocks noGrp="1"/>
          </p:cNvSpPr>
          <p:nvPr>
            <p:ph idx="1"/>
          </p:nvPr>
        </p:nvSpPr>
        <p:spPr>
          <a:xfrm>
            <a:off x="71470" y="1052736"/>
            <a:ext cx="9072530" cy="5662412"/>
          </a:xfrm>
          <a:solidFill>
            <a:srgbClr val="FFFFFF">
              <a:alpha val="92941"/>
            </a:srgbClr>
          </a:solidFill>
        </p:spPr>
        <p:txBody>
          <a:bodyPr/>
          <a:lstStyle/>
          <a:p>
            <a:pPr marL="182563" indent="14288">
              <a:buNone/>
            </a:pPr>
            <a:r>
              <a:rPr lang="tr-TR" sz="2400" dirty="0" err="1"/>
              <a:t>Array.CreateInstance</a:t>
            </a:r>
            <a:r>
              <a:rPr lang="tr-TR" sz="2400" dirty="0"/>
              <a:t> yöntemi ile oluşturulan dizilerin derleme zamanında türünün bildirilmesi gerekmez. Tek boyutlu ve çok boyutlu diziler oluşturulabilir. </a:t>
            </a:r>
          </a:p>
        </p:txBody>
      </p:sp>
      <p:pic>
        <p:nvPicPr>
          <p:cNvPr id="6" name="Resim 5">
            <a:extLst>
              <a:ext uri="{FF2B5EF4-FFF2-40B4-BE49-F238E27FC236}">
                <a16:creationId xmlns:a16="http://schemas.microsoft.com/office/drawing/2014/main" id="{67A03272-145F-F24B-D51C-95639FA974CF}"/>
              </a:ext>
            </a:extLst>
          </p:cNvPr>
          <p:cNvPicPr>
            <a:picLocks noChangeAspect="1"/>
          </p:cNvPicPr>
          <p:nvPr/>
        </p:nvPicPr>
        <p:blipFill>
          <a:blip r:embed="rId2"/>
          <a:stretch>
            <a:fillRect/>
          </a:stretch>
        </p:blipFill>
        <p:spPr>
          <a:xfrm>
            <a:off x="683568" y="2602568"/>
            <a:ext cx="6838950" cy="3200400"/>
          </a:xfrm>
          <a:prstGeom prst="rect">
            <a:avLst/>
          </a:prstGeom>
        </p:spPr>
      </p:pic>
    </p:spTree>
    <p:extLst>
      <p:ext uri="{BB962C8B-B14F-4D97-AF65-F5344CB8AC3E}">
        <p14:creationId xmlns:p14="http://schemas.microsoft.com/office/powerpoint/2010/main" val="2196683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142852"/>
            <a:ext cx="8686800" cy="854968"/>
          </a:xfrm>
        </p:spPr>
        <p:txBody>
          <a:bodyPr/>
          <a:lstStyle/>
          <a:p>
            <a:r>
              <a:rPr lang="tr-TR" dirty="0" err="1"/>
              <a:t>Jagged</a:t>
            </a:r>
            <a:r>
              <a:rPr lang="tr-TR" dirty="0"/>
              <a:t> </a:t>
            </a:r>
            <a:r>
              <a:rPr lang="tr-TR" dirty="0" err="1"/>
              <a:t>Arrays</a:t>
            </a:r>
            <a:r>
              <a:rPr lang="tr-TR" dirty="0"/>
              <a:t> (Düzensiz Diziler)</a:t>
            </a:r>
          </a:p>
        </p:txBody>
      </p:sp>
      <p:sp>
        <p:nvSpPr>
          <p:cNvPr id="3" name="2 İçerik Yer Tutucusu"/>
          <p:cNvSpPr>
            <a:spLocks noGrp="1"/>
          </p:cNvSpPr>
          <p:nvPr>
            <p:ph idx="1"/>
          </p:nvPr>
        </p:nvSpPr>
        <p:spPr>
          <a:xfrm>
            <a:off x="71470" y="1052736"/>
            <a:ext cx="9072530" cy="5662412"/>
          </a:xfrm>
          <a:solidFill>
            <a:srgbClr val="FFFFFF">
              <a:alpha val="92941"/>
            </a:srgbClr>
          </a:solidFill>
        </p:spPr>
        <p:txBody>
          <a:bodyPr/>
          <a:lstStyle/>
          <a:p>
            <a:pPr>
              <a:buNone/>
            </a:pPr>
            <a:r>
              <a:rPr lang="tr-TR" sz="2400" dirty="0"/>
              <a:t>İç içe geçmiş diziler, dizi içeren dizilerdir. Tek boyutlu dizinin elemanı olarak dizi verildiğinde oluşur. Çok fazla kullanılmaz çünkü iç içe diziler performans açısından çok da iyi bir seçenek değildir. Örnek kullanımına bakalım.</a:t>
            </a:r>
          </a:p>
        </p:txBody>
      </p:sp>
      <p:pic>
        <p:nvPicPr>
          <p:cNvPr id="1026" name="Picture 2" descr="C# Jagged Array (Array of Arrays) - DEV Community">
            <a:extLst>
              <a:ext uri="{FF2B5EF4-FFF2-40B4-BE49-F238E27FC236}">
                <a16:creationId xmlns:a16="http://schemas.microsoft.com/office/drawing/2014/main" id="{F75A31FD-AC4F-9C4D-B626-B9A50949A1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56992"/>
            <a:ext cx="7294998" cy="320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919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142852"/>
            <a:ext cx="8686800" cy="854968"/>
          </a:xfrm>
        </p:spPr>
        <p:txBody>
          <a:bodyPr/>
          <a:lstStyle/>
          <a:p>
            <a:r>
              <a:rPr lang="tr-TR" dirty="0" err="1"/>
              <a:t>Jagged</a:t>
            </a:r>
            <a:r>
              <a:rPr lang="tr-TR" dirty="0"/>
              <a:t> </a:t>
            </a:r>
            <a:r>
              <a:rPr lang="tr-TR" dirty="0" err="1"/>
              <a:t>Arrays</a:t>
            </a:r>
            <a:r>
              <a:rPr lang="tr-TR" dirty="0"/>
              <a:t> (Düzensiz Diziler)</a:t>
            </a:r>
          </a:p>
        </p:txBody>
      </p:sp>
      <p:sp>
        <p:nvSpPr>
          <p:cNvPr id="3" name="2 İçerik Yer Tutucusu"/>
          <p:cNvSpPr>
            <a:spLocks noGrp="1"/>
          </p:cNvSpPr>
          <p:nvPr>
            <p:ph idx="1"/>
          </p:nvPr>
        </p:nvSpPr>
        <p:spPr>
          <a:xfrm>
            <a:off x="71470" y="1052736"/>
            <a:ext cx="9072530" cy="5662412"/>
          </a:xfrm>
          <a:solidFill>
            <a:srgbClr val="FFFFFF">
              <a:alpha val="92941"/>
            </a:srgbClr>
          </a:solidFill>
        </p:spPr>
        <p:txBody>
          <a:bodyPr/>
          <a:lstStyle/>
          <a:p>
            <a:pPr>
              <a:buNone/>
            </a:pPr>
            <a:r>
              <a:rPr lang="tr-TR" sz="2400" dirty="0"/>
              <a:t>İç içe geçmiş diziler, dizi içeren dizilerdir. Tek boyutlu dizinin elemanı olarak dizi verildiğinde oluşur. Çok fazla kullanılmaz çünkü iç içe diziler performans açısından çok da iyi bir seçenek değildir. Örnek kullanımına bakalım.</a:t>
            </a:r>
          </a:p>
        </p:txBody>
      </p:sp>
      <p:pic>
        <p:nvPicPr>
          <p:cNvPr id="5" name="Resim 4">
            <a:extLst>
              <a:ext uri="{FF2B5EF4-FFF2-40B4-BE49-F238E27FC236}">
                <a16:creationId xmlns:a16="http://schemas.microsoft.com/office/drawing/2014/main" id="{BBFC178F-3A20-087E-9518-205F7D23256C}"/>
              </a:ext>
            </a:extLst>
          </p:cNvPr>
          <p:cNvPicPr>
            <a:picLocks noChangeAspect="1"/>
          </p:cNvPicPr>
          <p:nvPr/>
        </p:nvPicPr>
        <p:blipFill rotWithShape="1">
          <a:blip r:embed="rId2"/>
          <a:srcRect r="31189"/>
          <a:stretch/>
        </p:blipFill>
        <p:spPr>
          <a:xfrm>
            <a:off x="71470" y="2793552"/>
            <a:ext cx="2700330" cy="819150"/>
          </a:xfrm>
          <a:prstGeom prst="rect">
            <a:avLst/>
          </a:prstGeom>
        </p:spPr>
      </p:pic>
      <p:pic>
        <p:nvPicPr>
          <p:cNvPr id="7" name="Resim 6">
            <a:extLst>
              <a:ext uri="{FF2B5EF4-FFF2-40B4-BE49-F238E27FC236}">
                <a16:creationId xmlns:a16="http://schemas.microsoft.com/office/drawing/2014/main" id="{8CE2E99E-F018-AC1A-D6AE-4AB75E0A0F50}"/>
              </a:ext>
            </a:extLst>
          </p:cNvPr>
          <p:cNvPicPr>
            <a:picLocks noChangeAspect="1"/>
          </p:cNvPicPr>
          <p:nvPr/>
        </p:nvPicPr>
        <p:blipFill rotWithShape="1">
          <a:blip r:embed="rId3"/>
          <a:srcRect r="40648"/>
          <a:stretch/>
        </p:blipFill>
        <p:spPr>
          <a:xfrm>
            <a:off x="126075" y="3530587"/>
            <a:ext cx="2645725" cy="1076325"/>
          </a:xfrm>
          <a:prstGeom prst="rect">
            <a:avLst/>
          </a:prstGeom>
        </p:spPr>
      </p:pic>
      <p:pic>
        <p:nvPicPr>
          <p:cNvPr id="9" name="Resim 8">
            <a:extLst>
              <a:ext uri="{FF2B5EF4-FFF2-40B4-BE49-F238E27FC236}">
                <a16:creationId xmlns:a16="http://schemas.microsoft.com/office/drawing/2014/main" id="{ABDFE16C-86B5-BCE7-4BD0-3E197CA1B148}"/>
              </a:ext>
            </a:extLst>
          </p:cNvPr>
          <p:cNvPicPr>
            <a:picLocks noChangeAspect="1"/>
          </p:cNvPicPr>
          <p:nvPr/>
        </p:nvPicPr>
        <p:blipFill>
          <a:blip r:embed="rId4"/>
          <a:stretch>
            <a:fillRect/>
          </a:stretch>
        </p:blipFill>
        <p:spPr>
          <a:xfrm>
            <a:off x="71470" y="4575180"/>
            <a:ext cx="4352925" cy="1085850"/>
          </a:xfrm>
          <a:prstGeom prst="rect">
            <a:avLst/>
          </a:prstGeom>
        </p:spPr>
      </p:pic>
      <p:pic>
        <p:nvPicPr>
          <p:cNvPr id="11" name="Resim 10">
            <a:extLst>
              <a:ext uri="{FF2B5EF4-FFF2-40B4-BE49-F238E27FC236}">
                <a16:creationId xmlns:a16="http://schemas.microsoft.com/office/drawing/2014/main" id="{4A3A27D6-F633-28B2-A3F2-50F34919414E}"/>
              </a:ext>
            </a:extLst>
          </p:cNvPr>
          <p:cNvPicPr>
            <a:picLocks noChangeAspect="1"/>
          </p:cNvPicPr>
          <p:nvPr/>
        </p:nvPicPr>
        <p:blipFill rotWithShape="1">
          <a:blip r:embed="rId5"/>
          <a:srcRect t="8471" r="17114"/>
          <a:stretch/>
        </p:blipFill>
        <p:spPr>
          <a:xfrm>
            <a:off x="4621415" y="2924944"/>
            <a:ext cx="3829000" cy="958998"/>
          </a:xfrm>
          <a:prstGeom prst="rect">
            <a:avLst/>
          </a:prstGeom>
        </p:spPr>
      </p:pic>
    </p:spTree>
    <p:extLst>
      <p:ext uri="{BB962C8B-B14F-4D97-AF65-F5344CB8AC3E}">
        <p14:creationId xmlns:p14="http://schemas.microsoft.com/office/powerpoint/2010/main" val="2093317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142852"/>
            <a:ext cx="8686800" cy="854968"/>
          </a:xfrm>
        </p:spPr>
        <p:txBody>
          <a:bodyPr/>
          <a:lstStyle/>
          <a:p>
            <a:r>
              <a:rPr lang="tr-TR" dirty="0" err="1"/>
              <a:t>Jagged</a:t>
            </a:r>
            <a:r>
              <a:rPr lang="tr-TR" dirty="0"/>
              <a:t> </a:t>
            </a:r>
            <a:r>
              <a:rPr lang="tr-TR" dirty="0" err="1"/>
              <a:t>Arrays</a:t>
            </a:r>
            <a:r>
              <a:rPr lang="tr-TR" dirty="0"/>
              <a:t> (Düzensiz Diziler)</a:t>
            </a:r>
          </a:p>
        </p:txBody>
      </p:sp>
      <p:sp>
        <p:nvSpPr>
          <p:cNvPr id="3" name="2 İçerik Yer Tutucusu"/>
          <p:cNvSpPr>
            <a:spLocks noGrp="1"/>
          </p:cNvSpPr>
          <p:nvPr>
            <p:ph idx="1"/>
          </p:nvPr>
        </p:nvSpPr>
        <p:spPr>
          <a:xfrm>
            <a:off x="71470" y="1052736"/>
            <a:ext cx="9072530" cy="5662412"/>
          </a:xfrm>
          <a:solidFill>
            <a:srgbClr val="FFFFFF">
              <a:alpha val="92941"/>
            </a:srgbClr>
          </a:solidFill>
        </p:spPr>
        <p:txBody>
          <a:bodyPr/>
          <a:lstStyle/>
          <a:p>
            <a:pPr>
              <a:buNone/>
            </a:pPr>
            <a:r>
              <a:rPr lang="tr-TR" sz="2400" dirty="0"/>
              <a:t>İç içe geçmiş diziler, dizi içeren dizilerdir. Tek boyutlu dizinin elemanı olarak dizi verildiğinde oluşur. Çok fazla kullanılmaz çünkü iç içe diziler performans açısından çok da iyi bir seçenek değildir. Örnek kullanımına bakalım.</a:t>
            </a:r>
          </a:p>
        </p:txBody>
      </p:sp>
      <p:pic>
        <p:nvPicPr>
          <p:cNvPr id="6" name="Resim 5">
            <a:extLst>
              <a:ext uri="{FF2B5EF4-FFF2-40B4-BE49-F238E27FC236}">
                <a16:creationId xmlns:a16="http://schemas.microsoft.com/office/drawing/2014/main" id="{8AB70802-63D4-5515-2423-322E86A0D339}"/>
              </a:ext>
            </a:extLst>
          </p:cNvPr>
          <p:cNvPicPr>
            <a:picLocks noChangeAspect="1"/>
          </p:cNvPicPr>
          <p:nvPr/>
        </p:nvPicPr>
        <p:blipFill>
          <a:blip r:embed="rId2"/>
          <a:stretch>
            <a:fillRect/>
          </a:stretch>
        </p:blipFill>
        <p:spPr>
          <a:xfrm>
            <a:off x="1187624" y="2985864"/>
            <a:ext cx="6524625" cy="2819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51044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142852"/>
            <a:ext cx="8686800" cy="854968"/>
          </a:xfrm>
        </p:spPr>
        <p:txBody>
          <a:bodyPr/>
          <a:lstStyle/>
          <a:p>
            <a:r>
              <a:rPr lang="tr-TR" dirty="0" err="1"/>
              <a:t>Jagged</a:t>
            </a:r>
            <a:r>
              <a:rPr lang="tr-TR" dirty="0"/>
              <a:t> </a:t>
            </a:r>
            <a:r>
              <a:rPr lang="tr-TR" dirty="0" err="1"/>
              <a:t>Arrays</a:t>
            </a:r>
            <a:r>
              <a:rPr lang="tr-TR" dirty="0"/>
              <a:t> (Düzensiz Diziler)</a:t>
            </a:r>
          </a:p>
        </p:txBody>
      </p:sp>
      <p:sp>
        <p:nvSpPr>
          <p:cNvPr id="3" name="2 İçerik Yer Tutucusu"/>
          <p:cNvSpPr>
            <a:spLocks noGrp="1"/>
          </p:cNvSpPr>
          <p:nvPr>
            <p:ph idx="1"/>
          </p:nvPr>
        </p:nvSpPr>
        <p:spPr>
          <a:xfrm>
            <a:off x="71470" y="1052736"/>
            <a:ext cx="9072530" cy="5662412"/>
          </a:xfrm>
          <a:solidFill>
            <a:srgbClr val="FFFFFF">
              <a:alpha val="92941"/>
            </a:srgbClr>
          </a:solidFill>
        </p:spPr>
        <p:txBody>
          <a:bodyPr/>
          <a:lstStyle/>
          <a:p>
            <a:pPr>
              <a:buNone/>
            </a:pPr>
            <a:r>
              <a:rPr lang="tr-TR" sz="2400" dirty="0"/>
              <a:t>İç içe geçmiş diziler, dizi içeren dizilerdir. Tek boyutlu dizinin elemanı olarak dizi verildiğinde oluşur. Çok fazla kullanılmaz çünkü iç içe diziler performans açısından çok da iyi bir seçenek değildir. </a:t>
            </a:r>
          </a:p>
        </p:txBody>
      </p:sp>
      <p:pic>
        <p:nvPicPr>
          <p:cNvPr id="6" name="Resim 5">
            <a:extLst>
              <a:ext uri="{FF2B5EF4-FFF2-40B4-BE49-F238E27FC236}">
                <a16:creationId xmlns:a16="http://schemas.microsoft.com/office/drawing/2014/main" id="{03064C06-C5FE-703E-D8D1-7C9D85B9CB1B}"/>
              </a:ext>
            </a:extLst>
          </p:cNvPr>
          <p:cNvPicPr>
            <a:picLocks noChangeAspect="1"/>
          </p:cNvPicPr>
          <p:nvPr/>
        </p:nvPicPr>
        <p:blipFill>
          <a:blip r:embed="rId2"/>
          <a:stretch>
            <a:fillRect/>
          </a:stretch>
        </p:blipFill>
        <p:spPr>
          <a:xfrm>
            <a:off x="899592" y="2727975"/>
            <a:ext cx="3915073" cy="3697971"/>
          </a:xfrm>
          <a:prstGeom prst="rect">
            <a:avLst/>
          </a:prstGeom>
        </p:spPr>
      </p:pic>
      <p:pic>
        <p:nvPicPr>
          <p:cNvPr id="10" name="Resim 9">
            <a:extLst>
              <a:ext uri="{FF2B5EF4-FFF2-40B4-BE49-F238E27FC236}">
                <a16:creationId xmlns:a16="http://schemas.microsoft.com/office/drawing/2014/main" id="{5DD79125-F393-A2BF-F526-E0D73CBA9020}"/>
              </a:ext>
            </a:extLst>
          </p:cNvPr>
          <p:cNvPicPr>
            <a:picLocks noChangeAspect="1"/>
          </p:cNvPicPr>
          <p:nvPr/>
        </p:nvPicPr>
        <p:blipFill>
          <a:blip r:embed="rId3"/>
          <a:stretch>
            <a:fillRect/>
          </a:stretch>
        </p:blipFill>
        <p:spPr>
          <a:xfrm>
            <a:off x="5004048" y="3140968"/>
            <a:ext cx="3495675" cy="1724025"/>
          </a:xfrm>
          <a:prstGeom prst="rect">
            <a:avLst/>
          </a:prstGeom>
        </p:spPr>
      </p:pic>
    </p:spTree>
    <p:extLst>
      <p:ext uri="{BB962C8B-B14F-4D97-AF65-F5344CB8AC3E}">
        <p14:creationId xmlns:p14="http://schemas.microsoft.com/office/powerpoint/2010/main" val="2848225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42852"/>
            <a:ext cx="8229600" cy="854968"/>
          </a:xfrm>
        </p:spPr>
        <p:txBody>
          <a:bodyPr/>
          <a:lstStyle/>
          <a:p>
            <a:r>
              <a:rPr lang="tr-TR" dirty="0"/>
              <a:t>Dizilerde </a:t>
            </a:r>
            <a:r>
              <a:rPr lang="tr-TR" dirty="0" err="1"/>
              <a:t>foreach</a:t>
            </a:r>
            <a:r>
              <a:rPr lang="tr-TR" dirty="0"/>
              <a:t> Döngüsü</a:t>
            </a:r>
          </a:p>
        </p:txBody>
      </p:sp>
      <p:sp>
        <p:nvSpPr>
          <p:cNvPr id="3" name="2 İçerik Yer Tutucusu"/>
          <p:cNvSpPr>
            <a:spLocks noGrp="1"/>
          </p:cNvSpPr>
          <p:nvPr>
            <p:ph idx="1"/>
          </p:nvPr>
        </p:nvSpPr>
        <p:spPr>
          <a:xfrm>
            <a:off x="395536" y="1052736"/>
            <a:ext cx="8568952" cy="5662412"/>
          </a:xfrm>
          <a:solidFill>
            <a:srgbClr val="33CCFF">
              <a:alpha val="50196"/>
            </a:srgbClr>
          </a:solidFill>
        </p:spPr>
        <p:txBody>
          <a:bodyPr/>
          <a:lstStyle/>
          <a:p>
            <a:pPr algn="just">
              <a:buNone/>
            </a:pPr>
            <a:r>
              <a:rPr lang="tr-TR" sz="2400" dirty="0"/>
              <a:t>Birçok programlama dili, diziler üzerinde işlem yapılmasını kolaylaştıran bir döngü sunar. </a:t>
            </a:r>
          </a:p>
          <a:p>
            <a:pPr marL="0" indent="14288" algn="just">
              <a:buNone/>
            </a:pPr>
            <a:r>
              <a:rPr lang="tr-TR" sz="2400" dirty="0"/>
              <a:t>Bu döngü, </a:t>
            </a:r>
            <a:r>
              <a:rPr lang="tr-TR" sz="2400" dirty="0" err="1">
                <a:solidFill>
                  <a:srgbClr val="FF0000"/>
                </a:solidFill>
              </a:rPr>
              <a:t>foreach</a:t>
            </a:r>
            <a:r>
              <a:rPr lang="tr-TR" sz="2400" dirty="0"/>
              <a:t> döngüsüdür. Dizilerde kullanılan </a:t>
            </a:r>
            <a:r>
              <a:rPr lang="tr-TR" sz="2400" dirty="0" err="1"/>
              <a:t>foreach</a:t>
            </a:r>
            <a:r>
              <a:rPr lang="tr-TR" sz="2400" dirty="0"/>
              <a:t>, dizi elemanlarını ilk elemandan başlayıp, dizinin son elemanına kadar her elemanı tek tek dolaşarak belirlenen bir değişkene aktarır. </a:t>
            </a:r>
          </a:p>
          <a:p>
            <a:pPr marL="92075" indent="14288" algn="just">
              <a:buNone/>
            </a:pPr>
            <a:r>
              <a:rPr lang="tr-TR" sz="2400" dirty="0"/>
              <a:t>Örneğin 10 elemanlı bir dizide </a:t>
            </a:r>
            <a:r>
              <a:rPr lang="tr-TR" sz="2400" dirty="0" err="1"/>
              <a:t>foreach</a:t>
            </a:r>
            <a:r>
              <a:rPr lang="tr-TR" sz="2400" dirty="0"/>
              <a:t> döngüsü kullanıldığında döngü 10 defa tekrarlama işlemi yapar. Döngü her seferinde dizi içindeki değeri alarak aynı tipte olan bir değişkene aktarır. Döngünün yapısı aşağıda verilmiştir.</a:t>
            </a:r>
          </a:p>
          <a:p>
            <a:pPr algn="just">
              <a:buNone/>
            </a:pPr>
            <a:endParaRPr lang="tr-TR" sz="2400" dirty="0"/>
          </a:p>
        </p:txBody>
      </p:sp>
      <p:pic>
        <p:nvPicPr>
          <p:cNvPr id="5" name="Resim 4">
            <a:extLst>
              <a:ext uri="{FF2B5EF4-FFF2-40B4-BE49-F238E27FC236}">
                <a16:creationId xmlns:a16="http://schemas.microsoft.com/office/drawing/2014/main" id="{37F10770-8ED2-3F1F-B1BC-0D89CCACE629}"/>
              </a:ext>
            </a:extLst>
          </p:cNvPr>
          <p:cNvPicPr>
            <a:picLocks noChangeAspect="1"/>
          </p:cNvPicPr>
          <p:nvPr/>
        </p:nvPicPr>
        <p:blipFill>
          <a:blip r:embed="rId2"/>
          <a:stretch>
            <a:fillRect/>
          </a:stretch>
        </p:blipFill>
        <p:spPr>
          <a:xfrm>
            <a:off x="2522599" y="5013176"/>
            <a:ext cx="4314825"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038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42852"/>
            <a:ext cx="8229600" cy="854968"/>
          </a:xfrm>
        </p:spPr>
        <p:txBody>
          <a:bodyPr/>
          <a:lstStyle/>
          <a:p>
            <a:r>
              <a:rPr lang="tr-TR" dirty="0"/>
              <a:t>Dizilerde </a:t>
            </a:r>
            <a:r>
              <a:rPr lang="tr-TR" dirty="0" err="1"/>
              <a:t>foreach</a:t>
            </a:r>
            <a:r>
              <a:rPr lang="tr-TR" dirty="0"/>
              <a:t> Döngüsü</a:t>
            </a:r>
          </a:p>
        </p:txBody>
      </p:sp>
      <p:sp>
        <p:nvSpPr>
          <p:cNvPr id="3" name="2 İçerik Yer Tutucusu"/>
          <p:cNvSpPr>
            <a:spLocks noGrp="1"/>
          </p:cNvSpPr>
          <p:nvPr>
            <p:ph idx="1"/>
          </p:nvPr>
        </p:nvSpPr>
        <p:spPr>
          <a:xfrm>
            <a:off x="251520" y="836712"/>
            <a:ext cx="8640960" cy="5878436"/>
          </a:xfrm>
          <a:solidFill>
            <a:srgbClr val="33CCFF">
              <a:alpha val="50196"/>
            </a:srgbClr>
          </a:solidFill>
        </p:spPr>
        <p:txBody>
          <a:bodyPr/>
          <a:lstStyle/>
          <a:p>
            <a:pPr>
              <a:buNone/>
            </a:pPr>
            <a:r>
              <a:rPr lang="tr-TR" sz="2400" b="1" dirty="0" err="1">
                <a:solidFill>
                  <a:srgbClr val="242021"/>
                </a:solidFill>
                <a:latin typeface="Calibri" panose="020F0502020204030204" pitchFamily="34" charset="0"/>
              </a:rPr>
              <a:t>f</a:t>
            </a:r>
            <a:r>
              <a:rPr lang="tr-TR" sz="2400" b="1" i="0" dirty="0" err="1">
                <a:solidFill>
                  <a:srgbClr val="242021"/>
                </a:solidFill>
                <a:effectLst/>
                <a:latin typeface="Calibri" panose="020F0502020204030204" pitchFamily="34" charset="0"/>
              </a:rPr>
              <a:t>oreach</a:t>
            </a:r>
            <a:r>
              <a:rPr lang="tr-TR" sz="2400" b="0" i="0" dirty="0">
                <a:solidFill>
                  <a:srgbClr val="242021"/>
                </a:solidFill>
                <a:effectLst/>
                <a:latin typeface="Calibri" panose="020F0502020204030204" pitchFamily="34" charset="0"/>
              </a:rPr>
              <a:t> döngüsünün yapısındaki ögeler aşağıda sıralanmıştır.</a:t>
            </a:r>
            <a:br>
              <a:rPr lang="tr-TR" sz="2400" b="0" i="0" dirty="0">
                <a:solidFill>
                  <a:srgbClr val="242021"/>
                </a:solidFill>
                <a:effectLst/>
                <a:latin typeface="Calibri" panose="020F0502020204030204" pitchFamily="34" charset="0"/>
              </a:rPr>
            </a:br>
            <a:r>
              <a:rPr lang="tr-TR" sz="2400" b="1" i="0" dirty="0">
                <a:solidFill>
                  <a:srgbClr val="FF0000"/>
                </a:solidFill>
                <a:effectLst/>
                <a:latin typeface="Calibri-Bold"/>
              </a:rPr>
              <a:t>Tip</a:t>
            </a:r>
            <a:r>
              <a:rPr lang="tr-TR" sz="2400" b="1" i="0" dirty="0">
                <a:solidFill>
                  <a:srgbClr val="242021"/>
                </a:solidFill>
                <a:effectLst/>
                <a:latin typeface="Calibri-Bold"/>
              </a:rPr>
              <a:t>: </a:t>
            </a:r>
            <a:r>
              <a:rPr lang="tr-TR" sz="2400" b="0" i="0" dirty="0">
                <a:solidFill>
                  <a:srgbClr val="242021"/>
                </a:solidFill>
                <a:effectLst/>
                <a:latin typeface="Calibri" panose="020F0502020204030204" pitchFamily="34" charset="0"/>
              </a:rPr>
              <a:t>Dizi içindeki veri tipleri ile aynı olmalıdır (Dizi içindeki değerler string ise Tip de string, </a:t>
            </a:r>
            <a:r>
              <a:rPr lang="tr-TR" sz="2400" b="0" i="0" dirty="0" err="1">
                <a:solidFill>
                  <a:srgbClr val="242021"/>
                </a:solidFill>
                <a:effectLst/>
                <a:latin typeface="Calibri" panose="020F0502020204030204" pitchFamily="34" charset="0"/>
              </a:rPr>
              <a:t>double</a:t>
            </a:r>
            <a:r>
              <a:rPr lang="tr-TR" sz="2400" b="0" i="0" dirty="0">
                <a:solidFill>
                  <a:srgbClr val="242021"/>
                </a:solidFill>
                <a:effectLst/>
                <a:latin typeface="Calibri" panose="020F0502020204030204" pitchFamily="34" charset="0"/>
              </a:rPr>
              <a:t> ise</a:t>
            </a:r>
            <a:br>
              <a:rPr lang="tr-TR" sz="2400" b="0" i="0" dirty="0">
                <a:solidFill>
                  <a:srgbClr val="242021"/>
                </a:solidFill>
                <a:effectLst/>
                <a:latin typeface="Calibri" panose="020F0502020204030204" pitchFamily="34" charset="0"/>
              </a:rPr>
            </a:br>
            <a:r>
              <a:rPr lang="tr-TR" sz="2400" b="0" i="0" dirty="0">
                <a:solidFill>
                  <a:srgbClr val="242021"/>
                </a:solidFill>
                <a:effectLst/>
                <a:latin typeface="Calibri" panose="020F0502020204030204" pitchFamily="34" charset="0"/>
              </a:rPr>
              <a:t>Tip de </a:t>
            </a:r>
            <a:r>
              <a:rPr lang="tr-TR" sz="2400" b="0" i="0" dirty="0" err="1">
                <a:solidFill>
                  <a:srgbClr val="242021"/>
                </a:solidFill>
                <a:effectLst/>
                <a:latin typeface="Calibri" panose="020F0502020204030204" pitchFamily="34" charset="0"/>
              </a:rPr>
              <a:t>double</a:t>
            </a:r>
            <a:r>
              <a:rPr lang="tr-TR" sz="2400" b="0" i="0" dirty="0">
                <a:solidFill>
                  <a:srgbClr val="242021"/>
                </a:solidFill>
                <a:effectLst/>
                <a:latin typeface="Calibri" panose="020F0502020204030204" pitchFamily="34" charset="0"/>
              </a:rPr>
              <a:t> olmalıdır.). Bazı durumlarda Tip olarak </a:t>
            </a:r>
            <a:r>
              <a:rPr lang="tr-TR" sz="2400" b="1" i="0" dirty="0">
                <a:solidFill>
                  <a:srgbClr val="242021"/>
                </a:solidFill>
                <a:effectLst/>
                <a:latin typeface="Calibri-Bold"/>
              </a:rPr>
              <a:t>var </a:t>
            </a:r>
            <a:r>
              <a:rPr lang="tr-TR" sz="2400" b="0" i="0" dirty="0">
                <a:solidFill>
                  <a:srgbClr val="242021"/>
                </a:solidFill>
                <a:effectLst/>
                <a:latin typeface="Calibri" panose="020F0502020204030204" pitchFamily="34" charset="0"/>
              </a:rPr>
              <a:t>kullanılır. Var tipi, kendisine atanan değer ne</a:t>
            </a:r>
            <a:br>
              <a:rPr lang="tr-TR" sz="2400" b="0" i="0" dirty="0">
                <a:solidFill>
                  <a:srgbClr val="242021"/>
                </a:solidFill>
                <a:effectLst/>
                <a:latin typeface="Calibri" panose="020F0502020204030204" pitchFamily="34" charset="0"/>
              </a:rPr>
            </a:br>
            <a:r>
              <a:rPr lang="tr-TR" sz="2400" b="0" i="0" dirty="0">
                <a:solidFill>
                  <a:srgbClr val="242021"/>
                </a:solidFill>
                <a:effectLst/>
                <a:latin typeface="Calibri" panose="020F0502020204030204" pitchFamily="34" charset="0"/>
              </a:rPr>
              <a:t>ise o değerin tipini alır.</a:t>
            </a:r>
            <a:br>
              <a:rPr lang="tr-TR" sz="2400" b="0" i="0" dirty="0">
                <a:solidFill>
                  <a:srgbClr val="242021"/>
                </a:solidFill>
                <a:effectLst/>
                <a:latin typeface="Calibri" panose="020F0502020204030204" pitchFamily="34" charset="0"/>
              </a:rPr>
            </a:br>
            <a:r>
              <a:rPr lang="tr-TR" sz="2400" b="1" i="0" dirty="0">
                <a:solidFill>
                  <a:srgbClr val="FF0000"/>
                </a:solidFill>
                <a:effectLst/>
                <a:latin typeface="Calibri-Bold"/>
              </a:rPr>
              <a:t>Değişken</a:t>
            </a:r>
            <a:r>
              <a:rPr lang="tr-TR" sz="2400" b="1" i="0" dirty="0">
                <a:solidFill>
                  <a:srgbClr val="242021"/>
                </a:solidFill>
                <a:effectLst/>
                <a:latin typeface="Calibri-Bold"/>
              </a:rPr>
              <a:t>: </a:t>
            </a:r>
            <a:r>
              <a:rPr lang="tr-TR" sz="2400" b="0" i="0" dirty="0">
                <a:solidFill>
                  <a:srgbClr val="242021"/>
                </a:solidFill>
                <a:effectLst/>
                <a:latin typeface="Calibri" panose="020F0502020204030204" pitchFamily="34" charset="0"/>
              </a:rPr>
              <a:t>Döngü, dizi içindeki değeri her dönme işleminde belirtilen bir değişkene aktarır.</a:t>
            </a:r>
            <a:br>
              <a:rPr lang="tr-TR" sz="2400" b="0" i="0" dirty="0">
                <a:solidFill>
                  <a:srgbClr val="242021"/>
                </a:solidFill>
                <a:effectLst/>
                <a:latin typeface="Calibri" panose="020F0502020204030204" pitchFamily="34" charset="0"/>
              </a:rPr>
            </a:br>
            <a:r>
              <a:rPr lang="tr-TR" sz="2400" b="1" i="0" dirty="0">
                <a:solidFill>
                  <a:srgbClr val="FF0000"/>
                </a:solidFill>
                <a:effectLst/>
                <a:latin typeface="Calibri-Bold"/>
              </a:rPr>
              <a:t>in</a:t>
            </a:r>
            <a:r>
              <a:rPr lang="tr-TR" sz="2400" b="1" i="0" dirty="0">
                <a:solidFill>
                  <a:srgbClr val="242021"/>
                </a:solidFill>
                <a:effectLst/>
                <a:latin typeface="Calibri-Bold"/>
              </a:rPr>
              <a:t>: </a:t>
            </a:r>
            <a:r>
              <a:rPr lang="tr-TR" sz="2400" b="0" i="0" dirty="0">
                <a:solidFill>
                  <a:srgbClr val="242021"/>
                </a:solidFill>
                <a:effectLst/>
                <a:latin typeface="Calibri" panose="020F0502020204030204" pitchFamily="34" charset="0"/>
              </a:rPr>
              <a:t>Bir anahtar kelimedir, </a:t>
            </a:r>
            <a:r>
              <a:rPr lang="tr-TR" sz="2400" b="0" i="0" dirty="0" err="1">
                <a:solidFill>
                  <a:srgbClr val="242021"/>
                </a:solidFill>
                <a:effectLst/>
                <a:latin typeface="Calibri" panose="020F0502020204030204" pitchFamily="34" charset="0"/>
              </a:rPr>
              <a:t>foreach</a:t>
            </a:r>
            <a:r>
              <a:rPr lang="tr-TR" sz="2400" b="0" i="0" dirty="0">
                <a:solidFill>
                  <a:srgbClr val="242021"/>
                </a:solidFill>
                <a:effectLst/>
                <a:latin typeface="Calibri" panose="020F0502020204030204" pitchFamily="34" charset="0"/>
              </a:rPr>
              <a:t> döngülerinde değişken adlarından sonra kullanılır.</a:t>
            </a:r>
            <a:br>
              <a:rPr lang="tr-TR" sz="2400" b="0" i="0" dirty="0">
                <a:solidFill>
                  <a:srgbClr val="242021"/>
                </a:solidFill>
                <a:effectLst/>
                <a:latin typeface="Calibri" panose="020F0502020204030204" pitchFamily="34" charset="0"/>
              </a:rPr>
            </a:br>
            <a:r>
              <a:rPr lang="tr-TR" sz="2400" b="1" i="0" dirty="0">
                <a:solidFill>
                  <a:srgbClr val="FF0000"/>
                </a:solidFill>
                <a:effectLst/>
                <a:latin typeface="Calibri-Bold"/>
              </a:rPr>
              <a:t>Dizi</a:t>
            </a:r>
            <a:r>
              <a:rPr lang="tr-TR" sz="2400" b="1" i="0" dirty="0">
                <a:solidFill>
                  <a:srgbClr val="242021"/>
                </a:solidFill>
                <a:effectLst/>
                <a:latin typeface="Calibri-Bold"/>
              </a:rPr>
              <a:t>: </a:t>
            </a:r>
            <a:r>
              <a:rPr lang="tr-TR" sz="2400" b="0" i="0" dirty="0">
                <a:solidFill>
                  <a:srgbClr val="242021"/>
                </a:solidFill>
                <a:effectLst/>
                <a:latin typeface="Calibri" panose="020F0502020204030204" pitchFamily="34" charset="0"/>
              </a:rPr>
              <a:t>Üzerinde işlem yapılacak dizinin adıdır.</a:t>
            </a:r>
            <a:r>
              <a:rPr lang="tr-TR" sz="2400" dirty="0"/>
              <a:t> </a:t>
            </a:r>
            <a:br>
              <a:rPr lang="tr-TR" sz="2400" dirty="0"/>
            </a:br>
            <a:endParaRPr lang="tr-TR" sz="2400" dirty="0"/>
          </a:p>
        </p:txBody>
      </p:sp>
      <p:pic>
        <p:nvPicPr>
          <p:cNvPr id="6" name="Resim 5">
            <a:extLst>
              <a:ext uri="{FF2B5EF4-FFF2-40B4-BE49-F238E27FC236}">
                <a16:creationId xmlns:a16="http://schemas.microsoft.com/office/drawing/2014/main" id="{CBC4063B-8783-4755-847A-13300910AB37}"/>
              </a:ext>
            </a:extLst>
          </p:cNvPr>
          <p:cNvPicPr>
            <a:picLocks noChangeAspect="1"/>
          </p:cNvPicPr>
          <p:nvPr/>
        </p:nvPicPr>
        <p:blipFill rotWithShape="1">
          <a:blip r:embed="rId2"/>
          <a:srcRect l="1462" r="55113" b="10253"/>
          <a:stretch/>
        </p:blipFill>
        <p:spPr>
          <a:xfrm>
            <a:off x="1027616" y="5061349"/>
            <a:ext cx="3528392" cy="13436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Resim 6">
            <a:extLst>
              <a:ext uri="{FF2B5EF4-FFF2-40B4-BE49-F238E27FC236}">
                <a16:creationId xmlns:a16="http://schemas.microsoft.com/office/drawing/2014/main" id="{0135AA62-BAD4-C538-AD87-E58500D1CD4B}"/>
              </a:ext>
            </a:extLst>
          </p:cNvPr>
          <p:cNvPicPr>
            <a:picLocks noChangeAspect="1"/>
          </p:cNvPicPr>
          <p:nvPr/>
        </p:nvPicPr>
        <p:blipFill rotWithShape="1">
          <a:blip r:embed="rId2"/>
          <a:srcRect l="51975" t="2991" r="776" b="7261"/>
          <a:stretch/>
        </p:blipFill>
        <p:spPr>
          <a:xfrm>
            <a:off x="4860032" y="5061349"/>
            <a:ext cx="3671296" cy="12849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83051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048"/>
            <a:ext cx="8229600" cy="940680"/>
          </a:xfrm>
        </p:spPr>
        <p:txBody>
          <a:bodyPr/>
          <a:lstStyle/>
          <a:p>
            <a:r>
              <a:rPr lang="tr-TR" dirty="0"/>
              <a:t>Koleksiyon Sınıfları</a:t>
            </a:r>
          </a:p>
        </p:txBody>
      </p:sp>
      <p:sp>
        <p:nvSpPr>
          <p:cNvPr id="3" name="2 İçerik Yer Tutucusu"/>
          <p:cNvSpPr>
            <a:spLocks noGrp="1"/>
          </p:cNvSpPr>
          <p:nvPr>
            <p:ph idx="1"/>
          </p:nvPr>
        </p:nvSpPr>
        <p:spPr>
          <a:xfrm>
            <a:off x="395536" y="1052736"/>
            <a:ext cx="8424936" cy="5472608"/>
          </a:xfrm>
          <a:solidFill>
            <a:srgbClr val="33CCFF">
              <a:alpha val="18824"/>
            </a:srgbClr>
          </a:solidFill>
        </p:spPr>
        <p:txBody>
          <a:bodyPr/>
          <a:lstStyle/>
          <a:p>
            <a:pPr marL="0" indent="0" algn="just">
              <a:buNone/>
            </a:pPr>
            <a:r>
              <a:rPr lang="tr-TR" sz="2400" dirty="0"/>
              <a:t>Klâsik programlama dillerinde array çok önemli bir veri tipidir. Çok sayıda değişkeni kolayca tanımlar ve o değişkenlere istemli (</a:t>
            </a:r>
            <a:r>
              <a:rPr lang="tr-TR" sz="2400" dirty="0" err="1"/>
              <a:t>random</a:t>
            </a:r>
            <a:r>
              <a:rPr lang="tr-TR" sz="2400" dirty="0"/>
              <a:t>) erişim sağlar. </a:t>
            </a:r>
          </a:p>
          <a:p>
            <a:pPr marL="0" indent="0" algn="just">
              <a:buNone/>
            </a:pPr>
            <a:endParaRPr lang="tr-TR" sz="2400" dirty="0"/>
          </a:p>
          <a:p>
            <a:pPr marL="0" indent="0" algn="just">
              <a:buNone/>
            </a:pPr>
            <a:r>
              <a:rPr lang="tr-TR" sz="2400" dirty="0"/>
              <a:t>Ancak array tipinin iki önemli </a:t>
            </a:r>
            <a:r>
              <a:rPr lang="tr-TR" sz="2400" dirty="0" err="1"/>
              <a:t>handikapı</a:t>
            </a:r>
            <a:r>
              <a:rPr lang="tr-TR" sz="2400" dirty="0"/>
              <a:t> vardır:</a:t>
            </a:r>
          </a:p>
          <a:p>
            <a:pPr marL="0" indent="0" algn="just">
              <a:buNone/>
            </a:pPr>
            <a:r>
              <a:rPr lang="tr-TR" sz="2400" dirty="0"/>
              <a:t>1.Array 'in öğeleri aynı veri tipinden olmalıdır,</a:t>
            </a:r>
          </a:p>
          <a:p>
            <a:pPr marL="0" indent="0" algn="just">
              <a:buNone/>
            </a:pPr>
            <a:r>
              <a:rPr lang="tr-TR" sz="2400" dirty="0"/>
              <a:t>2.Array 'in boyutu (öğe sayısı) önceden belli edilmelidir.</a:t>
            </a:r>
          </a:p>
          <a:p>
            <a:pPr marL="0" indent="0" algn="just">
              <a:buNone/>
            </a:pPr>
            <a:endParaRPr lang="tr-T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a:t>Arrays</a:t>
            </a:r>
            <a:r>
              <a:rPr lang="tr-TR" dirty="0"/>
              <a:t> (Diziler)</a:t>
            </a:r>
          </a:p>
        </p:txBody>
      </p:sp>
      <p:sp>
        <p:nvSpPr>
          <p:cNvPr id="3" name="2 İçerik Yer Tutucusu"/>
          <p:cNvSpPr>
            <a:spLocks noGrp="1"/>
          </p:cNvSpPr>
          <p:nvPr>
            <p:ph idx="1"/>
          </p:nvPr>
        </p:nvSpPr>
        <p:spPr>
          <a:xfrm>
            <a:off x="179512" y="1600200"/>
            <a:ext cx="8964488" cy="4525963"/>
          </a:xfrm>
          <a:solidFill>
            <a:srgbClr val="33CCFF">
              <a:alpha val="18039"/>
            </a:srgbClr>
          </a:solidFill>
          <a:ln w="9525">
            <a:noFill/>
            <a:miter lim="800000"/>
            <a:headEnd/>
            <a:tailEnd/>
          </a:ln>
          <a:effectLst/>
        </p:spPr>
        <p:txBody>
          <a:bodyPr vert="horz" wrap="square" lIns="91440" tIns="45720" rIns="91440" bIns="45720" numCol="1" anchor="t" anchorCtr="0" compatLnSpc="1">
            <a:prstTxWarp prst="textNoShape">
              <a:avLst/>
            </a:prstTxWarp>
          </a:bodyPr>
          <a:lstStyle/>
          <a:p>
            <a:pPr algn="just"/>
            <a:r>
              <a:rPr lang="tr-TR" sz="2400" dirty="0"/>
              <a:t>Dizi, aynı tipte birden çok değeri bellek üzerinde tutabilecek yapıdır. </a:t>
            </a:r>
          </a:p>
          <a:p>
            <a:pPr algn="just"/>
            <a:endParaRPr lang="tr-TR" sz="2400" dirty="0"/>
          </a:p>
          <a:p>
            <a:pPr algn="just"/>
            <a:r>
              <a:rPr lang="tr-TR" sz="2400" dirty="0"/>
              <a:t>Programlama yaparken dizileri kullanmak; dizilerin verdiği avantajlardan yararlanarak değerler üzerinde;</a:t>
            </a:r>
          </a:p>
          <a:p>
            <a:pPr lvl="3" algn="just">
              <a:buFont typeface="Wingdings" panose="05000000000000000000" pitchFamily="2" charset="2"/>
              <a:buChar char="q"/>
            </a:pPr>
            <a:r>
              <a:rPr lang="tr-TR" sz="2400" dirty="0">
                <a:solidFill>
                  <a:srgbClr val="7030A0"/>
                </a:solidFill>
              </a:rPr>
              <a:t> seçme, </a:t>
            </a:r>
          </a:p>
          <a:p>
            <a:pPr lvl="3" algn="just">
              <a:buFont typeface="Wingdings" panose="05000000000000000000" pitchFamily="2" charset="2"/>
              <a:buChar char="q"/>
            </a:pPr>
            <a:r>
              <a:rPr lang="tr-TR" sz="2400" dirty="0">
                <a:solidFill>
                  <a:srgbClr val="7030A0"/>
                </a:solidFill>
              </a:rPr>
              <a:t>silme, </a:t>
            </a:r>
          </a:p>
          <a:p>
            <a:pPr lvl="3" algn="just">
              <a:buFont typeface="Wingdings" panose="05000000000000000000" pitchFamily="2" charset="2"/>
              <a:buChar char="q"/>
            </a:pPr>
            <a:r>
              <a:rPr lang="tr-TR" sz="2400" dirty="0">
                <a:solidFill>
                  <a:srgbClr val="7030A0"/>
                </a:solidFill>
              </a:rPr>
              <a:t>değiştirme, </a:t>
            </a:r>
          </a:p>
          <a:p>
            <a:pPr lvl="3" algn="just">
              <a:buFont typeface="Wingdings" panose="05000000000000000000" pitchFamily="2" charset="2"/>
              <a:buChar char="q"/>
            </a:pPr>
            <a:r>
              <a:rPr lang="tr-TR" sz="2400" dirty="0">
                <a:solidFill>
                  <a:srgbClr val="7030A0"/>
                </a:solidFill>
              </a:rPr>
              <a:t>sıralama </a:t>
            </a:r>
          </a:p>
          <a:p>
            <a:pPr marL="0" indent="0" algn="just">
              <a:buNone/>
            </a:pPr>
            <a:r>
              <a:rPr lang="tr-TR" sz="2400" dirty="0"/>
              <a:t>vb. işlemlerin kolayca gerçekleştirilmesini sağlar.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048"/>
            <a:ext cx="8229600" cy="940680"/>
          </a:xfrm>
        </p:spPr>
        <p:txBody>
          <a:bodyPr/>
          <a:lstStyle/>
          <a:p>
            <a:r>
              <a:rPr lang="tr-TR" dirty="0"/>
              <a:t>Koleksiyon Sınıfları</a:t>
            </a:r>
          </a:p>
        </p:txBody>
      </p:sp>
      <p:sp>
        <p:nvSpPr>
          <p:cNvPr id="3" name="2 İçerik Yer Tutucusu"/>
          <p:cNvSpPr>
            <a:spLocks noGrp="1"/>
          </p:cNvSpPr>
          <p:nvPr>
            <p:ph idx="1"/>
          </p:nvPr>
        </p:nvSpPr>
        <p:spPr>
          <a:xfrm>
            <a:off x="323528" y="1196752"/>
            <a:ext cx="8496944" cy="5328592"/>
          </a:xfrm>
          <a:solidFill>
            <a:srgbClr val="33CCFF">
              <a:alpha val="18824"/>
            </a:srgbClr>
          </a:solidFill>
        </p:spPr>
        <p:txBody>
          <a:bodyPr/>
          <a:lstStyle/>
          <a:p>
            <a:pPr marL="0" indent="0">
              <a:buNone/>
            </a:pPr>
            <a:r>
              <a:rPr lang="tr-TR" sz="2400" dirty="0"/>
              <a:t>Oysa, programlama işinde, çoğunlukla aynı veri tipinden olmayan topluluklarla karşılaşırız.</a:t>
            </a:r>
          </a:p>
          <a:p>
            <a:pPr marL="0" indent="0">
              <a:buNone/>
            </a:pPr>
            <a:endParaRPr lang="tr-TR" sz="2400" dirty="0"/>
          </a:p>
          <a:p>
            <a:pPr marL="0" indent="0">
              <a:buNone/>
            </a:pPr>
            <a:r>
              <a:rPr lang="tr-TR" sz="2400" dirty="0"/>
              <a:t> C# bu tür toplulukları ele alabilmek için, array yapısından çok daha genel olan koleksiyon (</a:t>
            </a:r>
            <a:r>
              <a:rPr lang="tr-TR" sz="2400" b="1" dirty="0"/>
              <a:t>collection</a:t>
            </a:r>
            <a:r>
              <a:rPr lang="tr-TR" sz="2400" dirty="0"/>
              <a:t>) veri tipini getirmiştir. </a:t>
            </a:r>
          </a:p>
          <a:p>
            <a:pPr marL="0" indent="0">
              <a:buNone/>
            </a:pPr>
            <a:endParaRPr lang="tr-TR" sz="2400" dirty="0"/>
          </a:p>
          <a:p>
            <a:pPr marL="0" indent="0">
              <a:buNone/>
            </a:pPr>
            <a:r>
              <a:rPr lang="tr-TR" sz="2400" dirty="0"/>
              <a:t>Koleksiyon veri tipi, array veri tipinin çok kullanışlı bazı özelliklerini herhangi bir nesneler topluluğuna taşıma olanağı sağlamıştır.</a:t>
            </a:r>
          </a:p>
          <a:p>
            <a:pPr marL="0" indent="0">
              <a:buNone/>
            </a:pPr>
            <a:endParaRPr lang="tr-TR" sz="2400" dirty="0"/>
          </a:p>
        </p:txBody>
      </p:sp>
    </p:spTree>
    <p:extLst>
      <p:ext uri="{BB962C8B-B14F-4D97-AF65-F5344CB8AC3E}">
        <p14:creationId xmlns:p14="http://schemas.microsoft.com/office/powerpoint/2010/main" val="3867534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048"/>
            <a:ext cx="8229600" cy="940680"/>
          </a:xfrm>
        </p:spPr>
        <p:txBody>
          <a:bodyPr/>
          <a:lstStyle/>
          <a:p>
            <a:r>
              <a:rPr lang="tr-TR" dirty="0"/>
              <a:t>Koleksiyon Sınıfları</a:t>
            </a:r>
          </a:p>
        </p:txBody>
      </p:sp>
      <p:sp>
        <p:nvSpPr>
          <p:cNvPr id="3" name="2 İçerik Yer Tutucusu"/>
          <p:cNvSpPr>
            <a:spLocks noGrp="1"/>
          </p:cNvSpPr>
          <p:nvPr>
            <p:ph idx="1"/>
          </p:nvPr>
        </p:nvSpPr>
        <p:spPr>
          <a:xfrm>
            <a:off x="179512" y="1052736"/>
            <a:ext cx="8784976" cy="5472608"/>
          </a:xfrm>
          <a:solidFill>
            <a:srgbClr val="33CCFF">
              <a:alpha val="18824"/>
            </a:srgbClr>
          </a:solidFill>
        </p:spPr>
        <p:txBody>
          <a:bodyPr/>
          <a:lstStyle/>
          <a:p>
            <a:pPr marL="0" indent="0" algn="just">
              <a:buNone/>
            </a:pPr>
            <a:r>
              <a:rPr lang="tr-TR" sz="2400" dirty="0"/>
              <a:t>Koleksiyon sınıfları nesnelerden oluşan topluluklardır. C#,</a:t>
            </a:r>
          </a:p>
          <a:p>
            <a:pPr marL="0" indent="0" algn="just">
              <a:buNone/>
            </a:pPr>
            <a:r>
              <a:rPr lang="tr-TR" sz="2400" dirty="0"/>
              <a:t> </a:t>
            </a:r>
          </a:p>
          <a:p>
            <a:pPr marL="0" indent="0" algn="just">
              <a:buNone/>
            </a:pPr>
            <a:r>
              <a:rPr lang="tr-TR" sz="2400" dirty="0">
                <a:solidFill>
                  <a:srgbClr val="FF0000"/>
                </a:solidFill>
              </a:rPr>
              <a:t>-koleksiyonları oluşturmak, </a:t>
            </a:r>
          </a:p>
          <a:p>
            <a:pPr marL="0" indent="0" algn="just">
              <a:buNone/>
            </a:pPr>
            <a:r>
              <a:rPr lang="tr-TR" sz="2400" dirty="0">
                <a:solidFill>
                  <a:srgbClr val="FF0000"/>
                </a:solidFill>
              </a:rPr>
              <a:t>-koleksiyona yeni öğe ekleme, </a:t>
            </a:r>
          </a:p>
          <a:p>
            <a:pPr marL="0" indent="0" algn="just">
              <a:buNone/>
            </a:pPr>
            <a:r>
              <a:rPr lang="tr-TR" sz="2400" dirty="0">
                <a:solidFill>
                  <a:srgbClr val="FF0000"/>
                </a:solidFill>
              </a:rPr>
              <a:t>-koleksiyondan öğe atmak, </a:t>
            </a:r>
          </a:p>
          <a:p>
            <a:pPr marL="0" indent="0" algn="just">
              <a:buNone/>
            </a:pPr>
            <a:r>
              <a:rPr lang="tr-TR" sz="2400" dirty="0">
                <a:solidFill>
                  <a:srgbClr val="FF0000"/>
                </a:solidFill>
              </a:rPr>
              <a:t>-koleksiyonun öğelerini sıralamak, numaralamak, </a:t>
            </a:r>
          </a:p>
          <a:p>
            <a:pPr marL="0" indent="0" algn="just">
              <a:buNone/>
            </a:pPr>
            <a:r>
              <a:rPr lang="tr-TR" sz="2400" dirty="0">
                <a:solidFill>
                  <a:srgbClr val="FF0000"/>
                </a:solidFill>
              </a:rPr>
              <a:t>-koleksiyon içinde öğe aramak</a:t>
            </a:r>
          </a:p>
          <a:p>
            <a:pPr marL="0" indent="0" algn="just">
              <a:buNone/>
            </a:pPr>
            <a:r>
              <a:rPr lang="tr-TR" sz="2400" dirty="0"/>
              <a:t> </a:t>
            </a:r>
            <a:r>
              <a:rPr lang="tr-TR" sz="2400" dirty="0" err="1"/>
              <a:t>vb</a:t>
            </a:r>
            <a:r>
              <a:rPr lang="tr-TR" sz="2400" dirty="0"/>
              <a:t> işleri yapmamızı sağlayan sınıflar, metotlar ve arayüzlerden oluşan çok geniş bir kütüphaneye sahiptir. </a:t>
            </a:r>
          </a:p>
        </p:txBody>
      </p:sp>
    </p:spTree>
    <p:extLst>
      <p:ext uri="{BB962C8B-B14F-4D97-AF65-F5344CB8AC3E}">
        <p14:creationId xmlns:p14="http://schemas.microsoft.com/office/powerpoint/2010/main" val="3913461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048"/>
            <a:ext cx="8229600" cy="940680"/>
          </a:xfrm>
        </p:spPr>
        <p:txBody>
          <a:bodyPr/>
          <a:lstStyle/>
          <a:p>
            <a:r>
              <a:rPr lang="tr-TR" dirty="0"/>
              <a:t>Koleksiyon Sınıfları</a:t>
            </a:r>
          </a:p>
        </p:txBody>
      </p:sp>
      <p:sp>
        <p:nvSpPr>
          <p:cNvPr id="3" name="2 İçerik Yer Tutucusu"/>
          <p:cNvSpPr>
            <a:spLocks noGrp="1"/>
          </p:cNvSpPr>
          <p:nvPr>
            <p:ph idx="1"/>
          </p:nvPr>
        </p:nvSpPr>
        <p:spPr>
          <a:xfrm>
            <a:off x="179512" y="1052736"/>
            <a:ext cx="8784976" cy="5472608"/>
          </a:xfrm>
          <a:solidFill>
            <a:srgbClr val="33CCFF">
              <a:alpha val="18824"/>
            </a:srgbClr>
          </a:solidFill>
        </p:spPr>
        <p:txBody>
          <a:bodyPr/>
          <a:lstStyle/>
          <a:p>
            <a:pPr marL="0" indent="0" algn="just">
              <a:buNone/>
            </a:pPr>
            <a:r>
              <a:rPr lang="tr-TR" sz="2400" dirty="0"/>
              <a:t>Ayrıca, kullanıcı kendi koleksiyonunu oluşturabilir, </a:t>
            </a:r>
          </a:p>
          <a:p>
            <a:pPr marL="0" indent="0" algn="just">
              <a:buNone/>
            </a:pPr>
            <a:r>
              <a:rPr lang="tr-TR" sz="2400" dirty="0"/>
              <a:t>onlarla istediği işi yapmayı sağlayacak metotları ve arayüzleri oluşturabilir.</a:t>
            </a:r>
          </a:p>
          <a:p>
            <a:pPr marL="0" indent="0" algn="just">
              <a:buNone/>
            </a:pPr>
            <a:endParaRPr lang="tr-TR" sz="2400" dirty="0"/>
          </a:p>
          <a:p>
            <a:pPr marL="0" indent="0">
              <a:buNone/>
            </a:pPr>
            <a:r>
              <a:rPr lang="tr-TR" sz="2400" dirty="0"/>
              <a:t>C# dilinde koleksiyonlar </a:t>
            </a:r>
            <a:r>
              <a:rPr lang="tr-TR" sz="2400" dirty="0">
                <a:solidFill>
                  <a:srgbClr val="FF0000"/>
                </a:solidFill>
              </a:rPr>
              <a:t> </a:t>
            </a:r>
            <a:r>
              <a:rPr lang="tr-TR" sz="2400" dirty="0"/>
              <a:t>ad uzayı(namespace) içinde birer veri tipidir. </a:t>
            </a:r>
          </a:p>
          <a:p>
            <a:pPr marL="0" indent="0">
              <a:buNone/>
            </a:pPr>
            <a:r>
              <a:rPr lang="tr-TR" sz="2400" dirty="0"/>
              <a:t>Klasik dillerdeki array yapısının çok daha gelişmiş biçimleridir.</a:t>
            </a:r>
          </a:p>
          <a:p>
            <a:pPr marL="0" indent="0">
              <a:buNone/>
            </a:pPr>
            <a:endParaRPr lang="tr-TR" sz="2400" dirty="0"/>
          </a:p>
          <a:p>
            <a:pPr marL="0" indent="0">
              <a:buNone/>
            </a:pPr>
            <a:endParaRPr lang="tr-TR" sz="2400" dirty="0"/>
          </a:p>
          <a:p>
            <a:pPr marL="0" indent="0">
              <a:buNone/>
            </a:pPr>
            <a:endParaRPr lang="tr-TR" sz="2000" dirty="0">
              <a:solidFill>
                <a:srgbClr val="FF0000"/>
              </a:solidFill>
            </a:endParaRPr>
          </a:p>
          <a:p>
            <a:pPr marL="0" indent="0">
              <a:buNone/>
            </a:pPr>
            <a:endParaRPr lang="tr-TR" sz="2000" dirty="0">
              <a:solidFill>
                <a:srgbClr val="FF0000"/>
              </a:solidFill>
            </a:endParaRPr>
          </a:p>
          <a:p>
            <a:pPr marL="0" indent="0">
              <a:buNone/>
            </a:pPr>
            <a:endParaRPr lang="tr-TR" sz="2000" dirty="0">
              <a:solidFill>
                <a:srgbClr val="FF0000"/>
              </a:solidFill>
            </a:endParaRPr>
          </a:p>
          <a:p>
            <a:pPr marL="0" indent="0">
              <a:buNone/>
            </a:pPr>
            <a:r>
              <a:rPr lang="tr-TR" sz="2000" dirty="0">
                <a:solidFill>
                  <a:srgbClr val="FF0000"/>
                </a:solidFill>
              </a:rPr>
              <a:t>Not: Python programlama dilinde dizi </a:t>
            </a:r>
            <a:r>
              <a:rPr lang="tr-TR" sz="2000" dirty="0" err="1">
                <a:solidFill>
                  <a:srgbClr val="002060"/>
                </a:solidFill>
              </a:rPr>
              <a:t>array</a:t>
            </a:r>
            <a:r>
              <a:rPr lang="tr-TR" sz="2000" dirty="0">
                <a:solidFill>
                  <a:srgbClr val="FF0000"/>
                </a:solidFill>
              </a:rPr>
              <a:t> yoktur. Bunun yerine koleksiyonu karşılığı olan </a:t>
            </a:r>
            <a:r>
              <a:rPr lang="tr-TR" sz="2000" dirty="0" err="1">
                <a:solidFill>
                  <a:srgbClr val="002060"/>
                </a:solidFill>
              </a:rPr>
              <a:t>list</a:t>
            </a:r>
            <a:r>
              <a:rPr lang="tr-TR" sz="2000" dirty="0">
                <a:solidFill>
                  <a:srgbClr val="FF0000"/>
                </a:solidFill>
              </a:rPr>
              <a:t> tipi vardır. </a:t>
            </a:r>
          </a:p>
        </p:txBody>
      </p:sp>
    </p:spTree>
    <p:extLst>
      <p:ext uri="{BB962C8B-B14F-4D97-AF65-F5344CB8AC3E}">
        <p14:creationId xmlns:p14="http://schemas.microsoft.com/office/powerpoint/2010/main" val="2245457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a:t>Collections</a:t>
            </a:r>
            <a:r>
              <a:rPr lang="tr-TR" dirty="0"/>
              <a:t> (</a:t>
            </a:r>
            <a:r>
              <a:rPr lang="tr-TR" dirty="0" err="1"/>
              <a:t>Non</a:t>
            </a:r>
            <a:r>
              <a:rPr lang="tr-TR" dirty="0"/>
              <a:t> </a:t>
            </a:r>
            <a:r>
              <a:rPr lang="tr-TR" dirty="0" err="1"/>
              <a:t>Generic</a:t>
            </a:r>
            <a:r>
              <a:rPr lang="tr-TR" dirty="0"/>
              <a:t>)</a:t>
            </a:r>
          </a:p>
        </p:txBody>
      </p:sp>
      <p:sp>
        <p:nvSpPr>
          <p:cNvPr id="3" name="2 İçerik Yer Tutucusu"/>
          <p:cNvSpPr>
            <a:spLocks noGrp="1"/>
          </p:cNvSpPr>
          <p:nvPr>
            <p:ph idx="1"/>
          </p:nvPr>
        </p:nvSpPr>
        <p:spPr/>
        <p:txBody>
          <a:bodyPr/>
          <a:lstStyle/>
          <a:p>
            <a:r>
              <a:rPr lang="tr-TR" sz="2400" dirty="0"/>
              <a:t>Dizilerde her ne kadar aynı türden birden fazla veri saklanabilmesine rağmen boyutunun (eleman sayısının) tanımlama aşamasında belirtilmesi kısıtlayıcı bir faktördür.</a:t>
            </a:r>
          </a:p>
          <a:p>
            <a:pPr marL="0" indent="0">
              <a:buNone/>
            </a:pPr>
            <a:r>
              <a:rPr lang="tr-TR" sz="2400" dirty="0"/>
              <a:t>		</a:t>
            </a:r>
            <a:r>
              <a:rPr lang="tr-TR" sz="2400" dirty="0" err="1">
                <a:latin typeface="Consolas" panose="020B0609020204030204" pitchFamily="49" charset="0"/>
              </a:rPr>
              <a:t>btye</a:t>
            </a:r>
            <a:r>
              <a:rPr lang="tr-TR" sz="2400" dirty="0">
                <a:latin typeface="Consolas" panose="020B0609020204030204" pitchFamily="49" charset="0"/>
              </a:rPr>
              <a:t>[] </a:t>
            </a:r>
            <a:r>
              <a:rPr lang="tr-TR" sz="2400" dirty="0" err="1">
                <a:latin typeface="Consolas" panose="020B0609020204030204" pitchFamily="49" charset="0"/>
              </a:rPr>
              <a:t>sayilar</a:t>
            </a:r>
            <a:r>
              <a:rPr lang="tr-TR" sz="2400" dirty="0">
                <a:latin typeface="Consolas" panose="020B0609020204030204" pitchFamily="49" charset="0"/>
              </a:rPr>
              <a:t>=</a:t>
            </a:r>
            <a:r>
              <a:rPr lang="tr-TR" sz="2400" dirty="0" err="1">
                <a:latin typeface="Consolas" panose="020B0609020204030204" pitchFamily="49" charset="0"/>
              </a:rPr>
              <a:t>new</a:t>
            </a:r>
            <a:r>
              <a:rPr lang="tr-TR" sz="2400" dirty="0">
                <a:latin typeface="Consolas" panose="020B0609020204030204" pitchFamily="49" charset="0"/>
              </a:rPr>
              <a:t> byte[10];</a:t>
            </a:r>
          </a:p>
          <a:p>
            <a:r>
              <a:rPr lang="tr-TR" sz="2400" dirty="0" err="1"/>
              <a:t>Generic</a:t>
            </a:r>
            <a:r>
              <a:rPr lang="tr-TR" sz="2400" dirty="0"/>
              <a:t> olmayan koleksiyonlarda saklanan tüm elemanlar </a:t>
            </a:r>
            <a:r>
              <a:rPr lang="tr-TR" sz="2400" dirty="0" err="1">
                <a:solidFill>
                  <a:srgbClr val="FF0000"/>
                </a:solidFill>
              </a:rPr>
              <a:t>object</a:t>
            </a:r>
            <a:r>
              <a:rPr lang="tr-TR" sz="2400" dirty="0"/>
              <a:t> türünden saklandığından dolayı her türden üyeyi saklayabilmektedirler.</a:t>
            </a:r>
          </a:p>
          <a:p>
            <a:pPr marL="914400" lvl="2" indent="0">
              <a:buNone/>
            </a:pPr>
            <a:r>
              <a:rPr lang="tr-TR" sz="2000" dirty="0" err="1">
                <a:latin typeface="Consolas" panose="020B0609020204030204" pitchFamily="49" charset="0"/>
              </a:rPr>
              <a:t>ArrayList</a:t>
            </a:r>
            <a:r>
              <a:rPr lang="tr-TR" sz="2000" dirty="0">
                <a:latin typeface="Consolas" panose="020B0609020204030204" pitchFamily="49" charset="0"/>
              </a:rPr>
              <a:t> </a:t>
            </a:r>
            <a:r>
              <a:rPr lang="tr-TR" sz="2000" dirty="0" err="1">
                <a:latin typeface="Consolas" panose="020B0609020204030204" pitchFamily="49" charset="0"/>
              </a:rPr>
              <a:t>sayilar</a:t>
            </a:r>
            <a:r>
              <a:rPr lang="tr-TR" sz="2000" dirty="0">
                <a:latin typeface="Consolas" panose="020B0609020204030204" pitchFamily="49" charset="0"/>
              </a:rPr>
              <a:t>=</a:t>
            </a:r>
            <a:r>
              <a:rPr lang="tr-TR" sz="2000" dirty="0" err="1">
                <a:latin typeface="Consolas" panose="020B0609020204030204" pitchFamily="49" charset="0"/>
              </a:rPr>
              <a:t>new</a:t>
            </a:r>
            <a:r>
              <a:rPr lang="tr-TR" sz="2000" dirty="0">
                <a:latin typeface="Consolas" panose="020B0609020204030204" pitchFamily="49" charset="0"/>
              </a:rPr>
              <a:t> </a:t>
            </a:r>
            <a:r>
              <a:rPr lang="tr-TR" sz="2000" dirty="0" err="1">
                <a:latin typeface="Consolas" panose="020B0609020204030204" pitchFamily="49" charset="0"/>
              </a:rPr>
              <a:t>ArrayList</a:t>
            </a:r>
            <a:r>
              <a:rPr lang="tr-TR" sz="2000" dirty="0">
                <a:latin typeface="Consolas" panose="020B0609020204030204" pitchFamily="49" charset="0"/>
              </a:rPr>
              <a:t>();</a:t>
            </a:r>
          </a:p>
        </p:txBody>
      </p:sp>
    </p:spTree>
    <p:extLst>
      <p:ext uri="{BB962C8B-B14F-4D97-AF65-F5344CB8AC3E}">
        <p14:creationId xmlns:p14="http://schemas.microsoft.com/office/powerpoint/2010/main" val="3629513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a:t>Collections</a:t>
            </a:r>
            <a:r>
              <a:rPr lang="tr-TR" dirty="0"/>
              <a:t> (</a:t>
            </a:r>
            <a:r>
              <a:rPr lang="tr-TR" dirty="0" err="1"/>
              <a:t>Non</a:t>
            </a:r>
            <a:r>
              <a:rPr lang="tr-TR" dirty="0"/>
              <a:t> </a:t>
            </a:r>
            <a:r>
              <a:rPr lang="tr-TR" dirty="0" err="1"/>
              <a:t>Generic</a:t>
            </a:r>
            <a:r>
              <a:rPr lang="tr-TR" dirty="0"/>
              <a:t>)</a:t>
            </a:r>
          </a:p>
        </p:txBody>
      </p:sp>
      <p:sp>
        <p:nvSpPr>
          <p:cNvPr id="3" name="2 İçerik Yer Tutucusu"/>
          <p:cNvSpPr>
            <a:spLocks noGrp="1"/>
          </p:cNvSpPr>
          <p:nvPr>
            <p:ph idx="1"/>
          </p:nvPr>
        </p:nvSpPr>
        <p:spPr>
          <a:xfrm>
            <a:off x="500034" y="1928802"/>
            <a:ext cx="8464454" cy="3543312"/>
          </a:xfrm>
        </p:spPr>
        <p:txBody>
          <a:bodyPr/>
          <a:lstStyle/>
          <a:p>
            <a:r>
              <a:rPr lang="tr-TR" sz="2400" dirty="0"/>
              <a:t>Ancak saklanan üye kendi türünü kaybederek </a:t>
            </a:r>
            <a:r>
              <a:rPr lang="tr-TR" sz="2400" dirty="0" err="1"/>
              <a:t>object</a:t>
            </a:r>
            <a:r>
              <a:rPr lang="tr-TR" sz="2400" dirty="0"/>
              <a:t> türüne dönüştürülerek saklandığından dolayı (</a:t>
            </a:r>
            <a:r>
              <a:rPr lang="tr-TR" sz="2400" dirty="0" err="1">
                <a:solidFill>
                  <a:srgbClr val="FF0000"/>
                </a:solidFill>
              </a:rPr>
              <a:t>boxing</a:t>
            </a:r>
            <a:r>
              <a:rPr lang="tr-TR" sz="2400" dirty="0"/>
              <a:t>) ilgili üye kullanılmak istendiğinde tekrar kendi türüne dönüştürülmelidir (</a:t>
            </a:r>
            <a:r>
              <a:rPr lang="tr-TR" sz="2400" dirty="0" err="1">
                <a:solidFill>
                  <a:srgbClr val="FF0000"/>
                </a:solidFill>
              </a:rPr>
              <a:t>unboxing</a:t>
            </a:r>
            <a:r>
              <a:rPr lang="tr-TR" sz="2400" dirty="0"/>
              <a:t>).</a:t>
            </a:r>
          </a:p>
          <a:p>
            <a:pPr>
              <a:buNone/>
            </a:pPr>
            <a:r>
              <a:rPr lang="tr-TR" sz="2400" dirty="0"/>
              <a:t>         	 </a:t>
            </a:r>
            <a:r>
              <a:rPr lang="tr-TR" sz="2400" dirty="0" err="1">
                <a:latin typeface="Consolas" panose="020B0609020204030204" pitchFamily="49" charset="0"/>
              </a:rPr>
              <a:t>ArrayList</a:t>
            </a:r>
            <a:r>
              <a:rPr lang="tr-TR" sz="2400" dirty="0">
                <a:latin typeface="Consolas" panose="020B0609020204030204" pitchFamily="49" charset="0"/>
              </a:rPr>
              <a:t> </a:t>
            </a:r>
            <a:r>
              <a:rPr lang="tr-TR" sz="2400" dirty="0" err="1">
                <a:latin typeface="Consolas" panose="020B0609020204030204" pitchFamily="49" charset="0"/>
              </a:rPr>
              <a:t>sayilar</a:t>
            </a:r>
            <a:r>
              <a:rPr lang="tr-TR" sz="2400" dirty="0">
                <a:latin typeface="Consolas" panose="020B0609020204030204" pitchFamily="49" charset="0"/>
              </a:rPr>
              <a:t>=</a:t>
            </a:r>
            <a:r>
              <a:rPr lang="tr-TR" sz="2400" dirty="0" err="1">
                <a:latin typeface="Consolas" panose="020B0609020204030204" pitchFamily="49" charset="0"/>
              </a:rPr>
              <a:t>new</a:t>
            </a:r>
            <a:r>
              <a:rPr lang="tr-TR" sz="2400" dirty="0">
                <a:latin typeface="Consolas" panose="020B0609020204030204" pitchFamily="49" charset="0"/>
              </a:rPr>
              <a:t> </a:t>
            </a:r>
            <a:r>
              <a:rPr lang="tr-TR" sz="2400" dirty="0" err="1">
                <a:latin typeface="Consolas" panose="020B0609020204030204" pitchFamily="49" charset="0"/>
              </a:rPr>
              <a:t>ArrayList</a:t>
            </a:r>
            <a:r>
              <a:rPr lang="tr-TR" sz="2400" dirty="0">
                <a:latin typeface="Consolas" panose="020B0609020204030204" pitchFamily="49" charset="0"/>
              </a:rPr>
              <a:t>(); </a:t>
            </a:r>
          </a:p>
          <a:p>
            <a:pPr>
              <a:buNone/>
            </a:pPr>
            <a:r>
              <a:rPr lang="tr-TR" sz="2400" dirty="0">
                <a:latin typeface="Consolas" panose="020B0609020204030204" pitchFamily="49" charset="0"/>
              </a:rPr>
              <a:t>		 </a:t>
            </a:r>
            <a:r>
              <a:rPr lang="tr-TR" sz="2400" dirty="0" err="1">
                <a:latin typeface="Consolas" panose="020B0609020204030204" pitchFamily="49" charset="0"/>
              </a:rPr>
              <a:t>sayilar.Add</a:t>
            </a:r>
            <a:r>
              <a:rPr lang="tr-TR" sz="2400" dirty="0">
                <a:latin typeface="Consolas" panose="020B0609020204030204" pitchFamily="49" charset="0"/>
              </a:rPr>
              <a:t>(20); </a:t>
            </a:r>
            <a:r>
              <a:rPr lang="tr-TR" sz="2000" dirty="0">
                <a:solidFill>
                  <a:srgbClr val="669900"/>
                </a:solidFill>
                <a:latin typeface="Consolas" panose="020B0609020204030204" pitchFamily="49" charset="0"/>
              </a:rPr>
              <a:t>//</a:t>
            </a:r>
            <a:r>
              <a:rPr lang="tr-TR" sz="2000" dirty="0" err="1">
                <a:solidFill>
                  <a:srgbClr val="669900"/>
                </a:solidFill>
                <a:latin typeface="Consolas" panose="020B0609020204030204" pitchFamily="49" charset="0"/>
              </a:rPr>
              <a:t>object</a:t>
            </a:r>
            <a:r>
              <a:rPr lang="tr-TR" sz="2000" dirty="0">
                <a:solidFill>
                  <a:srgbClr val="669900"/>
                </a:solidFill>
                <a:latin typeface="Consolas" panose="020B0609020204030204" pitchFamily="49" charset="0"/>
              </a:rPr>
              <a:t> türünde </a:t>
            </a:r>
          </a:p>
          <a:p>
            <a:pPr>
              <a:buNone/>
            </a:pPr>
            <a:r>
              <a:rPr lang="tr-TR" sz="2400" dirty="0">
                <a:latin typeface="Consolas" panose="020B0609020204030204" pitchFamily="49" charset="0"/>
              </a:rPr>
              <a:t>		 </a:t>
            </a:r>
            <a:r>
              <a:rPr lang="tr-TR" sz="2400" dirty="0" err="1">
                <a:latin typeface="Consolas" panose="020B0609020204030204" pitchFamily="49" charset="0"/>
              </a:rPr>
              <a:t>sayilar.Add</a:t>
            </a:r>
            <a:r>
              <a:rPr lang="tr-TR" sz="2400" dirty="0">
                <a:latin typeface="Consolas" panose="020B0609020204030204" pitchFamily="49" charset="0"/>
              </a:rPr>
              <a:t>(30); </a:t>
            </a:r>
            <a:r>
              <a:rPr lang="tr-TR" sz="2000" dirty="0">
                <a:solidFill>
                  <a:srgbClr val="669900"/>
                </a:solidFill>
                <a:latin typeface="Consolas" panose="020B0609020204030204" pitchFamily="49" charset="0"/>
              </a:rPr>
              <a:t>//</a:t>
            </a:r>
            <a:r>
              <a:rPr lang="tr-TR" sz="2000" dirty="0" err="1">
                <a:solidFill>
                  <a:srgbClr val="669900"/>
                </a:solidFill>
                <a:latin typeface="Consolas" panose="020B0609020204030204" pitchFamily="49" charset="0"/>
              </a:rPr>
              <a:t>object</a:t>
            </a:r>
            <a:r>
              <a:rPr lang="tr-TR" sz="2000" dirty="0">
                <a:solidFill>
                  <a:srgbClr val="669900"/>
                </a:solidFill>
                <a:latin typeface="Consolas" panose="020B0609020204030204" pitchFamily="49" charset="0"/>
              </a:rPr>
              <a:t> türünde </a:t>
            </a:r>
          </a:p>
          <a:p>
            <a:pPr marL="914400" lvl="2" indent="0">
              <a:buNone/>
            </a:pPr>
            <a:r>
              <a:rPr lang="tr-TR" sz="1600" dirty="0">
                <a:latin typeface="Consolas" panose="020B0609020204030204" pitchFamily="49" charset="0"/>
                <a:ea typeface="+mn-ea"/>
              </a:rPr>
              <a:t>  </a:t>
            </a:r>
            <a:r>
              <a:rPr lang="tr-TR" sz="2000" dirty="0" err="1">
                <a:latin typeface="Consolas" panose="020B0609020204030204" pitchFamily="49" charset="0"/>
                <a:ea typeface="+mn-ea"/>
              </a:rPr>
              <a:t>int</a:t>
            </a:r>
            <a:r>
              <a:rPr lang="tr-TR" sz="2000" dirty="0">
                <a:latin typeface="Consolas" panose="020B0609020204030204" pitchFamily="49" charset="0"/>
                <a:ea typeface="+mn-ea"/>
              </a:rPr>
              <a:t> </a:t>
            </a:r>
            <a:r>
              <a:rPr lang="tr-TR" sz="2000" dirty="0" err="1">
                <a:latin typeface="Consolas" panose="020B0609020204030204" pitchFamily="49" charset="0"/>
                <a:ea typeface="+mn-ea"/>
              </a:rPr>
              <a:t>deger</a:t>
            </a:r>
            <a:r>
              <a:rPr lang="tr-TR" sz="2000" dirty="0">
                <a:latin typeface="Consolas" panose="020B0609020204030204" pitchFamily="49" charset="0"/>
                <a:ea typeface="+mn-ea"/>
              </a:rPr>
              <a:t>=Convert.ToInt32 (</a:t>
            </a:r>
            <a:r>
              <a:rPr lang="tr-TR" sz="2000" dirty="0" err="1">
                <a:latin typeface="Consolas" panose="020B0609020204030204" pitchFamily="49" charset="0"/>
                <a:ea typeface="+mn-ea"/>
              </a:rPr>
              <a:t>sayilar</a:t>
            </a:r>
            <a:r>
              <a:rPr lang="tr-TR" sz="2000" dirty="0">
                <a:latin typeface="Consolas" panose="020B0609020204030204" pitchFamily="49" charset="0"/>
                <a:ea typeface="+mn-ea"/>
              </a:rPr>
              <a:t>[0] ) </a:t>
            </a:r>
            <a:r>
              <a:rPr lang="tr-TR" sz="2000" dirty="0">
                <a:solidFill>
                  <a:srgbClr val="669900"/>
                </a:solidFill>
                <a:latin typeface="Consolas" panose="020B0609020204030204" pitchFamily="49" charset="0"/>
                <a:ea typeface="+mn-ea"/>
              </a:rPr>
              <a:t>//</a:t>
            </a:r>
            <a:r>
              <a:rPr lang="tr-TR" sz="2000" dirty="0" err="1">
                <a:solidFill>
                  <a:srgbClr val="669900"/>
                </a:solidFill>
                <a:latin typeface="Consolas" panose="020B0609020204030204" pitchFamily="49" charset="0"/>
                <a:ea typeface="+mn-ea"/>
              </a:rPr>
              <a:t>unboxing</a:t>
            </a:r>
            <a:r>
              <a:rPr lang="tr-TR" sz="2000" dirty="0">
                <a:solidFill>
                  <a:srgbClr val="669900"/>
                </a:solidFill>
                <a:latin typeface="Consolas" panose="020B0609020204030204" pitchFamily="49" charset="0"/>
                <a:ea typeface="+mn-ea"/>
              </a:rPr>
              <a:t> </a:t>
            </a:r>
            <a:endParaRPr lang="tr-TR" dirty="0">
              <a:solidFill>
                <a:srgbClr val="669900"/>
              </a:solidFill>
              <a:latin typeface="Consolas" panose="020B0609020204030204" pitchFamily="49" charset="0"/>
              <a:ea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a:t>Collections</a:t>
            </a:r>
            <a:r>
              <a:rPr lang="tr-TR" dirty="0"/>
              <a:t> (</a:t>
            </a:r>
            <a:r>
              <a:rPr lang="tr-TR" dirty="0" err="1"/>
              <a:t>Non</a:t>
            </a:r>
            <a:r>
              <a:rPr lang="tr-TR" dirty="0"/>
              <a:t> </a:t>
            </a:r>
            <a:r>
              <a:rPr lang="tr-TR" dirty="0" err="1"/>
              <a:t>Generic</a:t>
            </a:r>
            <a:r>
              <a:rPr lang="tr-TR" dirty="0"/>
              <a:t>)</a:t>
            </a:r>
          </a:p>
        </p:txBody>
      </p:sp>
      <p:sp>
        <p:nvSpPr>
          <p:cNvPr id="5" name="İçerik Yer Tutucusu 4">
            <a:extLst>
              <a:ext uri="{FF2B5EF4-FFF2-40B4-BE49-F238E27FC236}">
                <a16:creationId xmlns:a16="http://schemas.microsoft.com/office/drawing/2014/main" id="{606CBBA0-2456-FC88-1B72-A5CC01DF6ECD}"/>
              </a:ext>
            </a:extLst>
          </p:cNvPr>
          <p:cNvSpPr>
            <a:spLocks noGrp="1"/>
          </p:cNvSpPr>
          <p:nvPr>
            <p:ph idx="1"/>
          </p:nvPr>
        </p:nvSpPr>
        <p:spPr/>
        <p:txBody>
          <a:bodyPr/>
          <a:lstStyle/>
          <a:p>
            <a:endParaRPr lang="tr-TR" dirty="0"/>
          </a:p>
        </p:txBody>
      </p:sp>
      <p:pic>
        <p:nvPicPr>
          <p:cNvPr id="6" name="Resim 5">
            <a:extLst>
              <a:ext uri="{FF2B5EF4-FFF2-40B4-BE49-F238E27FC236}">
                <a16:creationId xmlns:a16="http://schemas.microsoft.com/office/drawing/2014/main" id="{A6F5E11B-96EB-B923-CB88-0888DAA0D8CF}"/>
              </a:ext>
            </a:extLst>
          </p:cNvPr>
          <p:cNvPicPr>
            <a:picLocks noChangeAspect="1"/>
          </p:cNvPicPr>
          <p:nvPr/>
        </p:nvPicPr>
        <p:blipFill rotWithShape="1">
          <a:blip r:embed="rId2"/>
          <a:srcRect l="41860" t="46413"/>
          <a:stretch/>
        </p:blipFill>
        <p:spPr>
          <a:xfrm>
            <a:off x="4860032" y="1936041"/>
            <a:ext cx="1800200" cy="4014580"/>
          </a:xfrm>
          <a:prstGeom prst="rect">
            <a:avLst/>
          </a:prstGeom>
        </p:spPr>
      </p:pic>
      <p:pic>
        <p:nvPicPr>
          <p:cNvPr id="2050" name="Picture 2">
            <a:extLst>
              <a:ext uri="{FF2B5EF4-FFF2-40B4-BE49-F238E27FC236}">
                <a16:creationId xmlns:a16="http://schemas.microsoft.com/office/drawing/2014/main" id="{CC5DF648-AE5D-52E9-6AE6-DAB348F02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743" y="1836681"/>
            <a:ext cx="1541674" cy="4052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563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a:t>ArrayList</a:t>
            </a:r>
            <a:endParaRPr lang="tr-TR" dirty="0"/>
          </a:p>
        </p:txBody>
      </p:sp>
      <p:sp>
        <p:nvSpPr>
          <p:cNvPr id="3" name="2 İçerik Yer Tutucusu"/>
          <p:cNvSpPr>
            <a:spLocks noGrp="1"/>
          </p:cNvSpPr>
          <p:nvPr>
            <p:ph idx="1"/>
          </p:nvPr>
        </p:nvSpPr>
        <p:spPr>
          <a:xfrm>
            <a:off x="457200" y="1600200"/>
            <a:ext cx="8229600" cy="4900634"/>
          </a:xfrm>
        </p:spPr>
        <p:txBody>
          <a:bodyPr/>
          <a:lstStyle/>
          <a:p>
            <a:pPr>
              <a:buNone/>
            </a:pPr>
            <a:r>
              <a:rPr lang="tr-TR" dirty="0" err="1"/>
              <a:t>ArrayList</a:t>
            </a:r>
            <a:r>
              <a:rPr lang="tr-TR" dirty="0"/>
              <a:t> </a:t>
            </a:r>
            <a:r>
              <a:rPr lang="tr-TR" dirty="0" err="1"/>
              <a:t>sayilar</a:t>
            </a:r>
            <a:r>
              <a:rPr lang="tr-TR" dirty="0"/>
              <a:t>=</a:t>
            </a:r>
            <a:r>
              <a:rPr lang="tr-TR" dirty="0" err="1"/>
              <a:t>new</a:t>
            </a:r>
            <a:r>
              <a:rPr lang="tr-TR" dirty="0"/>
              <a:t> </a:t>
            </a:r>
            <a:r>
              <a:rPr lang="tr-TR" dirty="0" err="1"/>
              <a:t>ArrayList</a:t>
            </a:r>
            <a:r>
              <a:rPr lang="tr-TR" dirty="0"/>
              <a:t>();</a:t>
            </a:r>
          </a:p>
          <a:p>
            <a:pPr>
              <a:buNone/>
            </a:pPr>
            <a:r>
              <a:rPr lang="tr-TR" dirty="0" err="1"/>
              <a:t>sayilar</a:t>
            </a:r>
            <a:r>
              <a:rPr lang="tr-TR" dirty="0"/>
              <a:t>.</a:t>
            </a:r>
            <a:r>
              <a:rPr lang="tr-TR" dirty="0" err="1"/>
              <a:t>Add</a:t>
            </a:r>
            <a:r>
              <a:rPr lang="tr-TR" dirty="0"/>
              <a:t>(2);</a:t>
            </a:r>
          </a:p>
          <a:p>
            <a:pPr>
              <a:buNone/>
            </a:pPr>
            <a:r>
              <a:rPr lang="tr-TR" dirty="0" err="1"/>
              <a:t>sayilar</a:t>
            </a:r>
            <a:r>
              <a:rPr lang="tr-TR" dirty="0"/>
              <a:t>.</a:t>
            </a:r>
            <a:r>
              <a:rPr lang="tr-TR" dirty="0" err="1"/>
              <a:t>Add</a:t>
            </a:r>
            <a:r>
              <a:rPr lang="tr-TR" dirty="0"/>
              <a:t>(3);</a:t>
            </a:r>
          </a:p>
          <a:p>
            <a:pPr>
              <a:buNone/>
            </a:pPr>
            <a:endParaRPr lang="tr-TR" dirty="0"/>
          </a:p>
          <a:p>
            <a:pPr algn="just">
              <a:buNone/>
            </a:pPr>
            <a:r>
              <a:rPr lang="tr-TR" dirty="0" err="1"/>
              <a:t>int</a:t>
            </a:r>
            <a:r>
              <a:rPr lang="tr-TR" dirty="0"/>
              <a:t> toplam= </a:t>
            </a:r>
            <a:r>
              <a:rPr lang="tr-TR" dirty="0" err="1"/>
              <a:t>sayilar</a:t>
            </a:r>
            <a:r>
              <a:rPr lang="tr-TR" dirty="0"/>
              <a:t>[0]	+	</a:t>
            </a:r>
            <a:r>
              <a:rPr lang="tr-TR" dirty="0" err="1"/>
              <a:t>sayilar</a:t>
            </a:r>
            <a:r>
              <a:rPr lang="tr-TR" dirty="0"/>
              <a:t>[1]; </a:t>
            </a:r>
          </a:p>
          <a:p>
            <a:pPr>
              <a:buNone/>
            </a:pPr>
            <a:r>
              <a:rPr lang="tr-TR" dirty="0"/>
              <a:t>			   (</a:t>
            </a:r>
            <a:r>
              <a:rPr lang="tr-TR" dirty="0" err="1"/>
              <a:t>object</a:t>
            </a:r>
            <a:r>
              <a:rPr lang="tr-TR" dirty="0"/>
              <a:t>)		        (</a:t>
            </a:r>
            <a:r>
              <a:rPr lang="tr-TR" dirty="0" err="1"/>
              <a:t>object</a:t>
            </a:r>
            <a:r>
              <a:rPr lang="tr-TR" dirty="0"/>
              <a:t>)</a:t>
            </a:r>
          </a:p>
          <a:p>
            <a:pPr>
              <a:buNone/>
            </a:pPr>
            <a:endParaRPr lang="tr-TR" dirty="0"/>
          </a:p>
          <a:p>
            <a:pPr>
              <a:buNone/>
            </a:pPr>
            <a:r>
              <a:rPr lang="tr-TR" dirty="0"/>
              <a:t> </a:t>
            </a:r>
            <a:r>
              <a:rPr lang="tr-TR" dirty="0" err="1">
                <a:solidFill>
                  <a:srgbClr val="FF0000"/>
                </a:solidFill>
              </a:rPr>
              <a:t>object</a:t>
            </a:r>
            <a:r>
              <a:rPr lang="tr-TR" dirty="0">
                <a:solidFill>
                  <a:srgbClr val="FF0000"/>
                </a:solidFill>
              </a:rPr>
              <a:t> </a:t>
            </a:r>
            <a:r>
              <a:rPr lang="tr-TR" dirty="0"/>
              <a:t>+ </a:t>
            </a:r>
            <a:r>
              <a:rPr lang="tr-TR" dirty="0" err="1">
                <a:solidFill>
                  <a:srgbClr val="FF0000"/>
                </a:solidFill>
              </a:rPr>
              <a:t>object</a:t>
            </a:r>
            <a:r>
              <a:rPr lang="tr-TR" dirty="0"/>
              <a:t> =</a:t>
            </a:r>
            <a:r>
              <a:rPr lang="tr-TR" dirty="0" err="1"/>
              <a:t>int</a:t>
            </a:r>
            <a:r>
              <a:rPr lang="tr-TR" dirty="0"/>
              <a:t>		değildir!</a:t>
            </a:r>
          </a:p>
          <a:p>
            <a:pPr>
              <a:buNone/>
            </a:pPr>
            <a:endParaRPr lang="tr-TR" dirty="0"/>
          </a:p>
          <a:p>
            <a:pPr>
              <a:buNone/>
            </a:pPr>
            <a:endParaRPr lang="tr-T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dirty="0" err="1"/>
              <a:t>ArrayList</a:t>
            </a:r>
            <a:endParaRPr lang="tr-TR" dirty="0"/>
          </a:p>
        </p:txBody>
      </p:sp>
      <p:sp>
        <p:nvSpPr>
          <p:cNvPr id="3" name="2 İçerik Yer Tutucusu"/>
          <p:cNvSpPr>
            <a:spLocks noGrp="1"/>
          </p:cNvSpPr>
          <p:nvPr>
            <p:ph idx="1"/>
          </p:nvPr>
        </p:nvSpPr>
        <p:spPr>
          <a:xfrm>
            <a:off x="214282" y="1600200"/>
            <a:ext cx="8358764" cy="4900634"/>
          </a:xfrm>
        </p:spPr>
        <p:txBody>
          <a:bodyPr/>
          <a:lstStyle/>
          <a:p>
            <a:pPr>
              <a:buNone/>
            </a:pPr>
            <a:r>
              <a:rPr lang="tr-TR" sz="2000" dirty="0" err="1"/>
              <a:t>ArrayList</a:t>
            </a:r>
            <a:r>
              <a:rPr lang="tr-TR" sz="2000" dirty="0"/>
              <a:t> </a:t>
            </a:r>
            <a:r>
              <a:rPr lang="tr-TR" sz="2000" dirty="0" err="1"/>
              <a:t>sayilar</a:t>
            </a:r>
            <a:r>
              <a:rPr lang="tr-TR" sz="2000" dirty="0"/>
              <a:t>=</a:t>
            </a:r>
            <a:r>
              <a:rPr lang="tr-TR" sz="2000" dirty="0" err="1"/>
              <a:t>new</a:t>
            </a:r>
            <a:r>
              <a:rPr lang="tr-TR" sz="2000" dirty="0"/>
              <a:t> </a:t>
            </a:r>
            <a:r>
              <a:rPr lang="tr-TR" sz="2000" dirty="0" err="1"/>
              <a:t>ArrayList</a:t>
            </a:r>
            <a:r>
              <a:rPr lang="tr-TR" sz="2000" dirty="0"/>
              <a:t>();</a:t>
            </a:r>
          </a:p>
          <a:p>
            <a:pPr>
              <a:buNone/>
            </a:pPr>
            <a:r>
              <a:rPr lang="tr-TR" sz="2000" dirty="0" err="1"/>
              <a:t>sayilar</a:t>
            </a:r>
            <a:r>
              <a:rPr lang="tr-TR" sz="2000" dirty="0"/>
              <a:t>.</a:t>
            </a:r>
            <a:r>
              <a:rPr lang="tr-TR" sz="2000" dirty="0" err="1"/>
              <a:t>Add</a:t>
            </a:r>
            <a:r>
              <a:rPr lang="tr-TR" sz="2000" dirty="0"/>
              <a:t>(2);</a:t>
            </a:r>
          </a:p>
          <a:p>
            <a:pPr>
              <a:buNone/>
            </a:pPr>
            <a:r>
              <a:rPr lang="tr-TR" sz="2000" dirty="0" err="1"/>
              <a:t>sayilar</a:t>
            </a:r>
            <a:r>
              <a:rPr lang="tr-TR" sz="2000" dirty="0"/>
              <a:t>.</a:t>
            </a:r>
            <a:r>
              <a:rPr lang="tr-TR" sz="2000" dirty="0" err="1"/>
              <a:t>Add</a:t>
            </a:r>
            <a:r>
              <a:rPr lang="tr-TR" sz="2000" dirty="0"/>
              <a:t>(3);</a:t>
            </a:r>
          </a:p>
          <a:p>
            <a:pPr>
              <a:buNone/>
            </a:pPr>
            <a:r>
              <a:rPr lang="tr-TR" sz="2000" dirty="0" err="1"/>
              <a:t>sayilar</a:t>
            </a:r>
            <a:r>
              <a:rPr lang="tr-TR" sz="2000" dirty="0"/>
              <a:t>.</a:t>
            </a:r>
            <a:r>
              <a:rPr lang="tr-TR" sz="2000" dirty="0" err="1"/>
              <a:t>Add</a:t>
            </a:r>
            <a:r>
              <a:rPr lang="tr-TR" sz="2000" dirty="0"/>
              <a:t>(“Merhaba”);</a:t>
            </a:r>
          </a:p>
          <a:p>
            <a:pPr>
              <a:buNone/>
            </a:pPr>
            <a:endParaRPr lang="tr-TR" sz="2000" dirty="0"/>
          </a:p>
          <a:p>
            <a:pPr>
              <a:buNone/>
            </a:pPr>
            <a:r>
              <a:rPr lang="tr-TR" sz="2000" dirty="0" err="1"/>
              <a:t>int</a:t>
            </a:r>
            <a:r>
              <a:rPr lang="tr-TR" sz="2000" dirty="0"/>
              <a:t> toplam=Convert.ToInt32 (</a:t>
            </a:r>
            <a:r>
              <a:rPr lang="tr-TR" sz="2000" dirty="0" err="1">
                <a:solidFill>
                  <a:srgbClr val="00B0F0"/>
                </a:solidFill>
              </a:rPr>
              <a:t>sayilar</a:t>
            </a:r>
            <a:r>
              <a:rPr lang="tr-TR" sz="2000" dirty="0">
                <a:solidFill>
                  <a:srgbClr val="00B0F0"/>
                </a:solidFill>
              </a:rPr>
              <a:t>[0] </a:t>
            </a:r>
            <a:r>
              <a:rPr lang="tr-TR" sz="2000" dirty="0"/>
              <a:t>) +</a:t>
            </a:r>
          </a:p>
          <a:p>
            <a:pPr>
              <a:buNone/>
            </a:pPr>
            <a:r>
              <a:rPr lang="tr-TR" sz="2000" dirty="0"/>
              <a:t>                   Convert.ToInt32 (</a:t>
            </a:r>
            <a:r>
              <a:rPr lang="tr-TR" sz="2000" dirty="0" err="1">
                <a:solidFill>
                  <a:srgbClr val="00B0F0"/>
                </a:solidFill>
              </a:rPr>
              <a:t>sayilar</a:t>
            </a:r>
            <a:r>
              <a:rPr lang="tr-TR" sz="2000" dirty="0">
                <a:solidFill>
                  <a:srgbClr val="00B0F0"/>
                </a:solidFill>
              </a:rPr>
              <a:t>[1] </a:t>
            </a:r>
            <a:r>
              <a:rPr lang="tr-TR" sz="2000" dirty="0"/>
              <a:t>) ;</a:t>
            </a:r>
          </a:p>
          <a:p>
            <a:pPr>
              <a:buNone/>
            </a:pPr>
            <a:endParaRPr lang="tr-TR" sz="2000" dirty="0"/>
          </a:p>
          <a:p>
            <a:pPr>
              <a:buNone/>
            </a:pPr>
            <a:r>
              <a:rPr lang="en-US" sz="2000" dirty="0"/>
              <a:t>foreach (int </a:t>
            </a:r>
            <a:r>
              <a:rPr lang="tr-TR" sz="2000" dirty="0" err="1"/>
              <a:t>sayi</a:t>
            </a:r>
            <a:r>
              <a:rPr lang="en-US" sz="2000" dirty="0"/>
              <a:t> in </a:t>
            </a:r>
            <a:r>
              <a:rPr lang="tr-TR" sz="2000" dirty="0" err="1"/>
              <a:t>sayilar</a:t>
            </a:r>
            <a:r>
              <a:rPr lang="en-US" sz="2000" dirty="0"/>
              <a:t>) </a:t>
            </a:r>
            <a:endParaRPr lang="tr-TR" sz="2000" dirty="0"/>
          </a:p>
          <a:p>
            <a:pPr>
              <a:buNone/>
            </a:pPr>
            <a:r>
              <a:rPr lang="tr-TR" sz="2000" dirty="0"/>
              <a:t>{</a:t>
            </a:r>
          </a:p>
          <a:p>
            <a:pPr>
              <a:buNone/>
            </a:pPr>
            <a:r>
              <a:rPr lang="tr-TR" sz="2000" dirty="0"/>
              <a:t>	</a:t>
            </a:r>
            <a:r>
              <a:rPr lang="en-US" sz="2000" dirty="0" err="1"/>
              <a:t>Console.WriteLine</a:t>
            </a:r>
            <a:r>
              <a:rPr lang="en-US" sz="2000" dirty="0"/>
              <a:t>(</a:t>
            </a:r>
            <a:r>
              <a:rPr lang="tr-TR" sz="2000" dirty="0" err="1"/>
              <a:t>sayi</a:t>
            </a:r>
            <a:r>
              <a:rPr lang="en-US" sz="2000" dirty="0"/>
              <a:t>.</a:t>
            </a:r>
            <a:r>
              <a:rPr lang="en-US" sz="2000" dirty="0" err="1"/>
              <a:t>ToString</a:t>
            </a:r>
            <a:r>
              <a:rPr lang="en-US" sz="2000" dirty="0"/>
              <a:t>());</a:t>
            </a:r>
            <a:endParaRPr lang="tr-TR" sz="2000" dirty="0"/>
          </a:p>
          <a:p>
            <a:pPr>
              <a:buNone/>
            </a:pPr>
            <a:r>
              <a:rPr lang="tr-TR" sz="2000" dirty="0"/>
              <a:t>}</a:t>
            </a:r>
          </a:p>
          <a:p>
            <a:pPr>
              <a:buNone/>
            </a:pPr>
            <a:endParaRPr lang="tr-TR" dirty="0"/>
          </a:p>
        </p:txBody>
      </p:sp>
      <p:graphicFrame>
        <p:nvGraphicFramePr>
          <p:cNvPr id="4" name="3 Tablo"/>
          <p:cNvGraphicFramePr>
            <a:graphicFrameLocks noGrp="1"/>
          </p:cNvGraphicFramePr>
          <p:nvPr>
            <p:extLst>
              <p:ext uri="{D42A27DB-BD31-4B8C-83A1-F6EECF244321}">
                <p14:modId xmlns:p14="http://schemas.microsoft.com/office/powerpoint/2010/main" val="644307044"/>
              </p:ext>
            </p:extLst>
          </p:nvPr>
        </p:nvGraphicFramePr>
        <p:xfrm>
          <a:off x="6156176" y="1340768"/>
          <a:ext cx="2530624" cy="4731438"/>
        </p:xfrm>
        <a:graphic>
          <a:graphicData uri="http://schemas.openxmlformats.org/drawingml/2006/table">
            <a:tbl>
              <a:tblPr firstRow="1" bandRow="1">
                <a:tableStyleId>{5940675A-B579-460E-94D1-54222C63F5DA}</a:tableStyleId>
              </a:tblPr>
              <a:tblGrid>
                <a:gridCol w="1024300">
                  <a:extLst>
                    <a:ext uri="{9D8B030D-6E8A-4147-A177-3AD203B41FA5}">
                      <a16:colId xmlns:a16="http://schemas.microsoft.com/office/drawing/2014/main" val="20000"/>
                    </a:ext>
                  </a:extLst>
                </a:gridCol>
                <a:gridCol w="1506324">
                  <a:extLst>
                    <a:ext uri="{9D8B030D-6E8A-4147-A177-3AD203B41FA5}">
                      <a16:colId xmlns:a16="http://schemas.microsoft.com/office/drawing/2014/main" val="20001"/>
                    </a:ext>
                  </a:extLst>
                </a:gridCol>
              </a:tblGrid>
              <a:tr h="459020">
                <a:tc>
                  <a:txBody>
                    <a:bodyPr/>
                    <a:lstStyle/>
                    <a:p>
                      <a:pPr algn="ctr"/>
                      <a:r>
                        <a:rPr lang="tr-TR" sz="1400" dirty="0" err="1"/>
                        <a:t>stack</a:t>
                      </a:r>
                      <a:endParaRPr lang="tr-TR" sz="1400" dirty="0"/>
                    </a:p>
                  </a:txBody>
                  <a:tcPr/>
                </a:tc>
                <a:tc>
                  <a:txBody>
                    <a:bodyPr/>
                    <a:lstStyle/>
                    <a:p>
                      <a:pPr algn="ctr"/>
                      <a:r>
                        <a:rPr lang="tr-TR" sz="1400" dirty="0" err="1"/>
                        <a:t>heap</a:t>
                      </a:r>
                      <a:endParaRPr lang="tr-TR" sz="1400" dirty="0"/>
                    </a:p>
                  </a:txBody>
                  <a:tcPr/>
                </a:tc>
                <a:extLst>
                  <a:ext uri="{0D108BD9-81ED-4DB2-BD59-A6C34878D82A}">
                    <a16:rowId xmlns:a16="http://schemas.microsoft.com/office/drawing/2014/main" val="10000"/>
                  </a:ext>
                </a:extLst>
              </a:tr>
              <a:tr h="4272418">
                <a:tc>
                  <a:txBody>
                    <a:bodyPr/>
                    <a:lstStyle/>
                    <a:p>
                      <a:endParaRPr lang="tr-TR" sz="1400" dirty="0"/>
                    </a:p>
                    <a:p>
                      <a:endParaRPr lang="tr-TR" sz="1400" dirty="0"/>
                    </a:p>
                    <a:p>
                      <a:endParaRPr lang="tr-TR" sz="1400" dirty="0"/>
                    </a:p>
                    <a:p>
                      <a:endParaRPr lang="tr-TR" sz="1400" dirty="0"/>
                    </a:p>
                    <a:p>
                      <a:endParaRPr lang="tr-TR" sz="1400" dirty="0"/>
                    </a:p>
                    <a:p>
                      <a:r>
                        <a:rPr lang="tr-TR" sz="1400" dirty="0" err="1"/>
                        <a:t>sayilar</a:t>
                      </a:r>
                      <a:endParaRPr lang="tr-TR" sz="1400" dirty="0"/>
                    </a:p>
                  </a:txBody>
                  <a:tcPr/>
                </a:tc>
                <a:tc>
                  <a:txBody>
                    <a:bodyPr/>
                    <a:lstStyle/>
                    <a:p>
                      <a:endParaRPr lang="tr-TR" sz="1400" dirty="0"/>
                    </a:p>
                  </a:txBody>
                  <a:tcPr/>
                </a:tc>
                <a:extLst>
                  <a:ext uri="{0D108BD9-81ED-4DB2-BD59-A6C34878D82A}">
                    <a16:rowId xmlns:a16="http://schemas.microsoft.com/office/drawing/2014/main" val="10001"/>
                  </a:ext>
                </a:extLst>
              </a:tr>
            </a:tbl>
          </a:graphicData>
        </a:graphic>
      </p:graphicFrame>
      <p:graphicFrame>
        <p:nvGraphicFramePr>
          <p:cNvPr id="6" name="5 Tablo"/>
          <p:cNvGraphicFramePr>
            <a:graphicFrameLocks noGrp="1"/>
          </p:cNvGraphicFramePr>
          <p:nvPr>
            <p:extLst>
              <p:ext uri="{D42A27DB-BD31-4B8C-83A1-F6EECF244321}">
                <p14:modId xmlns:p14="http://schemas.microsoft.com/office/powerpoint/2010/main" val="890612090"/>
              </p:ext>
            </p:extLst>
          </p:nvPr>
        </p:nvGraphicFramePr>
        <p:xfrm>
          <a:off x="7308304" y="1920537"/>
          <a:ext cx="1264742" cy="3571900"/>
        </p:xfrm>
        <a:graphic>
          <a:graphicData uri="http://schemas.openxmlformats.org/drawingml/2006/table">
            <a:tbl>
              <a:tblPr firstRow="1" bandRow="1">
                <a:tableStyleId>{5C22544A-7EE6-4342-B048-85BDC9FD1C3A}</a:tableStyleId>
              </a:tblPr>
              <a:tblGrid>
                <a:gridCol w="1264742">
                  <a:extLst>
                    <a:ext uri="{9D8B030D-6E8A-4147-A177-3AD203B41FA5}">
                      <a16:colId xmlns:a16="http://schemas.microsoft.com/office/drawing/2014/main" val="20000"/>
                    </a:ext>
                  </a:extLst>
                </a:gridCol>
              </a:tblGrid>
              <a:tr h="3571900">
                <a:tc>
                  <a:txBody>
                    <a:bodyPr/>
                    <a:lstStyle/>
                    <a:p>
                      <a:endParaRPr lang="tr-TR" dirty="0"/>
                    </a:p>
                  </a:txBody>
                  <a:tcPr/>
                </a:tc>
                <a:extLst>
                  <a:ext uri="{0D108BD9-81ED-4DB2-BD59-A6C34878D82A}">
                    <a16:rowId xmlns:a16="http://schemas.microsoft.com/office/drawing/2014/main" val="10000"/>
                  </a:ext>
                </a:extLst>
              </a:tr>
            </a:tbl>
          </a:graphicData>
        </a:graphic>
      </p:graphicFrame>
      <p:cxnSp>
        <p:nvCxnSpPr>
          <p:cNvPr id="8" name="7 Düz Ok Bağlayıcısı"/>
          <p:cNvCxnSpPr>
            <a:cxnSpLocks/>
          </p:cNvCxnSpPr>
          <p:nvPr/>
        </p:nvCxnSpPr>
        <p:spPr>
          <a:xfrm flipV="1">
            <a:off x="6732240" y="2348880"/>
            <a:ext cx="576064" cy="5921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8 Metin kutusu"/>
          <p:cNvSpPr txBox="1"/>
          <p:nvPr/>
        </p:nvSpPr>
        <p:spPr>
          <a:xfrm>
            <a:off x="7429520" y="2143116"/>
            <a:ext cx="1014533" cy="369332"/>
          </a:xfrm>
          <a:prstGeom prst="rect">
            <a:avLst/>
          </a:prstGeom>
          <a:noFill/>
          <a:ln w="38100">
            <a:solidFill>
              <a:srgbClr val="00B0F0"/>
            </a:solidFill>
          </a:ln>
        </p:spPr>
        <p:txBody>
          <a:bodyPr wrap="square" rtlCol="0">
            <a:spAutoFit/>
          </a:bodyPr>
          <a:lstStyle/>
          <a:p>
            <a:r>
              <a:rPr lang="tr-TR" dirty="0"/>
              <a:t>2  (</a:t>
            </a:r>
            <a:r>
              <a:rPr lang="tr-TR" dirty="0" err="1"/>
              <a:t>int</a:t>
            </a:r>
            <a:r>
              <a:rPr lang="tr-TR" dirty="0"/>
              <a:t>)</a:t>
            </a:r>
          </a:p>
        </p:txBody>
      </p:sp>
      <p:sp>
        <p:nvSpPr>
          <p:cNvPr id="10" name="9 Metin kutusu"/>
          <p:cNvSpPr txBox="1"/>
          <p:nvPr/>
        </p:nvSpPr>
        <p:spPr>
          <a:xfrm>
            <a:off x="7429520" y="3143248"/>
            <a:ext cx="886896" cy="369332"/>
          </a:xfrm>
          <a:prstGeom prst="rect">
            <a:avLst/>
          </a:prstGeom>
          <a:noFill/>
          <a:ln w="38100">
            <a:solidFill>
              <a:srgbClr val="00B0F0"/>
            </a:solidFill>
          </a:ln>
        </p:spPr>
        <p:txBody>
          <a:bodyPr wrap="square" rtlCol="0">
            <a:spAutoFit/>
          </a:bodyPr>
          <a:lstStyle/>
          <a:p>
            <a:r>
              <a:rPr lang="tr-TR" dirty="0"/>
              <a:t>3 (</a:t>
            </a:r>
            <a:r>
              <a:rPr lang="tr-TR" dirty="0" err="1"/>
              <a:t>int</a:t>
            </a:r>
            <a:r>
              <a:rPr lang="tr-TR" dirty="0"/>
              <a:t>)</a:t>
            </a:r>
          </a:p>
        </p:txBody>
      </p:sp>
      <p:sp>
        <p:nvSpPr>
          <p:cNvPr id="11" name="10 Metin kutusu"/>
          <p:cNvSpPr txBox="1"/>
          <p:nvPr/>
        </p:nvSpPr>
        <p:spPr>
          <a:xfrm>
            <a:off x="7643834" y="2571744"/>
            <a:ext cx="800219" cy="369332"/>
          </a:xfrm>
          <a:prstGeom prst="rect">
            <a:avLst/>
          </a:prstGeom>
          <a:noFill/>
          <a:ln>
            <a:noFill/>
          </a:ln>
        </p:spPr>
        <p:txBody>
          <a:bodyPr wrap="square" rtlCol="0">
            <a:spAutoFit/>
          </a:bodyPr>
          <a:lstStyle/>
          <a:p>
            <a:r>
              <a:rPr lang="tr-TR" dirty="0" err="1"/>
              <a:t>object</a:t>
            </a:r>
            <a:endParaRPr lang="tr-TR" dirty="0"/>
          </a:p>
        </p:txBody>
      </p:sp>
      <p:sp>
        <p:nvSpPr>
          <p:cNvPr id="12" name="11 Metin kutusu"/>
          <p:cNvSpPr txBox="1"/>
          <p:nvPr/>
        </p:nvSpPr>
        <p:spPr>
          <a:xfrm>
            <a:off x="7643834" y="3571876"/>
            <a:ext cx="800219" cy="369332"/>
          </a:xfrm>
          <a:prstGeom prst="rect">
            <a:avLst/>
          </a:prstGeom>
          <a:noFill/>
          <a:ln>
            <a:noFill/>
          </a:ln>
        </p:spPr>
        <p:txBody>
          <a:bodyPr wrap="square" rtlCol="0">
            <a:spAutoFit/>
          </a:bodyPr>
          <a:lstStyle/>
          <a:p>
            <a:r>
              <a:rPr lang="tr-TR" dirty="0" err="1"/>
              <a:t>object</a:t>
            </a:r>
            <a:endParaRPr lang="tr-TR" dirty="0"/>
          </a:p>
        </p:txBody>
      </p:sp>
      <p:sp>
        <p:nvSpPr>
          <p:cNvPr id="13" name="12 Metin kutusu"/>
          <p:cNvSpPr txBox="1"/>
          <p:nvPr/>
        </p:nvSpPr>
        <p:spPr>
          <a:xfrm>
            <a:off x="7429520" y="4214818"/>
            <a:ext cx="1014533" cy="461665"/>
          </a:xfrm>
          <a:prstGeom prst="rect">
            <a:avLst/>
          </a:prstGeom>
          <a:noFill/>
          <a:ln w="38100">
            <a:solidFill>
              <a:srgbClr val="00B0F0"/>
            </a:solidFill>
          </a:ln>
        </p:spPr>
        <p:txBody>
          <a:bodyPr wrap="square" rtlCol="0">
            <a:spAutoFit/>
          </a:bodyPr>
          <a:lstStyle/>
          <a:p>
            <a:r>
              <a:rPr lang="tr-TR" sz="1200" dirty="0"/>
              <a:t>Merhaba</a:t>
            </a:r>
          </a:p>
          <a:p>
            <a:r>
              <a:rPr lang="tr-TR" sz="1200" dirty="0"/>
              <a:t>(</a:t>
            </a:r>
            <a:r>
              <a:rPr lang="tr-TR" sz="1200" dirty="0" err="1"/>
              <a:t>string</a:t>
            </a:r>
            <a:r>
              <a:rPr lang="tr-TR" sz="1200"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3199"/>
            <a:ext cx="8229600" cy="708700"/>
          </a:xfrm>
        </p:spPr>
        <p:txBody>
          <a:bodyPr/>
          <a:lstStyle/>
          <a:p>
            <a:pPr algn="l"/>
            <a:r>
              <a:rPr lang="tr-TR" dirty="0" err="1"/>
              <a:t>ArrayList</a:t>
            </a:r>
            <a:r>
              <a:rPr lang="tr-TR" dirty="0"/>
              <a:t> Metotları</a:t>
            </a:r>
          </a:p>
        </p:txBody>
      </p:sp>
      <p:sp>
        <p:nvSpPr>
          <p:cNvPr id="3" name="2 İçerik Yer Tutucusu"/>
          <p:cNvSpPr>
            <a:spLocks noGrp="1"/>
          </p:cNvSpPr>
          <p:nvPr>
            <p:ph idx="1"/>
          </p:nvPr>
        </p:nvSpPr>
        <p:spPr>
          <a:xfrm>
            <a:off x="251520" y="931899"/>
            <a:ext cx="8640960" cy="5737461"/>
          </a:xfrm>
        </p:spPr>
        <p:txBody>
          <a:bodyPr/>
          <a:lstStyle/>
          <a:p>
            <a:r>
              <a:rPr lang="tr-TR" sz="2400" b="1" dirty="0" err="1"/>
              <a:t>Sort</a:t>
            </a:r>
            <a:r>
              <a:rPr lang="tr-TR" sz="2400" b="1" dirty="0"/>
              <a:t> metodu</a:t>
            </a:r>
          </a:p>
          <a:p>
            <a:pPr>
              <a:buNone/>
            </a:pPr>
            <a:r>
              <a:rPr lang="tr-TR" sz="2400" dirty="0"/>
              <a:t>	Koleksiyon üyelerini sıralamak için kullanılır. </a:t>
            </a:r>
          </a:p>
          <a:p>
            <a:pPr>
              <a:buNone/>
            </a:pPr>
            <a:r>
              <a:rPr lang="tr-TR" sz="2400" dirty="0"/>
              <a:t>   </a:t>
            </a:r>
            <a:r>
              <a:rPr lang="tr-TR" sz="2400" dirty="0" err="1"/>
              <a:t>dizi.Sort</a:t>
            </a:r>
            <a:r>
              <a:rPr lang="tr-TR" sz="2400" dirty="0"/>
              <a:t>();</a:t>
            </a:r>
          </a:p>
          <a:p>
            <a:pPr>
              <a:buNone/>
            </a:pPr>
            <a:endParaRPr lang="tr-TR" sz="2800" dirty="0"/>
          </a:p>
          <a:p>
            <a:pPr>
              <a:buNone/>
            </a:pPr>
            <a:endParaRPr lang="tr-TR" sz="2800" dirty="0"/>
          </a:p>
        </p:txBody>
      </p:sp>
      <p:sp>
        <p:nvSpPr>
          <p:cNvPr id="6" name="Rectangle 2">
            <a:extLst>
              <a:ext uri="{FF2B5EF4-FFF2-40B4-BE49-F238E27FC236}">
                <a16:creationId xmlns:a16="http://schemas.microsoft.com/office/drawing/2014/main" id="{FC5BCCAA-C169-54DF-47E9-C4C17912554D}"/>
              </a:ext>
            </a:extLst>
          </p:cNvPr>
          <p:cNvSpPr>
            <a:spLocks noChangeArrowheads="1"/>
          </p:cNvSpPr>
          <p:nvPr/>
        </p:nvSpPr>
        <p:spPr bwMode="auto">
          <a:xfrm>
            <a:off x="1619672" y="4373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7" name="Text Box 1">
            <a:extLst>
              <a:ext uri="{FF2B5EF4-FFF2-40B4-BE49-F238E27FC236}">
                <a16:creationId xmlns:a16="http://schemas.microsoft.com/office/drawing/2014/main" id="{8DBE9EC1-80A7-36F5-6A34-BD0339AC0F27}"/>
              </a:ext>
            </a:extLst>
          </p:cNvPr>
          <p:cNvSpPr txBox="1">
            <a:spLocks noChangeArrowheads="1"/>
          </p:cNvSpPr>
          <p:nvPr/>
        </p:nvSpPr>
        <p:spPr bwMode="auto">
          <a:xfrm>
            <a:off x="1992805" y="4587390"/>
            <a:ext cx="6816922" cy="1968500"/>
          </a:xfrm>
          <a:prstGeom prst="rect">
            <a:avLst/>
          </a:prstGeom>
          <a:solidFill>
            <a:srgbClr val="FAFF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err="1">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birDizi.Add</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a:t>
            </a:r>
            <a:r>
              <a:rPr kumimoji="0" lang="tr-TR" altLang="tr-TR" sz="1400" b="0" i="0" u="none" strike="noStrike" cap="none" normalizeH="0" baseline="0" dirty="0">
                <a:ln>
                  <a:noFill/>
                </a:ln>
                <a:solidFill>
                  <a:srgbClr val="900000"/>
                </a:solidFill>
                <a:effectLst/>
                <a:latin typeface="Consolas" panose="020B0609020204030204" pitchFamily="49" charset="0"/>
                <a:ea typeface="Courier New" panose="02070309020205020404" pitchFamily="49" charset="0"/>
                <a:cs typeface="Times New Roman" panose="02020603050405020304" pitchFamily="18" charset="0"/>
              </a:rPr>
              <a:t>"Adana"</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 </a:t>
            </a:r>
            <a:r>
              <a:rPr kumimoji="0" lang="tr-TR" altLang="tr-TR" sz="1400" b="0" i="0" u="none" strike="noStrike" cap="none" normalizeH="0" baseline="0" dirty="0" err="1">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birDizi.Add</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a:t>
            </a:r>
            <a:r>
              <a:rPr kumimoji="0" lang="tr-TR" altLang="tr-TR" sz="1400" b="0" i="0" u="none" strike="noStrike" cap="none" normalizeH="0" baseline="0" dirty="0">
                <a:ln>
                  <a:noFill/>
                </a:ln>
                <a:solidFill>
                  <a:srgbClr val="900000"/>
                </a:solidFill>
                <a:effectLst/>
                <a:latin typeface="Consolas" panose="020B0609020204030204" pitchFamily="49" charset="0"/>
                <a:ea typeface="Courier New" panose="02070309020205020404" pitchFamily="49" charset="0"/>
                <a:cs typeface="Times New Roman" panose="02020603050405020304" pitchFamily="18" charset="0"/>
              </a:rPr>
              <a:t>"Bursa"</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 </a:t>
            </a:r>
            <a:r>
              <a:rPr kumimoji="0" lang="tr-TR" altLang="tr-TR" sz="1400" b="0" i="0" u="none" strike="noStrike" cap="none" normalizeH="0" baseline="0" dirty="0" err="1">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birDizi.Add</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a:t>
            </a:r>
            <a:r>
              <a:rPr kumimoji="0" lang="tr-TR" altLang="tr-TR" sz="1400" b="0" i="0" u="none" strike="noStrike" cap="none" normalizeH="0" baseline="0" dirty="0">
                <a:ln>
                  <a:noFill/>
                </a:ln>
                <a:solidFill>
                  <a:srgbClr val="900000"/>
                </a:solidFill>
                <a:effectLst/>
                <a:latin typeface="Consolas" panose="020B0609020204030204" pitchFamily="49" charset="0"/>
                <a:ea typeface="Courier New" panose="02070309020205020404" pitchFamily="49" charset="0"/>
                <a:cs typeface="Times New Roman" panose="02020603050405020304" pitchFamily="18" charset="0"/>
              </a:rPr>
              <a:t>"</a:t>
            </a:r>
            <a:r>
              <a:rPr kumimoji="0" lang="tr-TR" altLang="tr-TR" sz="1400" b="0" i="0" u="none" strike="noStrike" cap="none" normalizeH="0" baseline="0" dirty="0" err="1">
                <a:ln>
                  <a:noFill/>
                </a:ln>
                <a:solidFill>
                  <a:srgbClr val="900000"/>
                </a:solidFill>
                <a:effectLst/>
                <a:latin typeface="Consolas" panose="020B0609020204030204" pitchFamily="49" charset="0"/>
                <a:ea typeface="Courier New" panose="02070309020205020404" pitchFamily="49" charset="0"/>
                <a:cs typeface="Times New Roman" panose="02020603050405020304" pitchFamily="18" charset="0"/>
              </a:rPr>
              <a:t>Izmir</a:t>
            </a:r>
            <a:r>
              <a:rPr kumimoji="0" lang="tr-TR" altLang="tr-TR" sz="1400" b="0" i="0" u="none" strike="noStrike" cap="none" normalizeH="0" baseline="0" dirty="0">
                <a:ln>
                  <a:noFill/>
                </a:ln>
                <a:solidFill>
                  <a:srgbClr val="900000"/>
                </a:solidFill>
                <a:effectLst/>
                <a:latin typeface="Consolas" panose="020B0609020204030204" pitchFamily="49" charset="0"/>
                <a:ea typeface="Courier New" panose="02070309020205020404" pitchFamily="49" charset="0"/>
                <a:cs typeface="Times New Roman" panose="02020603050405020304" pitchFamily="18" charset="0"/>
              </a:rPr>
              <a:t>"</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 </a:t>
            </a:r>
            <a:r>
              <a:rPr kumimoji="0" lang="tr-TR" altLang="tr-TR" sz="1400" b="0" i="0" u="none" strike="noStrike" cap="none" normalizeH="0" baseline="0" dirty="0" err="1">
                <a:ln>
                  <a:noFill/>
                </a:ln>
                <a:solidFill>
                  <a:srgbClr val="36B5C4"/>
                </a:solidFill>
                <a:effectLst/>
                <a:latin typeface="Consolas" panose="020B0609020204030204" pitchFamily="49" charset="0"/>
                <a:ea typeface="Courier New" panose="02070309020205020404" pitchFamily="49" charset="0"/>
                <a:cs typeface="Times New Roman" panose="02020603050405020304" pitchFamily="18" charset="0"/>
              </a:rPr>
              <a:t>Console</a:t>
            </a:r>
            <a:r>
              <a:rPr kumimoji="0" lang="tr-TR" altLang="tr-TR" sz="1400" b="0" i="0" u="none" strike="noStrike" cap="none" normalizeH="0" baseline="0" dirty="0" err="1">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.WriteLine</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a:t>
            </a:r>
            <a:r>
              <a:rPr kumimoji="0" lang="tr-TR" altLang="tr-TR" sz="1400" b="0" i="0" u="none" strike="noStrike" cap="none" normalizeH="0" baseline="0" dirty="0">
                <a:ln>
                  <a:noFill/>
                </a:ln>
                <a:solidFill>
                  <a:srgbClr val="900000"/>
                </a:solidFill>
                <a:effectLst/>
                <a:latin typeface="Consolas" panose="020B0609020204030204" pitchFamily="49" charset="0"/>
                <a:ea typeface="Courier New" panose="02070309020205020404" pitchFamily="49" charset="0"/>
                <a:cs typeface="Times New Roman" panose="02020603050405020304" pitchFamily="18" charset="0"/>
              </a:rPr>
              <a:t>"</a:t>
            </a:r>
            <a:r>
              <a:rPr kumimoji="0" lang="tr-TR" altLang="tr-TR" sz="1400" b="0" i="0" u="none" strike="noStrike" cap="none" normalizeH="0" baseline="0" dirty="0" err="1">
                <a:ln>
                  <a:noFill/>
                </a:ln>
                <a:solidFill>
                  <a:srgbClr val="900000"/>
                </a:solidFill>
                <a:effectLst/>
                <a:latin typeface="Consolas" panose="020B0609020204030204" pitchFamily="49" charset="0"/>
                <a:ea typeface="Courier New" panose="02070309020205020404" pitchFamily="49" charset="0"/>
                <a:cs typeface="Times New Roman" panose="02020603050405020304" pitchFamily="18" charset="0"/>
              </a:rPr>
              <a:t>Sıralanmamıç</a:t>
            </a:r>
            <a:r>
              <a:rPr kumimoji="0" lang="tr-TR" altLang="tr-TR" sz="1400" b="0" i="0" u="none" strike="noStrike" cap="none" normalizeH="0" baseline="0" dirty="0">
                <a:ln>
                  <a:noFill/>
                </a:ln>
                <a:solidFill>
                  <a:srgbClr val="900000"/>
                </a:solidFill>
                <a:effectLst/>
                <a:latin typeface="Consolas" panose="020B0609020204030204" pitchFamily="49" charset="0"/>
                <a:ea typeface="Courier New" panose="02070309020205020404" pitchFamily="49" charset="0"/>
                <a:cs typeface="Times New Roman" panose="02020603050405020304" pitchFamily="18" charset="0"/>
              </a:rPr>
              <a:t> Liste"</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 </a:t>
            </a:r>
            <a:r>
              <a:rPr kumimoji="0" lang="tr-TR" altLang="tr-TR" sz="1400" b="0" i="0" u="none" strike="noStrike" cap="none" normalizeH="0" baseline="0" dirty="0" err="1">
                <a:ln>
                  <a:noFill/>
                </a:ln>
                <a:solidFill>
                  <a:srgbClr val="1A3AFF"/>
                </a:solidFill>
                <a:effectLst/>
                <a:latin typeface="Consolas" panose="020B0609020204030204" pitchFamily="49" charset="0"/>
                <a:ea typeface="Courier New" panose="02070309020205020404" pitchFamily="49" charset="0"/>
                <a:cs typeface="Times New Roman" panose="02020603050405020304" pitchFamily="18" charset="0"/>
              </a:rPr>
              <a:t>foreach</a:t>
            </a:r>
            <a:r>
              <a:rPr kumimoji="0" lang="tr-TR" altLang="tr-TR" sz="1400" b="0" i="0" u="none" strike="noStrike" cap="none" normalizeH="0" baseline="0" dirty="0">
                <a:ln>
                  <a:noFill/>
                </a:ln>
                <a:solidFill>
                  <a:srgbClr val="1A3AFF"/>
                </a:solidFill>
                <a:effectLst/>
                <a:latin typeface="Consolas" panose="020B0609020204030204" pitchFamily="49" charset="0"/>
                <a:ea typeface="Courier New" panose="02070309020205020404" pitchFamily="49" charset="0"/>
                <a:cs typeface="Times New Roman" panose="02020603050405020304" pitchFamily="18" charset="0"/>
              </a:rPr>
              <a:t> </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a:t>
            </a:r>
            <a:r>
              <a:rPr kumimoji="0" lang="tr-TR" altLang="tr-TR" sz="1400" b="0" i="0" u="none" strike="noStrike" cap="none" normalizeH="0" baseline="0" dirty="0">
                <a:ln>
                  <a:noFill/>
                </a:ln>
                <a:solidFill>
                  <a:srgbClr val="1A3AFF"/>
                </a:solidFill>
                <a:effectLst/>
                <a:latin typeface="Consolas" panose="020B0609020204030204" pitchFamily="49" charset="0"/>
                <a:ea typeface="Courier New" panose="02070309020205020404" pitchFamily="49" charset="0"/>
                <a:cs typeface="Times New Roman" panose="02020603050405020304" pitchFamily="18" charset="0"/>
              </a:rPr>
              <a:t>string </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s </a:t>
            </a:r>
            <a:r>
              <a:rPr kumimoji="0" lang="tr-TR" altLang="tr-TR" sz="1400" b="0" i="0" u="none" strike="noStrike" cap="none" normalizeH="0" baseline="0" dirty="0">
                <a:ln>
                  <a:noFill/>
                </a:ln>
                <a:solidFill>
                  <a:srgbClr val="1A3AFF"/>
                </a:solidFill>
                <a:effectLst/>
                <a:latin typeface="Consolas" panose="020B0609020204030204" pitchFamily="49" charset="0"/>
                <a:ea typeface="Courier New" panose="02070309020205020404" pitchFamily="49" charset="0"/>
                <a:cs typeface="Times New Roman" panose="02020603050405020304" pitchFamily="18" charset="0"/>
              </a:rPr>
              <a:t>in </a:t>
            </a:r>
            <a:r>
              <a:rPr kumimoji="0" lang="tr-TR" altLang="tr-TR" sz="1400" b="0" i="0" u="none" strike="noStrike" cap="none" normalizeH="0" baseline="0" dirty="0" err="1">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birDizi</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a:t>
            </a:r>
            <a:endPar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err="1">
                <a:ln>
                  <a:noFill/>
                </a:ln>
                <a:solidFill>
                  <a:srgbClr val="36B5C4"/>
                </a:solidFill>
                <a:effectLst/>
                <a:latin typeface="Consolas" panose="020B0609020204030204" pitchFamily="49" charset="0"/>
                <a:ea typeface="Courier New" panose="02070309020205020404" pitchFamily="49" charset="0"/>
                <a:cs typeface="Times New Roman" panose="02020603050405020304" pitchFamily="18" charset="0"/>
              </a:rPr>
              <a:t>Console</a:t>
            </a:r>
            <a:r>
              <a:rPr kumimoji="0" lang="tr-TR" altLang="tr-TR" sz="1400" b="0" i="0" u="none" strike="noStrike" cap="none" normalizeH="0" baseline="0" dirty="0" err="1">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.WriteLine</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a:t>
            </a:r>
            <a:r>
              <a:rPr kumimoji="0" lang="tr-TR" altLang="tr-TR" sz="1400" b="0" i="0" u="none" strike="noStrike" cap="none" normalizeH="0" baseline="0" dirty="0" err="1">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s.ToString</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 </a:t>
            </a:r>
            <a:r>
              <a:rPr kumimoji="0" lang="tr-TR" altLang="tr-TR" sz="1400" b="0" i="0" u="none" strike="noStrike" cap="none" normalizeH="0" baseline="0" dirty="0" err="1">
                <a:ln>
                  <a:noFill/>
                </a:ln>
                <a:solidFill>
                  <a:srgbClr val="36B5C4"/>
                </a:solidFill>
                <a:effectLst/>
                <a:latin typeface="Consolas" panose="020B0609020204030204" pitchFamily="49" charset="0"/>
                <a:ea typeface="Courier New" panose="02070309020205020404" pitchFamily="49" charset="0"/>
                <a:cs typeface="Times New Roman" panose="02020603050405020304" pitchFamily="18" charset="0"/>
              </a:rPr>
              <a:t>Console</a:t>
            </a:r>
            <a:r>
              <a:rPr kumimoji="0" lang="tr-TR" altLang="tr-TR" sz="1400" b="0" i="0" u="none" strike="noStrike" cap="none" normalizeH="0" baseline="0" dirty="0" err="1">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.WriteLine</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 </a:t>
            </a:r>
            <a:r>
              <a:rPr kumimoji="0" lang="tr-TR" altLang="tr-TR" sz="1400" b="0" i="0" u="none" strike="noStrike" cap="none" normalizeH="0" baseline="0" dirty="0" err="1">
                <a:ln>
                  <a:noFill/>
                </a:ln>
                <a:solidFill>
                  <a:srgbClr val="36B5C4"/>
                </a:solidFill>
                <a:effectLst/>
                <a:latin typeface="Consolas" panose="020B0609020204030204" pitchFamily="49" charset="0"/>
                <a:ea typeface="Courier New" panose="02070309020205020404" pitchFamily="49" charset="0"/>
                <a:cs typeface="Times New Roman" panose="02020603050405020304" pitchFamily="18" charset="0"/>
              </a:rPr>
              <a:t>Console</a:t>
            </a:r>
            <a:r>
              <a:rPr kumimoji="0" lang="tr-TR" altLang="tr-TR" sz="1400" b="0" i="0" u="none" strike="noStrike" cap="none" normalizeH="0" baseline="0" dirty="0" err="1">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.WriteLine</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a:t>
            </a:r>
            <a:r>
              <a:rPr kumimoji="0" lang="tr-TR" altLang="tr-TR" sz="1400" b="0" i="0" u="none" strike="noStrike" cap="none" normalizeH="0" baseline="0" dirty="0">
                <a:ln>
                  <a:noFill/>
                </a:ln>
                <a:solidFill>
                  <a:srgbClr val="900000"/>
                </a:solidFill>
                <a:effectLst/>
                <a:latin typeface="Consolas" panose="020B0609020204030204" pitchFamily="49" charset="0"/>
                <a:ea typeface="Courier New" panose="02070309020205020404" pitchFamily="49" charset="0"/>
                <a:cs typeface="Times New Roman" panose="02020603050405020304" pitchFamily="18" charset="0"/>
              </a:rPr>
              <a:t>"</a:t>
            </a:r>
            <a:r>
              <a:rPr kumimoji="0" lang="tr-TR" altLang="tr-TR" sz="1400" b="0" i="0" u="none" strike="noStrike" cap="none" normalizeH="0" baseline="0" dirty="0" err="1">
                <a:ln>
                  <a:noFill/>
                </a:ln>
                <a:solidFill>
                  <a:srgbClr val="900000"/>
                </a:solidFill>
                <a:effectLst/>
                <a:latin typeface="Consolas" panose="020B0609020204030204" pitchFamily="49" charset="0"/>
                <a:ea typeface="Courier New" panose="02070309020205020404" pitchFamily="49" charset="0"/>
                <a:cs typeface="Times New Roman" panose="02020603050405020304" pitchFamily="18" charset="0"/>
              </a:rPr>
              <a:t>Sıralanmıç</a:t>
            </a:r>
            <a:r>
              <a:rPr kumimoji="0" lang="tr-TR" altLang="tr-TR" sz="1400" b="0" i="0" u="none" strike="noStrike" cap="none" normalizeH="0" baseline="0" dirty="0">
                <a:ln>
                  <a:noFill/>
                </a:ln>
                <a:solidFill>
                  <a:srgbClr val="900000"/>
                </a:solidFill>
                <a:effectLst/>
                <a:latin typeface="Consolas" panose="020B0609020204030204" pitchFamily="49" charset="0"/>
                <a:ea typeface="Courier New" panose="02070309020205020404" pitchFamily="49" charset="0"/>
                <a:cs typeface="Times New Roman" panose="02020603050405020304" pitchFamily="18" charset="0"/>
              </a:rPr>
              <a:t> Liste"</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a:t>
            </a:r>
            <a:endPar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err="1">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birDizi.Sort</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a:t>
            </a:r>
            <a:endPar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err="1">
                <a:ln>
                  <a:noFill/>
                </a:ln>
                <a:solidFill>
                  <a:srgbClr val="1A3AFF"/>
                </a:solidFill>
                <a:effectLst/>
                <a:latin typeface="Consolas" panose="020B0609020204030204" pitchFamily="49" charset="0"/>
                <a:ea typeface="Courier New" panose="02070309020205020404" pitchFamily="49" charset="0"/>
                <a:cs typeface="Times New Roman" panose="02020603050405020304" pitchFamily="18" charset="0"/>
              </a:rPr>
              <a:t>foreach</a:t>
            </a:r>
            <a:r>
              <a:rPr kumimoji="0" lang="tr-TR" altLang="tr-TR" sz="1400" b="0" i="0" u="none" strike="noStrike" cap="none" normalizeH="0" baseline="0" dirty="0">
                <a:ln>
                  <a:noFill/>
                </a:ln>
                <a:solidFill>
                  <a:srgbClr val="1A3AFF"/>
                </a:solidFill>
                <a:effectLst/>
                <a:latin typeface="Consolas" panose="020B0609020204030204" pitchFamily="49" charset="0"/>
                <a:ea typeface="Courier New" panose="02070309020205020404" pitchFamily="49" charset="0"/>
                <a:cs typeface="Times New Roman" panose="02020603050405020304" pitchFamily="18" charset="0"/>
              </a:rPr>
              <a:t> </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a:t>
            </a:r>
            <a:r>
              <a:rPr kumimoji="0" lang="tr-TR" altLang="tr-TR" sz="1400" b="0" i="0" u="none" strike="noStrike" cap="none" normalizeH="0" baseline="0" dirty="0">
                <a:ln>
                  <a:noFill/>
                </a:ln>
                <a:solidFill>
                  <a:srgbClr val="1A3AFF"/>
                </a:solidFill>
                <a:effectLst/>
                <a:latin typeface="Consolas" panose="020B0609020204030204" pitchFamily="49" charset="0"/>
                <a:ea typeface="Courier New" panose="02070309020205020404" pitchFamily="49" charset="0"/>
                <a:cs typeface="Times New Roman" panose="02020603050405020304" pitchFamily="18" charset="0"/>
              </a:rPr>
              <a:t>string </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s </a:t>
            </a:r>
            <a:r>
              <a:rPr kumimoji="0" lang="tr-TR" altLang="tr-TR" sz="1400" b="0" i="0" u="none" strike="noStrike" cap="none" normalizeH="0" baseline="0" dirty="0">
                <a:ln>
                  <a:noFill/>
                </a:ln>
                <a:solidFill>
                  <a:srgbClr val="1A3AFF"/>
                </a:solidFill>
                <a:effectLst/>
                <a:latin typeface="Consolas" panose="020B0609020204030204" pitchFamily="49" charset="0"/>
                <a:ea typeface="Courier New" panose="02070309020205020404" pitchFamily="49" charset="0"/>
                <a:cs typeface="Times New Roman" panose="02020603050405020304" pitchFamily="18" charset="0"/>
              </a:rPr>
              <a:t>in </a:t>
            </a:r>
            <a:r>
              <a:rPr kumimoji="0" lang="tr-TR" altLang="tr-TR" sz="1400" b="0" i="0" u="none" strike="noStrike" cap="none" normalizeH="0" baseline="0" dirty="0" err="1">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birDizi</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 </a:t>
            </a:r>
            <a:r>
              <a:rPr kumimoji="0" lang="tr-TR" altLang="tr-TR" sz="1400" b="0" i="0" u="none" strike="noStrike" cap="none" normalizeH="0" baseline="0" dirty="0" err="1">
                <a:ln>
                  <a:noFill/>
                </a:ln>
                <a:solidFill>
                  <a:srgbClr val="36B5C4"/>
                </a:solidFill>
                <a:effectLst/>
                <a:latin typeface="Consolas" panose="020B0609020204030204" pitchFamily="49" charset="0"/>
                <a:ea typeface="Courier New" panose="02070309020205020404" pitchFamily="49" charset="0"/>
                <a:cs typeface="Times New Roman" panose="02020603050405020304" pitchFamily="18" charset="0"/>
              </a:rPr>
              <a:t>Console</a:t>
            </a:r>
            <a:r>
              <a:rPr kumimoji="0" lang="tr-TR" altLang="tr-TR" sz="1400" b="0" i="0" u="none" strike="noStrike" cap="none" normalizeH="0" baseline="0" dirty="0" err="1">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.WriteLine</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a:t>
            </a:r>
            <a:r>
              <a:rPr kumimoji="0" lang="tr-TR" altLang="tr-TR" sz="1400" b="0" i="0" u="none" strike="noStrike" cap="none" normalizeH="0" baseline="0" dirty="0" err="1">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s.ToString</a:t>
            </a: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a:t>
            </a:r>
            <a:endPar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a:ln>
                  <a:noFill/>
                </a:ln>
                <a:solidFill>
                  <a:schemeClr val="tx1"/>
                </a:solidFill>
                <a:effectLst/>
                <a:latin typeface="Consolas" panose="020B0609020204030204" pitchFamily="49" charset="0"/>
                <a:ea typeface="Courier New" panose="02070309020205020404" pitchFamily="49" charset="0"/>
                <a:cs typeface="Times New Roman" panose="02020603050405020304" pitchFamily="18" charset="0"/>
              </a:rPr>
              <a:t>}}}</a:t>
            </a:r>
            <a:endPar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endParaRPr>
          </a:p>
        </p:txBody>
      </p:sp>
      <p:sp>
        <p:nvSpPr>
          <p:cNvPr id="11" name="Text Box 5">
            <a:extLst>
              <a:ext uri="{FF2B5EF4-FFF2-40B4-BE49-F238E27FC236}">
                <a16:creationId xmlns:a16="http://schemas.microsoft.com/office/drawing/2014/main" id="{01607D1E-A9FA-B714-EAF8-AC0B88E3A0EA}"/>
              </a:ext>
            </a:extLst>
          </p:cNvPr>
          <p:cNvSpPr txBox="1">
            <a:spLocks noChangeArrowheads="1"/>
          </p:cNvSpPr>
          <p:nvPr/>
        </p:nvSpPr>
        <p:spPr bwMode="auto">
          <a:xfrm>
            <a:off x="1992806" y="2071814"/>
            <a:ext cx="6816922" cy="2515576"/>
          </a:xfrm>
          <a:prstGeom prst="rect">
            <a:avLst/>
          </a:prstGeom>
          <a:solidFill>
            <a:srgbClr val="FAFF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r>
              <a:rPr kumimoji="0" lang="tr-TR" altLang="tr-TR" sz="1400" b="0" i="0" u="none" strike="noStrike" cap="none" normalizeH="0" baseline="0" dirty="0">
                <a:ln>
                  <a:noFill/>
                </a:ln>
                <a:solidFill>
                  <a:srgbClr val="1A3AFF"/>
                </a:solidFill>
                <a:effectLst/>
                <a:latin typeface="Consolas" panose="020B0609020204030204" pitchFamily="49" charset="0"/>
                <a:cs typeface="Times New Roman" panose="02020603050405020304" pitchFamily="18" charset="0"/>
              </a:rPr>
              <a:t>using </a:t>
            </a:r>
            <a:r>
              <a:rPr kumimoji="0" lang="tr-TR" altLang="tr-TR" sz="1400" b="0" i="0" u="none" strike="noStrike" cap="none" normalizeH="0" baseline="0" dirty="0" err="1">
                <a:ln>
                  <a:noFill/>
                </a:ln>
                <a:solidFill>
                  <a:schemeClr val="tx1"/>
                </a:solidFill>
                <a:effectLst/>
                <a:latin typeface="Consolas" panose="020B0609020204030204" pitchFamily="49" charset="0"/>
                <a:cs typeface="Times New Roman" panose="02020603050405020304" pitchFamily="18" charset="0"/>
              </a:rPr>
              <a:t>System</a:t>
            </a:r>
            <a:r>
              <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rPr>
              <a:t>;</a:t>
            </a:r>
          </a:p>
          <a:p>
            <a:pPr marL="0" marR="0" lvl="0" indent="0" algn="l" defTabSz="914400" rtl="0" eaLnBrk="0" fontAlgn="base" latinLnBrk="0" hangingPunct="0">
              <a:lnSpc>
                <a:spcPct val="90000"/>
              </a:lnSpc>
              <a:spcBef>
                <a:spcPct val="0"/>
              </a:spcBef>
              <a:spcAft>
                <a:spcPct val="0"/>
              </a:spcAft>
              <a:buClrTx/>
              <a:buSzTx/>
              <a:buFontTx/>
              <a:buNone/>
              <a:tabLst/>
            </a:pPr>
            <a:r>
              <a:rPr kumimoji="0" lang="tr-TR" altLang="tr-TR" sz="1400" b="0" i="0" u="none" strike="noStrike" cap="none" normalizeH="0" baseline="0" dirty="0">
                <a:ln>
                  <a:noFill/>
                </a:ln>
                <a:solidFill>
                  <a:srgbClr val="1A3AFF"/>
                </a:solidFill>
                <a:effectLst/>
                <a:latin typeface="Consolas" panose="020B0609020204030204" pitchFamily="49" charset="0"/>
                <a:cs typeface="Times New Roman" panose="02020603050405020304" pitchFamily="18" charset="0"/>
              </a:rPr>
              <a:t>using </a:t>
            </a:r>
            <a:r>
              <a:rPr kumimoji="0" lang="tr-TR" altLang="tr-TR" sz="1400" b="0" i="0" u="none" strike="noStrike" cap="none" normalizeH="0" baseline="0" dirty="0" err="1">
                <a:ln>
                  <a:noFill/>
                </a:ln>
                <a:solidFill>
                  <a:schemeClr val="tx1"/>
                </a:solidFill>
                <a:effectLst/>
                <a:latin typeface="Consolas" panose="020B0609020204030204" pitchFamily="49" charset="0"/>
                <a:cs typeface="Times New Roman" panose="02020603050405020304" pitchFamily="18" charset="0"/>
              </a:rPr>
              <a:t>System.Collections</a:t>
            </a:r>
            <a:r>
              <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rPr>
              <a:t>;</a:t>
            </a:r>
          </a:p>
          <a:p>
            <a:pPr marL="0" marR="0" lvl="0" indent="0" algn="l" defTabSz="914400" rtl="0" eaLnBrk="0" fontAlgn="base" latinLnBrk="0" hangingPunct="0">
              <a:lnSpc>
                <a:spcPct val="90000"/>
              </a:lnSpc>
              <a:spcBef>
                <a:spcPct val="0"/>
              </a:spcBef>
              <a:spcAft>
                <a:spcPct val="0"/>
              </a:spcAft>
              <a:buClrTx/>
              <a:buSzTx/>
              <a:buFontTx/>
              <a:buNone/>
              <a:tabLst/>
            </a:pPr>
            <a:r>
              <a:rPr kumimoji="0" lang="tr-TR" altLang="tr-TR" sz="1400" b="0" i="0" u="none" strike="noStrike" cap="none" normalizeH="0" baseline="0" dirty="0">
                <a:ln>
                  <a:noFill/>
                </a:ln>
                <a:solidFill>
                  <a:srgbClr val="1A3AFF"/>
                </a:solidFill>
                <a:effectLst/>
                <a:latin typeface="Consolas" panose="020B0609020204030204" pitchFamily="49" charset="0"/>
                <a:cs typeface="Times New Roman" panose="02020603050405020304" pitchFamily="18" charset="0"/>
              </a:rPr>
              <a:t>namespace </a:t>
            </a:r>
            <a:r>
              <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rPr>
              <a:t>Koleksiyonlar</a:t>
            </a:r>
          </a:p>
          <a:p>
            <a:pPr marL="0" marR="0" lvl="0" indent="0" algn="l" defTabSz="914400" rtl="0" eaLnBrk="0" fontAlgn="base" latinLnBrk="0" hangingPunct="0">
              <a:lnSpc>
                <a:spcPct val="81000"/>
              </a:lnSpc>
              <a:spcBef>
                <a:spcPct val="0"/>
              </a:spcBef>
              <a:spcAft>
                <a:spcPts val="800"/>
              </a:spcAft>
              <a:buClrTx/>
              <a:buSzTx/>
              <a:buFontTx/>
              <a:buNone/>
              <a:tabLst/>
            </a:pPr>
            <a:r>
              <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rPr>
              <a:t>{</a:t>
            </a:r>
          </a:p>
          <a:p>
            <a:pPr marL="0" marR="0" lvl="0" indent="0" algn="l" defTabSz="914400" rtl="0" eaLnBrk="0" fontAlgn="base" latinLnBrk="0" hangingPunct="0">
              <a:lnSpc>
                <a:spcPct val="81000"/>
              </a:lnSpc>
              <a:spcBef>
                <a:spcPct val="0"/>
              </a:spcBef>
              <a:spcAft>
                <a:spcPts val="800"/>
              </a:spcAft>
              <a:buClrTx/>
              <a:buSzTx/>
              <a:buFontTx/>
              <a:buNone/>
              <a:tabLst/>
            </a:pPr>
            <a:r>
              <a:rPr kumimoji="0" lang="tr-TR" altLang="tr-TR" sz="1400" b="0" i="0" u="none" strike="noStrike" cap="none" normalizeH="0" baseline="0" dirty="0" err="1">
                <a:ln>
                  <a:noFill/>
                </a:ln>
                <a:solidFill>
                  <a:srgbClr val="1A3AFF"/>
                </a:solidFill>
                <a:effectLst/>
                <a:latin typeface="Consolas" panose="020B0609020204030204" pitchFamily="49" charset="0"/>
                <a:cs typeface="Times New Roman" panose="02020603050405020304" pitchFamily="18" charset="0"/>
              </a:rPr>
              <a:t>class</a:t>
            </a:r>
            <a:r>
              <a:rPr kumimoji="0" lang="tr-TR" altLang="tr-TR" sz="1400" b="0" i="0" u="none" strike="noStrike" cap="none" normalizeH="0" baseline="0" dirty="0">
                <a:ln>
                  <a:noFill/>
                </a:ln>
                <a:solidFill>
                  <a:srgbClr val="1A3AFF"/>
                </a:solidFill>
                <a:effectLst/>
                <a:latin typeface="Consolas" panose="020B0609020204030204" pitchFamily="49" charset="0"/>
                <a:cs typeface="Times New Roman" panose="02020603050405020304" pitchFamily="18" charset="0"/>
              </a:rPr>
              <a:t> </a:t>
            </a:r>
            <a:r>
              <a:rPr kumimoji="0" lang="tr-TR" altLang="tr-TR" sz="1400" b="0" i="0" u="none" strike="noStrike" cap="none" normalizeH="0" baseline="0" dirty="0">
                <a:ln>
                  <a:noFill/>
                </a:ln>
                <a:solidFill>
                  <a:srgbClr val="36B5C4"/>
                </a:solidFill>
                <a:effectLst/>
                <a:latin typeface="Consolas" panose="020B0609020204030204" pitchFamily="49" charset="0"/>
                <a:cs typeface="Times New Roman" panose="02020603050405020304" pitchFamily="18" charset="0"/>
              </a:rPr>
              <a:t>Dizi</a:t>
            </a:r>
            <a:endPar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endParaRPr>
          </a:p>
          <a:p>
            <a:pPr marL="457200" marR="0" lvl="1" indent="0" algn="l" defTabSz="914400" rtl="0" eaLnBrk="0" fontAlgn="base" latinLnBrk="0" hangingPunct="0">
              <a:lnSpc>
                <a:spcPct val="81000"/>
              </a:lnSpc>
              <a:spcBef>
                <a:spcPct val="0"/>
              </a:spcBef>
              <a:spcAft>
                <a:spcPts val="800"/>
              </a:spcAft>
              <a:buClrTx/>
              <a:buSzTx/>
              <a:buFontTx/>
              <a:buNone/>
              <a:tabLst/>
            </a:pPr>
            <a:r>
              <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rPr>
              <a:t>{</a:t>
            </a:r>
          </a:p>
          <a:p>
            <a:pPr marL="457200" marR="0" lvl="1" indent="0" algn="l" defTabSz="914400" rtl="0" eaLnBrk="0" fontAlgn="base" latinLnBrk="0" hangingPunct="0">
              <a:lnSpc>
                <a:spcPct val="81000"/>
              </a:lnSpc>
              <a:spcBef>
                <a:spcPct val="0"/>
              </a:spcBef>
              <a:spcAft>
                <a:spcPts val="800"/>
              </a:spcAft>
              <a:buClrTx/>
              <a:buSzTx/>
              <a:buFontTx/>
              <a:buNone/>
              <a:tabLst/>
            </a:pPr>
            <a:r>
              <a:rPr kumimoji="0" lang="tr-TR" altLang="tr-TR" sz="1400" b="0" i="0" u="none" strike="noStrike" cap="none" normalizeH="0" baseline="0" dirty="0" err="1">
                <a:ln>
                  <a:noFill/>
                </a:ln>
                <a:solidFill>
                  <a:srgbClr val="1A3AFF"/>
                </a:solidFill>
                <a:effectLst/>
                <a:latin typeface="Consolas" panose="020B0609020204030204" pitchFamily="49" charset="0"/>
                <a:cs typeface="Times New Roman" panose="02020603050405020304" pitchFamily="18" charset="0"/>
              </a:rPr>
              <a:t>static</a:t>
            </a:r>
            <a:r>
              <a:rPr kumimoji="0" lang="tr-TR" altLang="tr-TR" sz="1400" b="0" i="0" u="none" strike="noStrike" cap="none" normalizeH="0" baseline="0" dirty="0">
                <a:ln>
                  <a:noFill/>
                </a:ln>
                <a:solidFill>
                  <a:srgbClr val="1A3AFF"/>
                </a:solidFill>
                <a:effectLst/>
                <a:latin typeface="Consolas" panose="020B0609020204030204" pitchFamily="49" charset="0"/>
                <a:cs typeface="Times New Roman" panose="02020603050405020304" pitchFamily="18" charset="0"/>
              </a:rPr>
              <a:t> </a:t>
            </a:r>
            <a:r>
              <a:rPr kumimoji="0" lang="tr-TR" altLang="tr-TR" sz="1400" b="0" i="0" u="none" strike="noStrike" cap="none" normalizeH="0" baseline="0" dirty="0" err="1">
                <a:ln>
                  <a:noFill/>
                </a:ln>
                <a:solidFill>
                  <a:srgbClr val="1A3AFF"/>
                </a:solidFill>
                <a:effectLst/>
                <a:latin typeface="Consolas" panose="020B0609020204030204" pitchFamily="49" charset="0"/>
                <a:cs typeface="Times New Roman" panose="02020603050405020304" pitchFamily="18" charset="0"/>
              </a:rPr>
              <a:t>void</a:t>
            </a:r>
            <a:r>
              <a:rPr kumimoji="0" lang="tr-TR" altLang="tr-TR" sz="1400" b="0" i="0" u="none" strike="noStrike" cap="none" normalizeH="0" baseline="0" dirty="0">
                <a:ln>
                  <a:noFill/>
                </a:ln>
                <a:solidFill>
                  <a:srgbClr val="1A3AFF"/>
                </a:solidFill>
                <a:effectLst/>
                <a:latin typeface="Consolas" panose="020B0609020204030204" pitchFamily="49" charset="0"/>
                <a:cs typeface="Times New Roman" panose="02020603050405020304" pitchFamily="18" charset="0"/>
              </a:rPr>
              <a:t> </a:t>
            </a:r>
            <a:r>
              <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rPr>
              <a:t>Main(</a:t>
            </a:r>
            <a:r>
              <a:rPr kumimoji="0" lang="tr-TR" altLang="tr-TR" sz="1400" b="0" i="0" u="none" strike="noStrike" cap="none" normalizeH="0" baseline="0" dirty="0">
                <a:ln>
                  <a:noFill/>
                </a:ln>
                <a:solidFill>
                  <a:srgbClr val="1A3AFF"/>
                </a:solidFill>
                <a:effectLst/>
                <a:latin typeface="Consolas" panose="020B0609020204030204" pitchFamily="49" charset="0"/>
                <a:cs typeface="Times New Roman" panose="02020603050405020304" pitchFamily="18" charset="0"/>
              </a:rPr>
              <a:t>string</a:t>
            </a:r>
            <a:r>
              <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rPr>
              <a:t>[] </a:t>
            </a:r>
            <a:r>
              <a:rPr kumimoji="0" lang="tr-TR" altLang="tr-TR" sz="1400" b="0" i="0" u="none" strike="noStrike" cap="none" normalizeH="0" baseline="0" dirty="0" err="1">
                <a:ln>
                  <a:noFill/>
                </a:ln>
                <a:solidFill>
                  <a:schemeClr val="tx1"/>
                </a:solidFill>
                <a:effectLst/>
                <a:latin typeface="Consolas" panose="020B0609020204030204" pitchFamily="49" charset="0"/>
                <a:cs typeface="Times New Roman" panose="02020603050405020304" pitchFamily="18" charset="0"/>
              </a:rPr>
              <a:t>args</a:t>
            </a:r>
            <a:r>
              <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rPr>
              <a:t>){</a:t>
            </a:r>
          </a:p>
          <a:p>
            <a:pPr marL="0" marR="3876675" lvl="4"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err="1">
                <a:ln>
                  <a:noFill/>
                </a:ln>
                <a:solidFill>
                  <a:srgbClr val="36B5C4"/>
                </a:solidFill>
                <a:effectLst/>
                <a:latin typeface="Consolas" panose="020B0609020204030204" pitchFamily="49" charset="0"/>
                <a:cs typeface="Times New Roman" panose="02020603050405020304" pitchFamily="18" charset="0"/>
              </a:rPr>
              <a:t>ArrayList</a:t>
            </a:r>
            <a:r>
              <a:rPr kumimoji="0" lang="tr-TR" altLang="tr-TR" sz="1400" b="0" i="0" u="none" strike="noStrike" cap="none" normalizeH="0" baseline="0" dirty="0">
                <a:ln>
                  <a:noFill/>
                </a:ln>
                <a:solidFill>
                  <a:srgbClr val="36B5C4"/>
                </a:solidFill>
                <a:effectLst/>
                <a:latin typeface="Consolas" panose="020B0609020204030204" pitchFamily="49" charset="0"/>
                <a:cs typeface="Times New Roman" panose="02020603050405020304" pitchFamily="18" charset="0"/>
              </a:rPr>
              <a:t> </a:t>
            </a:r>
            <a:r>
              <a:rPr kumimoji="0" lang="tr-TR" altLang="tr-TR" sz="1400" b="0" i="0" u="none" strike="noStrike" cap="none" normalizeH="0" baseline="0" dirty="0" err="1">
                <a:ln>
                  <a:noFill/>
                </a:ln>
                <a:solidFill>
                  <a:schemeClr val="tx1"/>
                </a:solidFill>
                <a:effectLst/>
                <a:latin typeface="Consolas" panose="020B0609020204030204" pitchFamily="49" charset="0"/>
                <a:cs typeface="Times New Roman" panose="02020603050405020304" pitchFamily="18" charset="0"/>
              </a:rPr>
              <a:t>birDizi</a:t>
            </a:r>
            <a:r>
              <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rPr>
              <a:t> = </a:t>
            </a:r>
            <a:r>
              <a:rPr kumimoji="0" lang="tr-TR" altLang="tr-TR" sz="1400" b="0" i="0" u="none" strike="noStrike" cap="none" normalizeH="0" baseline="0" dirty="0" err="1">
                <a:ln>
                  <a:noFill/>
                </a:ln>
                <a:solidFill>
                  <a:srgbClr val="1A3AFF"/>
                </a:solidFill>
                <a:effectLst/>
                <a:latin typeface="Consolas" panose="020B0609020204030204" pitchFamily="49" charset="0"/>
                <a:cs typeface="Times New Roman" panose="02020603050405020304" pitchFamily="18" charset="0"/>
              </a:rPr>
              <a:t>new</a:t>
            </a:r>
            <a:r>
              <a:rPr kumimoji="0" lang="tr-TR" altLang="tr-TR" sz="1400" b="0" i="0" u="none" strike="noStrike" cap="none" normalizeH="0" baseline="0" dirty="0">
                <a:ln>
                  <a:noFill/>
                </a:ln>
                <a:solidFill>
                  <a:srgbClr val="1A3AFF"/>
                </a:solidFill>
                <a:effectLst/>
                <a:latin typeface="Consolas" panose="020B0609020204030204" pitchFamily="49" charset="0"/>
                <a:cs typeface="Times New Roman" panose="02020603050405020304" pitchFamily="18" charset="0"/>
              </a:rPr>
              <a:t> </a:t>
            </a:r>
            <a:r>
              <a:rPr kumimoji="0" lang="tr-TR" altLang="tr-TR" sz="1400" b="0" i="0" u="none" strike="noStrike" cap="none" normalizeH="0" baseline="0" dirty="0" err="1">
                <a:ln>
                  <a:noFill/>
                </a:ln>
                <a:solidFill>
                  <a:srgbClr val="36B5C4"/>
                </a:solidFill>
                <a:effectLst/>
                <a:latin typeface="Consolas" panose="020B0609020204030204" pitchFamily="49" charset="0"/>
                <a:cs typeface="Times New Roman" panose="02020603050405020304" pitchFamily="18" charset="0"/>
              </a:rPr>
              <a:t>ArrayList</a:t>
            </a:r>
            <a:r>
              <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rPr>
              <a:t>(); </a:t>
            </a:r>
            <a:r>
              <a:rPr kumimoji="0" lang="tr-TR" altLang="tr-TR" sz="1400" b="0" i="0" u="none" strike="noStrike" cap="none" normalizeH="0" baseline="0" dirty="0" err="1">
                <a:ln>
                  <a:noFill/>
                </a:ln>
                <a:solidFill>
                  <a:schemeClr val="tx1"/>
                </a:solidFill>
                <a:effectLst/>
                <a:latin typeface="Consolas" panose="020B0609020204030204" pitchFamily="49" charset="0"/>
                <a:cs typeface="Times New Roman" panose="02020603050405020304" pitchFamily="18" charset="0"/>
              </a:rPr>
              <a:t>birDizi.Add</a:t>
            </a:r>
            <a:r>
              <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rPr>
              <a:t>(</a:t>
            </a:r>
            <a:r>
              <a:rPr kumimoji="0" lang="tr-TR" altLang="tr-TR" sz="1400" b="0" i="0" u="none" strike="noStrike" cap="none" normalizeH="0" baseline="0" dirty="0">
                <a:ln>
                  <a:noFill/>
                </a:ln>
                <a:solidFill>
                  <a:srgbClr val="900000"/>
                </a:solidFill>
                <a:effectLst/>
                <a:latin typeface="Consolas" panose="020B0609020204030204" pitchFamily="49" charset="0"/>
                <a:cs typeface="Times New Roman" panose="02020603050405020304" pitchFamily="18" charset="0"/>
              </a:rPr>
              <a:t>"Zonguldak"</a:t>
            </a:r>
            <a:r>
              <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rPr>
              <a:t>); </a:t>
            </a:r>
            <a:r>
              <a:rPr kumimoji="0" lang="tr-TR" altLang="tr-TR" sz="1400" b="0" i="0" u="none" strike="noStrike" cap="none" normalizeH="0" baseline="0" dirty="0" err="1">
                <a:ln>
                  <a:noFill/>
                </a:ln>
                <a:solidFill>
                  <a:schemeClr val="tx1"/>
                </a:solidFill>
                <a:effectLst/>
                <a:latin typeface="Consolas" panose="020B0609020204030204" pitchFamily="49" charset="0"/>
                <a:cs typeface="Times New Roman" panose="02020603050405020304" pitchFamily="18" charset="0"/>
              </a:rPr>
              <a:t>birDizi.Add</a:t>
            </a:r>
            <a:r>
              <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rPr>
              <a:t>(</a:t>
            </a:r>
            <a:r>
              <a:rPr kumimoji="0" lang="tr-TR" altLang="tr-TR" sz="1400" b="0" i="0" u="none" strike="noStrike" cap="none" normalizeH="0" baseline="0" dirty="0">
                <a:ln>
                  <a:noFill/>
                </a:ln>
                <a:solidFill>
                  <a:srgbClr val="900000"/>
                </a:solidFill>
                <a:effectLst/>
                <a:latin typeface="Consolas" panose="020B0609020204030204" pitchFamily="49" charset="0"/>
                <a:cs typeface="Times New Roman" panose="02020603050405020304" pitchFamily="18" charset="0"/>
              </a:rPr>
              <a:t>"Urfa"</a:t>
            </a:r>
            <a:r>
              <a:rPr kumimoji="0" lang="tr-TR" altLang="tr-TR" sz="1400" b="0" i="0" u="none" strike="noStrike" cap="none" normalizeH="0" baseline="0" dirty="0">
                <a:ln>
                  <a:noFill/>
                </a:ln>
                <a:solidFill>
                  <a:schemeClr val="tx1"/>
                </a:solidFill>
                <a:effectLst/>
                <a:latin typeface="Consolas" panose="020B0609020204030204" pitchFamily="49" charset="0"/>
                <a:cs typeface="Times New Roman" panose="02020603050405020304" pitchFamily="18"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dirty="0" err="1"/>
              <a:t>ArrayList</a:t>
            </a:r>
            <a:endParaRPr lang="tr-TR" dirty="0"/>
          </a:p>
        </p:txBody>
      </p:sp>
      <p:sp>
        <p:nvSpPr>
          <p:cNvPr id="3" name="2 İçerik Yer Tutucusu"/>
          <p:cNvSpPr>
            <a:spLocks noGrp="1"/>
          </p:cNvSpPr>
          <p:nvPr>
            <p:ph idx="1"/>
          </p:nvPr>
        </p:nvSpPr>
        <p:spPr>
          <a:xfrm>
            <a:off x="428596" y="2714620"/>
            <a:ext cx="8229600" cy="3286148"/>
          </a:xfrm>
        </p:spPr>
        <p:txBody>
          <a:bodyPr/>
          <a:lstStyle/>
          <a:p>
            <a:r>
              <a:rPr lang="tr-TR" sz="2800" b="1" dirty="0" err="1"/>
              <a:t>Sort</a:t>
            </a:r>
            <a:r>
              <a:rPr lang="tr-TR" sz="2800" b="1" dirty="0"/>
              <a:t> metodu</a:t>
            </a:r>
          </a:p>
          <a:p>
            <a:pPr>
              <a:buNone/>
            </a:pPr>
            <a:r>
              <a:rPr lang="tr-TR" sz="2800" dirty="0"/>
              <a:t>	Koleksiyon üyelerini sıralamak için kullanılır. dizi.</a:t>
            </a:r>
            <a:r>
              <a:rPr lang="tr-TR" sz="2800" dirty="0" err="1"/>
              <a:t>Sort</a:t>
            </a:r>
            <a:r>
              <a:rPr lang="tr-TR" sz="2800" dirty="0"/>
              <a:t>();</a:t>
            </a:r>
          </a:p>
          <a:p>
            <a:pPr>
              <a:buNone/>
            </a:pPr>
            <a:endParaRPr lang="tr-TR" sz="2800" dirty="0"/>
          </a:p>
          <a:p>
            <a:r>
              <a:rPr lang="tr-TR" sz="2800" b="1" dirty="0" err="1"/>
              <a:t>Count</a:t>
            </a:r>
            <a:r>
              <a:rPr lang="tr-TR" sz="2800" b="1" dirty="0"/>
              <a:t> özelliği</a:t>
            </a:r>
          </a:p>
          <a:p>
            <a:pPr>
              <a:buNone/>
            </a:pPr>
            <a:r>
              <a:rPr lang="tr-TR" sz="2800" dirty="0"/>
              <a:t>	Koleksiyonun eleman sayısını verir.</a:t>
            </a:r>
          </a:p>
          <a:p>
            <a:pPr>
              <a:buNone/>
            </a:pPr>
            <a:endParaRPr lang="tr-TR" sz="2800" dirty="0"/>
          </a:p>
          <a:p>
            <a:pPr>
              <a:buNone/>
            </a:pPr>
            <a:endParaRPr lang="tr-TR" sz="2800" dirty="0"/>
          </a:p>
        </p:txBody>
      </p:sp>
      <p:sp>
        <p:nvSpPr>
          <p:cNvPr id="4" name="3 Dikdörtgen"/>
          <p:cNvSpPr/>
          <p:nvPr/>
        </p:nvSpPr>
        <p:spPr>
          <a:xfrm>
            <a:off x="500034" y="1357298"/>
            <a:ext cx="7451750" cy="1040285"/>
          </a:xfrm>
          <a:prstGeom prst="rect">
            <a:avLst/>
          </a:prstGeom>
        </p:spPr>
        <p:txBody>
          <a:bodyPr wrap="square">
            <a:spAutoFit/>
          </a:bodyPr>
          <a:lstStyle/>
          <a:p>
            <a:pPr marL="342900" lvl="0" indent="-342900" fontAlgn="base">
              <a:spcBef>
                <a:spcPct val="20000"/>
              </a:spcBef>
              <a:spcAft>
                <a:spcPct val="0"/>
              </a:spcAft>
            </a:pPr>
            <a:r>
              <a:rPr lang="tr-TR" sz="2800" kern="0" dirty="0" err="1">
                <a:solidFill>
                  <a:srgbClr val="000000"/>
                </a:solidFill>
              </a:rPr>
              <a:t>ArrayList</a:t>
            </a:r>
            <a:r>
              <a:rPr lang="tr-TR" sz="2800" kern="0" dirty="0">
                <a:solidFill>
                  <a:srgbClr val="000000"/>
                </a:solidFill>
              </a:rPr>
              <a:t> dizi=</a:t>
            </a:r>
            <a:r>
              <a:rPr lang="tr-TR" sz="2800" kern="0" dirty="0" err="1">
                <a:solidFill>
                  <a:srgbClr val="000000"/>
                </a:solidFill>
              </a:rPr>
              <a:t>new</a:t>
            </a:r>
            <a:r>
              <a:rPr lang="tr-TR" sz="2800" kern="0" dirty="0">
                <a:solidFill>
                  <a:srgbClr val="000000"/>
                </a:solidFill>
              </a:rPr>
              <a:t> </a:t>
            </a:r>
            <a:r>
              <a:rPr lang="tr-TR" sz="2800" kern="0" dirty="0" err="1">
                <a:solidFill>
                  <a:srgbClr val="000000"/>
                </a:solidFill>
              </a:rPr>
              <a:t>ArrayList</a:t>
            </a:r>
            <a:r>
              <a:rPr lang="tr-TR" sz="2800" kern="0" dirty="0">
                <a:solidFill>
                  <a:srgbClr val="000000"/>
                </a:solidFill>
              </a:rPr>
              <a:t>();</a:t>
            </a:r>
          </a:p>
          <a:p>
            <a:pPr marL="342900" lvl="0" indent="-342900" fontAlgn="base">
              <a:spcBef>
                <a:spcPct val="20000"/>
              </a:spcBef>
              <a:spcAft>
                <a:spcPct val="0"/>
              </a:spcAft>
            </a:pPr>
            <a:r>
              <a:rPr lang="tr-TR" sz="2800" kern="0" dirty="0">
                <a:solidFill>
                  <a:srgbClr val="000000"/>
                </a:solidFill>
              </a:rPr>
              <a:t>dizi.</a:t>
            </a:r>
            <a:r>
              <a:rPr lang="tr-TR" sz="2800" kern="0" dirty="0" err="1">
                <a:solidFill>
                  <a:srgbClr val="000000"/>
                </a:solidFill>
              </a:rPr>
              <a:t>Add</a:t>
            </a:r>
            <a:r>
              <a:rPr lang="tr-TR" sz="2800" kern="0" dirty="0">
                <a:solidFill>
                  <a:srgbClr val="000000"/>
                </a:solidFill>
              </a:rPr>
              <a:t>(2); dizi.</a:t>
            </a:r>
            <a:r>
              <a:rPr lang="tr-TR" sz="2800" kern="0" dirty="0" err="1">
                <a:solidFill>
                  <a:srgbClr val="000000"/>
                </a:solidFill>
              </a:rPr>
              <a:t>Add</a:t>
            </a:r>
            <a:r>
              <a:rPr lang="tr-TR" sz="2800" kern="0" dirty="0">
                <a:solidFill>
                  <a:srgbClr val="000000"/>
                </a:solidFill>
              </a:rPr>
              <a:t>(1); dizi.</a:t>
            </a:r>
            <a:r>
              <a:rPr lang="tr-TR" sz="2800" kern="0" dirty="0" err="1">
                <a:solidFill>
                  <a:srgbClr val="000000"/>
                </a:solidFill>
              </a:rPr>
              <a:t>Add</a:t>
            </a:r>
            <a:r>
              <a:rPr lang="tr-TR" sz="2800" kern="0" dirty="0">
                <a:solidFill>
                  <a:srgbClr val="000000"/>
                </a:solidFill>
              </a:rPr>
              <a:t>(3); </a:t>
            </a:r>
          </a:p>
        </p:txBody>
      </p:sp>
    </p:spTree>
    <p:extLst>
      <p:ext uri="{BB962C8B-B14F-4D97-AF65-F5344CB8AC3E}">
        <p14:creationId xmlns:p14="http://schemas.microsoft.com/office/powerpoint/2010/main" val="279429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a:t>Arrays</a:t>
            </a:r>
            <a:r>
              <a:rPr lang="tr-TR" dirty="0"/>
              <a:t> (Diziler)</a:t>
            </a:r>
          </a:p>
        </p:txBody>
      </p:sp>
      <p:sp>
        <p:nvSpPr>
          <p:cNvPr id="3" name="2 İçerik Yer Tutucusu"/>
          <p:cNvSpPr>
            <a:spLocks noGrp="1"/>
          </p:cNvSpPr>
          <p:nvPr>
            <p:ph idx="1"/>
          </p:nvPr>
        </p:nvSpPr>
        <p:spPr>
          <a:xfrm>
            <a:off x="457200" y="1600200"/>
            <a:ext cx="8507288" cy="4781128"/>
          </a:xfrm>
          <a:solidFill>
            <a:srgbClr val="33CCFF">
              <a:alpha val="18039"/>
            </a:srgbClr>
          </a:solidFill>
          <a:ln w="9525">
            <a:noFill/>
            <a:miter lim="800000"/>
            <a:headEnd/>
            <a:tailEnd/>
          </a:ln>
          <a:effectLst/>
        </p:spPr>
        <p:txBody>
          <a:bodyPr vert="horz" wrap="square" lIns="91440" tIns="45720" rIns="91440" bIns="45720" numCol="1" anchor="t" anchorCtr="0" compatLnSpc="1">
            <a:prstTxWarp prst="textNoShape">
              <a:avLst/>
            </a:prstTxWarp>
          </a:bodyPr>
          <a:lstStyle/>
          <a:p>
            <a:pPr algn="just"/>
            <a:r>
              <a:rPr lang="tr-TR" sz="2400" dirty="0"/>
              <a:t>C# dilinde tanımlanan bütün diziler </a:t>
            </a:r>
            <a:r>
              <a:rPr lang="tr-TR" sz="2400" dirty="0" err="1">
                <a:solidFill>
                  <a:srgbClr val="7030A0"/>
                </a:solidFill>
              </a:rPr>
              <a:t>System.Array</a:t>
            </a:r>
            <a:r>
              <a:rPr lang="tr-TR" sz="2400" dirty="0">
                <a:solidFill>
                  <a:srgbClr val="7030A0"/>
                </a:solidFill>
              </a:rPr>
              <a:t> </a:t>
            </a:r>
            <a:r>
              <a:rPr lang="tr-TR" sz="2400" dirty="0" err="1"/>
              <a:t>namespace’i</a:t>
            </a:r>
            <a:r>
              <a:rPr lang="tr-TR" sz="2400" dirty="0"/>
              <a:t> altında yer almaktadır.</a:t>
            </a:r>
          </a:p>
          <a:p>
            <a:pPr algn="just"/>
            <a:endParaRPr lang="tr-TR" sz="2400" dirty="0"/>
          </a:p>
          <a:p>
            <a:pPr algn="just"/>
            <a:r>
              <a:rPr lang="tr-TR" sz="2400" dirty="0"/>
              <a:t>Aynı türden birden fazla değeri tek bir referans altında saklamak için kullanılan yapılardır.  </a:t>
            </a:r>
            <a:r>
              <a:rPr lang="tr-TR" sz="1800" dirty="0">
                <a:solidFill>
                  <a:srgbClr val="002060"/>
                </a:solidFill>
              </a:rPr>
              <a:t>adres     değer</a:t>
            </a:r>
            <a:endParaRPr lang="tr-TR" sz="2400" dirty="0"/>
          </a:p>
          <a:p>
            <a:pPr marL="0" indent="0" algn="just">
              <a:buNone/>
            </a:pPr>
            <a:r>
              <a:rPr lang="tr-TR" sz="2000" i="1" dirty="0">
                <a:latin typeface="Consolas" panose="020B0609020204030204" pitchFamily="49" charset="0"/>
              </a:rPr>
              <a:t>byte[] </a:t>
            </a:r>
            <a:r>
              <a:rPr lang="tr-TR" sz="2000" i="1" dirty="0" err="1">
                <a:latin typeface="Consolas" panose="020B0609020204030204" pitchFamily="49" charset="0"/>
              </a:rPr>
              <a:t>sayilar</a:t>
            </a:r>
            <a:r>
              <a:rPr lang="tr-TR" sz="2000" i="1" dirty="0">
                <a:latin typeface="Consolas" panose="020B0609020204030204" pitchFamily="49" charset="0"/>
              </a:rPr>
              <a:t>={10,20,30,40,50};</a:t>
            </a:r>
          </a:p>
          <a:p>
            <a:pPr algn="just"/>
            <a:endParaRPr lang="tr-TR" sz="2400" dirty="0"/>
          </a:p>
          <a:p>
            <a:pPr algn="just"/>
            <a:endParaRPr lang="tr-TR" sz="2400" dirty="0"/>
          </a:p>
          <a:p>
            <a:pPr algn="just"/>
            <a:endParaRPr lang="tr-TR" sz="2400" dirty="0"/>
          </a:p>
          <a:p>
            <a:pPr algn="just"/>
            <a:endParaRPr lang="tr-TR" sz="2000" dirty="0"/>
          </a:p>
          <a:p>
            <a:pPr algn="just"/>
            <a:r>
              <a:rPr lang="tr-TR" sz="2400" dirty="0"/>
              <a:t>Diziler referans tipli olduğu için belleğin </a:t>
            </a:r>
            <a:r>
              <a:rPr lang="tr-TR" sz="2400" dirty="0" err="1">
                <a:solidFill>
                  <a:srgbClr val="C00000"/>
                </a:solidFill>
              </a:rPr>
              <a:t>heap</a:t>
            </a:r>
            <a:r>
              <a:rPr lang="tr-TR" sz="2400" dirty="0"/>
              <a:t> alanında saklanırlar.</a:t>
            </a:r>
          </a:p>
        </p:txBody>
      </p:sp>
      <p:graphicFrame>
        <p:nvGraphicFramePr>
          <p:cNvPr id="4" name="Table 4">
            <a:extLst>
              <a:ext uri="{FF2B5EF4-FFF2-40B4-BE49-F238E27FC236}">
                <a16:creationId xmlns:a16="http://schemas.microsoft.com/office/drawing/2014/main" id="{44A1979C-A310-E457-EF61-DB33EDBCFB32}"/>
              </a:ext>
            </a:extLst>
          </p:cNvPr>
          <p:cNvGraphicFramePr>
            <a:graphicFrameLocks noGrp="1"/>
          </p:cNvGraphicFramePr>
          <p:nvPr>
            <p:extLst>
              <p:ext uri="{D42A27DB-BD31-4B8C-83A1-F6EECF244321}">
                <p14:modId xmlns:p14="http://schemas.microsoft.com/office/powerpoint/2010/main" val="43248367"/>
              </p:ext>
            </p:extLst>
          </p:nvPr>
        </p:nvGraphicFramePr>
        <p:xfrm>
          <a:off x="5499505" y="3647464"/>
          <a:ext cx="1872208" cy="1797760"/>
        </p:xfrm>
        <a:graphic>
          <a:graphicData uri="http://schemas.openxmlformats.org/drawingml/2006/table">
            <a:tbl>
              <a:tblPr bandRow="1">
                <a:tableStyleId>{5C22544A-7EE6-4342-B048-85BDC9FD1C3A}</a:tableStyleId>
              </a:tblPr>
              <a:tblGrid>
                <a:gridCol w="864096">
                  <a:extLst>
                    <a:ext uri="{9D8B030D-6E8A-4147-A177-3AD203B41FA5}">
                      <a16:colId xmlns:a16="http://schemas.microsoft.com/office/drawing/2014/main" val="2572723255"/>
                    </a:ext>
                  </a:extLst>
                </a:gridCol>
                <a:gridCol w="1008112">
                  <a:extLst>
                    <a:ext uri="{9D8B030D-6E8A-4147-A177-3AD203B41FA5}">
                      <a16:colId xmlns:a16="http://schemas.microsoft.com/office/drawing/2014/main" val="1416704069"/>
                    </a:ext>
                  </a:extLst>
                </a:gridCol>
              </a:tblGrid>
              <a:tr h="359552">
                <a:tc>
                  <a:txBody>
                    <a:bodyPr/>
                    <a:lstStyle/>
                    <a:p>
                      <a:pPr algn="ctr"/>
                      <a:r>
                        <a:rPr lang="tr-TR" sz="1400" dirty="0"/>
                        <a:t>100h</a:t>
                      </a:r>
                    </a:p>
                  </a:txBody>
                  <a:tcPr/>
                </a:tc>
                <a:tc>
                  <a:txBody>
                    <a:bodyPr/>
                    <a:lstStyle/>
                    <a:p>
                      <a:pPr algn="ctr"/>
                      <a:r>
                        <a:rPr lang="tr-TR" sz="1600" dirty="0">
                          <a:solidFill>
                            <a:srgbClr val="7030A0"/>
                          </a:solidFill>
                        </a:rPr>
                        <a:t>10</a:t>
                      </a:r>
                    </a:p>
                  </a:txBody>
                  <a:tcPr/>
                </a:tc>
                <a:extLst>
                  <a:ext uri="{0D108BD9-81ED-4DB2-BD59-A6C34878D82A}">
                    <a16:rowId xmlns:a16="http://schemas.microsoft.com/office/drawing/2014/main" val="3557469050"/>
                  </a:ext>
                </a:extLst>
              </a:tr>
              <a:tr h="359552">
                <a:tc>
                  <a:txBody>
                    <a:bodyPr/>
                    <a:lstStyle/>
                    <a:p>
                      <a:pPr algn="ctr"/>
                      <a:r>
                        <a:rPr lang="tr-TR" sz="1400" dirty="0"/>
                        <a:t>101h</a:t>
                      </a:r>
                    </a:p>
                  </a:txBody>
                  <a:tcPr/>
                </a:tc>
                <a:tc>
                  <a:txBody>
                    <a:bodyPr/>
                    <a:lstStyle/>
                    <a:p>
                      <a:pPr algn="ctr"/>
                      <a:r>
                        <a:rPr lang="tr-TR" sz="1600" dirty="0">
                          <a:solidFill>
                            <a:srgbClr val="7030A0"/>
                          </a:solidFill>
                        </a:rPr>
                        <a:t>20</a:t>
                      </a:r>
                    </a:p>
                  </a:txBody>
                  <a:tcPr/>
                </a:tc>
                <a:extLst>
                  <a:ext uri="{0D108BD9-81ED-4DB2-BD59-A6C34878D82A}">
                    <a16:rowId xmlns:a16="http://schemas.microsoft.com/office/drawing/2014/main" val="3689826231"/>
                  </a:ext>
                </a:extLst>
              </a:tr>
              <a:tr h="359552">
                <a:tc>
                  <a:txBody>
                    <a:bodyPr/>
                    <a:lstStyle/>
                    <a:p>
                      <a:pPr algn="ctr"/>
                      <a:r>
                        <a:rPr lang="tr-TR" sz="1400" dirty="0"/>
                        <a:t>102h</a:t>
                      </a:r>
                    </a:p>
                  </a:txBody>
                  <a:tcPr/>
                </a:tc>
                <a:tc>
                  <a:txBody>
                    <a:bodyPr/>
                    <a:lstStyle/>
                    <a:p>
                      <a:pPr algn="ctr"/>
                      <a:r>
                        <a:rPr lang="tr-TR" sz="1600" dirty="0">
                          <a:solidFill>
                            <a:srgbClr val="7030A0"/>
                          </a:solidFill>
                        </a:rPr>
                        <a:t>30</a:t>
                      </a:r>
                    </a:p>
                  </a:txBody>
                  <a:tcPr/>
                </a:tc>
                <a:extLst>
                  <a:ext uri="{0D108BD9-81ED-4DB2-BD59-A6C34878D82A}">
                    <a16:rowId xmlns:a16="http://schemas.microsoft.com/office/drawing/2014/main" val="1868873142"/>
                  </a:ext>
                </a:extLst>
              </a:tr>
              <a:tr h="359552">
                <a:tc>
                  <a:txBody>
                    <a:bodyPr/>
                    <a:lstStyle/>
                    <a:p>
                      <a:pPr algn="ctr"/>
                      <a:r>
                        <a:rPr lang="tr-TR" sz="1400" dirty="0"/>
                        <a:t>103h</a:t>
                      </a:r>
                    </a:p>
                  </a:txBody>
                  <a:tcPr/>
                </a:tc>
                <a:tc>
                  <a:txBody>
                    <a:bodyPr/>
                    <a:lstStyle/>
                    <a:p>
                      <a:pPr algn="ctr"/>
                      <a:r>
                        <a:rPr lang="tr-TR" sz="1600" dirty="0">
                          <a:solidFill>
                            <a:srgbClr val="7030A0"/>
                          </a:solidFill>
                        </a:rPr>
                        <a:t>40</a:t>
                      </a:r>
                    </a:p>
                  </a:txBody>
                  <a:tcPr/>
                </a:tc>
                <a:extLst>
                  <a:ext uri="{0D108BD9-81ED-4DB2-BD59-A6C34878D82A}">
                    <a16:rowId xmlns:a16="http://schemas.microsoft.com/office/drawing/2014/main" val="706046266"/>
                  </a:ext>
                </a:extLst>
              </a:tr>
              <a:tr h="359552">
                <a:tc>
                  <a:txBody>
                    <a:bodyPr/>
                    <a:lstStyle/>
                    <a:p>
                      <a:pPr algn="ctr"/>
                      <a:r>
                        <a:rPr lang="tr-TR" sz="1400" dirty="0"/>
                        <a:t>104h</a:t>
                      </a:r>
                    </a:p>
                  </a:txBody>
                  <a:tcPr/>
                </a:tc>
                <a:tc>
                  <a:txBody>
                    <a:bodyPr/>
                    <a:lstStyle/>
                    <a:p>
                      <a:pPr algn="ctr"/>
                      <a:r>
                        <a:rPr lang="tr-TR" sz="1600" dirty="0">
                          <a:solidFill>
                            <a:srgbClr val="7030A0"/>
                          </a:solidFill>
                        </a:rPr>
                        <a:t>50</a:t>
                      </a:r>
                    </a:p>
                  </a:txBody>
                  <a:tcPr/>
                </a:tc>
                <a:extLst>
                  <a:ext uri="{0D108BD9-81ED-4DB2-BD59-A6C34878D82A}">
                    <a16:rowId xmlns:a16="http://schemas.microsoft.com/office/drawing/2014/main" val="70437665"/>
                  </a:ext>
                </a:extLst>
              </a:tr>
            </a:tbl>
          </a:graphicData>
        </a:graphic>
      </p:graphicFrame>
      <p:sp>
        <p:nvSpPr>
          <p:cNvPr id="6" name="Right Brace 5">
            <a:extLst>
              <a:ext uri="{FF2B5EF4-FFF2-40B4-BE49-F238E27FC236}">
                <a16:creationId xmlns:a16="http://schemas.microsoft.com/office/drawing/2014/main" id="{693B235C-924B-E4E7-846C-4DF829D97480}"/>
              </a:ext>
            </a:extLst>
          </p:cNvPr>
          <p:cNvSpPr/>
          <p:nvPr/>
        </p:nvSpPr>
        <p:spPr>
          <a:xfrm>
            <a:off x="7387484" y="3645024"/>
            <a:ext cx="360040" cy="1854200"/>
          </a:xfrm>
          <a:prstGeom prst="rightBrace">
            <a:avLst>
              <a:gd name="adj1" fmla="val 10873"/>
              <a:gd name="adj2" fmla="val 46055"/>
            </a:avLst>
          </a:prstGeom>
          <a:ln w="19050">
            <a:solidFill>
              <a:srgbClr val="C00000"/>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tr-TR"/>
          </a:p>
        </p:txBody>
      </p:sp>
      <p:sp>
        <p:nvSpPr>
          <p:cNvPr id="7" name="TextBox 6">
            <a:extLst>
              <a:ext uri="{FF2B5EF4-FFF2-40B4-BE49-F238E27FC236}">
                <a16:creationId xmlns:a16="http://schemas.microsoft.com/office/drawing/2014/main" id="{C5EC1CFA-6947-43AC-811A-8CA1A5AFCA85}"/>
              </a:ext>
            </a:extLst>
          </p:cNvPr>
          <p:cNvSpPr txBox="1"/>
          <p:nvPr/>
        </p:nvSpPr>
        <p:spPr>
          <a:xfrm>
            <a:off x="7740352" y="4293096"/>
            <a:ext cx="943794" cy="400110"/>
          </a:xfrm>
          <a:prstGeom prst="rect">
            <a:avLst/>
          </a:prstGeom>
          <a:noFill/>
        </p:spPr>
        <p:txBody>
          <a:bodyPr vert="horz" wrap="square" rtlCol="0">
            <a:spAutoFit/>
          </a:bodyPr>
          <a:lstStyle/>
          <a:p>
            <a:r>
              <a:rPr lang="tr-TR" sz="2000" dirty="0" err="1"/>
              <a:t>sayilar</a:t>
            </a:r>
            <a:endParaRPr lang="tr-TR" sz="2000" dirty="0"/>
          </a:p>
        </p:txBody>
      </p:sp>
    </p:spTree>
    <p:extLst>
      <p:ext uri="{BB962C8B-B14F-4D97-AF65-F5344CB8AC3E}">
        <p14:creationId xmlns:p14="http://schemas.microsoft.com/office/powerpoint/2010/main" val="642555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dirty="0" err="1"/>
              <a:t>ArrayList</a:t>
            </a:r>
            <a:endParaRPr lang="tr-TR" dirty="0"/>
          </a:p>
        </p:txBody>
      </p:sp>
      <p:sp>
        <p:nvSpPr>
          <p:cNvPr id="3" name="2 İçerik Yer Tutucusu"/>
          <p:cNvSpPr>
            <a:spLocks noGrp="1"/>
          </p:cNvSpPr>
          <p:nvPr>
            <p:ph idx="1"/>
          </p:nvPr>
        </p:nvSpPr>
        <p:spPr>
          <a:xfrm>
            <a:off x="428596" y="2428868"/>
            <a:ext cx="8229600" cy="4429132"/>
          </a:xfrm>
        </p:spPr>
        <p:txBody>
          <a:bodyPr/>
          <a:lstStyle/>
          <a:p>
            <a:r>
              <a:rPr lang="tr-TR" sz="2800" b="1" dirty="0" err="1"/>
              <a:t>Remove</a:t>
            </a:r>
            <a:r>
              <a:rPr lang="tr-TR" sz="2800" b="1" dirty="0"/>
              <a:t> metodu</a:t>
            </a:r>
          </a:p>
          <a:p>
            <a:pPr>
              <a:buNone/>
            </a:pPr>
            <a:r>
              <a:rPr lang="tr-TR" sz="2800" dirty="0"/>
              <a:t>	Koleksiyon üyelerini sıralamak için kullanılır. dizi.</a:t>
            </a:r>
            <a:r>
              <a:rPr lang="tr-TR" sz="2800" dirty="0" err="1"/>
              <a:t>Remove</a:t>
            </a:r>
            <a:r>
              <a:rPr lang="tr-TR" sz="2800" dirty="0"/>
              <a:t>(2);   </a:t>
            </a:r>
            <a:r>
              <a:rPr lang="tr-TR" sz="1800" dirty="0"/>
              <a:t>Silinecek üye belirtilir.</a:t>
            </a:r>
            <a:endParaRPr lang="tr-TR" sz="2800" dirty="0"/>
          </a:p>
          <a:p>
            <a:pPr>
              <a:buNone/>
            </a:pPr>
            <a:endParaRPr lang="tr-TR" sz="2800" dirty="0"/>
          </a:p>
          <a:p>
            <a:r>
              <a:rPr lang="tr-TR" sz="2800" b="1" dirty="0" err="1"/>
              <a:t>RemoveAt</a:t>
            </a:r>
            <a:r>
              <a:rPr lang="tr-TR" sz="2800" b="1" dirty="0"/>
              <a:t> metodu</a:t>
            </a:r>
          </a:p>
          <a:p>
            <a:pPr>
              <a:buNone/>
            </a:pPr>
            <a:r>
              <a:rPr lang="tr-TR" sz="2800" dirty="0"/>
              <a:t>	Koleksiyondan </a:t>
            </a:r>
            <a:r>
              <a:rPr lang="tr-TR" sz="2800" dirty="0" err="1"/>
              <a:t>index</a:t>
            </a:r>
            <a:r>
              <a:rPr lang="tr-TR" sz="2800" dirty="0"/>
              <a:t> değeri belirtilen elemanı siler. Elemanları da silinen elemana doğru kaydırır.</a:t>
            </a:r>
          </a:p>
          <a:p>
            <a:pPr>
              <a:buNone/>
            </a:pPr>
            <a:r>
              <a:rPr lang="tr-TR" sz="2800" dirty="0"/>
              <a:t>	dizi.</a:t>
            </a:r>
            <a:r>
              <a:rPr lang="tr-TR" sz="2800" dirty="0" err="1"/>
              <a:t>RemoveAt</a:t>
            </a:r>
            <a:r>
              <a:rPr lang="tr-TR" sz="2800" dirty="0"/>
              <a:t>(1);</a:t>
            </a:r>
          </a:p>
          <a:p>
            <a:pPr>
              <a:buNone/>
            </a:pPr>
            <a:endParaRPr lang="tr-TR" sz="2800" dirty="0"/>
          </a:p>
          <a:p>
            <a:pPr>
              <a:buNone/>
            </a:pPr>
            <a:endParaRPr lang="tr-TR" sz="2800" dirty="0"/>
          </a:p>
        </p:txBody>
      </p:sp>
      <p:sp>
        <p:nvSpPr>
          <p:cNvPr id="4" name="3 Dikdörtgen"/>
          <p:cNvSpPr/>
          <p:nvPr/>
        </p:nvSpPr>
        <p:spPr>
          <a:xfrm>
            <a:off x="500034" y="1357298"/>
            <a:ext cx="7451750" cy="904863"/>
          </a:xfrm>
          <a:prstGeom prst="rect">
            <a:avLst/>
          </a:prstGeom>
        </p:spPr>
        <p:txBody>
          <a:bodyPr wrap="square">
            <a:spAutoFit/>
          </a:bodyPr>
          <a:lstStyle/>
          <a:p>
            <a:pPr marL="342900" lvl="0" indent="-342900" fontAlgn="base">
              <a:spcBef>
                <a:spcPct val="20000"/>
              </a:spcBef>
              <a:spcAft>
                <a:spcPct val="0"/>
              </a:spcAft>
            </a:pPr>
            <a:r>
              <a:rPr lang="tr-TR" sz="2400" kern="0" dirty="0" err="1">
                <a:solidFill>
                  <a:srgbClr val="000000"/>
                </a:solidFill>
              </a:rPr>
              <a:t>ArrayList</a:t>
            </a:r>
            <a:r>
              <a:rPr lang="tr-TR" sz="2400" kern="0" dirty="0">
                <a:solidFill>
                  <a:srgbClr val="000000"/>
                </a:solidFill>
              </a:rPr>
              <a:t> dizi=</a:t>
            </a:r>
            <a:r>
              <a:rPr lang="tr-TR" sz="2400" kern="0" dirty="0" err="1">
                <a:solidFill>
                  <a:srgbClr val="000000"/>
                </a:solidFill>
              </a:rPr>
              <a:t>new</a:t>
            </a:r>
            <a:r>
              <a:rPr lang="tr-TR" sz="2400" kern="0" dirty="0">
                <a:solidFill>
                  <a:srgbClr val="000000"/>
                </a:solidFill>
              </a:rPr>
              <a:t> </a:t>
            </a:r>
            <a:r>
              <a:rPr lang="tr-TR" sz="2400" kern="0" dirty="0" err="1">
                <a:solidFill>
                  <a:srgbClr val="000000"/>
                </a:solidFill>
              </a:rPr>
              <a:t>ArrayList</a:t>
            </a:r>
            <a:r>
              <a:rPr lang="tr-TR" sz="2400" kern="0" dirty="0">
                <a:solidFill>
                  <a:srgbClr val="000000"/>
                </a:solidFill>
              </a:rPr>
              <a:t>();</a:t>
            </a:r>
          </a:p>
          <a:p>
            <a:pPr marL="342900" lvl="0" indent="-342900" fontAlgn="base">
              <a:spcBef>
                <a:spcPct val="20000"/>
              </a:spcBef>
              <a:spcAft>
                <a:spcPct val="0"/>
              </a:spcAft>
            </a:pPr>
            <a:r>
              <a:rPr lang="tr-TR" sz="2400" kern="0" dirty="0">
                <a:solidFill>
                  <a:srgbClr val="000000"/>
                </a:solidFill>
              </a:rPr>
              <a:t>dizi.</a:t>
            </a:r>
            <a:r>
              <a:rPr lang="tr-TR" sz="2400" kern="0" dirty="0" err="1">
                <a:solidFill>
                  <a:srgbClr val="000000"/>
                </a:solidFill>
              </a:rPr>
              <a:t>Add</a:t>
            </a:r>
            <a:r>
              <a:rPr lang="tr-TR" sz="2400" kern="0" dirty="0">
                <a:solidFill>
                  <a:srgbClr val="000000"/>
                </a:solidFill>
              </a:rPr>
              <a:t>(2); dizi.</a:t>
            </a:r>
            <a:r>
              <a:rPr lang="tr-TR" sz="2400" kern="0" dirty="0" err="1">
                <a:solidFill>
                  <a:srgbClr val="000000"/>
                </a:solidFill>
              </a:rPr>
              <a:t>Add</a:t>
            </a:r>
            <a:r>
              <a:rPr lang="tr-TR" sz="2400" kern="0" dirty="0">
                <a:solidFill>
                  <a:srgbClr val="000000"/>
                </a:solidFill>
              </a:rPr>
              <a:t>(1); dizi.</a:t>
            </a:r>
            <a:r>
              <a:rPr lang="tr-TR" sz="2400" kern="0" dirty="0" err="1">
                <a:solidFill>
                  <a:srgbClr val="000000"/>
                </a:solidFill>
              </a:rPr>
              <a:t>Add</a:t>
            </a:r>
            <a:r>
              <a:rPr lang="tr-TR" sz="2400" kern="0" dirty="0">
                <a:solidFill>
                  <a:srgbClr val="000000"/>
                </a:solidFill>
              </a:rPr>
              <a:t>(3);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dirty="0" err="1"/>
              <a:t>Hashtable</a:t>
            </a:r>
            <a:endParaRPr lang="tr-TR" dirty="0"/>
          </a:p>
        </p:txBody>
      </p:sp>
      <p:sp>
        <p:nvSpPr>
          <p:cNvPr id="3" name="2 İçerik Yer Tutucusu"/>
          <p:cNvSpPr>
            <a:spLocks noGrp="1"/>
          </p:cNvSpPr>
          <p:nvPr>
            <p:ph idx="1"/>
          </p:nvPr>
        </p:nvSpPr>
        <p:spPr>
          <a:xfrm>
            <a:off x="107504" y="1124744"/>
            <a:ext cx="8856984" cy="5733256"/>
          </a:xfrm>
          <a:solidFill>
            <a:srgbClr val="33CCFF">
              <a:alpha val="21176"/>
            </a:srgbClr>
          </a:solidFill>
        </p:spPr>
        <p:txBody>
          <a:bodyPr/>
          <a:lstStyle/>
          <a:p>
            <a:pPr marL="0" indent="0">
              <a:buNone/>
            </a:pPr>
            <a:r>
              <a:rPr lang="tr-TR" sz="2400" dirty="0" err="1"/>
              <a:t>Hashtable</a:t>
            </a:r>
            <a:r>
              <a:rPr lang="tr-TR" sz="2400" dirty="0"/>
              <a:t> sınıfı, Object tiplerin hızla depolanması ve depodan hızla çekilmesi için iyi yöntemleri olan bir yapıdır. </a:t>
            </a:r>
          </a:p>
          <a:p>
            <a:pPr marL="0" indent="0">
              <a:buNone/>
            </a:pPr>
            <a:r>
              <a:rPr lang="tr-TR" sz="2400" dirty="0"/>
              <a:t>Anahtarlara dayalı arama yapar. Anahtarlar belli tiplere oluşturulmuş </a:t>
            </a:r>
            <a:r>
              <a:rPr lang="tr-TR" sz="2400" dirty="0" err="1"/>
              <a:t>hash</a:t>
            </a:r>
            <a:r>
              <a:rPr lang="tr-TR" sz="2400" dirty="0"/>
              <a:t> kodlardan ibarettir. </a:t>
            </a:r>
          </a:p>
          <a:p>
            <a:pPr marL="0" indent="0">
              <a:buNone/>
            </a:pPr>
            <a:r>
              <a:rPr lang="tr-TR" sz="2400" dirty="0" err="1"/>
              <a:t>GetHashCode</a:t>
            </a:r>
            <a:r>
              <a:rPr lang="tr-TR" sz="2400" dirty="0"/>
              <a:t>() metodu yaratılan bir nesnenin </a:t>
            </a:r>
            <a:r>
              <a:rPr lang="tr-TR" sz="2400" dirty="0" err="1"/>
              <a:t>hash</a:t>
            </a:r>
            <a:r>
              <a:rPr lang="tr-TR" sz="2400" dirty="0"/>
              <a:t> kodunu verir. Aşağıdaki program parçası </a:t>
            </a:r>
            <a:r>
              <a:rPr lang="tr-TR" sz="2400" dirty="0" err="1"/>
              <a:t>Hashtable</a:t>
            </a:r>
            <a:r>
              <a:rPr lang="tr-TR" sz="2400" dirty="0"/>
              <a:t> sınıfının nasıl kullanıldığını göstermektedir.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dirty="0" err="1"/>
              <a:t>Hashtable</a:t>
            </a:r>
            <a:endParaRPr lang="tr-TR" dirty="0"/>
          </a:p>
        </p:txBody>
      </p:sp>
      <p:sp>
        <p:nvSpPr>
          <p:cNvPr id="3" name="2 İçerik Yer Tutucusu"/>
          <p:cNvSpPr>
            <a:spLocks noGrp="1"/>
          </p:cNvSpPr>
          <p:nvPr>
            <p:ph idx="1"/>
          </p:nvPr>
        </p:nvSpPr>
        <p:spPr>
          <a:xfrm>
            <a:off x="457200" y="1600200"/>
            <a:ext cx="8229600" cy="5043510"/>
          </a:xfrm>
        </p:spPr>
        <p:txBody>
          <a:bodyPr/>
          <a:lstStyle/>
          <a:p>
            <a:r>
              <a:rPr lang="tr-TR" dirty="0"/>
              <a:t>Değerlerin </a:t>
            </a:r>
            <a:r>
              <a:rPr lang="tr-TR" dirty="0" err="1"/>
              <a:t>index</a:t>
            </a:r>
            <a:r>
              <a:rPr lang="tr-TR" dirty="0"/>
              <a:t> numarası yerine anahtar yardımıyla saklandığı koleksiyon türüdür.</a:t>
            </a:r>
          </a:p>
          <a:p>
            <a:pPr>
              <a:buNone/>
            </a:pPr>
            <a:endParaRPr lang="tr-TR" dirty="0"/>
          </a:p>
          <a:p>
            <a:pPr>
              <a:buNone/>
            </a:pPr>
            <a:r>
              <a:rPr lang="tr-TR" dirty="0">
                <a:solidFill>
                  <a:schemeClr val="tx1"/>
                </a:solidFill>
                <a:latin typeface="+mn-lt"/>
                <a:ea typeface="+mn-ea"/>
                <a:cs typeface="+mn-cs"/>
              </a:rPr>
              <a:t>	</a:t>
            </a:r>
            <a:r>
              <a:rPr lang="tr-TR" dirty="0" err="1">
                <a:solidFill>
                  <a:schemeClr val="tx1"/>
                </a:solidFill>
                <a:latin typeface="+mn-lt"/>
                <a:ea typeface="+mn-ea"/>
                <a:cs typeface="+mn-cs"/>
              </a:rPr>
              <a:t>Hashtable</a:t>
            </a:r>
            <a:r>
              <a:rPr lang="tr-TR" dirty="0">
                <a:solidFill>
                  <a:schemeClr val="tx1"/>
                </a:solidFill>
                <a:latin typeface="+mn-lt"/>
                <a:ea typeface="+mn-ea"/>
                <a:cs typeface="+mn-cs"/>
              </a:rPr>
              <a:t> </a:t>
            </a:r>
            <a:r>
              <a:rPr lang="tr-TR" dirty="0" err="1">
                <a:solidFill>
                  <a:schemeClr val="tx1"/>
                </a:solidFill>
                <a:latin typeface="+mn-lt"/>
                <a:ea typeface="+mn-ea"/>
                <a:cs typeface="+mn-cs"/>
              </a:rPr>
              <a:t>ht</a:t>
            </a:r>
            <a:r>
              <a:rPr lang="tr-TR" dirty="0">
                <a:solidFill>
                  <a:schemeClr val="tx1"/>
                </a:solidFill>
                <a:latin typeface="+mn-lt"/>
                <a:ea typeface="+mn-ea"/>
                <a:cs typeface="+mn-cs"/>
              </a:rPr>
              <a:t> = </a:t>
            </a:r>
            <a:r>
              <a:rPr lang="tr-TR" dirty="0" err="1">
                <a:solidFill>
                  <a:schemeClr val="tx1"/>
                </a:solidFill>
                <a:latin typeface="+mn-lt"/>
                <a:ea typeface="+mn-ea"/>
                <a:cs typeface="+mn-cs"/>
              </a:rPr>
              <a:t>new</a:t>
            </a:r>
            <a:r>
              <a:rPr lang="tr-TR" dirty="0">
                <a:solidFill>
                  <a:schemeClr val="tx1"/>
                </a:solidFill>
                <a:latin typeface="+mn-lt"/>
                <a:ea typeface="+mn-ea"/>
                <a:cs typeface="+mn-cs"/>
              </a:rPr>
              <a:t> </a:t>
            </a:r>
            <a:r>
              <a:rPr lang="tr-TR" dirty="0" err="1">
                <a:solidFill>
                  <a:schemeClr val="tx1"/>
                </a:solidFill>
                <a:latin typeface="+mn-lt"/>
                <a:ea typeface="+mn-ea"/>
                <a:cs typeface="+mn-cs"/>
              </a:rPr>
              <a:t>Hashtable</a:t>
            </a:r>
            <a:r>
              <a:rPr lang="tr-TR" dirty="0">
                <a:solidFill>
                  <a:schemeClr val="tx1"/>
                </a:solidFill>
                <a:latin typeface="+mn-lt"/>
                <a:ea typeface="+mn-ea"/>
                <a:cs typeface="+mn-cs"/>
              </a:rPr>
              <a:t>();</a:t>
            </a:r>
          </a:p>
          <a:p>
            <a:pPr>
              <a:buNone/>
            </a:pPr>
            <a:r>
              <a:rPr lang="tr-TR" dirty="0">
                <a:solidFill>
                  <a:schemeClr val="tx1"/>
                </a:solidFill>
                <a:latin typeface="+mn-lt"/>
                <a:ea typeface="+mn-ea"/>
                <a:cs typeface="+mn-cs"/>
              </a:rPr>
              <a:t>	</a:t>
            </a:r>
            <a:r>
              <a:rPr lang="tr-TR" dirty="0" err="1">
                <a:solidFill>
                  <a:schemeClr val="tx1"/>
                </a:solidFill>
                <a:latin typeface="+mn-lt"/>
                <a:ea typeface="+mn-ea"/>
                <a:cs typeface="+mn-cs"/>
              </a:rPr>
              <a:t>ht</a:t>
            </a:r>
            <a:r>
              <a:rPr lang="tr-TR" dirty="0">
                <a:solidFill>
                  <a:schemeClr val="tx1"/>
                </a:solidFill>
                <a:latin typeface="+mn-lt"/>
                <a:ea typeface="+mn-ea"/>
                <a:cs typeface="+mn-cs"/>
              </a:rPr>
              <a:t>.</a:t>
            </a:r>
            <a:r>
              <a:rPr lang="tr-TR" dirty="0" err="1">
                <a:solidFill>
                  <a:schemeClr val="tx1"/>
                </a:solidFill>
                <a:latin typeface="+mn-lt"/>
                <a:ea typeface="+mn-ea"/>
                <a:cs typeface="+mn-cs"/>
              </a:rPr>
              <a:t>Add</a:t>
            </a:r>
            <a:r>
              <a:rPr lang="tr-TR" dirty="0">
                <a:solidFill>
                  <a:schemeClr val="tx1"/>
                </a:solidFill>
                <a:latin typeface="+mn-lt"/>
                <a:ea typeface="+mn-ea"/>
                <a:cs typeface="+mn-cs"/>
              </a:rPr>
              <a:t>(1, "Osman");</a:t>
            </a:r>
          </a:p>
          <a:p>
            <a:pPr>
              <a:buNone/>
            </a:pPr>
            <a:r>
              <a:rPr lang="tr-TR" dirty="0">
                <a:solidFill>
                  <a:schemeClr val="tx1"/>
                </a:solidFill>
                <a:latin typeface="+mn-lt"/>
                <a:ea typeface="+mn-ea"/>
                <a:cs typeface="+mn-cs"/>
              </a:rPr>
              <a:t>	</a:t>
            </a:r>
            <a:r>
              <a:rPr lang="tr-TR" dirty="0" err="1">
                <a:solidFill>
                  <a:schemeClr val="tx1"/>
                </a:solidFill>
                <a:latin typeface="+mn-lt"/>
                <a:ea typeface="+mn-ea"/>
                <a:cs typeface="+mn-cs"/>
              </a:rPr>
              <a:t>ht</a:t>
            </a:r>
            <a:r>
              <a:rPr lang="tr-TR" dirty="0">
                <a:solidFill>
                  <a:schemeClr val="tx1"/>
                </a:solidFill>
                <a:latin typeface="+mn-lt"/>
                <a:ea typeface="+mn-ea"/>
                <a:cs typeface="+mn-cs"/>
              </a:rPr>
              <a:t>.</a:t>
            </a:r>
            <a:r>
              <a:rPr lang="tr-TR" dirty="0" err="1">
                <a:solidFill>
                  <a:schemeClr val="tx1"/>
                </a:solidFill>
                <a:latin typeface="+mn-lt"/>
                <a:ea typeface="+mn-ea"/>
                <a:cs typeface="+mn-cs"/>
              </a:rPr>
              <a:t>Add</a:t>
            </a:r>
            <a:r>
              <a:rPr lang="tr-TR" dirty="0">
                <a:solidFill>
                  <a:schemeClr val="tx1"/>
                </a:solidFill>
                <a:latin typeface="+mn-lt"/>
                <a:ea typeface="+mn-ea"/>
                <a:cs typeface="+mn-cs"/>
              </a:rPr>
              <a:t>(2, "Hasan");</a:t>
            </a:r>
          </a:p>
          <a:p>
            <a:pPr>
              <a:buNone/>
            </a:pPr>
            <a:endParaRPr lang="tr-TR" dirty="0"/>
          </a:p>
          <a:p>
            <a:pPr>
              <a:buNone/>
            </a:pPr>
            <a:r>
              <a:rPr lang="tr-TR" dirty="0"/>
              <a:t>	</a:t>
            </a:r>
            <a:r>
              <a:rPr lang="tr-TR" dirty="0" err="1"/>
              <a:t>ht</a:t>
            </a:r>
            <a:r>
              <a:rPr lang="tr-TR" dirty="0"/>
              <a:t>.</a:t>
            </a:r>
            <a:r>
              <a:rPr lang="tr-TR" dirty="0" err="1"/>
              <a:t>Add</a:t>
            </a:r>
            <a:r>
              <a:rPr lang="tr-TR" dirty="0"/>
              <a:t>(2,”Murat”);   </a:t>
            </a:r>
            <a:r>
              <a:rPr lang="tr-TR" sz="1600" dirty="0"/>
              <a:t>Aynı </a:t>
            </a:r>
            <a:r>
              <a:rPr lang="tr-TR" sz="1600" dirty="0" err="1"/>
              <a:t>key</a:t>
            </a:r>
            <a:r>
              <a:rPr lang="tr-TR" sz="1600" dirty="0"/>
              <a:t> değerine sahip eleman eklenemez.</a:t>
            </a:r>
            <a:endParaRPr lang="tr-TR" dirty="0"/>
          </a:p>
        </p:txBody>
      </p:sp>
      <p:sp>
        <p:nvSpPr>
          <p:cNvPr id="4" name="3 Metin kutusu"/>
          <p:cNvSpPr txBox="1"/>
          <p:nvPr/>
        </p:nvSpPr>
        <p:spPr>
          <a:xfrm>
            <a:off x="2071670" y="5143512"/>
            <a:ext cx="543739" cy="369332"/>
          </a:xfrm>
          <a:prstGeom prst="rect">
            <a:avLst/>
          </a:prstGeom>
          <a:noFill/>
        </p:spPr>
        <p:txBody>
          <a:bodyPr wrap="none" rtlCol="0">
            <a:spAutoFit/>
          </a:bodyPr>
          <a:lstStyle/>
          <a:p>
            <a:r>
              <a:rPr lang="tr-TR" dirty="0" err="1">
                <a:solidFill>
                  <a:srgbClr val="FF0000"/>
                </a:solidFill>
              </a:rPr>
              <a:t>key</a:t>
            </a:r>
            <a:endParaRPr lang="tr-TR" dirty="0">
              <a:solidFill>
                <a:srgbClr val="FF0000"/>
              </a:solidFill>
            </a:endParaRPr>
          </a:p>
        </p:txBody>
      </p:sp>
      <p:sp>
        <p:nvSpPr>
          <p:cNvPr id="5" name="4 Metin kutusu"/>
          <p:cNvSpPr txBox="1"/>
          <p:nvPr/>
        </p:nvSpPr>
        <p:spPr>
          <a:xfrm>
            <a:off x="3143240" y="5143512"/>
            <a:ext cx="736099" cy="369332"/>
          </a:xfrm>
          <a:prstGeom prst="rect">
            <a:avLst/>
          </a:prstGeom>
          <a:noFill/>
        </p:spPr>
        <p:txBody>
          <a:bodyPr wrap="none" rtlCol="0">
            <a:spAutoFit/>
          </a:bodyPr>
          <a:lstStyle/>
          <a:p>
            <a:r>
              <a:rPr lang="tr-TR" dirty="0" err="1">
                <a:solidFill>
                  <a:srgbClr val="FF0000"/>
                </a:solidFill>
              </a:rPr>
              <a:t>value</a:t>
            </a:r>
            <a:endParaRPr lang="tr-TR" dirty="0">
              <a:solidFill>
                <a:srgbClr val="FF0000"/>
              </a:solidFill>
            </a:endParaRPr>
          </a:p>
        </p:txBody>
      </p:sp>
    </p:spTree>
    <p:extLst>
      <p:ext uri="{BB962C8B-B14F-4D97-AF65-F5344CB8AC3E}">
        <p14:creationId xmlns:p14="http://schemas.microsoft.com/office/powerpoint/2010/main" val="39860098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dirty="0" err="1"/>
              <a:t>Hashtable</a:t>
            </a:r>
            <a:endParaRPr lang="tr-TR" dirty="0"/>
          </a:p>
        </p:txBody>
      </p:sp>
      <p:sp>
        <p:nvSpPr>
          <p:cNvPr id="3" name="2 İçerik Yer Tutucusu"/>
          <p:cNvSpPr>
            <a:spLocks noGrp="1"/>
          </p:cNvSpPr>
          <p:nvPr>
            <p:ph idx="1"/>
          </p:nvPr>
        </p:nvSpPr>
        <p:spPr>
          <a:xfrm>
            <a:off x="457200" y="1600200"/>
            <a:ext cx="8229600" cy="5043510"/>
          </a:xfrm>
        </p:spPr>
        <p:txBody>
          <a:bodyPr/>
          <a:lstStyle/>
          <a:p>
            <a:pPr>
              <a:buNone/>
            </a:pPr>
            <a:r>
              <a:rPr lang="tr-TR" sz="2800" dirty="0" err="1">
                <a:solidFill>
                  <a:schemeClr val="tx1"/>
                </a:solidFill>
                <a:latin typeface="+mn-lt"/>
                <a:ea typeface="+mn-ea"/>
                <a:cs typeface="+mn-cs"/>
              </a:rPr>
              <a:t>Hashtable</a:t>
            </a:r>
            <a:r>
              <a:rPr lang="tr-TR" sz="2800" dirty="0">
                <a:solidFill>
                  <a:schemeClr val="tx1"/>
                </a:solidFill>
                <a:latin typeface="+mn-lt"/>
                <a:ea typeface="+mn-ea"/>
                <a:cs typeface="+mn-cs"/>
              </a:rPr>
              <a:t> </a:t>
            </a:r>
            <a:r>
              <a:rPr lang="tr-TR" sz="2800" dirty="0" err="1">
                <a:solidFill>
                  <a:schemeClr val="tx1"/>
                </a:solidFill>
                <a:latin typeface="+mn-lt"/>
                <a:ea typeface="+mn-ea"/>
                <a:cs typeface="+mn-cs"/>
              </a:rPr>
              <a:t>ht</a:t>
            </a:r>
            <a:r>
              <a:rPr lang="tr-TR" sz="2800" dirty="0">
                <a:solidFill>
                  <a:schemeClr val="tx1"/>
                </a:solidFill>
                <a:latin typeface="+mn-lt"/>
                <a:ea typeface="+mn-ea"/>
                <a:cs typeface="+mn-cs"/>
              </a:rPr>
              <a:t> = </a:t>
            </a:r>
            <a:r>
              <a:rPr lang="tr-TR" sz="2800" dirty="0" err="1">
                <a:solidFill>
                  <a:schemeClr val="tx1"/>
                </a:solidFill>
                <a:latin typeface="+mn-lt"/>
                <a:ea typeface="+mn-ea"/>
                <a:cs typeface="+mn-cs"/>
              </a:rPr>
              <a:t>new</a:t>
            </a:r>
            <a:r>
              <a:rPr lang="tr-TR" sz="2800" dirty="0">
                <a:solidFill>
                  <a:schemeClr val="tx1"/>
                </a:solidFill>
                <a:latin typeface="+mn-lt"/>
                <a:ea typeface="+mn-ea"/>
                <a:cs typeface="+mn-cs"/>
              </a:rPr>
              <a:t> </a:t>
            </a:r>
            <a:r>
              <a:rPr lang="tr-TR" sz="2800" dirty="0" err="1">
                <a:solidFill>
                  <a:schemeClr val="tx1"/>
                </a:solidFill>
                <a:latin typeface="+mn-lt"/>
                <a:ea typeface="+mn-ea"/>
                <a:cs typeface="+mn-cs"/>
              </a:rPr>
              <a:t>Hashtable</a:t>
            </a:r>
            <a:r>
              <a:rPr lang="tr-TR" sz="2800" dirty="0">
                <a:solidFill>
                  <a:schemeClr val="tx1"/>
                </a:solidFill>
                <a:latin typeface="+mn-lt"/>
                <a:ea typeface="+mn-ea"/>
                <a:cs typeface="+mn-cs"/>
              </a:rPr>
              <a:t>();</a:t>
            </a:r>
          </a:p>
          <a:p>
            <a:pPr>
              <a:buNone/>
            </a:pPr>
            <a:r>
              <a:rPr lang="tr-TR" sz="2800" dirty="0" err="1">
                <a:solidFill>
                  <a:schemeClr val="tx1"/>
                </a:solidFill>
                <a:latin typeface="+mn-lt"/>
                <a:ea typeface="+mn-ea"/>
                <a:cs typeface="+mn-cs"/>
              </a:rPr>
              <a:t>ht</a:t>
            </a:r>
            <a:r>
              <a:rPr lang="tr-TR" sz="2800" dirty="0">
                <a:solidFill>
                  <a:schemeClr val="tx1"/>
                </a:solidFill>
                <a:latin typeface="+mn-lt"/>
                <a:ea typeface="+mn-ea"/>
                <a:cs typeface="+mn-cs"/>
              </a:rPr>
              <a:t>.</a:t>
            </a:r>
            <a:r>
              <a:rPr lang="tr-TR" sz="2800" dirty="0" err="1">
                <a:solidFill>
                  <a:schemeClr val="tx1"/>
                </a:solidFill>
                <a:latin typeface="+mn-lt"/>
                <a:ea typeface="+mn-ea"/>
                <a:cs typeface="+mn-cs"/>
              </a:rPr>
              <a:t>Add</a:t>
            </a:r>
            <a:r>
              <a:rPr lang="tr-TR" sz="2800" dirty="0">
                <a:solidFill>
                  <a:schemeClr val="tx1"/>
                </a:solidFill>
                <a:latin typeface="+mn-lt"/>
                <a:ea typeface="+mn-ea"/>
                <a:cs typeface="+mn-cs"/>
              </a:rPr>
              <a:t>(1, "Osman");</a:t>
            </a:r>
          </a:p>
          <a:p>
            <a:pPr>
              <a:buNone/>
            </a:pPr>
            <a:r>
              <a:rPr lang="tr-TR" sz="2800" dirty="0" err="1">
                <a:solidFill>
                  <a:schemeClr val="tx1"/>
                </a:solidFill>
                <a:latin typeface="+mn-lt"/>
                <a:ea typeface="+mn-ea"/>
                <a:cs typeface="+mn-cs"/>
              </a:rPr>
              <a:t>ht</a:t>
            </a:r>
            <a:r>
              <a:rPr lang="tr-TR" sz="2800" dirty="0">
                <a:solidFill>
                  <a:schemeClr val="tx1"/>
                </a:solidFill>
                <a:latin typeface="+mn-lt"/>
                <a:ea typeface="+mn-ea"/>
                <a:cs typeface="+mn-cs"/>
              </a:rPr>
              <a:t>.</a:t>
            </a:r>
            <a:r>
              <a:rPr lang="tr-TR" sz="2800" dirty="0" err="1">
                <a:solidFill>
                  <a:schemeClr val="tx1"/>
                </a:solidFill>
                <a:latin typeface="+mn-lt"/>
                <a:ea typeface="+mn-ea"/>
                <a:cs typeface="+mn-cs"/>
              </a:rPr>
              <a:t>Add</a:t>
            </a:r>
            <a:r>
              <a:rPr lang="tr-TR" sz="2800" dirty="0">
                <a:solidFill>
                  <a:schemeClr val="tx1"/>
                </a:solidFill>
                <a:latin typeface="+mn-lt"/>
                <a:ea typeface="+mn-ea"/>
                <a:cs typeface="+mn-cs"/>
              </a:rPr>
              <a:t>(2, "Hasan");</a:t>
            </a:r>
          </a:p>
          <a:p>
            <a:pPr>
              <a:buNone/>
            </a:pPr>
            <a:r>
              <a:rPr lang="tr-TR" sz="2800" dirty="0" err="1">
                <a:solidFill>
                  <a:srgbClr val="FF0000"/>
                </a:solidFill>
                <a:latin typeface="+mn-lt"/>
                <a:ea typeface="+mn-ea"/>
                <a:cs typeface="+mn-cs"/>
              </a:rPr>
              <a:t>ICollection</a:t>
            </a:r>
            <a:r>
              <a:rPr lang="tr-TR" sz="2800" dirty="0">
                <a:solidFill>
                  <a:schemeClr val="tx1"/>
                </a:solidFill>
                <a:latin typeface="+mn-lt"/>
                <a:ea typeface="+mn-ea"/>
                <a:cs typeface="+mn-cs"/>
              </a:rPr>
              <a:t> </a:t>
            </a:r>
            <a:r>
              <a:rPr lang="tr-TR" sz="2800" dirty="0" err="1">
                <a:solidFill>
                  <a:schemeClr val="tx1"/>
                </a:solidFill>
                <a:latin typeface="+mn-lt"/>
                <a:ea typeface="+mn-ea"/>
                <a:cs typeface="+mn-cs"/>
              </a:rPr>
              <a:t>keys</a:t>
            </a:r>
            <a:r>
              <a:rPr lang="tr-TR" sz="2800" dirty="0">
                <a:solidFill>
                  <a:schemeClr val="tx1"/>
                </a:solidFill>
                <a:latin typeface="+mn-lt"/>
                <a:ea typeface="+mn-ea"/>
                <a:cs typeface="+mn-cs"/>
              </a:rPr>
              <a:t> = </a:t>
            </a:r>
            <a:r>
              <a:rPr lang="tr-TR" sz="2800" dirty="0" err="1">
                <a:solidFill>
                  <a:schemeClr val="tx1"/>
                </a:solidFill>
                <a:latin typeface="+mn-lt"/>
                <a:ea typeface="+mn-ea"/>
                <a:cs typeface="+mn-cs"/>
              </a:rPr>
              <a:t>ht</a:t>
            </a:r>
            <a:r>
              <a:rPr lang="tr-TR" sz="2800" dirty="0">
                <a:solidFill>
                  <a:schemeClr val="tx1"/>
                </a:solidFill>
                <a:latin typeface="+mn-lt"/>
                <a:ea typeface="+mn-ea"/>
                <a:cs typeface="+mn-cs"/>
              </a:rPr>
              <a:t>.</a:t>
            </a:r>
            <a:r>
              <a:rPr lang="tr-TR" sz="2800" dirty="0" err="1">
                <a:solidFill>
                  <a:schemeClr val="tx1"/>
                </a:solidFill>
                <a:latin typeface="+mn-lt"/>
                <a:ea typeface="+mn-ea"/>
                <a:cs typeface="+mn-cs"/>
              </a:rPr>
              <a:t>Keys</a:t>
            </a:r>
            <a:r>
              <a:rPr lang="tr-TR" sz="2800" dirty="0">
                <a:solidFill>
                  <a:schemeClr val="tx1"/>
                </a:solidFill>
                <a:latin typeface="+mn-lt"/>
                <a:ea typeface="+mn-ea"/>
                <a:cs typeface="+mn-cs"/>
              </a:rPr>
              <a:t>;</a:t>
            </a:r>
          </a:p>
          <a:p>
            <a:pPr>
              <a:buNone/>
            </a:pPr>
            <a:r>
              <a:rPr lang="tr-TR" sz="2800" dirty="0" err="1">
                <a:solidFill>
                  <a:srgbClr val="FF0000"/>
                </a:solidFill>
                <a:latin typeface="+mn-lt"/>
                <a:ea typeface="+mn-ea"/>
                <a:cs typeface="+mn-cs"/>
              </a:rPr>
              <a:t>ICollection</a:t>
            </a:r>
            <a:r>
              <a:rPr lang="tr-TR" sz="2800" dirty="0">
                <a:solidFill>
                  <a:schemeClr val="tx1"/>
                </a:solidFill>
                <a:latin typeface="+mn-lt"/>
                <a:ea typeface="+mn-ea"/>
                <a:cs typeface="+mn-cs"/>
              </a:rPr>
              <a:t> </a:t>
            </a:r>
            <a:r>
              <a:rPr lang="tr-TR" sz="2800" dirty="0" err="1">
                <a:solidFill>
                  <a:schemeClr val="tx1"/>
                </a:solidFill>
                <a:latin typeface="+mn-lt"/>
                <a:ea typeface="+mn-ea"/>
                <a:cs typeface="+mn-cs"/>
              </a:rPr>
              <a:t>values</a:t>
            </a:r>
            <a:r>
              <a:rPr lang="tr-TR" sz="2800" dirty="0">
                <a:solidFill>
                  <a:schemeClr val="tx1"/>
                </a:solidFill>
                <a:latin typeface="+mn-lt"/>
                <a:ea typeface="+mn-ea"/>
                <a:cs typeface="+mn-cs"/>
              </a:rPr>
              <a:t> = </a:t>
            </a:r>
            <a:r>
              <a:rPr lang="tr-TR" sz="2800" dirty="0" err="1">
                <a:solidFill>
                  <a:schemeClr val="tx1"/>
                </a:solidFill>
                <a:latin typeface="+mn-lt"/>
                <a:ea typeface="+mn-ea"/>
                <a:cs typeface="+mn-cs"/>
              </a:rPr>
              <a:t>ht</a:t>
            </a:r>
            <a:r>
              <a:rPr lang="tr-TR" sz="2800" dirty="0">
                <a:solidFill>
                  <a:schemeClr val="tx1"/>
                </a:solidFill>
                <a:latin typeface="+mn-lt"/>
                <a:ea typeface="+mn-ea"/>
                <a:cs typeface="+mn-cs"/>
              </a:rPr>
              <a:t>.</a:t>
            </a:r>
            <a:r>
              <a:rPr lang="tr-TR" sz="2800" dirty="0" err="1">
                <a:solidFill>
                  <a:schemeClr val="tx1"/>
                </a:solidFill>
                <a:latin typeface="+mn-lt"/>
                <a:ea typeface="+mn-ea"/>
                <a:cs typeface="+mn-cs"/>
              </a:rPr>
              <a:t>Values</a:t>
            </a:r>
            <a:r>
              <a:rPr lang="tr-TR" sz="2800" dirty="0">
                <a:solidFill>
                  <a:schemeClr val="tx1"/>
                </a:solidFill>
                <a:latin typeface="+mn-lt"/>
                <a:ea typeface="+mn-ea"/>
                <a:cs typeface="+mn-cs"/>
              </a:rPr>
              <a:t>;</a:t>
            </a:r>
          </a:p>
          <a:p>
            <a:pPr>
              <a:buNone/>
            </a:pPr>
            <a:r>
              <a:rPr lang="en-US" sz="2800" dirty="0" err="1">
                <a:solidFill>
                  <a:schemeClr val="tx1"/>
                </a:solidFill>
                <a:latin typeface="+mn-lt"/>
                <a:ea typeface="+mn-ea"/>
                <a:cs typeface="+mn-cs"/>
              </a:rPr>
              <a:t>foreach</a:t>
            </a:r>
            <a:r>
              <a:rPr lang="en-US" sz="2800" dirty="0">
                <a:solidFill>
                  <a:schemeClr val="tx1"/>
                </a:solidFill>
                <a:latin typeface="+mn-lt"/>
                <a:ea typeface="+mn-ea"/>
                <a:cs typeface="+mn-cs"/>
              </a:rPr>
              <a:t> (object item in values)</a:t>
            </a:r>
          </a:p>
          <a:p>
            <a:pPr>
              <a:buNone/>
            </a:pPr>
            <a:r>
              <a:rPr lang="tr-TR" sz="2800" dirty="0">
                <a:solidFill>
                  <a:schemeClr val="tx1"/>
                </a:solidFill>
                <a:latin typeface="+mn-lt"/>
                <a:ea typeface="+mn-ea"/>
                <a:cs typeface="+mn-cs"/>
              </a:rPr>
              <a:t>{</a:t>
            </a:r>
          </a:p>
          <a:p>
            <a:pPr>
              <a:buNone/>
            </a:pPr>
            <a:r>
              <a:rPr lang="tr-TR" sz="2800" dirty="0">
                <a:solidFill>
                  <a:schemeClr val="tx1"/>
                </a:solidFill>
                <a:latin typeface="+mn-lt"/>
                <a:ea typeface="+mn-ea"/>
                <a:cs typeface="+mn-cs"/>
              </a:rPr>
              <a:t>	</a:t>
            </a:r>
            <a:r>
              <a:rPr lang="tr-TR" sz="2800" dirty="0" err="1">
                <a:solidFill>
                  <a:schemeClr val="tx1"/>
                </a:solidFill>
                <a:latin typeface="+mn-lt"/>
                <a:ea typeface="+mn-ea"/>
                <a:cs typeface="+mn-cs"/>
              </a:rPr>
              <a:t>Console</a:t>
            </a:r>
            <a:r>
              <a:rPr lang="tr-TR" sz="2800" dirty="0">
                <a:solidFill>
                  <a:schemeClr val="tx1"/>
                </a:solidFill>
                <a:latin typeface="+mn-lt"/>
                <a:ea typeface="+mn-ea"/>
                <a:cs typeface="+mn-cs"/>
              </a:rPr>
              <a:t>.</a:t>
            </a:r>
            <a:r>
              <a:rPr lang="tr-TR" sz="2800" dirty="0" err="1">
                <a:solidFill>
                  <a:schemeClr val="tx1"/>
                </a:solidFill>
                <a:latin typeface="+mn-lt"/>
                <a:ea typeface="+mn-ea"/>
                <a:cs typeface="+mn-cs"/>
              </a:rPr>
              <a:t>WriteLine</a:t>
            </a:r>
            <a:r>
              <a:rPr lang="tr-TR" sz="2800" dirty="0">
                <a:solidFill>
                  <a:schemeClr val="tx1"/>
                </a:solidFill>
                <a:latin typeface="+mn-lt"/>
                <a:ea typeface="+mn-ea"/>
                <a:cs typeface="+mn-cs"/>
              </a:rPr>
              <a:t>(</a:t>
            </a:r>
            <a:r>
              <a:rPr lang="tr-TR" sz="2800" dirty="0" err="1">
                <a:solidFill>
                  <a:schemeClr val="tx1"/>
                </a:solidFill>
                <a:latin typeface="+mn-lt"/>
                <a:ea typeface="+mn-ea"/>
                <a:cs typeface="+mn-cs"/>
              </a:rPr>
              <a:t>item</a:t>
            </a:r>
            <a:r>
              <a:rPr lang="tr-TR" sz="2800" dirty="0">
                <a:solidFill>
                  <a:schemeClr val="tx1"/>
                </a:solidFill>
                <a:latin typeface="+mn-lt"/>
                <a:ea typeface="+mn-ea"/>
                <a:cs typeface="+mn-cs"/>
              </a:rPr>
              <a:t>);</a:t>
            </a:r>
          </a:p>
          <a:p>
            <a:pPr>
              <a:buNone/>
            </a:pPr>
            <a:r>
              <a:rPr lang="tr-TR" sz="2800" dirty="0">
                <a:solidFill>
                  <a:schemeClr val="tx1"/>
                </a:solidFill>
                <a:latin typeface="+mn-lt"/>
                <a:ea typeface="+mn-ea"/>
                <a:cs typeface="+mn-cs"/>
              </a:rPr>
              <a:t>}</a:t>
            </a:r>
            <a:endParaRPr lang="tr-TR"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dirty="0" err="1"/>
              <a:t>HashTable</a:t>
            </a:r>
            <a:endParaRPr lang="tr-TR" dirty="0"/>
          </a:p>
        </p:txBody>
      </p:sp>
      <p:sp>
        <p:nvSpPr>
          <p:cNvPr id="3" name="2 İçerik Yer Tutucusu"/>
          <p:cNvSpPr>
            <a:spLocks noGrp="1"/>
          </p:cNvSpPr>
          <p:nvPr>
            <p:ph idx="1"/>
          </p:nvPr>
        </p:nvSpPr>
        <p:spPr>
          <a:xfrm>
            <a:off x="107504" y="1428736"/>
            <a:ext cx="8856984" cy="5286412"/>
          </a:xfrm>
          <a:solidFill>
            <a:schemeClr val="accent3">
              <a:lumMod val="95000"/>
            </a:schemeClr>
          </a:solidFill>
        </p:spPr>
        <p:txBody>
          <a:bodyPr/>
          <a:lstStyle/>
          <a:p>
            <a:pPr marL="0" indent="0">
              <a:lnSpc>
                <a:spcPts val="1130"/>
              </a:lnSpc>
              <a:buNone/>
            </a:pPr>
            <a:r>
              <a:rPr lang="tr-TR" sz="1800" dirty="0">
                <a:solidFill>
                  <a:srgbClr val="1A3AFF"/>
                </a:solidFill>
                <a:effectLst/>
                <a:latin typeface="Courier New" panose="02070309020205020404" pitchFamily="49" charset="0"/>
                <a:ea typeface="Courier New" panose="02070309020205020404" pitchFamily="49" charset="0"/>
              </a:rPr>
              <a:t>using </a:t>
            </a:r>
            <a:r>
              <a:rPr lang="tr-TR" sz="1800" dirty="0" err="1">
                <a:effectLst/>
                <a:latin typeface="Courier New" panose="02070309020205020404" pitchFamily="49" charset="0"/>
                <a:ea typeface="Courier New" panose="02070309020205020404" pitchFamily="49" charset="0"/>
              </a:rPr>
              <a:t>System</a:t>
            </a:r>
            <a:r>
              <a:rPr lang="tr-TR" sz="1800" dirty="0">
                <a:effectLst/>
                <a:latin typeface="Courier New" panose="02070309020205020404" pitchFamily="49" charset="0"/>
                <a:ea typeface="Courier New" panose="02070309020205020404" pitchFamily="49" charset="0"/>
              </a:rPr>
              <a:t>;</a:t>
            </a:r>
          </a:p>
          <a:p>
            <a:pPr marL="0" indent="0">
              <a:spcBef>
                <a:spcPts val="5"/>
              </a:spcBef>
              <a:spcAft>
                <a:spcPts val="0"/>
              </a:spcAft>
              <a:buNone/>
            </a:pPr>
            <a:r>
              <a:rPr lang="tr-TR" sz="1800" dirty="0">
                <a:solidFill>
                  <a:srgbClr val="1A3AFF"/>
                </a:solidFill>
                <a:effectLst/>
                <a:latin typeface="Courier New" panose="02070309020205020404" pitchFamily="49" charset="0"/>
                <a:ea typeface="Courier New" panose="02070309020205020404" pitchFamily="49" charset="0"/>
              </a:rPr>
              <a:t>using </a:t>
            </a:r>
            <a:r>
              <a:rPr lang="tr-TR" sz="1800" dirty="0" err="1">
                <a:effectLst/>
                <a:latin typeface="Courier New" panose="02070309020205020404" pitchFamily="49" charset="0"/>
                <a:ea typeface="Courier New" panose="02070309020205020404" pitchFamily="49" charset="0"/>
              </a:rPr>
              <a:t>System.Collections</a:t>
            </a:r>
            <a:r>
              <a:rPr lang="tr-TR" sz="1800" dirty="0">
                <a:effectLst/>
                <a:latin typeface="Courier New" panose="02070309020205020404" pitchFamily="49" charset="0"/>
                <a:ea typeface="Courier New" panose="02070309020205020404" pitchFamily="49" charset="0"/>
              </a:rPr>
              <a:t>;</a:t>
            </a:r>
          </a:p>
          <a:p>
            <a:pPr marL="0" indent="0">
              <a:spcBef>
                <a:spcPts val="45"/>
              </a:spcBef>
              <a:buNone/>
            </a:pPr>
            <a:r>
              <a:rPr lang="tr-TR" sz="1800" dirty="0">
                <a:effectLst/>
                <a:latin typeface="Courier New" panose="02070309020205020404" pitchFamily="49" charset="0"/>
                <a:ea typeface="Courier New" panose="02070309020205020404" pitchFamily="49" charset="0"/>
              </a:rPr>
              <a:t> </a:t>
            </a:r>
          </a:p>
          <a:p>
            <a:pPr marL="0" indent="0">
              <a:lnSpc>
                <a:spcPts val="1130"/>
              </a:lnSpc>
              <a:buNone/>
            </a:pPr>
            <a:r>
              <a:rPr lang="tr-TR" sz="1800" dirty="0" err="1">
                <a:solidFill>
                  <a:srgbClr val="1A3AFF"/>
                </a:solidFill>
                <a:effectLst/>
                <a:latin typeface="Courier New" panose="02070309020205020404" pitchFamily="49" charset="0"/>
                <a:ea typeface="Courier New" panose="02070309020205020404" pitchFamily="49" charset="0"/>
              </a:rPr>
              <a:t>class</a:t>
            </a:r>
            <a:r>
              <a:rPr lang="tr-TR" sz="1800" dirty="0">
                <a:solidFill>
                  <a:srgbClr val="1A3AFF"/>
                </a:solidFill>
                <a:effectLst/>
                <a:latin typeface="Courier New" panose="02070309020205020404" pitchFamily="49" charset="0"/>
                <a:ea typeface="Courier New" panose="02070309020205020404" pitchFamily="49" charset="0"/>
              </a:rPr>
              <a:t> </a:t>
            </a:r>
            <a:r>
              <a:rPr lang="tr-TR" sz="1800" dirty="0">
                <a:solidFill>
                  <a:srgbClr val="36B5C4"/>
                </a:solidFill>
                <a:effectLst/>
                <a:latin typeface="Courier New" panose="02070309020205020404" pitchFamily="49" charset="0"/>
                <a:ea typeface="Courier New" panose="02070309020205020404" pitchFamily="49" charset="0"/>
              </a:rPr>
              <a:t>Test</a:t>
            </a:r>
            <a:endParaRPr lang="tr-TR" sz="1800" dirty="0">
              <a:effectLst/>
              <a:latin typeface="Courier New" panose="02070309020205020404" pitchFamily="49" charset="0"/>
              <a:ea typeface="Courier New" panose="02070309020205020404" pitchFamily="49" charset="0"/>
            </a:endParaRPr>
          </a:p>
          <a:p>
            <a:pPr marL="0" indent="0">
              <a:lnSpc>
                <a:spcPts val="1020"/>
              </a:lnSpc>
              <a:buNone/>
            </a:pPr>
            <a:r>
              <a:rPr lang="tr-TR" sz="1800" dirty="0">
                <a:effectLst/>
                <a:latin typeface="Courier New" panose="02070309020205020404" pitchFamily="49" charset="0"/>
                <a:ea typeface="Courier New" panose="02070309020205020404" pitchFamily="49" charset="0"/>
              </a:rPr>
              <a:t>{</a:t>
            </a:r>
          </a:p>
          <a:p>
            <a:pPr marL="0" indent="0">
              <a:lnSpc>
                <a:spcPts val="1130"/>
              </a:lnSpc>
              <a:spcBef>
                <a:spcPts val="5"/>
              </a:spcBef>
              <a:spcAft>
                <a:spcPts val="0"/>
              </a:spcAft>
              <a:buNone/>
            </a:pPr>
            <a:r>
              <a:rPr lang="tr-TR" sz="1800" dirty="0" err="1">
                <a:solidFill>
                  <a:srgbClr val="1A3AFF"/>
                </a:solidFill>
                <a:effectLst/>
                <a:latin typeface="Courier New" panose="02070309020205020404" pitchFamily="49" charset="0"/>
                <a:ea typeface="Courier New" panose="02070309020205020404" pitchFamily="49" charset="0"/>
              </a:rPr>
              <a:t>static</a:t>
            </a:r>
            <a:r>
              <a:rPr lang="tr-TR" sz="1800" dirty="0">
                <a:solidFill>
                  <a:srgbClr val="1A3AFF"/>
                </a:solidFill>
                <a:effectLst/>
                <a:latin typeface="Courier New" panose="02070309020205020404" pitchFamily="49" charset="0"/>
                <a:ea typeface="Courier New" panose="02070309020205020404" pitchFamily="49" charset="0"/>
              </a:rPr>
              <a:t> </a:t>
            </a:r>
            <a:r>
              <a:rPr lang="tr-TR" sz="1800" dirty="0" err="1">
                <a:solidFill>
                  <a:srgbClr val="1A3AFF"/>
                </a:solidFill>
                <a:effectLst/>
                <a:latin typeface="Courier New" panose="02070309020205020404" pitchFamily="49" charset="0"/>
                <a:ea typeface="Courier New" panose="02070309020205020404" pitchFamily="49" charset="0"/>
              </a:rPr>
              <a:t>void</a:t>
            </a:r>
            <a:r>
              <a:rPr lang="tr-TR" sz="1800" dirty="0">
                <a:solidFill>
                  <a:srgbClr val="1A3AFF"/>
                </a:solidFill>
                <a:effectLst/>
                <a:latin typeface="Courier New" panose="02070309020205020404" pitchFamily="49" charset="0"/>
                <a:ea typeface="Courier New" panose="02070309020205020404" pitchFamily="49" charset="0"/>
              </a:rPr>
              <a:t> </a:t>
            </a:r>
            <a:r>
              <a:rPr lang="tr-TR" sz="1800" dirty="0">
                <a:effectLst/>
                <a:latin typeface="Courier New" panose="02070309020205020404" pitchFamily="49" charset="0"/>
                <a:ea typeface="Courier New" panose="02070309020205020404" pitchFamily="49" charset="0"/>
              </a:rPr>
              <a:t>Main()</a:t>
            </a:r>
          </a:p>
          <a:p>
            <a:pPr marL="0" indent="0">
              <a:lnSpc>
                <a:spcPts val="1015"/>
              </a:lnSpc>
              <a:buNone/>
            </a:pPr>
            <a:r>
              <a:rPr lang="tr-TR" sz="1800" dirty="0">
                <a:effectLst/>
                <a:latin typeface="Courier New" panose="02070309020205020404" pitchFamily="49" charset="0"/>
                <a:ea typeface="Courier New" panose="02070309020205020404" pitchFamily="49" charset="0"/>
              </a:rPr>
              <a:t>{</a:t>
            </a:r>
          </a:p>
          <a:p>
            <a:pPr marL="266065" marR="2040255" indent="0">
              <a:spcAft>
                <a:spcPts val="0"/>
              </a:spcAft>
              <a:buNone/>
            </a:pPr>
            <a:r>
              <a:rPr lang="tr-TR" sz="1800" dirty="0" err="1">
                <a:solidFill>
                  <a:srgbClr val="36B5C4"/>
                </a:solidFill>
                <a:effectLst/>
                <a:latin typeface="Courier New" panose="02070309020205020404" pitchFamily="49" charset="0"/>
                <a:ea typeface="Courier New" panose="02070309020205020404" pitchFamily="49" charset="0"/>
              </a:rPr>
              <a:t>Hashtable</a:t>
            </a:r>
            <a:r>
              <a:rPr lang="tr-TR" sz="1800" dirty="0">
                <a:solidFill>
                  <a:srgbClr val="36B5C4"/>
                </a:solidFill>
                <a:effectLst/>
                <a:latin typeface="Courier New" panose="02070309020205020404" pitchFamily="49" charset="0"/>
                <a:ea typeface="Courier New" panose="02070309020205020404" pitchFamily="49" charset="0"/>
              </a:rPr>
              <a:t> </a:t>
            </a:r>
            <a:r>
              <a:rPr lang="tr-TR" sz="1800" dirty="0" err="1">
                <a:effectLst/>
                <a:latin typeface="Courier New" panose="02070309020205020404" pitchFamily="49" charset="0"/>
                <a:ea typeface="Courier New" panose="02070309020205020404" pitchFamily="49" charset="0"/>
              </a:rPr>
              <a:t>hashTable</a:t>
            </a:r>
            <a:r>
              <a:rPr lang="tr-TR" sz="1800" dirty="0">
                <a:effectLst/>
                <a:latin typeface="Courier New" panose="02070309020205020404" pitchFamily="49" charset="0"/>
                <a:ea typeface="Courier New" panose="02070309020205020404" pitchFamily="49" charset="0"/>
              </a:rPr>
              <a:t> = </a:t>
            </a:r>
            <a:r>
              <a:rPr lang="tr-TR" sz="1800" dirty="0" err="1">
                <a:solidFill>
                  <a:srgbClr val="1A3AFF"/>
                </a:solidFill>
                <a:effectLst/>
                <a:latin typeface="Courier New" panose="02070309020205020404" pitchFamily="49" charset="0"/>
                <a:ea typeface="Courier New" panose="02070309020205020404" pitchFamily="49" charset="0"/>
              </a:rPr>
              <a:t>new</a:t>
            </a:r>
            <a:r>
              <a:rPr lang="tr-TR" sz="1800" dirty="0">
                <a:solidFill>
                  <a:srgbClr val="1A3AFF"/>
                </a:solidFill>
                <a:effectLst/>
                <a:latin typeface="Courier New" panose="02070309020205020404" pitchFamily="49" charset="0"/>
                <a:ea typeface="Courier New" panose="02070309020205020404" pitchFamily="49" charset="0"/>
              </a:rPr>
              <a:t> </a:t>
            </a:r>
            <a:r>
              <a:rPr lang="tr-TR" sz="1800" dirty="0" err="1">
                <a:solidFill>
                  <a:srgbClr val="36B5C4"/>
                </a:solidFill>
                <a:effectLst/>
                <a:latin typeface="Courier New" panose="02070309020205020404" pitchFamily="49" charset="0"/>
                <a:ea typeface="Courier New" panose="02070309020205020404" pitchFamily="49" charset="0"/>
              </a:rPr>
              <a:t>Hashtable</a:t>
            </a:r>
            <a:r>
              <a:rPr lang="tr-TR" sz="1800" dirty="0">
                <a:effectLst/>
                <a:latin typeface="Courier New" panose="02070309020205020404" pitchFamily="49" charset="0"/>
                <a:ea typeface="Courier New" panose="02070309020205020404" pitchFamily="49" charset="0"/>
              </a:rPr>
              <a:t>(); </a:t>
            </a:r>
            <a:r>
              <a:rPr lang="tr-TR" sz="1800" dirty="0" err="1">
                <a:effectLst/>
                <a:latin typeface="Courier New" panose="02070309020205020404" pitchFamily="49" charset="0"/>
                <a:ea typeface="Courier New" panose="02070309020205020404" pitchFamily="49" charset="0"/>
              </a:rPr>
              <a:t>hashTable.Add</a:t>
            </a:r>
            <a:r>
              <a:rPr lang="tr-TR" sz="1800" dirty="0">
                <a:effectLst/>
                <a:latin typeface="Courier New" panose="02070309020205020404" pitchFamily="49" charset="0"/>
                <a:ea typeface="Courier New" panose="02070309020205020404" pitchFamily="49" charset="0"/>
              </a:rPr>
              <a:t>(1, </a:t>
            </a:r>
            <a:r>
              <a:rPr lang="tr-TR" sz="1800" dirty="0">
                <a:solidFill>
                  <a:srgbClr val="900000"/>
                </a:solidFill>
                <a:effectLst/>
                <a:latin typeface="Courier New" panose="02070309020205020404" pitchFamily="49" charset="0"/>
                <a:ea typeface="Courier New" panose="02070309020205020404" pitchFamily="49" charset="0"/>
              </a:rPr>
              <a:t>"Gökova"</a:t>
            </a:r>
            <a:r>
              <a:rPr lang="tr-TR" sz="1800" dirty="0">
                <a:effectLst/>
                <a:latin typeface="Courier New" panose="02070309020205020404" pitchFamily="49" charset="0"/>
                <a:ea typeface="Courier New" panose="02070309020205020404" pitchFamily="49" charset="0"/>
              </a:rPr>
              <a:t>); </a:t>
            </a:r>
            <a:r>
              <a:rPr lang="tr-TR" sz="1800" dirty="0" err="1">
                <a:effectLst/>
                <a:latin typeface="Courier New" panose="02070309020205020404" pitchFamily="49" charset="0"/>
                <a:ea typeface="Courier New" panose="02070309020205020404" pitchFamily="49" charset="0"/>
              </a:rPr>
              <a:t>hashTable.Add</a:t>
            </a:r>
            <a:r>
              <a:rPr lang="tr-TR" sz="1800" dirty="0">
                <a:effectLst/>
                <a:latin typeface="Courier New" panose="02070309020205020404" pitchFamily="49" charset="0"/>
                <a:ea typeface="Courier New" panose="02070309020205020404" pitchFamily="49" charset="0"/>
              </a:rPr>
              <a:t>(2, </a:t>
            </a:r>
            <a:r>
              <a:rPr lang="tr-TR" sz="1800" dirty="0">
                <a:solidFill>
                  <a:srgbClr val="900000"/>
                </a:solidFill>
                <a:effectLst/>
                <a:latin typeface="Courier New" panose="02070309020205020404" pitchFamily="49" charset="0"/>
                <a:ea typeface="Courier New" panose="02070309020205020404" pitchFamily="49" charset="0"/>
              </a:rPr>
              <a:t>"Belek"</a:t>
            </a:r>
            <a:r>
              <a:rPr lang="tr-TR" sz="1800" dirty="0">
                <a:effectLst/>
                <a:latin typeface="Courier New" panose="02070309020205020404" pitchFamily="49" charset="0"/>
                <a:ea typeface="Courier New" panose="02070309020205020404" pitchFamily="49" charset="0"/>
              </a:rPr>
              <a:t>); </a:t>
            </a:r>
            <a:r>
              <a:rPr lang="tr-TR" sz="1800" dirty="0" err="1">
                <a:effectLst/>
                <a:latin typeface="Courier New" panose="02070309020205020404" pitchFamily="49" charset="0"/>
                <a:ea typeface="Courier New" panose="02070309020205020404" pitchFamily="49" charset="0"/>
              </a:rPr>
              <a:t>hashTable.Add</a:t>
            </a:r>
            <a:r>
              <a:rPr lang="tr-TR" sz="1800" dirty="0">
                <a:effectLst/>
                <a:latin typeface="Courier New" panose="02070309020205020404" pitchFamily="49" charset="0"/>
                <a:ea typeface="Courier New" panose="02070309020205020404" pitchFamily="49" charset="0"/>
              </a:rPr>
              <a:t>(3, </a:t>
            </a:r>
            <a:r>
              <a:rPr lang="tr-TR" sz="1800" dirty="0">
                <a:solidFill>
                  <a:srgbClr val="900000"/>
                </a:solidFill>
                <a:effectLst/>
                <a:latin typeface="Courier New" panose="02070309020205020404" pitchFamily="49" charset="0"/>
                <a:ea typeface="Courier New" panose="02070309020205020404" pitchFamily="49" charset="0"/>
              </a:rPr>
              <a:t>"</a:t>
            </a:r>
            <a:r>
              <a:rPr lang="tr-TR" sz="1800" dirty="0" err="1">
                <a:solidFill>
                  <a:srgbClr val="900000"/>
                </a:solidFill>
                <a:effectLst/>
                <a:latin typeface="Courier New" panose="02070309020205020404" pitchFamily="49" charset="0"/>
                <a:ea typeface="Courier New" panose="02070309020205020404" pitchFamily="49" charset="0"/>
              </a:rPr>
              <a:t>Çamdibi</a:t>
            </a:r>
            <a:r>
              <a:rPr lang="tr-TR" sz="1800" dirty="0">
                <a:solidFill>
                  <a:srgbClr val="900000"/>
                </a:solidFill>
                <a:effectLst/>
                <a:latin typeface="Courier New" panose="02070309020205020404" pitchFamily="49" charset="0"/>
                <a:ea typeface="Courier New" panose="02070309020205020404" pitchFamily="49" charset="0"/>
              </a:rPr>
              <a:t>"</a:t>
            </a:r>
            <a:r>
              <a:rPr lang="tr-TR" sz="1800" dirty="0">
                <a:effectLst/>
                <a:latin typeface="Courier New" panose="02070309020205020404" pitchFamily="49" charset="0"/>
                <a:ea typeface="Courier New" panose="02070309020205020404" pitchFamily="49" charset="0"/>
              </a:rPr>
              <a:t>); </a:t>
            </a:r>
            <a:r>
              <a:rPr lang="tr-TR" sz="1800" dirty="0" err="1">
                <a:effectLst/>
                <a:latin typeface="Courier New" panose="02070309020205020404" pitchFamily="49" charset="0"/>
                <a:ea typeface="Courier New" panose="02070309020205020404" pitchFamily="49" charset="0"/>
              </a:rPr>
              <a:t>hashTable.Add</a:t>
            </a:r>
            <a:r>
              <a:rPr lang="tr-TR" sz="1800" dirty="0">
                <a:effectLst/>
                <a:latin typeface="Courier New" panose="02070309020205020404" pitchFamily="49" charset="0"/>
                <a:ea typeface="Courier New" panose="02070309020205020404" pitchFamily="49" charset="0"/>
              </a:rPr>
              <a:t>(4, </a:t>
            </a:r>
            <a:r>
              <a:rPr lang="tr-TR" sz="1800" dirty="0">
                <a:solidFill>
                  <a:srgbClr val="900000"/>
                </a:solidFill>
                <a:effectLst/>
                <a:latin typeface="Courier New" panose="02070309020205020404" pitchFamily="49" charset="0"/>
                <a:ea typeface="Courier New" panose="02070309020205020404" pitchFamily="49" charset="0"/>
              </a:rPr>
              <a:t>"Marmaris"</a:t>
            </a:r>
            <a:r>
              <a:rPr lang="tr-TR" sz="1800" dirty="0">
                <a:effectLst/>
                <a:latin typeface="Courier New" panose="02070309020205020404" pitchFamily="49" charset="0"/>
                <a:ea typeface="Courier New" panose="02070309020205020404" pitchFamily="49" charset="0"/>
              </a:rPr>
              <a:t>); </a:t>
            </a:r>
            <a:r>
              <a:rPr lang="tr-TR" sz="1800" dirty="0" err="1">
                <a:solidFill>
                  <a:srgbClr val="36B5C4"/>
                </a:solidFill>
                <a:effectLst/>
                <a:latin typeface="Courier New" panose="02070309020205020404" pitchFamily="49" charset="0"/>
                <a:ea typeface="Courier New" panose="02070309020205020404" pitchFamily="49" charset="0"/>
              </a:rPr>
              <a:t>Console</a:t>
            </a:r>
            <a:r>
              <a:rPr lang="tr-TR" sz="1800" dirty="0" err="1">
                <a:effectLst/>
                <a:latin typeface="Courier New" panose="02070309020205020404" pitchFamily="49" charset="0"/>
                <a:ea typeface="Courier New" panose="02070309020205020404" pitchFamily="49" charset="0"/>
              </a:rPr>
              <a:t>.WriteLine</a:t>
            </a:r>
            <a:r>
              <a:rPr lang="tr-TR" sz="1800" dirty="0">
                <a:effectLst/>
                <a:latin typeface="Courier New" panose="02070309020205020404" pitchFamily="49" charset="0"/>
                <a:ea typeface="Courier New" panose="02070309020205020404" pitchFamily="49" charset="0"/>
              </a:rPr>
              <a:t>(</a:t>
            </a:r>
            <a:r>
              <a:rPr lang="tr-TR" sz="1800" dirty="0">
                <a:solidFill>
                  <a:srgbClr val="900000"/>
                </a:solidFill>
                <a:effectLst/>
                <a:latin typeface="Courier New" panose="02070309020205020404" pitchFamily="49" charset="0"/>
                <a:ea typeface="Courier New" panose="02070309020205020404" pitchFamily="49" charset="0"/>
              </a:rPr>
              <a:t>"Anahtarlar:--"</a:t>
            </a:r>
            <a:r>
              <a:rPr lang="tr-TR" sz="1800" dirty="0">
                <a:effectLst/>
                <a:latin typeface="Courier New" panose="02070309020205020404" pitchFamily="49" charset="0"/>
                <a:ea typeface="Courier New" panose="02070309020205020404" pitchFamily="49" charset="0"/>
              </a:rPr>
              <a:t>); </a:t>
            </a:r>
          </a:p>
          <a:p>
            <a:pPr marL="266065" marR="2040255" indent="0">
              <a:spcAft>
                <a:spcPts val="0"/>
              </a:spcAft>
              <a:buNone/>
            </a:pPr>
            <a:r>
              <a:rPr lang="tr-TR" sz="1800" dirty="0" err="1">
                <a:solidFill>
                  <a:srgbClr val="1A3AFF"/>
                </a:solidFill>
                <a:effectLst/>
                <a:latin typeface="Courier New" panose="02070309020205020404" pitchFamily="49" charset="0"/>
                <a:ea typeface="Courier New" panose="02070309020205020404" pitchFamily="49" charset="0"/>
              </a:rPr>
              <a:t>foreach</a:t>
            </a:r>
            <a:r>
              <a:rPr lang="tr-TR" sz="1800" dirty="0">
                <a:solidFill>
                  <a:srgbClr val="1A3AFF"/>
                </a:solidFill>
                <a:effectLst/>
                <a:latin typeface="Courier New" panose="02070309020205020404" pitchFamily="49" charset="0"/>
                <a:ea typeface="Courier New" panose="02070309020205020404" pitchFamily="49" charset="0"/>
              </a:rPr>
              <a:t> </a:t>
            </a:r>
            <a:r>
              <a:rPr lang="tr-TR" sz="1800" dirty="0">
                <a:effectLst/>
                <a:latin typeface="Courier New" panose="02070309020205020404" pitchFamily="49" charset="0"/>
                <a:ea typeface="Courier New" panose="02070309020205020404" pitchFamily="49" charset="0"/>
              </a:rPr>
              <a:t>(</a:t>
            </a:r>
            <a:r>
              <a:rPr lang="tr-TR" sz="1800" dirty="0">
                <a:solidFill>
                  <a:srgbClr val="1A3AFF"/>
                </a:solidFill>
                <a:effectLst/>
                <a:latin typeface="Courier New" panose="02070309020205020404" pitchFamily="49" charset="0"/>
                <a:ea typeface="Courier New" panose="02070309020205020404" pitchFamily="49" charset="0"/>
              </a:rPr>
              <a:t>int </a:t>
            </a:r>
            <a:r>
              <a:rPr lang="tr-TR" sz="1800" dirty="0">
                <a:effectLst/>
                <a:latin typeface="Courier New" panose="02070309020205020404" pitchFamily="49" charset="0"/>
                <a:ea typeface="Courier New" panose="02070309020205020404" pitchFamily="49" charset="0"/>
              </a:rPr>
              <a:t>k </a:t>
            </a:r>
            <a:r>
              <a:rPr lang="tr-TR" sz="1800" dirty="0">
                <a:solidFill>
                  <a:srgbClr val="1A3AFF"/>
                </a:solidFill>
                <a:effectLst/>
                <a:latin typeface="Courier New" panose="02070309020205020404" pitchFamily="49" charset="0"/>
                <a:ea typeface="Courier New" panose="02070309020205020404" pitchFamily="49" charset="0"/>
              </a:rPr>
              <a:t>in </a:t>
            </a:r>
            <a:r>
              <a:rPr lang="tr-TR" sz="1800" dirty="0" err="1">
                <a:effectLst/>
                <a:latin typeface="Courier New" panose="02070309020205020404" pitchFamily="49" charset="0"/>
                <a:ea typeface="Courier New" panose="02070309020205020404" pitchFamily="49" charset="0"/>
              </a:rPr>
              <a:t>hashTable.Keys</a:t>
            </a:r>
            <a:r>
              <a:rPr lang="tr-TR" sz="1800" dirty="0">
                <a:effectLst/>
                <a:latin typeface="Courier New" panose="02070309020205020404" pitchFamily="49" charset="0"/>
                <a:ea typeface="Courier New" panose="02070309020205020404" pitchFamily="49" charset="0"/>
              </a:rPr>
              <a:t>)</a:t>
            </a:r>
          </a:p>
          <a:p>
            <a:pPr marL="205105" indent="0">
              <a:lnSpc>
                <a:spcPts val="1015"/>
              </a:lnSpc>
              <a:buNone/>
            </a:pPr>
            <a:r>
              <a:rPr lang="tr-TR" sz="1800" dirty="0">
                <a:effectLst/>
                <a:latin typeface="Courier New" panose="02070309020205020404" pitchFamily="49" charset="0"/>
                <a:ea typeface="Courier New" panose="02070309020205020404" pitchFamily="49" charset="0"/>
              </a:rPr>
              <a:t>{</a:t>
            </a:r>
          </a:p>
          <a:p>
            <a:pPr marL="570230" indent="0">
              <a:lnSpc>
                <a:spcPts val="1130"/>
              </a:lnSpc>
              <a:spcBef>
                <a:spcPts val="5"/>
              </a:spcBef>
              <a:spcAft>
                <a:spcPts val="0"/>
              </a:spcAft>
              <a:buNone/>
            </a:pPr>
            <a:r>
              <a:rPr lang="tr-TR" sz="1800" dirty="0" err="1">
                <a:solidFill>
                  <a:srgbClr val="36B5C4"/>
                </a:solidFill>
                <a:effectLst/>
                <a:latin typeface="Courier New" panose="02070309020205020404" pitchFamily="49" charset="0"/>
                <a:ea typeface="Courier New" panose="02070309020205020404" pitchFamily="49" charset="0"/>
              </a:rPr>
              <a:t>Console</a:t>
            </a:r>
            <a:r>
              <a:rPr lang="tr-TR" sz="1800" dirty="0" err="1">
                <a:effectLst/>
                <a:latin typeface="Courier New" panose="02070309020205020404" pitchFamily="49" charset="0"/>
                <a:ea typeface="Courier New" panose="02070309020205020404" pitchFamily="49" charset="0"/>
              </a:rPr>
              <a:t>.WriteLine</a:t>
            </a:r>
            <a:r>
              <a:rPr lang="tr-TR" sz="1800" dirty="0">
                <a:effectLst/>
                <a:latin typeface="Courier New" panose="02070309020205020404" pitchFamily="49" charset="0"/>
                <a:ea typeface="Courier New" panose="02070309020205020404" pitchFamily="49" charset="0"/>
              </a:rPr>
              <a:t>(k);</a:t>
            </a:r>
          </a:p>
          <a:p>
            <a:pPr marL="205105" indent="0">
              <a:lnSpc>
                <a:spcPts val="1020"/>
              </a:lnSpc>
              <a:buNone/>
            </a:pPr>
            <a:r>
              <a:rPr lang="tr-TR" sz="1800" dirty="0">
                <a:effectLst/>
                <a:latin typeface="Courier New" panose="02070309020205020404" pitchFamily="49" charset="0"/>
                <a:ea typeface="Courier New" panose="02070309020205020404" pitchFamily="49" charset="0"/>
              </a:rPr>
              <a:t>}</a:t>
            </a:r>
          </a:p>
          <a:p>
            <a:pPr marL="0" indent="0">
              <a:spcBef>
                <a:spcPts val="45"/>
              </a:spcBef>
              <a:buNone/>
            </a:pPr>
            <a:r>
              <a:rPr lang="tr-TR" sz="1800" dirty="0">
                <a:effectLst/>
                <a:latin typeface="Courier New" panose="02070309020205020404" pitchFamily="49" charset="0"/>
                <a:ea typeface="Courier New" panose="02070309020205020404" pitchFamily="49" charset="0"/>
              </a:rPr>
              <a:t> </a:t>
            </a:r>
          </a:p>
          <a:p>
            <a:pPr marL="266065" marR="779780" indent="0">
              <a:spcBef>
                <a:spcPts val="5"/>
              </a:spcBef>
              <a:spcAft>
                <a:spcPts val="0"/>
              </a:spcAft>
              <a:buNone/>
            </a:pPr>
            <a:r>
              <a:rPr lang="tr-TR" sz="1800" dirty="0" err="1">
                <a:solidFill>
                  <a:srgbClr val="36B5C4"/>
                </a:solidFill>
                <a:effectLst/>
                <a:latin typeface="Courier New" panose="02070309020205020404" pitchFamily="49" charset="0"/>
                <a:ea typeface="Courier New" panose="02070309020205020404" pitchFamily="49" charset="0"/>
              </a:rPr>
              <a:t>Console</a:t>
            </a:r>
            <a:r>
              <a:rPr lang="tr-TR" sz="1800" dirty="0" err="1">
                <a:effectLst/>
                <a:latin typeface="Courier New" panose="02070309020205020404" pitchFamily="49" charset="0"/>
                <a:ea typeface="Courier New" panose="02070309020205020404" pitchFamily="49" charset="0"/>
              </a:rPr>
              <a:t>.WriteLine</a:t>
            </a:r>
            <a:r>
              <a:rPr lang="tr-TR" sz="1800" dirty="0">
                <a:effectLst/>
                <a:latin typeface="Courier New" panose="02070309020205020404" pitchFamily="49" charset="0"/>
                <a:ea typeface="Courier New" panose="02070309020205020404" pitchFamily="49" charset="0"/>
              </a:rPr>
              <a:t>(</a:t>
            </a:r>
            <a:r>
              <a:rPr lang="tr-TR" sz="1800" dirty="0">
                <a:solidFill>
                  <a:srgbClr val="900000"/>
                </a:solidFill>
                <a:effectLst/>
                <a:latin typeface="Courier New" panose="02070309020205020404" pitchFamily="49" charset="0"/>
                <a:ea typeface="Courier New" panose="02070309020205020404" pitchFamily="49" charset="0"/>
              </a:rPr>
              <a:t>"Aramak için anahtarı giriniz :"</a:t>
            </a:r>
            <a:r>
              <a:rPr lang="tr-TR" sz="1800" dirty="0">
                <a:effectLst/>
                <a:latin typeface="Courier New" panose="02070309020205020404" pitchFamily="49" charset="0"/>
                <a:ea typeface="Courier New" panose="02070309020205020404" pitchFamily="49" charset="0"/>
              </a:rPr>
              <a:t>); </a:t>
            </a:r>
            <a:r>
              <a:rPr lang="tr-TR" sz="1800" dirty="0">
                <a:solidFill>
                  <a:srgbClr val="1A3AFF"/>
                </a:solidFill>
                <a:effectLst/>
                <a:latin typeface="Courier New" panose="02070309020205020404" pitchFamily="49" charset="0"/>
                <a:ea typeface="Courier New" panose="02070309020205020404" pitchFamily="49" charset="0"/>
              </a:rPr>
              <a:t>int </a:t>
            </a:r>
            <a:r>
              <a:rPr lang="tr-TR" sz="1800" dirty="0">
                <a:effectLst/>
                <a:latin typeface="Courier New" panose="02070309020205020404" pitchFamily="49" charset="0"/>
                <a:ea typeface="Courier New" panose="02070309020205020404" pitchFamily="49" charset="0"/>
              </a:rPr>
              <a:t>n = </a:t>
            </a:r>
            <a:r>
              <a:rPr lang="tr-TR" sz="1800" dirty="0" err="1">
                <a:solidFill>
                  <a:srgbClr val="1A3AFF"/>
                </a:solidFill>
                <a:effectLst/>
                <a:latin typeface="Courier New" panose="02070309020205020404" pitchFamily="49" charset="0"/>
                <a:ea typeface="Courier New" panose="02070309020205020404" pitchFamily="49" charset="0"/>
              </a:rPr>
              <a:t>int</a:t>
            </a:r>
            <a:r>
              <a:rPr lang="tr-TR" sz="1800" dirty="0" err="1">
                <a:effectLst/>
                <a:latin typeface="Courier New" panose="02070309020205020404" pitchFamily="49" charset="0"/>
                <a:ea typeface="Courier New" panose="02070309020205020404" pitchFamily="49" charset="0"/>
              </a:rPr>
              <a:t>.Parse</a:t>
            </a:r>
            <a:r>
              <a:rPr lang="tr-TR" sz="1800" dirty="0">
                <a:effectLst/>
                <a:latin typeface="Courier New" panose="02070309020205020404" pitchFamily="49" charset="0"/>
                <a:ea typeface="Courier New" panose="02070309020205020404" pitchFamily="49" charset="0"/>
              </a:rPr>
              <a:t>(</a:t>
            </a:r>
            <a:r>
              <a:rPr lang="tr-TR" sz="1800" dirty="0" err="1">
                <a:solidFill>
                  <a:srgbClr val="36B5C4"/>
                </a:solidFill>
                <a:effectLst/>
                <a:latin typeface="Courier New" panose="02070309020205020404" pitchFamily="49" charset="0"/>
                <a:ea typeface="Courier New" panose="02070309020205020404" pitchFamily="49" charset="0"/>
              </a:rPr>
              <a:t>Console</a:t>
            </a:r>
            <a:r>
              <a:rPr lang="tr-TR" sz="1800" dirty="0" err="1">
                <a:effectLst/>
                <a:latin typeface="Courier New" panose="02070309020205020404" pitchFamily="49" charset="0"/>
                <a:ea typeface="Courier New" panose="02070309020205020404" pitchFamily="49" charset="0"/>
              </a:rPr>
              <a:t>.ReadLine</a:t>
            </a:r>
            <a:r>
              <a:rPr lang="tr-TR" sz="1800" dirty="0">
                <a:effectLst/>
                <a:latin typeface="Courier New" panose="02070309020205020404" pitchFamily="49" charset="0"/>
                <a:ea typeface="Courier New" panose="02070309020205020404" pitchFamily="49" charset="0"/>
              </a:rPr>
              <a:t>()); </a:t>
            </a:r>
            <a:r>
              <a:rPr lang="tr-TR" sz="1800" dirty="0" err="1">
                <a:solidFill>
                  <a:srgbClr val="36B5C4"/>
                </a:solidFill>
                <a:effectLst/>
                <a:latin typeface="Courier New" panose="02070309020205020404" pitchFamily="49" charset="0"/>
                <a:ea typeface="Courier New" panose="02070309020205020404" pitchFamily="49" charset="0"/>
              </a:rPr>
              <a:t>Console</a:t>
            </a:r>
            <a:r>
              <a:rPr lang="tr-TR" sz="1800" dirty="0" err="1">
                <a:effectLst/>
                <a:latin typeface="Courier New" panose="02070309020205020404" pitchFamily="49" charset="0"/>
                <a:ea typeface="Courier New" panose="02070309020205020404" pitchFamily="49" charset="0"/>
              </a:rPr>
              <a:t>.WriteLine</a:t>
            </a:r>
            <a:r>
              <a:rPr lang="tr-TR" sz="1800" dirty="0">
                <a:effectLst/>
                <a:latin typeface="Courier New" panose="02070309020205020404" pitchFamily="49" charset="0"/>
                <a:ea typeface="Courier New" panose="02070309020205020404" pitchFamily="49" charset="0"/>
              </a:rPr>
              <a:t>(</a:t>
            </a:r>
            <a:r>
              <a:rPr lang="tr-TR" sz="1800" dirty="0" err="1">
                <a:effectLst/>
                <a:latin typeface="Courier New" panose="02070309020205020404" pitchFamily="49" charset="0"/>
                <a:ea typeface="Courier New" panose="02070309020205020404" pitchFamily="49" charset="0"/>
              </a:rPr>
              <a:t>hashTable</a:t>
            </a:r>
            <a:r>
              <a:rPr lang="tr-TR" sz="1800" dirty="0">
                <a:effectLst/>
                <a:latin typeface="Courier New" panose="02070309020205020404" pitchFamily="49" charset="0"/>
                <a:ea typeface="Courier New" panose="02070309020205020404" pitchFamily="49" charset="0"/>
              </a:rPr>
              <a:t>[n].</a:t>
            </a:r>
            <a:r>
              <a:rPr lang="tr-TR" sz="1800" dirty="0" err="1">
                <a:effectLst/>
                <a:latin typeface="Courier New" panose="02070309020205020404" pitchFamily="49" charset="0"/>
                <a:ea typeface="Courier New" panose="02070309020205020404" pitchFamily="49" charset="0"/>
              </a:rPr>
              <a:t>ToString</a:t>
            </a:r>
            <a:r>
              <a:rPr lang="tr-TR" sz="1800" dirty="0">
                <a:effectLst/>
                <a:latin typeface="Courier New" panose="02070309020205020404" pitchFamily="49" charset="0"/>
                <a:ea typeface="Courier New" panose="02070309020205020404" pitchFamily="49" charset="0"/>
              </a:rPr>
              <a:t>());</a:t>
            </a:r>
          </a:p>
          <a:p>
            <a:pPr marL="0" indent="0">
              <a:lnSpc>
                <a:spcPts val="1015"/>
              </a:lnSpc>
              <a:buNone/>
            </a:pPr>
            <a:r>
              <a:rPr lang="tr-TR" sz="1800" dirty="0">
                <a:effectLst/>
                <a:latin typeface="Courier New" panose="02070309020205020404" pitchFamily="49" charset="0"/>
                <a:ea typeface="Courier New" panose="02070309020205020404" pitchFamily="49" charset="0"/>
              </a:rPr>
              <a:t>}</a:t>
            </a:r>
          </a:p>
          <a:p>
            <a:pPr marL="0" indent="0">
              <a:spcBef>
                <a:spcPts val="5"/>
              </a:spcBef>
              <a:spcAft>
                <a:spcPts val="0"/>
              </a:spcAft>
              <a:buNone/>
            </a:pPr>
            <a:r>
              <a:rPr lang="tr-TR" sz="1800" dirty="0">
                <a:effectLst/>
                <a:latin typeface="Courier New" panose="02070309020205020404" pitchFamily="49" charset="0"/>
                <a:ea typeface="Courier New" panose="02070309020205020404" pitchFamily="49" charset="0"/>
              </a:rPr>
              <a:t>}</a:t>
            </a:r>
          </a:p>
          <a:p>
            <a:pPr marL="0" indent="0">
              <a:buNone/>
            </a:pPr>
            <a:endParaRPr lang="tr-TR" sz="2800" dirty="0"/>
          </a:p>
        </p:txBody>
      </p:sp>
    </p:spTree>
    <p:extLst>
      <p:ext uri="{BB962C8B-B14F-4D97-AF65-F5344CB8AC3E}">
        <p14:creationId xmlns:p14="http://schemas.microsoft.com/office/powerpoint/2010/main" val="3778833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dirty="0" err="1"/>
              <a:t>HashTable</a:t>
            </a:r>
            <a:endParaRPr lang="tr-TR" dirty="0"/>
          </a:p>
        </p:txBody>
      </p:sp>
      <p:sp>
        <p:nvSpPr>
          <p:cNvPr id="3" name="2 İçerik Yer Tutucusu"/>
          <p:cNvSpPr>
            <a:spLocks noGrp="1"/>
          </p:cNvSpPr>
          <p:nvPr>
            <p:ph idx="1"/>
          </p:nvPr>
        </p:nvSpPr>
        <p:spPr>
          <a:xfrm>
            <a:off x="107504" y="1428736"/>
            <a:ext cx="8856984" cy="5286412"/>
          </a:xfrm>
          <a:solidFill>
            <a:schemeClr val="accent3">
              <a:lumMod val="95000"/>
            </a:schemeClr>
          </a:solidFill>
        </p:spPr>
        <p:txBody>
          <a:bodyPr/>
          <a:lstStyle/>
          <a:p>
            <a:pPr marL="0" indent="0">
              <a:buNone/>
            </a:pPr>
            <a:r>
              <a:rPr lang="tr-TR" sz="2400" dirty="0" err="1"/>
              <a:t>Hashtable</a:t>
            </a:r>
            <a:r>
              <a:rPr lang="tr-TR" sz="2400" dirty="0"/>
              <a:t> objelerini listelemek için, yukarıdaki listeleme yöntemi yerine, </a:t>
            </a:r>
            <a:r>
              <a:rPr lang="tr-TR" sz="2400" dirty="0" err="1"/>
              <a:t>IdictionaryEnumerator</a:t>
            </a:r>
            <a:r>
              <a:rPr lang="tr-TR" sz="2400" dirty="0"/>
              <a:t> 'i kullanarak </a:t>
            </a:r>
            <a:r>
              <a:rPr lang="tr-TR" sz="2400" dirty="0" err="1"/>
              <a:t>aşaǧıda</a:t>
            </a:r>
            <a:r>
              <a:rPr lang="tr-TR" sz="2400" dirty="0"/>
              <a:t> </a:t>
            </a:r>
            <a:r>
              <a:rPr lang="tr-TR" sz="2400" dirty="0" err="1"/>
              <a:t>gösterildiǧi</a:t>
            </a:r>
            <a:r>
              <a:rPr lang="tr-TR" sz="2400" dirty="0"/>
              <a:t> gibi de yapabiliriz.</a:t>
            </a:r>
          </a:p>
          <a:p>
            <a:pPr marL="266065" marR="2040255" indent="0">
              <a:spcAft>
                <a:spcPts val="0"/>
              </a:spcAft>
              <a:buNone/>
            </a:pPr>
            <a:endParaRPr lang="tr-TR" sz="1600" dirty="0">
              <a:solidFill>
                <a:srgbClr val="36B5C4"/>
              </a:solidFill>
              <a:effectLst/>
              <a:latin typeface="Courier New" panose="02070309020205020404" pitchFamily="49" charset="0"/>
              <a:ea typeface="Courier New" panose="02070309020205020404" pitchFamily="49" charset="0"/>
            </a:endParaRPr>
          </a:p>
          <a:p>
            <a:pPr marL="266065" marR="2040255" indent="0">
              <a:spcAft>
                <a:spcPts val="0"/>
              </a:spcAft>
              <a:buNone/>
            </a:pPr>
            <a:r>
              <a:rPr lang="tr-TR" sz="1600" dirty="0" err="1">
                <a:solidFill>
                  <a:srgbClr val="36B5C4"/>
                </a:solidFill>
                <a:effectLst/>
                <a:latin typeface="Consolas" panose="020B0609020204030204" pitchFamily="49" charset="0"/>
                <a:ea typeface="Courier New" panose="02070309020205020404" pitchFamily="49" charset="0"/>
              </a:rPr>
              <a:t>Hashtable</a:t>
            </a:r>
            <a:r>
              <a:rPr lang="tr-TR" sz="1600" dirty="0">
                <a:solidFill>
                  <a:srgbClr val="36B5C4"/>
                </a:solidFill>
                <a:effectLst/>
                <a:latin typeface="Consolas" panose="020B0609020204030204" pitchFamily="49" charset="0"/>
                <a:ea typeface="Courier New" panose="02070309020205020404" pitchFamily="49" charset="0"/>
              </a:rPr>
              <a:t> </a:t>
            </a:r>
            <a:r>
              <a:rPr lang="tr-TR" sz="1600" dirty="0" err="1">
                <a:effectLst/>
                <a:latin typeface="Consolas" panose="020B0609020204030204" pitchFamily="49" charset="0"/>
                <a:ea typeface="Courier New" panose="02070309020205020404" pitchFamily="49" charset="0"/>
              </a:rPr>
              <a:t>hashTable</a:t>
            </a:r>
            <a:r>
              <a:rPr lang="tr-TR" sz="1600" dirty="0">
                <a:effectLst/>
                <a:latin typeface="Consolas" panose="020B0609020204030204" pitchFamily="49" charset="0"/>
                <a:ea typeface="Courier New" panose="02070309020205020404" pitchFamily="49" charset="0"/>
              </a:rPr>
              <a:t> = </a:t>
            </a:r>
            <a:r>
              <a:rPr lang="tr-TR" sz="1600" dirty="0" err="1">
                <a:solidFill>
                  <a:srgbClr val="1A3AFF"/>
                </a:solidFill>
                <a:effectLst/>
                <a:latin typeface="Consolas" panose="020B0609020204030204" pitchFamily="49" charset="0"/>
                <a:ea typeface="Courier New" panose="02070309020205020404" pitchFamily="49" charset="0"/>
              </a:rPr>
              <a:t>new</a:t>
            </a:r>
            <a:r>
              <a:rPr lang="tr-TR" sz="1600" dirty="0">
                <a:solidFill>
                  <a:srgbClr val="1A3AFF"/>
                </a:solidFill>
                <a:effectLst/>
                <a:latin typeface="Consolas" panose="020B0609020204030204" pitchFamily="49" charset="0"/>
                <a:ea typeface="Courier New" panose="02070309020205020404" pitchFamily="49" charset="0"/>
              </a:rPr>
              <a:t> </a:t>
            </a:r>
            <a:r>
              <a:rPr lang="tr-TR" sz="1600" dirty="0" err="1">
                <a:solidFill>
                  <a:srgbClr val="36B5C4"/>
                </a:solidFill>
                <a:effectLst/>
                <a:latin typeface="Consolas" panose="020B0609020204030204" pitchFamily="49" charset="0"/>
                <a:ea typeface="Courier New" panose="02070309020205020404" pitchFamily="49" charset="0"/>
              </a:rPr>
              <a:t>Hashtable</a:t>
            </a:r>
            <a:r>
              <a:rPr lang="tr-TR" sz="1600" dirty="0">
                <a:effectLst/>
                <a:latin typeface="Consolas" panose="020B0609020204030204" pitchFamily="49" charset="0"/>
                <a:ea typeface="Courier New" panose="02070309020205020404" pitchFamily="49" charset="0"/>
              </a:rPr>
              <a:t>(); </a:t>
            </a:r>
            <a:r>
              <a:rPr lang="tr-TR" sz="1600" dirty="0" err="1">
                <a:effectLst/>
                <a:latin typeface="Consolas" panose="020B0609020204030204" pitchFamily="49" charset="0"/>
                <a:ea typeface="Courier New" panose="02070309020205020404" pitchFamily="49" charset="0"/>
              </a:rPr>
              <a:t>hashTable.Add</a:t>
            </a:r>
            <a:r>
              <a:rPr lang="tr-TR" sz="1600" dirty="0">
                <a:effectLst/>
                <a:latin typeface="Consolas" panose="020B0609020204030204" pitchFamily="49" charset="0"/>
                <a:ea typeface="Courier New" panose="02070309020205020404" pitchFamily="49" charset="0"/>
              </a:rPr>
              <a:t>(1, </a:t>
            </a:r>
            <a:r>
              <a:rPr lang="tr-TR" sz="1600" dirty="0">
                <a:solidFill>
                  <a:srgbClr val="900000"/>
                </a:solidFill>
                <a:effectLst/>
                <a:latin typeface="Consolas" panose="020B0609020204030204" pitchFamily="49" charset="0"/>
                <a:ea typeface="Courier New" panose="02070309020205020404" pitchFamily="49" charset="0"/>
              </a:rPr>
              <a:t>"Matematik"</a:t>
            </a:r>
            <a:r>
              <a:rPr lang="tr-TR" sz="1600" dirty="0">
                <a:effectLst/>
                <a:latin typeface="Consolas" panose="020B0609020204030204" pitchFamily="49" charset="0"/>
                <a:ea typeface="Courier New" panose="02070309020205020404" pitchFamily="49" charset="0"/>
              </a:rPr>
              <a:t>); </a:t>
            </a:r>
            <a:r>
              <a:rPr lang="tr-TR" sz="1600" dirty="0" err="1">
                <a:effectLst/>
                <a:latin typeface="Consolas" panose="020B0609020204030204" pitchFamily="49" charset="0"/>
                <a:ea typeface="Courier New" panose="02070309020205020404" pitchFamily="49" charset="0"/>
              </a:rPr>
              <a:t>hashTable.Add</a:t>
            </a:r>
            <a:r>
              <a:rPr lang="tr-TR" sz="1600" dirty="0">
                <a:effectLst/>
                <a:latin typeface="Consolas" panose="020B0609020204030204" pitchFamily="49" charset="0"/>
                <a:ea typeface="Courier New" panose="02070309020205020404" pitchFamily="49" charset="0"/>
              </a:rPr>
              <a:t>(2, </a:t>
            </a:r>
            <a:r>
              <a:rPr lang="tr-TR" sz="1600" dirty="0">
                <a:solidFill>
                  <a:srgbClr val="900000"/>
                </a:solidFill>
                <a:effectLst/>
                <a:latin typeface="Consolas" panose="020B0609020204030204" pitchFamily="49" charset="0"/>
                <a:ea typeface="Courier New" panose="02070309020205020404" pitchFamily="49" charset="0"/>
              </a:rPr>
              <a:t>"Fizik"</a:t>
            </a:r>
            <a:r>
              <a:rPr lang="tr-TR" sz="1600" dirty="0">
                <a:effectLst/>
                <a:latin typeface="Consolas" panose="020B0609020204030204" pitchFamily="49" charset="0"/>
                <a:ea typeface="Courier New" panose="02070309020205020404" pitchFamily="49" charset="0"/>
              </a:rPr>
              <a:t>); </a:t>
            </a:r>
            <a:r>
              <a:rPr lang="tr-TR" sz="1600" dirty="0" err="1">
                <a:effectLst/>
                <a:latin typeface="Consolas" panose="020B0609020204030204" pitchFamily="49" charset="0"/>
                <a:ea typeface="Courier New" panose="02070309020205020404" pitchFamily="49" charset="0"/>
              </a:rPr>
              <a:t>hashTable.Add</a:t>
            </a:r>
            <a:r>
              <a:rPr lang="tr-TR" sz="1600" dirty="0">
                <a:effectLst/>
                <a:latin typeface="Consolas" panose="020B0609020204030204" pitchFamily="49" charset="0"/>
                <a:ea typeface="Courier New" panose="02070309020205020404" pitchFamily="49" charset="0"/>
              </a:rPr>
              <a:t>(3, </a:t>
            </a:r>
            <a:r>
              <a:rPr lang="tr-TR" sz="1600" dirty="0">
                <a:solidFill>
                  <a:srgbClr val="900000"/>
                </a:solidFill>
                <a:effectLst/>
                <a:latin typeface="Consolas" panose="020B0609020204030204" pitchFamily="49" charset="0"/>
                <a:ea typeface="Courier New" panose="02070309020205020404" pitchFamily="49" charset="0"/>
              </a:rPr>
              <a:t>"Kimya"</a:t>
            </a:r>
            <a:r>
              <a:rPr lang="tr-TR" sz="1600" dirty="0">
                <a:effectLst/>
                <a:latin typeface="Consolas" panose="020B0609020204030204" pitchFamily="49" charset="0"/>
                <a:ea typeface="Courier New" panose="02070309020205020404" pitchFamily="49" charset="0"/>
              </a:rPr>
              <a:t>); </a:t>
            </a:r>
            <a:r>
              <a:rPr lang="tr-TR" sz="1600" dirty="0" err="1">
                <a:effectLst/>
                <a:latin typeface="Consolas" panose="020B0609020204030204" pitchFamily="49" charset="0"/>
                <a:ea typeface="Courier New" panose="02070309020205020404" pitchFamily="49" charset="0"/>
              </a:rPr>
              <a:t>hashTable.Add</a:t>
            </a:r>
            <a:r>
              <a:rPr lang="tr-TR" sz="1600" dirty="0">
                <a:effectLst/>
                <a:latin typeface="Consolas" panose="020B0609020204030204" pitchFamily="49" charset="0"/>
                <a:ea typeface="Courier New" panose="02070309020205020404" pitchFamily="49" charset="0"/>
              </a:rPr>
              <a:t>(4, </a:t>
            </a:r>
            <a:r>
              <a:rPr lang="tr-TR" sz="1600" dirty="0">
                <a:solidFill>
                  <a:srgbClr val="900000"/>
                </a:solidFill>
                <a:effectLst/>
                <a:latin typeface="Consolas" panose="020B0609020204030204" pitchFamily="49" charset="0"/>
                <a:ea typeface="Courier New" panose="02070309020205020404" pitchFamily="49" charset="0"/>
              </a:rPr>
              <a:t>"Biyoloji"</a:t>
            </a:r>
            <a:r>
              <a:rPr lang="tr-TR" sz="1600" dirty="0">
                <a:effectLst/>
                <a:latin typeface="Consolas" panose="020B0609020204030204" pitchFamily="49" charset="0"/>
                <a:ea typeface="Courier New" panose="02070309020205020404" pitchFamily="49" charset="0"/>
              </a:rPr>
              <a:t>); </a:t>
            </a:r>
            <a:r>
              <a:rPr lang="tr-TR" sz="1600" dirty="0" err="1">
                <a:effectLst/>
                <a:latin typeface="Consolas" panose="020B0609020204030204" pitchFamily="49" charset="0"/>
                <a:ea typeface="Courier New" panose="02070309020205020404" pitchFamily="49" charset="0"/>
              </a:rPr>
              <a:t>hashTable.Add</a:t>
            </a:r>
            <a:r>
              <a:rPr lang="tr-TR" sz="1600" dirty="0">
                <a:effectLst/>
                <a:latin typeface="Consolas" panose="020B0609020204030204" pitchFamily="49" charset="0"/>
                <a:ea typeface="Courier New" panose="02070309020205020404" pitchFamily="49" charset="0"/>
              </a:rPr>
              <a:t>(5, </a:t>
            </a:r>
            <a:r>
              <a:rPr lang="tr-TR" sz="1600" dirty="0">
                <a:solidFill>
                  <a:srgbClr val="900000"/>
                </a:solidFill>
                <a:effectLst/>
                <a:latin typeface="Consolas" panose="020B0609020204030204" pitchFamily="49" charset="0"/>
                <a:ea typeface="Courier New" panose="02070309020205020404" pitchFamily="49" charset="0"/>
              </a:rPr>
              <a:t>"Bilgisayar"</a:t>
            </a:r>
            <a:r>
              <a:rPr lang="tr-TR" sz="1600" dirty="0">
                <a:effectLst/>
                <a:latin typeface="Consolas" panose="020B0609020204030204" pitchFamily="49" charset="0"/>
                <a:ea typeface="Courier New" panose="02070309020205020404" pitchFamily="49" charset="0"/>
              </a:rPr>
              <a:t>); </a:t>
            </a:r>
            <a:r>
              <a:rPr lang="tr-TR" sz="1600" dirty="0" err="1">
                <a:effectLst/>
                <a:latin typeface="Consolas" panose="020B0609020204030204" pitchFamily="49" charset="0"/>
                <a:ea typeface="Courier New" panose="02070309020205020404" pitchFamily="49" charset="0"/>
              </a:rPr>
              <a:t>hashTable.Add</a:t>
            </a:r>
            <a:r>
              <a:rPr lang="tr-TR" sz="1600" dirty="0">
                <a:effectLst/>
                <a:latin typeface="Consolas" panose="020B0609020204030204" pitchFamily="49" charset="0"/>
                <a:ea typeface="Courier New" panose="02070309020205020404" pitchFamily="49" charset="0"/>
              </a:rPr>
              <a:t>(6, </a:t>
            </a:r>
            <a:r>
              <a:rPr lang="tr-TR" sz="1600" dirty="0">
                <a:solidFill>
                  <a:srgbClr val="900000"/>
                </a:solidFill>
                <a:effectLst/>
                <a:latin typeface="Consolas" panose="020B0609020204030204" pitchFamily="49" charset="0"/>
                <a:ea typeface="Courier New" panose="02070309020205020404" pitchFamily="49" charset="0"/>
              </a:rPr>
              <a:t>"Jeoloji"</a:t>
            </a:r>
            <a:r>
              <a:rPr lang="tr-TR" sz="1600" dirty="0">
                <a:effectLst/>
                <a:latin typeface="Consolas" panose="020B0609020204030204" pitchFamily="49" charset="0"/>
                <a:ea typeface="Courier New" panose="02070309020205020404" pitchFamily="49" charset="0"/>
              </a:rPr>
              <a:t>); </a:t>
            </a:r>
            <a:r>
              <a:rPr lang="tr-TR" sz="1600" dirty="0" err="1">
                <a:solidFill>
                  <a:srgbClr val="36B5C4"/>
                </a:solidFill>
                <a:effectLst/>
                <a:latin typeface="Consolas" panose="020B0609020204030204" pitchFamily="49" charset="0"/>
                <a:ea typeface="Courier New" panose="02070309020205020404" pitchFamily="49" charset="0"/>
              </a:rPr>
              <a:t>Console</a:t>
            </a:r>
            <a:r>
              <a:rPr lang="tr-TR" sz="1600" dirty="0" err="1">
                <a:effectLst/>
                <a:latin typeface="Consolas" panose="020B0609020204030204" pitchFamily="49" charset="0"/>
                <a:ea typeface="Courier New" panose="02070309020205020404" pitchFamily="49" charset="0"/>
              </a:rPr>
              <a:t>.WriteLine</a:t>
            </a:r>
            <a:r>
              <a:rPr lang="tr-TR" sz="1600" dirty="0">
                <a:effectLst/>
                <a:latin typeface="Consolas" panose="020B0609020204030204" pitchFamily="49" charset="0"/>
                <a:ea typeface="Courier New" panose="02070309020205020404" pitchFamily="49" charset="0"/>
              </a:rPr>
              <a:t>(</a:t>
            </a:r>
            <a:r>
              <a:rPr lang="tr-TR" sz="1600" dirty="0">
                <a:solidFill>
                  <a:srgbClr val="900000"/>
                </a:solidFill>
                <a:effectLst/>
                <a:latin typeface="Consolas" panose="020B0609020204030204" pitchFamily="49" charset="0"/>
                <a:ea typeface="Courier New" panose="02070309020205020404" pitchFamily="49" charset="0"/>
              </a:rPr>
              <a:t>"Anahtarlar:--"</a:t>
            </a:r>
            <a:r>
              <a:rPr lang="tr-TR" sz="1600" dirty="0">
                <a:effectLst/>
                <a:latin typeface="Consolas" panose="020B0609020204030204" pitchFamily="49" charset="0"/>
                <a:ea typeface="Courier New" panose="02070309020205020404" pitchFamily="49" charset="0"/>
              </a:rPr>
              <a:t>);</a:t>
            </a:r>
          </a:p>
          <a:p>
            <a:pPr marL="266065" marR="779780" indent="0">
              <a:spcAft>
                <a:spcPts val="0"/>
              </a:spcAft>
              <a:buNone/>
            </a:pPr>
            <a:r>
              <a:rPr lang="tr-TR" sz="1600" dirty="0" err="1">
                <a:solidFill>
                  <a:srgbClr val="36B5C4"/>
                </a:solidFill>
                <a:effectLst/>
                <a:latin typeface="Consolas" panose="020B0609020204030204" pitchFamily="49" charset="0"/>
                <a:ea typeface="Courier New" panose="02070309020205020404" pitchFamily="49" charset="0"/>
              </a:rPr>
              <a:t>IDictionaryEnumerator</a:t>
            </a:r>
            <a:r>
              <a:rPr lang="tr-TR" sz="1600" dirty="0">
                <a:solidFill>
                  <a:srgbClr val="36B5C4"/>
                </a:solidFill>
                <a:effectLst/>
                <a:latin typeface="Consolas" panose="020B0609020204030204" pitchFamily="49" charset="0"/>
                <a:ea typeface="Courier New" panose="02070309020205020404" pitchFamily="49" charset="0"/>
              </a:rPr>
              <a:t> </a:t>
            </a:r>
            <a:r>
              <a:rPr lang="tr-TR" sz="1600" dirty="0">
                <a:effectLst/>
                <a:latin typeface="Consolas" panose="020B0609020204030204" pitchFamily="49" charset="0"/>
                <a:ea typeface="Courier New" panose="02070309020205020404" pitchFamily="49" charset="0"/>
              </a:rPr>
              <a:t>en = </a:t>
            </a:r>
            <a:r>
              <a:rPr lang="tr-TR" sz="1600" dirty="0" err="1">
                <a:effectLst/>
                <a:latin typeface="Consolas" panose="020B0609020204030204" pitchFamily="49" charset="0"/>
                <a:ea typeface="Courier New" panose="02070309020205020404" pitchFamily="49" charset="0"/>
              </a:rPr>
              <a:t>hashTable.GetEnumerator</a:t>
            </a:r>
            <a:r>
              <a:rPr lang="tr-TR" sz="1600" dirty="0">
                <a:effectLst/>
                <a:latin typeface="Consolas" panose="020B0609020204030204" pitchFamily="49" charset="0"/>
                <a:ea typeface="Courier New" panose="02070309020205020404" pitchFamily="49" charset="0"/>
              </a:rPr>
              <a:t>(); </a:t>
            </a:r>
          </a:p>
          <a:p>
            <a:pPr marL="266065" marR="779780" indent="0">
              <a:spcAft>
                <a:spcPts val="0"/>
              </a:spcAft>
              <a:buNone/>
            </a:pPr>
            <a:r>
              <a:rPr lang="tr-TR" sz="1600" dirty="0">
                <a:solidFill>
                  <a:srgbClr val="1A3AFF"/>
                </a:solidFill>
                <a:effectLst/>
                <a:latin typeface="Consolas" panose="020B0609020204030204" pitchFamily="49" charset="0"/>
                <a:ea typeface="Courier New" panose="02070309020205020404" pitchFamily="49" charset="0"/>
              </a:rPr>
              <a:t>string </a:t>
            </a:r>
            <a:r>
              <a:rPr lang="tr-TR" sz="1600" dirty="0" err="1">
                <a:effectLst/>
                <a:latin typeface="Consolas" panose="020B0609020204030204" pitchFamily="49" charset="0"/>
                <a:ea typeface="Courier New" panose="02070309020205020404" pitchFamily="49" charset="0"/>
              </a:rPr>
              <a:t>str</a:t>
            </a:r>
            <a:r>
              <a:rPr lang="tr-TR" sz="1600" dirty="0">
                <a:effectLst/>
                <a:latin typeface="Consolas" panose="020B0609020204030204" pitchFamily="49" charset="0"/>
                <a:ea typeface="Courier New" panose="02070309020205020404" pitchFamily="49" charset="0"/>
              </a:rPr>
              <a:t> = </a:t>
            </a:r>
            <a:r>
              <a:rPr lang="tr-TR" sz="1600" dirty="0" err="1">
                <a:solidFill>
                  <a:srgbClr val="36B5C4"/>
                </a:solidFill>
                <a:effectLst/>
                <a:latin typeface="Consolas" panose="020B0609020204030204" pitchFamily="49" charset="0"/>
                <a:ea typeface="Courier New" panose="02070309020205020404" pitchFamily="49" charset="0"/>
              </a:rPr>
              <a:t>String</a:t>
            </a:r>
            <a:r>
              <a:rPr lang="tr-TR" sz="1600" dirty="0" err="1">
                <a:effectLst/>
                <a:latin typeface="Consolas" panose="020B0609020204030204" pitchFamily="49" charset="0"/>
                <a:ea typeface="Courier New" panose="02070309020205020404" pitchFamily="49" charset="0"/>
              </a:rPr>
              <a:t>.Empty</a:t>
            </a:r>
            <a:r>
              <a:rPr lang="tr-TR" sz="1600" dirty="0">
                <a:effectLst/>
                <a:latin typeface="Consolas" panose="020B0609020204030204" pitchFamily="49" charset="0"/>
                <a:ea typeface="Courier New" panose="02070309020205020404" pitchFamily="49" charset="0"/>
              </a:rPr>
              <a:t>;</a:t>
            </a:r>
          </a:p>
          <a:p>
            <a:pPr marL="0" indent="0">
              <a:spcBef>
                <a:spcPts val="50"/>
              </a:spcBef>
              <a:buNone/>
            </a:pPr>
            <a:r>
              <a:rPr lang="tr-TR" sz="1600" dirty="0">
                <a:effectLst/>
                <a:latin typeface="Consolas" panose="020B0609020204030204" pitchFamily="49" charset="0"/>
                <a:ea typeface="Courier New" panose="02070309020205020404" pitchFamily="49" charset="0"/>
              </a:rPr>
              <a:t>  </a:t>
            </a:r>
            <a:r>
              <a:rPr lang="tr-TR" sz="1600" dirty="0" err="1">
                <a:solidFill>
                  <a:srgbClr val="1A3AFF"/>
                </a:solidFill>
                <a:effectLst/>
                <a:latin typeface="Consolas" panose="020B0609020204030204" pitchFamily="49" charset="0"/>
                <a:ea typeface="Courier New" panose="02070309020205020404" pitchFamily="49" charset="0"/>
              </a:rPr>
              <a:t>while</a:t>
            </a:r>
            <a:r>
              <a:rPr lang="tr-TR" sz="1600" dirty="0">
                <a:solidFill>
                  <a:srgbClr val="1A3AFF"/>
                </a:solidFill>
                <a:effectLst/>
                <a:latin typeface="Consolas" panose="020B0609020204030204" pitchFamily="49" charset="0"/>
                <a:ea typeface="Courier New" panose="02070309020205020404" pitchFamily="49" charset="0"/>
              </a:rPr>
              <a:t> </a:t>
            </a:r>
            <a:r>
              <a:rPr lang="tr-TR" sz="1600" dirty="0">
                <a:effectLst/>
                <a:latin typeface="Consolas" panose="020B0609020204030204" pitchFamily="49" charset="0"/>
                <a:ea typeface="Courier New" panose="02070309020205020404" pitchFamily="49" charset="0"/>
              </a:rPr>
              <a:t>(</a:t>
            </a:r>
            <a:r>
              <a:rPr lang="tr-TR" sz="1600" dirty="0" err="1">
                <a:effectLst/>
                <a:latin typeface="Consolas" panose="020B0609020204030204" pitchFamily="49" charset="0"/>
                <a:ea typeface="Courier New" panose="02070309020205020404" pitchFamily="49" charset="0"/>
              </a:rPr>
              <a:t>en.MoveNext</a:t>
            </a:r>
            <a:r>
              <a:rPr lang="tr-TR" sz="1600" dirty="0">
                <a:effectLst/>
                <a:latin typeface="Consolas" panose="020B0609020204030204" pitchFamily="49" charset="0"/>
                <a:ea typeface="Courier New" panose="02070309020205020404" pitchFamily="49" charset="0"/>
              </a:rPr>
              <a:t>())</a:t>
            </a:r>
          </a:p>
          <a:p>
            <a:pPr marL="205105" indent="0">
              <a:buNone/>
            </a:pPr>
            <a:r>
              <a:rPr lang="tr-TR" sz="1600" dirty="0">
                <a:effectLst/>
                <a:latin typeface="Consolas" panose="020B0609020204030204" pitchFamily="49" charset="0"/>
                <a:ea typeface="Courier New" panose="02070309020205020404" pitchFamily="49" charset="0"/>
              </a:rPr>
              <a:t>{</a:t>
            </a:r>
          </a:p>
          <a:p>
            <a:pPr marL="205105" indent="0">
              <a:buNone/>
            </a:pPr>
            <a:r>
              <a:rPr lang="tr-TR" sz="1600" dirty="0">
                <a:effectLst/>
                <a:latin typeface="Consolas" panose="020B0609020204030204" pitchFamily="49" charset="0"/>
                <a:ea typeface="Courier New" panose="02070309020205020404" pitchFamily="49" charset="0"/>
              </a:rPr>
              <a:t>  </a:t>
            </a:r>
            <a:r>
              <a:rPr lang="tr-TR" sz="1600" dirty="0" err="1">
                <a:effectLst/>
                <a:latin typeface="Consolas" panose="020B0609020204030204" pitchFamily="49" charset="0"/>
                <a:ea typeface="Courier New" panose="02070309020205020404" pitchFamily="49" charset="0"/>
              </a:rPr>
              <a:t>str</a:t>
            </a:r>
            <a:r>
              <a:rPr lang="tr-TR" sz="1600" dirty="0">
                <a:effectLst/>
                <a:latin typeface="Consolas" panose="020B0609020204030204" pitchFamily="49" charset="0"/>
                <a:ea typeface="Courier New" panose="02070309020205020404" pitchFamily="49" charset="0"/>
              </a:rPr>
              <a:t> = </a:t>
            </a:r>
            <a:r>
              <a:rPr lang="tr-TR" sz="1600" dirty="0" err="1">
                <a:effectLst/>
                <a:latin typeface="Consolas" panose="020B0609020204030204" pitchFamily="49" charset="0"/>
                <a:ea typeface="Courier New" panose="02070309020205020404" pitchFamily="49" charset="0"/>
              </a:rPr>
              <a:t>en.Value.ToString</a:t>
            </a:r>
            <a:r>
              <a:rPr lang="tr-TR" sz="1600" dirty="0">
                <a:effectLst/>
                <a:latin typeface="Consolas" panose="020B0609020204030204" pitchFamily="49" charset="0"/>
                <a:ea typeface="Courier New" panose="02070309020205020404" pitchFamily="49" charset="0"/>
              </a:rPr>
              <a:t>();</a:t>
            </a:r>
          </a:p>
          <a:p>
            <a:pPr marL="205105" indent="0">
              <a:buNone/>
            </a:pPr>
            <a:r>
              <a:rPr lang="tr-TR" sz="1600" dirty="0">
                <a:solidFill>
                  <a:srgbClr val="36B5C4"/>
                </a:solidFill>
                <a:effectLst/>
                <a:latin typeface="Consolas" panose="020B0609020204030204" pitchFamily="49" charset="0"/>
                <a:ea typeface="Courier New" panose="02070309020205020404" pitchFamily="49" charset="0"/>
              </a:rPr>
              <a:t>  </a:t>
            </a:r>
            <a:r>
              <a:rPr lang="tr-TR" sz="1600" dirty="0" err="1">
                <a:solidFill>
                  <a:srgbClr val="36B5C4"/>
                </a:solidFill>
                <a:effectLst/>
                <a:latin typeface="Consolas" panose="020B0609020204030204" pitchFamily="49" charset="0"/>
                <a:ea typeface="Courier New" panose="02070309020205020404" pitchFamily="49" charset="0"/>
              </a:rPr>
              <a:t>Console</a:t>
            </a:r>
            <a:r>
              <a:rPr lang="tr-TR" sz="1600" dirty="0" err="1">
                <a:effectLst/>
                <a:latin typeface="Consolas" panose="020B0609020204030204" pitchFamily="49" charset="0"/>
                <a:ea typeface="Courier New" panose="02070309020205020404" pitchFamily="49" charset="0"/>
              </a:rPr>
              <a:t>.WriteLine</a:t>
            </a:r>
            <a:r>
              <a:rPr lang="tr-TR" sz="1600" dirty="0">
                <a:effectLst/>
                <a:latin typeface="Consolas" panose="020B0609020204030204" pitchFamily="49" charset="0"/>
                <a:ea typeface="Courier New" panose="02070309020205020404" pitchFamily="49" charset="0"/>
              </a:rPr>
              <a:t>(</a:t>
            </a:r>
            <a:r>
              <a:rPr lang="tr-TR" sz="1600" dirty="0" err="1">
                <a:effectLst/>
                <a:latin typeface="Consolas" panose="020B0609020204030204" pitchFamily="49" charset="0"/>
                <a:ea typeface="Courier New" panose="02070309020205020404" pitchFamily="49" charset="0"/>
              </a:rPr>
              <a:t>str</a:t>
            </a:r>
            <a:r>
              <a:rPr lang="tr-TR" sz="1600" dirty="0">
                <a:effectLst/>
                <a:latin typeface="Consolas" panose="020B0609020204030204" pitchFamily="49" charset="0"/>
                <a:ea typeface="Courier New" panose="02070309020205020404" pitchFamily="49" charset="0"/>
              </a:rPr>
              <a:t>);</a:t>
            </a:r>
          </a:p>
          <a:p>
            <a:pPr marL="205105" indent="0">
              <a:buNone/>
            </a:pPr>
            <a:r>
              <a:rPr lang="tr-TR" sz="1600" dirty="0">
                <a:effectLst/>
                <a:latin typeface="Consolas" panose="020B0609020204030204" pitchFamily="49" charset="0"/>
                <a:ea typeface="Courier New" panose="02070309020205020404" pitchFamily="49" charset="0"/>
              </a:rPr>
              <a:t>}</a:t>
            </a:r>
          </a:p>
          <a:p>
            <a:pPr marL="0" indent="0">
              <a:buNone/>
            </a:pPr>
            <a:endParaRPr lang="tr-TR" sz="2800" dirty="0"/>
          </a:p>
        </p:txBody>
      </p:sp>
    </p:spTree>
    <p:extLst>
      <p:ext uri="{BB962C8B-B14F-4D97-AF65-F5344CB8AC3E}">
        <p14:creationId xmlns:p14="http://schemas.microsoft.com/office/powerpoint/2010/main" val="19024328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dirty="0" err="1"/>
              <a:t>SortedList</a:t>
            </a:r>
            <a:endParaRPr lang="tr-TR" dirty="0"/>
          </a:p>
        </p:txBody>
      </p:sp>
      <p:sp>
        <p:nvSpPr>
          <p:cNvPr id="3" name="2 İçerik Yer Tutucusu"/>
          <p:cNvSpPr>
            <a:spLocks noGrp="1"/>
          </p:cNvSpPr>
          <p:nvPr>
            <p:ph idx="1"/>
          </p:nvPr>
        </p:nvSpPr>
        <p:spPr>
          <a:xfrm>
            <a:off x="457200" y="1428736"/>
            <a:ext cx="8229600" cy="5286412"/>
          </a:xfrm>
        </p:spPr>
        <p:txBody>
          <a:bodyPr/>
          <a:lstStyle/>
          <a:p>
            <a:r>
              <a:rPr lang="tr-TR" sz="2400" dirty="0" err="1"/>
              <a:t>SortedList</a:t>
            </a:r>
            <a:r>
              <a:rPr lang="tr-TR" sz="2400" dirty="0"/>
              <a:t> sınıfı </a:t>
            </a:r>
            <a:r>
              <a:rPr lang="tr-TR" sz="2400" dirty="0" err="1"/>
              <a:t>System.Object</a:t>
            </a:r>
            <a:r>
              <a:rPr lang="tr-TR" sz="2400" dirty="0"/>
              <a:t> tiplerini anahtar-</a:t>
            </a:r>
            <a:r>
              <a:rPr lang="tr-TR" sz="2400" dirty="0" err="1"/>
              <a:t>deǧer</a:t>
            </a:r>
            <a:r>
              <a:rPr lang="tr-TR" sz="2400" dirty="0"/>
              <a:t> çiftine göre yerleştirir; ayrıca sıralama yapar.</a:t>
            </a:r>
          </a:p>
          <a:p>
            <a:r>
              <a:rPr lang="tr-TR" sz="2400" dirty="0"/>
              <a:t>Elemanlara erişimin hem </a:t>
            </a:r>
            <a:r>
              <a:rPr lang="tr-TR" sz="2400" dirty="0" err="1"/>
              <a:t>index</a:t>
            </a:r>
            <a:r>
              <a:rPr lang="tr-TR" sz="2400" dirty="0"/>
              <a:t> numarası hem de anahtar yardımıyla yapılabildiği koleksiyondur.</a:t>
            </a:r>
          </a:p>
          <a:p>
            <a:pPr lvl="2">
              <a:buNone/>
            </a:pPr>
            <a:r>
              <a:rPr lang="tr-TR" dirty="0" err="1">
                <a:solidFill>
                  <a:schemeClr val="tx1"/>
                </a:solidFill>
                <a:latin typeface="+mn-lt"/>
                <a:ea typeface="+mn-ea"/>
                <a:cs typeface="+mn-cs"/>
              </a:rPr>
              <a:t>SortedList</a:t>
            </a:r>
            <a:r>
              <a:rPr lang="tr-TR" dirty="0">
                <a:solidFill>
                  <a:schemeClr val="tx1"/>
                </a:solidFill>
                <a:latin typeface="+mn-lt"/>
                <a:ea typeface="+mn-ea"/>
                <a:cs typeface="+mn-cs"/>
              </a:rPr>
              <a:t> </a:t>
            </a:r>
            <a:r>
              <a:rPr lang="tr-TR" dirty="0" err="1">
                <a:solidFill>
                  <a:schemeClr val="tx1"/>
                </a:solidFill>
                <a:latin typeface="+mn-lt"/>
                <a:ea typeface="+mn-ea"/>
                <a:cs typeface="+mn-cs"/>
              </a:rPr>
              <a:t>sl</a:t>
            </a:r>
            <a:r>
              <a:rPr lang="tr-TR" dirty="0">
                <a:solidFill>
                  <a:schemeClr val="tx1"/>
                </a:solidFill>
                <a:latin typeface="+mn-lt"/>
                <a:ea typeface="+mn-ea"/>
                <a:cs typeface="+mn-cs"/>
              </a:rPr>
              <a:t> = </a:t>
            </a:r>
            <a:r>
              <a:rPr lang="tr-TR" dirty="0" err="1">
                <a:solidFill>
                  <a:schemeClr val="tx1"/>
                </a:solidFill>
                <a:latin typeface="+mn-lt"/>
                <a:ea typeface="+mn-ea"/>
                <a:cs typeface="+mn-cs"/>
              </a:rPr>
              <a:t>new</a:t>
            </a:r>
            <a:r>
              <a:rPr lang="tr-TR" dirty="0">
                <a:solidFill>
                  <a:schemeClr val="tx1"/>
                </a:solidFill>
                <a:latin typeface="+mn-lt"/>
                <a:ea typeface="+mn-ea"/>
                <a:cs typeface="+mn-cs"/>
              </a:rPr>
              <a:t> </a:t>
            </a:r>
            <a:r>
              <a:rPr lang="tr-TR" dirty="0" err="1">
                <a:solidFill>
                  <a:schemeClr val="tx1"/>
                </a:solidFill>
                <a:latin typeface="+mn-lt"/>
                <a:ea typeface="+mn-ea"/>
                <a:cs typeface="+mn-cs"/>
              </a:rPr>
              <a:t>SortedList</a:t>
            </a:r>
            <a:r>
              <a:rPr lang="tr-TR" dirty="0">
                <a:solidFill>
                  <a:schemeClr val="tx1"/>
                </a:solidFill>
                <a:latin typeface="+mn-lt"/>
                <a:ea typeface="+mn-ea"/>
                <a:cs typeface="+mn-cs"/>
              </a:rPr>
              <a:t>();</a:t>
            </a:r>
          </a:p>
          <a:p>
            <a:pPr lvl="2">
              <a:buNone/>
            </a:pPr>
            <a:r>
              <a:rPr lang="tr-TR" dirty="0" err="1">
                <a:solidFill>
                  <a:schemeClr val="tx1"/>
                </a:solidFill>
                <a:latin typeface="+mn-lt"/>
                <a:ea typeface="+mn-ea"/>
                <a:cs typeface="+mn-cs"/>
              </a:rPr>
              <a:t>sl</a:t>
            </a:r>
            <a:r>
              <a:rPr lang="tr-TR" dirty="0">
                <a:solidFill>
                  <a:schemeClr val="tx1"/>
                </a:solidFill>
                <a:latin typeface="+mn-lt"/>
                <a:ea typeface="+mn-ea"/>
                <a:cs typeface="+mn-cs"/>
              </a:rPr>
              <a:t>.</a:t>
            </a:r>
            <a:r>
              <a:rPr lang="tr-TR" dirty="0" err="1">
                <a:solidFill>
                  <a:schemeClr val="tx1"/>
                </a:solidFill>
                <a:latin typeface="+mn-lt"/>
                <a:ea typeface="+mn-ea"/>
                <a:cs typeface="+mn-cs"/>
              </a:rPr>
              <a:t>Add</a:t>
            </a:r>
            <a:r>
              <a:rPr lang="tr-TR" dirty="0">
                <a:solidFill>
                  <a:schemeClr val="tx1"/>
                </a:solidFill>
                <a:latin typeface="+mn-lt"/>
                <a:ea typeface="+mn-ea"/>
                <a:cs typeface="+mn-cs"/>
              </a:rPr>
              <a:t>(1, "Osman");</a:t>
            </a:r>
          </a:p>
          <a:p>
            <a:pPr lvl="2">
              <a:buNone/>
            </a:pPr>
            <a:r>
              <a:rPr lang="tr-TR" dirty="0" err="1">
                <a:solidFill>
                  <a:schemeClr val="tx1"/>
                </a:solidFill>
                <a:latin typeface="+mn-lt"/>
                <a:ea typeface="+mn-ea"/>
                <a:cs typeface="+mn-cs"/>
              </a:rPr>
              <a:t>sl</a:t>
            </a:r>
            <a:r>
              <a:rPr lang="tr-TR" dirty="0">
                <a:solidFill>
                  <a:schemeClr val="tx1"/>
                </a:solidFill>
                <a:latin typeface="+mn-lt"/>
                <a:ea typeface="+mn-ea"/>
                <a:cs typeface="+mn-cs"/>
              </a:rPr>
              <a:t>.</a:t>
            </a:r>
            <a:r>
              <a:rPr lang="tr-TR" dirty="0" err="1">
                <a:solidFill>
                  <a:schemeClr val="tx1"/>
                </a:solidFill>
                <a:latin typeface="+mn-lt"/>
                <a:ea typeface="+mn-ea"/>
                <a:cs typeface="+mn-cs"/>
              </a:rPr>
              <a:t>Add</a:t>
            </a:r>
            <a:r>
              <a:rPr lang="tr-TR" dirty="0">
                <a:solidFill>
                  <a:schemeClr val="tx1"/>
                </a:solidFill>
                <a:latin typeface="+mn-lt"/>
                <a:ea typeface="+mn-ea"/>
                <a:cs typeface="+mn-cs"/>
              </a:rPr>
              <a:t>(2, "Hasan");</a:t>
            </a:r>
          </a:p>
          <a:p>
            <a:pPr lvl="2">
              <a:buNone/>
            </a:pPr>
            <a:r>
              <a:rPr lang="tr-TR" dirty="0" err="1">
                <a:solidFill>
                  <a:schemeClr val="tx1"/>
                </a:solidFill>
                <a:latin typeface="+mn-lt"/>
                <a:ea typeface="+mn-ea"/>
                <a:cs typeface="+mn-cs"/>
              </a:rPr>
              <a:t>sl</a:t>
            </a:r>
            <a:r>
              <a:rPr lang="tr-TR" dirty="0">
                <a:solidFill>
                  <a:schemeClr val="tx1"/>
                </a:solidFill>
                <a:latin typeface="+mn-lt"/>
                <a:ea typeface="+mn-ea"/>
                <a:cs typeface="+mn-cs"/>
              </a:rPr>
              <a:t>.</a:t>
            </a:r>
            <a:r>
              <a:rPr lang="tr-TR" dirty="0" err="1">
                <a:solidFill>
                  <a:schemeClr val="tx1"/>
                </a:solidFill>
                <a:latin typeface="+mn-lt"/>
                <a:ea typeface="+mn-ea"/>
                <a:cs typeface="+mn-cs"/>
              </a:rPr>
              <a:t>IndexOfKey</a:t>
            </a:r>
            <a:r>
              <a:rPr lang="tr-TR" dirty="0">
                <a:solidFill>
                  <a:schemeClr val="tx1"/>
                </a:solidFill>
                <a:latin typeface="+mn-lt"/>
                <a:ea typeface="+mn-ea"/>
                <a:cs typeface="+mn-cs"/>
              </a:rPr>
              <a:t>(1);</a:t>
            </a:r>
          </a:p>
          <a:p>
            <a:pPr lvl="2">
              <a:buNone/>
            </a:pPr>
            <a:r>
              <a:rPr lang="tr-TR" dirty="0" err="1">
                <a:solidFill>
                  <a:schemeClr val="tx1"/>
                </a:solidFill>
                <a:latin typeface="+mn-lt"/>
                <a:ea typeface="+mn-ea"/>
                <a:cs typeface="+mn-cs"/>
              </a:rPr>
              <a:t>sl</a:t>
            </a:r>
            <a:r>
              <a:rPr lang="tr-TR" dirty="0">
                <a:solidFill>
                  <a:schemeClr val="tx1"/>
                </a:solidFill>
                <a:latin typeface="+mn-lt"/>
                <a:ea typeface="+mn-ea"/>
                <a:cs typeface="+mn-cs"/>
              </a:rPr>
              <a:t>.</a:t>
            </a:r>
            <a:r>
              <a:rPr lang="tr-TR" dirty="0" err="1">
                <a:solidFill>
                  <a:schemeClr val="tx1"/>
                </a:solidFill>
                <a:latin typeface="+mn-lt"/>
                <a:ea typeface="+mn-ea"/>
                <a:cs typeface="+mn-cs"/>
              </a:rPr>
              <a:t>IndexOfValue</a:t>
            </a:r>
            <a:r>
              <a:rPr lang="tr-TR" dirty="0">
                <a:solidFill>
                  <a:schemeClr val="tx1"/>
                </a:solidFill>
                <a:latin typeface="+mn-lt"/>
                <a:ea typeface="+mn-ea"/>
                <a:cs typeface="+mn-cs"/>
              </a:rPr>
              <a:t>("Hasan");</a:t>
            </a:r>
          </a:p>
          <a:p>
            <a:pPr lvl="2">
              <a:buNone/>
            </a:pPr>
            <a:r>
              <a:rPr lang="tr-TR" dirty="0" err="1">
                <a:solidFill>
                  <a:schemeClr val="tx1"/>
                </a:solidFill>
                <a:latin typeface="+mn-lt"/>
                <a:ea typeface="+mn-ea"/>
                <a:cs typeface="+mn-cs"/>
              </a:rPr>
              <a:t>sl</a:t>
            </a:r>
            <a:r>
              <a:rPr lang="tr-TR" dirty="0">
                <a:solidFill>
                  <a:schemeClr val="tx1"/>
                </a:solidFill>
                <a:latin typeface="+mn-lt"/>
                <a:ea typeface="+mn-ea"/>
                <a:cs typeface="+mn-cs"/>
              </a:rPr>
              <a:t>.</a:t>
            </a:r>
            <a:r>
              <a:rPr lang="tr-TR" dirty="0" err="1">
                <a:solidFill>
                  <a:schemeClr val="tx1"/>
                </a:solidFill>
                <a:latin typeface="+mn-lt"/>
                <a:ea typeface="+mn-ea"/>
                <a:cs typeface="+mn-cs"/>
              </a:rPr>
              <a:t>GetKey</a:t>
            </a:r>
            <a:r>
              <a:rPr lang="tr-TR" dirty="0">
                <a:solidFill>
                  <a:schemeClr val="tx1"/>
                </a:solidFill>
                <a:latin typeface="+mn-lt"/>
                <a:ea typeface="+mn-ea"/>
                <a:cs typeface="+mn-cs"/>
              </a:rPr>
              <a:t>(0);</a:t>
            </a:r>
            <a:endParaRPr lang="tr-T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dirty="0" err="1"/>
              <a:t>SortedList</a:t>
            </a:r>
            <a:endParaRPr lang="tr-TR" dirty="0"/>
          </a:p>
        </p:txBody>
      </p:sp>
      <p:pic>
        <p:nvPicPr>
          <p:cNvPr id="5" name="İçerik Yer Tutucusu 4">
            <a:extLst>
              <a:ext uri="{FF2B5EF4-FFF2-40B4-BE49-F238E27FC236}">
                <a16:creationId xmlns:a16="http://schemas.microsoft.com/office/drawing/2014/main" id="{00A0BC99-C7E1-4F03-6F17-1C40A99A8F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9853"/>
          <a:stretch/>
        </p:blipFill>
        <p:spPr>
          <a:xfrm>
            <a:off x="2341353" y="1315289"/>
            <a:ext cx="5540398" cy="2977807"/>
          </a:xfrm>
        </p:spPr>
      </p:pic>
      <p:sp>
        <p:nvSpPr>
          <p:cNvPr id="6" name="Rectangle 2">
            <a:extLst>
              <a:ext uri="{FF2B5EF4-FFF2-40B4-BE49-F238E27FC236}">
                <a16:creationId xmlns:a16="http://schemas.microsoft.com/office/drawing/2014/main" id="{56A9072F-B190-51EF-E71E-F6385B702BC9}"/>
              </a:ext>
            </a:extLst>
          </p:cNvPr>
          <p:cNvSpPr>
            <a:spLocks noChangeArrowheads="1"/>
          </p:cNvSpPr>
          <p:nvPr/>
        </p:nvSpPr>
        <p:spPr bwMode="auto">
          <a:xfrm>
            <a:off x="539552" y="112474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7" name="Text Box 1">
            <a:extLst>
              <a:ext uri="{FF2B5EF4-FFF2-40B4-BE49-F238E27FC236}">
                <a16:creationId xmlns:a16="http://schemas.microsoft.com/office/drawing/2014/main" id="{08C73DAE-2EA2-0798-6163-71A94D3BE818}"/>
              </a:ext>
            </a:extLst>
          </p:cNvPr>
          <p:cNvSpPr txBox="1">
            <a:spLocks noChangeArrowheads="1"/>
          </p:cNvSpPr>
          <p:nvPr/>
        </p:nvSpPr>
        <p:spPr bwMode="auto">
          <a:xfrm>
            <a:off x="2341353" y="4228599"/>
            <a:ext cx="5568950" cy="1432649"/>
          </a:xfrm>
          <a:prstGeom prst="rect">
            <a:avLst/>
          </a:prstGeom>
          <a:solidFill>
            <a:srgbClr val="FAFF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err="1">
                <a:ln>
                  <a:noFill/>
                </a:ln>
                <a:solidFill>
                  <a:srgbClr val="36B5C4"/>
                </a:solidFill>
                <a:effectLst/>
                <a:latin typeface="Times New Roman" panose="02020603050405020304" pitchFamily="18" charset="0"/>
                <a:ea typeface="Courier New" panose="02070309020205020404" pitchFamily="49" charset="0"/>
                <a:cs typeface="Times New Roman" panose="02020603050405020304" pitchFamily="18" charset="0"/>
              </a:rPr>
              <a:t>Console</a:t>
            </a:r>
            <a:r>
              <a:rPr kumimoji="0" lang="tr-TR" altLang="tr-TR" sz="1400" b="0" i="0" u="none" strike="noStrike" cap="none" normalizeH="0" baseline="0" dirty="0" err="1">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.WriteLine</a:t>
            </a:r>
            <a:r>
              <a:rPr kumimoji="0" lang="tr-TR" altLang="tr-TR" sz="1400" b="0" i="0" u="none" strike="noStrike" cap="none" normalizeH="0" baseline="0" dirty="0">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tr-TR" altLang="tr-TR" sz="1400" b="0" i="0" u="none" strike="noStrike" cap="none" normalizeH="0" baseline="0" dirty="0">
                <a:ln>
                  <a:noFill/>
                </a:ln>
                <a:solidFill>
                  <a:srgbClr val="900000"/>
                </a:solidFill>
                <a:effectLst/>
                <a:latin typeface="Times New Roman" panose="02020603050405020304" pitchFamily="18" charset="0"/>
                <a:ea typeface="Courier New" panose="02070309020205020404" pitchFamily="49" charset="0"/>
                <a:cs typeface="Times New Roman" panose="02020603050405020304" pitchFamily="18" charset="0"/>
              </a:rPr>
              <a:t>"Listeyi </a:t>
            </a:r>
            <a:r>
              <a:rPr kumimoji="0" lang="tr-TR" altLang="tr-TR" sz="1400" b="0" i="0" u="none" strike="noStrike" cap="none" normalizeH="0" baseline="0" dirty="0" err="1">
                <a:ln>
                  <a:noFill/>
                </a:ln>
                <a:solidFill>
                  <a:srgbClr val="900000"/>
                </a:solidFill>
                <a:effectLst/>
                <a:latin typeface="Times New Roman" panose="02020603050405020304" pitchFamily="18" charset="0"/>
                <a:ea typeface="Courier New" panose="02070309020205020404" pitchFamily="49" charset="0"/>
                <a:cs typeface="Times New Roman" panose="02020603050405020304" pitchFamily="18" charset="0"/>
              </a:rPr>
              <a:t>giriliç</a:t>
            </a:r>
            <a:r>
              <a:rPr kumimoji="0" lang="tr-TR" altLang="tr-TR" sz="1400" b="0" i="0" u="none" strike="noStrike" cap="none" normalizeH="0" baseline="0" dirty="0">
                <a:ln>
                  <a:noFill/>
                </a:ln>
                <a:solidFill>
                  <a:srgbClr val="900000"/>
                </a:solidFill>
                <a:effectLst/>
                <a:latin typeface="Times New Roman" panose="02020603050405020304" pitchFamily="18" charset="0"/>
                <a:ea typeface="Courier New" panose="02070309020205020404" pitchFamily="49" charset="0"/>
                <a:cs typeface="Times New Roman" panose="02020603050405020304" pitchFamily="18" charset="0"/>
              </a:rPr>
              <a:t> sırasıyla yazar:"</a:t>
            </a:r>
            <a:r>
              <a:rPr kumimoji="0" lang="tr-TR" altLang="tr-TR" sz="1400" b="0" i="0" u="none" strike="noStrike" cap="none" normalizeH="0" baseline="0" dirty="0">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err="1">
                <a:ln>
                  <a:noFill/>
                </a:ln>
                <a:solidFill>
                  <a:srgbClr val="1A3AFF"/>
                </a:solidFill>
                <a:effectLst/>
                <a:latin typeface="Times New Roman" panose="02020603050405020304" pitchFamily="18" charset="0"/>
                <a:ea typeface="Courier New" panose="02070309020205020404" pitchFamily="49" charset="0"/>
                <a:cs typeface="Times New Roman" panose="02020603050405020304" pitchFamily="18" charset="0"/>
              </a:rPr>
              <a:t>foreach</a:t>
            </a:r>
            <a:r>
              <a:rPr kumimoji="0" lang="tr-TR" altLang="tr-TR" sz="1400" b="0" i="0" u="none" strike="noStrike" cap="none" normalizeH="0" baseline="0" dirty="0">
                <a:ln>
                  <a:noFill/>
                </a:ln>
                <a:solidFill>
                  <a:srgbClr val="1A3AFF"/>
                </a:solidFill>
                <a:effectLst/>
                <a:latin typeface="Times New Roman" panose="02020603050405020304" pitchFamily="18" charset="0"/>
                <a:ea typeface="Courier New" panose="02070309020205020404" pitchFamily="49" charset="0"/>
                <a:cs typeface="Times New Roman" panose="02020603050405020304" pitchFamily="18" charset="0"/>
              </a:rPr>
              <a:t> </a:t>
            </a:r>
            <a:r>
              <a:rPr kumimoji="0" lang="tr-TR" altLang="tr-TR" sz="1400" b="0" i="0" u="none" strike="noStrike" cap="none" normalizeH="0" baseline="0" dirty="0">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tr-TR" altLang="tr-TR" sz="1400" b="0" i="0" u="none" strike="noStrike" cap="none" normalizeH="0" baseline="0" dirty="0">
                <a:ln>
                  <a:noFill/>
                </a:ln>
                <a:solidFill>
                  <a:srgbClr val="1A3AFF"/>
                </a:solidFill>
                <a:effectLst/>
                <a:latin typeface="Times New Roman" panose="02020603050405020304" pitchFamily="18" charset="0"/>
                <a:ea typeface="Courier New" panose="02070309020205020404" pitchFamily="49" charset="0"/>
                <a:cs typeface="Times New Roman" panose="02020603050405020304" pitchFamily="18" charset="0"/>
              </a:rPr>
              <a:t>string </a:t>
            </a:r>
            <a:r>
              <a:rPr kumimoji="0" lang="tr-TR" altLang="tr-TR" sz="1400" b="0" i="0" u="none" strike="noStrike" cap="none" normalizeH="0" baseline="0" dirty="0" err="1">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str</a:t>
            </a:r>
            <a:r>
              <a:rPr kumimoji="0" lang="tr-TR" altLang="tr-TR" sz="1400" b="0" i="0" u="none" strike="noStrike" cap="none" normalizeH="0" baseline="0" dirty="0">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 </a:t>
            </a:r>
            <a:r>
              <a:rPr kumimoji="0" lang="tr-TR" altLang="tr-TR" sz="1400" b="0" i="0" u="none" strike="noStrike" cap="none" normalizeH="0" baseline="0" dirty="0">
                <a:ln>
                  <a:noFill/>
                </a:ln>
                <a:solidFill>
                  <a:srgbClr val="1A3AFF"/>
                </a:solidFill>
                <a:effectLst/>
                <a:latin typeface="Times New Roman" panose="02020603050405020304" pitchFamily="18" charset="0"/>
                <a:ea typeface="Courier New" panose="02070309020205020404" pitchFamily="49" charset="0"/>
                <a:cs typeface="Times New Roman" panose="02020603050405020304" pitchFamily="18" charset="0"/>
              </a:rPr>
              <a:t>in </a:t>
            </a:r>
            <a:r>
              <a:rPr kumimoji="0" lang="tr-TR" altLang="tr-TR" sz="1400" b="0" i="0" u="none" strike="noStrike" cap="none" normalizeH="0" baseline="0" dirty="0" err="1">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sortedList.Values</a:t>
            </a:r>
            <a:r>
              <a:rPr kumimoji="0" lang="tr-TR" altLang="tr-TR" sz="1400" b="0" i="0" u="none" strike="noStrike" cap="none" normalizeH="0" baseline="0" dirty="0">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a:t>
            </a:r>
            <a:endParaRPr kumimoji="0" lang="tr-TR" altLang="tr-TR"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a:t>
            </a:r>
            <a:endParaRPr kumimoji="0" lang="tr-TR" altLang="tr-TR"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a:ln>
                  <a:noFill/>
                </a:ln>
                <a:solidFill>
                  <a:srgbClr val="36B5C4"/>
                </a:solidFill>
                <a:effectLst/>
                <a:latin typeface="Times New Roman" panose="02020603050405020304" pitchFamily="18" charset="0"/>
                <a:ea typeface="Courier New" panose="02070309020205020404" pitchFamily="49" charset="0"/>
                <a:cs typeface="Times New Roman" panose="02020603050405020304" pitchFamily="18" charset="0"/>
              </a:rPr>
              <a:t>    </a:t>
            </a:r>
            <a:r>
              <a:rPr kumimoji="0" lang="tr-TR" altLang="tr-TR" sz="1400" b="0" i="0" u="none" strike="noStrike" cap="none" normalizeH="0" baseline="0" dirty="0" err="1">
                <a:ln>
                  <a:noFill/>
                </a:ln>
                <a:solidFill>
                  <a:srgbClr val="36B5C4"/>
                </a:solidFill>
                <a:effectLst/>
                <a:latin typeface="Times New Roman" panose="02020603050405020304" pitchFamily="18" charset="0"/>
                <a:ea typeface="Courier New" panose="02070309020205020404" pitchFamily="49" charset="0"/>
                <a:cs typeface="Times New Roman" panose="02020603050405020304" pitchFamily="18" charset="0"/>
              </a:rPr>
              <a:t>Console</a:t>
            </a:r>
            <a:r>
              <a:rPr kumimoji="0" lang="tr-TR" altLang="tr-TR" sz="1400" b="0" i="0" u="none" strike="noStrike" cap="none" normalizeH="0" baseline="0" dirty="0" err="1">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.WriteLine</a:t>
            </a:r>
            <a:r>
              <a:rPr kumimoji="0" lang="tr-TR" altLang="tr-TR" sz="1400" b="0" i="0" u="none" strike="noStrike" cap="none" normalizeH="0" baseline="0" dirty="0">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tr-TR" altLang="tr-TR" sz="1400" b="0" i="0" u="none" strike="noStrike" cap="none" normalizeH="0" baseline="0" dirty="0" err="1">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str</a:t>
            </a:r>
            <a:r>
              <a:rPr kumimoji="0" lang="tr-TR" altLang="tr-TR" sz="1400" b="0" i="0" u="none" strike="noStrike" cap="none" normalizeH="0" baseline="0" dirty="0">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a:t>
            </a:r>
            <a:endParaRPr kumimoji="0" lang="tr-TR" altLang="tr-TR"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a:t>
            </a:r>
            <a:endParaRPr kumimoji="0" lang="tr-TR" altLang="tr-TR"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a:t>
            </a:r>
            <a:endParaRPr kumimoji="0" lang="tr-TR" altLang="tr-TR"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a:t>
            </a:r>
            <a:endParaRPr kumimoji="0" lang="tr-TR" altLang="tr-TR"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8257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dirty="0" err="1"/>
              <a:t>Stack</a:t>
            </a:r>
            <a:endParaRPr lang="tr-TR" dirty="0"/>
          </a:p>
        </p:txBody>
      </p:sp>
      <p:sp>
        <p:nvSpPr>
          <p:cNvPr id="4" name="Rectangle 3"/>
          <p:cNvSpPr txBox="1">
            <a:spLocks noChangeArrowheads="1"/>
          </p:cNvSpPr>
          <p:nvPr/>
        </p:nvSpPr>
        <p:spPr bwMode="auto">
          <a:xfrm>
            <a:off x="107504" y="2428868"/>
            <a:ext cx="8745954" cy="4429132"/>
          </a:xfrm>
          <a:prstGeom prst="rect">
            <a:avLst/>
          </a:prstGeom>
          <a:solidFill>
            <a:srgbClr val="00FFFF">
              <a:alpha val="23137"/>
            </a:srgbClr>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tr-TR" sz="2400" b="0" i="0" u="none" strike="noStrike" kern="0" cap="none" spc="0" normalizeH="0" baseline="0" noProof="0" dirty="0">
                <a:ln>
                  <a:noFill/>
                </a:ln>
                <a:solidFill>
                  <a:srgbClr val="3A0B5D"/>
                </a:solidFill>
                <a:effectLst/>
                <a:uLnTx/>
                <a:uFillTx/>
                <a:latin typeface="+mn-lt"/>
                <a:ea typeface="+mn-ea"/>
                <a:cs typeface="+mn-cs"/>
              </a:rPr>
              <a:t>Son elemana ulaşmak en kolaydır. İlk elemana ulaşmak için diğer bütün elemanları çıkarmak gerekir.</a:t>
            </a:r>
          </a:p>
          <a:p>
            <a:pPr marL="342900" indent="-342900" fontAlgn="base">
              <a:spcBef>
                <a:spcPct val="20000"/>
              </a:spcBef>
              <a:spcAft>
                <a:spcPct val="0"/>
              </a:spcAft>
              <a:buFontTx/>
              <a:buChar char="•"/>
            </a:pPr>
            <a:r>
              <a:rPr lang="tr-TR" sz="2400" dirty="0" err="1">
                <a:solidFill>
                  <a:srgbClr val="FF0000"/>
                </a:solidFill>
              </a:rPr>
              <a:t>Push</a:t>
            </a:r>
            <a:r>
              <a:rPr lang="tr-TR" sz="2400" dirty="0">
                <a:solidFill>
                  <a:srgbClr val="3A0B5D"/>
                </a:solidFill>
              </a:rPr>
              <a:t>() metodu koleksiyona eleman eklemek için kullanılır.</a:t>
            </a:r>
          </a:p>
          <a:p>
            <a:pPr marL="342900" lvl="1" indent="-342900" fontAlgn="base">
              <a:spcBef>
                <a:spcPct val="20000"/>
              </a:spcBef>
              <a:spcAft>
                <a:spcPct val="0"/>
              </a:spcAft>
              <a:buFontTx/>
              <a:buChar char="•"/>
            </a:pPr>
            <a:r>
              <a:rPr lang="tr-TR" sz="2400" dirty="0">
                <a:solidFill>
                  <a:srgbClr val="FF0000"/>
                </a:solidFill>
              </a:rPr>
              <a:t>Pop</a:t>
            </a:r>
            <a:r>
              <a:rPr lang="tr-TR" sz="2400" dirty="0">
                <a:solidFill>
                  <a:srgbClr val="3A0B5D"/>
                </a:solidFill>
              </a:rPr>
              <a:t>() metodu son giren elemanı verirken bu elemanı koleksiyondan siler.</a:t>
            </a:r>
          </a:p>
          <a:p>
            <a:pPr marL="342900" indent="-342900" fontAlgn="base">
              <a:spcBef>
                <a:spcPct val="20000"/>
              </a:spcBef>
              <a:spcAft>
                <a:spcPct val="0"/>
              </a:spcAft>
            </a:pPr>
            <a:endParaRPr lang="tr-TR" sz="2400" dirty="0">
              <a:solidFill>
                <a:srgbClr val="3A0B5D"/>
              </a:solidFill>
            </a:endParaRPr>
          </a:p>
          <a:p>
            <a:pPr>
              <a:lnSpc>
                <a:spcPct val="90000"/>
              </a:lnSpc>
            </a:pPr>
            <a:r>
              <a:rPr lang="tr-TR" sz="2400" dirty="0">
                <a:solidFill>
                  <a:srgbClr val="3A0B5D"/>
                </a:solidFill>
              </a:rPr>
              <a:t>Bunun önüne geçen </a:t>
            </a:r>
            <a:r>
              <a:rPr lang="tr-TR" sz="2400" dirty="0" err="1">
                <a:solidFill>
                  <a:srgbClr val="3A0B5D"/>
                </a:solidFill>
              </a:rPr>
              <a:t>metod</a:t>
            </a:r>
            <a:r>
              <a:rPr lang="tr-TR" sz="2400" dirty="0">
                <a:solidFill>
                  <a:srgbClr val="3A0B5D"/>
                </a:solidFill>
              </a:rPr>
              <a:t> </a:t>
            </a:r>
            <a:r>
              <a:rPr lang="tr-TR" sz="2400" dirty="0" err="1">
                <a:solidFill>
                  <a:srgbClr val="3A0B5D"/>
                </a:solidFill>
              </a:rPr>
              <a:t>Peek</a:t>
            </a:r>
            <a:r>
              <a:rPr lang="tr-TR" sz="2400" dirty="0">
                <a:solidFill>
                  <a:srgbClr val="3A0B5D"/>
                </a:solidFill>
              </a:rPr>
              <a:t>() metodudur.</a:t>
            </a:r>
          </a:p>
          <a:p>
            <a:pPr marL="342900" indent="-342900" fontAlgn="base">
              <a:spcBef>
                <a:spcPct val="20000"/>
              </a:spcBef>
              <a:spcAft>
                <a:spcPct val="0"/>
              </a:spcAft>
              <a:buFontTx/>
              <a:buChar char="•"/>
            </a:pPr>
            <a:endParaRPr lang="tr-TR" sz="2400" dirty="0">
              <a:solidFill>
                <a:srgbClr val="3A0B5D"/>
              </a:solidFill>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tr-TR" sz="2400" b="0" i="0" u="none" strike="noStrike" kern="0" cap="none" spc="0" normalizeH="0" baseline="0" noProof="0" dirty="0">
              <a:ln>
                <a:noFill/>
              </a:ln>
              <a:solidFill>
                <a:srgbClr val="3A0B5D"/>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tr-TR" sz="2400" b="0" i="0" u="none" strike="noStrike" kern="0" cap="none" spc="0" normalizeH="0" baseline="0" noProof="0" dirty="0">
              <a:ln>
                <a:noFill/>
              </a:ln>
              <a:solidFill>
                <a:srgbClr val="3A0B5D"/>
              </a:solidFill>
              <a:effectLst/>
              <a:uLnTx/>
              <a:uFillTx/>
              <a:latin typeface="+mn-lt"/>
              <a:ea typeface="+mn-ea"/>
              <a:cs typeface="+mn-cs"/>
            </a:endParaRPr>
          </a:p>
        </p:txBody>
      </p:sp>
      <p:grpSp>
        <p:nvGrpSpPr>
          <p:cNvPr id="5" name="Group 7"/>
          <p:cNvGrpSpPr>
            <a:grpSpLocks/>
          </p:cNvGrpSpPr>
          <p:nvPr/>
        </p:nvGrpSpPr>
        <p:grpSpPr bwMode="auto">
          <a:xfrm>
            <a:off x="6000728" y="0"/>
            <a:ext cx="3143272" cy="2441330"/>
            <a:chOff x="3118" y="0"/>
            <a:chExt cx="2642" cy="2052"/>
          </a:xfrm>
        </p:grpSpPr>
        <p:pic>
          <p:nvPicPr>
            <p:cNvPr id="6" name="Picture 4" descr="mk23_1"/>
            <p:cNvPicPr>
              <a:picLocks noChangeAspect="1" noChangeArrowheads="1"/>
            </p:cNvPicPr>
            <p:nvPr/>
          </p:nvPicPr>
          <p:blipFill>
            <a:blip r:embed="rId2"/>
            <a:srcRect/>
            <a:stretch>
              <a:fillRect/>
            </a:stretch>
          </p:blipFill>
          <p:spPr bwMode="auto">
            <a:xfrm>
              <a:off x="3118" y="0"/>
              <a:ext cx="2642" cy="2052"/>
            </a:xfrm>
            <a:prstGeom prst="rect">
              <a:avLst/>
            </a:prstGeom>
            <a:noFill/>
          </p:spPr>
        </p:pic>
        <p:sp>
          <p:nvSpPr>
            <p:cNvPr id="7" name="Line 5"/>
            <p:cNvSpPr>
              <a:spLocks noChangeShapeType="1"/>
            </p:cNvSpPr>
            <p:nvPr/>
          </p:nvSpPr>
          <p:spPr bwMode="auto">
            <a:xfrm>
              <a:off x="3787" y="300"/>
              <a:ext cx="0" cy="726"/>
            </a:xfrm>
            <a:prstGeom prst="line">
              <a:avLst/>
            </a:prstGeom>
            <a:noFill/>
            <a:ln w="44450">
              <a:solidFill>
                <a:srgbClr val="800000"/>
              </a:solidFill>
              <a:round/>
              <a:headEnd/>
              <a:tailEnd/>
            </a:ln>
            <a:effectLst/>
          </p:spPr>
          <p:txBody>
            <a:bodyPr/>
            <a:lstStyle/>
            <a:p>
              <a:endParaRPr lang="tr-TR"/>
            </a:p>
          </p:txBody>
        </p:sp>
        <p:sp>
          <p:nvSpPr>
            <p:cNvPr id="8" name="Line 6"/>
            <p:cNvSpPr>
              <a:spLocks noChangeShapeType="1"/>
            </p:cNvSpPr>
            <p:nvPr/>
          </p:nvSpPr>
          <p:spPr bwMode="auto">
            <a:xfrm>
              <a:off x="4604" y="300"/>
              <a:ext cx="0" cy="726"/>
            </a:xfrm>
            <a:prstGeom prst="line">
              <a:avLst/>
            </a:prstGeom>
            <a:noFill/>
            <a:ln w="44450">
              <a:solidFill>
                <a:srgbClr val="800000"/>
              </a:solidFill>
              <a:round/>
              <a:headEnd/>
              <a:tailEnd/>
            </a:ln>
            <a:effectLst/>
          </p:spPr>
          <p:txBody>
            <a:bodyPr/>
            <a:lstStyle/>
            <a:p>
              <a:endParaRPr lang="tr-T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subTitle" idx="1"/>
          </p:nvPr>
        </p:nvSpPr>
        <p:spPr>
          <a:xfrm>
            <a:off x="428596" y="857232"/>
            <a:ext cx="5400675" cy="2089150"/>
          </a:xfrm>
          <a:noFill/>
          <a:ln/>
        </p:spPr>
        <p:txBody>
          <a:bodyPr/>
          <a:lstStyle/>
          <a:p>
            <a:endParaRPr lang="tr-TR" sz="3600" b="1" dirty="0">
              <a:solidFill>
                <a:srgbClr val="3A0B5D"/>
              </a:solidFill>
            </a:endParaRPr>
          </a:p>
          <a:p>
            <a:r>
              <a:rPr lang="tr-TR" sz="3600" dirty="0" err="1">
                <a:solidFill>
                  <a:srgbClr val="3A0B5D"/>
                </a:solidFill>
              </a:rPr>
              <a:t>Stack</a:t>
            </a:r>
            <a:r>
              <a:rPr lang="tr-TR" sz="3600" dirty="0">
                <a:solidFill>
                  <a:srgbClr val="3A0B5D"/>
                </a:solidFill>
              </a:rPr>
              <a:t> </a:t>
            </a:r>
            <a:r>
              <a:rPr lang="tr-TR" sz="3600" dirty="0" err="1">
                <a:solidFill>
                  <a:srgbClr val="3A0B5D"/>
                </a:solidFill>
              </a:rPr>
              <a:t>stc</a:t>
            </a:r>
            <a:r>
              <a:rPr lang="tr-TR" sz="3600" dirty="0">
                <a:solidFill>
                  <a:srgbClr val="3A0B5D"/>
                </a:solidFill>
              </a:rPr>
              <a:t>=</a:t>
            </a:r>
            <a:r>
              <a:rPr lang="tr-TR" sz="3600" dirty="0" err="1">
                <a:solidFill>
                  <a:srgbClr val="3A0B5D"/>
                </a:solidFill>
              </a:rPr>
              <a:t>new</a:t>
            </a:r>
            <a:r>
              <a:rPr lang="tr-TR" sz="3600" dirty="0">
                <a:solidFill>
                  <a:srgbClr val="3A0B5D"/>
                </a:solidFill>
              </a:rPr>
              <a:t> </a:t>
            </a:r>
            <a:r>
              <a:rPr lang="tr-TR" sz="3600" dirty="0" err="1">
                <a:solidFill>
                  <a:srgbClr val="3A0B5D"/>
                </a:solidFill>
              </a:rPr>
              <a:t>Stack</a:t>
            </a:r>
            <a:r>
              <a:rPr lang="tr-TR" sz="3600" dirty="0">
                <a:solidFill>
                  <a:srgbClr val="3A0B5D"/>
                </a:solidFill>
              </a:rPr>
              <a:t>();</a:t>
            </a:r>
          </a:p>
        </p:txBody>
      </p:sp>
      <p:grpSp>
        <p:nvGrpSpPr>
          <p:cNvPr id="2" name="Group 7"/>
          <p:cNvGrpSpPr>
            <a:grpSpLocks/>
          </p:cNvGrpSpPr>
          <p:nvPr/>
        </p:nvGrpSpPr>
        <p:grpSpPr bwMode="auto">
          <a:xfrm>
            <a:off x="7524750" y="1095375"/>
            <a:ext cx="1150938" cy="1439863"/>
            <a:chOff x="4740" y="690"/>
            <a:chExt cx="725" cy="907"/>
          </a:xfrm>
        </p:grpSpPr>
        <p:sp>
          <p:nvSpPr>
            <p:cNvPr id="64516" name="Line 4"/>
            <p:cNvSpPr>
              <a:spLocks noChangeShapeType="1"/>
            </p:cNvSpPr>
            <p:nvPr/>
          </p:nvSpPr>
          <p:spPr bwMode="auto">
            <a:xfrm>
              <a:off x="4740" y="690"/>
              <a:ext cx="0" cy="907"/>
            </a:xfrm>
            <a:prstGeom prst="line">
              <a:avLst/>
            </a:prstGeom>
            <a:noFill/>
            <a:ln w="50800">
              <a:solidFill>
                <a:srgbClr val="800000"/>
              </a:solidFill>
              <a:round/>
              <a:headEnd/>
              <a:tailEnd/>
            </a:ln>
            <a:effectLst/>
          </p:spPr>
          <p:txBody>
            <a:bodyPr/>
            <a:lstStyle/>
            <a:p>
              <a:endParaRPr lang="tr-TR"/>
            </a:p>
          </p:txBody>
        </p:sp>
        <p:sp>
          <p:nvSpPr>
            <p:cNvPr id="64517" name="Line 5"/>
            <p:cNvSpPr>
              <a:spLocks noChangeShapeType="1"/>
            </p:cNvSpPr>
            <p:nvPr/>
          </p:nvSpPr>
          <p:spPr bwMode="auto">
            <a:xfrm>
              <a:off x="4740" y="1570"/>
              <a:ext cx="725" cy="0"/>
            </a:xfrm>
            <a:prstGeom prst="line">
              <a:avLst/>
            </a:prstGeom>
            <a:noFill/>
            <a:ln w="50800">
              <a:solidFill>
                <a:srgbClr val="800000"/>
              </a:solidFill>
              <a:round/>
              <a:headEnd/>
              <a:tailEnd/>
            </a:ln>
            <a:effectLst/>
          </p:spPr>
          <p:txBody>
            <a:bodyPr/>
            <a:lstStyle/>
            <a:p>
              <a:endParaRPr lang="tr-TR"/>
            </a:p>
          </p:txBody>
        </p:sp>
        <p:sp>
          <p:nvSpPr>
            <p:cNvPr id="64518" name="Line 6"/>
            <p:cNvSpPr>
              <a:spLocks noChangeShapeType="1"/>
            </p:cNvSpPr>
            <p:nvPr/>
          </p:nvSpPr>
          <p:spPr bwMode="auto">
            <a:xfrm>
              <a:off x="5465" y="690"/>
              <a:ext cx="0" cy="907"/>
            </a:xfrm>
            <a:prstGeom prst="line">
              <a:avLst/>
            </a:prstGeom>
            <a:noFill/>
            <a:ln w="50800">
              <a:solidFill>
                <a:srgbClr val="800000"/>
              </a:solidFill>
              <a:round/>
              <a:headEnd/>
              <a:tailEnd/>
            </a:ln>
            <a:effectLst/>
          </p:spPr>
          <p:txBody>
            <a:bodyPr/>
            <a:lstStyle/>
            <a:p>
              <a:endParaRPr lang="tr-TR"/>
            </a:p>
          </p:txBody>
        </p:sp>
      </p:grpSp>
      <p:sp>
        <p:nvSpPr>
          <p:cNvPr id="64520" name="Oval 8"/>
          <p:cNvSpPr>
            <a:spLocks noChangeArrowheads="1"/>
          </p:cNvSpPr>
          <p:nvPr/>
        </p:nvSpPr>
        <p:spPr bwMode="auto">
          <a:xfrm>
            <a:off x="6084888" y="333375"/>
            <a:ext cx="1008062" cy="288925"/>
          </a:xfrm>
          <a:prstGeom prst="ellipse">
            <a:avLst/>
          </a:prstGeom>
          <a:solidFill>
            <a:srgbClr val="FF0000"/>
          </a:solidFill>
          <a:ln w="9525">
            <a:solidFill>
              <a:schemeClr val="tx1"/>
            </a:solidFill>
            <a:round/>
            <a:headEnd/>
            <a:tailEnd/>
          </a:ln>
          <a:effectLst/>
        </p:spPr>
        <p:txBody>
          <a:bodyPr wrap="none" anchor="ctr"/>
          <a:lstStyle/>
          <a:p>
            <a:pPr algn="ctr"/>
            <a:r>
              <a:rPr lang="tr-TR">
                <a:solidFill>
                  <a:srgbClr val="3A0B5D"/>
                </a:solidFill>
              </a:rPr>
              <a:t>120</a:t>
            </a:r>
          </a:p>
        </p:txBody>
      </p:sp>
      <p:sp>
        <p:nvSpPr>
          <p:cNvPr id="64521" name="Oval 9"/>
          <p:cNvSpPr>
            <a:spLocks noChangeArrowheads="1"/>
          </p:cNvSpPr>
          <p:nvPr/>
        </p:nvSpPr>
        <p:spPr bwMode="auto">
          <a:xfrm>
            <a:off x="5724525" y="765175"/>
            <a:ext cx="1008063" cy="360363"/>
          </a:xfrm>
          <a:prstGeom prst="ellipse">
            <a:avLst/>
          </a:prstGeom>
          <a:solidFill>
            <a:srgbClr val="62139E"/>
          </a:solidFill>
          <a:ln w="9525">
            <a:solidFill>
              <a:schemeClr val="tx1"/>
            </a:solidFill>
            <a:round/>
            <a:headEnd/>
            <a:tailEnd/>
          </a:ln>
          <a:effectLst/>
        </p:spPr>
        <p:txBody>
          <a:bodyPr wrap="none" anchor="ctr"/>
          <a:lstStyle/>
          <a:p>
            <a:pPr algn="ctr"/>
            <a:r>
              <a:rPr lang="tr-TR"/>
              <a:t>“deneme”</a:t>
            </a:r>
          </a:p>
        </p:txBody>
      </p:sp>
      <p:sp>
        <p:nvSpPr>
          <p:cNvPr id="64524" name="Oval 12"/>
          <p:cNvSpPr>
            <a:spLocks noChangeArrowheads="1"/>
          </p:cNvSpPr>
          <p:nvPr/>
        </p:nvSpPr>
        <p:spPr bwMode="auto">
          <a:xfrm>
            <a:off x="7956550" y="188913"/>
            <a:ext cx="1008063" cy="288925"/>
          </a:xfrm>
          <a:prstGeom prst="ellipse">
            <a:avLst/>
          </a:prstGeom>
          <a:solidFill>
            <a:srgbClr val="008000"/>
          </a:solidFill>
          <a:ln w="9525">
            <a:solidFill>
              <a:schemeClr val="tx1"/>
            </a:solidFill>
            <a:round/>
            <a:headEnd/>
            <a:tailEnd/>
          </a:ln>
          <a:effectLst/>
        </p:spPr>
        <p:txBody>
          <a:bodyPr wrap="none" anchor="ctr"/>
          <a:lstStyle/>
          <a:p>
            <a:pPr algn="ctr"/>
            <a:r>
              <a:rPr lang="tr-TR">
                <a:solidFill>
                  <a:srgbClr val="11031B"/>
                </a:solidFill>
              </a:rPr>
              <a:t>True</a:t>
            </a:r>
          </a:p>
        </p:txBody>
      </p:sp>
      <p:sp>
        <p:nvSpPr>
          <p:cNvPr id="64526" name="Rectangle 14"/>
          <p:cNvSpPr>
            <a:spLocks noChangeArrowheads="1"/>
          </p:cNvSpPr>
          <p:nvPr/>
        </p:nvSpPr>
        <p:spPr bwMode="auto">
          <a:xfrm>
            <a:off x="815985" y="3071810"/>
            <a:ext cx="5184775" cy="719138"/>
          </a:xfrm>
          <a:prstGeom prst="rect">
            <a:avLst/>
          </a:prstGeom>
          <a:noFill/>
          <a:ln w="9525" algn="ctr">
            <a:noFill/>
            <a:miter lim="800000"/>
            <a:headEnd/>
            <a:tailEnd/>
          </a:ln>
          <a:effectLst/>
        </p:spPr>
        <p:txBody>
          <a:bodyPr/>
          <a:lstStyle/>
          <a:p>
            <a:pPr eaLnBrk="1" hangingPunct="1">
              <a:spcBef>
                <a:spcPct val="20000"/>
              </a:spcBef>
            </a:pPr>
            <a:r>
              <a:rPr lang="tr-TR" sz="3600" dirty="0" err="1">
                <a:solidFill>
                  <a:srgbClr val="3A0B5D"/>
                </a:solidFill>
              </a:rPr>
              <a:t>Stc</a:t>
            </a:r>
            <a:r>
              <a:rPr lang="tr-TR" sz="3600" dirty="0">
                <a:solidFill>
                  <a:srgbClr val="3A0B5D"/>
                </a:solidFill>
              </a:rPr>
              <a:t>.</a:t>
            </a:r>
            <a:r>
              <a:rPr lang="tr-TR" sz="3600" dirty="0" err="1">
                <a:solidFill>
                  <a:srgbClr val="3A0B5D"/>
                </a:solidFill>
              </a:rPr>
              <a:t>Push</a:t>
            </a:r>
            <a:r>
              <a:rPr lang="tr-TR" sz="3600" dirty="0">
                <a:solidFill>
                  <a:srgbClr val="3A0B5D"/>
                </a:solidFill>
              </a:rPr>
              <a:t>(“deneme”);</a:t>
            </a:r>
          </a:p>
        </p:txBody>
      </p:sp>
      <p:sp>
        <p:nvSpPr>
          <p:cNvPr id="64527" name="Rectangle 15"/>
          <p:cNvSpPr>
            <a:spLocks noChangeArrowheads="1"/>
          </p:cNvSpPr>
          <p:nvPr/>
        </p:nvSpPr>
        <p:spPr bwMode="auto">
          <a:xfrm>
            <a:off x="815985" y="3719510"/>
            <a:ext cx="4608512" cy="719138"/>
          </a:xfrm>
          <a:prstGeom prst="rect">
            <a:avLst/>
          </a:prstGeom>
          <a:noFill/>
          <a:ln w="9525" algn="ctr">
            <a:noFill/>
            <a:miter lim="800000"/>
            <a:headEnd/>
            <a:tailEnd/>
          </a:ln>
          <a:effectLst/>
        </p:spPr>
        <p:txBody>
          <a:bodyPr/>
          <a:lstStyle/>
          <a:p>
            <a:pPr eaLnBrk="1" hangingPunct="1">
              <a:spcBef>
                <a:spcPct val="20000"/>
              </a:spcBef>
            </a:pPr>
            <a:r>
              <a:rPr lang="tr-TR" sz="3600">
                <a:solidFill>
                  <a:srgbClr val="3A0B5D"/>
                </a:solidFill>
              </a:rPr>
              <a:t>Stc.Push(120);</a:t>
            </a:r>
          </a:p>
        </p:txBody>
      </p:sp>
      <p:sp>
        <p:nvSpPr>
          <p:cNvPr id="64528" name="Rectangle 16"/>
          <p:cNvSpPr>
            <a:spLocks noChangeArrowheads="1"/>
          </p:cNvSpPr>
          <p:nvPr/>
        </p:nvSpPr>
        <p:spPr bwMode="auto">
          <a:xfrm>
            <a:off x="815985" y="4440235"/>
            <a:ext cx="3455987" cy="647700"/>
          </a:xfrm>
          <a:prstGeom prst="rect">
            <a:avLst/>
          </a:prstGeom>
          <a:noFill/>
          <a:ln w="9525" algn="ctr">
            <a:noFill/>
            <a:miter lim="800000"/>
            <a:headEnd/>
            <a:tailEnd/>
          </a:ln>
          <a:effectLst/>
        </p:spPr>
        <p:txBody>
          <a:bodyPr/>
          <a:lstStyle/>
          <a:p>
            <a:pPr eaLnBrk="1" hangingPunct="1">
              <a:spcBef>
                <a:spcPct val="20000"/>
              </a:spcBef>
            </a:pPr>
            <a:r>
              <a:rPr lang="tr-TR" sz="3600">
                <a:solidFill>
                  <a:srgbClr val="3A0B5D"/>
                </a:solidFill>
              </a:rPr>
              <a:t>Stc.Push(true);</a:t>
            </a:r>
          </a:p>
        </p:txBody>
      </p:sp>
      <p:sp>
        <p:nvSpPr>
          <p:cNvPr id="64529" name="Rectangle 17"/>
          <p:cNvSpPr>
            <a:spLocks noChangeArrowheads="1"/>
          </p:cNvSpPr>
          <p:nvPr/>
        </p:nvSpPr>
        <p:spPr bwMode="auto">
          <a:xfrm>
            <a:off x="815985" y="5087935"/>
            <a:ext cx="3455987" cy="647700"/>
          </a:xfrm>
          <a:prstGeom prst="rect">
            <a:avLst/>
          </a:prstGeom>
          <a:noFill/>
          <a:ln w="9525" algn="ctr">
            <a:noFill/>
            <a:miter lim="800000"/>
            <a:headEnd/>
            <a:tailEnd/>
          </a:ln>
          <a:effectLst/>
        </p:spPr>
        <p:txBody>
          <a:bodyPr/>
          <a:lstStyle/>
          <a:p>
            <a:pPr eaLnBrk="1" hangingPunct="1">
              <a:spcBef>
                <a:spcPct val="20000"/>
              </a:spcBef>
            </a:pPr>
            <a:r>
              <a:rPr lang="tr-TR" sz="3600">
                <a:solidFill>
                  <a:srgbClr val="3A0B5D"/>
                </a:solidFill>
              </a:rPr>
              <a:t>Stc.Pop();</a:t>
            </a:r>
          </a:p>
        </p:txBody>
      </p:sp>
      <p:sp>
        <p:nvSpPr>
          <p:cNvPr id="64530" name="Rectangle 18"/>
          <p:cNvSpPr>
            <a:spLocks noChangeArrowheads="1"/>
          </p:cNvSpPr>
          <p:nvPr/>
        </p:nvSpPr>
        <p:spPr bwMode="auto">
          <a:xfrm>
            <a:off x="815985" y="5735635"/>
            <a:ext cx="3455987" cy="647700"/>
          </a:xfrm>
          <a:prstGeom prst="rect">
            <a:avLst/>
          </a:prstGeom>
          <a:noFill/>
          <a:ln w="9525" algn="ctr">
            <a:noFill/>
            <a:miter lim="800000"/>
            <a:headEnd/>
            <a:tailEnd/>
          </a:ln>
          <a:effectLst/>
        </p:spPr>
        <p:txBody>
          <a:bodyPr/>
          <a:lstStyle/>
          <a:p>
            <a:pPr eaLnBrk="1" hangingPunct="1">
              <a:spcBef>
                <a:spcPct val="20000"/>
              </a:spcBef>
            </a:pPr>
            <a:r>
              <a:rPr lang="tr-TR" sz="3600">
                <a:solidFill>
                  <a:srgbClr val="3A0B5D"/>
                </a:solidFill>
              </a:rPr>
              <a:t>Stc.Peek();</a:t>
            </a:r>
          </a:p>
        </p:txBody>
      </p:sp>
      <p:sp>
        <p:nvSpPr>
          <p:cNvPr id="64531" name="Oval 19"/>
          <p:cNvSpPr>
            <a:spLocks noChangeArrowheads="1"/>
          </p:cNvSpPr>
          <p:nvPr/>
        </p:nvSpPr>
        <p:spPr bwMode="auto">
          <a:xfrm>
            <a:off x="7524750" y="3933825"/>
            <a:ext cx="1008063" cy="288925"/>
          </a:xfrm>
          <a:prstGeom prst="ellipse">
            <a:avLst/>
          </a:prstGeom>
          <a:solidFill>
            <a:srgbClr val="FF0000"/>
          </a:solidFill>
          <a:ln w="9525">
            <a:solidFill>
              <a:schemeClr val="tx1"/>
            </a:solidFill>
            <a:round/>
            <a:headEnd/>
            <a:tailEnd/>
          </a:ln>
          <a:effectLst/>
        </p:spPr>
        <p:txBody>
          <a:bodyPr wrap="none" anchor="ctr"/>
          <a:lstStyle/>
          <a:p>
            <a:pPr algn="ctr"/>
            <a:r>
              <a:rPr lang="tr-TR">
                <a:solidFill>
                  <a:srgbClr val="3A0B5D"/>
                </a:solidFill>
              </a:rPr>
              <a:t>120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fade">
                                      <p:cBhvr>
                                        <p:cTn id="7" dur="2000"/>
                                        <p:tgtEl>
                                          <p:spTgt spid="645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3.61111E-6 -0.01156 C 0.07066 -0.02936 0.14132 -0.04717 0.17621 -0.01156 C 0.21111 0.02405 0.21024 0.11283 0.20955 0.20185 " pathEditMode="relative" rAng="0" ptsTypes="aaA">
                                      <p:cBhvr>
                                        <p:cTn id="11" dur="2000" fill="hold"/>
                                        <p:tgtEl>
                                          <p:spTgt spid="64521"/>
                                        </p:tgtEl>
                                        <p:attrNameLst>
                                          <p:attrName>ppt_x</p:attrName>
                                          <p:attrName>ppt_y</p:attrName>
                                        </p:attrNameLst>
                                      </p:cBhvr>
                                      <p:rCtr x="10600" y="8900"/>
                                    </p:animMotion>
                                  </p:childTnLst>
                                </p:cTn>
                              </p:par>
                              <p:par>
                                <p:cTn id="12" presetID="10" presetClass="entr" presetSubtype="0" fill="hold" grpId="0" nodeType="withEffect">
                                  <p:stCondLst>
                                    <p:cond delay="0"/>
                                  </p:stCondLst>
                                  <p:childTnLst>
                                    <p:set>
                                      <p:cBhvr>
                                        <p:cTn id="13" dur="1" fill="hold">
                                          <p:stCondLst>
                                            <p:cond delay="0"/>
                                          </p:stCondLst>
                                        </p:cTn>
                                        <p:tgtEl>
                                          <p:spTgt spid="64526"/>
                                        </p:tgtEl>
                                        <p:attrNameLst>
                                          <p:attrName>style.visibility</p:attrName>
                                        </p:attrNameLst>
                                      </p:cBhvr>
                                      <p:to>
                                        <p:strVal val="visible"/>
                                      </p:to>
                                    </p:set>
                                    <p:animEffect transition="in" filter="fade">
                                      <p:cBhvr>
                                        <p:cTn id="14" dur="2000"/>
                                        <p:tgtEl>
                                          <p:spTgt spid="64526"/>
                                        </p:tgtEl>
                                      </p:cBhvr>
                                    </p:animEffec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3.88889E-6 4.9711E-6 C 0.05659 -0.01781 0.11336 -0.03538 0.14132 0.00208 C 0.16927 0.03953 0.16371 0.1882 0.16823 0.22566 " pathEditMode="relative" rAng="0" ptsTypes="aaA">
                                      <p:cBhvr>
                                        <p:cTn id="18" dur="2000" fill="hold"/>
                                        <p:tgtEl>
                                          <p:spTgt spid="64520"/>
                                        </p:tgtEl>
                                        <p:attrNameLst>
                                          <p:attrName>ppt_x</p:attrName>
                                          <p:attrName>ppt_y</p:attrName>
                                        </p:attrNameLst>
                                      </p:cBhvr>
                                      <p:rCtr x="8500" y="9500"/>
                                    </p:animMotion>
                                  </p:childTnLst>
                                </p:cTn>
                              </p:par>
                              <p:par>
                                <p:cTn id="19" presetID="10" presetClass="entr" presetSubtype="0" fill="hold" grpId="0" nodeType="withEffect">
                                  <p:stCondLst>
                                    <p:cond delay="0"/>
                                  </p:stCondLst>
                                  <p:childTnLst>
                                    <p:set>
                                      <p:cBhvr>
                                        <p:cTn id="20" dur="1" fill="hold">
                                          <p:stCondLst>
                                            <p:cond delay="0"/>
                                          </p:stCondLst>
                                        </p:cTn>
                                        <p:tgtEl>
                                          <p:spTgt spid="64527"/>
                                        </p:tgtEl>
                                        <p:attrNameLst>
                                          <p:attrName>style.visibility</p:attrName>
                                        </p:attrNameLst>
                                      </p:cBhvr>
                                      <p:to>
                                        <p:strVal val="visible"/>
                                      </p:to>
                                    </p:set>
                                    <p:animEffect transition="in" filter="fade">
                                      <p:cBhvr>
                                        <p:cTn id="21" dur="2000"/>
                                        <p:tgtEl>
                                          <p:spTgt spid="64527"/>
                                        </p:tgtEl>
                                      </p:cBhvr>
                                    </p:animEffec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0" nodeType="clickEffect">
                                  <p:stCondLst>
                                    <p:cond delay="0"/>
                                  </p:stCondLst>
                                  <p:childTnLst>
                                    <p:animMotion origin="layout" path="M -3.61111E-6 0.00301 C -0.01475 -0.01433 -0.02951 -0.03144 -0.03663 0.00301 C -0.04375 0.03746 -0.04184 0.17503 -0.04288 0.20972 " pathEditMode="relative" rAng="0" ptsTypes="aaA">
                                      <p:cBhvr>
                                        <p:cTn id="25" dur="2000" fill="hold"/>
                                        <p:tgtEl>
                                          <p:spTgt spid="64524"/>
                                        </p:tgtEl>
                                        <p:attrNameLst>
                                          <p:attrName>ppt_x</p:attrName>
                                          <p:attrName>ppt_y</p:attrName>
                                        </p:attrNameLst>
                                      </p:cBhvr>
                                      <p:rCtr x="-2200" y="8600"/>
                                    </p:animMotion>
                                  </p:childTnLst>
                                </p:cTn>
                              </p:par>
                              <p:par>
                                <p:cTn id="26" presetID="10" presetClass="entr" presetSubtype="0" fill="hold" grpId="0" nodeType="withEffect">
                                  <p:stCondLst>
                                    <p:cond delay="0"/>
                                  </p:stCondLst>
                                  <p:childTnLst>
                                    <p:set>
                                      <p:cBhvr>
                                        <p:cTn id="27" dur="1" fill="hold">
                                          <p:stCondLst>
                                            <p:cond delay="0"/>
                                          </p:stCondLst>
                                        </p:cTn>
                                        <p:tgtEl>
                                          <p:spTgt spid="64528"/>
                                        </p:tgtEl>
                                        <p:attrNameLst>
                                          <p:attrName>style.visibility</p:attrName>
                                        </p:attrNameLst>
                                      </p:cBhvr>
                                      <p:to>
                                        <p:strVal val="visible"/>
                                      </p:to>
                                    </p:set>
                                    <p:animEffect transition="in" filter="fade">
                                      <p:cBhvr>
                                        <p:cTn id="28" dur="2000"/>
                                        <p:tgtEl>
                                          <p:spTgt spid="645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4529"/>
                                        </p:tgtEl>
                                        <p:attrNameLst>
                                          <p:attrName>style.visibility</p:attrName>
                                        </p:attrNameLst>
                                      </p:cBhvr>
                                      <p:to>
                                        <p:strVal val="visible"/>
                                      </p:to>
                                    </p:set>
                                    <p:animEffect transition="in" filter="fade">
                                      <p:cBhvr>
                                        <p:cTn id="33" dur="2000"/>
                                        <p:tgtEl>
                                          <p:spTgt spid="64529"/>
                                        </p:tgtEl>
                                      </p:cBhvr>
                                    </p:animEffect>
                                  </p:childTnLst>
                                </p:cTn>
                              </p:par>
                              <p:par>
                                <p:cTn id="34" presetID="0" presetClass="path" presetSubtype="0" accel="50000" decel="50000" fill="hold" grpId="1" nodeType="withEffect">
                                  <p:stCondLst>
                                    <p:cond delay="0"/>
                                  </p:stCondLst>
                                  <p:childTnLst>
                                    <p:animMotion origin="layout" path="M -0.04288 0.20971 C -0.03959 0.14312 -0.03629 0.07653 -0.06823 0.04694 C -0.10018 0.01734 -0.19913 0.01179 -0.2349 0.03214 C -0.27066 0.05249 -0.28611 0.10659 -0.28247 0.16971 C -0.27882 0.23284 -0.24584 0.32162 -0.21268 0.41064 " pathEditMode="relative" rAng="0" ptsTypes="aaaaA">
                                      <p:cBhvr>
                                        <p:cTn id="35" dur="2000" fill="hold"/>
                                        <p:tgtEl>
                                          <p:spTgt spid="64524"/>
                                        </p:tgtEl>
                                        <p:attrNameLst>
                                          <p:attrName>ppt_x</p:attrName>
                                          <p:attrName>ppt_y</p:attrName>
                                        </p:attrNameLst>
                                      </p:cBhvr>
                                      <p:rCtr x="-11800" y="100"/>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4530"/>
                                        </p:tgtEl>
                                        <p:attrNameLst>
                                          <p:attrName>style.visibility</p:attrName>
                                        </p:attrNameLst>
                                      </p:cBhvr>
                                      <p:to>
                                        <p:strVal val="visible"/>
                                      </p:to>
                                    </p:set>
                                    <p:animEffect transition="in" filter="fade">
                                      <p:cBhvr>
                                        <p:cTn id="40" dur="2000"/>
                                        <p:tgtEl>
                                          <p:spTgt spid="645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4531"/>
                                        </p:tgtEl>
                                        <p:attrNameLst>
                                          <p:attrName>style.visibility</p:attrName>
                                        </p:attrNameLst>
                                      </p:cBhvr>
                                      <p:to>
                                        <p:strVal val="visible"/>
                                      </p:to>
                                    </p:set>
                                    <p:animEffect transition="in" filter="fade">
                                      <p:cBhvr>
                                        <p:cTn id="43" dur="2000"/>
                                        <p:tgtEl>
                                          <p:spTgt spid="64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allAtOnce"/>
      <p:bldP spid="64520" grpId="0" animBg="1"/>
      <p:bldP spid="64521" grpId="0" animBg="1"/>
      <p:bldP spid="64524" grpId="0" animBg="1"/>
      <p:bldP spid="64524" grpId="1" animBg="1"/>
      <p:bldP spid="64526" grpId="0"/>
      <p:bldP spid="64527" grpId="0"/>
      <p:bldP spid="64528" grpId="0"/>
      <p:bldP spid="64529" grpId="0"/>
      <p:bldP spid="64530" grpId="0"/>
      <p:bldP spid="645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Dizi Tanımlamak</a:t>
            </a:r>
          </a:p>
        </p:txBody>
      </p:sp>
      <p:sp>
        <p:nvSpPr>
          <p:cNvPr id="3" name="2 İçerik Yer Tutucusu"/>
          <p:cNvSpPr>
            <a:spLocks noGrp="1"/>
          </p:cNvSpPr>
          <p:nvPr>
            <p:ph idx="1"/>
          </p:nvPr>
        </p:nvSpPr>
        <p:spPr>
          <a:xfrm>
            <a:off x="71470" y="1428736"/>
            <a:ext cx="9144000" cy="5286412"/>
          </a:xfrm>
          <a:solidFill>
            <a:srgbClr val="33CCFF">
              <a:alpha val="20000"/>
            </a:srgbClr>
          </a:solidFill>
        </p:spPr>
        <p:txBody>
          <a:bodyPr/>
          <a:lstStyle/>
          <a:p>
            <a:pPr marL="72000">
              <a:spcBef>
                <a:spcPts val="0"/>
              </a:spcBef>
              <a:buNone/>
            </a:pPr>
            <a:r>
              <a:rPr lang="tr-TR" sz="2400" b="0" i="0" dirty="0">
                <a:solidFill>
                  <a:srgbClr val="242021"/>
                </a:solidFill>
                <a:effectLst/>
                <a:latin typeface="Calibri" panose="020F0502020204030204" pitchFamily="34" charset="0"/>
              </a:rPr>
              <a:t>Dizi oluştururken temelde üç noktaya dikkat edilir.</a:t>
            </a:r>
            <a:br>
              <a:rPr lang="tr-TR" sz="2400" b="0" i="0" dirty="0">
                <a:solidFill>
                  <a:srgbClr val="242021"/>
                </a:solidFill>
                <a:effectLst/>
                <a:latin typeface="Calibri" panose="020F0502020204030204" pitchFamily="34" charset="0"/>
              </a:rPr>
            </a:br>
            <a:r>
              <a:rPr lang="tr-TR" sz="2400" b="1" i="0" dirty="0">
                <a:solidFill>
                  <a:srgbClr val="D1232A"/>
                </a:solidFill>
                <a:effectLst/>
                <a:latin typeface="Calibri-Bold"/>
              </a:rPr>
              <a:t>Dizinin Tipi: </a:t>
            </a:r>
            <a:r>
              <a:rPr lang="tr-TR" sz="2400" b="0" i="0" dirty="0">
                <a:solidFill>
                  <a:srgbClr val="242021"/>
                </a:solidFill>
                <a:effectLst/>
                <a:latin typeface="Calibri" panose="020F0502020204030204" pitchFamily="34" charset="0"/>
              </a:rPr>
              <a:t>Dizide hangi tip verilerin saklanacağı (int, string, </a:t>
            </a:r>
            <a:r>
              <a:rPr lang="tr-TR" sz="2400" b="0" i="0" dirty="0" err="1">
                <a:solidFill>
                  <a:srgbClr val="242021"/>
                </a:solidFill>
                <a:effectLst/>
                <a:latin typeface="Calibri" panose="020F0502020204030204" pitchFamily="34" charset="0"/>
              </a:rPr>
              <a:t>char</a:t>
            </a:r>
            <a:r>
              <a:rPr lang="tr-TR" sz="2400" b="0" i="0" dirty="0">
                <a:solidFill>
                  <a:srgbClr val="242021"/>
                </a:solidFill>
                <a:effectLst/>
                <a:latin typeface="Calibri" panose="020F0502020204030204" pitchFamily="34" charset="0"/>
              </a:rPr>
              <a:t>, byte, </a:t>
            </a:r>
            <a:r>
              <a:rPr lang="tr-TR" sz="2400" b="0" i="0" dirty="0" err="1">
                <a:solidFill>
                  <a:srgbClr val="242021"/>
                </a:solidFill>
                <a:effectLst/>
                <a:latin typeface="Calibri" panose="020F0502020204030204" pitchFamily="34" charset="0"/>
              </a:rPr>
              <a:t>double</a:t>
            </a:r>
            <a:r>
              <a:rPr lang="tr-TR" sz="2400" b="0" i="0" dirty="0">
                <a:solidFill>
                  <a:srgbClr val="242021"/>
                </a:solidFill>
                <a:effectLst/>
                <a:latin typeface="Calibri" panose="020F0502020204030204" pitchFamily="34" charset="0"/>
              </a:rPr>
              <a:t> vb.) belirtilir.</a:t>
            </a:r>
            <a:br>
              <a:rPr lang="tr-TR" sz="2400" b="0" i="0" dirty="0">
                <a:solidFill>
                  <a:srgbClr val="242021"/>
                </a:solidFill>
                <a:effectLst/>
                <a:latin typeface="Calibri" panose="020F0502020204030204" pitchFamily="34" charset="0"/>
              </a:rPr>
            </a:br>
            <a:br>
              <a:rPr lang="tr-TR" sz="2400" b="0" i="0" dirty="0">
                <a:solidFill>
                  <a:srgbClr val="242021"/>
                </a:solidFill>
                <a:effectLst/>
                <a:latin typeface="Calibri" panose="020F0502020204030204" pitchFamily="34" charset="0"/>
              </a:rPr>
            </a:br>
            <a:r>
              <a:rPr lang="tr-TR" sz="2400" b="1" i="0" dirty="0">
                <a:solidFill>
                  <a:srgbClr val="D1232A"/>
                </a:solidFill>
                <a:effectLst/>
                <a:latin typeface="Calibri-Bold"/>
              </a:rPr>
              <a:t>Dizi Adı: </a:t>
            </a:r>
            <a:r>
              <a:rPr lang="tr-TR" sz="2400" b="0" i="0" dirty="0">
                <a:solidFill>
                  <a:srgbClr val="242021"/>
                </a:solidFill>
                <a:effectLst/>
                <a:latin typeface="Calibri" panose="020F0502020204030204" pitchFamily="34" charset="0"/>
              </a:rPr>
              <a:t>Dizide saklanacak verilerle anlamlandırılan değişken isimlendirme kurallarına uygun hangi isimlerin diziye verileceği belirtilir (Anlamlı isimler vermek, yazılan kodların okunabilirliğini artıracağı için her zaman tavsiye edilen bir yöntemdir. Çoğul eki (-</a:t>
            </a:r>
            <a:r>
              <a:rPr lang="tr-TR" sz="2400" b="0" i="0" dirty="0" err="1">
                <a:solidFill>
                  <a:srgbClr val="242021"/>
                </a:solidFill>
                <a:effectLst/>
                <a:latin typeface="Calibri" panose="020F0502020204030204" pitchFamily="34" charset="0"/>
              </a:rPr>
              <a:t>ler</a:t>
            </a:r>
            <a:r>
              <a:rPr lang="tr-TR" sz="2400" b="0" i="0" dirty="0">
                <a:solidFill>
                  <a:srgbClr val="242021"/>
                </a:solidFill>
                <a:effectLst/>
                <a:latin typeface="Calibri" panose="020F0502020204030204" pitchFamily="34" charset="0"/>
              </a:rPr>
              <a:t>/-</a:t>
            </a:r>
            <a:r>
              <a:rPr lang="tr-TR" sz="2400" b="0" i="0" dirty="0" err="1">
                <a:solidFill>
                  <a:srgbClr val="242021"/>
                </a:solidFill>
                <a:effectLst/>
                <a:latin typeface="Calibri" panose="020F0502020204030204" pitchFamily="34" charset="0"/>
              </a:rPr>
              <a:t>lar</a:t>
            </a:r>
            <a:r>
              <a:rPr lang="tr-TR" sz="2400" b="0" i="0" dirty="0">
                <a:solidFill>
                  <a:srgbClr val="242021"/>
                </a:solidFill>
                <a:effectLst/>
                <a:latin typeface="Calibri" panose="020F0502020204030204" pitchFamily="34" charset="0"/>
              </a:rPr>
              <a:t>) </a:t>
            </a:r>
            <a:r>
              <a:rPr lang="tr-TR" sz="2400" b="0" i="0" dirty="0" err="1">
                <a:solidFill>
                  <a:srgbClr val="242021"/>
                </a:solidFill>
                <a:effectLst/>
                <a:latin typeface="Calibri" panose="020F0502020204030204" pitchFamily="34" charset="0"/>
              </a:rPr>
              <a:t>kullanılabilir.Örnek</a:t>
            </a:r>
            <a:r>
              <a:rPr lang="tr-TR" sz="2400" b="0" i="0" dirty="0">
                <a:solidFill>
                  <a:srgbClr val="242021"/>
                </a:solidFill>
                <a:effectLst/>
                <a:latin typeface="Calibri" panose="020F0502020204030204" pitchFamily="34" charset="0"/>
              </a:rPr>
              <a:t> </a:t>
            </a:r>
            <a:r>
              <a:rPr lang="tr-TR" sz="2400" b="0" i="0" dirty="0" err="1">
                <a:solidFill>
                  <a:srgbClr val="242021"/>
                </a:solidFill>
                <a:effectLst/>
                <a:latin typeface="Calibri" panose="020F0502020204030204" pitchFamily="34" charset="0"/>
              </a:rPr>
              <a:t>sayilar</a:t>
            </a:r>
            <a:r>
              <a:rPr lang="tr-TR" sz="2400" b="0" i="0" dirty="0">
                <a:solidFill>
                  <a:srgbClr val="242021"/>
                </a:solidFill>
                <a:effectLst/>
                <a:latin typeface="Calibri" panose="020F0502020204030204" pitchFamily="34" charset="0"/>
              </a:rPr>
              <a:t>, </a:t>
            </a:r>
            <a:r>
              <a:rPr lang="tr-TR" sz="2400" b="0" i="0" dirty="0" err="1">
                <a:solidFill>
                  <a:srgbClr val="242021"/>
                </a:solidFill>
                <a:effectLst/>
                <a:latin typeface="Calibri" panose="020F0502020204030204" pitchFamily="34" charset="0"/>
              </a:rPr>
              <a:t>isimler,sehirler,dersler</a:t>
            </a:r>
            <a:r>
              <a:rPr lang="tr-TR" sz="2400" b="0" i="0" dirty="0">
                <a:solidFill>
                  <a:srgbClr val="242021"/>
                </a:solidFill>
                <a:effectLst/>
                <a:latin typeface="Calibri" panose="020F0502020204030204" pitchFamily="34" charset="0"/>
              </a:rPr>
              <a:t> gibi</a:t>
            </a:r>
          </a:p>
          <a:p>
            <a:pPr>
              <a:buNone/>
            </a:pPr>
            <a:r>
              <a:rPr lang="tr-TR" sz="2400" b="0" i="0" dirty="0">
                <a:solidFill>
                  <a:srgbClr val="242021"/>
                </a:solidFill>
                <a:effectLst/>
                <a:latin typeface="Calibri" panose="020F0502020204030204" pitchFamily="34" charset="0"/>
              </a:rPr>
              <a:t>     Örneğin okul numaraları saklanacak bir dizi için </a:t>
            </a:r>
            <a:r>
              <a:rPr lang="tr-TR" sz="2400" b="0" i="0" dirty="0" err="1">
                <a:solidFill>
                  <a:srgbClr val="242021"/>
                </a:solidFill>
                <a:effectLst/>
                <a:latin typeface="Calibri" panose="020F0502020204030204" pitchFamily="34" charset="0"/>
              </a:rPr>
              <a:t>diziOkulNo</a:t>
            </a:r>
            <a:r>
              <a:rPr lang="tr-TR" sz="2400" b="0" i="0" dirty="0">
                <a:solidFill>
                  <a:srgbClr val="242021"/>
                </a:solidFill>
                <a:effectLst/>
                <a:latin typeface="Calibri" panose="020F0502020204030204" pitchFamily="34" charset="0"/>
              </a:rPr>
              <a:t> gibi</a:t>
            </a:r>
            <a:br>
              <a:rPr lang="tr-TR" sz="2400" b="0" i="0" dirty="0">
                <a:solidFill>
                  <a:srgbClr val="242021"/>
                </a:solidFill>
                <a:effectLst/>
                <a:latin typeface="Calibri" panose="020F0502020204030204" pitchFamily="34" charset="0"/>
              </a:rPr>
            </a:br>
            <a:br>
              <a:rPr lang="tr-TR" sz="2400" dirty="0"/>
            </a:br>
            <a:endParaRPr lang="tr-TR" sz="2400" dirty="0"/>
          </a:p>
        </p:txBody>
      </p:sp>
      <p:pic>
        <p:nvPicPr>
          <p:cNvPr id="5" name="Resim 4">
            <a:extLst>
              <a:ext uri="{FF2B5EF4-FFF2-40B4-BE49-F238E27FC236}">
                <a16:creationId xmlns:a16="http://schemas.microsoft.com/office/drawing/2014/main" id="{BE5A167D-F456-8E7C-1B2E-5544BDFA6371}"/>
              </a:ext>
            </a:extLst>
          </p:cNvPr>
          <p:cNvPicPr>
            <a:picLocks noChangeAspect="1"/>
          </p:cNvPicPr>
          <p:nvPr/>
        </p:nvPicPr>
        <p:blipFill>
          <a:blip r:embed="rId2"/>
          <a:stretch>
            <a:fillRect/>
          </a:stretch>
        </p:blipFill>
        <p:spPr>
          <a:xfrm>
            <a:off x="2483768" y="5282610"/>
            <a:ext cx="5554903" cy="1296144"/>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a:xfrm>
            <a:off x="395288" y="333375"/>
            <a:ext cx="6048375" cy="981075"/>
          </a:xfrm>
        </p:spPr>
        <p:txBody>
          <a:bodyPr/>
          <a:lstStyle/>
          <a:p>
            <a:pPr algn="l"/>
            <a:r>
              <a:rPr lang="tr-TR" dirty="0" err="1"/>
              <a:t>Collections</a:t>
            </a:r>
            <a:endParaRPr lang="tr-TR" dirty="0"/>
          </a:p>
        </p:txBody>
      </p:sp>
      <p:sp>
        <p:nvSpPr>
          <p:cNvPr id="66563" name="Rectangle 3"/>
          <p:cNvSpPr>
            <a:spLocks noGrp="1" noChangeArrowheads="1"/>
          </p:cNvSpPr>
          <p:nvPr>
            <p:ph type="subTitle" idx="1"/>
          </p:nvPr>
        </p:nvSpPr>
        <p:spPr>
          <a:xfrm>
            <a:off x="395288" y="1844675"/>
            <a:ext cx="8496300" cy="4824413"/>
          </a:xfrm>
          <a:noFill/>
          <a:ln/>
        </p:spPr>
        <p:txBody>
          <a:bodyPr/>
          <a:lstStyle/>
          <a:p>
            <a:pPr algn="l"/>
            <a:r>
              <a:rPr lang="tr-TR" sz="2400" b="1" u="sng" dirty="0" err="1">
                <a:solidFill>
                  <a:srgbClr val="3A0B5D"/>
                </a:solidFill>
              </a:rPr>
              <a:t>Queue</a:t>
            </a:r>
            <a:r>
              <a:rPr lang="tr-TR" sz="2400" b="1" u="sng" dirty="0">
                <a:solidFill>
                  <a:srgbClr val="3A0B5D"/>
                </a:solidFill>
              </a:rPr>
              <a:t> :</a:t>
            </a:r>
            <a:r>
              <a:rPr lang="tr-TR" sz="2400" b="1" dirty="0">
                <a:solidFill>
                  <a:srgbClr val="3A0B5D"/>
                </a:solidFill>
              </a:rPr>
              <a:t> </a:t>
            </a:r>
          </a:p>
          <a:p>
            <a:pPr algn="l"/>
            <a:endParaRPr lang="tr-TR" sz="2400" b="1" dirty="0">
              <a:solidFill>
                <a:srgbClr val="3A0B5D"/>
              </a:solidFill>
            </a:endParaRPr>
          </a:p>
          <a:p>
            <a:pPr algn="l"/>
            <a:r>
              <a:rPr lang="tr-TR" sz="2400" dirty="0" err="1">
                <a:solidFill>
                  <a:srgbClr val="FF0000"/>
                </a:solidFill>
              </a:rPr>
              <a:t>Enqueue</a:t>
            </a:r>
            <a:r>
              <a:rPr lang="tr-TR" sz="2400" dirty="0">
                <a:solidFill>
                  <a:srgbClr val="FF0000"/>
                </a:solidFill>
              </a:rPr>
              <a:t>() </a:t>
            </a:r>
            <a:r>
              <a:rPr lang="tr-TR" sz="2400" dirty="0">
                <a:solidFill>
                  <a:srgbClr val="3A0B5D"/>
                </a:solidFill>
              </a:rPr>
              <a:t>metodu koleksiyona eleman eklemek için kullanılır.</a:t>
            </a:r>
          </a:p>
          <a:p>
            <a:pPr algn="l"/>
            <a:endParaRPr lang="tr-TR" sz="2400" dirty="0">
              <a:solidFill>
                <a:srgbClr val="3A0B5D"/>
              </a:solidFill>
            </a:endParaRPr>
          </a:p>
          <a:p>
            <a:pPr algn="l"/>
            <a:r>
              <a:rPr lang="tr-TR" sz="2400" dirty="0" err="1">
                <a:solidFill>
                  <a:srgbClr val="FF0000"/>
                </a:solidFill>
              </a:rPr>
              <a:t>Dequeue</a:t>
            </a:r>
            <a:r>
              <a:rPr lang="tr-TR" sz="2400" dirty="0">
                <a:solidFill>
                  <a:srgbClr val="FF0000"/>
                </a:solidFill>
              </a:rPr>
              <a:t>() </a:t>
            </a:r>
            <a:r>
              <a:rPr lang="tr-TR" sz="2400" dirty="0">
                <a:solidFill>
                  <a:srgbClr val="3A0B5D"/>
                </a:solidFill>
              </a:rPr>
              <a:t>metodu </a:t>
            </a:r>
            <a:r>
              <a:rPr lang="tr-TR" sz="2400" dirty="0" err="1">
                <a:solidFill>
                  <a:srgbClr val="3A0B5D"/>
                </a:solidFill>
              </a:rPr>
              <a:t>kolleksiyona</a:t>
            </a:r>
            <a:r>
              <a:rPr lang="tr-TR" sz="2400" dirty="0">
                <a:solidFill>
                  <a:srgbClr val="3A0B5D"/>
                </a:solidFill>
              </a:rPr>
              <a:t> giren elemanı verirken bu elemanı koleksiyondan siler.</a:t>
            </a:r>
          </a:p>
          <a:p>
            <a:pPr algn="l"/>
            <a:r>
              <a:rPr lang="tr-TR" sz="2400" dirty="0">
                <a:solidFill>
                  <a:srgbClr val="3A0B5D"/>
                </a:solidFill>
              </a:rPr>
              <a:t>Bunun önüne geçen </a:t>
            </a:r>
            <a:r>
              <a:rPr lang="tr-TR" sz="2400" dirty="0" err="1">
                <a:solidFill>
                  <a:srgbClr val="3A0B5D"/>
                </a:solidFill>
              </a:rPr>
              <a:t>metod</a:t>
            </a:r>
            <a:r>
              <a:rPr lang="tr-TR" sz="2400" dirty="0">
                <a:solidFill>
                  <a:srgbClr val="3A0B5D"/>
                </a:solidFill>
              </a:rPr>
              <a:t> </a:t>
            </a:r>
            <a:r>
              <a:rPr lang="tr-TR" sz="2400" dirty="0" err="1">
                <a:solidFill>
                  <a:srgbClr val="FF0000"/>
                </a:solidFill>
              </a:rPr>
              <a:t>Peek</a:t>
            </a:r>
            <a:r>
              <a:rPr lang="tr-TR" sz="2400" dirty="0">
                <a:solidFill>
                  <a:srgbClr val="FF0000"/>
                </a:solidFill>
              </a:rPr>
              <a:t>() </a:t>
            </a:r>
            <a:r>
              <a:rPr lang="tr-TR" sz="2400" dirty="0">
                <a:solidFill>
                  <a:srgbClr val="3A0B5D"/>
                </a:solidFill>
              </a:rPr>
              <a:t>metodudur.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395288" y="333375"/>
            <a:ext cx="6048375" cy="981075"/>
          </a:xfrm>
        </p:spPr>
        <p:txBody>
          <a:bodyPr/>
          <a:lstStyle/>
          <a:p>
            <a:pPr algn="l"/>
            <a:r>
              <a:rPr lang="tr-TR" dirty="0" err="1"/>
              <a:t>Collections</a:t>
            </a:r>
            <a:endParaRPr lang="tr-TR" dirty="0"/>
          </a:p>
        </p:txBody>
      </p:sp>
      <p:sp>
        <p:nvSpPr>
          <p:cNvPr id="65539" name="Rectangle 3"/>
          <p:cNvSpPr>
            <a:spLocks noGrp="1" noChangeArrowheads="1"/>
          </p:cNvSpPr>
          <p:nvPr>
            <p:ph type="subTitle" idx="1"/>
          </p:nvPr>
        </p:nvSpPr>
        <p:spPr>
          <a:xfrm>
            <a:off x="323850" y="1412875"/>
            <a:ext cx="5400675" cy="2089150"/>
          </a:xfrm>
          <a:noFill/>
          <a:ln/>
        </p:spPr>
        <p:txBody>
          <a:bodyPr/>
          <a:lstStyle/>
          <a:p>
            <a:pPr algn="l"/>
            <a:r>
              <a:rPr lang="tr-TR" b="1" u="sng" dirty="0" err="1">
                <a:solidFill>
                  <a:srgbClr val="3A0B5D"/>
                </a:solidFill>
              </a:rPr>
              <a:t>Queue</a:t>
            </a:r>
            <a:r>
              <a:rPr lang="tr-TR" b="1" u="sng" dirty="0">
                <a:solidFill>
                  <a:srgbClr val="3A0B5D"/>
                </a:solidFill>
              </a:rPr>
              <a:t>:</a:t>
            </a:r>
            <a:r>
              <a:rPr lang="tr-TR" b="1" dirty="0">
                <a:solidFill>
                  <a:srgbClr val="3A0B5D"/>
                </a:solidFill>
              </a:rPr>
              <a:t> </a:t>
            </a:r>
          </a:p>
          <a:p>
            <a:endParaRPr lang="tr-TR" b="1" dirty="0">
              <a:solidFill>
                <a:srgbClr val="3A0B5D"/>
              </a:solidFill>
            </a:endParaRPr>
          </a:p>
          <a:p>
            <a:r>
              <a:rPr lang="tr-TR" dirty="0" err="1">
                <a:solidFill>
                  <a:srgbClr val="3A0B5D"/>
                </a:solidFill>
              </a:rPr>
              <a:t>Queue</a:t>
            </a:r>
            <a:r>
              <a:rPr lang="tr-TR" dirty="0">
                <a:solidFill>
                  <a:srgbClr val="3A0B5D"/>
                </a:solidFill>
              </a:rPr>
              <a:t> </a:t>
            </a:r>
            <a:r>
              <a:rPr lang="tr-TR" dirty="0" err="1">
                <a:solidFill>
                  <a:srgbClr val="3A0B5D"/>
                </a:solidFill>
              </a:rPr>
              <a:t>sira</a:t>
            </a:r>
            <a:r>
              <a:rPr lang="tr-TR" dirty="0">
                <a:solidFill>
                  <a:srgbClr val="3A0B5D"/>
                </a:solidFill>
              </a:rPr>
              <a:t>=</a:t>
            </a:r>
            <a:r>
              <a:rPr lang="tr-TR" dirty="0" err="1">
                <a:solidFill>
                  <a:srgbClr val="3A0B5D"/>
                </a:solidFill>
              </a:rPr>
              <a:t>new</a:t>
            </a:r>
            <a:r>
              <a:rPr lang="tr-TR" dirty="0">
                <a:solidFill>
                  <a:srgbClr val="3A0B5D"/>
                </a:solidFill>
              </a:rPr>
              <a:t> </a:t>
            </a:r>
            <a:r>
              <a:rPr lang="tr-TR" dirty="0" err="1">
                <a:solidFill>
                  <a:srgbClr val="3A0B5D"/>
                </a:solidFill>
              </a:rPr>
              <a:t>Queue</a:t>
            </a:r>
            <a:r>
              <a:rPr lang="tr-TR" dirty="0">
                <a:solidFill>
                  <a:srgbClr val="3A0B5D"/>
                </a:solidFill>
              </a:rPr>
              <a:t>();</a:t>
            </a:r>
          </a:p>
        </p:txBody>
      </p:sp>
      <p:sp>
        <p:nvSpPr>
          <p:cNvPr id="65547" name="Rectangle 11"/>
          <p:cNvSpPr>
            <a:spLocks noChangeArrowheads="1"/>
          </p:cNvSpPr>
          <p:nvPr/>
        </p:nvSpPr>
        <p:spPr bwMode="auto">
          <a:xfrm>
            <a:off x="395288" y="3502025"/>
            <a:ext cx="5616575" cy="719138"/>
          </a:xfrm>
          <a:prstGeom prst="rect">
            <a:avLst/>
          </a:prstGeom>
          <a:noFill/>
          <a:ln w="9525" algn="ctr">
            <a:noFill/>
            <a:miter lim="800000"/>
            <a:headEnd/>
            <a:tailEnd/>
          </a:ln>
          <a:effectLst/>
        </p:spPr>
        <p:txBody>
          <a:bodyPr/>
          <a:lstStyle/>
          <a:p>
            <a:pPr eaLnBrk="1" hangingPunct="1">
              <a:spcBef>
                <a:spcPct val="20000"/>
              </a:spcBef>
            </a:pPr>
            <a:r>
              <a:rPr lang="tr-TR" sz="3600">
                <a:solidFill>
                  <a:srgbClr val="3A0B5D"/>
                </a:solidFill>
              </a:rPr>
              <a:t>Stc.Enqueue(“deneme”);</a:t>
            </a:r>
          </a:p>
        </p:txBody>
      </p:sp>
      <p:sp>
        <p:nvSpPr>
          <p:cNvPr id="65548" name="Rectangle 12"/>
          <p:cNvSpPr>
            <a:spLocks noChangeArrowheads="1"/>
          </p:cNvSpPr>
          <p:nvPr/>
        </p:nvSpPr>
        <p:spPr bwMode="auto">
          <a:xfrm>
            <a:off x="395288" y="4149725"/>
            <a:ext cx="4608512" cy="719138"/>
          </a:xfrm>
          <a:prstGeom prst="rect">
            <a:avLst/>
          </a:prstGeom>
          <a:noFill/>
          <a:ln w="9525" algn="ctr">
            <a:noFill/>
            <a:miter lim="800000"/>
            <a:headEnd/>
            <a:tailEnd/>
          </a:ln>
          <a:effectLst/>
        </p:spPr>
        <p:txBody>
          <a:bodyPr/>
          <a:lstStyle/>
          <a:p>
            <a:pPr eaLnBrk="1" hangingPunct="1">
              <a:spcBef>
                <a:spcPct val="20000"/>
              </a:spcBef>
            </a:pPr>
            <a:r>
              <a:rPr lang="tr-TR" sz="3600">
                <a:solidFill>
                  <a:srgbClr val="3A0B5D"/>
                </a:solidFill>
              </a:rPr>
              <a:t>Stc.Enqueue(120);</a:t>
            </a:r>
          </a:p>
        </p:txBody>
      </p:sp>
      <p:sp>
        <p:nvSpPr>
          <p:cNvPr id="65549" name="Rectangle 13"/>
          <p:cNvSpPr>
            <a:spLocks noChangeArrowheads="1"/>
          </p:cNvSpPr>
          <p:nvPr/>
        </p:nvSpPr>
        <p:spPr bwMode="auto">
          <a:xfrm>
            <a:off x="395288" y="4870450"/>
            <a:ext cx="4248150" cy="647700"/>
          </a:xfrm>
          <a:prstGeom prst="rect">
            <a:avLst/>
          </a:prstGeom>
          <a:noFill/>
          <a:ln w="9525" algn="ctr">
            <a:noFill/>
            <a:miter lim="800000"/>
            <a:headEnd/>
            <a:tailEnd/>
          </a:ln>
          <a:effectLst/>
        </p:spPr>
        <p:txBody>
          <a:bodyPr/>
          <a:lstStyle/>
          <a:p>
            <a:pPr eaLnBrk="1" hangingPunct="1">
              <a:spcBef>
                <a:spcPct val="20000"/>
              </a:spcBef>
            </a:pPr>
            <a:r>
              <a:rPr lang="tr-TR" sz="3600">
                <a:solidFill>
                  <a:srgbClr val="3A0B5D"/>
                </a:solidFill>
              </a:rPr>
              <a:t>Stc.Enqueue(true);</a:t>
            </a:r>
          </a:p>
        </p:txBody>
      </p:sp>
      <p:sp>
        <p:nvSpPr>
          <p:cNvPr id="65550" name="Rectangle 14"/>
          <p:cNvSpPr>
            <a:spLocks noChangeArrowheads="1"/>
          </p:cNvSpPr>
          <p:nvPr/>
        </p:nvSpPr>
        <p:spPr bwMode="auto">
          <a:xfrm>
            <a:off x="395288" y="5518150"/>
            <a:ext cx="3455987" cy="647700"/>
          </a:xfrm>
          <a:prstGeom prst="rect">
            <a:avLst/>
          </a:prstGeom>
          <a:noFill/>
          <a:ln w="9525" algn="ctr">
            <a:noFill/>
            <a:miter lim="800000"/>
            <a:headEnd/>
            <a:tailEnd/>
          </a:ln>
          <a:effectLst/>
        </p:spPr>
        <p:txBody>
          <a:bodyPr/>
          <a:lstStyle/>
          <a:p>
            <a:pPr eaLnBrk="1" hangingPunct="1">
              <a:spcBef>
                <a:spcPct val="20000"/>
              </a:spcBef>
            </a:pPr>
            <a:r>
              <a:rPr lang="tr-TR" sz="3600">
                <a:solidFill>
                  <a:srgbClr val="3A0B5D"/>
                </a:solidFill>
              </a:rPr>
              <a:t>Stc.Dequeue();</a:t>
            </a:r>
          </a:p>
        </p:txBody>
      </p:sp>
      <p:sp>
        <p:nvSpPr>
          <p:cNvPr id="65551" name="Rectangle 15"/>
          <p:cNvSpPr>
            <a:spLocks noChangeArrowheads="1"/>
          </p:cNvSpPr>
          <p:nvPr/>
        </p:nvSpPr>
        <p:spPr bwMode="auto">
          <a:xfrm>
            <a:off x="395288" y="6165850"/>
            <a:ext cx="3455987" cy="647700"/>
          </a:xfrm>
          <a:prstGeom prst="rect">
            <a:avLst/>
          </a:prstGeom>
          <a:noFill/>
          <a:ln w="9525" algn="ctr">
            <a:noFill/>
            <a:miter lim="800000"/>
            <a:headEnd/>
            <a:tailEnd/>
          </a:ln>
          <a:effectLst/>
        </p:spPr>
        <p:txBody>
          <a:bodyPr/>
          <a:lstStyle/>
          <a:p>
            <a:pPr eaLnBrk="1" hangingPunct="1">
              <a:spcBef>
                <a:spcPct val="20000"/>
              </a:spcBef>
            </a:pPr>
            <a:r>
              <a:rPr lang="tr-TR" sz="3600">
                <a:solidFill>
                  <a:srgbClr val="3A0B5D"/>
                </a:solidFill>
              </a:rPr>
              <a:t>Stc.Peek();</a:t>
            </a:r>
          </a:p>
        </p:txBody>
      </p:sp>
      <p:sp>
        <p:nvSpPr>
          <p:cNvPr id="65554" name="Line 18"/>
          <p:cNvSpPr>
            <a:spLocks noChangeShapeType="1"/>
          </p:cNvSpPr>
          <p:nvPr/>
        </p:nvSpPr>
        <p:spPr bwMode="auto">
          <a:xfrm>
            <a:off x="5867400" y="1484313"/>
            <a:ext cx="2376488" cy="0"/>
          </a:xfrm>
          <a:prstGeom prst="line">
            <a:avLst/>
          </a:prstGeom>
          <a:noFill/>
          <a:ln w="44450">
            <a:solidFill>
              <a:srgbClr val="800000"/>
            </a:solidFill>
            <a:round/>
            <a:headEnd/>
            <a:tailEnd/>
          </a:ln>
          <a:effectLst/>
        </p:spPr>
        <p:txBody>
          <a:bodyPr/>
          <a:lstStyle/>
          <a:p>
            <a:endParaRPr lang="tr-TR"/>
          </a:p>
        </p:txBody>
      </p:sp>
      <p:sp>
        <p:nvSpPr>
          <p:cNvPr id="65555" name="Line 19"/>
          <p:cNvSpPr>
            <a:spLocks noChangeShapeType="1"/>
          </p:cNvSpPr>
          <p:nvPr/>
        </p:nvSpPr>
        <p:spPr bwMode="auto">
          <a:xfrm>
            <a:off x="5867400" y="2276475"/>
            <a:ext cx="2376488" cy="0"/>
          </a:xfrm>
          <a:prstGeom prst="line">
            <a:avLst/>
          </a:prstGeom>
          <a:noFill/>
          <a:ln w="44450">
            <a:solidFill>
              <a:srgbClr val="800000"/>
            </a:solidFill>
            <a:round/>
            <a:headEnd/>
            <a:tailEnd/>
          </a:ln>
          <a:effectLst/>
        </p:spPr>
        <p:txBody>
          <a:bodyPr/>
          <a:lstStyle/>
          <a:p>
            <a:endParaRPr lang="tr-TR"/>
          </a:p>
        </p:txBody>
      </p:sp>
      <p:grpSp>
        <p:nvGrpSpPr>
          <p:cNvPr id="2" name="Group 24"/>
          <p:cNvGrpSpPr>
            <a:grpSpLocks/>
          </p:cNvGrpSpPr>
          <p:nvPr/>
        </p:nvGrpSpPr>
        <p:grpSpPr bwMode="auto">
          <a:xfrm rot="5400000">
            <a:off x="5281613" y="631825"/>
            <a:ext cx="955675" cy="358775"/>
            <a:chOff x="3947" y="2297"/>
            <a:chExt cx="602" cy="226"/>
          </a:xfrm>
        </p:grpSpPr>
        <p:sp>
          <p:nvSpPr>
            <p:cNvPr id="65559" name="Oval 23"/>
            <p:cNvSpPr>
              <a:spLocks noChangeArrowheads="1"/>
            </p:cNvSpPr>
            <p:nvPr/>
          </p:nvSpPr>
          <p:spPr bwMode="auto">
            <a:xfrm rot="5400000">
              <a:off x="4105" y="2160"/>
              <a:ext cx="226" cy="499"/>
            </a:xfrm>
            <a:prstGeom prst="ellipse">
              <a:avLst/>
            </a:prstGeom>
            <a:solidFill>
              <a:schemeClr val="accent1"/>
            </a:solidFill>
            <a:ln w="9525">
              <a:solidFill>
                <a:schemeClr val="tx1"/>
              </a:solidFill>
              <a:round/>
              <a:headEnd/>
              <a:tailEnd/>
            </a:ln>
            <a:effectLst/>
          </p:spPr>
          <p:txBody>
            <a:bodyPr wrap="none" anchor="ctr"/>
            <a:lstStyle/>
            <a:p>
              <a:endParaRPr lang="tr-TR"/>
            </a:p>
          </p:txBody>
        </p:sp>
        <p:sp>
          <p:nvSpPr>
            <p:cNvPr id="65558" name="Text Box 22"/>
            <p:cNvSpPr txBox="1">
              <a:spLocks noChangeArrowheads="1"/>
            </p:cNvSpPr>
            <p:nvPr/>
          </p:nvSpPr>
          <p:spPr bwMode="auto">
            <a:xfrm>
              <a:off x="3947" y="2305"/>
              <a:ext cx="602" cy="192"/>
            </a:xfrm>
            <a:prstGeom prst="rect">
              <a:avLst/>
            </a:prstGeom>
            <a:noFill/>
            <a:ln w="9525">
              <a:noFill/>
              <a:miter lim="800000"/>
              <a:headEnd/>
              <a:tailEnd/>
            </a:ln>
            <a:effectLst/>
          </p:spPr>
          <p:txBody>
            <a:bodyPr>
              <a:spAutoFit/>
            </a:bodyPr>
            <a:lstStyle/>
            <a:p>
              <a:r>
                <a:rPr lang="tr-TR" sz="1400">
                  <a:solidFill>
                    <a:srgbClr val="11031B"/>
                  </a:solidFill>
                </a:rPr>
                <a:t>deneme</a:t>
              </a:r>
            </a:p>
          </p:txBody>
        </p:sp>
      </p:grpSp>
      <p:grpSp>
        <p:nvGrpSpPr>
          <p:cNvPr id="3" name="Group 25"/>
          <p:cNvGrpSpPr>
            <a:grpSpLocks/>
          </p:cNvGrpSpPr>
          <p:nvPr/>
        </p:nvGrpSpPr>
        <p:grpSpPr bwMode="auto">
          <a:xfrm rot="5400000">
            <a:off x="5929313" y="631825"/>
            <a:ext cx="955675" cy="358775"/>
            <a:chOff x="3947" y="2297"/>
            <a:chExt cx="602" cy="226"/>
          </a:xfrm>
        </p:grpSpPr>
        <p:sp>
          <p:nvSpPr>
            <p:cNvPr id="65562" name="Oval 26"/>
            <p:cNvSpPr>
              <a:spLocks noChangeArrowheads="1"/>
            </p:cNvSpPr>
            <p:nvPr/>
          </p:nvSpPr>
          <p:spPr bwMode="auto">
            <a:xfrm rot="5400000">
              <a:off x="4105" y="2160"/>
              <a:ext cx="226" cy="499"/>
            </a:xfrm>
            <a:prstGeom prst="ellipse">
              <a:avLst/>
            </a:prstGeom>
            <a:solidFill>
              <a:srgbClr val="3366FF"/>
            </a:solidFill>
            <a:ln w="9525">
              <a:solidFill>
                <a:schemeClr val="tx1"/>
              </a:solidFill>
              <a:round/>
              <a:headEnd/>
              <a:tailEnd/>
            </a:ln>
            <a:effectLst/>
          </p:spPr>
          <p:txBody>
            <a:bodyPr wrap="none" anchor="ctr"/>
            <a:lstStyle/>
            <a:p>
              <a:endParaRPr lang="tr-TR"/>
            </a:p>
          </p:txBody>
        </p:sp>
        <p:sp>
          <p:nvSpPr>
            <p:cNvPr id="65563" name="Text Box 27"/>
            <p:cNvSpPr txBox="1">
              <a:spLocks noChangeArrowheads="1"/>
            </p:cNvSpPr>
            <p:nvPr/>
          </p:nvSpPr>
          <p:spPr bwMode="auto">
            <a:xfrm>
              <a:off x="3947" y="2305"/>
              <a:ext cx="602" cy="192"/>
            </a:xfrm>
            <a:prstGeom prst="rect">
              <a:avLst/>
            </a:prstGeom>
            <a:noFill/>
            <a:ln w="9525">
              <a:noFill/>
              <a:miter lim="800000"/>
              <a:headEnd/>
              <a:tailEnd/>
            </a:ln>
            <a:effectLst/>
          </p:spPr>
          <p:txBody>
            <a:bodyPr>
              <a:spAutoFit/>
            </a:bodyPr>
            <a:lstStyle/>
            <a:p>
              <a:r>
                <a:rPr lang="tr-TR" sz="1400">
                  <a:solidFill>
                    <a:srgbClr val="11031B"/>
                  </a:solidFill>
                </a:rPr>
                <a:t>120</a:t>
              </a:r>
            </a:p>
          </p:txBody>
        </p:sp>
      </p:grpSp>
      <p:grpSp>
        <p:nvGrpSpPr>
          <p:cNvPr id="4" name="Group 28"/>
          <p:cNvGrpSpPr>
            <a:grpSpLocks/>
          </p:cNvGrpSpPr>
          <p:nvPr/>
        </p:nvGrpSpPr>
        <p:grpSpPr bwMode="auto">
          <a:xfrm rot="5400000">
            <a:off x="6650038" y="631825"/>
            <a:ext cx="955675" cy="358775"/>
            <a:chOff x="3947" y="2297"/>
            <a:chExt cx="602" cy="226"/>
          </a:xfrm>
        </p:grpSpPr>
        <p:sp>
          <p:nvSpPr>
            <p:cNvPr id="65565" name="Oval 29"/>
            <p:cNvSpPr>
              <a:spLocks noChangeArrowheads="1"/>
            </p:cNvSpPr>
            <p:nvPr/>
          </p:nvSpPr>
          <p:spPr bwMode="auto">
            <a:xfrm rot="5400000">
              <a:off x="4105" y="2160"/>
              <a:ext cx="226" cy="499"/>
            </a:xfrm>
            <a:prstGeom prst="ellipse">
              <a:avLst/>
            </a:prstGeom>
            <a:solidFill>
              <a:srgbClr val="CC99FF"/>
            </a:solidFill>
            <a:ln w="9525">
              <a:solidFill>
                <a:schemeClr val="tx1"/>
              </a:solidFill>
              <a:round/>
              <a:headEnd/>
              <a:tailEnd/>
            </a:ln>
            <a:effectLst/>
          </p:spPr>
          <p:txBody>
            <a:bodyPr wrap="none" anchor="ctr"/>
            <a:lstStyle/>
            <a:p>
              <a:endParaRPr lang="tr-TR"/>
            </a:p>
          </p:txBody>
        </p:sp>
        <p:sp>
          <p:nvSpPr>
            <p:cNvPr id="65566" name="Text Box 30"/>
            <p:cNvSpPr txBox="1">
              <a:spLocks noChangeArrowheads="1"/>
            </p:cNvSpPr>
            <p:nvPr/>
          </p:nvSpPr>
          <p:spPr bwMode="auto">
            <a:xfrm>
              <a:off x="3947" y="2305"/>
              <a:ext cx="602" cy="192"/>
            </a:xfrm>
            <a:prstGeom prst="rect">
              <a:avLst/>
            </a:prstGeom>
            <a:noFill/>
            <a:ln w="9525">
              <a:noFill/>
              <a:miter lim="800000"/>
              <a:headEnd/>
              <a:tailEnd/>
            </a:ln>
            <a:effectLst/>
          </p:spPr>
          <p:txBody>
            <a:bodyPr>
              <a:spAutoFit/>
            </a:bodyPr>
            <a:lstStyle/>
            <a:p>
              <a:r>
                <a:rPr lang="tr-TR" sz="1400">
                  <a:solidFill>
                    <a:srgbClr val="11031B"/>
                  </a:solidFill>
                </a:rPr>
                <a:t>true</a:t>
              </a:r>
            </a:p>
          </p:txBody>
        </p:sp>
      </p:grpSp>
      <p:grpSp>
        <p:nvGrpSpPr>
          <p:cNvPr id="5" name="Group 31"/>
          <p:cNvGrpSpPr>
            <a:grpSpLocks/>
          </p:cNvGrpSpPr>
          <p:nvPr/>
        </p:nvGrpSpPr>
        <p:grpSpPr bwMode="auto">
          <a:xfrm rot="5400000">
            <a:off x="6073775" y="4087813"/>
            <a:ext cx="955675" cy="358775"/>
            <a:chOff x="3947" y="2297"/>
            <a:chExt cx="602" cy="226"/>
          </a:xfrm>
        </p:grpSpPr>
        <p:sp>
          <p:nvSpPr>
            <p:cNvPr id="65568" name="Oval 32"/>
            <p:cNvSpPr>
              <a:spLocks noChangeArrowheads="1"/>
            </p:cNvSpPr>
            <p:nvPr/>
          </p:nvSpPr>
          <p:spPr bwMode="auto">
            <a:xfrm rot="5400000">
              <a:off x="4105" y="2160"/>
              <a:ext cx="226" cy="499"/>
            </a:xfrm>
            <a:prstGeom prst="ellipse">
              <a:avLst/>
            </a:prstGeom>
            <a:solidFill>
              <a:srgbClr val="3366FF"/>
            </a:solidFill>
            <a:ln w="9525">
              <a:solidFill>
                <a:schemeClr val="tx1"/>
              </a:solidFill>
              <a:round/>
              <a:headEnd/>
              <a:tailEnd/>
            </a:ln>
            <a:effectLst/>
          </p:spPr>
          <p:txBody>
            <a:bodyPr wrap="none" anchor="ctr"/>
            <a:lstStyle/>
            <a:p>
              <a:endParaRPr lang="tr-TR"/>
            </a:p>
          </p:txBody>
        </p:sp>
        <p:sp>
          <p:nvSpPr>
            <p:cNvPr id="65569" name="Text Box 33"/>
            <p:cNvSpPr txBox="1">
              <a:spLocks noChangeArrowheads="1"/>
            </p:cNvSpPr>
            <p:nvPr/>
          </p:nvSpPr>
          <p:spPr bwMode="auto">
            <a:xfrm>
              <a:off x="3947" y="2305"/>
              <a:ext cx="602" cy="192"/>
            </a:xfrm>
            <a:prstGeom prst="rect">
              <a:avLst/>
            </a:prstGeom>
            <a:noFill/>
            <a:ln w="9525">
              <a:noFill/>
              <a:miter lim="800000"/>
              <a:headEnd/>
              <a:tailEnd/>
            </a:ln>
            <a:effectLst/>
          </p:spPr>
          <p:txBody>
            <a:bodyPr>
              <a:spAutoFit/>
            </a:bodyPr>
            <a:lstStyle/>
            <a:p>
              <a:r>
                <a:rPr lang="tr-TR" sz="1400">
                  <a:solidFill>
                    <a:srgbClr val="11031B"/>
                  </a:solidFill>
                </a:rPr>
                <a:t>120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2000"/>
                                        <p:tgtEl>
                                          <p:spTgt spid="655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539">
                                            <p:txEl>
                                              <p:pRg st="2" end="2"/>
                                            </p:txEl>
                                          </p:spTgt>
                                        </p:tgtEl>
                                        <p:attrNameLst>
                                          <p:attrName>style.visibility</p:attrName>
                                        </p:attrNameLst>
                                      </p:cBhvr>
                                      <p:to>
                                        <p:strVal val="visible"/>
                                      </p:to>
                                    </p:set>
                                    <p:animEffect transition="in" filter="fade">
                                      <p:cBhvr>
                                        <p:cTn id="10" dur="2000"/>
                                        <p:tgtEl>
                                          <p:spTgt spid="6553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5547"/>
                                        </p:tgtEl>
                                        <p:attrNameLst>
                                          <p:attrName>style.visibility</p:attrName>
                                        </p:attrNameLst>
                                      </p:cBhvr>
                                      <p:to>
                                        <p:strVal val="visible"/>
                                      </p:to>
                                    </p:set>
                                    <p:animEffect transition="in" filter="fade">
                                      <p:cBhvr>
                                        <p:cTn id="15" dur="2000"/>
                                        <p:tgtEl>
                                          <p:spTgt spid="65547"/>
                                        </p:tgtEl>
                                      </p:cBhvr>
                                    </p:animEffect>
                                  </p:childTnLst>
                                </p:cTn>
                              </p:par>
                              <p:par>
                                <p:cTn id="16" presetID="0" presetClass="path" presetSubtype="0" accel="50000" decel="50000" fill="hold" nodeType="withEffect">
                                  <p:stCondLst>
                                    <p:cond delay="0"/>
                                  </p:stCondLst>
                                  <p:childTnLst>
                                    <p:animMotion origin="layout" path="M -1.11111E-6 0.00948 C -0.02882 -0.00439 -0.05764 -0.01827 -0.07135 0.00948 C -0.08507 0.03723 -0.13507 0.15029 -0.08246 0.17665 C -0.02986 0.20301 0.18993 0.16948 0.24445 0.16809 " pathEditMode="relative" rAng="0" ptsTypes="aaaA">
                                      <p:cBhvr>
                                        <p:cTn id="17" dur="2000" fill="hold"/>
                                        <p:tgtEl>
                                          <p:spTgt spid="2"/>
                                        </p:tgtEl>
                                        <p:attrNameLst>
                                          <p:attrName>ppt_x</p:attrName>
                                          <p:attrName>ppt_y</p:attrName>
                                        </p:attrNameLst>
                                      </p:cBhvr>
                                      <p:rCtr x="5500" y="8300"/>
                                    </p:animMotion>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548"/>
                                        </p:tgtEl>
                                        <p:attrNameLst>
                                          <p:attrName>style.visibility</p:attrName>
                                        </p:attrNameLst>
                                      </p:cBhvr>
                                      <p:to>
                                        <p:strVal val="visible"/>
                                      </p:to>
                                    </p:set>
                                    <p:animEffect transition="in" filter="fade">
                                      <p:cBhvr>
                                        <p:cTn id="22" dur="2000"/>
                                        <p:tgtEl>
                                          <p:spTgt spid="65548"/>
                                        </p:tgtEl>
                                      </p:cBhvr>
                                    </p:animEffect>
                                  </p:childTnLst>
                                </p:cTn>
                              </p:par>
                              <p:par>
                                <p:cTn id="23" presetID="0" presetClass="path" presetSubtype="0" accel="50000" decel="50000" fill="hold" nodeType="withEffect">
                                  <p:stCondLst>
                                    <p:cond delay="0"/>
                                  </p:stCondLst>
                                  <p:childTnLst>
                                    <p:animMotion origin="layout" path="M -4.44444E-6 -0.00208 C -0.06666 -0.01433 -0.13333 -0.02636 -0.16909 -0.00208 C -0.20486 0.0222 -0.26284 0.11584 -0.21475 0.14405 C -0.16666 0.17156 -0.02343 0.1674 0.11997 0.16324 " pathEditMode="relative" rAng="0" ptsTypes="aaaA">
                                      <p:cBhvr>
                                        <p:cTn id="24" dur="2000" fill="hold"/>
                                        <p:tgtEl>
                                          <p:spTgt spid="3"/>
                                        </p:tgtEl>
                                        <p:attrNameLst>
                                          <p:attrName>ppt_x</p:attrName>
                                          <p:attrName>ppt_y</p:attrName>
                                        </p:attrNameLst>
                                      </p:cBhvr>
                                      <p:rCtr x="-7200" y="7500"/>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5549"/>
                                        </p:tgtEl>
                                        <p:attrNameLst>
                                          <p:attrName>style.visibility</p:attrName>
                                        </p:attrNameLst>
                                      </p:cBhvr>
                                      <p:to>
                                        <p:strVal val="visible"/>
                                      </p:to>
                                    </p:set>
                                    <p:animEffect transition="in" filter="fade">
                                      <p:cBhvr>
                                        <p:cTn id="29" dur="2000"/>
                                        <p:tgtEl>
                                          <p:spTgt spid="65549"/>
                                        </p:tgtEl>
                                      </p:cBhvr>
                                    </p:animEffect>
                                  </p:childTnLst>
                                </p:cTn>
                              </p:par>
                              <p:par>
                                <p:cTn id="30" presetID="0" presetClass="path" presetSubtype="0" accel="50000" decel="50000" fill="hold" nodeType="withEffect">
                                  <p:stCondLst>
                                    <p:cond delay="0"/>
                                  </p:stCondLst>
                                  <p:childTnLst>
                                    <p:animMotion origin="layout" path="M -3.88889E-6 -0.00116 C -0.10503 -0.00971 -0.20972 -0.01757 -0.25434 0.00486 C -0.29895 0.02751 -0.30729 0.10913 -0.26753 0.13503 C -0.2276 0.16093 -0.12118 0.15977 -0.01493 0.15884 " pathEditMode="relative" rAng="0" ptsTypes="aaaA">
                                      <p:cBhvr>
                                        <p:cTn id="31" dur="2000" fill="hold"/>
                                        <p:tgtEl>
                                          <p:spTgt spid="4"/>
                                        </p:tgtEl>
                                        <p:attrNameLst>
                                          <p:attrName>ppt_x</p:attrName>
                                          <p:attrName>ppt_y</p:attrName>
                                        </p:attrNameLst>
                                      </p:cBhvr>
                                      <p:rCtr x="-15400" y="7300"/>
                                    </p:animMotion>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5550"/>
                                        </p:tgtEl>
                                        <p:attrNameLst>
                                          <p:attrName>style.visibility</p:attrName>
                                        </p:attrNameLst>
                                      </p:cBhvr>
                                      <p:to>
                                        <p:strVal val="visible"/>
                                      </p:to>
                                    </p:set>
                                    <p:animEffect transition="in" filter="fade">
                                      <p:cBhvr>
                                        <p:cTn id="36" dur="2000"/>
                                        <p:tgtEl>
                                          <p:spTgt spid="65550"/>
                                        </p:tgtEl>
                                      </p:cBhvr>
                                    </p:animEffect>
                                  </p:childTnLst>
                                </p:cTn>
                              </p:par>
                              <p:par>
                                <p:cTn id="37" presetID="0" presetClass="path" presetSubtype="0" accel="50000" decel="50000" fill="hold" nodeType="withEffect">
                                  <p:stCondLst>
                                    <p:cond delay="0"/>
                                  </p:stCondLst>
                                  <p:childTnLst>
                                    <p:animMotion origin="layout" path="M 0.24444 0.1681 C 0.27622 0.15931 0.30816 0.15052 0.32222 0.1681 C 0.33628 0.18567 0.34601 0.22521 0.32847 0.27376 C 0.31094 0.32232 0.26406 0.39099 0.21736 0.45989 " pathEditMode="relative" ptsTypes="aaaA">
                                      <p:cBhvr>
                                        <p:cTn id="38" dur="2000" fill="hold"/>
                                        <p:tgtEl>
                                          <p:spTgt spid="2"/>
                                        </p:tgtEl>
                                        <p:attrNameLst>
                                          <p:attrName>ppt_x</p:attrName>
                                          <p:attrName>ppt_y</p:attrName>
                                        </p:attrNameLst>
                                      </p:cBhvr>
                                    </p:animMotion>
                                  </p:childTnLst>
                                </p:cTn>
                              </p:par>
                            </p:childTnLst>
                          </p:cTn>
                        </p:par>
                        <p:par>
                          <p:cTn id="39" fill="hold">
                            <p:stCondLst>
                              <p:cond delay="2000"/>
                            </p:stCondLst>
                            <p:childTnLst>
                              <p:par>
                                <p:cTn id="40" presetID="0" presetClass="path" presetSubtype="0" accel="50000" decel="50000" fill="hold" nodeType="afterEffect">
                                  <p:stCondLst>
                                    <p:cond delay="0"/>
                                  </p:stCondLst>
                                  <p:childTnLst>
                                    <p:animMotion origin="layout" path="M 0.11997 0.16323 C 0.11997 0.16323 0.14532 0.16323 0.17066 0.16323 " pathEditMode="relative" ptsTypes="aA">
                                      <p:cBhvr>
                                        <p:cTn id="41" dur="2000" fill="hold"/>
                                        <p:tgtEl>
                                          <p:spTgt spid="3"/>
                                        </p:tgtEl>
                                        <p:attrNameLst>
                                          <p:attrName>ppt_x</p:attrName>
                                          <p:attrName>ppt_y</p:attrName>
                                        </p:attrNameLst>
                                      </p:cBhvr>
                                    </p:animMotion>
                                  </p:childTnLst>
                                </p:cTn>
                              </p:par>
                            </p:childTnLst>
                          </p:cTn>
                        </p:par>
                        <p:par>
                          <p:cTn id="42" fill="hold">
                            <p:stCondLst>
                              <p:cond delay="4000"/>
                            </p:stCondLst>
                            <p:childTnLst>
                              <p:par>
                                <p:cTn id="43" presetID="0" presetClass="path" presetSubtype="0" accel="50000" decel="50000" fill="hold" nodeType="afterEffect">
                                  <p:stCondLst>
                                    <p:cond delay="0"/>
                                  </p:stCondLst>
                                  <p:childTnLst>
                                    <p:animMotion origin="layout" path="M -0.01493 0.15884 C 0.01077 0.15884 0.03664 0.15884 0.04688 0.15884 " pathEditMode="relative" ptsTypes="aA">
                                      <p:cBhvr>
                                        <p:cTn id="44" dur="2000" fill="hold"/>
                                        <p:tgtEl>
                                          <p:spTgt spid="4"/>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5551"/>
                                        </p:tgtEl>
                                        <p:attrNameLst>
                                          <p:attrName>style.visibility</p:attrName>
                                        </p:attrNameLst>
                                      </p:cBhvr>
                                      <p:to>
                                        <p:strVal val="visible"/>
                                      </p:to>
                                    </p:set>
                                    <p:animEffect transition="in" filter="fade">
                                      <p:cBhvr>
                                        <p:cTn id="49" dur="2000"/>
                                        <p:tgtEl>
                                          <p:spTgt spid="65551"/>
                                        </p:tgtEl>
                                      </p:cBhvr>
                                    </p:animEffect>
                                  </p:childTnLst>
                                </p:cTn>
                              </p:par>
                              <p:par>
                                <p:cTn id="50" presetID="10" presetClass="entr" presetSubtype="0"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allAtOnce"/>
      <p:bldP spid="65547" grpId="0"/>
      <p:bldP spid="65548" grpId="0"/>
      <p:bldP spid="65549" grpId="0"/>
      <p:bldP spid="65550" grpId="0"/>
      <p:bldP spid="6555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395288" y="333375"/>
            <a:ext cx="8034364" cy="981075"/>
          </a:xfrm>
        </p:spPr>
        <p:txBody>
          <a:bodyPr/>
          <a:lstStyle/>
          <a:p>
            <a:pPr algn="l"/>
            <a:r>
              <a:rPr lang="tr-TR" dirty="0" err="1"/>
              <a:t>Generic</a:t>
            </a:r>
            <a:r>
              <a:rPr lang="tr-TR" dirty="0"/>
              <a:t> Koleksiyonlar</a:t>
            </a:r>
          </a:p>
        </p:txBody>
      </p:sp>
      <p:sp>
        <p:nvSpPr>
          <p:cNvPr id="69635" name="Rectangle 3"/>
          <p:cNvSpPr>
            <a:spLocks noGrp="1" noChangeArrowheads="1"/>
          </p:cNvSpPr>
          <p:nvPr>
            <p:ph type="subTitle" idx="1"/>
          </p:nvPr>
        </p:nvSpPr>
        <p:spPr>
          <a:xfrm>
            <a:off x="468313" y="1751031"/>
            <a:ext cx="8135937" cy="4392613"/>
          </a:xfrm>
          <a:noFill/>
          <a:ln/>
        </p:spPr>
        <p:txBody>
          <a:bodyPr/>
          <a:lstStyle/>
          <a:p>
            <a:pPr algn="l"/>
            <a:r>
              <a:rPr lang="tr-TR" b="1" u="sng" dirty="0" err="1">
                <a:solidFill>
                  <a:srgbClr val="3A0B5D"/>
                </a:solidFill>
              </a:rPr>
              <a:t>List</a:t>
            </a:r>
            <a:r>
              <a:rPr lang="tr-TR" b="1" u="sng" dirty="0">
                <a:solidFill>
                  <a:srgbClr val="3A0B5D"/>
                </a:solidFill>
              </a:rPr>
              <a:t>&lt;T&gt;:</a:t>
            </a:r>
            <a:r>
              <a:rPr lang="tr-TR" b="1" dirty="0">
                <a:solidFill>
                  <a:srgbClr val="3A0B5D"/>
                </a:solidFill>
              </a:rPr>
              <a:t> </a:t>
            </a:r>
          </a:p>
          <a:p>
            <a:endParaRPr lang="tr-TR" b="1" dirty="0">
              <a:solidFill>
                <a:srgbClr val="3A0B5D"/>
              </a:solidFill>
            </a:endParaRPr>
          </a:p>
          <a:p>
            <a:pPr algn="l"/>
            <a:r>
              <a:rPr lang="tr-TR" dirty="0">
                <a:solidFill>
                  <a:srgbClr val="3A0B5D"/>
                </a:solidFill>
              </a:rPr>
              <a:t>En verimli çalışan ve en çok kullanılan </a:t>
            </a:r>
            <a:r>
              <a:rPr lang="tr-TR" dirty="0" err="1">
                <a:solidFill>
                  <a:srgbClr val="3A0B5D"/>
                </a:solidFill>
              </a:rPr>
              <a:t>Generic</a:t>
            </a:r>
            <a:r>
              <a:rPr lang="tr-TR" dirty="0">
                <a:solidFill>
                  <a:srgbClr val="3A0B5D"/>
                </a:solidFill>
              </a:rPr>
              <a:t> sınıfımızdır. </a:t>
            </a:r>
            <a:r>
              <a:rPr lang="tr-TR" dirty="0" err="1">
                <a:solidFill>
                  <a:srgbClr val="3A0B5D"/>
                </a:solidFill>
              </a:rPr>
              <a:t>ArrayList</a:t>
            </a:r>
            <a:r>
              <a:rPr lang="tr-TR" dirty="0">
                <a:solidFill>
                  <a:srgbClr val="3A0B5D"/>
                </a:solidFill>
              </a:rPr>
              <a:t> sınıfının </a:t>
            </a:r>
            <a:r>
              <a:rPr lang="tr-TR" dirty="0" err="1">
                <a:solidFill>
                  <a:srgbClr val="3A0B5D"/>
                </a:solidFill>
              </a:rPr>
              <a:t>Generic</a:t>
            </a:r>
            <a:r>
              <a:rPr lang="tr-TR" dirty="0">
                <a:solidFill>
                  <a:srgbClr val="3A0B5D"/>
                </a:solidFill>
              </a:rPr>
              <a:t> versiyonudur.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a:xfrm>
            <a:off x="395288" y="333375"/>
            <a:ext cx="6048375" cy="981075"/>
          </a:xfrm>
        </p:spPr>
        <p:txBody>
          <a:bodyPr/>
          <a:lstStyle/>
          <a:p>
            <a:pPr algn="l"/>
            <a:r>
              <a:rPr lang="tr-TR" dirty="0" err="1"/>
              <a:t>Generic</a:t>
            </a:r>
            <a:r>
              <a:rPr lang="tr-TR" dirty="0"/>
              <a:t> Koleksiyonlar</a:t>
            </a:r>
          </a:p>
        </p:txBody>
      </p:sp>
      <p:sp>
        <p:nvSpPr>
          <p:cNvPr id="70659" name="Rectangle 3"/>
          <p:cNvSpPr>
            <a:spLocks noGrp="1" noChangeArrowheads="1"/>
          </p:cNvSpPr>
          <p:nvPr>
            <p:ph type="subTitle" idx="1"/>
          </p:nvPr>
        </p:nvSpPr>
        <p:spPr>
          <a:xfrm>
            <a:off x="468313" y="2708275"/>
            <a:ext cx="8424862" cy="792163"/>
          </a:xfrm>
          <a:noFill/>
          <a:ln/>
        </p:spPr>
        <p:txBody>
          <a:bodyPr/>
          <a:lstStyle/>
          <a:p>
            <a:r>
              <a:rPr lang="tr-TR" b="1" noProof="1">
                <a:solidFill>
                  <a:srgbClr val="3A0B5D"/>
                </a:solidFill>
              </a:rPr>
              <a:t>List&lt;</a:t>
            </a:r>
            <a:r>
              <a:rPr lang="tr-TR" b="1">
                <a:solidFill>
                  <a:srgbClr val="3A0B5D"/>
                </a:solidFill>
              </a:rPr>
              <a:t>               </a:t>
            </a:r>
            <a:r>
              <a:rPr lang="tr-TR" b="1" noProof="1">
                <a:solidFill>
                  <a:srgbClr val="3A0B5D"/>
                </a:solidFill>
              </a:rPr>
              <a:t>&gt; lst = new List&lt;</a:t>
            </a:r>
            <a:r>
              <a:rPr lang="tr-TR" b="1">
                <a:solidFill>
                  <a:srgbClr val="3A0B5D"/>
                </a:solidFill>
              </a:rPr>
              <a:t>               </a:t>
            </a:r>
            <a:r>
              <a:rPr lang="tr-TR" b="1" noProof="1">
                <a:solidFill>
                  <a:srgbClr val="3A0B5D"/>
                </a:solidFill>
              </a:rPr>
              <a:t>&gt;();</a:t>
            </a:r>
            <a:endParaRPr lang="tr-TR" b="1">
              <a:solidFill>
                <a:srgbClr val="3A0B5D"/>
              </a:solidFill>
            </a:endParaRPr>
          </a:p>
        </p:txBody>
      </p:sp>
      <p:sp>
        <p:nvSpPr>
          <p:cNvPr id="70660" name="Rectangle 4"/>
          <p:cNvSpPr>
            <a:spLocks noChangeArrowheads="1"/>
          </p:cNvSpPr>
          <p:nvPr/>
        </p:nvSpPr>
        <p:spPr bwMode="auto">
          <a:xfrm>
            <a:off x="468313" y="3789363"/>
            <a:ext cx="8280400" cy="2447925"/>
          </a:xfrm>
          <a:prstGeom prst="rect">
            <a:avLst/>
          </a:prstGeom>
          <a:noFill/>
          <a:ln w="9525" algn="ctr">
            <a:noFill/>
            <a:miter lim="800000"/>
            <a:headEnd/>
            <a:tailEnd/>
          </a:ln>
          <a:effectLst/>
        </p:spPr>
        <p:txBody>
          <a:bodyPr/>
          <a:lstStyle/>
          <a:p>
            <a:pPr eaLnBrk="1" hangingPunct="1">
              <a:spcBef>
                <a:spcPct val="20000"/>
              </a:spcBef>
            </a:pPr>
            <a:r>
              <a:rPr lang="tr-TR" sz="3200" b="1">
                <a:solidFill>
                  <a:srgbClr val="3A0B5D"/>
                </a:solidFill>
              </a:rPr>
              <a:t>TextBox txt1=new TextBox();</a:t>
            </a:r>
          </a:p>
          <a:p>
            <a:pPr eaLnBrk="1" hangingPunct="1">
              <a:spcBef>
                <a:spcPct val="20000"/>
              </a:spcBef>
            </a:pPr>
            <a:r>
              <a:rPr lang="tr-TR" sz="3200" b="1">
                <a:solidFill>
                  <a:srgbClr val="3A0B5D"/>
                </a:solidFill>
              </a:rPr>
              <a:t>TextBox txt2=new TextBox();</a:t>
            </a:r>
          </a:p>
          <a:p>
            <a:pPr eaLnBrk="1" hangingPunct="1">
              <a:spcBef>
                <a:spcPct val="20000"/>
              </a:spcBef>
            </a:pPr>
            <a:r>
              <a:rPr lang="tr-TR" sz="3200" b="1">
                <a:solidFill>
                  <a:srgbClr val="3A0B5D"/>
                </a:solidFill>
              </a:rPr>
              <a:t>Lst.Add(txt1);</a:t>
            </a:r>
          </a:p>
          <a:p>
            <a:pPr eaLnBrk="1" hangingPunct="1">
              <a:spcBef>
                <a:spcPct val="20000"/>
              </a:spcBef>
            </a:pPr>
            <a:r>
              <a:rPr lang="tr-TR" sz="3200" b="1">
                <a:solidFill>
                  <a:srgbClr val="3A0B5D"/>
                </a:solidFill>
              </a:rPr>
              <a:t>Lst.Add(txt2);</a:t>
            </a:r>
          </a:p>
        </p:txBody>
      </p:sp>
      <p:sp>
        <p:nvSpPr>
          <p:cNvPr id="70661" name="Rectangle 5"/>
          <p:cNvSpPr>
            <a:spLocks noChangeArrowheads="1"/>
          </p:cNvSpPr>
          <p:nvPr/>
        </p:nvSpPr>
        <p:spPr bwMode="auto">
          <a:xfrm>
            <a:off x="468313" y="1773238"/>
            <a:ext cx="1295400" cy="792162"/>
          </a:xfrm>
          <a:prstGeom prst="rect">
            <a:avLst/>
          </a:prstGeom>
          <a:noFill/>
          <a:ln w="9525" algn="ctr">
            <a:noFill/>
            <a:miter lim="800000"/>
            <a:headEnd/>
            <a:tailEnd/>
          </a:ln>
          <a:effectLst/>
        </p:spPr>
        <p:txBody>
          <a:bodyPr/>
          <a:lstStyle/>
          <a:p>
            <a:pPr eaLnBrk="1" hangingPunct="1">
              <a:spcBef>
                <a:spcPct val="20000"/>
              </a:spcBef>
            </a:pPr>
            <a:r>
              <a:rPr lang="tr-TR" sz="3200" b="1" noProof="1">
                <a:solidFill>
                  <a:srgbClr val="3A0B5D"/>
                </a:solidFill>
              </a:rPr>
              <a:t>List&lt;</a:t>
            </a:r>
            <a:endParaRPr lang="tr-TR" sz="3200" b="1">
              <a:solidFill>
                <a:srgbClr val="3A0B5D"/>
              </a:solidFill>
            </a:endParaRPr>
          </a:p>
        </p:txBody>
      </p:sp>
      <p:sp>
        <p:nvSpPr>
          <p:cNvPr id="70662" name="Rectangle 6"/>
          <p:cNvSpPr>
            <a:spLocks noChangeArrowheads="1"/>
          </p:cNvSpPr>
          <p:nvPr/>
        </p:nvSpPr>
        <p:spPr bwMode="auto">
          <a:xfrm>
            <a:off x="1474788" y="1773238"/>
            <a:ext cx="504825" cy="576262"/>
          </a:xfrm>
          <a:prstGeom prst="rect">
            <a:avLst/>
          </a:prstGeom>
          <a:noFill/>
          <a:ln w="9525" algn="ctr">
            <a:noFill/>
            <a:miter lim="800000"/>
            <a:headEnd/>
            <a:tailEnd/>
          </a:ln>
          <a:effectLst/>
        </p:spPr>
        <p:txBody>
          <a:bodyPr/>
          <a:lstStyle/>
          <a:p>
            <a:pPr eaLnBrk="1" hangingPunct="1">
              <a:spcBef>
                <a:spcPct val="20000"/>
              </a:spcBef>
            </a:pPr>
            <a:r>
              <a:rPr lang="tr-TR" sz="3200" b="1">
                <a:solidFill>
                  <a:srgbClr val="800000"/>
                </a:solidFill>
              </a:rPr>
              <a:t>T</a:t>
            </a:r>
          </a:p>
        </p:txBody>
      </p:sp>
      <p:sp>
        <p:nvSpPr>
          <p:cNvPr id="70663" name="Rectangle 7"/>
          <p:cNvSpPr>
            <a:spLocks noChangeArrowheads="1"/>
          </p:cNvSpPr>
          <p:nvPr/>
        </p:nvSpPr>
        <p:spPr bwMode="auto">
          <a:xfrm>
            <a:off x="1836738" y="1773238"/>
            <a:ext cx="1295400" cy="792162"/>
          </a:xfrm>
          <a:prstGeom prst="rect">
            <a:avLst/>
          </a:prstGeom>
          <a:noFill/>
          <a:ln w="9525" algn="ctr">
            <a:noFill/>
            <a:miter lim="800000"/>
            <a:headEnd/>
            <a:tailEnd/>
          </a:ln>
          <a:effectLst/>
        </p:spPr>
        <p:txBody>
          <a:bodyPr/>
          <a:lstStyle/>
          <a:p>
            <a:pPr eaLnBrk="1" hangingPunct="1">
              <a:spcBef>
                <a:spcPct val="20000"/>
              </a:spcBef>
            </a:pPr>
            <a:r>
              <a:rPr lang="tr-TR" sz="3200" b="1">
                <a:solidFill>
                  <a:srgbClr val="3A0B5D"/>
                </a:solidFill>
              </a:rPr>
              <a:t>&gt; :</a:t>
            </a:r>
          </a:p>
        </p:txBody>
      </p:sp>
      <p:sp>
        <p:nvSpPr>
          <p:cNvPr id="70664" name="Rectangle 8"/>
          <p:cNvSpPr>
            <a:spLocks noChangeArrowheads="1"/>
          </p:cNvSpPr>
          <p:nvPr/>
        </p:nvSpPr>
        <p:spPr bwMode="auto">
          <a:xfrm>
            <a:off x="1476375" y="2679700"/>
            <a:ext cx="1871663" cy="792163"/>
          </a:xfrm>
          <a:prstGeom prst="rect">
            <a:avLst/>
          </a:prstGeom>
          <a:noFill/>
          <a:ln w="9525" algn="ctr">
            <a:noFill/>
            <a:miter lim="800000"/>
            <a:headEnd/>
            <a:tailEnd/>
          </a:ln>
          <a:effectLst/>
        </p:spPr>
        <p:txBody>
          <a:bodyPr/>
          <a:lstStyle/>
          <a:p>
            <a:pPr eaLnBrk="1" hangingPunct="1">
              <a:spcBef>
                <a:spcPct val="20000"/>
              </a:spcBef>
            </a:pPr>
            <a:r>
              <a:rPr lang="tr-TR" sz="3200" b="1" u="sng">
                <a:solidFill>
                  <a:srgbClr val="800000"/>
                </a:solidFill>
              </a:rPr>
              <a:t>TextBox</a:t>
            </a:r>
          </a:p>
        </p:txBody>
      </p:sp>
      <p:sp>
        <p:nvSpPr>
          <p:cNvPr id="70665" name="Rectangle 9"/>
          <p:cNvSpPr>
            <a:spLocks noChangeArrowheads="1"/>
          </p:cNvSpPr>
          <p:nvPr/>
        </p:nvSpPr>
        <p:spPr bwMode="auto">
          <a:xfrm>
            <a:off x="6300788" y="2665413"/>
            <a:ext cx="1871662" cy="792162"/>
          </a:xfrm>
          <a:prstGeom prst="rect">
            <a:avLst/>
          </a:prstGeom>
          <a:noFill/>
          <a:ln w="9525" algn="ctr">
            <a:noFill/>
            <a:miter lim="800000"/>
            <a:headEnd/>
            <a:tailEnd/>
          </a:ln>
          <a:effectLst/>
        </p:spPr>
        <p:txBody>
          <a:bodyPr/>
          <a:lstStyle/>
          <a:p>
            <a:pPr eaLnBrk="1" hangingPunct="1">
              <a:spcBef>
                <a:spcPct val="20000"/>
              </a:spcBef>
            </a:pPr>
            <a:r>
              <a:rPr lang="tr-TR" sz="3200" b="1" u="sng">
                <a:solidFill>
                  <a:srgbClr val="800000"/>
                </a:solidFill>
              </a:rPr>
              <a:t>TextBox</a:t>
            </a:r>
          </a:p>
        </p:txBody>
      </p:sp>
      <p:grpSp>
        <p:nvGrpSpPr>
          <p:cNvPr id="2" name="Group 12"/>
          <p:cNvGrpSpPr>
            <a:grpSpLocks/>
          </p:cNvGrpSpPr>
          <p:nvPr/>
        </p:nvGrpSpPr>
        <p:grpSpPr bwMode="auto">
          <a:xfrm>
            <a:off x="1692275" y="2205038"/>
            <a:ext cx="5184775" cy="576262"/>
            <a:chOff x="1066" y="1389"/>
            <a:chExt cx="3266" cy="363"/>
          </a:xfrm>
        </p:grpSpPr>
        <p:sp>
          <p:nvSpPr>
            <p:cNvPr id="70666" name="Line 10"/>
            <p:cNvSpPr>
              <a:spLocks noChangeShapeType="1"/>
            </p:cNvSpPr>
            <p:nvPr/>
          </p:nvSpPr>
          <p:spPr bwMode="auto">
            <a:xfrm>
              <a:off x="1066" y="1389"/>
              <a:ext cx="363" cy="363"/>
            </a:xfrm>
            <a:prstGeom prst="line">
              <a:avLst/>
            </a:prstGeom>
            <a:noFill/>
            <a:ln w="38100">
              <a:solidFill>
                <a:srgbClr val="800000"/>
              </a:solidFill>
              <a:round/>
              <a:headEnd/>
              <a:tailEnd type="triangle" w="med" len="med"/>
            </a:ln>
            <a:effectLst/>
          </p:spPr>
          <p:txBody>
            <a:bodyPr/>
            <a:lstStyle/>
            <a:p>
              <a:endParaRPr lang="tr-TR"/>
            </a:p>
          </p:txBody>
        </p:sp>
        <p:sp>
          <p:nvSpPr>
            <p:cNvPr id="70667" name="Line 11"/>
            <p:cNvSpPr>
              <a:spLocks noChangeShapeType="1"/>
            </p:cNvSpPr>
            <p:nvPr/>
          </p:nvSpPr>
          <p:spPr bwMode="auto">
            <a:xfrm>
              <a:off x="1066" y="1389"/>
              <a:ext cx="3266" cy="363"/>
            </a:xfrm>
            <a:prstGeom prst="line">
              <a:avLst/>
            </a:prstGeom>
            <a:noFill/>
            <a:ln w="38100">
              <a:solidFill>
                <a:srgbClr val="800000"/>
              </a:solidFill>
              <a:round/>
              <a:headEnd/>
              <a:tailEnd type="triangle" w="med" len="med"/>
            </a:ln>
            <a:effectLst/>
          </p:spPr>
          <p:txBody>
            <a:bodyPr/>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indefinite" fill="remove" grpId="0" nodeType="clickEffect">
                                  <p:stCondLst>
                                    <p:cond delay="0"/>
                                  </p:stCondLst>
                                  <p:endCondLst>
                                    <p:cond evt="onNext" delay="0">
                                      <p:tgtEl>
                                        <p:sldTgt/>
                                      </p:tgtEl>
                                    </p:cond>
                                  </p:endCondLst>
                                  <p:childTnLst>
                                    <p:animEffect transition="out" filter="fade">
                                      <p:cBhvr>
                                        <p:cTn id="6" dur="500" tmFilter="0, 0; .2, .5; .8, .5; 1, 0"/>
                                        <p:tgtEl>
                                          <p:spTgt spid="70662"/>
                                        </p:tgtEl>
                                      </p:cBhvr>
                                    </p:animEffect>
                                    <p:animScale>
                                      <p:cBhvr>
                                        <p:cTn id="7" dur="250" autoRev="1" fill="hold"/>
                                        <p:tgtEl>
                                          <p:spTgt spid="70662"/>
                                        </p:tgtEl>
                                      </p:cBhvr>
                                      <p:by x="105000" y="105000"/>
                                    </p:animScale>
                                  </p:childTnLst>
                                </p:cTn>
                              </p:par>
                              <p:par>
                                <p:cTn id="8" presetID="26" presetClass="emph" presetSubtype="0" repeatCount="indefinite" fill="hold" grpId="0" nodeType="withEffect">
                                  <p:stCondLst>
                                    <p:cond delay="0"/>
                                  </p:stCondLst>
                                  <p:endCondLst>
                                    <p:cond evt="onNext" delay="0">
                                      <p:tgtEl>
                                        <p:sldTgt/>
                                      </p:tgtEl>
                                    </p:cond>
                                  </p:endCondLst>
                                  <p:childTnLst>
                                    <p:animEffect transition="out" filter="fade">
                                      <p:cBhvr>
                                        <p:cTn id="9" dur="500" tmFilter="0, 0; .2, .5; .8, .5; 1, 0"/>
                                        <p:tgtEl>
                                          <p:spTgt spid="70664"/>
                                        </p:tgtEl>
                                      </p:cBhvr>
                                    </p:animEffect>
                                    <p:animScale>
                                      <p:cBhvr>
                                        <p:cTn id="10" dur="250" autoRev="1" fill="hold"/>
                                        <p:tgtEl>
                                          <p:spTgt spid="70664"/>
                                        </p:tgtEl>
                                      </p:cBhvr>
                                      <p:by x="105000" y="105000"/>
                                    </p:animScale>
                                  </p:childTnLst>
                                </p:cTn>
                              </p:par>
                              <p:par>
                                <p:cTn id="11" presetID="26" presetClass="emph" presetSubtype="0" repeatCount="indefinite" fill="hold" grpId="0" nodeType="withEffect">
                                  <p:stCondLst>
                                    <p:cond delay="0"/>
                                  </p:stCondLst>
                                  <p:endCondLst>
                                    <p:cond evt="onNext" delay="0">
                                      <p:tgtEl>
                                        <p:sldTgt/>
                                      </p:tgtEl>
                                    </p:cond>
                                  </p:endCondLst>
                                  <p:childTnLst>
                                    <p:animEffect transition="out" filter="fade">
                                      <p:cBhvr>
                                        <p:cTn id="12" dur="500" tmFilter="0, 0; .2, .5; .8, .5; 1, 0"/>
                                        <p:tgtEl>
                                          <p:spTgt spid="70665"/>
                                        </p:tgtEl>
                                      </p:cBhvr>
                                    </p:animEffect>
                                    <p:animScale>
                                      <p:cBhvr>
                                        <p:cTn id="13" dur="250" autoRev="1" fill="hold"/>
                                        <p:tgtEl>
                                          <p:spTgt spid="70665"/>
                                        </p:tgtEl>
                                      </p:cBhvr>
                                      <p:by x="105000" y="105000"/>
                                    </p:animScale>
                                  </p:childTnLst>
                                </p:cTn>
                              </p:par>
                              <p:par>
                                <p:cTn id="14" presetID="26" presetClass="emph" presetSubtype="0" repeatCount="indefinite" fill="hold" grpId="1" nodeType="withEffect">
                                  <p:stCondLst>
                                    <p:cond delay="0"/>
                                  </p:stCondLst>
                                  <p:endCondLst>
                                    <p:cond evt="onNext" delay="0">
                                      <p:tgtEl>
                                        <p:sldTgt/>
                                      </p:tgtEl>
                                    </p:cond>
                                  </p:endCondLst>
                                  <p:childTnLst>
                                    <p:animEffect transition="out" filter="fade">
                                      <p:cBhvr>
                                        <p:cTn id="15" dur="500" tmFilter="0, 0; .2, .5; .8, .5; 1, 0"/>
                                        <p:tgtEl>
                                          <p:spTgt spid="70665"/>
                                        </p:tgtEl>
                                      </p:cBhvr>
                                    </p:animEffect>
                                    <p:animScale>
                                      <p:cBhvr>
                                        <p:cTn id="16" dur="250" autoRev="1" fill="hold"/>
                                        <p:tgtEl>
                                          <p:spTgt spid="70665"/>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2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0660"/>
                                        </p:tgtEl>
                                        <p:attrNameLst>
                                          <p:attrName>style.visibility</p:attrName>
                                        </p:attrNameLst>
                                      </p:cBhvr>
                                      <p:to>
                                        <p:strVal val="visible"/>
                                      </p:to>
                                    </p:set>
                                    <p:animEffect transition="in" filter="fade">
                                      <p:cBhvr>
                                        <p:cTn id="26" dur="20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70662" grpId="0"/>
      <p:bldP spid="70664" grpId="0"/>
      <p:bldP spid="70665" grpId="0"/>
      <p:bldP spid="7066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395288" y="333375"/>
            <a:ext cx="6048375" cy="981075"/>
          </a:xfrm>
        </p:spPr>
        <p:txBody>
          <a:bodyPr/>
          <a:lstStyle/>
          <a:p>
            <a:pPr algn="l"/>
            <a:r>
              <a:rPr lang="tr-TR" dirty="0" err="1"/>
              <a:t>Generic</a:t>
            </a:r>
            <a:r>
              <a:rPr lang="tr-TR" dirty="0"/>
              <a:t> Koleksiyonlar</a:t>
            </a:r>
          </a:p>
        </p:txBody>
      </p:sp>
      <p:sp>
        <p:nvSpPr>
          <p:cNvPr id="71683" name="Rectangle 3"/>
          <p:cNvSpPr>
            <a:spLocks noGrp="1" noChangeArrowheads="1"/>
          </p:cNvSpPr>
          <p:nvPr>
            <p:ph type="subTitle" idx="1"/>
          </p:nvPr>
        </p:nvSpPr>
        <p:spPr>
          <a:xfrm>
            <a:off x="468313" y="1608155"/>
            <a:ext cx="8135937" cy="4392613"/>
          </a:xfrm>
          <a:noFill/>
          <a:ln/>
        </p:spPr>
        <p:txBody>
          <a:bodyPr/>
          <a:lstStyle/>
          <a:p>
            <a:pPr algn="l"/>
            <a:r>
              <a:rPr lang="tr-TR" b="1" u="sng" dirty="0" err="1">
                <a:solidFill>
                  <a:srgbClr val="3A0B5D"/>
                </a:solidFill>
              </a:rPr>
              <a:t>Dictionary</a:t>
            </a:r>
            <a:r>
              <a:rPr lang="tr-TR" b="1" u="sng" dirty="0">
                <a:solidFill>
                  <a:srgbClr val="3A0B5D"/>
                </a:solidFill>
              </a:rPr>
              <a:t>&lt;&gt; ve </a:t>
            </a:r>
            <a:r>
              <a:rPr lang="tr-TR" b="1" u="sng" dirty="0" err="1">
                <a:solidFill>
                  <a:srgbClr val="3A0B5D"/>
                </a:solidFill>
              </a:rPr>
              <a:t>SortedList</a:t>
            </a:r>
            <a:r>
              <a:rPr lang="tr-TR" b="1" u="sng" dirty="0">
                <a:solidFill>
                  <a:srgbClr val="3A0B5D"/>
                </a:solidFill>
              </a:rPr>
              <a:t>&lt;&gt;: </a:t>
            </a:r>
          </a:p>
          <a:p>
            <a:pPr algn="l"/>
            <a:endParaRPr lang="tr-TR" b="1" u="sng" dirty="0">
              <a:solidFill>
                <a:srgbClr val="3A0B5D"/>
              </a:solidFill>
            </a:endParaRPr>
          </a:p>
          <a:p>
            <a:pPr algn="l"/>
            <a:r>
              <a:rPr lang="tr-TR" dirty="0" err="1">
                <a:solidFill>
                  <a:srgbClr val="3A0B5D"/>
                </a:solidFill>
              </a:rPr>
              <a:t>HashTable</a:t>
            </a:r>
            <a:r>
              <a:rPr lang="tr-TR" dirty="0">
                <a:solidFill>
                  <a:srgbClr val="3A0B5D"/>
                </a:solidFill>
              </a:rPr>
              <a:t> ve </a:t>
            </a:r>
            <a:r>
              <a:rPr lang="tr-TR" dirty="0" err="1">
                <a:solidFill>
                  <a:srgbClr val="3A0B5D"/>
                </a:solidFill>
              </a:rPr>
              <a:t>SortedList</a:t>
            </a:r>
            <a:r>
              <a:rPr lang="tr-TR" dirty="0">
                <a:solidFill>
                  <a:srgbClr val="3A0B5D"/>
                </a:solidFill>
              </a:rPr>
              <a:t> yapısını kullanmaktadırlar. Tek fark </a:t>
            </a:r>
            <a:r>
              <a:rPr lang="tr-TR" dirty="0" err="1">
                <a:solidFill>
                  <a:srgbClr val="3A0B5D"/>
                </a:solidFill>
              </a:rPr>
              <a:t>Key</a:t>
            </a:r>
            <a:r>
              <a:rPr lang="tr-TR" dirty="0">
                <a:solidFill>
                  <a:srgbClr val="3A0B5D"/>
                </a:solidFill>
              </a:rPr>
              <a:t> ve </a:t>
            </a:r>
            <a:r>
              <a:rPr lang="tr-TR" dirty="0" err="1">
                <a:solidFill>
                  <a:srgbClr val="3A0B5D"/>
                </a:solidFill>
              </a:rPr>
              <a:t>Value</a:t>
            </a:r>
            <a:r>
              <a:rPr lang="tr-TR" dirty="0">
                <a:solidFill>
                  <a:srgbClr val="3A0B5D"/>
                </a:solidFill>
              </a:rPr>
              <a:t> değerlerinin </a:t>
            </a:r>
            <a:r>
              <a:rPr lang="tr-TR" dirty="0" err="1">
                <a:solidFill>
                  <a:srgbClr val="3A0B5D"/>
                </a:solidFill>
              </a:rPr>
              <a:t>generic</a:t>
            </a:r>
            <a:r>
              <a:rPr lang="tr-TR" dirty="0">
                <a:solidFill>
                  <a:srgbClr val="3A0B5D"/>
                </a:solidFill>
              </a:rPr>
              <a:t> olmasıdır. Bu da her bir veri için iki adet </a:t>
            </a:r>
            <a:r>
              <a:rPr lang="tr-TR" dirty="0" err="1">
                <a:solidFill>
                  <a:srgbClr val="3A0B5D"/>
                </a:solidFill>
              </a:rPr>
              <a:t>boxing</a:t>
            </a:r>
            <a:r>
              <a:rPr lang="tr-TR" dirty="0">
                <a:solidFill>
                  <a:srgbClr val="3A0B5D"/>
                </a:solidFill>
              </a:rPr>
              <a:t> işleminden kurtulmak demektir. Bu da bize çok fazla performans artışı sağlar.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a:xfrm>
            <a:off x="395288" y="333375"/>
            <a:ext cx="6048375" cy="981075"/>
          </a:xfrm>
        </p:spPr>
        <p:txBody>
          <a:bodyPr/>
          <a:lstStyle/>
          <a:p>
            <a:pPr algn="l"/>
            <a:r>
              <a:rPr lang="tr-TR" dirty="0" err="1"/>
              <a:t>Generic</a:t>
            </a:r>
            <a:r>
              <a:rPr lang="tr-TR" dirty="0"/>
              <a:t> Koleksiyonlar</a:t>
            </a:r>
          </a:p>
        </p:txBody>
      </p:sp>
      <p:sp>
        <p:nvSpPr>
          <p:cNvPr id="72707" name="Rectangle 3"/>
          <p:cNvSpPr>
            <a:spLocks noGrp="1" noChangeArrowheads="1"/>
          </p:cNvSpPr>
          <p:nvPr>
            <p:ph type="subTitle" idx="1"/>
          </p:nvPr>
        </p:nvSpPr>
        <p:spPr>
          <a:xfrm>
            <a:off x="468313" y="1674836"/>
            <a:ext cx="8135937" cy="5111750"/>
          </a:xfrm>
          <a:noFill/>
          <a:ln/>
        </p:spPr>
        <p:txBody>
          <a:bodyPr/>
          <a:lstStyle/>
          <a:p>
            <a:pPr algn="l"/>
            <a:r>
              <a:rPr lang="tr-TR" b="1" u="sng" dirty="0" err="1">
                <a:solidFill>
                  <a:srgbClr val="3A0B5D"/>
                </a:solidFill>
              </a:rPr>
              <a:t>Dictionary</a:t>
            </a:r>
            <a:r>
              <a:rPr lang="tr-TR" b="1" u="sng" dirty="0">
                <a:solidFill>
                  <a:srgbClr val="3A0B5D"/>
                </a:solidFill>
              </a:rPr>
              <a:t>&lt;</a:t>
            </a:r>
            <a:r>
              <a:rPr lang="tr-TR" b="1" u="sng" dirty="0" err="1">
                <a:solidFill>
                  <a:srgbClr val="3A0B5D"/>
                </a:solidFill>
              </a:rPr>
              <a:t>TKey</a:t>
            </a:r>
            <a:r>
              <a:rPr lang="tr-TR" b="1" u="sng" dirty="0">
                <a:solidFill>
                  <a:srgbClr val="3A0B5D"/>
                </a:solidFill>
              </a:rPr>
              <a:t>,</a:t>
            </a:r>
            <a:r>
              <a:rPr lang="tr-TR" b="1" u="sng" dirty="0" err="1">
                <a:solidFill>
                  <a:srgbClr val="3A0B5D"/>
                </a:solidFill>
              </a:rPr>
              <a:t>TValue</a:t>
            </a:r>
            <a:r>
              <a:rPr lang="tr-TR" b="1" u="sng" dirty="0">
                <a:solidFill>
                  <a:srgbClr val="3A0B5D"/>
                </a:solidFill>
              </a:rPr>
              <a:t>&gt; </a:t>
            </a:r>
            <a:r>
              <a:rPr lang="tr-TR" b="1" dirty="0">
                <a:solidFill>
                  <a:srgbClr val="3A0B5D"/>
                </a:solidFill>
              </a:rPr>
              <a:t>	</a:t>
            </a:r>
            <a:r>
              <a:rPr lang="tr-TR" b="1" u="sng" dirty="0" err="1">
                <a:solidFill>
                  <a:srgbClr val="3A0B5D"/>
                </a:solidFill>
              </a:rPr>
              <a:t>SortedList</a:t>
            </a:r>
            <a:r>
              <a:rPr lang="tr-TR" b="1" u="sng" dirty="0">
                <a:solidFill>
                  <a:srgbClr val="3A0B5D"/>
                </a:solidFill>
              </a:rPr>
              <a:t>&lt;</a:t>
            </a:r>
            <a:r>
              <a:rPr lang="tr-TR" b="1" u="sng" dirty="0" err="1">
                <a:solidFill>
                  <a:srgbClr val="3A0B5D"/>
                </a:solidFill>
              </a:rPr>
              <a:t>TKey</a:t>
            </a:r>
            <a:r>
              <a:rPr lang="tr-TR" b="1" u="sng" dirty="0">
                <a:solidFill>
                  <a:srgbClr val="3A0B5D"/>
                </a:solidFill>
              </a:rPr>
              <a:t>,</a:t>
            </a:r>
            <a:r>
              <a:rPr lang="tr-TR" b="1" u="sng" dirty="0" err="1">
                <a:solidFill>
                  <a:srgbClr val="3A0B5D"/>
                </a:solidFill>
              </a:rPr>
              <a:t>TValue</a:t>
            </a:r>
            <a:r>
              <a:rPr lang="tr-TR" b="1" u="sng" dirty="0">
                <a:solidFill>
                  <a:srgbClr val="3A0B5D"/>
                </a:solidFill>
              </a:rPr>
              <a:t>&gt;</a:t>
            </a:r>
          </a:p>
          <a:p>
            <a:pPr algn="l"/>
            <a:endParaRPr lang="tr-TR" b="1" u="sng" dirty="0">
              <a:solidFill>
                <a:srgbClr val="3A0B5D"/>
              </a:solidFill>
            </a:endParaRPr>
          </a:p>
          <a:p>
            <a:pPr algn="l"/>
            <a:r>
              <a:rPr lang="tr-TR" noProof="1">
                <a:solidFill>
                  <a:srgbClr val="3A0B5D"/>
                </a:solidFill>
              </a:rPr>
              <a:t>Dictionary&lt;int, string&gt; d = new Dictionary&lt;int, string&gt;();</a:t>
            </a:r>
            <a:endParaRPr lang="tr-TR" dirty="0">
              <a:solidFill>
                <a:srgbClr val="3A0B5D"/>
              </a:solidFill>
            </a:endParaRPr>
          </a:p>
          <a:p>
            <a:pPr algn="l"/>
            <a:r>
              <a:rPr lang="tr-TR" dirty="0">
                <a:solidFill>
                  <a:srgbClr val="3A0B5D"/>
                </a:solidFill>
              </a:rPr>
              <a:t>d.</a:t>
            </a:r>
            <a:r>
              <a:rPr lang="tr-TR" dirty="0" err="1">
                <a:solidFill>
                  <a:srgbClr val="3A0B5D"/>
                </a:solidFill>
              </a:rPr>
              <a:t>Add</a:t>
            </a:r>
            <a:r>
              <a:rPr lang="tr-TR" dirty="0">
                <a:solidFill>
                  <a:srgbClr val="3A0B5D"/>
                </a:solidFill>
              </a:rPr>
              <a:t>(1,”metin1”);</a:t>
            </a:r>
          </a:p>
          <a:p>
            <a:pPr algn="l"/>
            <a:r>
              <a:rPr lang="tr-TR" dirty="0">
                <a:solidFill>
                  <a:srgbClr val="3A0B5D"/>
                </a:solidFill>
              </a:rPr>
              <a:t>d.</a:t>
            </a:r>
            <a:r>
              <a:rPr lang="tr-TR" dirty="0" err="1">
                <a:solidFill>
                  <a:srgbClr val="3A0B5D"/>
                </a:solidFill>
              </a:rPr>
              <a:t>Add</a:t>
            </a:r>
            <a:r>
              <a:rPr lang="tr-TR" dirty="0">
                <a:solidFill>
                  <a:srgbClr val="3A0B5D"/>
                </a:solidFill>
              </a:rPr>
              <a:t>(2,”metin2”);</a:t>
            </a:r>
          </a:p>
          <a:p>
            <a:pPr algn="l"/>
            <a:r>
              <a:rPr lang="tr-TR" dirty="0">
                <a:solidFill>
                  <a:srgbClr val="3A0B5D"/>
                </a:solidFill>
              </a:rPr>
              <a:t>d.</a:t>
            </a:r>
            <a:r>
              <a:rPr lang="tr-TR" dirty="0" err="1">
                <a:solidFill>
                  <a:srgbClr val="3A0B5D"/>
                </a:solidFill>
              </a:rPr>
              <a:t>Values</a:t>
            </a:r>
            <a:r>
              <a:rPr lang="tr-TR" dirty="0">
                <a:solidFill>
                  <a:srgbClr val="3A0B5D"/>
                </a:solidFill>
              </a:rPr>
              <a:t>----- Verileri dizi şeklinde getirir.</a:t>
            </a:r>
          </a:p>
        </p:txBody>
      </p:sp>
      <p:grpSp>
        <p:nvGrpSpPr>
          <p:cNvPr id="2" name="Group 6"/>
          <p:cNvGrpSpPr>
            <a:grpSpLocks/>
          </p:cNvGrpSpPr>
          <p:nvPr/>
        </p:nvGrpSpPr>
        <p:grpSpPr bwMode="auto">
          <a:xfrm>
            <a:off x="2843213" y="2420938"/>
            <a:ext cx="2665412" cy="792162"/>
            <a:chOff x="1791" y="1525"/>
            <a:chExt cx="1679" cy="499"/>
          </a:xfrm>
        </p:grpSpPr>
        <p:sp>
          <p:nvSpPr>
            <p:cNvPr id="72708" name="Line 4"/>
            <p:cNvSpPr>
              <a:spLocks noChangeShapeType="1"/>
            </p:cNvSpPr>
            <p:nvPr/>
          </p:nvSpPr>
          <p:spPr bwMode="auto">
            <a:xfrm flipH="1">
              <a:off x="1791" y="1525"/>
              <a:ext cx="908" cy="454"/>
            </a:xfrm>
            <a:prstGeom prst="line">
              <a:avLst/>
            </a:prstGeom>
            <a:noFill/>
            <a:ln w="38100">
              <a:solidFill>
                <a:srgbClr val="800000"/>
              </a:solidFill>
              <a:round/>
              <a:headEnd/>
              <a:tailEnd type="triangle" w="med" len="med"/>
            </a:ln>
            <a:effectLst/>
          </p:spPr>
          <p:txBody>
            <a:bodyPr/>
            <a:lstStyle/>
            <a:p>
              <a:endParaRPr lang="tr-TR"/>
            </a:p>
          </p:txBody>
        </p:sp>
        <p:sp>
          <p:nvSpPr>
            <p:cNvPr id="72709" name="Line 5"/>
            <p:cNvSpPr>
              <a:spLocks noChangeShapeType="1"/>
            </p:cNvSpPr>
            <p:nvPr/>
          </p:nvSpPr>
          <p:spPr bwMode="auto">
            <a:xfrm flipH="1">
              <a:off x="2472" y="1525"/>
              <a:ext cx="998" cy="499"/>
            </a:xfrm>
            <a:prstGeom prst="line">
              <a:avLst/>
            </a:prstGeom>
            <a:noFill/>
            <a:ln w="38100">
              <a:solidFill>
                <a:srgbClr val="800000"/>
              </a:solidFill>
              <a:round/>
              <a:headEnd/>
              <a:tailEnd type="triangle" w="med" len="med"/>
            </a:ln>
            <a:effectLst/>
          </p:spPr>
          <p:txBody>
            <a:bodyPr/>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xfrm>
            <a:off x="395288" y="333375"/>
            <a:ext cx="6048375" cy="981075"/>
          </a:xfrm>
        </p:spPr>
        <p:txBody>
          <a:bodyPr/>
          <a:lstStyle/>
          <a:p>
            <a:pPr algn="l"/>
            <a:r>
              <a:rPr lang="tr-TR" dirty="0" err="1"/>
              <a:t>Generic</a:t>
            </a:r>
            <a:r>
              <a:rPr lang="tr-TR" dirty="0"/>
              <a:t> Koleksiyonlar</a:t>
            </a:r>
          </a:p>
        </p:txBody>
      </p:sp>
      <p:sp>
        <p:nvSpPr>
          <p:cNvPr id="73731" name="Rectangle 3"/>
          <p:cNvSpPr>
            <a:spLocks noGrp="1" noChangeArrowheads="1"/>
          </p:cNvSpPr>
          <p:nvPr>
            <p:ph type="subTitle" idx="1"/>
          </p:nvPr>
        </p:nvSpPr>
        <p:spPr>
          <a:xfrm>
            <a:off x="468313" y="1674836"/>
            <a:ext cx="8135937" cy="5111750"/>
          </a:xfrm>
          <a:noFill/>
          <a:ln/>
        </p:spPr>
        <p:txBody>
          <a:bodyPr/>
          <a:lstStyle/>
          <a:p>
            <a:pPr algn="l"/>
            <a:r>
              <a:rPr lang="tr-TR" b="1" u="sng" dirty="0" err="1">
                <a:solidFill>
                  <a:srgbClr val="3A0B5D"/>
                </a:solidFill>
              </a:rPr>
              <a:t>Stack</a:t>
            </a:r>
            <a:r>
              <a:rPr lang="tr-TR" b="1" u="sng" dirty="0">
                <a:solidFill>
                  <a:srgbClr val="3A0B5D"/>
                </a:solidFill>
              </a:rPr>
              <a:t>&lt;T&gt; </a:t>
            </a:r>
            <a:r>
              <a:rPr lang="tr-TR" b="1" dirty="0">
                <a:solidFill>
                  <a:srgbClr val="3A0B5D"/>
                </a:solidFill>
              </a:rPr>
              <a:t>	</a:t>
            </a:r>
          </a:p>
          <a:p>
            <a:pPr algn="l"/>
            <a:r>
              <a:rPr lang="tr-TR" b="1" dirty="0">
                <a:solidFill>
                  <a:srgbClr val="3A0B5D"/>
                </a:solidFill>
              </a:rPr>
              <a:t>		</a:t>
            </a:r>
            <a:r>
              <a:rPr lang="tr-TR" b="1" u="sng" dirty="0" err="1">
                <a:solidFill>
                  <a:srgbClr val="3A0B5D"/>
                </a:solidFill>
              </a:rPr>
              <a:t>Queue</a:t>
            </a:r>
            <a:r>
              <a:rPr lang="tr-TR" b="1" u="sng" dirty="0">
                <a:solidFill>
                  <a:srgbClr val="3A0B5D"/>
                </a:solidFill>
              </a:rPr>
              <a:t>&lt;T&gt;</a:t>
            </a:r>
          </a:p>
          <a:p>
            <a:pPr algn="l"/>
            <a:endParaRPr lang="tr-TR" b="1" u="sng" dirty="0">
              <a:solidFill>
                <a:srgbClr val="3A0B5D"/>
              </a:solidFill>
            </a:endParaRPr>
          </a:p>
          <a:p>
            <a:pPr algn="l"/>
            <a:r>
              <a:rPr lang="tr-TR" dirty="0" err="1">
                <a:solidFill>
                  <a:srgbClr val="3A0B5D"/>
                </a:solidFill>
              </a:rPr>
              <a:t>Stack</a:t>
            </a:r>
            <a:r>
              <a:rPr lang="tr-TR" noProof="1">
                <a:solidFill>
                  <a:srgbClr val="3A0B5D"/>
                </a:solidFill>
              </a:rPr>
              <a:t>&lt;int&gt; </a:t>
            </a:r>
            <a:r>
              <a:rPr lang="tr-TR" dirty="0" err="1">
                <a:solidFill>
                  <a:srgbClr val="3A0B5D"/>
                </a:solidFill>
              </a:rPr>
              <a:t>stc</a:t>
            </a:r>
            <a:r>
              <a:rPr lang="tr-TR" noProof="1">
                <a:solidFill>
                  <a:srgbClr val="3A0B5D"/>
                </a:solidFill>
              </a:rPr>
              <a:t> = new </a:t>
            </a:r>
            <a:r>
              <a:rPr lang="tr-TR" dirty="0" err="1">
                <a:solidFill>
                  <a:srgbClr val="3A0B5D"/>
                </a:solidFill>
              </a:rPr>
              <a:t>Stack</a:t>
            </a:r>
            <a:r>
              <a:rPr lang="tr-TR" noProof="1">
                <a:solidFill>
                  <a:srgbClr val="3A0B5D"/>
                </a:solidFill>
              </a:rPr>
              <a:t>&lt;int&gt;();</a:t>
            </a:r>
            <a:endParaRPr lang="tr-TR" dirty="0">
              <a:solidFill>
                <a:srgbClr val="3A0B5D"/>
              </a:solidFill>
            </a:endParaRPr>
          </a:p>
          <a:p>
            <a:pPr algn="l"/>
            <a:r>
              <a:rPr lang="tr-TR" noProof="1">
                <a:solidFill>
                  <a:srgbClr val="3A0B5D"/>
                </a:solidFill>
              </a:rPr>
              <a:t>stc.Push(</a:t>
            </a:r>
            <a:r>
              <a:rPr lang="tr-TR" dirty="0">
                <a:solidFill>
                  <a:srgbClr val="3A0B5D"/>
                </a:solidFill>
              </a:rPr>
              <a:t>5</a:t>
            </a:r>
            <a:r>
              <a:rPr lang="tr-TR" noProof="1">
                <a:solidFill>
                  <a:srgbClr val="3A0B5D"/>
                </a:solidFill>
              </a:rPr>
              <a:t>)</a:t>
            </a:r>
            <a:r>
              <a:rPr lang="tr-TR" dirty="0">
                <a:solidFill>
                  <a:srgbClr val="3A0B5D"/>
                </a:solidFill>
              </a:rPr>
              <a:t>;</a:t>
            </a:r>
          </a:p>
          <a:p>
            <a:pPr algn="l"/>
            <a:r>
              <a:rPr lang="tr-TR" dirty="0" err="1">
                <a:solidFill>
                  <a:srgbClr val="3A0B5D"/>
                </a:solidFill>
              </a:rPr>
              <a:t>stc</a:t>
            </a:r>
            <a:r>
              <a:rPr lang="tr-TR" dirty="0">
                <a:solidFill>
                  <a:srgbClr val="3A0B5D"/>
                </a:solidFill>
              </a:rPr>
              <a:t>.</a:t>
            </a:r>
            <a:r>
              <a:rPr lang="tr-TR" dirty="0" err="1">
                <a:solidFill>
                  <a:srgbClr val="3A0B5D"/>
                </a:solidFill>
              </a:rPr>
              <a:t>Push</a:t>
            </a:r>
            <a:r>
              <a:rPr lang="tr-TR" dirty="0">
                <a:solidFill>
                  <a:srgbClr val="3A0B5D"/>
                </a:solidFill>
              </a:rPr>
              <a:t>(10);</a:t>
            </a:r>
          </a:p>
          <a:p>
            <a:pPr algn="l"/>
            <a:r>
              <a:rPr lang="tr-TR" dirty="0" err="1">
                <a:solidFill>
                  <a:srgbClr val="3A0B5D"/>
                </a:solidFill>
              </a:rPr>
              <a:t>stc</a:t>
            </a:r>
            <a:r>
              <a:rPr lang="tr-TR" dirty="0">
                <a:solidFill>
                  <a:srgbClr val="3A0B5D"/>
                </a:solidFill>
              </a:rPr>
              <a:t>.Pop();</a:t>
            </a:r>
          </a:p>
          <a:p>
            <a:pPr algn="l"/>
            <a:r>
              <a:rPr lang="tr-TR" dirty="0" err="1">
                <a:solidFill>
                  <a:srgbClr val="3A0B5D"/>
                </a:solidFill>
              </a:rPr>
              <a:t>stc</a:t>
            </a:r>
            <a:r>
              <a:rPr lang="tr-TR" dirty="0">
                <a:solidFill>
                  <a:srgbClr val="3A0B5D"/>
                </a:solidFill>
              </a:rPr>
              <a:t>.</a:t>
            </a:r>
            <a:r>
              <a:rPr lang="tr-TR" dirty="0" err="1">
                <a:solidFill>
                  <a:srgbClr val="3A0B5D"/>
                </a:solidFill>
              </a:rPr>
              <a:t>Peek</a:t>
            </a:r>
            <a:r>
              <a:rPr lang="tr-TR" dirty="0">
                <a:solidFill>
                  <a:srgbClr val="3A0B5D"/>
                </a:solidFill>
              </a:rPr>
              <a:t>();</a:t>
            </a:r>
          </a:p>
        </p:txBody>
      </p:sp>
      <p:sp>
        <p:nvSpPr>
          <p:cNvPr id="73733" name="Line 5"/>
          <p:cNvSpPr>
            <a:spLocks noChangeShapeType="1"/>
          </p:cNvSpPr>
          <p:nvPr/>
        </p:nvSpPr>
        <p:spPr bwMode="auto">
          <a:xfrm flipH="1">
            <a:off x="1979613" y="1916113"/>
            <a:ext cx="1587" cy="1368425"/>
          </a:xfrm>
          <a:prstGeom prst="line">
            <a:avLst/>
          </a:prstGeom>
          <a:noFill/>
          <a:ln w="38100">
            <a:solidFill>
              <a:srgbClr val="800000"/>
            </a:solidFill>
            <a:round/>
            <a:headEnd/>
            <a:tailEnd type="triangle" w="med" len="med"/>
          </a:ln>
          <a:effectLst/>
        </p:spPr>
        <p:txBody>
          <a:bodyPr/>
          <a:lstStyle/>
          <a:p>
            <a:endParaRPr lang="tr-T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395288" y="333375"/>
            <a:ext cx="6048375" cy="981075"/>
          </a:xfrm>
        </p:spPr>
        <p:txBody>
          <a:bodyPr/>
          <a:lstStyle/>
          <a:p>
            <a:pPr algn="l"/>
            <a:r>
              <a:rPr lang="tr-TR" dirty="0" err="1"/>
              <a:t>Generic</a:t>
            </a:r>
            <a:r>
              <a:rPr lang="tr-TR"/>
              <a:t> Koleksiyonlar</a:t>
            </a:r>
            <a:endParaRPr lang="tr-TR" dirty="0"/>
          </a:p>
        </p:txBody>
      </p:sp>
      <p:sp>
        <p:nvSpPr>
          <p:cNvPr id="74755" name="Rectangle 3"/>
          <p:cNvSpPr>
            <a:spLocks noGrp="1" noChangeArrowheads="1"/>
          </p:cNvSpPr>
          <p:nvPr>
            <p:ph type="subTitle" idx="1"/>
          </p:nvPr>
        </p:nvSpPr>
        <p:spPr>
          <a:xfrm>
            <a:off x="500034" y="1428736"/>
            <a:ext cx="8135937" cy="5111750"/>
          </a:xfrm>
          <a:noFill/>
          <a:ln/>
        </p:spPr>
        <p:txBody>
          <a:bodyPr/>
          <a:lstStyle/>
          <a:p>
            <a:pPr algn="l"/>
            <a:r>
              <a:rPr lang="tr-TR" b="1" u="sng" dirty="0" err="1">
                <a:solidFill>
                  <a:srgbClr val="3A0B5D"/>
                </a:solidFill>
              </a:rPr>
              <a:t>Stack</a:t>
            </a:r>
            <a:r>
              <a:rPr lang="tr-TR" b="1" u="sng" dirty="0">
                <a:solidFill>
                  <a:srgbClr val="3A0B5D"/>
                </a:solidFill>
              </a:rPr>
              <a:t>&lt;T&gt; </a:t>
            </a:r>
            <a:r>
              <a:rPr lang="tr-TR" b="1" dirty="0">
                <a:solidFill>
                  <a:srgbClr val="3A0B5D"/>
                </a:solidFill>
              </a:rPr>
              <a:t>	</a:t>
            </a:r>
          </a:p>
          <a:p>
            <a:pPr algn="l"/>
            <a:r>
              <a:rPr lang="tr-TR" b="1" dirty="0">
                <a:solidFill>
                  <a:srgbClr val="3A0B5D"/>
                </a:solidFill>
              </a:rPr>
              <a:t>		</a:t>
            </a:r>
            <a:r>
              <a:rPr lang="tr-TR" b="1" u="sng" dirty="0" err="1">
                <a:solidFill>
                  <a:srgbClr val="3A0B5D"/>
                </a:solidFill>
              </a:rPr>
              <a:t>Queue</a:t>
            </a:r>
            <a:r>
              <a:rPr lang="tr-TR" b="1" u="sng" dirty="0">
                <a:solidFill>
                  <a:srgbClr val="3A0B5D"/>
                </a:solidFill>
              </a:rPr>
              <a:t>&lt;T&gt;</a:t>
            </a:r>
          </a:p>
          <a:p>
            <a:pPr algn="l"/>
            <a:endParaRPr lang="tr-TR" b="1" u="sng" dirty="0">
              <a:solidFill>
                <a:srgbClr val="3A0B5D"/>
              </a:solidFill>
            </a:endParaRPr>
          </a:p>
          <a:p>
            <a:pPr algn="l"/>
            <a:r>
              <a:rPr lang="tr-TR" dirty="0" err="1">
                <a:solidFill>
                  <a:srgbClr val="3A0B5D"/>
                </a:solidFill>
              </a:rPr>
              <a:t>Queue</a:t>
            </a:r>
            <a:r>
              <a:rPr lang="tr-TR" noProof="1">
                <a:solidFill>
                  <a:srgbClr val="3A0B5D"/>
                </a:solidFill>
              </a:rPr>
              <a:t>&lt;int&gt; </a:t>
            </a:r>
            <a:r>
              <a:rPr lang="tr-TR" dirty="0">
                <a:solidFill>
                  <a:srgbClr val="3A0B5D"/>
                </a:solidFill>
              </a:rPr>
              <a:t>q</a:t>
            </a:r>
            <a:r>
              <a:rPr lang="tr-TR" noProof="1">
                <a:solidFill>
                  <a:srgbClr val="3A0B5D"/>
                </a:solidFill>
              </a:rPr>
              <a:t> = new </a:t>
            </a:r>
            <a:r>
              <a:rPr lang="tr-TR" dirty="0" err="1">
                <a:solidFill>
                  <a:srgbClr val="3A0B5D"/>
                </a:solidFill>
              </a:rPr>
              <a:t>Queue</a:t>
            </a:r>
            <a:r>
              <a:rPr lang="tr-TR" noProof="1">
                <a:solidFill>
                  <a:srgbClr val="3A0B5D"/>
                </a:solidFill>
              </a:rPr>
              <a:t>&lt;int&gt;();</a:t>
            </a:r>
            <a:endParaRPr lang="tr-TR" dirty="0">
              <a:solidFill>
                <a:srgbClr val="3A0B5D"/>
              </a:solidFill>
            </a:endParaRPr>
          </a:p>
          <a:p>
            <a:pPr algn="l"/>
            <a:r>
              <a:rPr lang="tr-TR" noProof="1">
                <a:solidFill>
                  <a:srgbClr val="3A0B5D"/>
                </a:solidFill>
              </a:rPr>
              <a:t>stc.Enqueue(</a:t>
            </a:r>
            <a:r>
              <a:rPr lang="tr-TR" dirty="0">
                <a:solidFill>
                  <a:srgbClr val="3A0B5D"/>
                </a:solidFill>
              </a:rPr>
              <a:t>5</a:t>
            </a:r>
            <a:r>
              <a:rPr lang="tr-TR" noProof="1">
                <a:solidFill>
                  <a:srgbClr val="3A0B5D"/>
                </a:solidFill>
              </a:rPr>
              <a:t>)</a:t>
            </a:r>
            <a:r>
              <a:rPr lang="tr-TR" dirty="0">
                <a:solidFill>
                  <a:srgbClr val="3A0B5D"/>
                </a:solidFill>
              </a:rPr>
              <a:t>;</a:t>
            </a:r>
          </a:p>
          <a:p>
            <a:pPr algn="l"/>
            <a:r>
              <a:rPr lang="tr-TR" noProof="1">
                <a:solidFill>
                  <a:srgbClr val="3A0B5D"/>
                </a:solidFill>
              </a:rPr>
              <a:t>stc.Enqueue(</a:t>
            </a:r>
            <a:r>
              <a:rPr lang="tr-TR" dirty="0">
                <a:solidFill>
                  <a:srgbClr val="3A0B5D"/>
                </a:solidFill>
              </a:rPr>
              <a:t>10</a:t>
            </a:r>
            <a:r>
              <a:rPr lang="tr-TR" noProof="1">
                <a:solidFill>
                  <a:srgbClr val="3A0B5D"/>
                </a:solidFill>
              </a:rPr>
              <a:t>)</a:t>
            </a:r>
            <a:r>
              <a:rPr lang="tr-TR" dirty="0">
                <a:solidFill>
                  <a:srgbClr val="3A0B5D"/>
                </a:solidFill>
              </a:rPr>
              <a:t>;</a:t>
            </a:r>
          </a:p>
          <a:p>
            <a:pPr algn="l"/>
            <a:r>
              <a:rPr lang="tr-TR" noProof="1">
                <a:solidFill>
                  <a:srgbClr val="3A0B5D"/>
                </a:solidFill>
              </a:rPr>
              <a:t>stc.Dequeue();</a:t>
            </a:r>
            <a:endParaRPr lang="tr-TR" dirty="0">
              <a:solidFill>
                <a:srgbClr val="3A0B5D"/>
              </a:solidFill>
            </a:endParaRPr>
          </a:p>
          <a:p>
            <a:pPr algn="l"/>
            <a:r>
              <a:rPr lang="tr-TR" dirty="0" err="1">
                <a:solidFill>
                  <a:srgbClr val="3A0B5D"/>
                </a:solidFill>
              </a:rPr>
              <a:t>stc</a:t>
            </a:r>
            <a:r>
              <a:rPr lang="tr-TR" dirty="0">
                <a:solidFill>
                  <a:srgbClr val="3A0B5D"/>
                </a:solidFill>
              </a:rPr>
              <a:t>.</a:t>
            </a:r>
            <a:r>
              <a:rPr lang="tr-TR" dirty="0" err="1">
                <a:solidFill>
                  <a:srgbClr val="3A0B5D"/>
                </a:solidFill>
              </a:rPr>
              <a:t>Peek</a:t>
            </a:r>
            <a:r>
              <a:rPr lang="tr-TR" dirty="0">
                <a:solidFill>
                  <a:srgbClr val="3A0B5D"/>
                </a:solidFill>
              </a:rPr>
              <a:t>();</a:t>
            </a:r>
          </a:p>
        </p:txBody>
      </p:sp>
      <p:sp>
        <p:nvSpPr>
          <p:cNvPr id="74756" name="Line 4"/>
          <p:cNvSpPr>
            <a:spLocks noChangeShapeType="1"/>
          </p:cNvSpPr>
          <p:nvPr/>
        </p:nvSpPr>
        <p:spPr bwMode="auto">
          <a:xfrm flipH="1">
            <a:off x="2285983" y="2420938"/>
            <a:ext cx="1709754" cy="865186"/>
          </a:xfrm>
          <a:prstGeom prst="line">
            <a:avLst/>
          </a:prstGeom>
          <a:noFill/>
          <a:ln w="38100">
            <a:solidFill>
              <a:srgbClr val="800000"/>
            </a:solidFill>
            <a:round/>
            <a:headEnd/>
            <a:tailEnd type="triangle" w="med" len="med"/>
          </a:ln>
          <a:effectLst/>
        </p:spPr>
        <p:txBody>
          <a:bodyPr/>
          <a:lstStyle/>
          <a:p>
            <a:endParaRPr lang="tr-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Dizi Tanımlamak</a:t>
            </a:r>
          </a:p>
        </p:txBody>
      </p:sp>
      <p:sp>
        <p:nvSpPr>
          <p:cNvPr id="3" name="2 İçerik Yer Tutucusu"/>
          <p:cNvSpPr>
            <a:spLocks noGrp="1"/>
          </p:cNvSpPr>
          <p:nvPr>
            <p:ph idx="1"/>
          </p:nvPr>
        </p:nvSpPr>
        <p:spPr>
          <a:xfrm>
            <a:off x="71470" y="1340768"/>
            <a:ext cx="9144000" cy="5374380"/>
          </a:xfrm>
          <a:solidFill>
            <a:srgbClr val="33CCFF">
              <a:alpha val="20000"/>
            </a:srgbClr>
          </a:solidFill>
        </p:spPr>
        <p:txBody>
          <a:bodyPr/>
          <a:lstStyle/>
          <a:p>
            <a:pPr>
              <a:buNone/>
            </a:pPr>
            <a:r>
              <a:rPr lang="tr-TR" sz="2400" b="1" i="0" dirty="0">
                <a:solidFill>
                  <a:srgbClr val="D1232A"/>
                </a:solidFill>
                <a:effectLst/>
                <a:latin typeface="Calibri-Bold"/>
              </a:rPr>
              <a:t>Dizilerin Kapasitesi: </a:t>
            </a:r>
            <a:r>
              <a:rPr lang="tr-TR" sz="2400" b="0" i="0" dirty="0">
                <a:solidFill>
                  <a:srgbClr val="242021"/>
                </a:solidFill>
                <a:effectLst/>
                <a:latin typeface="Calibri" panose="020F0502020204030204" pitchFamily="34" charset="0"/>
              </a:rPr>
              <a:t>Dizi içinde kaç adet veri saklanacağı belirtilir. </a:t>
            </a:r>
            <a:r>
              <a:rPr lang="tr-TR" sz="2400" b="0" i="0" dirty="0" err="1">
                <a:solidFill>
                  <a:srgbClr val="242021"/>
                </a:solidFill>
                <a:effectLst/>
                <a:latin typeface="Calibri" panose="020F0502020204030204" pitchFamily="34" charset="0"/>
              </a:rPr>
              <a:t>sayilar</a:t>
            </a:r>
            <a:r>
              <a:rPr lang="tr-TR" sz="2400" b="0" i="0" dirty="0">
                <a:solidFill>
                  <a:srgbClr val="242021"/>
                </a:solidFill>
                <a:effectLst/>
                <a:latin typeface="Calibri" panose="020F0502020204030204" pitchFamily="34" charset="0"/>
              </a:rPr>
              <a:t> isminde, </a:t>
            </a:r>
            <a:r>
              <a:rPr lang="tr-TR" sz="2400" b="0" i="0" dirty="0" err="1">
                <a:solidFill>
                  <a:srgbClr val="7030A0"/>
                </a:solidFill>
                <a:effectLst/>
                <a:latin typeface="Calibri" panose="020F0502020204030204" pitchFamily="34" charset="0"/>
              </a:rPr>
              <a:t>integer</a:t>
            </a:r>
            <a:r>
              <a:rPr lang="tr-TR" sz="2400" b="0" i="0" dirty="0">
                <a:solidFill>
                  <a:srgbClr val="242021"/>
                </a:solidFill>
                <a:effectLst/>
                <a:latin typeface="Calibri" panose="020F0502020204030204" pitchFamily="34" charset="0"/>
              </a:rPr>
              <a:t> tipinde </a:t>
            </a:r>
            <a:r>
              <a:rPr lang="tr-TR" sz="2400" b="0" i="0" dirty="0">
                <a:solidFill>
                  <a:srgbClr val="7030A0"/>
                </a:solidFill>
                <a:effectLst/>
                <a:latin typeface="Calibri" panose="020F0502020204030204" pitchFamily="34" charset="0"/>
              </a:rPr>
              <a:t>10</a:t>
            </a:r>
            <a:r>
              <a:rPr lang="tr-TR" sz="2400" b="0" i="0" dirty="0">
                <a:solidFill>
                  <a:srgbClr val="242021"/>
                </a:solidFill>
                <a:effectLst/>
                <a:latin typeface="Calibri" panose="020F0502020204030204" pitchFamily="34" charset="0"/>
              </a:rPr>
              <a:t> adet veri saklama kapasitesine sahip bir dizi tanımlaması yapılmıştır. Derleyicinin bir diziyi tanıması için başlangıçta veri tipi belirtildikten sonra içi boş köşeli parantezler kullanılmalıdır. İçi boş köşeli parantezler, bu ifadenin bir boyutlu dizi olduğu anlamına gelir. Tanımlamadaki ikinci köşeli parantez ise dizide saklanacak değer sayısını belirtir. Aşağıda farklı veri tiplerine sahip dizi tanımlama örnekleri verilmiştir</a:t>
            </a:r>
            <a:r>
              <a:rPr lang="tr-TR" sz="2400" dirty="0"/>
              <a:t> </a:t>
            </a:r>
            <a:br>
              <a:rPr lang="tr-TR" sz="2400" dirty="0"/>
            </a:br>
            <a:endParaRPr lang="tr-TR" sz="2400" dirty="0"/>
          </a:p>
        </p:txBody>
      </p:sp>
      <p:pic>
        <p:nvPicPr>
          <p:cNvPr id="8" name="Resim 7">
            <a:extLst>
              <a:ext uri="{FF2B5EF4-FFF2-40B4-BE49-F238E27FC236}">
                <a16:creationId xmlns:a16="http://schemas.microsoft.com/office/drawing/2014/main" id="{0482B0DB-7702-B57F-8490-9876E9948FD5}"/>
              </a:ext>
            </a:extLst>
          </p:cNvPr>
          <p:cNvPicPr>
            <a:picLocks noChangeAspect="1"/>
          </p:cNvPicPr>
          <p:nvPr/>
        </p:nvPicPr>
        <p:blipFill rotWithShape="1">
          <a:blip r:embed="rId2"/>
          <a:srcRect l="1956" t="14018" r="14186" b="6551"/>
          <a:stretch/>
        </p:blipFill>
        <p:spPr>
          <a:xfrm>
            <a:off x="1763688" y="4941168"/>
            <a:ext cx="6913960" cy="12241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4102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Dizi Tanımlamak</a:t>
            </a:r>
          </a:p>
        </p:txBody>
      </p:sp>
      <p:sp>
        <p:nvSpPr>
          <p:cNvPr id="3" name="2 İçerik Yer Tutucusu"/>
          <p:cNvSpPr>
            <a:spLocks noGrp="1"/>
          </p:cNvSpPr>
          <p:nvPr>
            <p:ph idx="1"/>
          </p:nvPr>
        </p:nvSpPr>
        <p:spPr>
          <a:xfrm>
            <a:off x="71470" y="1428736"/>
            <a:ext cx="9072530" cy="5286412"/>
          </a:xfrm>
          <a:solidFill>
            <a:srgbClr val="33CCFF">
              <a:alpha val="50196"/>
            </a:srgbClr>
          </a:solidFill>
        </p:spPr>
        <p:txBody>
          <a:bodyPr/>
          <a:lstStyle/>
          <a:p>
            <a:pPr>
              <a:buNone/>
            </a:pPr>
            <a:r>
              <a:rPr lang="tr-TR" sz="2400" b="0" i="0" dirty="0">
                <a:solidFill>
                  <a:srgbClr val="242021"/>
                </a:solidFill>
                <a:effectLst/>
                <a:latin typeface="Calibri" panose="020F0502020204030204" pitchFamily="34" charset="0"/>
              </a:rPr>
              <a:t>Bir dizi tanımlaması yapıldığında derleyici, dizinin her elemanına temel veri tipleri için varsayılan değerleri ilk değer olarak verir. İlk değerler, dizi içine veri eklenmeden verilir. </a:t>
            </a:r>
          </a:p>
          <a:p>
            <a:pPr>
              <a:buNone/>
            </a:pPr>
            <a:endParaRPr lang="tr-TR" sz="2400" dirty="0">
              <a:solidFill>
                <a:srgbClr val="242021"/>
              </a:solidFill>
              <a:latin typeface="Calibri" panose="020F0502020204030204" pitchFamily="34" charset="0"/>
            </a:endParaRPr>
          </a:p>
          <a:p>
            <a:pPr>
              <a:buNone/>
            </a:pPr>
            <a:endParaRPr lang="tr-TR" sz="2400" b="0" i="0" dirty="0">
              <a:solidFill>
                <a:srgbClr val="242021"/>
              </a:solidFill>
              <a:effectLst/>
              <a:latin typeface="Calibri" panose="020F0502020204030204" pitchFamily="34" charset="0"/>
            </a:endParaRPr>
          </a:p>
          <a:p>
            <a:pPr>
              <a:buNone/>
            </a:pPr>
            <a:endParaRPr lang="tr-TR" sz="2400" dirty="0">
              <a:solidFill>
                <a:srgbClr val="242021"/>
              </a:solidFill>
              <a:latin typeface="Calibri" panose="020F0502020204030204" pitchFamily="34" charset="0"/>
            </a:endParaRPr>
          </a:p>
          <a:p>
            <a:pPr>
              <a:buNone/>
            </a:pPr>
            <a:r>
              <a:rPr lang="tr-TR" sz="2400" b="0" i="0" dirty="0">
                <a:solidFill>
                  <a:srgbClr val="242021"/>
                </a:solidFill>
                <a:effectLst/>
                <a:latin typeface="Calibri" panose="020F0502020204030204" pitchFamily="34" charset="0"/>
              </a:rPr>
              <a:t>Bunlar; </a:t>
            </a:r>
          </a:p>
          <a:p>
            <a:pPr>
              <a:buNone/>
            </a:pPr>
            <a:r>
              <a:rPr lang="tr-TR" sz="2400" b="0" i="0" dirty="0">
                <a:solidFill>
                  <a:schemeClr val="accent2">
                    <a:lumMod val="50000"/>
                  </a:schemeClr>
                </a:solidFill>
                <a:effectLst/>
                <a:latin typeface="Calibri" panose="020F0502020204030204" pitchFamily="34" charset="0"/>
              </a:rPr>
              <a:t>		</a:t>
            </a:r>
            <a:r>
              <a:rPr lang="tr-TR" sz="2400" b="0" i="0" dirty="0" err="1">
                <a:solidFill>
                  <a:schemeClr val="accent2">
                    <a:lumMod val="50000"/>
                  </a:schemeClr>
                </a:solidFill>
                <a:effectLst/>
                <a:latin typeface="Calibri" panose="020F0502020204030204" pitchFamily="34" charset="0"/>
              </a:rPr>
              <a:t>string</a:t>
            </a:r>
            <a:r>
              <a:rPr lang="tr-TR" sz="2400" b="0" i="0" dirty="0">
                <a:solidFill>
                  <a:srgbClr val="242021"/>
                </a:solidFill>
                <a:effectLst/>
                <a:latin typeface="Calibri" panose="020F0502020204030204" pitchFamily="34" charset="0"/>
              </a:rPr>
              <a:t> tipi için </a:t>
            </a:r>
            <a:r>
              <a:rPr lang="tr-TR" sz="2400" b="0" i="0" dirty="0" err="1">
                <a:solidFill>
                  <a:schemeClr val="accent2">
                    <a:lumMod val="50000"/>
                  </a:schemeClr>
                </a:solidFill>
                <a:effectLst/>
                <a:latin typeface="Calibri" panose="020F0502020204030204" pitchFamily="34" charset="0"/>
              </a:rPr>
              <a:t>null</a:t>
            </a:r>
            <a:r>
              <a:rPr lang="tr-TR" sz="2400" b="0" i="0" dirty="0">
                <a:solidFill>
                  <a:srgbClr val="242021"/>
                </a:solidFill>
                <a:effectLst/>
                <a:latin typeface="Calibri" panose="020F0502020204030204" pitchFamily="34" charset="0"/>
              </a:rPr>
              <a:t>, </a:t>
            </a:r>
          </a:p>
          <a:p>
            <a:pPr>
              <a:buNone/>
            </a:pPr>
            <a:r>
              <a:rPr lang="tr-TR" sz="2400" b="0" i="0" dirty="0">
                <a:solidFill>
                  <a:srgbClr val="FF0000"/>
                </a:solidFill>
                <a:effectLst/>
                <a:latin typeface="Calibri" panose="020F0502020204030204" pitchFamily="34" charset="0"/>
              </a:rPr>
              <a:t>		sayısal</a:t>
            </a:r>
            <a:r>
              <a:rPr lang="tr-TR" sz="2400" b="0" i="0" dirty="0">
                <a:solidFill>
                  <a:srgbClr val="242021"/>
                </a:solidFill>
                <a:effectLst/>
                <a:latin typeface="Calibri" panose="020F0502020204030204" pitchFamily="34" charset="0"/>
              </a:rPr>
              <a:t> tipler (</a:t>
            </a:r>
            <a:r>
              <a:rPr lang="tr-TR" sz="2400" b="0" i="0" dirty="0" err="1">
                <a:solidFill>
                  <a:srgbClr val="242021"/>
                </a:solidFill>
                <a:effectLst/>
                <a:latin typeface="Calibri" panose="020F0502020204030204" pitchFamily="34" charset="0"/>
              </a:rPr>
              <a:t>byte,short,int,long,float,double,decimal</a:t>
            </a:r>
            <a:r>
              <a:rPr lang="tr-TR" sz="2400" b="0" i="0" dirty="0">
                <a:solidFill>
                  <a:srgbClr val="242021"/>
                </a:solidFill>
                <a:effectLst/>
                <a:latin typeface="Calibri" panose="020F0502020204030204" pitchFamily="34" charset="0"/>
              </a:rPr>
              <a:t>) için </a:t>
            </a:r>
            <a:r>
              <a:rPr lang="tr-TR" sz="2400" b="0" i="0" dirty="0">
                <a:solidFill>
                  <a:srgbClr val="FF0000"/>
                </a:solidFill>
                <a:effectLst/>
                <a:latin typeface="Calibri" panose="020F0502020204030204" pitchFamily="34" charset="0"/>
              </a:rPr>
              <a:t>0</a:t>
            </a:r>
            <a:r>
              <a:rPr lang="tr-TR" sz="2400" b="0" i="0" dirty="0">
                <a:solidFill>
                  <a:srgbClr val="242021"/>
                </a:solidFill>
                <a:effectLst/>
                <a:latin typeface="Calibri" panose="020F0502020204030204" pitchFamily="34" charset="0"/>
              </a:rPr>
              <a:t>, </a:t>
            </a:r>
          </a:p>
          <a:p>
            <a:pPr>
              <a:buNone/>
            </a:pPr>
            <a:r>
              <a:rPr lang="tr-TR" sz="2400" b="0" i="0" dirty="0">
                <a:solidFill>
                  <a:srgbClr val="7030A0"/>
                </a:solidFill>
                <a:effectLst/>
                <a:latin typeface="Calibri" panose="020F0502020204030204" pitchFamily="34" charset="0"/>
              </a:rPr>
              <a:t>		</a:t>
            </a:r>
            <a:r>
              <a:rPr lang="tr-TR" sz="2400" b="0" i="0" dirty="0" err="1">
                <a:solidFill>
                  <a:srgbClr val="7030A0"/>
                </a:solidFill>
                <a:effectLst/>
                <a:latin typeface="Calibri" panose="020F0502020204030204" pitchFamily="34" charset="0"/>
              </a:rPr>
              <a:t>bool</a:t>
            </a:r>
            <a:r>
              <a:rPr lang="tr-TR" sz="2400" b="0" i="0" dirty="0">
                <a:solidFill>
                  <a:srgbClr val="242021"/>
                </a:solidFill>
                <a:effectLst/>
                <a:latin typeface="Calibri" panose="020F0502020204030204" pitchFamily="34" charset="0"/>
              </a:rPr>
              <a:t> tipi için ise </a:t>
            </a:r>
            <a:r>
              <a:rPr lang="tr-TR" sz="2400" b="0" i="0" dirty="0" err="1">
                <a:solidFill>
                  <a:srgbClr val="7030A0"/>
                </a:solidFill>
                <a:effectLst/>
                <a:latin typeface="Calibri" panose="020F0502020204030204" pitchFamily="34" charset="0"/>
              </a:rPr>
              <a:t>false</a:t>
            </a:r>
            <a:r>
              <a:rPr lang="tr-TR" sz="2400" b="0" i="0" dirty="0">
                <a:solidFill>
                  <a:srgbClr val="242021"/>
                </a:solidFill>
                <a:effectLst/>
                <a:latin typeface="Calibri" panose="020F0502020204030204" pitchFamily="34" charset="0"/>
              </a:rPr>
              <a:t> </a:t>
            </a:r>
          </a:p>
          <a:p>
            <a:pPr>
              <a:buNone/>
            </a:pPr>
            <a:r>
              <a:rPr lang="tr-TR" sz="2400" b="0" i="0" dirty="0">
                <a:solidFill>
                  <a:srgbClr val="242021"/>
                </a:solidFill>
                <a:effectLst/>
                <a:latin typeface="Calibri" panose="020F0502020204030204" pitchFamily="34" charset="0"/>
              </a:rPr>
              <a:t>değerleridir. Verilen bu ilk değerler, dizilere değer aktarımı yapıldıkça yeni değerlerle değiştirilir.</a:t>
            </a:r>
            <a:r>
              <a:rPr lang="tr-TR" sz="2400" dirty="0"/>
              <a:t> </a:t>
            </a:r>
            <a:br>
              <a:rPr lang="tr-TR" sz="1400" dirty="0"/>
            </a:br>
            <a:br>
              <a:rPr lang="tr-TR" sz="2400" dirty="0"/>
            </a:br>
            <a:endParaRPr lang="tr-TR" sz="2400" dirty="0"/>
          </a:p>
        </p:txBody>
      </p:sp>
      <p:pic>
        <p:nvPicPr>
          <p:cNvPr id="8" name="Resim 7">
            <a:extLst>
              <a:ext uri="{FF2B5EF4-FFF2-40B4-BE49-F238E27FC236}">
                <a16:creationId xmlns:a16="http://schemas.microsoft.com/office/drawing/2014/main" id="{0482B0DB-7702-B57F-8490-9876E9948FD5}"/>
              </a:ext>
            </a:extLst>
          </p:cNvPr>
          <p:cNvPicPr>
            <a:picLocks noChangeAspect="1"/>
          </p:cNvPicPr>
          <p:nvPr/>
        </p:nvPicPr>
        <p:blipFill rotWithShape="1">
          <a:blip r:embed="rId2"/>
          <a:srcRect l="1956" t="14018" r="14186" b="6551"/>
          <a:stretch/>
        </p:blipFill>
        <p:spPr>
          <a:xfrm>
            <a:off x="1475656" y="2708920"/>
            <a:ext cx="6913960" cy="12241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2300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Dizi Tanımlamak</a:t>
            </a:r>
          </a:p>
        </p:txBody>
      </p:sp>
      <p:sp>
        <p:nvSpPr>
          <p:cNvPr id="3" name="2 İçerik Yer Tutucusu"/>
          <p:cNvSpPr>
            <a:spLocks noGrp="1"/>
          </p:cNvSpPr>
          <p:nvPr>
            <p:ph idx="1"/>
          </p:nvPr>
        </p:nvSpPr>
        <p:spPr>
          <a:xfrm>
            <a:off x="71470" y="1428736"/>
            <a:ext cx="9144000" cy="5286412"/>
          </a:xfrm>
          <a:solidFill>
            <a:srgbClr val="33CCFF">
              <a:alpha val="20000"/>
            </a:srgbClr>
          </a:solidFill>
        </p:spPr>
        <p:txBody>
          <a:bodyPr/>
          <a:lstStyle/>
          <a:p>
            <a:pPr>
              <a:buNone/>
            </a:pPr>
            <a:r>
              <a:rPr lang="tr-TR" dirty="0" err="1">
                <a:solidFill>
                  <a:srgbClr val="FF0000"/>
                </a:solidFill>
              </a:rPr>
              <a:t>veritipi</a:t>
            </a:r>
            <a:r>
              <a:rPr lang="tr-TR" dirty="0">
                <a:solidFill>
                  <a:srgbClr val="FF0000"/>
                </a:solidFill>
                <a:latin typeface="+mn-lt"/>
                <a:ea typeface="+mn-ea"/>
                <a:cs typeface="+mn-cs"/>
              </a:rPr>
              <a:t>[ ]</a:t>
            </a:r>
            <a:r>
              <a:rPr lang="tr-TR" dirty="0">
                <a:solidFill>
                  <a:srgbClr val="FF0000"/>
                </a:solidFill>
              </a:rPr>
              <a:t> </a:t>
            </a:r>
            <a:r>
              <a:rPr lang="tr-TR" dirty="0" err="1"/>
              <a:t>diziAdi</a:t>
            </a:r>
            <a:r>
              <a:rPr lang="tr-TR" dirty="0">
                <a:solidFill>
                  <a:schemeClr val="tx1"/>
                </a:solidFill>
                <a:latin typeface="+mn-lt"/>
                <a:ea typeface="+mn-ea"/>
                <a:cs typeface="+mn-cs"/>
              </a:rPr>
              <a:t>;</a:t>
            </a:r>
          </a:p>
          <a:p>
            <a:pPr>
              <a:buNone/>
            </a:pPr>
            <a:endParaRPr lang="tr-TR" dirty="0"/>
          </a:p>
          <a:p>
            <a:pPr>
              <a:buNone/>
            </a:pPr>
            <a:r>
              <a:rPr lang="tr-TR" dirty="0" err="1"/>
              <a:t>byte</a:t>
            </a:r>
            <a:r>
              <a:rPr lang="tr-TR" dirty="0"/>
              <a:t>[ ] </a:t>
            </a:r>
            <a:r>
              <a:rPr lang="tr-TR" dirty="0" err="1"/>
              <a:t>sayilar</a:t>
            </a:r>
            <a:r>
              <a:rPr lang="tr-TR" dirty="0"/>
              <a:t>=</a:t>
            </a:r>
            <a:r>
              <a:rPr lang="tr-TR" dirty="0" err="1"/>
              <a:t>new</a:t>
            </a:r>
            <a:r>
              <a:rPr lang="tr-TR" dirty="0"/>
              <a:t> </a:t>
            </a:r>
            <a:r>
              <a:rPr lang="tr-TR" dirty="0" err="1"/>
              <a:t>byte</a:t>
            </a:r>
            <a:r>
              <a:rPr lang="tr-TR" dirty="0"/>
              <a:t>[2];  </a:t>
            </a:r>
            <a:r>
              <a:rPr lang="tr-TR" sz="1800" dirty="0"/>
              <a:t>(Değerler önceden bilinmiyorsa)</a:t>
            </a:r>
            <a:endParaRPr lang="tr-TR" dirty="0"/>
          </a:p>
          <a:p>
            <a:pPr>
              <a:buNone/>
            </a:pPr>
            <a:r>
              <a:rPr lang="tr-TR" dirty="0" err="1"/>
              <a:t>sayilar</a:t>
            </a:r>
            <a:r>
              <a:rPr lang="tr-TR" dirty="0"/>
              <a:t>[0]=1;</a:t>
            </a:r>
          </a:p>
          <a:p>
            <a:pPr>
              <a:buNone/>
            </a:pPr>
            <a:r>
              <a:rPr lang="tr-TR" dirty="0" err="1"/>
              <a:t>sayilar</a:t>
            </a:r>
            <a:r>
              <a:rPr lang="tr-TR" dirty="0"/>
              <a:t>[1]=2;</a:t>
            </a:r>
          </a:p>
          <a:p>
            <a:pPr>
              <a:buNone/>
            </a:pPr>
            <a:endParaRPr lang="tr-TR" dirty="0"/>
          </a:p>
          <a:p>
            <a:pPr>
              <a:buNone/>
            </a:pPr>
            <a:r>
              <a:rPr lang="tr-TR" dirty="0" err="1"/>
              <a:t>byte</a:t>
            </a:r>
            <a:r>
              <a:rPr lang="tr-TR" dirty="0"/>
              <a:t>[ ] </a:t>
            </a:r>
            <a:r>
              <a:rPr lang="tr-TR" dirty="0" err="1"/>
              <a:t>sayilar</a:t>
            </a:r>
            <a:r>
              <a:rPr lang="tr-TR" dirty="0"/>
              <a:t>=</a:t>
            </a:r>
            <a:r>
              <a:rPr lang="tr-TR" dirty="0" err="1"/>
              <a:t>new</a:t>
            </a:r>
            <a:r>
              <a:rPr lang="tr-TR" dirty="0"/>
              <a:t> </a:t>
            </a:r>
            <a:r>
              <a:rPr lang="tr-TR" dirty="0" err="1"/>
              <a:t>byte</a:t>
            </a:r>
            <a:r>
              <a:rPr lang="tr-TR" dirty="0"/>
              <a:t>[ ] { 1 , 2 }; </a:t>
            </a:r>
            <a:r>
              <a:rPr lang="tr-TR" sz="1800" dirty="0"/>
              <a:t>(Değerler önceden belli)</a:t>
            </a:r>
          </a:p>
          <a:p>
            <a:pPr>
              <a:buNone/>
            </a:pPr>
            <a:endParaRPr lang="tr-TR" dirty="0"/>
          </a:p>
          <a:p>
            <a:pPr>
              <a:buNone/>
            </a:pPr>
            <a:r>
              <a:rPr lang="tr-TR" dirty="0" err="1"/>
              <a:t>byte</a:t>
            </a:r>
            <a:r>
              <a:rPr lang="tr-TR" dirty="0"/>
              <a:t>[] </a:t>
            </a:r>
            <a:r>
              <a:rPr lang="tr-TR" dirty="0" err="1"/>
              <a:t>sayilar</a:t>
            </a:r>
            <a:r>
              <a:rPr lang="tr-TR" dirty="0"/>
              <a:t>={ 1 , 2 }; </a:t>
            </a:r>
            <a:r>
              <a:rPr lang="tr-TR" sz="1800" dirty="0"/>
              <a:t>(Değerler önceden belli)</a:t>
            </a:r>
          </a:p>
        </p:txBody>
      </p:sp>
    </p:spTree>
    <p:extLst>
      <p:ext uri="{BB962C8B-B14F-4D97-AF65-F5344CB8AC3E}">
        <p14:creationId xmlns:p14="http://schemas.microsoft.com/office/powerpoint/2010/main" val="2807029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Farklı Türden Diziler</a:t>
            </a:r>
          </a:p>
        </p:txBody>
      </p:sp>
      <p:sp>
        <p:nvSpPr>
          <p:cNvPr id="3" name="2 İçerik Yer Tutucusu"/>
          <p:cNvSpPr>
            <a:spLocks noGrp="1"/>
          </p:cNvSpPr>
          <p:nvPr>
            <p:ph idx="1"/>
          </p:nvPr>
        </p:nvSpPr>
        <p:spPr>
          <a:solidFill>
            <a:srgbClr val="00FFFF">
              <a:alpha val="20000"/>
            </a:srgbClr>
          </a:solidFill>
        </p:spPr>
        <p:txBody>
          <a:bodyPr/>
          <a:lstStyle/>
          <a:p>
            <a:pPr>
              <a:buNone/>
            </a:pPr>
            <a:r>
              <a:rPr lang="tr-TR" dirty="0" err="1"/>
              <a:t>char</a:t>
            </a:r>
            <a:r>
              <a:rPr lang="tr-TR" dirty="0"/>
              <a:t>[ ] karakterler=</a:t>
            </a:r>
            <a:r>
              <a:rPr lang="tr-TR" dirty="0" err="1"/>
              <a:t>new</a:t>
            </a:r>
            <a:r>
              <a:rPr lang="tr-TR" dirty="0"/>
              <a:t> </a:t>
            </a:r>
            <a:r>
              <a:rPr lang="tr-TR" dirty="0" err="1"/>
              <a:t>char</a:t>
            </a:r>
            <a:r>
              <a:rPr lang="tr-TR" dirty="0"/>
              <a:t>[ ]</a:t>
            </a:r>
          </a:p>
          <a:p>
            <a:pPr>
              <a:buNone/>
            </a:pPr>
            <a:r>
              <a:rPr lang="tr-TR" dirty="0"/>
              <a:t>{</a:t>
            </a:r>
          </a:p>
          <a:p>
            <a:pPr>
              <a:buNone/>
            </a:pPr>
            <a:r>
              <a:rPr lang="tr-TR" dirty="0"/>
              <a:t>	‘A’,’2’,’B’,(</a:t>
            </a:r>
            <a:r>
              <a:rPr lang="tr-TR" dirty="0" err="1"/>
              <a:t>char</a:t>
            </a:r>
            <a:r>
              <a:rPr lang="tr-TR" dirty="0"/>
              <a:t>)68</a:t>
            </a:r>
          </a:p>
          <a:p>
            <a:pPr>
              <a:buNone/>
            </a:pPr>
            <a:r>
              <a:rPr lang="tr-TR" dirty="0"/>
              <a:t>}</a:t>
            </a:r>
          </a:p>
          <a:p>
            <a:pPr>
              <a:buNone/>
            </a:pPr>
            <a:endParaRPr lang="tr-TR" dirty="0"/>
          </a:p>
          <a:p>
            <a:pPr>
              <a:buNone/>
            </a:pPr>
            <a:r>
              <a:rPr lang="tr-TR" dirty="0" err="1"/>
              <a:t>Console</a:t>
            </a:r>
            <a:r>
              <a:rPr lang="tr-TR" dirty="0"/>
              <a:t>.</a:t>
            </a:r>
            <a:r>
              <a:rPr lang="tr-TR" dirty="0" err="1"/>
              <a:t>WriteLine</a:t>
            </a:r>
            <a:r>
              <a:rPr lang="tr-TR" dirty="0"/>
              <a:t>(karakterler[1]);</a:t>
            </a:r>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438</Template>
  <TotalTime>310</TotalTime>
  <Words>3155</Words>
  <Application>Microsoft Office PowerPoint</Application>
  <PresentationFormat>On-screen Show (4:3)</PresentationFormat>
  <Paragraphs>476</Paragraphs>
  <Slides>57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Calibri-Bold</vt:lpstr>
      <vt:lpstr>Consolas</vt:lpstr>
      <vt:lpstr>Courier New</vt:lpstr>
      <vt:lpstr>Times New Roman</vt:lpstr>
      <vt:lpstr>Wingdings</vt:lpstr>
      <vt:lpstr>Diseño predeterminado</vt:lpstr>
      <vt:lpstr>Arrays (Diziler) Collections (Koleksiyonlar</vt:lpstr>
      <vt:lpstr>PowerPoint Presentation</vt:lpstr>
      <vt:lpstr>Arrays (Diziler)</vt:lpstr>
      <vt:lpstr>Arrays (Diziler)</vt:lpstr>
      <vt:lpstr>Dizi Tanımlamak</vt:lpstr>
      <vt:lpstr>Dizi Tanımlamak</vt:lpstr>
      <vt:lpstr>Dizi Tanımlamak</vt:lpstr>
      <vt:lpstr>Dizi Tanımlamak</vt:lpstr>
      <vt:lpstr>Farklı Türden Diziler</vt:lpstr>
      <vt:lpstr>Bir Boyutlu Dizi Değer Atama</vt:lpstr>
      <vt:lpstr>Dizi Tanımlamak</vt:lpstr>
      <vt:lpstr>Dizi Tanımlamak</vt:lpstr>
      <vt:lpstr>Dizi Tanımlamak</vt:lpstr>
      <vt:lpstr>Dizi Tanımlamak</vt:lpstr>
      <vt:lpstr>Dizi Tanımlamak</vt:lpstr>
      <vt:lpstr>Çok Boyutlu Diziler</vt:lpstr>
      <vt:lpstr>Çok boyutlu Diziler</vt:lpstr>
      <vt:lpstr>Çok boyutlu Diziler</vt:lpstr>
      <vt:lpstr>CreatInstanace Metodu İle Dizi</vt:lpstr>
      <vt:lpstr>CreatInstanace Metodu İle Dizi</vt:lpstr>
      <vt:lpstr>CreatInstanace Metodu İle Dizi</vt:lpstr>
      <vt:lpstr>CreatInstanace Metodu İle Dizi</vt:lpstr>
      <vt:lpstr>Jagged Arrays (Düzensiz Diziler)</vt:lpstr>
      <vt:lpstr>Jagged Arrays (Düzensiz Diziler)</vt:lpstr>
      <vt:lpstr>Jagged Arrays (Düzensiz Diziler)</vt:lpstr>
      <vt:lpstr>Jagged Arrays (Düzensiz Diziler)</vt:lpstr>
      <vt:lpstr>Dizilerde foreach Döngüsü</vt:lpstr>
      <vt:lpstr>Dizilerde foreach Döngüsü</vt:lpstr>
      <vt:lpstr>Koleksiyon Sınıfları</vt:lpstr>
      <vt:lpstr>Koleksiyon Sınıfları</vt:lpstr>
      <vt:lpstr>Koleksiyon Sınıfları</vt:lpstr>
      <vt:lpstr>Koleksiyon Sınıfları</vt:lpstr>
      <vt:lpstr>Collections (Non Generic)</vt:lpstr>
      <vt:lpstr>Collections (Non Generic)</vt:lpstr>
      <vt:lpstr>Collections (Non Generic)</vt:lpstr>
      <vt:lpstr>ArrayList</vt:lpstr>
      <vt:lpstr>ArrayList</vt:lpstr>
      <vt:lpstr>ArrayList Metotları</vt:lpstr>
      <vt:lpstr>ArrayList</vt:lpstr>
      <vt:lpstr>ArrayList</vt:lpstr>
      <vt:lpstr>Hashtable</vt:lpstr>
      <vt:lpstr>Hashtable</vt:lpstr>
      <vt:lpstr>Hashtable</vt:lpstr>
      <vt:lpstr>HashTable</vt:lpstr>
      <vt:lpstr>HashTable</vt:lpstr>
      <vt:lpstr>SortedList</vt:lpstr>
      <vt:lpstr>SortedList</vt:lpstr>
      <vt:lpstr>Stack</vt:lpstr>
      <vt:lpstr>PowerPoint Presentation</vt:lpstr>
      <vt:lpstr>Collections</vt:lpstr>
      <vt:lpstr>Collections</vt:lpstr>
      <vt:lpstr>Generic Koleksiyonlar</vt:lpstr>
      <vt:lpstr>Generic Koleksiyonlar</vt:lpstr>
      <vt:lpstr>Generic Koleksiyonlar</vt:lpstr>
      <vt:lpstr>Generic Koleksiyonlar</vt:lpstr>
      <vt:lpstr>Generic Koleksiyonlar</vt:lpstr>
      <vt:lpstr>Generic Koleksiyonlar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Adem AKKUŞ</dc:creator>
  <cp:lastModifiedBy>Adem AKKUŞ</cp:lastModifiedBy>
  <cp:revision>66</cp:revision>
  <dcterms:created xsi:type="dcterms:W3CDTF">2015-11-29T08:43:55Z</dcterms:created>
  <dcterms:modified xsi:type="dcterms:W3CDTF">2023-02-19T16:45:07Z</dcterms:modified>
</cp:coreProperties>
</file>