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0" r:id="rId13"/>
    <p:sldId id="275" r:id="rId14"/>
    <p:sldId id="276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CFF"/>
    <a:srgbClr val="00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111" d="100"/>
          <a:sy n="111" d="100"/>
        </p:scale>
        <p:origin x="51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3E0AB9-2496-4304-83D8-7F623EF7FBBE}" type="datetime1">
              <a:rPr lang="tr-TR" smtClean="0"/>
              <a:t>14.02.2023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5972-0561-4B0D-B302-7F48AF20A8F7}" type="datetime1">
              <a:rPr lang="tr-TR" smtClean="0"/>
              <a:pPr/>
              <a:t>14.02.2023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tr-TR" noProof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07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92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63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5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/>
              <a:t>Deneyinizin yanıtladığı soruyu girin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01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60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23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72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9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89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6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71D3012-ABE9-4364-4BD7-4F80E25021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59381"/>
          </a:xfrm>
          <a:blipFill>
            <a:blip r:embed="rId2"/>
            <a:stretch>
              <a:fillRect b="-8930"/>
            </a:stretch>
          </a:blipFill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AD982-7606-4945-8B5D-44E9B9042FAA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8" name="Düz Bağlayıcı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37CE9-B659-48FB-B759-D71EA801C928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7C99A-E4F0-48D4-8316-10D8C050F3AE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13810F-307B-4832-8202-D80DED7A5436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9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Tarih Yer Tutucus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6CA41-0E08-4645-B077-3C92F46A146C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5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3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F1A7B-7D5D-44DF-A739-4FF01AE9AFC6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tr-TR" noProof="0"/>
              <a:t>‹#›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2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709491-48D0-4566-A111-068942410CAE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9" name="Düz Bağlayıcı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9" name="Düz Bağlayıcı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cxnSp>
        <p:nvCxnSpPr>
          <p:cNvPr id="9" name="Düz Bağlayıcı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tr-TR" noProof="0"/>
              <a:pPr/>
              <a:t>‹#›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1B0C62D7-F4C1-47C7-A6DF-7E25B1DFE628}" type="datetime1">
              <a:rPr lang="tr-TR" noProof="0" smtClean="0"/>
              <a:t>14.02.2023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EFEFD-B240-84FB-0D72-7520B9E2D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0" y="0"/>
            <a:ext cx="12191999" cy="484777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0" y="4740333"/>
            <a:ext cx="12191999" cy="1263534"/>
          </a:xfrm>
        </p:spPr>
        <p:txBody>
          <a:bodyPr rtlCol="0">
            <a:noAutofit/>
          </a:bodyPr>
          <a:lstStyle/>
          <a:p>
            <a:pPr rtl="0"/>
            <a:r>
              <a:rPr lang="tr-TR" sz="5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İstisna Yakalama (</a:t>
            </a:r>
            <a:r>
              <a:rPr lang="tr-TR" sz="5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tr-TR" sz="5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Handling )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b="1" dirty="0">
                <a:solidFill>
                  <a:srgbClr val="0070C0"/>
                </a:solidFill>
              </a:rPr>
              <a:t>Adem AKKUŞ </a:t>
            </a:r>
            <a:r>
              <a:rPr lang="tr-TR" dirty="0">
                <a:solidFill>
                  <a:srgbClr val="0070C0"/>
                </a:solidFill>
              </a:rPr>
              <a:t>| Bilgisayar Mühendisi | Uzm. Bilişim </a:t>
            </a:r>
            <a:r>
              <a:rPr lang="tr-TR" dirty="0" err="1">
                <a:solidFill>
                  <a:srgbClr val="0070C0"/>
                </a:solidFill>
              </a:rPr>
              <a:t>Tekn</a:t>
            </a:r>
            <a:r>
              <a:rPr lang="tr-TR" dirty="0">
                <a:solidFill>
                  <a:srgbClr val="0070C0"/>
                </a:solidFill>
              </a:rPr>
              <a:t>. </a:t>
            </a:r>
            <a:r>
              <a:rPr lang="tr-TR" dirty="0" err="1">
                <a:solidFill>
                  <a:srgbClr val="0070C0"/>
                </a:solidFill>
              </a:rPr>
              <a:t>Öğrt</a:t>
            </a:r>
            <a:r>
              <a:rPr lang="tr-TR" dirty="0">
                <a:solidFill>
                  <a:srgbClr val="0070C0"/>
                </a:solidFill>
              </a:rPr>
              <a:t>. | Eğitmen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073" y="1537855"/>
            <a:ext cx="11443854" cy="5008088"/>
          </a:xfrm>
        </p:spPr>
        <p:txBody>
          <a:bodyPr rtlCol="0">
            <a:noAutofit/>
          </a:bodyPr>
          <a:lstStyle/>
          <a:p>
            <a:pPr marL="0" indent="0" algn="just" rtl="0">
              <a:lnSpc>
                <a:spcPct val="110000"/>
              </a:lnSpc>
              <a:buNone/>
            </a:pPr>
            <a:r>
              <a:rPr lang="tr-TR" sz="2400" dirty="0"/>
              <a:t>4. Daha özel yakalama bloğu, genelleştirilmiş olandan önce gelmelidir. Aksi takdirde özel </a:t>
            </a:r>
            <a:r>
              <a:rPr lang="tr-TR" sz="2400" dirty="0" err="1">
                <a:solidFill>
                  <a:srgbClr val="00B0F0"/>
                </a:solidFill>
              </a:rPr>
              <a:t>catch</a:t>
            </a:r>
            <a:r>
              <a:rPr lang="tr-TR" sz="2400" dirty="0"/>
              <a:t> bloğu asla yürütülmez.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FE310-7530-CFB0-4E69-0CA92F25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5" y="2572987"/>
            <a:ext cx="5910729" cy="377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03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073" y="1537855"/>
            <a:ext cx="11443854" cy="5008088"/>
          </a:xfrm>
        </p:spPr>
        <p:txBody>
          <a:bodyPr rtlCol="0">
            <a:noAutofit/>
          </a:bodyPr>
          <a:lstStyle/>
          <a:p>
            <a:pPr marL="0" indent="0" algn="just" rtl="0">
              <a:lnSpc>
                <a:spcPct val="110000"/>
              </a:lnSpc>
              <a:buNone/>
            </a:pPr>
            <a:r>
              <a:rPr lang="tr-TR" sz="2400" dirty="0"/>
              <a:t>5. İstisnalar, </a:t>
            </a:r>
            <a:r>
              <a:rPr lang="tr-TR" sz="2400" dirty="0" err="1">
                <a:solidFill>
                  <a:srgbClr val="0070C0"/>
                </a:solidFill>
              </a:rPr>
              <a:t>throw</a:t>
            </a:r>
            <a:r>
              <a:rPr lang="tr-TR" sz="2400" dirty="0"/>
              <a:t> anahtar sözcüğü kullanılarak bir program tarafından açıkça oluşturulabilir. (Kullanıcı Tanımlı İstisna- User </a:t>
            </a:r>
            <a:r>
              <a:rPr lang="tr-TR" sz="2400" dirty="0" err="1"/>
              <a:t>Defined</a:t>
            </a:r>
            <a:r>
              <a:rPr lang="tr-TR" sz="2400" dirty="0"/>
              <a:t> </a:t>
            </a:r>
            <a:r>
              <a:rPr lang="tr-TR" sz="2400" dirty="0" err="1"/>
              <a:t>Exception</a:t>
            </a:r>
            <a:r>
              <a:rPr lang="tr-TR" sz="2400" dirty="0"/>
              <a:t>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1E38E-D6D1-2F3E-3C53-1B01A25BE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51"/>
          <a:stretch/>
        </p:blipFill>
        <p:spPr>
          <a:xfrm>
            <a:off x="5587282" y="4932910"/>
            <a:ext cx="6008965" cy="966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DED41-235E-DA6B-28F2-6F33517A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07" y="2625437"/>
            <a:ext cx="4436886" cy="385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366BD-60C3-A83D-A676-BD9A91EE4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82" y="3033391"/>
            <a:ext cx="6008965" cy="1585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9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2858" y="1714499"/>
            <a:ext cx="11413506" cy="4831443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tr-TR" sz="2400" dirty="0"/>
              <a:t>6. Herhangi bir istisna işleme mekanizması kullanılmazsa, program bir hata mesajı vererek çalışmayı durdurur.</a:t>
            </a:r>
          </a:p>
          <a:p>
            <a:pPr marL="0" indent="0" algn="just" rtl="0">
              <a:buNone/>
            </a:pPr>
            <a:endParaRPr lang="tr-TR" sz="2400" dirty="0"/>
          </a:p>
          <a:p>
            <a:pPr marL="0" indent="0" algn="just" rtl="0">
              <a:buNone/>
            </a:pPr>
            <a:endParaRPr lang="tr-TR" sz="2400" dirty="0"/>
          </a:p>
          <a:p>
            <a:pPr marL="0" indent="0" algn="just" rtl="0">
              <a:buNone/>
            </a:pPr>
            <a:endParaRPr lang="tr-T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D7CAB-DAC3-D2ED-ACED-00DFE6AAE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23" b="61121"/>
          <a:stretch/>
        </p:blipFill>
        <p:spPr>
          <a:xfrm>
            <a:off x="362858" y="3147422"/>
            <a:ext cx="4070597" cy="981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F018B-A713-362F-D602-79C8DC972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70" t="18984" b="15690"/>
          <a:stretch/>
        </p:blipFill>
        <p:spPr>
          <a:xfrm>
            <a:off x="4433455" y="3688607"/>
            <a:ext cx="4848528" cy="16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2858" y="1714499"/>
            <a:ext cx="11413506" cy="4831443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tr-TR" sz="2400" dirty="0"/>
              <a:t>7. Parantez veya bağımsız değişken içermeyen bir </a:t>
            </a:r>
            <a:r>
              <a:rPr lang="tr-TR" sz="2400" dirty="0" err="1">
                <a:solidFill>
                  <a:srgbClr val="0070C0"/>
                </a:solidFill>
              </a:rPr>
              <a:t>catch</a:t>
            </a:r>
            <a:r>
              <a:rPr lang="tr-TR" sz="2400" dirty="0"/>
              <a:t> bloğu , </a:t>
            </a:r>
            <a:r>
              <a:rPr lang="tr-TR" sz="2400" dirty="0" err="1">
                <a:solidFill>
                  <a:srgbClr val="0070C0"/>
                </a:solidFill>
              </a:rPr>
              <a:t>try</a:t>
            </a:r>
            <a:r>
              <a:rPr lang="tr-TR" sz="2400" dirty="0"/>
              <a:t> bloğu içinde meydana gelen tüm istisnaları yakalayabiliriz.</a:t>
            </a:r>
          </a:p>
          <a:p>
            <a:pPr marL="0" indent="0" algn="just" rtl="0">
              <a:buNone/>
            </a:pPr>
            <a:endParaRPr lang="tr-T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5F536-95E4-C46E-5A3F-02459B1B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96" y="3020291"/>
            <a:ext cx="4511008" cy="255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1189B-33AB-D1B4-5295-6546E78C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014" y="3020291"/>
            <a:ext cx="4394411" cy="255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21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9E6A-17F8-82AF-5B26-322B3299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375D-89D4-A7C0-9FD3-3F71EEC6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812" y="3904602"/>
            <a:ext cx="3694981" cy="2299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0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2945680-1D14-C04B-5232-9301D5A50B4E}"/>
              </a:ext>
            </a:extLst>
          </p:cNvPr>
          <p:cNvSpPr/>
          <p:nvPr/>
        </p:nvSpPr>
        <p:spPr>
          <a:xfrm>
            <a:off x="5249176" y="2032527"/>
            <a:ext cx="3010617" cy="2168010"/>
          </a:xfrm>
          <a:prstGeom prst="cloudCallout">
            <a:avLst/>
          </a:prstGeom>
          <a:solidFill>
            <a:srgbClr val="AFECFF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94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/>
              <a:t>Hata Nedir?</a:t>
            </a:r>
            <a:br>
              <a:rPr lang="tr-TR" dirty="0"/>
            </a:br>
            <a:r>
              <a:rPr lang="tr-TR" dirty="0"/>
              <a:t>Hata Türleri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E4FF-EC76-5F4E-4821-5764BDB10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Hata Nedir?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Hata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2858" y="1714499"/>
            <a:ext cx="11413506" cy="4831443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tr-TR" sz="2400" dirty="0"/>
              <a:t>Hatalar (</a:t>
            </a:r>
            <a:r>
              <a:rPr lang="tr-TR" sz="2400" dirty="0" err="1"/>
              <a:t>errors</a:t>
            </a:r>
            <a:r>
              <a:rPr lang="tr-TR" sz="2400" dirty="0"/>
              <a:t>), program geliştirme veya yürütme sırasında meydana gelen hata veya kusurları ifade eder. Bunları bulup düzeltmezseniz programın yanlış sonuçlar vermesine neden olurlar.</a:t>
            </a:r>
          </a:p>
          <a:p>
            <a:pPr marL="0" indent="0" algn="just" rtl="0">
              <a:buNone/>
            </a:pPr>
            <a:r>
              <a:rPr lang="tr-TR" sz="2400" dirty="0"/>
              <a:t>Hatalar, kullanıcı kaynaklı, program geliştiren yazılımcı kaynaklı ya da sistemsel bir hata olabilir.</a:t>
            </a:r>
          </a:p>
          <a:p>
            <a:pPr marL="0" indent="0" algn="just" rtl="0">
              <a:buNone/>
            </a:pPr>
            <a:r>
              <a:rPr lang="tr-TR" sz="2400" dirty="0"/>
              <a:t>Yazılımcı, tüm hataların analizini yaparak programın sürekli çalışmasını sağlayacak tedbirler almalıdır.</a:t>
            </a:r>
          </a:p>
          <a:p>
            <a:pPr marL="0" indent="0" algn="just" rtl="0">
              <a:buNone/>
            </a:pPr>
            <a:endParaRPr lang="tr-TR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0D3150-D0F8-E635-7761-8B812628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95" y="5143501"/>
            <a:ext cx="2755815" cy="1264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 mistakes in cross-platform development | by Tanim-ul Haque Khan |  Brain Station 23 | Medium">
            <a:extLst>
              <a:ext uri="{FF2B5EF4-FFF2-40B4-BE49-F238E27FC236}">
                <a16:creationId xmlns:a16="http://schemas.microsoft.com/office/drawing/2014/main" id="{B0038777-41A2-C12A-0883-11034485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84" y="5143501"/>
            <a:ext cx="2063824" cy="14627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7 Common MISTAKES made by C# developers (+ How to avoid them)">
            <a:extLst>
              <a:ext uri="{FF2B5EF4-FFF2-40B4-BE49-F238E27FC236}">
                <a16:creationId xmlns:a16="http://schemas.microsoft.com/office/drawing/2014/main" id="{1F2B48E5-F79A-576E-3B3A-76FCDB51D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589" b="87150" l="15455" r="90000">
                        <a14:foregroundMark x1="73636" y1="25701" x2="62545" y2="37617"/>
                        <a14:foregroundMark x1="58545" y1="25935" x2="67273" y2="35748"/>
                        <a14:foregroundMark x1="69455" y1="25701" x2="61273" y2="32944"/>
                        <a14:foregroundMark x1="59273" y1="26636" x2="56909" y2="42056"/>
                        <a14:foregroundMark x1="58727" y1="25000" x2="69455" y2="38318"/>
                        <a14:foregroundMark x1="74727" y1="28037" x2="74182" y2="39019"/>
                        <a14:foregroundMark x1="72545" y1="33411" x2="64182" y2="37150"/>
                        <a14:foregroundMark x1="65091" y1="26636" x2="58000" y2="31308"/>
                        <a14:foregroundMark x1="56909" y1="25935" x2="65636" y2="37617"/>
                        <a14:foregroundMark x1="58727" y1="32944" x2="63455" y2="40654"/>
                        <a14:foregroundMark x1="20182" y1="20561" x2="26727" y2="30607"/>
                        <a14:foregroundMark x1="27091" y1="21028" x2="20000" y2="26636"/>
                        <a14:foregroundMark x1="21636" y1="30140" x2="27636" y2="25000"/>
                        <a14:foregroundMark x1="28364" y1="25935" x2="27091" y2="23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13384" r="10528" b="10943"/>
          <a:stretch/>
        </p:blipFill>
        <p:spPr bwMode="auto">
          <a:xfrm>
            <a:off x="4327241" y="4970755"/>
            <a:ext cx="2326830" cy="180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399" y="127000"/>
            <a:ext cx="11554691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Hata Türleri</a:t>
            </a:r>
          </a:p>
        </p:txBody>
      </p:sp>
      <p:grpSp>
        <p:nvGrpSpPr>
          <p:cNvPr id="7" name="Group 6" descr="Birbirine bitişik olarak yerleştirilmiş 3 grubu ve her grubun altında bulunan madde işaretlerini gösteren yatay madde işareti listesi">
            <a:extLst>
              <a:ext uri="{FF2B5EF4-FFF2-40B4-BE49-F238E27FC236}">
                <a16:creationId xmlns:a16="http://schemas.microsoft.com/office/drawing/2014/main" id="{4A357B0D-EB96-D981-C140-9506231392D9}"/>
              </a:ext>
            </a:extLst>
          </p:cNvPr>
          <p:cNvGrpSpPr/>
          <p:nvPr/>
        </p:nvGrpSpPr>
        <p:grpSpPr>
          <a:xfrm>
            <a:off x="152400" y="1103764"/>
            <a:ext cx="11785857" cy="5506883"/>
            <a:chOff x="152400" y="1103764"/>
            <a:chExt cx="11785857" cy="55068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EB2FB40-7A20-C89C-5724-621218FE0C79}"/>
                </a:ext>
              </a:extLst>
            </p:cNvPr>
            <p:cNvSpPr/>
            <p:nvPr/>
          </p:nvSpPr>
          <p:spPr>
            <a:xfrm>
              <a:off x="178131" y="1115613"/>
              <a:ext cx="3825833" cy="1324800"/>
            </a:xfrm>
            <a:custGeom>
              <a:avLst/>
              <a:gdLst>
                <a:gd name="connsiteX0" fmla="*/ 0 w 3715285"/>
                <a:gd name="connsiteY0" fmla="*/ 0 h 1324800"/>
                <a:gd name="connsiteX1" fmla="*/ 3715285 w 3715285"/>
                <a:gd name="connsiteY1" fmla="*/ 0 h 1324800"/>
                <a:gd name="connsiteX2" fmla="*/ 3715285 w 3715285"/>
                <a:gd name="connsiteY2" fmla="*/ 1324800 h 1324800"/>
                <a:gd name="connsiteX3" fmla="*/ 0 w 3715285"/>
                <a:gd name="connsiteY3" fmla="*/ 1324800 h 1324800"/>
                <a:gd name="connsiteX4" fmla="*/ 0 w 3715285"/>
                <a:gd name="connsiteY4" fmla="*/ 0 h 13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5285" h="1324800">
                  <a:moveTo>
                    <a:pt x="0" y="0"/>
                  </a:moveTo>
                  <a:lnTo>
                    <a:pt x="3715285" y="0"/>
                  </a:lnTo>
                  <a:lnTo>
                    <a:pt x="3715285" y="1324800"/>
                  </a:lnTo>
                  <a:lnTo>
                    <a:pt x="0" y="132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81280" rIns="142240" bIns="81280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>
                  <a:solidFill>
                    <a:srgbClr val="0070C0"/>
                  </a:solidFill>
                </a:rPr>
                <a:t>1. Sözdizimi Hatası (</a:t>
              </a:r>
              <a:r>
                <a:rPr lang="tr-TR" sz="2000" kern="1200" noProof="0" dirty="0" err="1">
                  <a:solidFill>
                    <a:srgbClr val="0070C0"/>
                  </a:solidFill>
                </a:rPr>
                <a:t>Syntax</a:t>
              </a:r>
              <a:r>
                <a:rPr lang="tr-TR" sz="2000" kern="1200" noProof="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80139D-8A85-F07F-DDDA-76A75560AFEA}"/>
                </a:ext>
              </a:extLst>
            </p:cNvPr>
            <p:cNvSpPr/>
            <p:nvPr/>
          </p:nvSpPr>
          <p:spPr>
            <a:xfrm>
              <a:off x="152400" y="2511991"/>
              <a:ext cx="3851564" cy="4098656"/>
            </a:xfrm>
            <a:custGeom>
              <a:avLst/>
              <a:gdLst>
                <a:gd name="connsiteX0" fmla="*/ 0 w 3697189"/>
                <a:gd name="connsiteY0" fmla="*/ 0 h 4098656"/>
                <a:gd name="connsiteX1" fmla="*/ 3697189 w 3697189"/>
                <a:gd name="connsiteY1" fmla="*/ 0 h 4098656"/>
                <a:gd name="connsiteX2" fmla="*/ 3697189 w 3697189"/>
                <a:gd name="connsiteY2" fmla="*/ 4098656 h 4098656"/>
                <a:gd name="connsiteX3" fmla="*/ 0 w 3697189"/>
                <a:gd name="connsiteY3" fmla="*/ 4098656 h 4098656"/>
                <a:gd name="connsiteX4" fmla="*/ 0 w 3697189"/>
                <a:gd name="connsiteY4" fmla="*/ 0 h 409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189" h="4098656">
                  <a:moveTo>
                    <a:pt x="0" y="0"/>
                  </a:moveTo>
                  <a:lnTo>
                    <a:pt x="3697189" y="0"/>
                  </a:lnTo>
                  <a:lnTo>
                    <a:pt x="3697189" y="4098656"/>
                  </a:lnTo>
                  <a:lnTo>
                    <a:pt x="0" y="40986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rtlCol="0" anchor="t" anchorCtr="0">
              <a:noAutofit/>
            </a:bodyPr>
            <a:lstStyle/>
            <a:p>
              <a:pPr marL="171450" lvl="1" indent="-171450" algn="just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tr-TR" sz="1600" b="0" i="0" kern="1200" dirty="0"/>
                <a:t>Kodda yazım hatası yaptığınızda, geliştirme sırasında sözdizimi hataları oluşur. </a:t>
              </a:r>
              <a:endParaRPr lang="tr-TR" sz="1600" kern="1200" noProof="0" dirty="0"/>
            </a:p>
            <a:p>
              <a:pPr marL="171450" lvl="1" indent="-171450" algn="just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tr-TR" sz="1600" b="0" i="0" kern="1200" dirty="0"/>
                <a:t>Örnek değer ataması yapılmayan değişkeni kullanmak.</a:t>
              </a:r>
              <a:endParaRPr lang="tr-TR" sz="16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DF58C2-D0DF-20A3-9E41-CCD1C14EE30B}"/>
                </a:ext>
              </a:extLst>
            </p:cNvPr>
            <p:cNvSpPr/>
            <p:nvPr/>
          </p:nvSpPr>
          <p:spPr>
            <a:xfrm>
              <a:off x="4263785" y="1115613"/>
              <a:ext cx="3603101" cy="1324800"/>
            </a:xfrm>
            <a:custGeom>
              <a:avLst/>
              <a:gdLst>
                <a:gd name="connsiteX0" fmla="*/ 0 w 3526572"/>
                <a:gd name="connsiteY0" fmla="*/ 0 h 1324800"/>
                <a:gd name="connsiteX1" fmla="*/ 3526572 w 3526572"/>
                <a:gd name="connsiteY1" fmla="*/ 0 h 1324800"/>
                <a:gd name="connsiteX2" fmla="*/ 3526572 w 3526572"/>
                <a:gd name="connsiteY2" fmla="*/ 1324800 h 1324800"/>
                <a:gd name="connsiteX3" fmla="*/ 0 w 3526572"/>
                <a:gd name="connsiteY3" fmla="*/ 1324800 h 1324800"/>
                <a:gd name="connsiteX4" fmla="*/ 0 w 3526572"/>
                <a:gd name="connsiteY4" fmla="*/ 0 h 13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572" h="1324800">
                  <a:moveTo>
                    <a:pt x="0" y="0"/>
                  </a:moveTo>
                  <a:lnTo>
                    <a:pt x="3526572" y="0"/>
                  </a:lnTo>
                  <a:lnTo>
                    <a:pt x="3526572" y="1324800"/>
                  </a:lnTo>
                  <a:lnTo>
                    <a:pt x="0" y="132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81280" rIns="142240" bIns="81280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>
                  <a:solidFill>
                    <a:srgbClr val="0070C0"/>
                  </a:solidFill>
                </a:rPr>
                <a:t>2. Çalışma Zamanı Hatası (</a:t>
              </a:r>
              <a:r>
                <a:rPr lang="tr-TR" sz="2000" kern="1200" noProof="0" dirty="0" err="1">
                  <a:solidFill>
                    <a:srgbClr val="0070C0"/>
                  </a:solidFill>
                </a:rPr>
                <a:t>Exception</a:t>
              </a:r>
              <a:r>
                <a:rPr lang="tr-TR" sz="2000" kern="1200" noProof="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4F451-26F5-B3D6-BFA3-97DC6B4F9400}"/>
                </a:ext>
              </a:extLst>
            </p:cNvPr>
            <p:cNvSpPr/>
            <p:nvPr/>
          </p:nvSpPr>
          <p:spPr>
            <a:xfrm>
              <a:off x="4263785" y="2511991"/>
              <a:ext cx="3603101" cy="4098656"/>
            </a:xfrm>
            <a:custGeom>
              <a:avLst/>
              <a:gdLst>
                <a:gd name="connsiteX0" fmla="*/ 0 w 3526572"/>
                <a:gd name="connsiteY0" fmla="*/ 0 h 4245783"/>
                <a:gd name="connsiteX1" fmla="*/ 3526572 w 3526572"/>
                <a:gd name="connsiteY1" fmla="*/ 0 h 4245783"/>
                <a:gd name="connsiteX2" fmla="*/ 3526572 w 3526572"/>
                <a:gd name="connsiteY2" fmla="*/ 4245783 h 4245783"/>
                <a:gd name="connsiteX3" fmla="*/ 0 w 3526572"/>
                <a:gd name="connsiteY3" fmla="*/ 4245783 h 4245783"/>
                <a:gd name="connsiteX4" fmla="*/ 0 w 3526572"/>
                <a:gd name="connsiteY4" fmla="*/ 0 h 424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572" h="4245783">
                  <a:moveTo>
                    <a:pt x="0" y="0"/>
                  </a:moveTo>
                  <a:lnTo>
                    <a:pt x="3526572" y="0"/>
                  </a:lnTo>
                  <a:lnTo>
                    <a:pt x="3526572" y="4245783"/>
                  </a:lnTo>
                  <a:lnTo>
                    <a:pt x="0" y="42457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rtlCol="0" anchor="t" anchorCtr="0">
              <a:noAutofit/>
            </a:bodyPr>
            <a:lstStyle/>
            <a:p>
              <a:pPr marL="171450" lvl="1" indent="-171450" algn="just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tr-TR" sz="1600" kern="1200" noProof="0" dirty="0"/>
                <a:t>Çalışma zamanı hataları, programın yürütülmesi sırasında ortaya çıkar. Bunlara istisnalar da denir. Bunun nedeni yanlış kullanıcı girdileri, yanlış tasarım mantığı veya sistem hataları olabilir.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D943B2-AAE2-CF70-D69D-2AB9F869E5D8}"/>
                </a:ext>
              </a:extLst>
            </p:cNvPr>
            <p:cNvSpPr/>
            <p:nvPr/>
          </p:nvSpPr>
          <p:spPr>
            <a:xfrm>
              <a:off x="8188038" y="1103764"/>
              <a:ext cx="3717223" cy="1324800"/>
            </a:xfrm>
            <a:custGeom>
              <a:avLst/>
              <a:gdLst>
                <a:gd name="connsiteX0" fmla="*/ 0 w 3537108"/>
                <a:gd name="connsiteY0" fmla="*/ 0 h 1324800"/>
                <a:gd name="connsiteX1" fmla="*/ 3537108 w 3537108"/>
                <a:gd name="connsiteY1" fmla="*/ 0 h 1324800"/>
                <a:gd name="connsiteX2" fmla="*/ 3537108 w 3537108"/>
                <a:gd name="connsiteY2" fmla="*/ 1324800 h 1324800"/>
                <a:gd name="connsiteX3" fmla="*/ 0 w 3537108"/>
                <a:gd name="connsiteY3" fmla="*/ 1324800 h 1324800"/>
                <a:gd name="connsiteX4" fmla="*/ 0 w 3537108"/>
                <a:gd name="connsiteY4" fmla="*/ 0 h 13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7108" h="1324800">
                  <a:moveTo>
                    <a:pt x="0" y="0"/>
                  </a:moveTo>
                  <a:lnTo>
                    <a:pt x="3537108" y="0"/>
                  </a:lnTo>
                  <a:lnTo>
                    <a:pt x="3537108" y="1324800"/>
                  </a:lnTo>
                  <a:lnTo>
                    <a:pt x="0" y="132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81280" rIns="142240" bIns="81280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>
                  <a:solidFill>
                    <a:srgbClr val="0070C0"/>
                  </a:solidFill>
                </a:rPr>
                <a:t>3. Mantıksal Hata (</a:t>
              </a:r>
              <a:r>
                <a:rPr lang="tr-TR" sz="2000" kern="1200" noProof="0" dirty="0" err="1">
                  <a:solidFill>
                    <a:srgbClr val="0070C0"/>
                  </a:solidFill>
                </a:rPr>
                <a:t>Logical</a:t>
              </a:r>
              <a:r>
                <a:rPr lang="tr-TR" sz="2000" kern="1200" noProof="0" dirty="0">
                  <a:solidFill>
                    <a:srgbClr val="0070C0"/>
                  </a:solidFill>
                </a:rPr>
                <a:t>)</a:t>
              </a:r>
              <a:endParaRPr lang="tr-TR" sz="2800" kern="1200" noProof="0" dirty="0">
                <a:solidFill>
                  <a:srgbClr val="0070C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EFB30B-27BC-82FF-D710-09EC225786EC}"/>
                </a:ext>
              </a:extLst>
            </p:cNvPr>
            <p:cNvSpPr/>
            <p:nvPr/>
          </p:nvSpPr>
          <p:spPr>
            <a:xfrm>
              <a:off x="8203236" y="2511991"/>
              <a:ext cx="3735021" cy="4098656"/>
            </a:xfrm>
            <a:custGeom>
              <a:avLst/>
              <a:gdLst>
                <a:gd name="connsiteX0" fmla="*/ 0 w 3603101"/>
                <a:gd name="connsiteY0" fmla="*/ 0 h 4293179"/>
                <a:gd name="connsiteX1" fmla="*/ 3603101 w 3603101"/>
                <a:gd name="connsiteY1" fmla="*/ 0 h 4293179"/>
                <a:gd name="connsiteX2" fmla="*/ 3603101 w 3603101"/>
                <a:gd name="connsiteY2" fmla="*/ 4293179 h 4293179"/>
                <a:gd name="connsiteX3" fmla="*/ 0 w 3603101"/>
                <a:gd name="connsiteY3" fmla="*/ 4293179 h 4293179"/>
                <a:gd name="connsiteX4" fmla="*/ 0 w 3603101"/>
                <a:gd name="connsiteY4" fmla="*/ 0 h 429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3101" h="4293179">
                  <a:moveTo>
                    <a:pt x="0" y="0"/>
                  </a:moveTo>
                  <a:lnTo>
                    <a:pt x="3603101" y="0"/>
                  </a:lnTo>
                  <a:lnTo>
                    <a:pt x="3603101" y="4293179"/>
                  </a:lnTo>
                  <a:lnTo>
                    <a:pt x="0" y="42931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rtlCol="0" anchor="t" anchorCtr="0">
              <a:noAutofit/>
            </a:bodyPr>
            <a:lstStyle/>
            <a:p>
              <a:pPr marL="171450" lvl="1" indent="-171450" algn="just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tr-TR" sz="1600" kern="1200" noProof="0" dirty="0"/>
                <a:t>Program düzgün yazıldığı halde istenilen sonucu vermediğinde mantık hataları oluşur. Mantık hatalarını bulmak zordur çünkü sonucun yanlış olduğundan emin olmanız gerekir.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3C8E68-6904-DF5C-7E4E-9A504AF1E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17"/>
          <a:stretch/>
        </p:blipFill>
        <p:spPr>
          <a:xfrm>
            <a:off x="253744" y="4540875"/>
            <a:ext cx="3673691" cy="15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22F930-098C-0008-3B0A-64A932023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27"/>
          <a:stretch/>
        </p:blipFill>
        <p:spPr>
          <a:xfrm>
            <a:off x="4354068" y="4599865"/>
            <a:ext cx="3422534" cy="143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1CCF0-5C38-A602-BBE6-D982538B0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87"/>
          <a:stretch/>
        </p:blipFill>
        <p:spPr>
          <a:xfrm>
            <a:off x="8352325" y="4599865"/>
            <a:ext cx="3493314" cy="143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" y="127000"/>
            <a:ext cx="11776364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 Yakalama (</a:t>
            </a:r>
            <a:r>
              <a:rPr lang="tr-TR" sz="4400" dirty="0" err="1"/>
              <a:t>Exception</a:t>
            </a:r>
            <a:r>
              <a:rPr lang="tr-TR" sz="4400" dirty="0"/>
              <a:t> Handling)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8655" y="1413165"/>
            <a:ext cx="11513127" cy="5132778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tr-TR" sz="2400" dirty="0"/>
              <a:t>İstisna işleme, çalışma zamanı hatalarını algılamak ve işlemek için kullanılan bir mekanizmadır. </a:t>
            </a:r>
            <a:r>
              <a:rPr lang="tr-TR" sz="2400" dirty="0" err="1">
                <a:solidFill>
                  <a:srgbClr val="0070C0"/>
                </a:solidFill>
              </a:rPr>
              <a:t>try-catch-finally</a:t>
            </a:r>
            <a:r>
              <a:rPr lang="tr-TR" sz="2400" dirty="0"/>
              <a:t> blokları ve </a:t>
            </a:r>
            <a:r>
              <a:rPr lang="tr-TR" sz="2400" dirty="0" err="1">
                <a:solidFill>
                  <a:srgbClr val="0070C0"/>
                </a:solidFill>
              </a:rPr>
              <a:t>throw</a:t>
            </a:r>
            <a:r>
              <a:rPr lang="tr-TR" sz="2400" dirty="0"/>
              <a:t> anahtar sözcüğü kullanılarak elde edilir..</a:t>
            </a:r>
          </a:p>
          <a:p>
            <a:pPr marL="0" indent="0" algn="just" rtl="0">
              <a:buNone/>
            </a:pPr>
            <a:endParaRPr lang="tr-TR" sz="2400" dirty="0"/>
          </a:p>
        </p:txBody>
      </p:sp>
      <p:pic>
        <p:nvPicPr>
          <p:cNvPr id="2050" name="Picture 2" descr="Using Await in Catch and Finally Blocks: A New Feature of C# 6.0">
            <a:extLst>
              <a:ext uri="{FF2B5EF4-FFF2-40B4-BE49-F238E27FC236}">
                <a16:creationId xmlns:a16="http://schemas.microsoft.com/office/drawing/2014/main" id="{2C6AE7F4-B0F2-DD2D-8814-1C26602F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03" y="2898629"/>
            <a:ext cx="382905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nally Block in C# with Examples - Dot Net Tutorials">
            <a:extLst>
              <a:ext uri="{FF2B5EF4-FFF2-40B4-BE49-F238E27FC236}">
                <a16:creationId xmlns:a16="http://schemas.microsoft.com/office/drawing/2014/main" id="{98CE0831-9844-43EE-B6A8-88263E7FD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5972" r="5100" b="6684"/>
          <a:stretch/>
        </p:blipFill>
        <p:spPr bwMode="auto">
          <a:xfrm>
            <a:off x="6040582" y="2549235"/>
            <a:ext cx="4779818" cy="3394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7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" y="127000"/>
            <a:ext cx="11776364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 Yakalama (</a:t>
            </a:r>
            <a:r>
              <a:rPr lang="tr-TR" sz="4400" dirty="0" err="1"/>
              <a:t>Exception</a:t>
            </a:r>
            <a:r>
              <a:rPr lang="tr-TR" sz="4400" dirty="0"/>
              <a:t> Handling)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8655" y="1413165"/>
            <a:ext cx="11513127" cy="5132778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tr-TR" sz="2400" dirty="0"/>
          </a:p>
          <a:p>
            <a:pPr marL="0" indent="0" algn="just" rtl="0">
              <a:buNone/>
            </a:pPr>
            <a:endParaRPr lang="tr-T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26D10-44A6-12C6-AAFD-C398F182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17" y="1595092"/>
            <a:ext cx="7709329" cy="495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03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073" y="1537855"/>
            <a:ext cx="11443854" cy="5008088"/>
          </a:xfrm>
        </p:spPr>
        <p:txBody>
          <a:bodyPr rtlCol="0">
            <a:noAutofit/>
          </a:bodyPr>
          <a:lstStyle/>
          <a:p>
            <a:pPr marL="457200" indent="-457200" algn="just" rtl="0">
              <a:lnSpc>
                <a:spcPct val="110000"/>
              </a:lnSpc>
              <a:buAutoNum type="arabicPeriod"/>
            </a:pPr>
            <a:r>
              <a:rPr lang="tr-TR" sz="2400" dirty="0"/>
              <a:t>İstisnalar, tümü doğrudan veya dolaylı olarak </a:t>
            </a:r>
            <a:r>
              <a:rPr lang="tr-TR" sz="2400" dirty="0" err="1">
                <a:solidFill>
                  <a:srgbClr val="FFFF00"/>
                </a:solidFill>
              </a:rPr>
              <a:t>System.Exception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/>
              <a:t>sınıfından türetilir.</a:t>
            </a:r>
          </a:p>
          <a:p>
            <a:pPr marL="0" indent="0" algn="just" rtl="0">
              <a:lnSpc>
                <a:spcPct val="110000"/>
              </a:lnSpc>
              <a:buNone/>
            </a:pPr>
            <a:endParaRPr lang="tr-TR" sz="2400" dirty="0"/>
          </a:p>
        </p:txBody>
      </p:sp>
      <p:grpSp>
        <p:nvGrpSpPr>
          <p:cNvPr id="10" name="Group 9" descr="Birbirine bitişik olarak yerleştirilmiş 3 grubu ve her grubun altında bulunan madde işaretlerini gösteren yatay madde işareti listesi">
            <a:extLst>
              <a:ext uri="{FF2B5EF4-FFF2-40B4-BE49-F238E27FC236}">
                <a16:creationId xmlns:a16="http://schemas.microsoft.com/office/drawing/2014/main" id="{1C06CCA5-7E65-A53A-2C2B-C10FD1E2F892}"/>
              </a:ext>
            </a:extLst>
          </p:cNvPr>
          <p:cNvGrpSpPr/>
          <p:nvPr/>
        </p:nvGrpSpPr>
        <p:grpSpPr>
          <a:xfrm>
            <a:off x="135147" y="2355011"/>
            <a:ext cx="11443853" cy="4289332"/>
            <a:chOff x="152400" y="1115613"/>
            <a:chExt cx="7714486" cy="549503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779F49-592A-C7EB-3781-A90B1CA4B2C8}"/>
                </a:ext>
              </a:extLst>
            </p:cNvPr>
            <p:cNvSpPr/>
            <p:nvPr/>
          </p:nvSpPr>
          <p:spPr>
            <a:xfrm>
              <a:off x="178131" y="1115614"/>
              <a:ext cx="3825833" cy="795690"/>
            </a:xfrm>
            <a:custGeom>
              <a:avLst/>
              <a:gdLst>
                <a:gd name="connsiteX0" fmla="*/ 0 w 3715285"/>
                <a:gd name="connsiteY0" fmla="*/ 0 h 1324800"/>
                <a:gd name="connsiteX1" fmla="*/ 3715285 w 3715285"/>
                <a:gd name="connsiteY1" fmla="*/ 0 h 1324800"/>
                <a:gd name="connsiteX2" fmla="*/ 3715285 w 3715285"/>
                <a:gd name="connsiteY2" fmla="*/ 1324800 h 1324800"/>
                <a:gd name="connsiteX3" fmla="*/ 0 w 3715285"/>
                <a:gd name="connsiteY3" fmla="*/ 1324800 h 1324800"/>
                <a:gd name="connsiteX4" fmla="*/ 0 w 3715285"/>
                <a:gd name="connsiteY4" fmla="*/ 0 h 13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5285" h="1324800">
                  <a:moveTo>
                    <a:pt x="0" y="0"/>
                  </a:moveTo>
                  <a:lnTo>
                    <a:pt x="3715285" y="0"/>
                  </a:lnTo>
                  <a:lnTo>
                    <a:pt x="3715285" y="1324800"/>
                  </a:lnTo>
                  <a:lnTo>
                    <a:pt x="0" y="132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81280" rIns="142240" bIns="81280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dirty="0" err="1">
                  <a:solidFill>
                    <a:srgbClr val="0070C0"/>
                  </a:solidFill>
                </a:rPr>
                <a:t>FormatException</a:t>
              </a:r>
              <a:endParaRPr lang="tr-TR" sz="2000" kern="1200" noProof="0" dirty="0">
                <a:solidFill>
                  <a:srgbClr val="0070C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FBCA5E-C820-5478-4E69-580BB1060001}"/>
                </a:ext>
              </a:extLst>
            </p:cNvPr>
            <p:cNvSpPr/>
            <p:nvPr/>
          </p:nvSpPr>
          <p:spPr>
            <a:xfrm>
              <a:off x="152400" y="2088123"/>
              <a:ext cx="3851564" cy="4502027"/>
            </a:xfrm>
            <a:custGeom>
              <a:avLst/>
              <a:gdLst>
                <a:gd name="connsiteX0" fmla="*/ 0 w 3697189"/>
                <a:gd name="connsiteY0" fmla="*/ 0 h 4098656"/>
                <a:gd name="connsiteX1" fmla="*/ 3697189 w 3697189"/>
                <a:gd name="connsiteY1" fmla="*/ 0 h 4098656"/>
                <a:gd name="connsiteX2" fmla="*/ 3697189 w 3697189"/>
                <a:gd name="connsiteY2" fmla="*/ 4098656 h 4098656"/>
                <a:gd name="connsiteX3" fmla="*/ 0 w 3697189"/>
                <a:gd name="connsiteY3" fmla="*/ 4098656 h 4098656"/>
                <a:gd name="connsiteX4" fmla="*/ 0 w 3697189"/>
                <a:gd name="connsiteY4" fmla="*/ 0 h 409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189" h="4098656">
                  <a:moveTo>
                    <a:pt x="0" y="0"/>
                  </a:moveTo>
                  <a:lnTo>
                    <a:pt x="3697189" y="0"/>
                  </a:lnTo>
                  <a:lnTo>
                    <a:pt x="3697189" y="4098656"/>
                  </a:lnTo>
                  <a:lnTo>
                    <a:pt x="0" y="40986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rtlCol="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2000" kern="1200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8060302-3C0E-FC18-C2A5-25640E79AD5C}"/>
                </a:ext>
              </a:extLst>
            </p:cNvPr>
            <p:cNvSpPr/>
            <p:nvPr/>
          </p:nvSpPr>
          <p:spPr>
            <a:xfrm>
              <a:off x="4263785" y="1115613"/>
              <a:ext cx="3603101" cy="795691"/>
            </a:xfrm>
            <a:custGeom>
              <a:avLst/>
              <a:gdLst>
                <a:gd name="connsiteX0" fmla="*/ 0 w 3526572"/>
                <a:gd name="connsiteY0" fmla="*/ 0 h 1324800"/>
                <a:gd name="connsiteX1" fmla="*/ 3526572 w 3526572"/>
                <a:gd name="connsiteY1" fmla="*/ 0 h 1324800"/>
                <a:gd name="connsiteX2" fmla="*/ 3526572 w 3526572"/>
                <a:gd name="connsiteY2" fmla="*/ 1324800 h 1324800"/>
                <a:gd name="connsiteX3" fmla="*/ 0 w 3526572"/>
                <a:gd name="connsiteY3" fmla="*/ 1324800 h 1324800"/>
                <a:gd name="connsiteX4" fmla="*/ 0 w 3526572"/>
                <a:gd name="connsiteY4" fmla="*/ 0 h 13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572" h="1324800">
                  <a:moveTo>
                    <a:pt x="0" y="0"/>
                  </a:moveTo>
                  <a:lnTo>
                    <a:pt x="3526572" y="0"/>
                  </a:lnTo>
                  <a:lnTo>
                    <a:pt x="3526572" y="1324800"/>
                  </a:lnTo>
                  <a:lnTo>
                    <a:pt x="0" y="132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81280" rIns="142240" bIns="81280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>
                  <a:solidFill>
                    <a:srgbClr val="0070C0"/>
                  </a:solidFill>
                </a:rPr>
                <a:t>OverFlowException</a:t>
              </a:r>
              <a:endParaRPr lang="tr-TR" sz="2000" kern="1200" noProof="0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9963BD-2268-CE33-7673-32474480A8BD}"/>
                </a:ext>
              </a:extLst>
            </p:cNvPr>
            <p:cNvSpPr/>
            <p:nvPr/>
          </p:nvSpPr>
          <p:spPr>
            <a:xfrm>
              <a:off x="4263785" y="2108620"/>
              <a:ext cx="3603101" cy="4502027"/>
            </a:xfrm>
            <a:custGeom>
              <a:avLst/>
              <a:gdLst>
                <a:gd name="connsiteX0" fmla="*/ 0 w 3526572"/>
                <a:gd name="connsiteY0" fmla="*/ 0 h 4245783"/>
                <a:gd name="connsiteX1" fmla="*/ 3526572 w 3526572"/>
                <a:gd name="connsiteY1" fmla="*/ 0 h 4245783"/>
                <a:gd name="connsiteX2" fmla="*/ 3526572 w 3526572"/>
                <a:gd name="connsiteY2" fmla="*/ 4245783 h 4245783"/>
                <a:gd name="connsiteX3" fmla="*/ 0 w 3526572"/>
                <a:gd name="connsiteY3" fmla="*/ 4245783 h 4245783"/>
                <a:gd name="connsiteX4" fmla="*/ 0 w 3526572"/>
                <a:gd name="connsiteY4" fmla="*/ 0 h 424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572" h="4245783">
                  <a:moveTo>
                    <a:pt x="0" y="0"/>
                  </a:moveTo>
                  <a:lnTo>
                    <a:pt x="3526572" y="0"/>
                  </a:lnTo>
                  <a:lnTo>
                    <a:pt x="3526572" y="4245783"/>
                  </a:lnTo>
                  <a:lnTo>
                    <a:pt x="0" y="42457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rtlCol="0" anchor="t" anchorCtr="0">
              <a:noAutofit/>
            </a:bodyPr>
            <a:lstStyle/>
            <a:p>
              <a:pPr marL="171450" lvl="1" indent="-171450" algn="just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tr-TR" sz="1600" kern="1200" noProof="0" dirty="0"/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pic>
        <p:nvPicPr>
          <p:cNvPr id="5" name="Resim 3" descr="Ekran Kırpma">
            <a:extLst>
              <a:ext uri="{FF2B5EF4-FFF2-40B4-BE49-F238E27FC236}">
                <a16:creationId xmlns:a16="http://schemas.microsoft.com/office/drawing/2014/main" id="{A5D74415-6BCE-19DC-0056-EE04F8F58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4" y="5192723"/>
            <a:ext cx="3194752" cy="124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4" descr="Ekran Kırpma">
            <a:extLst>
              <a:ext uri="{FF2B5EF4-FFF2-40B4-BE49-F238E27FC236}">
                <a16:creationId xmlns:a16="http://schemas.microsoft.com/office/drawing/2014/main" id="{3EFD31A1-D2AC-1E27-E850-6B5E6D241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65" y="3371057"/>
            <a:ext cx="3407631" cy="123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3" descr="Ekran Kırpma">
            <a:extLst>
              <a:ext uri="{FF2B5EF4-FFF2-40B4-BE49-F238E27FC236}">
                <a16:creationId xmlns:a16="http://schemas.microsoft.com/office/drawing/2014/main" id="{C35E5A56-7035-2E61-18C1-E937B0F6D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98" y="4318345"/>
            <a:ext cx="2795251" cy="815409"/>
          </a:xfrm>
          <a:prstGeom prst="rect">
            <a:avLst/>
          </a:prstGeom>
        </p:spPr>
      </p:pic>
      <p:pic>
        <p:nvPicPr>
          <p:cNvPr id="8" name="Resim 4" descr="Ekran Kırpma">
            <a:extLst>
              <a:ext uri="{FF2B5EF4-FFF2-40B4-BE49-F238E27FC236}">
                <a16:creationId xmlns:a16="http://schemas.microsoft.com/office/drawing/2014/main" id="{A4994F77-7EA7-68A6-60D2-613A09BC2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1" y="5438703"/>
            <a:ext cx="2858604" cy="936100"/>
          </a:xfrm>
          <a:prstGeom prst="rect">
            <a:avLst/>
          </a:prstGeom>
        </p:spPr>
      </p:pic>
      <p:pic>
        <p:nvPicPr>
          <p:cNvPr id="9" name="Resim 5" descr="Ekran Kırpma">
            <a:extLst>
              <a:ext uri="{FF2B5EF4-FFF2-40B4-BE49-F238E27FC236}">
                <a16:creationId xmlns:a16="http://schemas.microsoft.com/office/drawing/2014/main" id="{DF16A66A-F0AE-9F63-E123-2BBEC40B6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98" y="3189897"/>
            <a:ext cx="2723425" cy="8984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C9537-DC0C-8942-2B7A-C8C6B4C30458}"/>
              </a:ext>
            </a:extLst>
          </p:cNvPr>
          <p:cNvCxnSpPr>
            <a:cxnSpLocks/>
          </p:cNvCxnSpPr>
          <p:nvPr/>
        </p:nvCxnSpPr>
        <p:spPr>
          <a:xfrm flipV="1">
            <a:off x="2706980" y="4691759"/>
            <a:ext cx="0" cy="426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F66D8-3C79-92F6-8542-6ADCF28BEFB8}"/>
              </a:ext>
            </a:extLst>
          </p:cNvPr>
          <p:cNvCxnSpPr>
            <a:cxnSpLocks/>
          </p:cNvCxnSpPr>
          <p:nvPr/>
        </p:nvCxnSpPr>
        <p:spPr>
          <a:xfrm flipV="1">
            <a:off x="8907798" y="5133754"/>
            <a:ext cx="0" cy="257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5E2E26-FCD7-08AC-E898-55A3832ECBCD}"/>
              </a:ext>
            </a:extLst>
          </p:cNvPr>
          <p:cNvCxnSpPr>
            <a:cxnSpLocks/>
          </p:cNvCxnSpPr>
          <p:nvPr/>
        </p:nvCxnSpPr>
        <p:spPr>
          <a:xfrm flipV="1">
            <a:off x="8906537" y="4041899"/>
            <a:ext cx="0" cy="267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6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073" y="1537855"/>
            <a:ext cx="11443854" cy="5008088"/>
          </a:xfrm>
        </p:spPr>
        <p:txBody>
          <a:bodyPr rtlCol="0">
            <a:noAutofit/>
          </a:bodyPr>
          <a:lstStyle/>
          <a:p>
            <a:pPr marL="0" indent="0" algn="just" rtl="0">
              <a:lnSpc>
                <a:spcPct val="110000"/>
              </a:lnSpc>
              <a:buNone/>
            </a:pPr>
            <a:r>
              <a:rPr lang="tr-TR" sz="2400" dirty="0"/>
              <a:t>2. İstisna nesnesi, </a:t>
            </a:r>
            <a:r>
              <a:rPr lang="tr-TR" sz="2400" dirty="0" err="1">
                <a:solidFill>
                  <a:srgbClr val="FFC000"/>
                </a:solidFill>
              </a:rPr>
              <a:t>stack</a:t>
            </a:r>
            <a:r>
              <a:rPr lang="tr-TR" sz="2400" dirty="0"/>
              <a:t> durumu ve hatanın metin açıklaması gibi hata hakkında ayrıntılı bilgiler içerir.</a:t>
            </a:r>
          </a:p>
          <a:p>
            <a:pPr marL="0" indent="0" algn="just" rtl="0">
              <a:lnSpc>
                <a:spcPct val="110000"/>
              </a:lnSpc>
              <a:buNone/>
            </a:pPr>
            <a:endParaRPr lang="tr-T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1720C-6477-D467-59AF-D494307BA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21"/>
          <a:stretch/>
        </p:blipFill>
        <p:spPr>
          <a:xfrm>
            <a:off x="3984267" y="5243804"/>
            <a:ext cx="5443751" cy="138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0FD5C-AE21-9A35-672D-E90A518D5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194" y="2645802"/>
            <a:ext cx="5817824" cy="236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48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1673" y="127000"/>
            <a:ext cx="10903527" cy="109728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İstisnalar İle İlgili Önemli Noktalar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073" y="1537855"/>
            <a:ext cx="11443854" cy="5008088"/>
          </a:xfrm>
        </p:spPr>
        <p:txBody>
          <a:bodyPr rtlCol="0">
            <a:noAutofit/>
          </a:bodyPr>
          <a:lstStyle/>
          <a:p>
            <a:pPr marL="0" indent="0" algn="just" rtl="0">
              <a:lnSpc>
                <a:spcPct val="110000"/>
              </a:lnSpc>
              <a:buNone/>
            </a:pPr>
            <a:r>
              <a:rPr lang="tr-TR" sz="2400" dirty="0"/>
              <a:t>3. Bir </a:t>
            </a:r>
            <a:r>
              <a:rPr lang="tr-TR" sz="2400" dirty="0" err="1">
                <a:solidFill>
                  <a:srgbClr val="0070C0"/>
                </a:solidFill>
              </a:rPr>
              <a:t>try</a:t>
            </a:r>
            <a:r>
              <a:rPr lang="tr-TR" sz="2400" dirty="0"/>
              <a:t> bloğu, birden fazla </a:t>
            </a:r>
            <a:r>
              <a:rPr lang="tr-TR" sz="2400" dirty="0" err="1">
                <a:solidFill>
                  <a:srgbClr val="0070C0"/>
                </a:solidFill>
              </a:rPr>
              <a:t>catch</a:t>
            </a:r>
            <a:r>
              <a:rPr lang="tr-TR" sz="2400" dirty="0"/>
              <a:t> bloğunun yakalayacağı birden çok istisna işlenebilir.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BB55F-7FA8-A825-207C-C43E00F7B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6"/>
          <a:stretch/>
        </p:blipFill>
        <p:spPr>
          <a:xfrm>
            <a:off x="221673" y="2519908"/>
            <a:ext cx="6151418" cy="402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ACFC3-9B9B-70F2-ACF5-7D39C88A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73"/>
          <a:stretch/>
        </p:blipFill>
        <p:spPr>
          <a:xfrm>
            <a:off x="6733309" y="4139415"/>
            <a:ext cx="4724400" cy="94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1D9FC-3700-0229-084B-816FF5DFC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37"/>
          <a:stretch/>
        </p:blipFill>
        <p:spPr>
          <a:xfrm>
            <a:off x="6816437" y="5458695"/>
            <a:ext cx="4682836" cy="9464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987CD34-7D75-89EE-E3CD-FC79B8E8A962}"/>
              </a:ext>
            </a:extLst>
          </p:cNvPr>
          <p:cNvSpPr/>
          <p:nvPr/>
        </p:nvSpPr>
        <p:spPr>
          <a:xfrm>
            <a:off x="5784271" y="5355399"/>
            <a:ext cx="401782" cy="379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07BC8-4AE5-9D7B-E79F-4670AFEFBDF2}"/>
              </a:ext>
            </a:extLst>
          </p:cNvPr>
          <p:cNvSpPr/>
          <p:nvPr/>
        </p:nvSpPr>
        <p:spPr>
          <a:xfrm>
            <a:off x="5784271" y="4026982"/>
            <a:ext cx="401783" cy="34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ADC38F-7DAF-864A-863A-A9564BCC45FE}"/>
              </a:ext>
            </a:extLst>
          </p:cNvPr>
          <p:cNvSpPr/>
          <p:nvPr/>
        </p:nvSpPr>
        <p:spPr>
          <a:xfrm>
            <a:off x="6608618" y="5354964"/>
            <a:ext cx="401782" cy="379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628615-718C-EF96-24B5-EC7DF0959885}"/>
              </a:ext>
            </a:extLst>
          </p:cNvPr>
          <p:cNvSpPr/>
          <p:nvPr/>
        </p:nvSpPr>
        <p:spPr>
          <a:xfrm>
            <a:off x="6608618" y="3995835"/>
            <a:ext cx="401783" cy="34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196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lim Projesi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98_TF02922647_Win32" id="{764313A2-5F3A-4499-8079-1374F0F55E72}" vid="{E0804FCB-FEFB-4A36-8B2A-865C4B6C5373}"/>
    </a:ext>
  </a:extLst>
</a:theme>
</file>

<file path=ppt/theme/theme2.xml><?xml version="1.0" encoding="utf-8"?>
<a:theme xmlns:a="http://schemas.openxmlformats.org/drawingml/2006/main" name="Ofis Teması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Bilim projesi sunusu (geniş ekran)</Template>
  <TotalTime>262</TotalTime>
  <Words>404</Words>
  <Application>Microsoft Office PowerPoint</Application>
  <PresentationFormat>Widescreen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Bilim Projesi 16x9</vt:lpstr>
      <vt:lpstr>İstisna Yakalama (Exception Handling )</vt:lpstr>
      <vt:lpstr>Hata Nedir? Hata Türleri</vt:lpstr>
      <vt:lpstr>Hata Nedir?</vt:lpstr>
      <vt:lpstr>Hata Türleri</vt:lpstr>
      <vt:lpstr>İstisna Yakalama (Exception Handling)</vt:lpstr>
      <vt:lpstr>İstisna Yakalama (Exception Handling)</vt:lpstr>
      <vt:lpstr>İstisnalar İle İlgili Önemli Noktalar</vt:lpstr>
      <vt:lpstr>İstisnalar İle İlgili Önemli Noktalar</vt:lpstr>
      <vt:lpstr>İstisnalar İle İlgili Önemli Noktalar</vt:lpstr>
      <vt:lpstr>İstisnalar İle İlgili Önemli Noktalar</vt:lpstr>
      <vt:lpstr>İstisnalar İle İlgili Önemli Noktalar</vt:lpstr>
      <vt:lpstr>İstisnalar İle İlgili Önemli Noktalar</vt:lpstr>
      <vt:lpstr>İstisnalar İle İlgili Önemli Noktalar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İstisna Yakalama (Exception Handling )</dc:title>
  <dc:creator>Adem AKKUŞ</dc:creator>
  <cp:lastModifiedBy>Adem AKKUŞ</cp:lastModifiedBy>
  <cp:revision>12</cp:revision>
  <dcterms:created xsi:type="dcterms:W3CDTF">2023-02-14T15:22:47Z</dcterms:created>
  <dcterms:modified xsi:type="dcterms:W3CDTF">2023-02-14T19:45:19Z</dcterms:modified>
</cp:coreProperties>
</file>