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71" r:id="rId9"/>
    <p:sldId id="259" r:id="rId10"/>
    <p:sldId id="272" r:id="rId11"/>
    <p:sldId id="273" r:id="rId12"/>
    <p:sldId id="274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34410"/>
            <a:ext cx="732984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414165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1"/>
            <a:ext cx="655808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22475"/>
            <a:ext cx="8229600" cy="53218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7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7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747C-E61F-41A7-98E0-F576FCD8AB70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0AD6-C5F4-4B14-8BFF-8A062035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43608" y="3284984"/>
            <a:ext cx="7329840" cy="1296144"/>
          </a:xfrm>
        </p:spPr>
        <p:txBody>
          <a:bodyPr>
            <a:noAutofit/>
          </a:bodyPr>
          <a:lstStyle/>
          <a:p>
            <a:pPr algn="ctr"/>
            <a:r>
              <a:rPr lang="tr-TR" sz="8000" dirty="0">
                <a:solidFill>
                  <a:schemeClr val="accent5">
                    <a:lumMod val="50000"/>
                  </a:schemeClr>
                </a:solidFill>
              </a:rPr>
              <a:t>C# Metotlar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0336" y="5633372"/>
            <a:ext cx="9108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 AKKUŞ</a:t>
            </a:r>
          </a:p>
          <a:p>
            <a:pPr algn="ctr"/>
            <a:r>
              <a:rPr 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Bilgisayar Mühendisi</a:t>
            </a:r>
          </a:p>
          <a:p>
            <a:pPr algn="ctr"/>
            <a:r>
              <a:rPr 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Uzman Bilişim Teknolojileri Öğretmeni</a:t>
            </a:r>
          </a:p>
          <a:p>
            <a:pPr algn="ctr"/>
            <a:r>
              <a:rPr 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Eğitmen</a:t>
            </a:r>
          </a:p>
        </p:txBody>
      </p:sp>
    </p:spTree>
    <p:extLst>
      <p:ext uri="{BB962C8B-B14F-4D97-AF65-F5344CB8AC3E}">
        <p14:creationId xmlns:p14="http://schemas.microsoft.com/office/powerpoint/2010/main" val="411555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Yapılarına göre metotlar 4 ’e ayrılır:</a:t>
            </a:r>
          </a:p>
          <a:p>
            <a:pPr marL="514350" indent="-514350">
              <a:buAutoNum type="arabicPeriod"/>
            </a:pPr>
            <a:r>
              <a:rPr lang="tr-TR" dirty="0"/>
              <a:t>Değer Döndürmeyen Metotlar</a:t>
            </a:r>
          </a:p>
          <a:p>
            <a:pPr marL="514350" indent="-514350">
              <a:buAutoNum type="arabicPeriod"/>
            </a:pPr>
            <a:r>
              <a:rPr lang="tr-TR" dirty="0"/>
              <a:t>Değer Döndüren Metotlar</a:t>
            </a:r>
          </a:p>
          <a:p>
            <a:pPr marL="514350" indent="-514350">
              <a:buAutoNum type="arabicPeriod"/>
            </a:pPr>
            <a:r>
              <a:rPr lang="tr-TR" dirty="0"/>
              <a:t>Parametre Almayan Metotlar</a:t>
            </a:r>
          </a:p>
          <a:p>
            <a:pPr marL="514350" indent="-514350">
              <a:buAutoNum type="arabicPeriod"/>
            </a:pPr>
            <a:r>
              <a:rPr lang="tr-TR" dirty="0"/>
              <a:t>Parametre Alan Metotlar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E97A266-ADEB-92C5-C75B-2A574F2592A4}"/>
              </a:ext>
            </a:extLst>
          </p:cNvPr>
          <p:cNvSpPr txBox="1">
            <a:spLocks/>
          </p:cNvSpPr>
          <p:nvPr/>
        </p:nvSpPr>
        <p:spPr>
          <a:xfrm>
            <a:off x="10344" y="332656"/>
            <a:ext cx="9144000" cy="1006817"/>
          </a:xfrm>
          <a:prstGeom prst="rect">
            <a:avLst/>
          </a:prstGeom>
          <a:solidFill>
            <a:srgbClr val="33CC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400" dirty="0"/>
              <a:t>Metod Türleri</a:t>
            </a:r>
          </a:p>
        </p:txBody>
      </p:sp>
    </p:spTree>
    <p:extLst>
      <p:ext uri="{BB962C8B-B14F-4D97-AF65-F5344CB8AC3E}">
        <p14:creationId xmlns:p14="http://schemas.microsoft.com/office/powerpoint/2010/main" val="34920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04055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r-TR" dirty="0"/>
              <a:t>Değer Döndürmeyen Metotlar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E97A266-ADEB-92C5-C75B-2A574F2592A4}"/>
              </a:ext>
            </a:extLst>
          </p:cNvPr>
          <p:cNvSpPr txBox="1">
            <a:spLocks/>
          </p:cNvSpPr>
          <p:nvPr/>
        </p:nvSpPr>
        <p:spPr>
          <a:xfrm>
            <a:off x="10344" y="332656"/>
            <a:ext cx="9144000" cy="1006817"/>
          </a:xfrm>
          <a:prstGeom prst="rect">
            <a:avLst/>
          </a:prstGeom>
          <a:solidFill>
            <a:srgbClr val="33CC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400" dirty="0"/>
              <a:t>Metod Türleri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F4DFAC-8E0A-F8C7-AAE0-7C1492D58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781"/>
          <a:stretch/>
        </p:blipFill>
        <p:spPr bwMode="auto">
          <a:xfrm>
            <a:off x="395536" y="2276872"/>
            <a:ext cx="800546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2. Değer Döndüren Metotlar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E97A266-ADEB-92C5-C75B-2A574F2592A4}"/>
              </a:ext>
            </a:extLst>
          </p:cNvPr>
          <p:cNvSpPr txBox="1">
            <a:spLocks/>
          </p:cNvSpPr>
          <p:nvPr/>
        </p:nvSpPr>
        <p:spPr>
          <a:xfrm>
            <a:off x="10344" y="332656"/>
            <a:ext cx="9144000" cy="1006817"/>
          </a:xfrm>
          <a:prstGeom prst="rect">
            <a:avLst/>
          </a:prstGeom>
          <a:solidFill>
            <a:srgbClr val="33CC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400" dirty="0"/>
              <a:t>Metod Türleri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1E5C6B-1749-75D7-BBCB-45F3A6AA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8640960" cy="10512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7ED59B8-342C-18EB-E350-154286565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 t="12378"/>
          <a:stretch/>
        </p:blipFill>
        <p:spPr>
          <a:xfrm>
            <a:off x="268574" y="3141038"/>
            <a:ext cx="5744498" cy="216017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6A40C3A-4916-5E1F-B642-8725BEBA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277424"/>
            <a:ext cx="8116392" cy="77404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ADF987D-60BE-203C-0F78-39C4502AAA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5" b="10353"/>
          <a:stretch/>
        </p:blipFill>
        <p:spPr>
          <a:xfrm>
            <a:off x="156281" y="5837784"/>
            <a:ext cx="5969083" cy="7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Geriye Değer Döndüren </a:t>
            </a:r>
            <a:r>
              <a:rPr lang="tr-TR" dirty="0" err="1"/>
              <a:t>Metodlar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Program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MerhabaGonder</a:t>
            </a:r>
            <a:r>
              <a:rPr lang="tr-TR" dirty="0"/>
              <a:t>()  </a:t>
            </a:r>
          </a:p>
          <a:p>
            <a:pPr marL="0" indent="0">
              <a:buNone/>
            </a:pPr>
            <a:r>
              <a:rPr lang="tr-TR" dirty="0"/>
              <a:t>   { 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return</a:t>
            </a:r>
            <a:r>
              <a:rPr lang="tr-TR" dirty="0"/>
              <a:t> "Merhaba";</a:t>
            </a:r>
          </a:p>
          <a:p>
            <a:pPr marL="0" indent="0">
              <a:buNone/>
            </a:pPr>
            <a:r>
              <a:rPr lang="tr-TR" dirty="0"/>
              <a:t>   }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</a:t>
            </a:r>
          </a:p>
          <a:p>
            <a:pPr marL="0" indent="0">
              <a:buNone/>
            </a:pPr>
            <a:r>
              <a:rPr lang="tr-TR" dirty="0"/>
              <a:t>   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string</a:t>
            </a:r>
            <a:r>
              <a:rPr lang="tr-TR" dirty="0"/>
              <a:t> mesaj=</a:t>
            </a:r>
            <a:r>
              <a:rPr lang="tr-TR" dirty="0" err="1"/>
              <a:t>MerhabaGonder</a:t>
            </a:r>
            <a:r>
              <a:rPr lang="tr-TR" dirty="0"/>
              <a:t>(); // metodun çağrılarak çalıştırılması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Console.WriteLine</a:t>
            </a:r>
            <a:r>
              <a:rPr lang="tr-TR" dirty="0"/>
              <a:t>(mesaj);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Console.ReadKey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490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Parametre Alan </a:t>
            </a:r>
            <a:r>
              <a:rPr lang="tr-TR" dirty="0" err="1"/>
              <a:t>Metodlar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Program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MesajGonder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mesaj)  </a:t>
            </a:r>
          </a:p>
          <a:p>
            <a:pPr marL="0" indent="0">
              <a:buNone/>
            </a:pPr>
            <a:r>
              <a:rPr lang="tr-TR" dirty="0"/>
              <a:t>   {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mesaj;</a:t>
            </a:r>
          </a:p>
          <a:p>
            <a:pPr marL="0" indent="0">
              <a:buNone/>
            </a:pPr>
            <a:r>
              <a:rPr lang="tr-TR" dirty="0"/>
              <a:t>   }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</a:t>
            </a:r>
          </a:p>
          <a:p>
            <a:pPr marL="0" indent="0">
              <a:buNone/>
            </a:pPr>
            <a:r>
              <a:rPr lang="tr-TR" dirty="0"/>
              <a:t>   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string</a:t>
            </a:r>
            <a:r>
              <a:rPr lang="tr-TR" dirty="0"/>
              <a:t> mesaj=</a:t>
            </a:r>
            <a:r>
              <a:rPr lang="tr-TR" dirty="0" err="1"/>
              <a:t>MesajGonder</a:t>
            </a:r>
            <a:r>
              <a:rPr lang="tr-TR" dirty="0"/>
              <a:t>(‘’Merhaba’’); // metodun çağrılarak çalıştırılması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Console.WriteLine</a:t>
            </a:r>
            <a:r>
              <a:rPr lang="tr-TR" dirty="0"/>
              <a:t>(mesaj);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Console.ReadKey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09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Metodların</a:t>
            </a:r>
            <a:r>
              <a:rPr lang="tr-TR" dirty="0"/>
              <a:t> Aşırı Yüklenmesi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454269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900" dirty="0" err="1"/>
              <a:t>class</a:t>
            </a:r>
            <a:r>
              <a:rPr lang="tr-TR" sz="2900" dirty="0"/>
              <a:t> Program</a:t>
            </a:r>
          </a:p>
          <a:p>
            <a:pPr marL="0" indent="0">
              <a:buNone/>
            </a:pPr>
            <a:r>
              <a:rPr lang="tr-TR" sz="2900" dirty="0"/>
              <a:t>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sz="3400" dirty="0" err="1"/>
              <a:t>static</a:t>
            </a:r>
            <a:r>
              <a:rPr lang="tr-TR" sz="3400" dirty="0"/>
              <a:t> </a:t>
            </a:r>
            <a:r>
              <a:rPr lang="tr-TR" sz="3400" dirty="0" err="1"/>
              <a:t>int</a:t>
            </a:r>
            <a:r>
              <a:rPr lang="tr-TR" sz="3400" dirty="0"/>
              <a:t> </a:t>
            </a:r>
            <a:r>
              <a:rPr lang="tr-TR" sz="3400" dirty="0">
                <a:solidFill>
                  <a:srgbClr val="C00000"/>
                </a:solidFill>
              </a:rPr>
              <a:t>Topla</a:t>
            </a:r>
            <a:r>
              <a:rPr lang="tr-TR" sz="3400" dirty="0"/>
              <a:t>(</a:t>
            </a:r>
            <a:r>
              <a:rPr lang="tr-TR" sz="3400" dirty="0" err="1"/>
              <a:t>int</a:t>
            </a:r>
            <a:r>
              <a:rPr lang="tr-TR" sz="3400" dirty="0"/>
              <a:t> s1,int s2)  </a:t>
            </a:r>
          </a:p>
          <a:p>
            <a:pPr marL="0" indent="0">
              <a:buNone/>
            </a:pPr>
            <a:r>
              <a:rPr lang="tr-TR" sz="3400" dirty="0"/>
              <a:t>   { </a:t>
            </a:r>
          </a:p>
          <a:p>
            <a:pPr marL="0" indent="0">
              <a:buNone/>
            </a:pPr>
            <a:r>
              <a:rPr lang="tr-TR" sz="3400" dirty="0"/>
              <a:t>       </a:t>
            </a:r>
            <a:r>
              <a:rPr lang="tr-TR" sz="3400" dirty="0" err="1"/>
              <a:t>return</a:t>
            </a:r>
            <a:r>
              <a:rPr lang="tr-TR" sz="3400" dirty="0"/>
              <a:t> s1+s2;</a:t>
            </a:r>
          </a:p>
          <a:p>
            <a:pPr marL="0" indent="0">
              <a:buNone/>
            </a:pPr>
            <a:r>
              <a:rPr lang="tr-TR" sz="3400" dirty="0"/>
              <a:t>   } </a:t>
            </a:r>
          </a:p>
          <a:p>
            <a:pPr marL="0" indent="0">
              <a:buNone/>
            </a:pPr>
            <a:r>
              <a:rPr lang="tr-TR" sz="3400" dirty="0"/>
              <a:t>   </a:t>
            </a:r>
            <a:r>
              <a:rPr lang="tr-TR" sz="3400" dirty="0" err="1"/>
              <a:t>static</a:t>
            </a:r>
            <a:r>
              <a:rPr lang="tr-TR" sz="3400" dirty="0"/>
              <a:t> </a:t>
            </a:r>
            <a:r>
              <a:rPr lang="tr-TR" sz="3400" dirty="0" err="1"/>
              <a:t>int</a:t>
            </a:r>
            <a:r>
              <a:rPr lang="tr-TR" sz="3400" dirty="0"/>
              <a:t> </a:t>
            </a:r>
            <a:r>
              <a:rPr lang="tr-TR" sz="3400" dirty="0">
                <a:solidFill>
                  <a:srgbClr val="C00000"/>
                </a:solidFill>
              </a:rPr>
              <a:t>Topla</a:t>
            </a:r>
            <a:r>
              <a:rPr lang="tr-TR" sz="3400" dirty="0"/>
              <a:t>(</a:t>
            </a:r>
            <a:r>
              <a:rPr lang="tr-TR" sz="3400" dirty="0" err="1"/>
              <a:t>int</a:t>
            </a:r>
            <a:r>
              <a:rPr lang="tr-TR" sz="3400" dirty="0"/>
              <a:t> s1,int s2,int s3)  </a:t>
            </a:r>
          </a:p>
          <a:p>
            <a:pPr marL="0" indent="0">
              <a:buNone/>
            </a:pPr>
            <a:r>
              <a:rPr lang="tr-TR" sz="3400" dirty="0"/>
              <a:t>   { </a:t>
            </a:r>
          </a:p>
          <a:p>
            <a:pPr marL="0" indent="0">
              <a:buNone/>
            </a:pPr>
            <a:r>
              <a:rPr lang="tr-TR" sz="3400" dirty="0"/>
              <a:t>       </a:t>
            </a:r>
            <a:r>
              <a:rPr lang="tr-TR" sz="3400" dirty="0" err="1"/>
              <a:t>return</a:t>
            </a:r>
            <a:r>
              <a:rPr lang="tr-TR" sz="3400" dirty="0"/>
              <a:t> s1+s2+s3;</a:t>
            </a:r>
          </a:p>
          <a:p>
            <a:pPr marL="0" indent="0">
              <a:buNone/>
            </a:pPr>
            <a:r>
              <a:rPr lang="tr-TR" sz="3400" dirty="0"/>
              <a:t>   }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sz="2900" dirty="0" err="1"/>
              <a:t>static</a:t>
            </a:r>
            <a:r>
              <a:rPr lang="tr-TR" sz="2900" dirty="0"/>
              <a:t> </a:t>
            </a:r>
            <a:r>
              <a:rPr lang="tr-TR" sz="2900" dirty="0" err="1"/>
              <a:t>void</a:t>
            </a:r>
            <a:r>
              <a:rPr lang="tr-TR" sz="2900" dirty="0"/>
              <a:t> Main(</a:t>
            </a:r>
            <a:r>
              <a:rPr lang="tr-TR" sz="2900" dirty="0" err="1"/>
              <a:t>string</a:t>
            </a:r>
            <a:r>
              <a:rPr lang="tr-TR" sz="2900" dirty="0"/>
              <a:t>[] </a:t>
            </a:r>
            <a:r>
              <a:rPr lang="tr-TR" sz="2900" dirty="0" err="1"/>
              <a:t>args</a:t>
            </a:r>
            <a:r>
              <a:rPr lang="tr-TR" sz="2900" dirty="0"/>
              <a:t>) </a:t>
            </a:r>
          </a:p>
          <a:p>
            <a:pPr marL="0" indent="0">
              <a:buNone/>
            </a:pPr>
            <a:r>
              <a:rPr lang="tr-TR" sz="2900" dirty="0"/>
              <a:t>   {</a:t>
            </a:r>
          </a:p>
          <a:p>
            <a:pPr marL="0" indent="0">
              <a:buNone/>
            </a:pPr>
            <a:r>
              <a:rPr lang="tr-TR" sz="2900" dirty="0"/>
              <a:t>      </a:t>
            </a:r>
            <a:r>
              <a:rPr lang="tr-TR" sz="2900" dirty="0" err="1"/>
              <a:t>string</a:t>
            </a:r>
            <a:r>
              <a:rPr lang="tr-TR" sz="2900" dirty="0"/>
              <a:t> mesaj=</a:t>
            </a:r>
            <a:r>
              <a:rPr lang="tr-TR" sz="2900" dirty="0" err="1"/>
              <a:t>MesajGonder</a:t>
            </a:r>
            <a:r>
              <a:rPr lang="tr-TR" sz="2900" dirty="0"/>
              <a:t>(‘’Merhaba’’); // metodun çağrılarak çalıştırılması</a:t>
            </a:r>
          </a:p>
          <a:p>
            <a:pPr marL="0" indent="0">
              <a:buNone/>
            </a:pPr>
            <a:r>
              <a:rPr lang="tr-TR" sz="2900" dirty="0"/>
              <a:t>      </a:t>
            </a:r>
            <a:r>
              <a:rPr lang="tr-TR" sz="2900" dirty="0" err="1"/>
              <a:t>Console.WriteLine</a:t>
            </a:r>
            <a:r>
              <a:rPr lang="tr-TR" sz="2900" dirty="0"/>
              <a:t>(mesaj);</a:t>
            </a:r>
          </a:p>
          <a:p>
            <a:pPr marL="0" indent="0">
              <a:buNone/>
            </a:pPr>
            <a:r>
              <a:rPr lang="tr-TR" sz="2900" dirty="0"/>
              <a:t>      </a:t>
            </a:r>
            <a:r>
              <a:rPr lang="tr-TR" sz="2900" dirty="0" err="1"/>
              <a:t>Console.ReadKey</a:t>
            </a:r>
            <a:r>
              <a:rPr lang="tr-TR" sz="2900" dirty="0"/>
              <a:t>();</a:t>
            </a:r>
          </a:p>
          <a:p>
            <a:pPr marL="0" indent="0">
              <a:buNone/>
            </a:pPr>
            <a:r>
              <a:rPr lang="tr-TR" sz="2900" dirty="0"/>
              <a:t>   }</a:t>
            </a:r>
          </a:p>
          <a:p>
            <a:pPr marL="0" indent="0">
              <a:buNone/>
            </a:pPr>
            <a:r>
              <a:rPr lang="tr-TR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9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Recursive</a:t>
            </a:r>
            <a:r>
              <a:rPr lang="tr-TR" dirty="0"/>
              <a:t> (öz yinelemeli) </a:t>
            </a:r>
            <a:r>
              <a:rPr lang="tr-TR" dirty="0" err="1"/>
              <a:t>Metodlar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390517"/>
            <a:ext cx="8229600" cy="3918803"/>
          </a:xfrm>
        </p:spPr>
        <p:txBody>
          <a:bodyPr/>
          <a:lstStyle/>
          <a:p>
            <a:r>
              <a:rPr lang="tr-TR" dirty="0"/>
              <a:t>Kendisini çağıran </a:t>
            </a:r>
            <a:r>
              <a:rPr lang="tr-TR" dirty="0" err="1"/>
              <a:t>metodlardır</a:t>
            </a:r>
            <a:r>
              <a:rPr lang="tr-TR" dirty="0"/>
              <a:t>.</a:t>
            </a:r>
          </a:p>
          <a:p>
            <a:r>
              <a:rPr lang="tr-TR" dirty="0"/>
              <a:t>Yavaş çalışırlar.</a:t>
            </a:r>
          </a:p>
          <a:p>
            <a:r>
              <a:rPr lang="tr-TR" dirty="0"/>
              <a:t>Sondan başa doğru çözülürler.</a:t>
            </a:r>
          </a:p>
        </p:txBody>
      </p:sp>
    </p:spTree>
    <p:extLst>
      <p:ext uri="{BB962C8B-B14F-4D97-AF65-F5344CB8AC3E}">
        <p14:creationId xmlns:p14="http://schemas.microsoft.com/office/powerpoint/2010/main" val="319385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Recursive</a:t>
            </a:r>
            <a:r>
              <a:rPr lang="tr-TR" dirty="0"/>
              <a:t> (öz yinelemeli) </a:t>
            </a:r>
            <a:r>
              <a:rPr lang="tr-TR" dirty="0" err="1"/>
              <a:t>Metodlar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390517"/>
            <a:ext cx="8229600" cy="3918803"/>
          </a:xfrm>
        </p:spPr>
        <p:txBody>
          <a:bodyPr/>
          <a:lstStyle/>
          <a:p>
            <a:r>
              <a:rPr lang="tr-TR" dirty="0"/>
              <a:t>Kendisini çağıran </a:t>
            </a:r>
            <a:r>
              <a:rPr lang="tr-TR" dirty="0" err="1"/>
              <a:t>metodlardır</a:t>
            </a:r>
            <a:r>
              <a:rPr lang="tr-TR" dirty="0"/>
              <a:t>.</a:t>
            </a:r>
          </a:p>
          <a:p>
            <a:r>
              <a:rPr lang="tr-TR" dirty="0"/>
              <a:t>Yavaş çalışırlar.</a:t>
            </a:r>
          </a:p>
          <a:p>
            <a:r>
              <a:rPr lang="tr-TR" dirty="0"/>
              <a:t>Sondan başa doğru çözülürler.</a:t>
            </a:r>
          </a:p>
        </p:txBody>
      </p:sp>
    </p:spTree>
    <p:extLst>
      <p:ext uri="{BB962C8B-B14F-4D97-AF65-F5344CB8AC3E}">
        <p14:creationId xmlns:p14="http://schemas.microsoft.com/office/powerpoint/2010/main" val="258832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Örneğin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965" y="2534533"/>
            <a:ext cx="8229600" cy="3918803"/>
          </a:xfrm>
        </p:spPr>
        <p:txBody>
          <a:bodyPr/>
          <a:lstStyle/>
          <a:p>
            <a:r>
              <a:rPr lang="tr-TR" dirty="0"/>
              <a:t>2³ sayısını hesaplamak istersek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2³= </a:t>
            </a:r>
            <a:r>
              <a:rPr lang="tr-TR" dirty="0">
                <a:solidFill>
                  <a:srgbClr val="C00000"/>
                </a:solidFill>
              </a:rPr>
              <a:t>2²</a:t>
            </a:r>
            <a:r>
              <a:rPr lang="tr-TR" dirty="0"/>
              <a:t>*2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2²=</a:t>
            </a:r>
            <a:r>
              <a:rPr lang="tr-TR" dirty="0">
                <a:solidFill>
                  <a:srgbClr val="C00000"/>
                </a:solidFill>
              </a:rPr>
              <a:t>2¹</a:t>
            </a:r>
            <a:r>
              <a:rPr lang="tr-TR" dirty="0"/>
              <a:t>*2</a:t>
            </a:r>
          </a:p>
        </p:txBody>
      </p:sp>
    </p:spTree>
    <p:extLst>
      <p:ext uri="{BB962C8B-B14F-4D97-AF65-F5344CB8AC3E}">
        <p14:creationId xmlns:p14="http://schemas.microsoft.com/office/powerpoint/2010/main" val="309362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Üs Alma İşlemi (</a:t>
            </a:r>
            <a:r>
              <a:rPr lang="tr-TR" dirty="0" err="1"/>
              <a:t>Recursive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82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static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UsAl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us,int</a:t>
            </a:r>
            <a:r>
              <a:rPr lang="en-US" sz="1400" dirty="0"/>
              <a:t> </a:t>
            </a:r>
            <a:r>
              <a:rPr lang="en-US" sz="1400" dirty="0" err="1"/>
              <a:t>taban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tr-TR" sz="1400" dirty="0"/>
              <a:t>{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if</a:t>
            </a:r>
            <a:r>
              <a:rPr lang="tr-TR" sz="1400" dirty="0"/>
              <a:t> (us == 0)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return</a:t>
            </a:r>
            <a:r>
              <a:rPr lang="tr-TR" sz="1400" dirty="0"/>
              <a:t> 1;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return</a:t>
            </a:r>
            <a:r>
              <a:rPr lang="tr-TR" sz="1400" dirty="0"/>
              <a:t> taban * </a:t>
            </a:r>
            <a:r>
              <a:rPr lang="tr-TR" sz="1400" dirty="0" err="1"/>
              <a:t>UsAl</a:t>
            </a:r>
            <a:r>
              <a:rPr lang="tr-TR" sz="1400" dirty="0"/>
              <a:t>(us-1,taban);</a:t>
            </a:r>
          </a:p>
          <a:p>
            <a:pPr marL="0" indent="0">
              <a:buNone/>
            </a:pPr>
            <a:r>
              <a:rPr lang="tr-TR" sz="1400" dirty="0"/>
              <a:t>}</a:t>
            </a:r>
          </a:p>
          <a:p>
            <a:pPr marL="0" indent="0">
              <a:buNone/>
            </a:pPr>
            <a:endParaRPr lang="tr-TR" sz="1400" dirty="0"/>
          </a:p>
          <a:p>
            <a:pPr marL="0" indent="0">
              <a:buNone/>
            </a:pPr>
            <a:r>
              <a:rPr lang="tr-TR" sz="1400" dirty="0" err="1"/>
              <a:t>static</a:t>
            </a:r>
            <a:r>
              <a:rPr lang="tr-TR" sz="1400" dirty="0"/>
              <a:t> </a:t>
            </a:r>
            <a:r>
              <a:rPr lang="tr-TR" sz="1400" dirty="0" err="1"/>
              <a:t>void</a:t>
            </a:r>
            <a:r>
              <a:rPr lang="tr-TR" sz="1400" dirty="0"/>
              <a:t> Main(</a:t>
            </a:r>
            <a:r>
              <a:rPr lang="tr-TR" sz="1400" dirty="0" err="1"/>
              <a:t>string</a:t>
            </a:r>
            <a:r>
              <a:rPr lang="tr-TR" sz="1400" dirty="0"/>
              <a:t>[] </a:t>
            </a:r>
            <a:r>
              <a:rPr lang="tr-TR" sz="1400" dirty="0" err="1"/>
              <a:t>args</a:t>
            </a:r>
            <a:r>
              <a:rPr lang="tr-TR" sz="1400" dirty="0"/>
              <a:t>)</a:t>
            </a:r>
          </a:p>
          <a:p>
            <a:pPr marL="0" indent="0">
              <a:buNone/>
            </a:pPr>
            <a:r>
              <a:rPr lang="tr-TR" sz="1400" dirty="0"/>
              <a:t>{</a:t>
            </a:r>
          </a:p>
          <a:p>
            <a:pPr marL="0" indent="0">
              <a:buNone/>
            </a:pPr>
            <a:r>
              <a:rPr lang="tr-TR" sz="1400" dirty="0"/>
              <a:t>            </a:t>
            </a:r>
            <a:r>
              <a:rPr lang="tr-TR" sz="1400" dirty="0" err="1"/>
              <a:t>Console.Write</a:t>
            </a:r>
            <a:r>
              <a:rPr lang="tr-TR" sz="1400" dirty="0"/>
              <a:t>("Tabanı Giriniz : ");</a:t>
            </a:r>
          </a:p>
          <a:p>
            <a:pPr marL="0" indent="0">
              <a:buNone/>
            </a:pPr>
            <a:r>
              <a:rPr lang="tr-TR" sz="1400" dirty="0"/>
              <a:t>            </a:t>
            </a:r>
            <a:r>
              <a:rPr lang="tr-TR" sz="1400" dirty="0" err="1"/>
              <a:t>int</a:t>
            </a:r>
            <a:r>
              <a:rPr lang="tr-TR" sz="1400" dirty="0"/>
              <a:t> taban = Int32.Parse(</a:t>
            </a:r>
            <a:r>
              <a:rPr lang="tr-TR" sz="1400" dirty="0" err="1"/>
              <a:t>Console.ReadLine</a:t>
            </a:r>
            <a:r>
              <a:rPr lang="tr-TR" sz="1400" dirty="0"/>
              <a:t>());</a:t>
            </a:r>
          </a:p>
          <a:p>
            <a:pPr marL="0" indent="0">
              <a:buNone/>
            </a:pPr>
            <a:r>
              <a:rPr lang="tr-TR" sz="1400" dirty="0"/>
              <a:t>            </a:t>
            </a:r>
            <a:r>
              <a:rPr lang="tr-TR" sz="1400" dirty="0" err="1"/>
              <a:t>Console.Write</a:t>
            </a:r>
            <a:r>
              <a:rPr lang="tr-TR" sz="1400" dirty="0"/>
              <a:t>("Üssü Giriniz   : ");</a:t>
            </a:r>
          </a:p>
          <a:p>
            <a:pPr marL="0" indent="0">
              <a:buNone/>
            </a:pPr>
            <a:r>
              <a:rPr lang="tr-TR" sz="1400" dirty="0"/>
              <a:t>            </a:t>
            </a:r>
            <a:r>
              <a:rPr lang="tr-TR" sz="1400" dirty="0" err="1"/>
              <a:t>int</a:t>
            </a:r>
            <a:r>
              <a:rPr lang="tr-TR" sz="1400" dirty="0"/>
              <a:t> us = Int32.Parse(</a:t>
            </a:r>
            <a:r>
              <a:rPr lang="tr-TR" sz="1400" dirty="0" err="1"/>
              <a:t>Console.ReadLine</a:t>
            </a:r>
            <a:r>
              <a:rPr lang="tr-TR" sz="1400" dirty="0"/>
              <a:t>());</a:t>
            </a:r>
          </a:p>
          <a:p>
            <a:pPr marL="0" indent="0">
              <a:buNone/>
            </a:pPr>
            <a:r>
              <a:rPr lang="tr-TR" sz="1400" dirty="0"/>
              <a:t>            </a:t>
            </a:r>
            <a:r>
              <a:rPr lang="tr-TR" sz="1400" dirty="0" err="1"/>
              <a:t>Console.Write</a:t>
            </a:r>
            <a:r>
              <a:rPr lang="tr-TR" sz="1400" dirty="0"/>
              <a:t>("{0} üssü {1}={2}", taban, us, </a:t>
            </a:r>
            <a:r>
              <a:rPr lang="tr-TR" sz="1400" b="1" dirty="0" err="1">
                <a:solidFill>
                  <a:srgbClr val="C00000"/>
                </a:solidFill>
              </a:rPr>
              <a:t>UsAl</a:t>
            </a:r>
            <a:r>
              <a:rPr lang="tr-TR" sz="1400" b="1" dirty="0">
                <a:solidFill>
                  <a:srgbClr val="C00000"/>
                </a:solidFill>
              </a:rPr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us,taban</a:t>
            </a:r>
            <a:r>
              <a:rPr lang="tr-TR" sz="1400" b="1" dirty="0">
                <a:solidFill>
                  <a:srgbClr val="C00000"/>
                </a:solidFill>
              </a:rPr>
              <a:t>) </a:t>
            </a:r>
            <a:r>
              <a:rPr lang="tr-TR" sz="1400" dirty="0"/>
              <a:t>);</a:t>
            </a:r>
          </a:p>
          <a:p>
            <a:pPr marL="0" indent="0">
              <a:buNone/>
            </a:pPr>
            <a:r>
              <a:rPr lang="tr-TR" sz="1400" dirty="0"/>
              <a:t>            </a:t>
            </a:r>
            <a:r>
              <a:rPr lang="tr-TR" sz="1400" dirty="0" err="1"/>
              <a:t>Console.ReadKey</a:t>
            </a:r>
            <a:r>
              <a:rPr lang="tr-TR" sz="1400" dirty="0"/>
              <a:t>();        </a:t>
            </a:r>
          </a:p>
          <a:p>
            <a:pPr marL="0" indent="0">
              <a:buNone/>
            </a:pPr>
            <a:r>
              <a:rPr lang="tr-T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88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20000"/>
            </a:srgbClr>
          </a:solidFill>
        </p:spPr>
        <p:txBody>
          <a:bodyPr>
            <a:normAutofit/>
          </a:bodyPr>
          <a:lstStyle/>
          <a:p>
            <a:r>
              <a:rPr lang="tr-TR" sz="4400" dirty="0" err="1"/>
              <a:t>Metod</a:t>
            </a:r>
            <a:r>
              <a:rPr lang="tr-TR" sz="4400" dirty="0"/>
              <a:t>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896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400" dirty="0"/>
              <a:t>Programlarda iş yapan en temel parçalar fonksiyonlardır. </a:t>
            </a:r>
          </a:p>
          <a:p>
            <a:pPr algn="just"/>
            <a:r>
              <a:rPr lang="tr-TR" sz="2400" dirty="0">
                <a:solidFill>
                  <a:srgbClr val="FF0000"/>
                </a:solidFill>
              </a:rPr>
              <a:t>Fonksiyonlar belirli bir işi yapan kodlardır. </a:t>
            </a:r>
          </a:p>
          <a:p>
            <a:pPr algn="just"/>
            <a:r>
              <a:rPr lang="tr-TR" sz="2400" dirty="0"/>
              <a:t>İş yapan bu fonksiyonlar çeşitli şekillerde paketlenerek başkaları tarafından da kullanılabilir. </a:t>
            </a:r>
          </a:p>
          <a:p>
            <a:pPr algn="just"/>
            <a:r>
              <a:rPr lang="tr-TR" sz="2400" dirty="0"/>
              <a:t>Fonksiyonların ve bazı özelliklerin paketlenerek yeniden kullanılabilecek hale gelmesi sınıf (</a:t>
            </a:r>
            <a:r>
              <a:rPr lang="tr-TR" sz="2400" dirty="0" err="1">
                <a:solidFill>
                  <a:srgbClr val="FF0000"/>
                </a:solidFill>
              </a:rPr>
              <a:t>class</a:t>
            </a:r>
            <a:r>
              <a:rPr lang="tr-TR" sz="2400" dirty="0"/>
              <a:t>) dediğimiz yapıları oluşturur. </a:t>
            </a:r>
          </a:p>
          <a:p>
            <a:pPr algn="just"/>
            <a:r>
              <a:rPr lang="tr-TR" sz="2400" dirty="0"/>
              <a:t>Bir metot, yalnızca çağrıldığında çalışan ve bir dizi ifade içeren kod blokudur. Yazılım dünyasında bir metot, sınıf içinde yapılacak işlerin veya operasyonların tanımlanmasını sağlar. </a:t>
            </a:r>
          </a:p>
          <a:p>
            <a:pPr algn="just"/>
            <a:r>
              <a:rPr lang="tr-TR" sz="2400" dirty="0"/>
              <a:t>Metotlara parametreler aracılığıyla ana programdan veriler gönderilebilir ve metotlar çalışmasını bitirdikten sonra ana programa değer döndürülebilir</a:t>
            </a:r>
          </a:p>
          <a:p>
            <a:pPr algn="just"/>
            <a:r>
              <a:rPr lang="tr-TR" sz="2400" dirty="0"/>
              <a:t>Bu bölümde sınıfların en önemli yapısı olan metotları (fonksiyonları ) göreceğiz.</a:t>
            </a:r>
          </a:p>
          <a:p>
            <a:pPr marL="0" indent="0" algn="just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550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20000"/>
            </a:srgbClr>
          </a:solidFill>
        </p:spPr>
        <p:txBody>
          <a:bodyPr>
            <a:normAutofit/>
          </a:bodyPr>
          <a:lstStyle/>
          <a:p>
            <a:r>
              <a:rPr lang="tr-TR" sz="4400" dirty="0" err="1"/>
              <a:t>Metod</a:t>
            </a:r>
            <a:r>
              <a:rPr lang="tr-TR" sz="4400" dirty="0"/>
              <a:t>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solidFill>
                  <a:srgbClr val="FF0000"/>
                </a:solidFill>
              </a:rPr>
              <a:t>Metotlar,</a:t>
            </a:r>
            <a:r>
              <a:rPr lang="tr-TR" sz="2400" dirty="0"/>
              <a:t> bir program içerisinde aynı işi gerçekleştiren satırları belirli düzende sadece bir kez oluşturarak gerektiğinde tekrar tekrar kullanabilmemizi sağlayan alt programlardır.</a:t>
            </a:r>
            <a:br>
              <a:rPr lang="tr-TR" sz="2400" dirty="0"/>
            </a:br>
            <a:endParaRPr lang="tr-TR" sz="2400" dirty="0"/>
          </a:p>
          <a:p>
            <a:pPr algn="just"/>
            <a:r>
              <a:rPr lang="tr-TR" sz="2400" dirty="0">
                <a:solidFill>
                  <a:srgbClr val="FF0000"/>
                </a:solidFill>
              </a:rPr>
              <a:t>Metotlar</a:t>
            </a:r>
            <a:r>
              <a:rPr lang="tr-TR" sz="2400" dirty="0"/>
              <a:t>, </a:t>
            </a:r>
            <a:r>
              <a:rPr lang="tr-TR" sz="2400" dirty="0">
                <a:solidFill>
                  <a:srgbClr val="00B0F0"/>
                </a:solidFill>
              </a:rPr>
              <a:t>programın herhangi bir yerinde kullanılmak için ,belli bir işi, görevi yerine getirmek için tasarlanmış alt programlardır</a:t>
            </a:r>
            <a:r>
              <a:rPr lang="tr-TR" sz="2400" dirty="0"/>
              <a:t>. </a:t>
            </a:r>
            <a:br>
              <a:rPr lang="tr-TR" sz="2400" dirty="0"/>
            </a:br>
            <a:r>
              <a:rPr lang="tr-TR" sz="2400" dirty="0"/>
              <a:t>Metotlar tek başlarına çağrılabilen yapılar değildir. Ancak metot, kendisini çağıran ana programa faydalı işler yapar. Yani çağrılmayan metot kod kalabalığından başka bir şey değildir.</a:t>
            </a:r>
          </a:p>
          <a:p>
            <a:pPr algn="just"/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3B96AB4-0479-E6BB-C85B-CE543C8F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967424"/>
            <a:ext cx="2656227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731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20000"/>
            </a:srgbClr>
          </a:solidFill>
        </p:spPr>
        <p:txBody>
          <a:bodyPr>
            <a:normAutofit/>
          </a:bodyPr>
          <a:lstStyle/>
          <a:p>
            <a:r>
              <a:rPr lang="tr-TR" sz="4400" dirty="0" err="1"/>
              <a:t>Metod</a:t>
            </a:r>
            <a:r>
              <a:rPr lang="tr-TR" sz="4400" dirty="0"/>
              <a:t>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896544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2400" dirty="0"/>
              <a:t>Bazı programlama dillerinde (Python, </a:t>
            </a:r>
            <a:r>
              <a:rPr lang="tr-TR" sz="2400" dirty="0" err="1"/>
              <a:t>Javascipt,PHP</a:t>
            </a:r>
            <a:r>
              <a:rPr lang="tr-TR" sz="2400" dirty="0"/>
              <a:t> gibi) </a:t>
            </a:r>
            <a:r>
              <a:rPr lang="tr-TR" sz="2400" dirty="0">
                <a:solidFill>
                  <a:srgbClr val="FF0000"/>
                </a:solidFill>
              </a:rPr>
              <a:t>fonksiyon</a:t>
            </a:r>
            <a:r>
              <a:rPr lang="tr-TR" sz="2400" dirty="0"/>
              <a:t> olarak ifade edilen yapılar bazı programlama dillerinde (Basic, </a:t>
            </a:r>
            <a:r>
              <a:rPr lang="tr-TR" sz="2400" dirty="0" err="1"/>
              <a:t>Pascal,SQL</a:t>
            </a:r>
            <a:r>
              <a:rPr lang="tr-TR" sz="2400" dirty="0"/>
              <a:t> gibi) </a:t>
            </a:r>
            <a:r>
              <a:rPr lang="tr-TR" sz="2400" dirty="0">
                <a:solidFill>
                  <a:srgbClr val="FF0000"/>
                </a:solidFill>
              </a:rPr>
              <a:t>prosedür</a:t>
            </a:r>
            <a:r>
              <a:rPr lang="tr-TR" sz="2400" dirty="0"/>
              <a:t> olarak anılmaktadır.</a:t>
            </a:r>
          </a:p>
          <a:p>
            <a:pPr algn="just"/>
            <a:r>
              <a:rPr lang="tr-TR" sz="2400" dirty="0"/>
              <a:t>Günümüz OOP yaklaşımında bu yapıya </a:t>
            </a:r>
            <a:r>
              <a:rPr lang="tr-TR" sz="2400" dirty="0">
                <a:solidFill>
                  <a:srgbClr val="FF0000"/>
                </a:solidFill>
              </a:rPr>
              <a:t>metot</a:t>
            </a:r>
            <a:r>
              <a:rPr lang="tr-TR" sz="2400" dirty="0"/>
              <a:t> (</a:t>
            </a:r>
            <a:r>
              <a:rPr lang="tr-TR" sz="2400" dirty="0" err="1"/>
              <a:t>method</a:t>
            </a:r>
            <a:r>
              <a:rPr lang="tr-TR" sz="2400" dirty="0"/>
              <a:t>) denilmektedir. C# ‘da fonksiyon yerine metot daha çok kullanılır. </a:t>
            </a:r>
          </a:p>
          <a:p>
            <a:pPr algn="just"/>
            <a:r>
              <a:rPr lang="tr-TR" sz="2400" dirty="0"/>
              <a:t>Şuana kadar yaptığımız uygulamalarda sadece bir metot kullandık. O da her  projede sadece bir tane olması gereken Main() metodudur.</a:t>
            </a:r>
          </a:p>
          <a:p>
            <a:pPr marL="0" indent="0">
              <a:buNone/>
            </a:pPr>
            <a:r>
              <a:rPr lang="tr-TR" sz="2400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 World!"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tr-TR" sz="2200" i="1" dirty="0">
                <a:solidFill>
                  <a:srgbClr val="FF0000"/>
                </a:solidFill>
              </a:rPr>
              <a:t>Not: Main() metodu, programın başlangıç (start) noktasıdır.</a:t>
            </a:r>
          </a:p>
        </p:txBody>
      </p:sp>
    </p:spTree>
    <p:extLst>
      <p:ext uri="{BB962C8B-B14F-4D97-AF65-F5344CB8AC3E}">
        <p14:creationId xmlns:p14="http://schemas.microsoft.com/office/powerpoint/2010/main" val="14455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43137"/>
            </a:srgbClr>
          </a:solidFill>
        </p:spPr>
        <p:txBody>
          <a:bodyPr>
            <a:normAutofit/>
          </a:bodyPr>
          <a:lstStyle/>
          <a:p>
            <a:r>
              <a:rPr lang="tr-TR" sz="4400" dirty="0" err="1"/>
              <a:t>Metod</a:t>
            </a:r>
            <a:r>
              <a:rPr lang="tr-TR" sz="4400" dirty="0"/>
              <a:t>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Kapsamlı ve karmaşık uygulamalar yaparken ,bütün işlemler Main() metodu içerisinde yapılmaz.</a:t>
            </a:r>
          </a:p>
          <a:p>
            <a:pPr algn="just"/>
            <a:r>
              <a:rPr lang="tr-TR" sz="2400" dirty="0"/>
              <a:t>Bu şekilde yazılım geliştirme hem kötü bir teknik hem de geliştirme açısından zorluklar barındırır. </a:t>
            </a:r>
          </a:p>
          <a:p>
            <a:pPr algn="just"/>
            <a:r>
              <a:rPr lang="tr-TR" sz="2400" dirty="0"/>
              <a:t>Programlar modüllere bölünür. Her modül sadece kendi kendisine atanan görevi yerini getirir.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Metoda mümkün olduğunca az görev verilmelidir. </a:t>
            </a:r>
            <a:r>
              <a:rPr lang="tr-TR" sz="2400" dirty="0">
                <a:solidFill>
                  <a:srgbClr val="FF0000"/>
                </a:solidFill>
              </a:rPr>
              <a:t>Bir metot tek bir işi az ve öz biçimde yapmalıdır.</a:t>
            </a:r>
          </a:p>
          <a:p>
            <a:pPr marL="0" indent="0" algn="just">
              <a:buNone/>
            </a:pPr>
            <a:r>
              <a:rPr lang="tr-TR" sz="2400" dirty="0"/>
              <a:t>Örnek, bir hem dizi elemanlarını sıralama hem de ekrana yazdırma görevi olmamalıdır. Ayrı ayrı metotlar tarafından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6589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20000"/>
            </a:srgbClr>
          </a:solidFill>
        </p:spPr>
        <p:txBody>
          <a:bodyPr>
            <a:normAutofit/>
          </a:bodyPr>
          <a:lstStyle/>
          <a:p>
            <a:r>
              <a:rPr lang="tr-TR" sz="4400" dirty="0" err="1"/>
              <a:t>Metod</a:t>
            </a:r>
            <a:r>
              <a:rPr lang="tr-TR" sz="4400" dirty="0"/>
              <a:t>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8457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/>
              <a:t>Metot tekrar çağrılana kadar bir iş yapmadan bekler.</a:t>
            </a:r>
          </a:p>
          <a:p>
            <a:pPr algn="just"/>
            <a:r>
              <a:rPr lang="tr-TR" sz="2400" dirty="0"/>
              <a:t>Metotlar, çağrılan metot tarafından bir takım bilgiler alır, alınan bilgiler çeşitli işlemlerden geçirildikten sonra metodu çağıran metoda yeni değeri gönderir. 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r>
              <a:rPr lang="tr-TR" sz="2200" dirty="0"/>
              <a:t>Metot tanımlamada parantez içerisine yazılan değişkenlere </a:t>
            </a:r>
            <a:r>
              <a:rPr lang="tr-TR" sz="2200" dirty="0">
                <a:solidFill>
                  <a:srgbClr val="FF0000"/>
                </a:solidFill>
              </a:rPr>
              <a:t>parametre</a:t>
            </a:r>
            <a:r>
              <a:rPr lang="tr-TR" sz="2200" dirty="0"/>
              <a:t>,</a:t>
            </a:r>
          </a:p>
          <a:p>
            <a:pPr algn="just"/>
            <a:r>
              <a:rPr lang="tr-TR" sz="2200" dirty="0"/>
              <a:t>Çağrılırken parantez içerisine yazılan değişkenlere/değerlere </a:t>
            </a:r>
            <a:r>
              <a:rPr lang="tr-TR" sz="2200" dirty="0">
                <a:solidFill>
                  <a:srgbClr val="FF0000"/>
                </a:solidFill>
              </a:rPr>
              <a:t>argüman</a:t>
            </a:r>
            <a:r>
              <a:rPr lang="tr-TR" sz="2200" dirty="0"/>
              <a:t>, denir</a:t>
            </a:r>
          </a:p>
          <a:p>
            <a:pPr algn="just"/>
            <a:endParaRPr lang="tr-TR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A25B9E9-8A25-BA6C-C84C-40097FB9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36912"/>
            <a:ext cx="3312368" cy="2334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61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9685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</a:rPr>
              <a:t>Erişim Belirleyici</a:t>
            </a: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Metoda nerelerden erişilebileceğini tanımlar.</a:t>
            </a:r>
          </a:p>
          <a:p>
            <a:pPr marL="0" indent="0" algn="just">
              <a:buNone/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</a:rPr>
              <a:t>Dönüş Tipi: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Metotlar değer döndürebilir. Dönüş tipi, metodun döndüreceği değerin tipini tanımlar (int, string vb.). Değer döndürmek için </a:t>
            </a:r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 anahtar kelimesi kullanılır. Metot değer döndürmeyecekse dönüş tipi olarak </a:t>
            </a:r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 anahtar kelimesi kullanılır.</a:t>
            </a:r>
          </a:p>
          <a:p>
            <a:pPr marL="0" indent="0" algn="just">
              <a:buNone/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</a:rPr>
              <a:t>Metot Adı: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Metodun adını tanımlamada kullanılır.</a:t>
            </a:r>
          </a:p>
          <a:p>
            <a:pPr marL="0" indent="0" algn="just">
              <a:buNone/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</a:rPr>
              <a:t>Parametre Listesi: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Parantez içinde verilen parametreler, bir metoda değer göndermek veya metottan değer almak için kullanılır. Parametrelerin türü, sayısı ve sırası parametre listesi olarak adlandırılır.</a:t>
            </a:r>
          </a:p>
          <a:p>
            <a:pPr marL="0" indent="0" algn="just">
              <a:buNone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Bunlardan </a:t>
            </a:r>
            <a:r>
              <a:rPr lang="tr-TR" sz="2400" dirty="0">
                <a:solidFill>
                  <a:srgbClr val="FF0000"/>
                </a:solidFill>
              </a:rPr>
              <a:t>metodun adı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ve </a:t>
            </a:r>
            <a:r>
              <a:rPr lang="tr-TR" sz="2400" dirty="0">
                <a:solidFill>
                  <a:srgbClr val="FF0000"/>
                </a:solidFill>
              </a:rPr>
              <a:t>parametre listesi </a:t>
            </a:r>
            <a:r>
              <a:rPr lang="tr-TR" sz="2400" i="1" dirty="0">
                <a:solidFill>
                  <a:srgbClr val="7030A0"/>
                </a:solidFill>
              </a:rPr>
              <a:t>metodun imzası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, küme parantezi </a:t>
            </a:r>
            <a:r>
              <a:rPr lang="tr-TR" sz="2400" dirty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 arasına yazılan kodlar da </a:t>
            </a:r>
            <a:r>
              <a:rPr lang="tr-TR" sz="2400" dirty="0">
                <a:solidFill>
                  <a:schemeClr val="accent6">
                    <a:lumMod val="75000"/>
                  </a:schemeClr>
                </a:solidFill>
              </a:rPr>
              <a:t>metodun gövdesi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olarak adlandırılır. Metot imzaları, bir sınıf içinde her metotta farklı olmak zorundadır.</a:t>
            </a:r>
          </a:p>
          <a:p>
            <a:pPr marL="0" indent="0">
              <a:buNone/>
            </a:pPr>
            <a:endParaRPr lang="tr-T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</a:rPr>
              <a:t>Metot adı + Parametre listesi = Metodun imzası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D8DA977-55EA-F1DC-424D-6D63F52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tr-TR" sz="4400" dirty="0"/>
              <a:t>Metod Bildirimi (Tanımlanması)</a:t>
            </a:r>
          </a:p>
        </p:txBody>
      </p:sp>
    </p:spTree>
    <p:extLst>
      <p:ext uri="{BB962C8B-B14F-4D97-AF65-F5344CB8AC3E}">
        <p14:creationId xmlns:p14="http://schemas.microsoft.com/office/powerpoint/2010/main" val="109225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71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</a:rPr>
              <a:t>[erişim belirleyici]</a:t>
            </a:r>
            <a:r>
              <a:rPr lang="tr-TR" sz="2400" dirty="0"/>
              <a:t> 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dönüş-tipi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>
                    <a:lumMod val="50000"/>
                  </a:schemeClr>
                </a:solidFill>
              </a:rPr>
              <a:t>metotadi</a:t>
            </a:r>
            <a:r>
              <a:rPr lang="tr-TR" sz="2400" dirty="0"/>
              <a:t> ( </a:t>
            </a:r>
            <a:r>
              <a:rPr lang="tr-TR" sz="2400" dirty="0">
                <a:solidFill>
                  <a:srgbClr val="FF0000"/>
                </a:solidFill>
              </a:rPr>
              <a:t>[parametre listesi ] 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r>
              <a:rPr lang="tr-TR" sz="2400" dirty="0"/>
              <a:t>{</a:t>
            </a:r>
          </a:p>
          <a:p>
            <a:pPr marL="0" indent="0">
              <a:buNone/>
            </a:pPr>
            <a:r>
              <a:rPr lang="tr-TR" sz="2400" dirty="0"/>
              <a:t>//metot içerisinde gerçekleştirilecek işlemler ;</a:t>
            </a:r>
          </a:p>
          <a:p>
            <a:pPr marL="0" indent="0">
              <a:buNone/>
            </a:pPr>
            <a:r>
              <a:rPr lang="tr-TR" sz="2400" dirty="0"/>
              <a:t>}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</a:rPr>
              <a:t>erişim belirleyici :</a:t>
            </a:r>
            <a:r>
              <a:rPr lang="tr-TR" sz="2400" dirty="0" err="1">
                <a:solidFill>
                  <a:srgbClr val="00B0F0"/>
                </a:solidFill>
              </a:rPr>
              <a:t>public</a:t>
            </a:r>
            <a:r>
              <a:rPr lang="tr-TR" sz="2400" dirty="0">
                <a:solidFill>
                  <a:srgbClr val="00B0F0"/>
                </a:solidFill>
              </a:rPr>
              <a:t>, </a:t>
            </a:r>
            <a:r>
              <a:rPr lang="tr-TR" sz="2400" dirty="0" err="1">
                <a:solidFill>
                  <a:srgbClr val="00B0F0"/>
                </a:solidFill>
              </a:rPr>
              <a:t>private</a:t>
            </a:r>
            <a:r>
              <a:rPr lang="tr-TR" sz="2400" dirty="0">
                <a:solidFill>
                  <a:srgbClr val="00B0F0"/>
                </a:solidFill>
              </a:rPr>
              <a:t>, </a:t>
            </a:r>
            <a:r>
              <a:rPr lang="tr-TR" sz="2400" dirty="0" err="1">
                <a:solidFill>
                  <a:srgbClr val="00B0F0"/>
                </a:solidFill>
              </a:rPr>
              <a:t>protected,internal</a:t>
            </a:r>
            <a:r>
              <a:rPr lang="tr-TR" sz="2400" dirty="0">
                <a:solidFill>
                  <a:srgbClr val="00B0F0"/>
                </a:solidFill>
              </a:rPr>
              <a:t>, </a:t>
            </a:r>
            <a:r>
              <a:rPr lang="tr-TR" sz="2400" dirty="0" err="1">
                <a:solidFill>
                  <a:srgbClr val="00B0F0"/>
                </a:solidFill>
              </a:rPr>
              <a:t>protected</a:t>
            </a:r>
            <a:r>
              <a:rPr lang="tr-TR" sz="2400" dirty="0">
                <a:solidFill>
                  <a:srgbClr val="00B0F0"/>
                </a:solidFill>
              </a:rPr>
              <a:t> </a:t>
            </a:r>
            <a:r>
              <a:rPr lang="tr-TR" sz="2400" dirty="0" err="1">
                <a:solidFill>
                  <a:srgbClr val="00B0F0"/>
                </a:solidFill>
              </a:rPr>
              <a:t>internal</a:t>
            </a:r>
            <a:endParaRPr lang="tr-TR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dönüş tipi :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void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bool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, int, string,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char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, herhangi bir referans tipi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2">
                    <a:lumMod val="50000"/>
                  </a:schemeClr>
                </a:solidFill>
              </a:rPr>
              <a:t>Metoda verilecek isim :</a:t>
            </a:r>
            <a:r>
              <a:rPr lang="tr-TR" sz="2400" dirty="0" err="1">
                <a:solidFill>
                  <a:schemeClr val="accent2">
                    <a:lumMod val="50000"/>
                  </a:schemeClr>
                </a:solidFill>
              </a:rPr>
              <a:t>EkranaYazdir</a:t>
            </a:r>
            <a:r>
              <a:rPr lang="tr-TR" sz="2400" dirty="0">
                <a:solidFill>
                  <a:schemeClr val="accent2">
                    <a:lumMod val="50000"/>
                  </a:schemeClr>
                </a:solidFill>
              </a:rPr>
              <a:t>, Listele, </a:t>
            </a:r>
            <a:r>
              <a:rPr lang="tr-TR" sz="2400" dirty="0" err="1">
                <a:solidFill>
                  <a:schemeClr val="accent2">
                    <a:lumMod val="50000"/>
                  </a:schemeClr>
                </a:solidFill>
              </a:rPr>
              <a:t>IkiSayiTopla</a:t>
            </a:r>
            <a:r>
              <a:rPr lang="tr-TR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Not  : </a:t>
            </a:r>
            <a:r>
              <a:rPr lang="tr-TR" sz="2400" dirty="0">
                <a:solidFill>
                  <a:srgbClr val="FF0000"/>
                </a:solidFill>
              </a:rPr>
              <a:t>[erişim belirleyici]</a:t>
            </a:r>
            <a:r>
              <a:rPr lang="tr-TR" sz="2400" dirty="0"/>
              <a:t>  zorunlu değil. Varsayılan olarak </a:t>
            </a:r>
            <a:r>
              <a:rPr lang="tr-TR" sz="2400" dirty="0" err="1">
                <a:solidFill>
                  <a:srgbClr val="00B0F0"/>
                </a:solidFill>
              </a:rPr>
              <a:t>private</a:t>
            </a:r>
            <a:r>
              <a:rPr lang="tr-TR" sz="2400" dirty="0"/>
              <a:t> ‘</a:t>
            </a:r>
            <a:r>
              <a:rPr lang="tr-TR" sz="2400" dirty="0" err="1"/>
              <a:t>dir</a:t>
            </a:r>
            <a:r>
              <a:rPr lang="tr-TR" sz="2400" dirty="0"/>
              <a:t>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</a:rPr>
              <a:t>[parametre listesi ] ,</a:t>
            </a:r>
            <a:r>
              <a:rPr lang="tr-TR" sz="2400" dirty="0"/>
              <a:t>parametre yoksa parantez içerisinde hiçbir şey yazılmaz.</a:t>
            </a:r>
            <a:endParaRPr lang="tr-TR" sz="2400" dirty="0">
              <a:solidFill>
                <a:schemeClr val="accent5"/>
              </a:solidFill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D8DA977-55EA-F1DC-424D-6D63F52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" y="332656"/>
            <a:ext cx="9144000" cy="1006817"/>
          </a:xfrm>
          <a:solidFill>
            <a:srgbClr val="33CC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tr-TR" sz="4400" dirty="0"/>
              <a:t>Metod Bildirimi (Tanımlanması)</a:t>
            </a:r>
          </a:p>
        </p:txBody>
      </p:sp>
    </p:spTree>
    <p:extLst>
      <p:ext uri="{BB962C8B-B14F-4D97-AF65-F5344CB8AC3E}">
        <p14:creationId xmlns:p14="http://schemas.microsoft.com/office/powerpoint/2010/main" val="19132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040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Program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>
                <a:solidFill>
                  <a:srgbClr val="FF0000"/>
                </a:solidFill>
              </a:rPr>
              <a:t>static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void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MerhabaYaz</a:t>
            </a:r>
            <a:r>
              <a:rPr lang="tr-TR" dirty="0">
                <a:solidFill>
                  <a:srgbClr val="FF0000"/>
                </a:solidFill>
              </a:rPr>
              <a:t>()  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{ 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  </a:t>
            </a:r>
            <a:r>
              <a:rPr lang="tr-TR" dirty="0" err="1">
                <a:solidFill>
                  <a:srgbClr val="FF0000"/>
                </a:solidFill>
              </a:rPr>
              <a:t>Console.WriteLine</a:t>
            </a:r>
            <a:r>
              <a:rPr lang="tr-TR" dirty="0">
                <a:solidFill>
                  <a:srgbClr val="FF0000"/>
                </a:solidFill>
              </a:rPr>
              <a:t>("Merhaba");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}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</a:t>
            </a:r>
          </a:p>
          <a:p>
            <a:pPr marL="0" indent="0">
              <a:buNone/>
            </a:pPr>
            <a:r>
              <a:rPr lang="tr-TR" dirty="0"/>
              <a:t>   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MerhabaYaz</a:t>
            </a:r>
            <a:r>
              <a:rPr lang="tr-TR" dirty="0"/>
              <a:t>(); // metodun çağrılarak çalıştırılması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Console.ReadKey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</a:rPr>
              <a:t>Not: Sınıf içerisindeki metotların birisi </a:t>
            </a:r>
            <a:r>
              <a:rPr lang="tr-TR" sz="2400" dirty="0" err="1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tr-TR" sz="2400" dirty="0">
                <a:solidFill>
                  <a:srgbClr val="FF0000"/>
                </a:solidFill>
              </a:rPr>
              <a:t> ise diğer metotların da erişim belirleyicisi </a:t>
            </a:r>
            <a:r>
              <a:rPr lang="tr-TR" sz="2400" dirty="0" err="1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tr-TR" sz="2400" dirty="0">
                <a:solidFill>
                  <a:srgbClr val="FF0000"/>
                </a:solidFill>
              </a:rPr>
              <a:t> olmalıdır. Çünkü sınıf artık </a:t>
            </a:r>
            <a:r>
              <a:rPr lang="tr-TR" sz="2400" dirty="0" err="1">
                <a:solidFill>
                  <a:srgbClr val="FF0000"/>
                </a:solidFill>
              </a:rPr>
              <a:t>static</a:t>
            </a:r>
            <a:r>
              <a:rPr lang="tr-TR" sz="2400" dirty="0">
                <a:solidFill>
                  <a:srgbClr val="FF0000"/>
                </a:solidFill>
              </a:rPr>
              <a:t> olmuştur.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E97A266-ADEB-92C5-C75B-2A574F2592A4}"/>
              </a:ext>
            </a:extLst>
          </p:cNvPr>
          <p:cNvSpPr txBox="1">
            <a:spLocks/>
          </p:cNvSpPr>
          <p:nvPr/>
        </p:nvSpPr>
        <p:spPr>
          <a:xfrm>
            <a:off x="10344" y="332656"/>
            <a:ext cx="9144000" cy="1006817"/>
          </a:xfrm>
          <a:prstGeom prst="rect">
            <a:avLst/>
          </a:prstGeom>
          <a:solidFill>
            <a:srgbClr val="33CC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400"/>
              <a:t>Metod Bildirimi (Tanımlanması)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41603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2946</Template>
  <TotalTime>304</TotalTime>
  <Words>1146</Words>
  <Application>Microsoft Office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Ofis Teması</vt:lpstr>
      <vt:lpstr>PowerPoint Presentation</vt:lpstr>
      <vt:lpstr>Metod Nedir ?</vt:lpstr>
      <vt:lpstr>Metod Nedir ?</vt:lpstr>
      <vt:lpstr>Metod Nedir ?</vt:lpstr>
      <vt:lpstr>Metod Nedir ?</vt:lpstr>
      <vt:lpstr>Metod Nedir ?</vt:lpstr>
      <vt:lpstr>Metod Bildirimi (Tanımlanması)</vt:lpstr>
      <vt:lpstr>Metod Bildirimi (Tanımlanması)</vt:lpstr>
      <vt:lpstr>PowerPoint Presentation</vt:lpstr>
      <vt:lpstr>PowerPoint Presentation</vt:lpstr>
      <vt:lpstr>PowerPoint Presentation</vt:lpstr>
      <vt:lpstr>PowerPoint Presentation</vt:lpstr>
      <vt:lpstr>Geriye Değer Döndüren Metodlar</vt:lpstr>
      <vt:lpstr>Parametre Alan Metodlar</vt:lpstr>
      <vt:lpstr>Metodların Aşırı Yüklenmesi</vt:lpstr>
      <vt:lpstr>Recursive (öz yinelemeli) Metodlar </vt:lpstr>
      <vt:lpstr>Recursive (öz yinelemeli) Metodlar </vt:lpstr>
      <vt:lpstr>Örneğin</vt:lpstr>
      <vt:lpstr>Üs Alma İşlemi (Recursive)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AKKUŞ</dc:creator>
  <cp:lastModifiedBy>Adem AKKUŞ</cp:lastModifiedBy>
  <cp:revision>47</cp:revision>
  <dcterms:created xsi:type="dcterms:W3CDTF">2015-03-06T12:25:27Z</dcterms:created>
  <dcterms:modified xsi:type="dcterms:W3CDTF">2023-02-13T07:57:11Z</dcterms:modified>
</cp:coreProperties>
</file>