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B2"/>
    <a:srgbClr val="00A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52"/>
            <a:ext cx="9144000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94723" cy="1020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126" y="51562"/>
            <a:ext cx="9146269" cy="903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804" y="1033983"/>
            <a:ext cx="8254390" cy="786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9590" y="2611069"/>
            <a:ext cx="3575050" cy="405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10709" y="2237677"/>
            <a:ext cx="2904490" cy="397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302" y="1111376"/>
            <a:ext cx="8521395" cy="880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730" y="1963038"/>
            <a:ext cx="8076539" cy="340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6045" y="6557495"/>
            <a:ext cx="23431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8600" y="2209800"/>
            <a:ext cx="92202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6600" spc="-335" dirty="0">
                <a:solidFill>
                  <a:srgbClr val="FFFFFF"/>
                </a:solidFill>
                <a:latin typeface="Arial"/>
                <a:cs typeface="Arial"/>
              </a:rPr>
              <a:t>8086     </a:t>
            </a:r>
            <a:r>
              <a:rPr sz="6600" spc="-3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tr-TR" sz="6600" spc="-335" dirty="0">
                <a:solidFill>
                  <a:srgbClr val="FFFFFF"/>
                </a:solidFill>
                <a:latin typeface="Arial"/>
                <a:cs typeface="Arial"/>
              </a:rPr>
              <a:t>İ</a:t>
            </a:r>
            <a:r>
              <a:rPr sz="6600" spc="-335" dirty="0">
                <a:solidFill>
                  <a:srgbClr val="FFFFFF"/>
                </a:solidFill>
                <a:latin typeface="Arial"/>
                <a:cs typeface="Arial"/>
              </a:rPr>
              <a:t>KRO</a:t>
            </a:r>
            <a:r>
              <a:rPr lang="tr-TR" sz="6600" spc="-335" dirty="0">
                <a:solidFill>
                  <a:srgbClr val="FFFFFF"/>
                </a:solidFill>
                <a:latin typeface="Arial"/>
                <a:cs typeface="Arial"/>
              </a:rPr>
              <a:t>İŞ</a:t>
            </a:r>
            <a:r>
              <a:rPr sz="6600" spc="-335" dirty="0">
                <a:solidFill>
                  <a:srgbClr val="FFFFFF"/>
                </a:solidFill>
                <a:latin typeface="Arial"/>
                <a:cs typeface="Arial"/>
              </a:rPr>
              <a:t>LEMC</a:t>
            </a:r>
            <a:r>
              <a:rPr lang="tr-TR" sz="6600" spc="-335" dirty="0">
                <a:solidFill>
                  <a:srgbClr val="FFFFFF"/>
                </a:solidFill>
                <a:latin typeface="Arial"/>
                <a:cs typeface="Arial"/>
              </a:rPr>
              <a:t>İ</a:t>
            </a:r>
            <a:r>
              <a:rPr sz="6600" spc="-335" dirty="0">
                <a:solidFill>
                  <a:srgbClr val="FFFFFF"/>
                </a:solidFill>
                <a:latin typeface="Arial"/>
                <a:cs typeface="Arial"/>
              </a:rPr>
              <a:t>LER</a:t>
            </a:r>
            <a:endParaRPr sz="6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2838" y="4826634"/>
            <a:ext cx="23418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lang="tr-TR" sz="2800" spc="-125" dirty="0">
                <a:solidFill>
                  <a:srgbClr val="FFFFFF"/>
                </a:solidFill>
                <a:latin typeface="Arial"/>
                <a:cs typeface="Arial"/>
              </a:rPr>
              <a:t>Adem AKKUŞ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Başlık 12">
            <a:extLst>
              <a:ext uri="{FF2B5EF4-FFF2-40B4-BE49-F238E27FC236}">
                <a16:creationId xmlns:a16="http://schemas.microsoft.com/office/drawing/2014/main" id="{61D038F9-CB7B-4B8D-9797-78680C4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7782559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310" dirty="0">
                <a:latin typeface="Arial"/>
                <a:cs typeface="Arial"/>
              </a:rPr>
              <a:t>Segment </a:t>
            </a:r>
            <a:r>
              <a:rPr sz="5000" b="0" spc="-185" dirty="0">
                <a:latin typeface="Arial"/>
                <a:cs typeface="Arial"/>
              </a:rPr>
              <a:t>Register’ları</a:t>
            </a:r>
            <a:r>
              <a:rPr sz="5000" b="0" spc="-305" dirty="0">
                <a:latin typeface="Arial"/>
                <a:cs typeface="Arial"/>
              </a:rPr>
              <a:t> </a:t>
            </a:r>
            <a:r>
              <a:rPr sz="5000" b="0" spc="-240" dirty="0">
                <a:latin typeface="Arial"/>
                <a:cs typeface="Arial"/>
              </a:rPr>
              <a:t>(devam)</a:t>
            </a:r>
            <a:endParaRPr sz="5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10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963038"/>
            <a:ext cx="8075295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5000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Segment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register’larında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herhangi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bir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veriyi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depolamak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mümkündür.</a:t>
            </a:r>
            <a:endParaRPr sz="2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Ancak bu, </a:t>
            </a:r>
            <a:r>
              <a:rPr sz="2000" spc="-20" dirty="0">
                <a:latin typeface="Arial"/>
                <a:cs typeface="Arial"/>
              </a:rPr>
              <a:t>güzel </a:t>
            </a:r>
            <a:r>
              <a:rPr sz="2000" spc="-10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fikir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değildir.</a:t>
            </a:r>
            <a:endParaRPr sz="20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Char char=""/>
              <a:tabLst>
                <a:tab pos="286385" algn="l"/>
                <a:tab pos="287020" algn="l"/>
                <a:tab pos="1442085" algn="l"/>
                <a:tab pos="3201670" algn="l"/>
                <a:tab pos="3808095" algn="l"/>
                <a:tab pos="4924425" algn="l"/>
                <a:tab pos="5768975" algn="l"/>
                <a:tab pos="6927215" algn="l"/>
              </a:tabLst>
            </a:pPr>
            <a:r>
              <a:rPr sz="2000" spc="-5" dirty="0">
                <a:latin typeface="Arial"/>
                <a:cs typeface="Arial"/>
              </a:rPr>
              <a:t>Segment	register’larının	</a:t>
            </a:r>
            <a:r>
              <a:rPr sz="2000" dirty="0">
                <a:latin typeface="Arial"/>
                <a:cs typeface="Arial"/>
              </a:rPr>
              <a:t>özel	</a:t>
            </a:r>
            <a:r>
              <a:rPr sz="2000" spc="-5" dirty="0">
                <a:latin typeface="Arial"/>
                <a:cs typeface="Arial"/>
              </a:rPr>
              <a:t>amaçları	</a:t>
            </a:r>
            <a:r>
              <a:rPr sz="2000" spc="-25" dirty="0">
                <a:latin typeface="Arial"/>
                <a:cs typeface="Arial"/>
              </a:rPr>
              <a:t>vardır.	</a:t>
            </a:r>
            <a:r>
              <a:rPr sz="2000" spc="-5" dirty="0">
                <a:latin typeface="Arial"/>
                <a:cs typeface="Arial"/>
              </a:rPr>
              <a:t>Hafızada	</a:t>
            </a:r>
            <a:r>
              <a:rPr sz="2000" spc="-50" dirty="0" err="1">
                <a:latin typeface="Arial"/>
                <a:cs typeface="Arial"/>
              </a:rPr>
              <a:t>ula</a:t>
            </a:r>
            <a:r>
              <a:rPr lang="tr-TR" sz="2000" spc="-50" dirty="0">
                <a:latin typeface="Arial"/>
                <a:cs typeface="Arial"/>
              </a:rPr>
              <a:t>ş</a:t>
            </a:r>
            <a:r>
              <a:rPr sz="2000" spc="-50" dirty="0" err="1">
                <a:latin typeface="Arial"/>
                <a:cs typeface="Arial"/>
              </a:rPr>
              <a:t>ılabilir</a:t>
            </a:r>
            <a:endParaRPr sz="2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bazı </a:t>
            </a:r>
            <a:r>
              <a:rPr sz="2000" spc="-10" dirty="0" err="1">
                <a:latin typeface="Arial"/>
                <a:cs typeface="Arial"/>
              </a:rPr>
              <a:t>bölümleri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75" dirty="0" err="1">
                <a:latin typeface="Arial"/>
                <a:cs typeface="Arial"/>
              </a:rPr>
              <a:t>i</a:t>
            </a:r>
            <a:r>
              <a:rPr lang="tr-TR" sz="2000" spc="-75" dirty="0">
                <a:latin typeface="Arial"/>
                <a:cs typeface="Arial"/>
              </a:rPr>
              <a:t>ş</a:t>
            </a:r>
            <a:r>
              <a:rPr sz="2000" spc="-75" dirty="0" err="1">
                <a:latin typeface="Arial"/>
                <a:cs typeface="Arial"/>
              </a:rPr>
              <a:t>aretler</a:t>
            </a:r>
            <a:r>
              <a:rPr sz="2000" spc="-7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7782559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310" dirty="0">
                <a:latin typeface="Arial"/>
                <a:cs typeface="Arial"/>
              </a:rPr>
              <a:t>Segment </a:t>
            </a:r>
            <a:r>
              <a:rPr sz="5000" b="0" spc="-185" dirty="0">
                <a:latin typeface="Arial"/>
                <a:cs typeface="Arial"/>
              </a:rPr>
              <a:t>Register’ları</a:t>
            </a:r>
            <a:r>
              <a:rPr sz="5000" b="0" spc="-305" dirty="0">
                <a:latin typeface="Arial"/>
                <a:cs typeface="Arial"/>
              </a:rPr>
              <a:t> </a:t>
            </a:r>
            <a:r>
              <a:rPr sz="5000" b="0" spc="-240" dirty="0">
                <a:latin typeface="Arial"/>
                <a:cs typeface="Arial"/>
              </a:rPr>
              <a:t>(devam)</a:t>
            </a:r>
            <a:endParaRPr sz="5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11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474065" y="1940763"/>
            <a:ext cx="7618730" cy="3275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Char char=""/>
              <a:tabLst>
                <a:tab pos="287655" algn="l"/>
              </a:tabLst>
            </a:pPr>
            <a:r>
              <a:rPr sz="2600" spc="-5" dirty="0">
                <a:latin typeface="Arial"/>
                <a:cs typeface="Arial"/>
              </a:rPr>
              <a:t>Segment </a:t>
            </a:r>
            <a:r>
              <a:rPr sz="2600" spc="5" dirty="0">
                <a:latin typeface="Arial"/>
                <a:cs typeface="Arial"/>
              </a:rPr>
              <a:t>register’ları, </a:t>
            </a:r>
            <a:r>
              <a:rPr sz="2600" dirty="0">
                <a:latin typeface="Arial"/>
                <a:cs typeface="Arial"/>
              </a:rPr>
              <a:t>genel </a:t>
            </a:r>
            <a:r>
              <a:rPr sz="2600" spc="-5" dirty="0">
                <a:latin typeface="Arial"/>
                <a:cs typeface="Arial"/>
              </a:rPr>
              <a:t>amaçlı </a:t>
            </a:r>
            <a:r>
              <a:rPr sz="2600" spc="5" dirty="0">
                <a:latin typeface="Arial"/>
                <a:cs typeface="Arial"/>
              </a:rPr>
              <a:t>register’ları </a:t>
            </a:r>
            <a:r>
              <a:rPr sz="2600" spc="-125" dirty="0">
                <a:latin typeface="Arial"/>
                <a:cs typeface="Arial"/>
              </a:rPr>
              <a:t>ile  </a:t>
            </a:r>
            <a:r>
              <a:rPr sz="2600" spc="-5" dirty="0" err="1">
                <a:latin typeface="Arial"/>
                <a:cs typeface="Arial"/>
              </a:rPr>
              <a:t>birlikte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85" dirty="0" err="1">
                <a:latin typeface="Arial"/>
                <a:cs typeface="Arial"/>
              </a:rPr>
              <a:t>çalı</a:t>
            </a:r>
            <a:r>
              <a:rPr lang="tr-TR" sz="2600" spc="-85" dirty="0">
                <a:latin typeface="Arial"/>
                <a:cs typeface="Arial"/>
              </a:rPr>
              <a:t>ş</a:t>
            </a:r>
            <a:r>
              <a:rPr sz="2600" spc="-85" dirty="0">
                <a:latin typeface="Arial"/>
                <a:cs typeface="Arial"/>
              </a:rPr>
              <a:t>arak </a:t>
            </a:r>
            <a:r>
              <a:rPr sz="2600" dirty="0">
                <a:latin typeface="Arial"/>
                <a:cs typeface="Arial"/>
              </a:rPr>
              <a:t>hafızada herhangi </a:t>
            </a:r>
            <a:r>
              <a:rPr sz="2600" spc="-5" dirty="0">
                <a:latin typeface="Arial"/>
                <a:cs typeface="Arial"/>
              </a:rPr>
              <a:t>bir </a:t>
            </a:r>
            <a:r>
              <a:rPr sz="2600" spc="-5" dirty="0" err="1">
                <a:latin typeface="Arial"/>
                <a:cs typeface="Arial"/>
              </a:rPr>
              <a:t>bölgeyi</a:t>
            </a:r>
            <a:r>
              <a:rPr sz="2600" spc="-5" dirty="0">
                <a:latin typeface="Arial"/>
                <a:cs typeface="Arial"/>
              </a:rPr>
              <a:t>  </a:t>
            </a:r>
            <a:r>
              <a:rPr sz="2600" spc="-60" dirty="0" err="1">
                <a:latin typeface="Arial"/>
                <a:cs typeface="Arial"/>
              </a:rPr>
              <a:t>i</a:t>
            </a:r>
            <a:r>
              <a:rPr lang="tr-TR" sz="2600" spc="-60" dirty="0">
                <a:latin typeface="Arial"/>
                <a:cs typeface="Arial"/>
              </a:rPr>
              <a:t>ş</a:t>
            </a:r>
            <a:r>
              <a:rPr sz="2600" spc="-60" dirty="0" err="1">
                <a:latin typeface="Arial"/>
                <a:cs typeface="Arial"/>
              </a:rPr>
              <a:t>aretleyebilir</a:t>
            </a:r>
            <a:r>
              <a:rPr sz="2600" spc="-60" dirty="0">
                <a:latin typeface="Arial"/>
                <a:cs typeface="Arial"/>
              </a:rPr>
              <a:t>. </a:t>
            </a:r>
            <a:r>
              <a:rPr sz="2600" spc="-5" dirty="0">
                <a:latin typeface="Arial"/>
                <a:cs typeface="Arial"/>
              </a:rPr>
              <a:t>Örneğin, </a:t>
            </a:r>
            <a:r>
              <a:rPr sz="2600" dirty="0">
                <a:latin typeface="Arial"/>
                <a:cs typeface="Arial"/>
              </a:rPr>
              <a:t>fiziksel adres </a:t>
            </a:r>
            <a:r>
              <a:rPr sz="2600" b="1" dirty="0">
                <a:latin typeface="Arial"/>
                <a:cs typeface="Arial"/>
              </a:rPr>
              <a:t>12345h  </a:t>
            </a:r>
            <a:r>
              <a:rPr sz="2600" spc="-5" dirty="0">
                <a:latin typeface="Arial"/>
                <a:cs typeface="Arial"/>
              </a:rPr>
              <a:t>(heksadesimal) </a:t>
            </a:r>
            <a:r>
              <a:rPr sz="2600" spc="-60" dirty="0" err="1">
                <a:latin typeface="Arial"/>
                <a:cs typeface="Arial"/>
              </a:rPr>
              <a:t>i</a:t>
            </a:r>
            <a:r>
              <a:rPr lang="tr-TR" sz="2600" spc="-60" dirty="0">
                <a:latin typeface="Arial"/>
                <a:cs typeface="Arial"/>
              </a:rPr>
              <a:t>ş</a:t>
            </a:r>
            <a:r>
              <a:rPr sz="2600" spc="-60" dirty="0" err="1">
                <a:latin typeface="Arial"/>
                <a:cs typeface="Arial"/>
              </a:rPr>
              <a:t>aretlenmesi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isteniyor </a:t>
            </a:r>
            <a:r>
              <a:rPr sz="2600" dirty="0">
                <a:latin typeface="Arial"/>
                <a:cs typeface="Arial"/>
              </a:rPr>
              <a:t>ise, </a:t>
            </a:r>
            <a:r>
              <a:rPr sz="2600" b="1" spc="-10" dirty="0">
                <a:latin typeface="Arial"/>
                <a:cs typeface="Arial"/>
              </a:rPr>
              <a:t>DS </a:t>
            </a:r>
            <a:r>
              <a:rPr sz="2600" b="1" spc="-5" dirty="0">
                <a:latin typeface="Arial"/>
                <a:cs typeface="Arial"/>
              </a:rPr>
              <a:t>=  </a:t>
            </a:r>
            <a:r>
              <a:rPr sz="2600" b="1" spc="-10" dirty="0">
                <a:latin typeface="Arial"/>
                <a:cs typeface="Arial"/>
              </a:rPr>
              <a:t>1230h </a:t>
            </a:r>
            <a:r>
              <a:rPr sz="2600" spc="-20" dirty="0">
                <a:latin typeface="Arial"/>
                <a:cs typeface="Arial"/>
              </a:rPr>
              <a:t>ve </a:t>
            </a:r>
            <a:r>
              <a:rPr sz="2600" b="1" spc="-5" dirty="0">
                <a:latin typeface="Arial"/>
                <a:cs typeface="Arial"/>
              </a:rPr>
              <a:t>SI = </a:t>
            </a:r>
            <a:r>
              <a:rPr sz="2600" b="1" spc="-10" dirty="0">
                <a:latin typeface="Arial"/>
                <a:cs typeface="Arial"/>
              </a:rPr>
              <a:t>0045h</a:t>
            </a:r>
            <a:r>
              <a:rPr sz="2600" b="1" spc="16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olmalıdır.</a:t>
            </a:r>
            <a:endParaRPr sz="2600" dirty="0">
              <a:latin typeface="Arial"/>
              <a:cs typeface="Arial"/>
            </a:endParaRPr>
          </a:p>
          <a:p>
            <a:pPr marL="287020" marR="7620" indent="-274955" algn="just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Char char=""/>
              <a:tabLst>
                <a:tab pos="287655" algn="l"/>
              </a:tabLst>
            </a:pPr>
            <a:r>
              <a:rPr sz="2600" spc="-5" dirty="0">
                <a:latin typeface="Arial"/>
                <a:cs typeface="Arial"/>
              </a:rPr>
              <a:t>CPU, </a:t>
            </a:r>
            <a:r>
              <a:rPr sz="2600" dirty="0">
                <a:latin typeface="Arial"/>
                <a:cs typeface="Arial"/>
              </a:rPr>
              <a:t>segment </a:t>
            </a:r>
            <a:r>
              <a:rPr sz="2600" spc="5" dirty="0">
                <a:latin typeface="Arial"/>
                <a:cs typeface="Arial"/>
              </a:rPr>
              <a:t>register’ı </a:t>
            </a:r>
            <a:r>
              <a:rPr sz="2600" spc="-5" dirty="0">
                <a:latin typeface="Arial"/>
                <a:cs typeface="Arial"/>
              </a:rPr>
              <a:t>10h ile çarpar ve </a:t>
            </a:r>
            <a:r>
              <a:rPr sz="2600" spc="-85" dirty="0">
                <a:latin typeface="Arial"/>
                <a:cs typeface="Arial"/>
              </a:rPr>
              <a:t>genel  </a:t>
            </a:r>
            <a:r>
              <a:rPr sz="2600" spc="-10" dirty="0">
                <a:latin typeface="Arial"/>
                <a:cs typeface="Arial"/>
              </a:rPr>
              <a:t>amaçlı </a:t>
            </a:r>
            <a:r>
              <a:rPr sz="2600" spc="5" dirty="0">
                <a:latin typeface="Arial"/>
                <a:cs typeface="Arial"/>
              </a:rPr>
              <a:t>register’da </a:t>
            </a:r>
            <a:r>
              <a:rPr sz="2600" dirty="0">
                <a:latin typeface="Arial"/>
                <a:cs typeface="Arial"/>
              </a:rPr>
              <a:t>bulunan </a:t>
            </a:r>
            <a:r>
              <a:rPr sz="2600" spc="-5" dirty="0">
                <a:latin typeface="Arial"/>
                <a:cs typeface="Arial"/>
              </a:rPr>
              <a:t>değeri </a:t>
            </a:r>
            <a:r>
              <a:rPr sz="2600" spc="5" dirty="0">
                <a:latin typeface="Arial"/>
                <a:cs typeface="Arial"/>
              </a:rPr>
              <a:t>de </a:t>
            </a:r>
            <a:r>
              <a:rPr sz="2600" dirty="0">
                <a:latin typeface="Arial"/>
                <a:cs typeface="Arial"/>
              </a:rPr>
              <a:t>ilave </a:t>
            </a:r>
            <a:r>
              <a:rPr sz="2600" spc="-5" dirty="0">
                <a:latin typeface="Arial"/>
                <a:cs typeface="Arial"/>
              </a:rPr>
              <a:t>eder  (1230h×10h + </a:t>
            </a:r>
            <a:r>
              <a:rPr sz="2600" dirty="0">
                <a:latin typeface="Arial"/>
                <a:cs typeface="Arial"/>
              </a:rPr>
              <a:t>45h </a:t>
            </a:r>
            <a:r>
              <a:rPr sz="2600" spc="-5" dirty="0">
                <a:latin typeface="Arial"/>
                <a:cs typeface="Arial"/>
              </a:rPr>
              <a:t>=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12345h).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7782559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310" dirty="0">
                <a:latin typeface="Arial"/>
                <a:cs typeface="Arial"/>
              </a:rPr>
              <a:t>Segment </a:t>
            </a:r>
            <a:r>
              <a:rPr sz="5000" b="0" spc="-185" dirty="0">
                <a:latin typeface="Arial"/>
                <a:cs typeface="Arial"/>
              </a:rPr>
              <a:t>Register’ları</a:t>
            </a:r>
            <a:r>
              <a:rPr sz="5000" b="0" spc="-305" dirty="0">
                <a:latin typeface="Arial"/>
                <a:cs typeface="Arial"/>
              </a:rPr>
              <a:t> </a:t>
            </a:r>
            <a:r>
              <a:rPr sz="5000" b="0" spc="-240" dirty="0">
                <a:latin typeface="Arial"/>
                <a:cs typeface="Arial"/>
              </a:rPr>
              <a:t>(devam)</a:t>
            </a:r>
            <a:endParaRPr sz="5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12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959991"/>
            <a:ext cx="8072120" cy="168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Char char=""/>
              <a:tabLst>
                <a:tab pos="287020" algn="l"/>
                <a:tab pos="746760" algn="l"/>
                <a:tab pos="2128520" algn="l"/>
                <a:tab pos="3899535" algn="l"/>
                <a:tab pos="6052185" algn="l"/>
                <a:tab pos="6957695" algn="l"/>
              </a:tabLst>
            </a:pPr>
            <a:r>
              <a:rPr sz="2600" spc="-5" dirty="0">
                <a:latin typeface="Arial"/>
                <a:cs typeface="Arial"/>
              </a:rPr>
              <a:t>2	r</a:t>
            </a:r>
            <a:r>
              <a:rPr sz="2600" spc="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gister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ta</a:t>
            </a:r>
            <a:r>
              <a:rPr sz="2600" spc="15" dirty="0">
                <a:latin typeface="Arial"/>
                <a:cs typeface="Arial"/>
              </a:rPr>
              <a:t>r</a:t>
            </a:r>
            <a:r>
              <a:rPr sz="2600" spc="-10" dirty="0">
                <a:latin typeface="Arial"/>
                <a:cs typeface="Arial"/>
              </a:rPr>
              <a:t>af</a:t>
            </a:r>
            <a:r>
              <a:rPr sz="2600" spc="10" dirty="0">
                <a:latin typeface="Arial"/>
                <a:cs typeface="Arial"/>
              </a:rPr>
              <a:t>ı</a:t>
            </a:r>
            <a:r>
              <a:rPr sz="2600" spc="-1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70" dirty="0" err="1">
                <a:latin typeface="Arial"/>
                <a:cs typeface="Arial"/>
              </a:rPr>
              <a:t>olu</a:t>
            </a:r>
            <a:r>
              <a:rPr lang="tr-TR" sz="2600" spc="-170" dirty="0">
                <a:latin typeface="Arial"/>
                <a:cs typeface="Arial"/>
              </a:rPr>
              <a:t>ş</a:t>
            </a:r>
            <a:r>
              <a:rPr sz="2600" spc="-75" dirty="0" err="1">
                <a:latin typeface="Arial"/>
                <a:cs typeface="Arial"/>
              </a:rPr>
              <a:t>t</a:t>
            </a:r>
            <a:r>
              <a:rPr sz="2600" spc="-10" dirty="0" err="1">
                <a:latin typeface="Arial"/>
                <a:cs typeface="Arial"/>
              </a:rPr>
              <a:t>urul</a:t>
            </a:r>
            <a:r>
              <a:rPr sz="2600" spc="10" dirty="0" err="1">
                <a:latin typeface="Arial"/>
                <a:cs typeface="Arial"/>
              </a:rPr>
              <a:t>m</a:t>
            </a:r>
            <a:r>
              <a:rPr sz="2600" spc="-310" dirty="0" err="1">
                <a:latin typeface="Arial"/>
                <a:cs typeface="Arial"/>
              </a:rPr>
              <a:t>u</a:t>
            </a:r>
            <a:r>
              <a:rPr lang="tr-TR" sz="2600" spc="-430" dirty="0">
                <a:latin typeface="Arial"/>
                <a:cs typeface="Arial"/>
              </a:rPr>
              <a:t>ş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spc="15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an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adr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se,</a:t>
            </a:r>
            <a:endParaRPr sz="26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600" b="1" spc="-10" dirty="0">
                <a:solidFill>
                  <a:srgbClr val="C00000"/>
                </a:solidFill>
                <a:latin typeface="Arial"/>
                <a:cs typeface="Arial"/>
              </a:rPr>
              <a:t>effective </a:t>
            </a: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address </a:t>
            </a:r>
            <a:r>
              <a:rPr sz="2600" spc="-5" dirty="0">
                <a:latin typeface="Arial"/>
                <a:cs typeface="Arial"/>
              </a:rPr>
              <a:t>(efektif adres) ismi</a:t>
            </a:r>
            <a:r>
              <a:rPr sz="2600" spc="19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verilir.</a:t>
            </a:r>
            <a:endParaRPr sz="26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spc="-5" dirty="0">
                <a:latin typeface="Arial"/>
                <a:cs typeface="Arial"/>
              </a:rPr>
              <a:t>BX, </a:t>
            </a:r>
            <a:r>
              <a:rPr sz="2600" b="1" spc="-10" dirty="0">
                <a:latin typeface="Arial"/>
                <a:cs typeface="Arial"/>
              </a:rPr>
              <a:t>SI </a:t>
            </a:r>
            <a:r>
              <a:rPr sz="2600" spc="-5" dirty="0">
                <a:latin typeface="Arial"/>
                <a:cs typeface="Arial"/>
              </a:rPr>
              <a:t>ve </a:t>
            </a:r>
            <a:r>
              <a:rPr sz="2600" b="1" spc="-5" dirty="0">
                <a:latin typeface="Arial"/>
                <a:cs typeface="Arial"/>
              </a:rPr>
              <a:t>DI </a:t>
            </a:r>
            <a:r>
              <a:rPr sz="2600" b="1" spc="5" dirty="0">
                <a:latin typeface="Arial"/>
                <a:cs typeface="Arial"/>
              </a:rPr>
              <a:t>register’ları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b="1" spc="-10" dirty="0">
                <a:latin typeface="Arial"/>
                <a:cs typeface="Arial"/>
              </a:rPr>
              <a:t>DS </a:t>
            </a:r>
            <a:r>
              <a:rPr sz="2600" dirty="0">
                <a:latin typeface="Arial"/>
                <a:cs typeface="Arial"/>
              </a:rPr>
              <a:t>ile </a:t>
            </a:r>
            <a:r>
              <a:rPr sz="2600" spc="-5" dirty="0" err="1">
                <a:latin typeface="Arial"/>
                <a:cs typeface="Arial"/>
              </a:rPr>
              <a:t>birlikte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95" dirty="0" err="1">
                <a:latin typeface="Arial"/>
                <a:cs typeface="Arial"/>
              </a:rPr>
              <a:t>çalı</a:t>
            </a:r>
            <a:r>
              <a:rPr lang="tr-TR" sz="2600" spc="-95" dirty="0">
                <a:latin typeface="Arial"/>
                <a:cs typeface="Arial"/>
              </a:rPr>
              <a:t>ş</a:t>
            </a:r>
            <a:r>
              <a:rPr sz="2600" spc="-95" dirty="0" err="1">
                <a:latin typeface="Arial"/>
                <a:cs typeface="Arial"/>
              </a:rPr>
              <a:t>ır</a:t>
            </a:r>
            <a:r>
              <a:rPr sz="2600" spc="-95" dirty="0">
                <a:latin typeface="Arial"/>
                <a:cs typeface="Arial"/>
              </a:rPr>
              <a:t>;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b="1" spc="-185" dirty="0">
                <a:latin typeface="Arial"/>
                <a:cs typeface="Arial"/>
              </a:rPr>
              <a:t>BP</a:t>
            </a:r>
            <a:endParaRPr sz="26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ve </a:t>
            </a:r>
            <a:r>
              <a:rPr sz="2600" b="1" spc="-10" dirty="0">
                <a:latin typeface="Arial"/>
                <a:cs typeface="Arial"/>
              </a:rPr>
              <a:t>SP </a:t>
            </a:r>
            <a:r>
              <a:rPr sz="2600" dirty="0">
                <a:latin typeface="Arial"/>
                <a:cs typeface="Arial"/>
              </a:rPr>
              <a:t>register’ları </a:t>
            </a:r>
            <a:r>
              <a:rPr sz="2600" spc="-5" dirty="0">
                <a:latin typeface="Arial"/>
                <a:cs typeface="Arial"/>
              </a:rPr>
              <a:t>ise </a:t>
            </a:r>
            <a:r>
              <a:rPr sz="2600" b="1" spc="-10" dirty="0">
                <a:latin typeface="Arial"/>
                <a:cs typeface="Arial"/>
              </a:rPr>
              <a:t>SS </a:t>
            </a:r>
            <a:r>
              <a:rPr sz="2600" spc="-5" dirty="0">
                <a:latin typeface="Arial"/>
                <a:cs typeface="Arial"/>
              </a:rPr>
              <a:t>ile </a:t>
            </a:r>
            <a:r>
              <a:rPr sz="2600" spc="-5" dirty="0" err="1">
                <a:latin typeface="Arial"/>
                <a:cs typeface="Arial"/>
              </a:rPr>
              <a:t>birlikte</a:t>
            </a:r>
            <a:r>
              <a:rPr sz="2600" spc="185" dirty="0">
                <a:latin typeface="Arial"/>
                <a:cs typeface="Arial"/>
              </a:rPr>
              <a:t> </a:t>
            </a:r>
            <a:r>
              <a:rPr sz="2600" spc="-114" dirty="0" err="1">
                <a:latin typeface="Arial"/>
                <a:cs typeface="Arial"/>
              </a:rPr>
              <a:t>çalı</a:t>
            </a:r>
            <a:r>
              <a:rPr lang="tr-TR" sz="2600" spc="-114" dirty="0">
                <a:latin typeface="Arial"/>
                <a:cs typeface="Arial"/>
              </a:rPr>
              <a:t>ş</a:t>
            </a:r>
            <a:r>
              <a:rPr sz="2600" spc="-114" dirty="0" err="1">
                <a:latin typeface="Arial"/>
                <a:cs typeface="Arial"/>
              </a:rPr>
              <a:t>ır</a:t>
            </a:r>
            <a:r>
              <a:rPr sz="2600" spc="-114" dirty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0089" y="3704031"/>
            <a:ext cx="105346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5420" algn="just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"/>
                <a:cs typeface="Arial"/>
              </a:rPr>
              <a:t>adres  </a:t>
            </a:r>
            <a:r>
              <a:rPr sz="2600" dirty="0">
                <a:latin typeface="Arial"/>
                <a:cs typeface="Arial"/>
              </a:rPr>
              <a:t>efektif  </a:t>
            </a:r>
            <a:r>
              <a:rPr sz="2600" spc="-20" dirty="0">
                <a:latin typeface="Arial"/>
                <a:cs typeface="Arial"/>
              </a:rPr>
              <a:t>ve</a:t>
            </a:r>
            <a:r>
              <a:rPr sz="2600" spc="63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BL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244" y="3704031"/>
            <a:ext cx="6943725" cy="160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tabLst>
                <a:tab pos="1387475" algn="l"/>
                <a:tab pos="1448435" algn="l"/>
                <a:tab pos="2143760" algn="l"/>
                <a:tab pos="2628265" algn="l"/>
                <a:tab pos="2884805" algn="l"/>
                <a:tab pos="3975735" algn="l"/>
                <a:tab pos="4177029" algn="l"/>
                <a:tab pos="5222875" algn="l"/>
                <a:tab pos="5975985" algn="l"/>
                <a:tab pos="6311265" algn="l"/>
                <a:tab pos="6490970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            </a:t>
            </a:r>
            <a:r>
              <a:rPr sz="2450" spc="-60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Diğer		</a:t>
            </a:r>
            <a:r>
              <a:rPr sz="2600" spc="-5" dirty="0">
                <a:latin typeface="Arial"/>
                <a:cs typeface="Arial"/>
              </a:rPr>
              <a:t>genel	</a:t>
            </a:r>
            <a:r>
              <a:rPr sz="2600" dirty="0">
                <a:latin typeface="Arial"/>
                <a:cs typeface="Arial"/>
              </a:rPr>
              <a:t>amaçlı	</a:t>
            </a:r>
            <a:r>
              <a:rPr sz="2600" spc="-10" dirty="0">
                <a:latin typeface="Arial"/>
                <a:cs typeface="Arial"/>
              </a:rPr>
              <a:t>register’lar,	</a:t>
            </a:r>
            <a:r>
              <a:rPr sz="2600" dirty="0" err="1">
                <a:latin typeface="Arial"/>
                <a:cs typeface="Arial"/>
              </a:rPr>
              <a:t>efektif</a:t>
            </a:r>
            <a:r>
              <a:rPr sz="2600" dirty="0">
                <a:latin typeface="Arial"/>
                <a:cs typeface="Arial"/>
              </a:rPr>
              <a:t>  </a:t>
            </a:r>
            <a:r>
              <a:rPr sz="2600" spc="-170" dirty="0" err="1">
                <a:latin typeface="Arial"/>
                <a:cs typeface="Arial"/>
              </a:rPr>
              <a:t>olu</a:t>
            </a:r>
            <a:r>
              <a:rPr lang="tr-TR" sz="2600" spc="-170" dirty="0">
                <a:latin typeface="Arial"/>
                <a:cs typeface="Arial"/>
              </a:rPr>
              <a:t>ş</a:t>
            </a:r>
            <a:r>
              <a:rPr sz="2600" spc="-75" dirty="0" err="1">
                <a:latin typeface="Arial"/>
                <a:cs typeface="Arial"/>
              </a:rPr>
              <a:t>t</a:t>
            </a:r>
            <a:r>
              <a:rPr sz="2600" spc="-10" dirty="0" err="1">
                <a:latin typeface="Arial"/>
                <a:cs typeface="Arial"/>
              </a:rPr>
              <a:t>urma</a:t>
            </a:r>
            <a:r>
              <a:rPr sz="2600" spc="-5" dirty="0" err="1">
                <a:latin typeface="Arial"/>
                <a:cs typeface="Arial"/>
              </a:rPr>
              <a:t>k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0" dirty="0">
                <a:latin typeface="Arial"/>
                <a:cs typeface="Arial"/>
              </a:rPr>
              <a:t>iç</a:t>
            </a:r>
            <a:r>
              <a:rPr sz="2600" spc="15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5" dirty="0">
                <a:latin typeface="Arial"/>
                <a:cs typeface="Arial"/>
              </a:rPr>
              <a:t>k</a:t>
            </a:r>
            <a:r>
              <a:rPr sz="2600" spc="-10" dirty="0">
                <a:latin typeface="Arial"/>
                <a:cs typeface="Arial"/>
              </a:rPr>
              <a:t>ullanıl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spc="-10" dirty="0">
                <a:latin typeface="Arial"/>
                <a:cs typeface="Arial"/>
              </a:rPr>
              <a:t>azla</a:t>
            </a:r>
            <a:r>
              <a:rPr sz="2600" spc="-14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.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40" dirty="0">
                <a:latin typeface="Arial"/>
                <a:cs typeface="Arial"/>
              </a:rPr>
              <a:t>A</a:t>
            </a:r>
            <a:r>
              <a:rPr sz="2600" spc="-30" dirty="0">
                <a:latin typeface="Arial"/>
                <a:cs typeface="Arial"/>
              </a:rPr>
              <a:t>y</a:t>
            </a:r>
            <a:r>
              <a:rPr sz="2600" spc="-5" dirty="0">
                <a:latin typeface="Arial"/>
                <a:cs typeface="Arial"/>
              </a:rPr>
              <a:t>rı</a:t>
            </a:r>
            <a:r>
              <a:rPr sz="2600" spc="15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	</a:t>
            </a:r>
            <a:r>
              <a:rPr sz="2600" spc="-10" dirty="0">
                <a:latin typeface="Arial"/>
                <a:cs typeface="Arial"/>
              </a:rPr>
              <a:t>BX  </a:t>
            </a:r>
            <a:r>
              <a:rPr sz="2600" spc="-5" dirty="0">
                <a:latin typeface="Arial"/>
                <a:cs typeface="Arial"/>
              </a:rPr>
              <a:t>adres	</a:t>
            </a:r>
            <a:r>
              <a:rPr sz="2600" spc="-50" dirty="0" err="1">
                <a:latin typeface="Arial"/>
                <a:cs typeface="Arial"/>
              </a:rPr>
              <a:t>olu</a:t>
            </a:r>
            <a:r>
              <a:rPr lang="tr-TR" sz="2600" spc="-50" dirty="0">
                <a:latin typeface="Arial"/>
                <a:cs typeface="Arial"/>
              </a:rPr>
              <a:t>ş</a:t>
            </a:r>
            <a:r>
              <a:rPr sz="2600" spc="-50" dirty="0" err="1">
                <a:latin typeface="Arial"/>
                <a:cs typeface="Arial"/>
              </a:rPr>
              <a:t>turulmasında</a:t>
            </a:r>
            <a:r>
              <a:rPr sz="2600" spc="-50" dirty="0">
                <a:latin typeface="Arial"/>
                <a:cs typeface="Arial"/>
              </a:rPr>
              <a:t>		</a:t>
            </a:r>
            <a:r>
              <a:rPr sz="2600" spc="-5" dirty="0">
                <a:latin typeface="Arial"/>
                <a:cs typeface="Arial"/>
              </a:rPr>
              <a:t>kullanılırken,	</a:t>
            </a:r>
            <a:r>
              <a:rPr sz="2600" spc="-10" dirty="0">
                <a:latin typeface="Arial"/>
                <a:cs typeface="Arial"/>
              </a:rPr>
              <a:t>BH  </a:t>
            </a:r>
            <a:r>
              <a:rPr sz="2600" spc="-5" dirty="0">
                <a:latin typeface="Arial"/>
                <a:cs typeface="Arial"/>
              </a:rPr>
              <a:t>kullanılmaz.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474027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310" dirty="0">
                <a:latin typeface="Arial"/>
                <a:cs typeface="Arial"/>
              </a:rPr>
              <a:t>Segment </a:t>
            </a:r>
            <a:r>
              <a:rPr sz="5000" b="0" spc="-295" dirty="0">
                <a:latin typeface="Arial"/>
                <a:cs typeface="Arial"/>
              </a:rPr>
              <a:t>ve</a:t>
            </a:r>
            <a:r>
              <a:rPr sz="5000" b="0" spc="-275" dirty="0">
                <a:latin typeface="Arial"/>
                <a:cs typeface="Arial"/>
              </a:rPr>
              <a:t> </a:t>
            </a:r>
            <a:r>
              <a:rPr sz="5000" b="0" spc="-180" dirty="0">
                <a:latin typeface="Arial"/>
                <a:cs typeface="Arial"/>
              </a:rPr>
              <a:t>Offset</a:t>
            </a:r>
            <a:endParaRPr sz="5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13</a:t>
            </a:fld>
            <a:endParaRPr spc="-55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533730" y="1963038"/>
            <a:ext cx="8076539" cy="24429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marR="762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Char char=""/>
              <a:tabLst>
                <a:tab pos="289560" algn="l"/>
              </a:tabLst>
            </a:pPr>
            <a:r>
              <a:rPr spc="-5" dirty="0"/>
              <a:t>Tüm hafıza adresleri </a:t>
            </a:r>
            <a:r>
              <a:rPr dirty="0"/>
              <a:t>segment adresine </a:t>
            </a:r>
            <a:r>
              <a:rPr spc="-10" dirty="0"/>
              <a:t>offset </a:t>
            </a:r>
            <a:r>
              <a:rPr spc="-80" dirty="0"/>
              <a:t>adresi  </a:t>
            </a:r>
            <a:r>
              <a:rPr spc="-10" dirty="0"/>
              <a:t>ilave </a:t>
            </a:r>
            <a:r>
              <a:rPr spc="-5" dirty="0"/>
              <a:t>edilmesi ile</a:t>
            </a:r>
            <a:r>
              <a:rPr spc="70" dirty="0"/>
              <a:t> </a:t>
            </a:r>
            <a:r>
              <a:rPr spc="-25" dirty="0"/>
              <a:t>bulunur.</a:t>
            </a:r>
          </a:p>
          <a:p>
            <a:pPr marL="654685" marR="889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5320" algn="l"/>
                <a:tab pos="2182495" algn="l"/>
                <a:tab pos="3453765" algn="l"/>
                <a:tab pos="4959985" algn="l"/>
                <a:tab pos="5569585" algn="l"/>
                <a:tab pos="6182995" algn="l"/>
                <a:tab pos="7231380" algn="l"/>
              </a:tabLst>
            </a:pPr>
            <a:r>
              <a:rPr sz="2400" b="1" dirty="0">
                <a:latin typeface="Arial"/>
                <a:cs typeface="Arial"/>
              </a:rPr>
              <a:t>se</a:t>
            </a:r>
            <a:r>
              <a:rPr sz="2400" b="1" spc="-5" dirty="0">
                <a:latin typeface="Arial"/>
                <a:cs typeface="Arial"/>
              </a:rPr>
              <a:t>gm</a:t>
            </a:r>
            <a:r>
              <a:rPr sz="2400" b="1" dirty="0">
                <a:latin typeface="Arial"/>
                <a:cs typeface="Arial"/>
              </a:rPr>
              <a:t>ent	a</a:t>
            </a:r>
            <a:r>
              <a:rPr sz="2400" b="1" spc="-5" dirty="0">
                <a:latin typeface="Arial"/>
                <a:cs typeface="Arial"/>
              </a:rPr>
              <a:t>dr</a:t>
            </a:r>
            <a:r>
              <a:rPr sz="2400" b="1" spc="-2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1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spc="-3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rh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	b</a:t>
            </a:r>
            <a:r>
              <a:rPr sz="2400" spc="-5" dirty="0">
                <a:latin typeface="Arial"/>
                <a:cs typeface="Arial"/>
              </a:rPr>
              <a:t>ir</a:t>
            </a:r>
            <a:r>
              <a:rPr sz="2400" dirty="0">
                <a:latin typeface="Arial"/>
                <a:cs typeface="Arial"/>
              </a:rPr>
              <a:t>	6</a:t>
            </a:r>
            <a:r>
              <a:rPr sz="2400" spc="-5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	KB</a:t>
            </a:r>
            <a:r>
              <a:rPr sz="2400" spc="-5" dirty="0">
                <a:latin typeface="Arial"/>
                <a:cs typeface="Arial"/>
              </a:rPr>
              <a:t>’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ı</a:t>
            </a:r>
            <a:r>
              <a:rPr sz="2400" dirty="0">
                <a:latin typeface="Arial"/>
                <a:cs typeface="Arial"/>
              </a:rPr>
              <a:t>k	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f</a:t>
            </a:r>
            <a:r>
              <a:rPr sz="2400" spc="-20" dirty="0">
                <a:latin typeface="Arial"/>
                <a:cs typeface="Arial"/>
              </a:rPr>
              <a:t>ı</a:t>
            </a:r>
            <a:r>
              <a:rPr sz="2400" spc="-25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dirty="0" err="1">
                <a:latin typeface="Arial"/>
                <a:cs typeface="Arial"/>
              </a:rPr>
              <a:t>bölümünün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60" dirty="0" err="1">
                <a:latin typeface="Arial"/>
                <a:cs typeface="Arial"/>
              </a:rPr>
              <a:t>ba</a:t>
            </a:r>
            <a:r>
              <a:rPr lang="tr-TR" sz="2400" spc="-60" dirty="0">
                <a:latin typeface="Arial"/>
                <a:cs typeface="Arial"/>
              </a:rPr>
              <a:t>ş</a:t>
            </a:r>
            <a:r>
              <a:rPr sz="2400" spc="-60" dirty="0" err="1">
                <a:latin typeface="Arial"/>
                <a:cs typeface="Arial"/>
              </a:rPr>
              <a:t>langıcını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gösterir.</a:t>
            </a:r>
            <a:endParaRPr sz="2400" dirty="0">
              <a:latin typeface="Arial"/>
              <a:cs typeface="Arial"/>
            </a:endParaRPr>
          </a:p>
          <a:p>
            <a:pPr marL="654685" marR="50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5320" algn="l"/>
                <a:tab pos="1639570" algn="l"/>
                <a:tab pos="2795905" algn="l"/>
                <a:tab pos="3289300" algn="l"/>
                <a:tab pos="4222115" algn="l"/>
                <a:tab pos="5210175" algn="l"/>
                <a:tab pos="6875145" algn="l"/>
              </a:tabLst>
            </a:pP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10" dirty="0">
                <a:latin typeface="Arial"/>
                <a:cs typeface="Arial"/>
              </a:rPr>
              <a:t>f</a:t>
            </a:r>
            <a:r>
              <a:rPr sz="2400" b="1" spc="-5" dirty="0">
                <a:latin typeface="Arial"/>
                <a:cs typeface="Arial"/>
              </a:rPr>
              <a:t>fs</a:t>
            </a:r>
            <a:r>
              <a:rPr sz="2400" b="1" dirty="0">
                <a:latin typeface="Arial"/>
                <a:cs typeface="Arial"/>
              </a:rPr>
              <a:t>et	a</a:t>
            </a:r>
            <a:r>
              <a:rPr sz="2400" b="1" spc="-5" dirty="0">
                <a:latin typeface="Arial"/>
                <a:cs typeface="Arial"/>
              </a:rPr>
              <a:t>dr</a:t>
            </a:r>
            <a:r>
              <a:rPr sz="2400" b="1" dirty="0">
                <a:latin typeface="Arial"/>
                <a:cs typeface="Arial"/>
              </a:rPr>
              <a:t>es</a:t>
            </a:r>
            <a:r>
              <a:rPr sz="2400" b="1" spc="-10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dirty="0">
                <a:latin typeface="Arial"/>
                <a:cs typeface="Arial"/>
              </a:rPr>
              <a:t>6</a:t>
            </a:r>
            <a:r>
              <a:rPr sz="2400" spc="-5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	KB</a:t>
            </a:r>
            <a:r>
              <a:rPr sz="2400" spc="-5" dirty="0">
                <a:latin typeface="Arial"/>
                <a:cs typeface="Arial"/>
              </a:rPr>
              <a:t>’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ı</a:t>
            </a:r>
            <a:r>
              <a:rPr sz="2400" dirty="0">
                <a:latin typeface="Arial"/>
                <a:cs typeface="Arial"/>
              </a:rPr>
              <a:t>k	</a:t>
            </a:r>
            <a:r>
              <a:rPr sz="2400" spc="5" dirty="0">
                <a:latin typeface="Arial"/>
                <a:cs typeface="Arial"/>
              </a:rPr>
              <a:t>ha</a:t>
            </a:r>
            <a:r>
              <a:rPr sz="2400" spc="25" dirty="0">
                <a:latin typeface="Arial"/>
                <a:cs typeface="Arial"/>
              </a:rPr>
              <a:t>f</a:t>
            </a:r>
            <a:r>
              <a:rPr sz="2400" spc="-20" dirty="0">
                <a:latin typeface="Arial"/>
                <a:cs typeface="Arial"/>
              </a:rPr>
              <a:t>ı</a:t>
            </a:r>
            <a:r>
              <a:rPr sz="2400" spc="-25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bö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ü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ün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he</a:t>
            </a:r>
            <a:r>
              <a:rPr sz="2400" spc="-5" dirty="0">
                <a:latin typeface="Arial"/>
                <a:cs typeface="Arial"/>
              </a:rPr>
              <a:t>rh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i  </a:t>
            </a:r>
            <a:r>
              <a:rPr sz="2400" dirty="0">
                <a:latin typeface="Arial"/>
                <a:cs typeface="Arial"/>
              </a:rPr>
              <a:t>bir </a:t>
            </a:r>
            <a:r>
              <a:rPr sz="2400" spc="-5" dirty="0">
                <a:latin typeface="Arial"/>
                <a:cs typeface="Arial"/>
              </a:rPr>
              <a:t>satırı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belirtir.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256487"/>
            <a:ext cx="5052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20" dirty="0">
                <a:latin typeface="Arial"/>
                <a:cs typeface="Arial"/>
              </a:rPr>
              <a:t>Segment </a:t>
            </a:r>
            <a:r>
              <a:rPr sz="3600" b="0" spc="-204" dirty="0">
                <a:latin typeface="Arial"/>
                <a:cs typeface="Arial"/>
              </a:rPr>
              <a:t>ve </a:t>
            </a:r>
            <a:r>
              <a:rPr sz="3600" b="0" spc="-120" dirty="0">
                <a:latin typeface="Arial"/>
                <a:cs typeface="Arial"/>
              </a:rPr>
              <a:t>Offset</a:t>
            </a:r>
            <a:r>
              <a:rPr sz="3600" b="0" spc="-320" dirty="0">
                <a:latin typeface="Arial"/>
                <a:cs typeface="Arial"/>
              </a:rPr>
              <a:t> </a:t>
            </a:r>
            <a:r>
              <a:rPr sz="3600" b="0" spc="-170" dirty="0">
                <a:latin typeface="Arial"/>
                <a:cs typeface="Arial"/>
              </a:rPr>
              <a:t>(devam)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7875" y="1916176"/>
            <a:ext cx="2519299" cy="3132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68417" y="1727962"/>
            <a:ext cx="13144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</a:tabLst>
            </a:pPr>
            <a:r>
              <a:rPr sz="1900" spc="-500" dirty="0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3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14</a:t>
            </a:fld>
            <a:endParaRPr spc="-55" dirty="0"/>
          </a:p>
        </p:txBody>
      </p:sp>
      <p:sp>
        <p:nvSpPr>
          <p:cNvPr id="11" name="object 11"/>
          <p:cNvSpPr txBox="1"/>
          <p:nvPr/>
        </p:nvSpPr>
        <p:spPr>
          <a:xfrm>
            <a:off x="6450584" y="1727962"/>
            <a:ext cx="10064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Arial"/>
                <a:cs typeface="Arial"/>
              </a:rPr>
              <a:t>register’ı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8331" y="1727962"/>
            <a:ext cx="7334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r>
              <a:rPr sz="2000" spc="5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0</a:t>
            </a:r>
            <a:r>
              <a:rPr sz="2000" spc="-5" dirty="0">
                <a:latin typeface="Arial"/>
                <a:cs typeface="Arial"/>
              </a:rPr>
              <a:t>0h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8417" y="2032762"/>
            <a:ext cx="3593465" cy="2280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değerine </a:t>
            </a:r>
            <a:r>
              <a:rPr sz="2000" spc="-5" dirty="0">
                <a:latin typeface="Arial"/>
                <a:cs typeface="Arial"/>
              </a:rPr>
              <a:t>sahip ise, 10000h  ile 1FFFFh aralığında </a:t>
            </a:r>
            <a:r>
              <a:rPr sz="2000" spc="-10" dirty="0">
                <a:latin typeface="Arial"/>
                <a:cs typeface="Arial"/>
              </a:rPr>
              <a:t>bir  hafıza </a:t>
            </a:r>
            <a:r>
              <a:rPr sz="2000" spc="-10" dirty="0" err="1">
                <a:latin typeface="Arial"/>
                <a:cs typeface="Arial"/>
              </a:rPr>
              <a:t>adresine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5" dirty="0" err="1">
                <a:latin typeface="Arial"/>
                <a:cs typeface="Arial"/>
              </a:rPr>
              <a:t>kar</a:t>
            </a:r>
            <a:r>
              <a:rPr lang="tr-TR" sz="2000" spc="-75" dirty="0">
                <a:latin typeface="Arial"/>
                <a:cs typeface="Arial"/>
              </a:rPr>
              <a:t>ş</a:t>
            </a:r>
            <a:r>
              <a:rPr sz="2000" spc="-75" dirty="0" err="1">
                <a:latin typeface="Arial"/>
                <a:cs typeface="Arial"/>
              </a:rPr>
              <a:t>ılık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gelir.</a:t>
            </a:r>
            <a:endParaRPr sz="2000" dirty="0">
              <a:latin typeface="Arial"/>
              <a:cs typeface="Arial"/>
            </a:endParaRPr>
          </a:p>
          <a:p>
            <a:pPr marL="405765" algn="just">
              <a:lnSpc>
                <a:spcPct val="100000"/>
              </a:lnSpc>
              <a:spcBef>
                <a:spcPts val="484"/>
              </a:spcBef>
            </a:pPr>
            <a:r>
              <a:rPr sz="1700" spc="-440" dirty="0">
                <a:solidFill>
                  <a:srgbClr val="0E6EC5"/>
                </a:solidFill>
                <a:latin typeface="Arial"/>
                <a:cs typeface="Arial"/>
              </a:rPr>
              <a:t> </a:t>
            </a:r>
            <a:r>
              <a:rPr sz="2000" spc="-15" dirty="0">
                <a:latin typeface="Arial"/>
                <a:cs typeface="Arial"/>
              </a:rPr>
              <a:t>64KB’lık </a:t>
            </a:r>
            <a:r>
              <a:rPr sz="2000" spc="-10" dirty="0">
                <a:latin typeface="Arial"/>
                <a:cs typeface="Arial"/>
              </a:rPr>
              <a:t>bir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aralıktır</a:t>
            </a:r>
            <a:endParaRPr sz="2000" dirty="0">
              <a:latin typeface="Arial"/>
              <a:cs typeface="Arial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480"/>
              </a:spcBef>
            </a:pPr>
            <a:r>
              <a:rPr sz="1900" spc="-500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000" spc="-10" dirty="0">
                <a:latin typeface="Arial"/>
                <a:cs typeface="Arial"/>
              </a:rPr>
              <a:t>Offset değeri </a:t>
            </a:r>
            <a:r>
              <a:rPr sz="2000" spc="-5" dirty="0">
                <a:latin typeface="Arial"/>
                <a:cs typeface="Arial"/>
              </a:rPr>
              <a:t>F000h </a:t>
            </a:r>
            <a:r>
              <a:rPr sz="2000" spc="-120" dirty="0">
                <a:latin typeface="Arial"/>
                <a:cs typeface="Arial"/>
              </a:rPr>
              <a:t>ise  </a:t>
            </a:r>
            <a:r>
              <a:rPr sz="2000" spc="-5" dirty="0">
                <a:latin typeface="Arial"/>
                <a:cs typeface="Arial"/>
              </a:rPr>
              <a:t>1F000h </a:t>
            </a:r>
            <a:r>
              <a:rPr sz="2000" dirty="0">
                <a:latin typeface="Arial"/>
                <a:cs typeface="Arial"/>
              </a:rPr>
              <a:t>adresindeki </a:t>
            </a:r>
            <a:r>
              <a:rPr sz="2000" spc="-10" dirty="0">
                <a:latin typeface="Arial"/>
                <a:cs typeface="Arial"/>
              </a:rPr>
              <a:t>hafıza  </a:t>
            </a:r>
            <a:r>
              <a:rPr sz="2000" spc="-5" dirty="0" err="1">
                <a:latin typeface="Arial"/>
                <a:cs typeface="Arial"/>
              </a:rPr>
              <a:t>satırına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75" dirty="0" err="1">
                <a:latin typeface="Arial"/>
                <a:cs typeface="Arial"/>
              </a:rPr>
              <a:t>kar</a:t>
            </a:r>
            <a:r>
              <a:rPr lang="tr-TR" sz="2000" spc="-75" dirty="0">
                <a:latin typeface="Arial"/>
                <a:cs typeface="Arial"/>
              </a:rPr>
              <a:t>ş</a:t>
            </a:r>
            <a:r>
              <a:rPr sz="2000" spc="-75" dirty="0" err="1">
                <a:latin typeface="Arial"/>
                <a:cs typeface="Arial"/>
              </a:rPr>
              <a:t>ılık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gelir.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7004684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310" dirty="0">
                <a:latin typeface="Arial"/>
                <a:cs typeface="Arial"/>
              </a:rPr>
              <a:t>Segment </a:t>
            </a:r>
            <a:r>
              <a:rPr sz="5000" b="0" spc="-295" dirty="0">
                <a:latin typeface="Arial"/>
                <a:cs typeface="Arial"/>
              </a:rPr>
              <a:t>ve </a:t>
            </a:r>
            <a:r>
              <a:rPr sz="5000" b="0" spc="-180" dirty="0">
                <a:latin typeface="Arial"/>
                <a:cs typeface="Arial"/>
              </a:rPr>
              <a:t>Offset</a:t>
            </a:r>
            <a:r>
              <a:rPr sz="5000" b="0" spc="-210" dirty="0">
                <a:latin typeface="Arial"/>
                <a:cs typeface="Arial"/>
              </a:rPr>
              <a:t> </a:t>
            </a:r>
            <a:r>
              <a:rPr sz="5000" b="0" spc="-240" dirty="0">
                <a:latin typeface="Arial"/>
                <a:cs typeface="Arial"/>
              </a:rPr>
              <a:t>(devam)</a:t>
            </a:r>
            <a:endParaRPr sz="5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15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959991"/>
            <a:ext cx="8076565" cy="3385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1016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Char char=""/>
              <a:tabLst>
                <a:tab pos="287020" algn="l"/>
                <a:tab pos="1902460" algn="l"/>
                <a:tab pos="2969895" algn="l"/>
                <a:tab pos="3723004" algn="l"/>
                <a:tab pos="4402455" algn="l"/>
                <a:tab pos="5155565" algn="l"/>
                <a:tab pos="6219825" algn="l"/>
                <a:tab pos="7375525" algn="l"/>
              </a:tabLst>
            </a:pPr>
            <a:r>
              <a:rPr sz="2600" spc="-150" dirty="0">
                <a:latin typeface="Arial"/>
                <a:cs typeface="Arial"/>
              </a:rPr>
              <a:t>Ba</a:t>
            </a:r>
            <a:r>
              <a:rPr lang="tr-TR" sz="2600" spc="-150" dirty="0">
                <a:latin typeface="Arial"/>
                <a:cs typeface="Arial"/>
              </a:rPr>
              <a:t>ş</a:t>
            </a:r>
            <a:r>
              <a:rPr sz="2600" spc="-150" dirty="0" err="1">
                <a:latin typeface="Arial"/>
                <a:cs typeface="Arial"/>
              </a:rPr>
              <a:t>l</a:t>
            </a:r>
            <a:r>
              <a:rPr sz="2600" spc="-135" dirty="0" err="1">
                <a:latin typeface="Arial"/>
                <a:cs typeface="Arial"/>
              </a:rPr>
              <a:t>a</a:t>
            </a:r>
            <a:r>
              <a:rPr sz="2600" spc="-10" dirty="0" err="1">
                <a:latin typeface="Arial"/>
                <a:cs typeface="Arial"/>
              </a:rPr>
              <a:t>ng</a:t>
            </a:r>
            <a:r>
              <a:rPr sz="2600" spc="10" dirty="0" err="1">
                <a:latin typeface="Arial"/>
                <a:cs typeface="Arial"/>
              </a:rPr>
              <a:t>ı</a:t>
            </a:r>
            <a:r>
              <a:rPr sz="2600" spc="-5" dirty="0" err="1">
                <a:latin typeface="Arial"/>
                <a:cs typeface="Arial"/>
              </a:rPr>
              <a:t>ç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dresi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b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lli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ise,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20" dirty="0" err="1">
                <a:latin typeface="Arial"/>
                <a:cs typeface="Arial"/>
              </a:rPr>
              <a:t>biti</a:t>
            </a:r>
            <a:r>
              <a:rPr lang="tr-TR" sz="2600" spc="-280" dirty="0">
                <a:latin typeface="Arial"/>
                <a:cs typeface="Arial"/>
              </a:rPr>
              <a:t>ş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ad</a:t>
            </a:r>
            <a:r>
              <a:rPr sz="2600" spc="1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esi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5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FFFh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15" dirty="0">
                <a:latin typeface="Arial"/>
                <a:cs typeface="Arial"/>
              </a:rPr>
              <a:t>la</a:t>
            </a:r>
            <a:r>
              <a:rPr sz="2600" spc="-5" dirty="0">
                <a:latin typeface="Arial"/>
                <a:cs typeface="Arial"/>
              </a:rPr>
              <a:t>ve  edilerek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bulunur.</a:t>
            </a:r>
            <a:endParaRPr sz="2600" dirty="0">
              <a:latin typeface="Arial"/>
              <a:cs typeface="Arial"/>
            </a:endParaRPr>
          </a:p>
          <a:p>
            <a:pPr marL="561340" lvl="1" indent="-274320">
              <a:lnSpc>
                <a:spcPct val="100000"/>
              </a:lnSpc>
              <a:spcBef>
                <a:spcPts val="610"/>
              </a:spcBef>
              <a:buClr>
                <a:srgbClr val="0E6EC5"/>
              </a:buClr>
              <a:buSzPct val="85416"/>
              <a:buChar char=""/>
              <a:tabLst>
                <a:tab pos="560705" algn="l"/>
                <a:tab pos="561340" algn="l"/>
              </a:tabLst>
            </a:pPr>
            <a:r>
              <a:rPr sz="2400" dirty="0">
                <a:latin typeface="Arial"/>
                <a:cs typeface="Arial"/>
              </a:rPr>
              <a:t>Çünkü segment </a:t>
            </a:r>
            <a:r>
              <a:rPr sz="2400" spc="5" dirty="0">
                <a:latin typeface="Arial"/>
                <a:cs typeface="Arial"/>
              </a:rPr>
              <a:t>register’ı </a:t>
            </a:r>
            <a:r>
              <a:rPr sz="2400" dirty="0">
                <a:latin typeface="Arial"/>
                <a:cs typeface="Arial"/>
              </a:rPr>
              <a:t>64 </a:t>
            </a:r>
            <a:r>
              <a:rPr sz="2400" spc="-10" dirty="0">
                <a:latin typeface="Arial"/>
                <a:cs typeface="Arial"/>
              </a:rPr>
              <a:t>KB’lık </a:t>
            </a:r>
            <a:r>
              <a:rPr sz="2400" dirty="0">
                <a:latin typeface="Arial"/>
                <a:cs typeface="Arial"/>
              </a:rPr>
              <a:t>bir </a:t>
            </a:r>
            <a:r>
              <a:rPr sz="2400" dirty="0" err="1">
                <a:latin typeface="Arial"/>
                <a:cs typeface="Arial"/>
              </a:rPr>
              <a:t>bölümü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85" dirty="0" err="1">
                <a:latin typeface="Arial"/>
                <a:cs typeface="Arial"/>
              </a:rPr>
              <a:t>i</a:t>
            </a:r>
            <a:r>
              <a:rPr lang="tr-TR" sz="2400" spc="-85" dirty="0">
                <a:latin typeface="Arial"/>
                <a:cs typeface="Arial"/>
              </a:rPr>
              <a:t>ş</a:t>
            </a:r>
            <a:r>
              <a:rPr sz="2400" spc="-85" dirty="0" err="1">
                <a:latin typeface="Arial"/>
                <a:cs typeface="Arial"/>
              </a:rPr>
              <a:t>aretler</a:t>
            </a:r>
            <a:r>
              <a:rPr sz="2400" spc="-8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0AD0D9"/>
              </a:buClr>
              <a:buSzPct val="94230"/>
              <a:buChar char=""/>
              <a:tabLst>
                <a:tab pos="287020" algn="l"/>
              </a:tabLst>
            </a:pPr>
            <a:r>
              <a:rPr sz="2600" spc="-15" dirty="0">
                <a:latin typeface="Arial"/>
                <a:cs typeface="Arial"/>
              </a:rPr>
              <a:t>Offset </a:t>
            </a:r>
            <a:r>
              <a:rPr sz="2600" spc="-10" dirty="0">
                <a:latin typeface="Arial"/>
                <a:cs typeface="Arial"/>
              </a:rPr>
              <a:t>adresi, </a:t>
            </a:r>
            <a:r>
              <a:rPr sz="2600" spc="-5" dirty="0">
                <a:latin typeface="Arial"/>
                <a:cs typeface="Arial"/>
              </a:rPr>
              <a:t>segment adresine </a:t>
            </a:r>
            <a:r>
              <a:rPr sz="2600" spc="-10" dirty="0">
                <a:latin typeface="Arial"/>
                <a:cs typeface="Arial"/>
              </a:rPr>
              <a:t>ilave</a:t>
            </a:r>
            <a:r>
              <a:rPr sz="2600" spc="22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edilir.</a:t>
            </a:r>
            <a:endParaRPr sz="2600" dirty="0">
              <a:latin typeface="Arial"/>
              <a:cs typeface="Arial"/>
            </a:endParaRPr>
          </a:p>
          <a:p>
            <a:pPr marL="287020" marR="9525" indent="-274320">
              <a:lnSpc>
                <a:spcPct val="100000"/>
              </a:lnSpc>
              <a:spcBef>
                <a:spcPts val="605"/>
              </a:spcBef>
              <a:buClr>
                <a:srgbClr val="0AD0D9"/>
              </a:buClr>
              <a:buSzPct val="94230"/>
              <a:buChar char=""/>
              <a:tabLst>
                <a:tab pos="287020" algn="l"/>
              </a:tabLst>
            </a:pPr>
            <a:r>
              <a:rPr sz="2600" spc="-5" dirty="0">
                <a:latin typeface="Arial"/>
                <a:cs typeface="Arial"/>
              </a:rPr>
              <a:t>Segment </a:t>
            </a:r>
            <a:r>
              <a:rPr sz="2600" spc="-20" dirty="0">
                <a:latin typeface="Arial"/>
                <a:cs typeface="Arial"/>
              </a:rPr>
              <a:t>ve </a:t>
            </a:r>
            <a:r>
              <a:rPr sz="2600" spc="-10" dirty="0">
                <a:latin typeface="Arial"/>
                <a:cs typeface="Arial"/>
              </a:rPr>
              <a:t>offset </a:t>
            </a:r>
            <a:r>
              <a:rPr sz="2600" spc="-5" dirty="0">
                <a:latin typeface="Arial"/>
                <a:cs typeface="Arial"/>
              </a:rPr>
              <a:t>adresleri </a:t>
            </a:r>
            <a:r>
              <a:rPr sz="2600" dirty="0">
                <a:latin typeface="Arial"/>
                <a:cs typeface="Arial"/>
              </a:rPr>
              <a:t>1000:2000 </a:t>
            </a:r>
            <a:r>
              <a:rPr sz="2600" spc="-5" dirty="0">
                <a:latin typeface="Arial"/>
                <a:cs typeface="Arial"/>
              </a:rPr>
              <a:t>biçiminde </a:t>
            </a:r>
            <a:r>
              <a:rPr sz="2600" spc="-220" dirty="0">
                <a:latin typeface="Arial"/>
                <a:cs typeface="Arial"/>
              </a:rPr>
              <a:t>de  </a:t>
            </a:r>
            <a:r>
              <a:rPr sz="2600" spc="-25" dirty="0">
                <a:latin typeface="Arial"/>
                <a:cs typeface="Arial"/>
              </a:rPr>
              <a:t>yazılabilir.</a:t>
            </a:r>
            <a:endParaRPr sz="2600" dirty="0">
              <a:latin typeface="Arial"/>
              <a:cs typeface="Arial"/>
            </a:endParaRPr>
          </a:p>
          <a:p>
            <a:pPr marL="561340" marR="5080" lvl="1" indent="-247015">
              <a:lnSpc>
                <a:spcPct val="100000"/>
              </a:lnSpc>
              <a:spcBef>
                <a:spcPts val="415"/>
              </a:spcBef>
              <a:buClr>
                <a:srgbClr val="0E6EC5"/>
              </a:buClr>
              <a:buSzPct val="85416"/>
              <a:buChar char=""/>
              <a:tabLst>
                <a:tab pos="561340" algn="l"/>
                <a:tab pos="1207770" algn="l"/>
                <a:tab pos="2686050" algn="l"/>
                <a:tab pos="4128135" algn="l"/>
                <a:tab pos="5234940" algn="l"/>
                <a:tab pos="6409055" algn="l"/>
                <a:tab pos="7003415" algn="l"/>
              </a:tabLst>
            </a:pP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	du</a:t>
            </a:r>
            <a:r>
              <a:rPr sz="2400" spc="-5" dirty="0">
                <a:latin typeface="Arial"/>
                <a:cs typeface="Arial"/>
              </a:rPr>
              <a:t>rumda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	ad</a:t>
            </a:r>
            <a:r>
              <a:rPr sz="2400" spc="-5" dirty="0">
                <a:latin typeface="Arial"/>
                <a:cs typeface="Arial"/>
              </a:rPr>
              <a:t>resi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00</a:t>
            </a:r>
            <a:r>
              <a:rPr sz="2400" spc="10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fs</a:t>
            </a:r>
            <a:r>
              <a:rPr sz="2400" spc="10" dirty="0">
                <a:latin typeface="Arial"/>
                <a:cs typeface="Arial"/>
              </a:rPr>
              <a:t>et</a:t>
            </a:r>
            <a:r>
              <a:rPr sz="2400" spc="-5" dirty="0">
                <a:latin typeface="Arial"/>
                <a:cs typeface="Arial"/>
              </a:rPr>
              <a:t>’</a:t>
            </a:r>
            <a:r>
              <a:rPr sz="2400" spc="-2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  </a:t>
            </a:r>
            <a:r>
              <a:rPr sz="2400" spc="-15" dirty="0">
                <a:latin typeface="Arial"/>
                <a:cs typeface="Arial"/>
              </a:rPr>
              <a:t>2000H’dir.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338783"/>
            <a:ext cx="75438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0" dirty="0">
                <a:latin typeface="Arial"/>
                <a:cs typeface="Arial"/>
              </a:rPr>
              <a:t>Öntanımlı </a:t>
            </a:r>
            <a:r>
              <a:rPr sz="3200" b="0" spc="-5" dirty="0">
                <a:latin typeface="Arial"/>
                <a:cs typeface="Arial"/>
              </a:rPr>
              <a:t>Segment ve </a:t>
            </a:r>
            <a:r>
              <a:rPr sz="3200" b="0" spc="-15" dirty="0">
                <a:latin typeface="Arial"/>
                <a:cs typeface="Arial"/>
              </a:rPr>
              <a:t>Offset</a:t>
            </a:r>
            <a:r>
              <a:rPr sz="3200" b="0" spc="-10" dirty="0">
                <a:latin typeface="Arial"/>
                <a:cs typeface="Arial"/>
              </a:rPr>
              <a:t> </a:t>
            </a:r>
            <a:r>
              <a:rPr sz="3200" b="0" spc="5" dirty="0">
                <a:latin typeface="Arial"/>
                <a:cs typeface="Arial"/>
              </a:rPr>
              <a:t>Register’ları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16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879805"/>
            <a:ext cx="8079105" cy="24929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Char char=""/>
              <a:tabLst>
                <a:tab pos="287020" algn="l"/>
              </a:tabLst>
            </a:pPr>
            <a:r>
              <a:rPr sz="2600" spc="-10" dirty="0">
                <a:latin typeface="Arial"/>
                <a:cs typeface="Arial"/>
              </a:rPr>
              <a:t>CS:IP</a:t>
            </a:r>
            <a:endParaRPr sz="2600" dirty="0">
              <a:latin typeface="Arial"/>
              <a:cs typeface="Arial"/>
            </a:endParaRPr>
          </a:p>
          <a:p>
            <a:pPr marL="652780" marR="7620" lvl="1" indent="-247015" algn="just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Char char=""/>
              <a:tabLst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CS, </a:t>
            </a:r>
            <a:r>
              <a:rPr sz="2400" dirty="0">
                <a:latin typeface="Arial"/>
                <a:cs typeface="Arial"/>
              </a:rPr>
              <a:t>kod </a:t>
            </a:r>
            <a:r>
              <a:rPr sz="2400" spc="-5" dirty="0" err="1">
                <a:latin typeface="Arial"/>
                <a:cs typeface="Arial"/>
              </a:rPr>
              <a:t>bölümünün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60" dirty="0" err="1">
                <a:latin typeface="Arial"/>
                <a:cs typeface="Arial"/>
              </a:rPr>
              <a:t>ba</a:t>
            </a:r>
            <a:r>
              <a:rPr lang="tr-TR" sz="2400" spc="-60" dirty="0">
                <a:latin typeface="Arial"/>
                <a:cs typeface="Arial"/>
              </a:rPr>
              <a:t>ş</a:t>
            </a:r>
            <a:r>
              <a:rPr sz="2400" spc="-60" dirty="0" err="1">
                <a:latin typeface="Arial"/>
                <a:cs typeface="Arial"/>
              </a:rPr>
              <a:t>langıcına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14" dirty="0" err="1">
                <a:latin typeface="Arial"/>
                <a:cs typeface="Arial"/>
              </a:rPr>
              <a:t>i</a:t>
            </a:r>
            <a:r>
              <a:rPr lang="tr-TR" sz="2400" spc="-114" dirty="0">
                <a:latin typeface="Arial"/>
                <a:cs typeface="Arial"/>
              </a:rPr>
              <a:t>ş</a:t>
            </a:r>
            <a:r>
              <a:rPr sz="2400" spc="-114" dirty="0" err="1">
                <a:latin typeface="Arial"/>
                <a:cs typeface="Arial"/>
              </a:rPr>
              <a:t>aret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eder. </a:t>
            </a:r>
            <a:r>
              <a:rPr sz="2400" spc="-105" dirty="0">
                <a:latin typeface="Arial"/>
                <a:cs typeface="Arial"/>
              </a:rPr>
              <a:t>IP, </a:t>
            </a:r>
            <a:r>
              <a:rPr sz="2400" spc="-100" dirty="0">
                <a:latin typeface="Arial"/>
                <a:cs typeface="Arial"/>
              </a:rPr>
              <a:t>kod  </a:t>
            </a:r>
            <a:r>
              <a:rPr sz="2400" dirty="0">
                <a:latin typeface="Arial"/>
                <a:cs typeface="Arial"/>
              </a:rPr>
              <a:t>bölümü </a:t>
            </a:r>
            <a:r>
              <a:rPr sz="2400" spc="-5" dirty="0">
                <a:latin typeface="Arial"/>
                <a:cs typeface="Arial"/>
              </a:rPr>
              <a:t>içerisinde </a:t>
            </a:r>
            <a:r>
              <a:rPr sz="2400" dirty="0">
                <a:latin typeface="Arial"/>
                <a:cs typeface="Arial"/>
              </a:rPr>
              <a:t>bir sonraki </a:t>
            </a:r>
            <a:r>
              <a:rPr sz="2400" spc="-5" dirty="0">
                <a:latin typeface="Arial"/>
                <a:cs typeface="Arial"/>
              </a:rPr>
              <a:t>komutun bulunduğu  hafıza </a:t>
            </a:r>
            <a:r>
              <a:rPr sz="2400" dirty="0" err="1">
                <a:latin typeface="Arial"/>
                <a:cs typeface="Arial"/>
              </a:rPr>
              <a:t>adresine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14" dirty="0" err="1">
                <a:latin typeface="Arial"/>
                <a:cs typeface="Arial"/>
              </a:rPr>
              <a:t>i</a:t>
            </a:r>
            <a:r>
              <a:rPr lang="tr-TR" sz="2400" spc="-114" dirty="0">
                <a:latin typeface="Arial"/>
                <a:cs typeface="Arial"/>
              </a:rPr>
              <a:t>ş</a:t>
            </a:r>
            <a:r>
              <a:rPr sz="2400" spc="-114" dirty="0" err="1">
                <a:latin typeface="Arial"/>
                <a:cs typeface="Arial"/>
              </a:rPr>
              <a:t>aret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eder.</a:t>
            </a:r>
            <a:endParaRPr sz="2400" dirty="0">
              <a:latin typeface="Arial"/>
              <a:cs typeface="Arial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Char char=""/>
              <a:tabLst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Eğer </a:t>
            </a:r>
            <a:r>
              <a:rPr sz="2400" dirty="0">
                <a:latin typeface="Arial"/>
                <a:cs typeface="Arial"/>
              </a:rPr>
              <a:t>CS=1400H </a:t>
            </a:r>
            <a:r>
              <a:rPr sz="2400" spc="-15" dirty="0">
                <a:latin typeface="Arial"/>
                <a:cs typeface="Arial"/>
              </a:rPr>
              <a:t>ve </a:t>
            </a:r>
            <a:r>
              <a:rPr sz="2400" spc="-5" dirty="0">
                <a:latin typeface="Arial"/>
                <a:cs typeface="Arial"/>
              </a:rPr>
              <a:t>IP=1200H, </a:t>
            </a:r>
            <a:r>
              <a:rPr sz="2400" spc="-55" dirty="0" err="1">
                <a:latin typeface="Arial"/>
                <a:cs typeface="Arial"/>
              </a:rPr>
              <a:t>mikroi</a:t>
            </a:r>
            <a:r>
              <a:rPr lang="tr-TR" sz="2400" spc="-55" dirty="0">
                <a:latin typeface="Arial"/>
                <a:cs typeface="Arial"/>
              </a:rPr>
              <a:t>ş</a:t>
            </a:r>
            <a:r>
              <a:rPr sz="2400" spc="-55" dirty="0" err="1">
                <a:latin typeface="Arial"/>
                <a:cs typeface="Arial"/>
              </a:rPr>
              <a:t>lemci</a:t>
            </a:r>
            <a:r>
              <a:rPr sz="2400" spc="-55" dirty="0">
                <a:latin typeface="Arial"/>
                <a:cs typeface="Arial"/>
              </a:rPr>
              <a:t>, </a:t>
            </a:r>
            <a:r>
              <a:rPr sz="2400" spc="-110" dirty="0">
                <a:latin typeface="Arial"/>
                <a:cs typeface="Arial"/>
              </a:rPr>
              <a:t>bir  </a:t>
            </a:r>
            <a:r>
              <a:rPr sz="2400" dirty="0">
                <a:latin typeface="Arial"/>
                <a:cs typeface="Arial"/>
              </a:rPr>
              <a:t>sonraki </a:t>
            </a:r>
            <a:r>
              <a:rPr sz="2400" spc="-5" dirty="0">
                <a:latin typeface="Arial"/>
                <a:cs typeface="Arial"/>
              </a:rPr>
              <a:t>komutu </a:t>
            </a:r>
            <a:r>
              <a:rPr sz="2400" dirty="0">
                <a:latin typeface="Arial"/>
                <a:cs typeface="Arial"/>
              </a:rPr>
              <a:t>1400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H + 1200H = 15200H  adresinden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okur.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396999"/>
            <a:ext cx="8020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Öntanımlı </a:t>
            </a:r>
            <a:r>
              <a:rPr b="0" dirty="0">
                <a:latin typeface="Arial"/>
                <a:cs typeface="Arial"/>
              </a:rPr>
              <a:t>Segment </a:t>
            </a:r>
            <a:r>
              <a:rPr b="0" spc="-20" dirty="0">
                <a:latin typeface="Arial"/>
                <a:cs typeface="Arial"/>
              </a:rPr>
              <a:t>ve </a:t>
            </a:r>
            <a:r>
              <a:rPr b="0" spc="-5" dirty="0">
                <a:latin typeface="Arial"/>
                <a:cs typeface="Arial"/>
              </a:rPr>
              <a:t>Offset </a:t>
            </a:r>
            <a:r>
              <a:rPr b="0" spc="5" dirty="0">
                <a:latin typeface="Arial"/>
                <a:cs typeface="Arial"/>
              </a:rPr>
              <a:t>Register’ları</a:t>
            </a:r>
            <a:r>
              <a:rPr b="0" spc="1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(devam)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17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879805"/>
            <a:ext cx="7762875" cy="22879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Char char=""/>
              <a:tabLst>
                <a:tab pos="287020" algn="l"/>
              </a:tabLst>
            </a:pPr>
            <a:r>
              <a:rPr sz="2600" spc="-5" dirty="0">
                <a:latin typeface="Arial"/>
                <a:cs typeface="Arial"/>
              </a:rPr>
              <a:t>SS:SP </a:t>
            </a:r>
            <a:r>
              <a:rPr sz="2600" spc="-20" dirty="0">
                <a:latin typeface="Arial"/>
                <a:cs typeface="Arial"/>
              </a:rPr>
              <a:t>veya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SS:BP</a:t>
            </a:r>
            <a:endParaRPr sz="26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59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 </a:t>
            </a:r>
            <a:r>
              <a:rPr sz="2400" spc="-15" dirty="0">
                <a:latin typeface="Arial"/>
                <a:cs typeface="Arial"/>
              </a:rPr>
              <a:t>Yığın </a:t>
            </a:r>
            <a:r>
              <a:rPr sz="2400" dirty="0">
                <a:latin typeface="Arial"/>
                <a:cs typeface="Arial"/>
              </a:rPr>
              <a:t>bölümünü kullanan komutlar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kullanır.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Char char=""/>
              <a:tabLst>
                <a:tab pos="287020" algn="l"/>
              </a:tabLst>
            </a:pPr>
            <a:r>
              <a:rPr sz="2600" spc="-10" dirty="0">
                <a:latin typeface="Arial"/>
                <a:cs typeface="Arial"/>
              </a:rPr>
              <a:t>DS </a:t>
            </a:r>
            <a:r>
              <a:rPr sz="2600" dirty="0">
                <a:latin typeface="Arial"/>
                <a:cs typeface="Arial"/>
              </a:rPr>
              <a:t>register’ı, </a:t>
            </a:r>
            <a:r>
              <a:rPr sz="2600" spc="-5" dirty="0">
                <a:latin typeface="Arial"/>
                <a:cs typeface="Arial"/>
              </a:rPr>
              <a:t>BX, DI, SI, 8-bit’lik </a:t>
            </a:r>
            <a:r>
              <a:rPr sz="2600" spc="-20" dirty="0">
                <a:latin typeface="Arial"/>
                <a:cs typeface="Arial"/>
              </a:rPr>
              <a:t>veya </a:t>
            </a:r>
            <a:r>
              <a:rPr sz="2600" spc="-10" dirty="0">
                <a:latin typeface="Arial"/>
                <a:cs typeface="Arial"/>
              </a:rPr>
              <a:t>16-bit’lik </a:t>
            </a:r>
            <a:r>
              <a:rPr sz="2600" spc="-120" dirty="0">
                <a:latin typeface="Arial"/>
                <a:cs typeface="Arial"/>
              </a:rPr>
              <a:t>sayı  </a:t>
            </a:r>
            <a:r>
              <a:rPr sz="2600" spc="-5" dirty="0">
                <a:latin typeface="Arial"/>
                <a:cs typeface="Arial"/>
              </a:rPr>
              <a:t>ile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birlikte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Char char=""/>
              <a:tabLst>
                <a:tab pos="287020" algn="l"/>
              </a:tabLst>
            </a:pPr>
            <a:r>
              <a:rPr sz="2600" spc="-5" dirty="0">
                <a:latin typeface="Arial"/>
                <a:cs typeface="Arial"/>
              </a:rPr>
              <a:t>ES:DI (string </a:t>
            </a:r>
            <a:r>
              <a:rPr sz="2600" spc="-10" dirty="0">
                <a:latin typeface="Arial"/>
                <a:cs typeface="Arial"/>
              </a:rPr>
              <a:t>komutları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için)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323543"/>
            <a:ext cx="43154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30" dirty="0">
                <a:latin typeface="Arial"/>
                <a:cs typeface="Arial"/>
              </a:rPr>
              <a:t>3. </a:t>
            </a:r>
            <a:r>
              <a:rPr sz="3200" b="0" spc="-245" dirty="0">
                <a:latin typeface="Arial"/>
                <a:cs typeface="Arial"/>
              </a:rPr>
              <a:t>Özel </a:t>
            </a:r>
            <a:r>
              <a:rPr sz="3200" b="0" spc="-175" dirty="0">
                <a:latin typeface="Arial"/>
                <a:cs typeface="Arial"/>
              </a:rPr>
              <a:t>Amaçlı</a:t>
            </a:r>
            <a:r>
              <a:rPr sz="3200" b="0" spc="-135" dirty="0">
                <a:latin typeface="Arial"/>
                <a:cs typeface="Arial"/>
              </a:rPr>
              <a:t> </a:t>
            </a:r>
            <a:r>
              <a:rPr sz="3200" b="0" spc="-120" dirty="0">
                <a:latin typeface="Arial"/>
                <a:cs typeface="Arial"/>
              </a:rPr>
              <a:t>Register’lar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18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879805"/>
            <a:ext cx="8074659" cy="25876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spc="-10" dirty="0">
                <a:latin typeface="Arial"/>
                <a:cs typeface="Arial"/>
              </a:rPr>
              <a:t>IP </a:t>
            </a:r>
            <a:r>
              <a:rPr sz="2600" spc="-5" dirty="0">
                <a:latin typeface="Arial"/>
                <a:cs typeface="Arial"/>
              </a:rPr>
              <a:t>–instruction pointer – </a:t>
            </a:r>
            <a:r>
              <a:rPr sz="2600" spc="-5" dirty="0" err="1">
                <a:latin typeface="Arial"/>
                <a:cs typeface="Arial"/>
              </a:rPr>
              <a:t>komut</a:t>
            </a:r>
            <a:r>
              <a:rPr sz="2600" spc="145" dirty="0">
                <a:latin typeface="Arial"/>
                <a:cs typeface="Arial"/>
              </a:rPr>
              <a:t> </a:t>
            </a:r>
            <a:r>
              <a:rPr sz="2600" spc="-60" dirty="0" err="1">
                <a:latin typeface="Arial"/>
                <a:cs typeface="Arial"/>
              </a:rPr>
              <a:t>i</a:t>
            </a:r>
            <a:r>
              <a:rPr lang="tr-TR" sz="2600" spc="-60" dirty="0">
                <a:latin typeface="Arial"/>
                <a:cs typeface="Arial"/>
              </a:rPr>
              <a:t>ş</a:t>
            </a:r>
            <a:r>
              <a:rPr sz="2600" spc="-60" dirty="0" err="1">
                <a:latin typeface="Arial"/>
                <a:cs typeface="Arial"/>
              </a:rPr>
              <a:t>aretleyicisi</a:t>
            </a:r>
            <a:r>
              <a:rPr sz="2600" spc="-60" dirty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  <a:tab pos="1131570" algn="l"/>
                <a:tab pos="2499995" algn="l"/>
                <a:tab pos="3115945" algn="l"/>
                <a:tab pos="3609975" algn="l"/>
                <a:tab pos="4768850" algn="l"/>
                <a:tab pos="6671309" algn="l"/>
              </a:tabLst>
            </a:pPr>
            <a:r>
              <a:rPr sz="2400" b="1" dirty="0">
                <a:latin typeface="Arial"/>
                <a:cs typeface="Arial"/>
              </a:rPr>
              <a:t>IP	</a:t>
            </a:r>
            <a:r>
              <a:rPr sz="2400" spc="5" dirty="0">
                <a:latin typeface="Arial"/>
                <a:cs typeface="Arial"/>
              </a:rPr>
              <a:t>register’ı	</a:t>
            </a:r>
            <a:r>
              <a:rPr sz="2400" spc="-5" dirty="0">
                <a:latin typeface="Arial"/>
                <a:cs typeface="Arial"/>
              </a:rPr>
              <a:t>CS	</a:t>
            </a:r>
            <a:r>
              <a:rPr sz="2400" spc="-10" dirty="0">
                <a:latin typeface="Arial"/>
                <a:cs typeface="Arial"/>
              </a:rPr>
              <a:t>ile	</a:t>
            </a:r>
            <a:r>
              <a:rPr sz="2400" spc="-5" dirty="0">
                <a:latin typeface="Arial"/>
                <a:cs typeface="Arial"/>
              </a:rPr>
              <a:t>birlikte,	halihazırdaki	</a:t>
            </a:r>
            <a:r>
              <a:rPr sz="2400" spc="-65" dirty="0" err="1">
                <a:latin typeface="Arial"/>
                <a:cs typeface="Arial"/>
              </a:rPr>
              <a:t>çalı</a:t>
            </a:r>
            <a:r>
              <a:rPr lang="tr-TR" sz="2400" spc="-65" dirty="0">
                <a:latin typeface="Arial"/>
                <a:cs typeface="Arial"/>
              </a:rPr>
              <a:t>ş</a:t>
            </a:r>
            <a:r>
              <a:rPr sz="2400" spc="-65" dirty="0" err="1">
                <a:latin typeface="Arial"/>
                <a:cs typeface="Arial"/>
              </a:rPr>
              <a:t>tırılan</a:t>
            </a:r>
            <a:endParaRPr sz="24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</a:pPr>
            <a:r>
              <a:rPr sz="2400" dirty="0" err="1">
                <a:latin typeface="Arial"/>
                <a:cs typeface="Arial"/>
              </a:rPr>
              <a:t>komutu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85" dirty="0" err="1">
                <a:latin typeface="Arial"/>
                <a:cs typeface="Arial"/>
              </a:rPr>
              <a:t>i</a:t>
            </a:r>
            <a:r>
              <a:rPr lang="tr-TR" sz="2400" spc="-85" dirty="0">
                <a:latin typeface="Arial"/>
                <a:cs typeface="Arial"/>
              </a:rPr>
              <a:t>ş</a:t>
            </a:r>
            <a:r>
              <a:rPr sz="2400" spc="-85" dirty="0" err="1">
                <a:latin typeface="Arial"/>
                <a:cs typeface="Arial"/>
              </a:rPr>
              <a:t>aretler</a:t>
            </a:r>
            <a:r>
              <a:rPr sz="2400" spc="-8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spc="-5" dirty="0">
                <a:latin typeface="Arial"/>
                <a:cs typeface="Arial"/>
              </a:rPr>
              <a:t>Flags </a:t>
            </a:r>
            <a:r>
              <a:rPr sz="2600" b="1" spc="-15" dirty="0">
                <a:latin typeface="Arial"/>
                <a:cs typeface="Arial"/>
              </a:rPr>
              <a:t>(Bayrak)</a:t>
            </a:r>
            <a:r>
              <a:rPr sz="2600" b="1" spc="13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register</a:t>
            </a:r>
            <a:endParaRPr sz="2600" dirty="0">
              <a:latin typeface="Arial"/>
              <a:cs typeface="Arial"/>
            </a:endParaRPr>
          </a:p>
          <a:p>
            <a:pPr marL="247015" marR="6350" lvl="1" indent="-247015" algn="r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247015" algn="l"/>
                <a:tab pos="1423670" algn="l"/>
                <a:tab pos="3002915" algn="l"/>
                <a:tab pos="4021454" algn="l"/>
                <a:tab pos="5856605" algn="l"/>
              </a:tabLst>
            </a:pPr>
            <a:r>
              <a:rPr sz="2400" b="1" dirty="0">
                <a:latin typeface="Arial"/>
                <a:cs typeface="Arial"/>
              </a:rPr>
              <a:t>Flags	</a:t>
            </a:r>
            <a:r>
              <a:rPr sz="2400" b="1" spc="-5" dirty="0">
                <a:latin typeface="Arial"/>
                <a:cs typeface="Arial"/>
              </a:rPr>
              <a:t>register</a:t>
            </a:r>
            <a:r>
              <a:rPr sz="2400" spc="-5" dirty="0">
                <a:latin typeface="Arial"/>
                <a:cs typeface="Arial"/>
              </a:rPr>
              <a:t>,	</a:t>
            </a:r>
            <a:r>
              <a:rPr sz="2400" spc="-15" dirty="0">
                <a:latin typeface="Arial"/>
                <a:cs typeface="Arial"/>
              </a:rPr>
              <a:t>CPU	</a:t>
            </a:r>
            <a:r>
              <a:rPr sz="2400" spc="-5" dirty="0">
                <a:latin typeface="Arial"/>
                <a:cs typeface="Arial"/>
              </a:rPr>
              <a:t>tarafından,	matematiksel</a:t>
            </a:r>
            <a:endParaRPr sz="2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tabLst>
                <a:tab pos="2408555" algn="l"/>
                <a:tab pos="3302000" algn="l"/>
                <a:tab pos="4585335" algn="l"/>
                <a:tab pos="5548630" algn="l"/>
                <a:tab pos="7033895" algn="l"/>
              </a:tabLst>
            </a:pPr>
            <a:r>
              <a:rPr sz="2400" dirty="0">
                <a:latin typeface="Arial"/>
                <a:cs typeface="Arial"/>
              </a:rPr>
              <a:t>ope</a:t>
            </a:r>
            <a:r>
              <a:rPr sz="2400" spc="-5" dirty="0">
                <a:latin typeface="Arial"/>
                <a:cs typeface="Arial"/>
              </a:rPr>
              <a:t>ras</a:t>
            </a:r>
            <a:r>
              <a:rPr sz="2400" spc="-3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5" dirty="0">
                <a:latin typeface="Arial"/>
                <a:cs typeface="Arial"/>
              </a:rPr>
              <a:t>lard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ot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tik	o</a:t>
            </a:r>
            <a:r>
              <a:rPr sz="2400" spc="-5" dirty="0">
                <a:latin typeface="Arial"/>
                <a:cs typeface="Arial"/>
              </a:rPr>
              <a:t>larak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 err="1">
                <a:latin typeface="Arial"/>
                <a:cs typeface="Arial"/>
              </a:rPr>
              <a:t>d</a:t>
            </a:r>
            <a:r>
              <a:rPr sz="2400" spc="5" dirty="0" err="1">
                <a:latin typeface="Arial"/>
                <a:cs typeface="Arial"/>
              </a:rPr>
              <a:t>e</a:t>
            </a:r>
            <a:r>
              <a:rPr sz="2400" spc="-15" dirty="0" err="1">
                <a:latin typeface="Arial"/>
                <a:cs typeface="Arial"/>
              </a:rPr>
              <a:t>ğ</a:t>
            </a:r>
            <a:r>
              <a:rPr sz="2400" spc="-145" dirty="0" err="1">
                <a:latin typeface="Arial"/>
                <a:cs typeface="Arial"/>
              </a:rPr>
              <a:t>i</a:t>
            </a:r>
            <a:r>
              <a:rPr lang="tr-TR" sz="2400" spc="-145" dirty="0">
                <a:latin typeface="Arial"/>
                <a:cs typeface="Arial"/>
              </a:rPr>
              <a:t>ş</a:t>
            </a:r>
            <a:r>
              <a:rPr sz="2400" spc="-145" dirty="0" err="1">
                <a:latin typeface="Arial"/>
                <a:cs typeface="Arial"/>
              </a:rPr>
              <a:t>ti</a:t>
            </a:r>
            <a:r>
              <a:rPr sz="2400" spc="-140" dirty="0" err="1">
                <a:latin typeface="Arial"/>
                <a:cs typeface="Arial"/>
              </a:rPr>
              <a:t>r</a:t>
            </a:r>
            <a:r>
              <a:rPr sz="2400" spc="15" dirty="0" err="1">
                <a:latin typeface="Arial"/>
                <a:cs typeface="Arial"/>
              </a:rPr>
              <a:t>i</a:t>
            </a:r>
            <a:r>
              <a:rPr sz="2400" spc="-5" dirty="0" err="1">
                <a:latin typeface="Arial"/>
                <a:cs typeface="Arial"/>
              </a:rPr>
              <a:t>l</a:t>
            </a:r>
            <a:r>
              <a:rPr sz="2400" spc="10" dirty="0" err="1">
                <a:latin typeface="Arial"/>
                <a:cs typeface="Arial"/>
              </a:rPr>
              <a:t>i</a:t>
            </a:r>
            <a:r>
              <a:rPr sz="2400" spc="-145" dirty="0" err="1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	Bu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71720" y="4441901"/>
            <a:ext cx="3731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  <a:tab pos="2409190" algn="l"/>
                <a:tab pos="3402965" algn="l"/>
              </a:tabLst>
            </a:pPr>
            <a:r>
              <a:rPr sz="2400" dirty="0">
                <a:latin typeface="Arial"/>
                <a:cs typeface="Arial"/>
              </a:rPr>
              <a:t>edi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en	so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ucun	</a:t>
            </a:r>
            <a:r>
              <a:rPr sz="2400" spc="-135" dirty="0" err="1">
                <a:latin typeface="Arial"/>
                <a:cs typeface="Arial"/>
              </a:rPr>
              <a:t>çe</a:t>
            </a:r>
            <a:r>
              <a:rPr lang="tr-TR" sz="2400" spc="-135" dirty="0">
                <a:latin typeface="Arial"/>
                <a:cs typeface="Arial"/>
              </a:rPr>
              <a:t>ş</a:t>
            </a:r>
            <a:r>
              <a:rPr sz="2400" spc="-135" dirty="0" err="1">
                <a:latin typeface="Arial"/>
                <a:cs typeface="Arial"/>
              </a:rPr>
              <a:t>i</a:t>
            </a:r>
            <a:r>
              <a:rPr sz="2400" spc="-14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ve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6324" y="4441901"/>
            <a:ext cx="3505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  <a:tab pos="2917825" algn="l"/>
              </a:tabLst>
            </a:pP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ister	sa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e,	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470025" algn="l"/>
                <a:tab pos="2195830" algn="l"/>
              </a:tabLst>
            </a:pPr>
            <a:r>
              <a:rPr sz="2400" dirty="0">
                <a:latin typeface="Arial"/>
                <a:cs typeface="Arial"/>
              </a:rPr>
              <a:t>durumu	</a:t>
            </a:r>
            <a:r>
              <a:rPr sz="2400" spc="-5" dirty="0">
                <a:latin typeface="Arial"/>
                <a:cs typeface="Arial"/>
              </a:rPr>
              <a:t>ile	</a:t>
            </a:r>
            <a:r>
              <a:rPr sz="2400" spc="-10" dirty="0">
                <a:latin typeface="Arial"/>
                <a:cs typeface="Arial"/>
              </a:rPr>
              <a:t>ilgili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503" y="4807966"/>
            <a:ext cx="4324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  <a:tab pos="2939415" algn="l"/>
              </a:tabLst>
            </a:pPr>
            <a:r>
              <a:rPr sz="2400" spc="-20" dirty="0">
                <a:latin typeface="Arial"/>
                <a:cs typeface="Arial"/>
              </a:rPr>
              <a:t>bilgiler,	</a:t>
            </a:r>
            <a:r>
              <a:rPr sz="2400" spc="-5" dirty="0">
                <a:latin typeface="Arial"/>
                <a:cs typeface="Arial"/>
              </a:rPr>
              <a:t>program	tarafından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324" y="5173802"/>
            <a:ext cx="1684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/>
                <a:cs typeface="Arial"/>
              </a:rPr>
              <a:t>kullanılabilir.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673100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190" dirty="0">
                <a:latin typeface="Arial"/>
                <a:cs typeface="Arial"/>
              </a:rPr>
              <a:t>3. </a:t>
            </a:r>
            <a:r>
              <a:rPr sz="5000" b="0" spc="-380" dirty="0">
                <a:latin typeface="Arial"/>
                <a:cs typeface="Arial"/>
              </a:rPr>
              <a:t>Özel </a:t>
            </a:r>
            <a:r>
              <a:rPr sz="5000" b="0" spc="-270" dirty="0">
                <a:latin typeface="Arial"/>
                <a:cs typeface="Arial"/>
              </a:rPr>
              <a:t>Amaçlı</a:t>
            </a:r>
            <a:r>
              <a:rPr sz="5000" b="0" spc="-300" dirty="0">
                <a:latin typeface="Arial"/>
                <a:cs typeface="Arial"/>
              </a:rPr>
              <a:t> </a:t>
            </a:r>
            <a:r>
              <a:rPr sz="5000" b="0" spc="-180" dirty="0">
                <a:latin typeface="Arial"/>
                <a:cs typeface="Arial"/>
              </a:rPr>
              <a:t>Register’lar</a:t>
            </a:r>
            <a:endParaRPr sz="5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19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7704201" y="1959991"/>
            <a:ext cx="902969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30" dirty="0" err="1">
                <a:latin typeface="Arial"/>
                <a:cs typeface="Arial"/>
              </a:rPr>
              <a:t>eri</a:t>
            </a:r>
            <a:r>
              <a:rPr lang="tr-TR" sz="2600" spc="-130" dirty="0">
                <a:latin typeface="Arial"/>
                <a:cs typeface="Arial"/>
              </a:rPr>
              <a:t>ş</a:t>
            </a:r>
            <a:r>
              <a:rPr sz="2600" spc="-130" dirty="0" err="1">
                <a:latin typeface="Arial"/>
                <a:cs typeface="Arial"/>
              </a:rPr>
              <a:t>im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44" y="1959991"/>
            <a:ext cx="6729730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tabLst>
                <a:tab pos="2289810" algn="l"/>
                <a:tab pos="3119120" algn="l"/>
                <a:tab pos="5320665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spc="10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Ge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ellikle,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0" dirty="0">
                <a:latin typeface="Arial"/>
                <a:cs typeface="Arial"/>
              </a:rPr>
              <a:t>b</a:t>
            </a:r>
            <a:r>
              <a:rPr sz="2600" spc="-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5" dirty="0">
                <a:latin typeface="Arial"/>
                <a:cs typeface="Arial"/>
              </a:rPr>
              <a:t>r</a:t>
            </a:r>
            <a:r>
              <a:rPr sz="2600" spc="-10" dirty="0">
                <a:latin typeface="Arial"/>
                <a:cs typeface="Arial"/>
              </a:rPr>
              <a:t>egis</a:t>
            </a:r>
            <a:r>
              <a:rPr sz="2600" spc="10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e</a:t>
            </a:r>
            <a:r>
              <a:rPr sz="2600" spc="85" dirty="0">
                <a:latin typeface="Arial"/>
                <a:cs typeface="Arial"/>
              </a:rPr>
              <a:t>r</a:t>
            </a:r>
            <a:r>
              <a:rPr sz="2600" spc="-10" dirty="0">
                <a:latin typeface="Arial"/>
                <a:cs typeface="Arial"/>
              </a:rPr>
              <a:t>’lar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ğr</a:t>
            </a:r>
            <a:r>
              <a:rPr sz="2600" spc="15" dirty="0">
                <a:latin typeface="Arial"/>
                <a:cs typeface="Arial"/>
              </a:rPr>
              <a:t>u</a:t>
            </a:r>
            <a:r>
              <a:rPr sz="2600" spc="-10" dirty="0">
                <a:latin typeface="Arial"/>
                <a:cs typeface="Arial"/>
              </a:rPr>
              <a:t>dan  bulunmaz.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244" y="2832354"/>
            <a:ext cx="8074659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tabLst>
                <a:tab pos="1448435" algn="l"/>
                <a:tab pos="2555240" algn="l"/>
                <a:tab pos="4814570" algn="l"/>
                <a:tab pos="6348095" algn="l"/>
                <a:tab pos="7235190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spc="10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Anc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k,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sis</a:t>
            </a:r>
            <a:r>
              <a:rPr sz="2600" spc="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em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regi</a:t>
            </a:r>
            <a:r>
              <a:rPr sz="2600" spc="15" dirty="0">
                <a:latin typeface="Arial"/>
                <a:cs typeface="Arial"/>
              </a:rPr>
              <a:t>st</a:t>
            </a:r>
            <a:r>
              <a:rPr sz="2600" spc="-10" dirty="0">
                <a:latin typeface="Arial"/>
                <a:cs typeface="Arial"/>
              </a:rPr>
              <a:t>e</a:t>
            </a:r>
            <a:r>
              <a:rPr sz="2600" spc="85" dirty="0">
                <a:latin typeface="Arial"/>
                <a:cs typeface="Arial"/>
              </a:rPr>
              <a:t>r</a:t>
            </a:r>
            <a:r>
              <a:rPr sz="2600" spc="-10" dirty="0">
                <a:latin typeface="Arial"/>
                <a:cs typeface="Arial"/>
              </a:rPr>
              <a:t>’ların</a:t>
            </a:r>
            <a:r>
              <a:rPr sz="2600" spc="15" dirty="0">
                <a:latin typeface="Arial"/>
                <a:cs typeface="Arial"/>
              </a:rPr>
              <a:t>ı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5" dirty="0">
                <a:latin typeface="Arial"/>
                <a:cs typeface="Arial"/>
              </a:rPr>
              <a:t>d</a:t>
            </a:r>
            <a:r>
              <a:rPr sz="2600" spc="-10" dirty="0">
                <a:latin typeface="Arial"/>
                <a:cs typeface="Arial"/>
              </a:rPr>
              <a:t>eğer</a:t>
            </a:r>
            <a:r>
              <a:rPr sz="2600" spc="1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eri</a:t>
            </a:r>
            <a:r>
              <a:rPr sz="2600" spc="-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da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spc="15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nra  </a:t>
            </a:r>
            <a:r>
              <a:rPr sz="2600" spc="-10" dirty="0">
                <a:latin typeface="Arial"/>
                <a:cs typeface="Arial"/>
              </a:rPr>
              <a:t>öğreneceğiniz bazı </a:t>
            </a:r>
            <a:r>
              <a:rPr sz="2600" spc="-5" dirty="0">
                <a:latin typeface="Arial"/>
                <a:cs typeface="Arial"/>
              </a:rPr>
              <a:t>metotlar </a:t>
            </a:r>
            <a:r>
              <a:rPr sz="2600" spc="-10" dirty="0" err="1">
                <a:latin typeface="Arial"/>
                <a:cs typeface="Arial"/>
              </a:rPr>
              <a:t>sayesinde</a:t>
            </a:r>
            <a:r>
              <a:rPr sz="2600" spc="245" dirty="0">
                <a:latin typeface="Arial"/>
                <a:cs typeface="Arial"/>
              </a:rPr>
              <a:t> </a:t>
            </a:r>
            <a:r>
              <a:rPr sz="2600" spc="-60" dirty="0" err="1">
                <a:latin typeface="Arial"/>
                <a:cs typeface="Arial"/>
              </a:rPr>
              <a:t>deği</a:t>
            </a:r>
            <a:r>
              <a:rPr lang="tr-TR" sz="2600" spc="-60" dirty="0">
                <a:latin typeface="Arial"/>
                <a:cs typeface="Arial"/>
              </a:rPr>
              <a:t>ş</a:t>
            </a:r>
            <a:r>
              <a:rPr sz="2600" spc="-60" dirty="0" err="1">
                <a:latin typeface="Arial"/>
                <a:cs typeface="Arial"/>
              </a:rPr>
              <a:t>tirilebilir</a:t>
            </a:r>
            <a:r>
              <a:rPr sz="2600" spc="-60" dirty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1033983"/>
            <a:ext cx="3716654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65" dirty="0">
                <a:solidFill>
                  <a:srgbClr val="04607A"/>
                </a:solidFill>
                <a:latin typeface="Arial"/>
                <a:cs typeface="Arial"/>
              </a:rPr>
              <a:t>8086</a:t>
            </a:r>
            <a:r>
              <a:rPr sz="5000" spc="-28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5000" spc="-105" dirty="0">
                <a:solidFill>
                  <a:srgbClr val="04607A"/>
                </a:solidFill>
                <a:latin typeface="Arial"/>
                <a:cs typeface="Arial"/>
              </a:rPr>
              <a:t>Mimarisi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2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959991"/>
            <a:ext cx="8074659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-5" dirty="0">
                <a:latin typeface="Arial"/>
                <a:cs typeface="Arial"/>
              </a:rPr>
              <a:t>8086’da bulunan </a:t>
            </a:r>
            <a:r>
              <a:rPr sz="2600" dirty="0">
                <a:latin typeface="Arial"/>
                <a:cs typeface="Arial"/>
              </a:rPr>
              <a:t>tüm </a:t>
            </a:r>
            <a:r>
              <a:rPr sz="2600" spc="-5" dirty="0">
                <a:latin typeface="Arial"/>
                <a:cs typeface="Arial"/>
              </a:rPr>
              <a:t>iç </a:t>
            </a:r>
            <a:r>
              <a:rPr sz="2600" dirty="0">
                <a:latin typeface="Arial"/>
                <a:cs typeface="Arial"/>
              </a:rPr>
              <a:t>register’lar </a:t>
            </a:r>
            <a:r>
              <a:rPr sz="2600" spc="-5" dirty="0">
                <a:latin typeface="Arial"/>
                <a:cs typeface="Arial"/>
              </a:rPr>
              <a:t>ve veri yolları </a:t>
            </a:r>
            <a:r>
              <a:rPr sz="2600" spc="-200" dirty="0">
                <a:latin typeface="Arial"/>
                <a:cs typeface="Arial"/>
              </a:rPr>
              <a:t>16  </a:t>
            </a:r>
            <a:r>
              <a:rPr sz="2600" spc="-5" dirty="0" err="1">
                <a:latin typeface="Arial"/>
                <a:cs typeface="Arial"/>
              </a:rPr>
              <a:t>bitlik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70" dirty="0" err="1">
                <a:latin typeface="Arial"/>
                <a:cs typeface="Arial"/>
              </a:rPr>
              <a:t>geni</a:t>
            </a:r>
            <a:r>
              <a:rPr lang="tr-TR" sz="2600" spc="-70" dirty="0">
                <a:latin typeface="Arial"/>
                <a:cs typeface="Arial"/>
              </a:rPr>
              <a:t>ş</a:t>
            </a:r>
            <a:r>
              <a:rPr sz="2600" spc="-70" dirty="0" err="1">
                <a:latin typeface="Arial"/>
                <a:cs typeface="Arial"/>
              </a:rPr>
              <a:t>liktedir</a:t>
            </a:r>
            <a:r>
              <a:rPr sz="2600" spc="-70" dirty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777" y="662381"/>
            <a:ext cx="292354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385" dirty="0">
                <a:latin typeface="Arial"/>
                <a:cs typeface="Arial"/>
              </a:rPr>
              <a:t>Flag</a:t>
            </a:r>
            <a:r>
              <a:rPr sz="5000" b="0" spc="-370" dirty="0">
                <a:latin typeface="Arial"/>
                <a:cs typeface="Arial"/>
              </a:rPr>
              <a:t> </a:t>
            </a:r>
            <a:r>
              <a:rPr sz="5000" b="0" spc="-15" dirty="0">
                <a:latin typeface="Arial"/>
                <a:cs typeface="Arial"/>
              </a:rPr>
              <a:t>Bit’leri</a:t>
            </a:r>
            <a:endParaRPr sz="5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20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2382393"/>
            <a:ext cx="8072120" cy="4178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  <a:tab pos="804545" algn="l"/>
                <a:tab pos="2225675" algn="l"/>
                <a:tab pos="3683000" algn="l"/>
                <a:tab pos="5546090" algn="l"/>
                <a:tab pos="6802120" algn="l"/>
                <a:tab pos="7710805" algn="l"/>
              </a:tabLst>
            </a:pPr>
            <a:r>
              <a:rPr sz="2600" b="1" spc="-10" dirty="0">
                <a:latin typeface="Arial"/>
                <a:cs typeface="Arial"/>
              </a:rPr>
              <a:t>C	</a:t>
            </a:r>
            <a:r>
              <a:rPr sz="2600" b="1" spc="-5" dirty="0">
                <a:latin typeface="Arial"/>
                <a:cs typeface="Arial"/>
              </a:rPr>
              <a:t>(c</a:t>
            </a:r>
            <a:r>
              <a:rPr sz="2600" b="1" spc="15" dirty="0">
                <a:latin typeface="Arial"/>
                <a:cs typeface="Arial"/>
              </a:rPr>
              <a:t>a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spc="35" dirty="0">
                <a:latin typeface="Arial"/>
                <a:cs typeface="Arial"/>
              </a:rPr>
              <a:t>r</a:t>
            </a:r>
            <a:r>
              <a:rPr sz="2600" b="1" spc="-55" dirty="0">
                <a:latin typeface="Arial"/>
                <a:cs typeface="Arial"/>
              </a:rPr>
              <a:t>y</a:t>
            </a:r>
            <a:r>
              <a:rPr sz="2600" b="1" dirty="0">
                <a:latin typeface="Arial"/>
                <a:cs typeface="Arial"/>
              </a:rPr>
              <a:t>)</a:t>
            </a:r>
            <a:r>
              <a:rPr sz="2600" b="1" spc="-5" dirty="0">
                <a:latin typeface="Arial"/>
                <a:cs typeface="Arial"/>
              </a:rPr>
              <a:t>:</a:t>
            </a:r>
            <a:r>
              <a:rPr sz="2600" b="1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15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plama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10" dirty="0" err="1">
                <a:latin typeface="Arial"/>
                <a:cs typeface="Arial"/>
              </a:rPr>
              <a:t>i</a:t>
            </a:r>
            <a:r>
              <a:rPr lang="tr-TR" sz="2600" spc="-110" dirty="0">
                <a:latin typeface="Arial"/>
                <a:cs typeface="Arial"/>
              </a:rPr>
              <a:t>ş</a:t>
            </a:r>
            <a:r>
              <a:rPr sz="2600" spc="-110" dirty="0" err="1">
                <a:latin typeface="Arial"/>
                <a:cs typeface="Arial"/>
              </a:rPr>
              <a:t>lemi</a:t>
            </a:r>
            <a:r>
              <a:rPr sz="2600" spc="-105" dirty="0" err="1">
                <a:latin typeface="Arial"/>
                <a:cs typeface="Arial"/>
              </a:rPr>
              <a:t>n</a:t>
            </a:r>
            <a:r>
              <a:rPr sz="2600" spc="-10" dirty="0" err="1">
                <a:latin typeface="Arial"/>
                <a:cs typeface="Arial"/>
              </a:rPr>
              <a:t>d</a:t>
            </a:r>
            <a:r>
              <a:rPr sz="2600" spc="10" dirty="0" err="1">
                <a:latin typeface="Arial"/>
                <a:cs typeface="Arial"/>
              </a:rPr>
              <a:t>e</a:t>
            </a:r>
            <a:r>
              <a:rPr sz="2600" spc="-5" dirty="0" err="1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65" dirty="0" err="1">
                <a:latin typeface="Arial"/>
                <a:cs typeface="Arial"/>
              </a:rPr>
              <a:t>olu</a:t>
            </a:r>
            <a:r>
              <a:rPr lang="tr-TR" sz="2600" spc="-254" dirty="0">
                <a:latin typeface="Arial"/>
                <a:cs typeface="Arial"/>
              </a:rPr>
              <a:t>ş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el</a:t>
            </a:r>
            <a:r>
              <a:rPr sz="2600" spc="15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ve  </a:t>
            </a:r>
            <a:r>
              <a:rPr sz="2600" spc="-5" dirty="0" err="1">
                <a:latin typeface="Arial"/>
                <a:cs typeface="Arial"/>
              </a:rPr>
              <a:t>çıkarma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85" dirty="0" err="1">
                <a:latin typeface="Arial"/>
                <a:cs typeface="Arial"/>
              </a:rPr>
              <a:t>i</a:t>
            </a:r>
            <a:r>
              <a:rPr lang="tr-TR" sz="2600" spc="-85" dirty="0">
                <a:latin typeface="Arial"/>
                <a:cs typeface="Arial"/>
              </a:rPr>
              <a:t>ş</a:t>
            </a:r>
            <a:r>
              <a:rPr sz="2600" spc="-85" dirty="0" err="1">
                <a:latin typeface="Arial"/>
                <a:cs typeface="Arial"/>
              </a:rPr>
              <a:t>leminden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130" dirty="0" err="1">
                <a:latin typeface="Arial"/>
                <a:cs typeface="Arial"/>
              </a:rPr>
              <a:t>olu</a:t>
            </a:r>
            <a:r>
              <a:rPr lang="tr-TR" sz="2600" spc="-130" dirty="0">
                <a:latin typeface="Arial"/>
                <a:cs typeface="Arial"/>
              </a:rPr>
              <a:t>ş</a:t>
            </a:r>
            <a:r>
              <a:rPr sz="2600" spc="-130" dirty="0">
                <a:latin typeface="Arial"/>
                <a:cs typeface="Arial"/>
              </a:rPr>
              <a:t>an </a:t>
            </a:r>
            <a:r>
              <a:rPr sz="2600" spc="-10" dirty="0">
                <a:latin typeface="Arial"/>
                <a:cs typeface="Arial"/>
              </a:rPr>
              <a:t>ödünçleri</a:t>
            </a:r>
            <a:r>
              <a:rPr sz="2600" spc="36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tutar.</a:t>
            </a:r>
            <a:endParaRPr sz="26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Char char=""/>
              <a:tabLst>
                <a:tab pos="652780" algn="l"/>
              </a:tabLst>
            </a:pPr>
            <a:r>
              <a:rPr sz="2400" spc="-15" dirty="0">
                <a:latin typeface="Arial"/>
                <a:cs typeface="Arial"/>
              </a:rPr>
              <a:t>Ayrıca, </a:t>
            </a:r>
            <a:r>
              <a:rPr sz="2400" dirty="0">
                <a:latin typeface="Arial"/>
                <a:cs typeface="Arial"/>
              </a:rPr>
              <a:t>hata </a:t>
            </a:r>
            <a:r>
              <a:rPr sz="2400" spc="-5" dirty="0">
                <a:latin typeface="Arial"/>
                <a:cs typeface="Arial"/>
              </a:rPr>
              <a:t>durumlarını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gösterir</a:t>
            </a:r>
            <a:endParaRPr sz="2400" dirty="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  <a:tab pos="2015489" algn="l"/>
                <a:tab pos="2524760" algn="l"/>
                <a:tab pos="3643629" algn="l"/>
                <a:tab pos="4963795" algn="l"/>
                <a:tab pos="5988050" algn="l"/>
                <a:tab pos="6576695" algn="l"/>
                <a:tab pos="7693025" algn="l"/>
              </a:tabLst>
            </a:pPr>
            <a:r>
              <a:rPr sz="2600" b="1" spc="-10" dirty="0">
                <a:latin typeface="Arial"/>
                <a:cs typeface="Arial"/>
              </a:rPr>
              <a:t>P</a:t>
            </a:r>
            <a:r>
              <a:rPr sz="2600" b="1" spc="35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(pari</a:t>
            </a:r>
            <a:r>
              <a:rPr sz="2600" b="1" spc="40" dirty="0">
                <a:latin typeface="Arial"/>
                <a:cs typeface="Arial"/>
              </a:rPr>
              <a:t>t</a:t>
            </a:r>
            <a:r>
              <a:rPr sz="2600" b="1" spc="-55" dirty="0">
                <a:latin typeface="Arial"/>
                <a:cs typeface="Arial"/>
              </a:rPr>
              <a:t>y</a:t>
            </a:r>
            <a:r>
              <a:rPr sz="2600" b="1" dirty="0">
                <a:latin typeface="Arial"/>
                <a:cs typeface="Arial"/>
              </a:rPr>
              <a:t>)</a:t>
            </a:r>
            <a:r>
              <a:rPr sz="2600" b="1" spc="-5" dirty="0">
                <a:latin typeface="Arial"/>
                <a:cs typeface="Arial"/>
              </a:rPr>
              <a:t>:</a:t>
            </a:r>
            <a:r>
              <a:rPr sz="2600" b="1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bir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spc="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yı</a:t>
            </a:r>
            <a:r>
              <a:rPr sz="2600" spc="15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bu</a:t>
            </a:r>
            <a:r>
              <a:rPr sz="2600" spc="15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un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0" dirty="0">
                <a:latin typeface="Arial"/>
                <a:cs typeface="Arial"/>
              </a:rPr>
              <a:t>1’</a:t>
            </a:r>
            <a:r>
              <a:rPr sz="2600" spc="15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eri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5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ek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spc="15" dirty="0">
                <a:latin typeface="Arial"/>
                <a:cs typeface="Arial"/>
              </a:rPr>
              <a:t>a</a:t>
            </a:r>
            <a:r>
              <a:rPr sz="2600" spc="-30" dirty="0">
                <a:latin typeface="Arial"/>
                <a:cs typeface="Arial"/>
              </a:rPr>
              <a:t>y</a:t>
            </a:r>
            <a:r>
              <a:rPr sz="2600" spc="-5" dirty="0">
                <a:latin typeface="Arial"/>
                <a:cs typeface="Arial"/>
              </a:rPr>
              <a:t>ı</a:t>
            </a:r>
            <a:r>
              <a:rPr sz="2600" spc="15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mı  </a:t>
            </a:r>
            <a:r>
              <a:rPr sz="2600" spc="-10" dirty="0">
                <a:latin typeface="Arial"/>
                <a:cs typeface="Arial"/>
              </a:rPr>
              <a:t>yoksa </a:t>
            </a:r>
            <a:r>
              <a:rPr sz="2600" spc="-5" dirty="0">
                <a:latin typeface="Arial"/>
                <a:cs typeface="Arial"/>
              </a:rPr>
              <a:t>çift </a:t>
            </a:r>
            <a:r>
              <a:rPr sz="2600" spc="-10" dirty="0">
                <a:latin typeface="Arial"/>
                <a:cs typeface="Arial"/>
              </a:rPr>
              <a:t>sayıda mı olduğunu</a:t>
            </a:r>
            <a:r>
              <a:rPr sz="2600" spc="204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belirtir.</a:t>
            </a:r>
            <a:endParaRPr sz="26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Char char=""/>
              <a:tabLst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0 </a:t>
            </a:r>
            <a:r>
              <a:rPr sz="2400" dirty="0">
                <a:latin typeface="Arial"/>
                <a:cs typeface="Arial"/>
              </a:rPr>
              <a:t>tek </a:t>
            </a:r>
            <a:r>
              <a:rPr sz="2400" spc="-5" dirty="0">
                <a:latin typeface="Arial"/>
                <a:cs typeface="Arial"/>
              </a:rPr>
              <a:t>parity; 1 </a:t>
            </a:r>
            <a:r>
              <a:rPr sz="2400" spc="5" dirty="0">
                <a:latin typeface="Arial"/>
                <a:cs typeface="Arial"/>
              </a:rPr>
              <a:t>çift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parity.</a:t>
            </a:r>
            <a:endParaRPr sz="24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Char char=""/>
              <a:tabLst>
                <a:tab pos="652780" algn="l"/>
                <a:tab pos="1469390" algn="l"/>
                <a:tab pos="1981835" algn="l"/>
                <a:tab pos="2713355" algn="l"/>
                <a:tab pos="3058160" algn="l"/>
                <a:tab pos="3829685" algn="l"/>
                <a:tab pos="4832985" algn="l"/>
                <a:tab pos="5177155" algn="l"/>
                <a:tab pos="5674360" algn="l"/>
                <a:tab pos="6271895" algn="l"/>
                <a:tab pos="6921500" algn="l"/>
                <a:tab pos="7649845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ğ</a:t>
            </a:r>
            <a:r>
              <a:rPr sz="2400" dirty="0">
                <a:latin typeface="Arial"/>
                <a:cs typeface="Arial"/>
              </a:rPr>
              <a:t>er	bir	s</a:t>
            </a:r>
            <a:r>
              <a:rPr sz="2400" spc="25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ı	3	t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ne	bin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	1	bit	</a:t>
            </a:r>
            <a:r>
              <a:rPr sz="2400" spc="-2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ar	ise,	sa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ı	t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k</a:t>
            </a:r>
          </a:p>
          <a:p>
            <a:pPr marL="65278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parity’ye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sahiptir.</a:t>
            </a:r>
            <a:endParaRPr sz="2400" dirty="0">
              <a:latin typeface="Arial"/>
              <a:cs typeface="Arial"/>
            </a:endParaRPr>
          </a:p>
          <a:p>
            <a:pPr marL="652780" marR="6985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Char char=""/>
              <a:tabLst>
                <a:tab pos="652780" algn="l"/>
                <a:tab pos="1457325" algn="l"/>
                <a:tab pos="1957705" algn="l"/>
                <a:tab pos="3018790" algn="l"/>
                <a:tab pos="3570604" algn="l"/>
                <a:tab pos="3899535" algn="l"/>
                <a:tab pos="4384675" algn="l"/>
                <a:tab pos="5018405" algn="l"/>
                <a:tab pos="5655945" algn="l"/>
                <a:tab pos="6372225" algn="l"/>
                <a:tab pos="692404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ğ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	b</a:t>
            </a:r>
            <a:r>
              <a:rPr sz="2400" spc="-5" dirty="0">
                <a:latin typeface="Arial"/>
                <a:cs typeface="Arial"/>
              </a:rPr>
              <a:t>ir</a:t>
            </a:r>
            <a:r>
              <a:rPr sz="2400" dirty="0">
                <a:latin typeface="Arial"/>
                <a:cs typeface="Arial"/>
              </a:rPr>
              <a:t>	s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20" dirty="0">
                <a:latin typeface="Arial"/>
                <a:cs typeface="Arial"/>
              </a:rPr>
              <a:t>ı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ç	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	bit	</a:t>
            </a:r>
            <a:r>
              <a:rPr sz="2400" spc="-2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ok	ise,	s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ı	çi</a:t>
            </a:r>
            <a:r>
              <a:rPr sz="2400" spc="2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5" dirty="0">
                <a:latin typeface="Arial"/>
                <a:cs typeface="Arial"/>
              </a:rPr>
              <a:t>pa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spc="15" dirty="0">
                <a:latin typeface="Arial"/>
                <a:cs typeface="Arial"/>
              </a:rPr>
              <a:t>’</a:t>
            </a:r>
            <a:r>
              <a:rPr sz="2400" spc="-2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  </a:t>
            </a:r>
            <a:r>
              <a:rPr sz="2400" spc="-15" dirty="0">
                <a:latin typeface="Arial"/>
                <a:cs typeface="Arial"/>
              </a:rPr>
              <a:t>sahiptir.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7650" y="1520549"/>
          <a:ext cx="6096000" cy="617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163"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200" spc="-215" dirty="0"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40"/>
                        </a:lnSpc>
                      </a:pPr>
                      <a:r>
                        <a:rPr sz="1200" spc="-160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40"/>
                        </a:lnSpc>
                      </a:pPr>
                      <a:r>
                        <a:rPr sz="1200" spc="-204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0"/>
                        </a:lnSpc>
                      </a:pPr>
                      <a:r>
                        <a:rPr sz="1200" spc="-185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200" spc="-290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40"/>
                        </a:lnSpc>
                      </a:pPr>
                      <a:r>
                        <a:rPr sz="1200" spc="-15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11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11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11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11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11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11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518477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385" dirty="0">
                <a:latin typeface="Arial"/>
                <a:cs typeface="Arial"/>
              </a:rPr>
              <a:t>Flag </a:t>
            </a:r>
            <a:r>
              <a:rPr sz="5000" b="0" spc="-15" dirty="0">
                <a:latin typeface="Arial"/>
                <a:cs typeface="Arial"/>
              </a:rPr>
              <a:t>Bit’leri</a:t>
            </a:r>
            <a:r>
              <a:rPr sz="5000" b="0" spc="-245" dirty="0">
                <a:latin typeface="Arial"/>
                <a:cs typeface="Arial"/>
              </a:rPr>
              <a:t> </a:t>
            </a:r>
            <a:r>
              <a:rPr sz="5000" b="0" spc="-240" dirty="0">
                <a:latin typeface="Arial"/>
                <a:cs typeface="Arial"/>
              </a:rPr>
              <a:t>(devam)</a:t>
            </a:r>
            <a:endParaRPr sz="5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21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959991"/>
            <a:ext cx="8072120" cy="2085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spc="-10" dirty="0">
                <a:latin typeface="Arial"/>
                <a:cs typeface="Arial"/>
              </a:rPr>
              <a:t>A </a:t>
            </a:r>
            <a:r>
              <a:rPr sz="2600" b="1" dirty="0">
                <a:latin typeface="Arial"/>
                <a:cs typeface="Arial"/>
              </a:rPr>
              <a:t>(auxiliary </a:t>
            </a:r>
            <a:r>
              <a:rPr sz="2600" b="1" spc="-5" dirty="0">
                <a:latin typeface="Arial"/>
                <a:cs typeface="Arial"/>
              </a:rPr>
              <a:t>carry): </a:t>
            </a:r>
            <a:r>
              <a:rPr sz="2600" spc="-5" dirty="0">
                <a:latin typeface="Arial"/>
                <a:cs typeface="Arial"/>
              </a:rPr>
              <a:t>3 </a:t>
            </a:r>
            <a:r>
              <a:rPr sz="2600" spc="-20" dirty="0">
                <a:latin typeface="Arial"/>
                <a:cs typeface="Arial"/>
              </a:rPr>
              <a:t>ve </a:t>
            </a:r>
            <a:r>
              <a:rPr sz="2600" spc="-5" dirty="0">
                <a:latin typeface="Arial"/>
                <a:cs typeface="Arial"/>
              </a:rPr>
              <a:t>4. bit </a:t>
            </a:r>
            <a:r>
              <a:rPr sz="2600" dirty="0">
                <a:latin typeface="Arial"/>
                <a:cs typeface="Arial"/>
              </a:rPr>
              <a:t>pozisyonları </a:t>
            </a:r>
            <a:r>
              <a:rPr sz="2600" spc="-114" dirty="0">
                <a:latin typeface="Arial"/>
                <a:cs typeface="Arial"/>
              </a:rPr>
              <a:t>için  </a:t>
            </a:r>
            <a:r>
              <a:rPr sz="2600" spc="-10" dirty="0">
                <a:latin typeface="Arial"/>
                <a:cs typeface="Arial"/>
              </a:rPr>
              <a:t>geçerli </a:t>
            </a:r>
            <a:r>
              <a:rPr sz="2600" spc="-5" dirty="0">
                <a:latin typeface="Arial"/>
                <a:cs typeface="Arial"/>
              </a:rPr>
              <a:t>olmak üzere, </a:t>
            </a:r>
            <a:r>
              <a:rPr sz="2600" spc="-5" dirty="0" err="1">
                <a:latin typeface="Arial"/>
                <a:cs typeface="Arial"/>
              </a:rPr>
              <a:t>toplama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75" dirty="0" err="1">
                <a:latin typeface="Arial"/>
                <a:cs typeface="Arial"/>
              </a:rPr>
              <a:t>i</a:t>
            </a:r>
            <a:r>
              <a:rPr lang="tr-TR" sz="2600" spc="-75" dirty="0">
                <a:latin typeface="Arial"/>
                <a:cs typeface="Arial"/>
              </a:rPr>
              <a:t>ş</a:t>
            </a:r>
            <a:r>
              <a:rPr sz="2600" spc="-75" dirty="0" err="1">
                <a:latin typeface="Arial"/>
                <a:cs typeface="Arial"/>
              </a:rPr>
              <a:t>leminden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125" dirty="0" err="1">
                <a:latin typeface="Arial"/>
                <a:cs typeface="Arial"/>
              </a:rPr>
              <a:t>olu</a:t>
            </a:r>
            <a:r>
              <a:rPr lang="tr-TR" sz="2600" spc="-125" dirty="0">
                <a:latin typeface="Arial"/>
                <a:cs typeface="Arial"/>
              </a:rPr>
              <a:t>ş</a:t>
            </a:r>
            <a:r>
              <a:rPr sz="2600" spc="-125" dirty="0">
                <a:latin typeface="Arial"/>
                <a:cs typeface="Arial"/>
              </a:rPr>
              <a:t>an </a:t>
            </a:r>
            <a:r>
              <a:rPr sz="2600" dirty="0">
                <a:latin typeface="Arial"/>
                <a:cs typeface="Arial"/>
              </a:rPr>
              <a:t>elde  </a:t>
            </a:r>
            <a:r>
              <a:rPr sz="2600" spc="-20" dirty="0">
                <a:latin typeface="Arial"/>
                <a:cs typeface="Arial"/>
              </a:rPr>
              <a:t>ve </a:t>
            </a:r>
            <a:r>
              <a:rPr sz="2600" spc="-5" dirty="0" err="1">
                <a:latin typeface="Arial"/>
                <a:cs typeface="Arial"/>
              </a:rPr>
              <a:t>çıkarma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85" dirty="0" err="1">
                <a:latin typeface="Arial"/>
                <a:cs typeface="Arial"/>
              </a:rPr>
              <a:t>i</a:t>
            </a:r>
            <a:r>
              <a:rPr lang="tr-TR" sz="2600" spc="-85" dirty="0">
                <a:latin typeface="Arial"/>
                <a:cs typeface="Arial"/>
              </a:rPr>
              <a:t>ş</a:t>
            </a:r>
            <a:r>
              <a:rPr sz="2600" spc="-85" dirty="0" err="1">
                <a:latin typeface="Arial"/>
                <a:cs typeface="Arial"/>
              </a:rPr>
              <a:t>leminden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130" dirty="0" err="1">
                <a:latin typeface="Arial"/>
                <a:cs typeface="Arial"/>
              </a:rPr>
              <a:t>olu</a:t>
            </a:r>
            <a:r>
              <a:rPr lang="tr-TR" sz="2600" spc="-130" dirty="0">
                <a:latin typeface="Arial"/>
                <a:cs typeface="Arial"/>
              </a:rPr>
              <a:t>ş</a:t>
            </a:r>
            <a:r>
              <a:rPr sz="2600" spc="-130" dirty="0">
                <a:latin typeface="Arial"/>
                <a:cs typeface="Arial"/>
              </a:rPr>
              <a:t>an </a:t>
            </a:r>
            <a:r>
              <a:rPr sz="2600" spc="-10" dirty="0">
                <a:latin typeface="Arial"/>
                <a:cs typeface="Arial"/>
              </a:rPr>
              <a:t>ödünçleri</a:t>
            </a:r>
            <a:r>
              <a:rPr sz="2600" spc="44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tutar.</a:t>
            </a:r>
            <a:endParaRPr sz="2600" dirty="0">
              <a:latin typeface="Arial"/>
              <a:cs typeface="Arial"/>
            </a:endParaRPr>
          </a:p>
          <a:p>
            <a:pPr marL="287020" marR="6985" indent="-274320" algn="just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spc="-5" dirty="0">
                <a:latin typeface="Arial"/>
                <a:cs typeface="Arial"/>
              </a:rPr>
              <a:t>Z (zero): </a:t>
            </a:r>
            <a:r>
              <a:rPr sz="2600" spc="-5" dirty="0">
                <a:latin typeface="Arial"/>
                <a:cs typeface="Arial"/>
              </a:rPr>
              <a:t>aritmetik </a:t>
            </a:r>
            <a:r>
              <a:rPr sz="2600" spc="-10" dirty="0">
                <a:latin typeface="Arial"/>
                <a:cs typeface="Arial"/>
              </a:rPr>
              <a:t>veya </a:t>
            </a:r>
            <a:r>
              <a:rPr sz="2600" spc="-5" dirty="0">
                <a:latin typeface="Arial"/>
                <a:cs typeface="Arial"/>
              </a:rPr>
              <a:t>mantık </a:t>
            </a:r>
            <a:r>
              <a:rPr sz="2600" spc="-40" dirty="0">
                <a:latin typeface="Arial"/>
                <a:cs typeface="Arial"/>
              </a:rPr>
              <a:t>operasyonunun  </a:t>
            </a:r>
            <a:r>
              <a:rPr sz="2600" spc="-10" dirty="0">
                <a:latin typeface="Arial"/>
                <a:cs typeface="Arial"/>
              </a:rPr>
              <a:t>sonucunun sıfır </a:t>
            </a:r>
            <a:r>
              <a:rPr sz="2600" spc="-5" dirty="0">
                <a:latin typeface="Arial"/>
                <a:cs typeface="Arial"/>
              </a:rPr>
              <a:t>olup </a:t>
            </a:r>
            <a:r>
              <a:rPr sz="2600" spc="-10" dirty="0">
                <a:latin typeface="Arial"/>
                <a:cs typeface="Arial"/>
              </a:rPr>
              <a:t>olmadığı </a:t>
            </a:r>
            <a:r>
              <a:rPr sz="2600" spc="-5" dirty="0">
                <a:latin typeface="Arial"/>
                <a:cs typeface="Arial"/>
              </a:rPr>
              <a:t>bilgisini</a:t>
            </a:r>
            <a:r>
              <a:rPr sz="2600" spc="229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tutar.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44" y="4100576"/>
            <a:ext cx="554037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tabLst>
                <a:tab pos="927100" algn="l"/>
                <a:tab pos="2357120" algn="l"/>
                <a:tab pos="2890520" algn="l"/>
                <a:tab pos="4280535" algn="l"/>
                <a:tab pos="4832985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spc="10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S</a:t>
            </a:r>
            <a:r>
              <a:rPr sz="2600" b="1" dirty="0">
                <a:latin typeface="Arial"/>
                <a:cs typeface="Arial"/>
              </a:rPr>
              <a:t>	</a:t>
            </a:r>
            <a:r>
              <a:rPr sz="2600" b="1" spc="-5" dirty="0">
                <a:latin typeface="Arial"/>
                <a:cs typeface="Arial"/>
              </a:rPr>
              <a:t>(sign):</a:t>
            </a:r>
            <a:r>
              <a:rPr sz="2600" b="1" dirty="0">
                <a:latin typeface="Arial"/>
                <a:cs typeface="Arial"/>
              </a:rPr>
              <a:t>	</a:t>
            </a:r>
            <a:r>
              <a:rPr sz="2600" spc="-100" dirty="0" err="1">
                <a:latin typeface="Arial"/>
                <a:cs typeface="Arial"/>
              </a:rPr>
              <a:t>çalı</a:t>
            </a:r>
            <a:r>
              <a:rPr lang="tr-TR" sz="2600" spc="-100" dirty="0">
                <a:latin typeface="Arial"/>
                <a:cs typeface="Arial"/>
              </a:rPr>
              <a:t>ş</a:t>
            </a:r>
            <a:r>
              <a:rPr sz="2600" spc="-100" dirty="0" err="1">
                <a:latin typeface="Arial"/>
                <a:cs typeface="Arial"/>
              </a:rPr>
              <a:t>tı</a:t>
            </a:r>
            <a:r>
              <a:rPr sz="2600" spc="-60" dirty="0" err="1">
                <a:latin typeface="Arial"/>
                <a:cs typeface="Arial"/>
              </a:rPr>
              <a:t>r</a:t>
            </a:r>
            <a:r>
              <a:rPr sz="2600" spc="-5" dirty="0" err="1">
                <a:latin typeface="Arial"/>
                <a:cs typeface="Arial"/>
              </a:rPr>
              <a:t>ılan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arit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spc="-5" dirty="0">
                <a:latin typeface="Arial"/>
                <a:cs typeface="Arial"/>
              </a:rPr>
              <a:t>etik  operasyonunun	</a:t>
            </a:r>
            <a:r>
              <a:rPr sz="2600" dirty="0">
                <a:latin typeface="Arial"/>
                <a:cs typeface="Arial"/>
              </a:rPr>
              <a:t>sonucunda	elde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07963" y="4100576"/>
            <a:ext cx="906780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latin typeface="Arial"/>
                <a:cs typeface="Arial"/>
              </a:rPr>
              <a:t>veya  </a:t>
            </a:r>
            <a:r>
              <a:rPr sz="2600" spc="-5" dirty="0">
                <a:latin typeface="Arial"/>
                <a:cs typeface="Arial"/>
              </a:rPr>
              <a:t>edi</a:t>
            </a:r>
            <a:r>
              <a:rPr sz="2600" spc="1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en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12177" y="4100576"/>
            <a:ext cx="109537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latin typeface="Arial"/>
                <a:cs typeface="Arial"/>
              </a:rPr>
              <a:t>man</a:t>
            </a:r>
            <a:r>
              <a:rPr sz="2600" spc="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ık  </a:t>
            </a:r>
            <a:r>
              <a:rPr sz="2600" spc="15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35" dirty="0">
                <a:latin typeface="Arial"/>
                <a:cs typeface="Arial"/>
              </a:rPr>
              <a:t>y</a:t>
            </a:r>
            <a:r>
              <a:rPr sz="2600" spc="15" dirty="0">
                <a:latin typeface="Arial"/>
                <a:cs typeface="Arial"/>
              </a:rPr>
              <a:t>ı</a:t>
            </a:r>
            <a:r>
              <a:rPr sz="2600" spc="-1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ı</a:t>
            </a:r>
            <a:r>
              <a:rPr sz="2600" spc="-5" dirty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564" y="4893309"/>
            <a:ext cx="656272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Arial"/>
                <a:cs typeface="Arial"/>
              </a:rPr>
              <a:t>aritmetik </a:t>
            </a:r>
            <a:r>
              <a:rPr sz="2600" spc="-15" dirty="0">
                <a:latin typeface="Arial"/>
                <a:cs typeface="Arial"/>
              </a:rPr>
              <a:t>yönünü </a:t>
            </a:r>
            <a:r>
              <a:rPr sz="2600" spc="-5" dirty="0">
                <a:latin typeface="Arial"/>
                <a:cs typeface="Arial"/>
              </a:rPr>
              <a:t>(pozitif </a:t>
            </a:r>
            <a:r>
              <a:rPr sz="2600" spc="-20" dirty="0">
                <a:latin typeface="Arial"/>
                <a:cs typeface="Arial"/>
              </a:rPr>
              <a:t>veya </a:t>
            </a:r>
            <a:r>
              <a:rPr sz="2600" spc="-5" dirty="0">
                <a:latin typeface="Arial"/>
                <a:cs typeface="Arial"/>
              </a:rPr>
              <a:t>negatif)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belirtir.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518477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385" dirty="0">
                <a:latin typeface="Arial"/>
                <a:cs typeface="Arial"/>
              </a:rPr>
              <a:t>Flag </a:t>
            </a:r>
            <a:r>
              <a:rPr sz="5000" b="0" spc="-15" dirty="0">
                <a:latin typeface="Arial"/>
                <a:cs typeface="Arial"/>
              </a:rPr>
              <a:t>Bit’leri</a:t>
            </a:r>
            <a:r>
              <a:rPr sz="5000" b="0" spc="-245" dirty="0">
                <a:latin typeface="Arial"/>
                <a:cs typeface="Arial"/>
              </a:rPr>
              <a:t> </a:t>
            </a:r>
            <a:r>
              <a:rPr sz="5000" b="0" spc="-240" dirty="0">
                <a:latin typeface="Arial"/>
                <a:cs typeface="Arial"/>
              </a:rPr>
              <a:t>(devam)</a:t>
            </a:r>
            <a:endParaRPr sz="5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22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879649"/>
            <a:ext cx="8072755" cy="39236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spc="-5" dirty="0">
                <a:latin typeface="Arial"/>
                <a:cs typeface="Arial"/>
              </a:rPr>
              <a:t>T (trap): </a:t>
            </a:r>
            <a:r>
              <a:rPr sz="2600" spc="-5" dirty="0">
                <a:latin typeface="Arial"/>
                <a:cs typeface="Arial"/>
              </a:rPr>
              <a:t>çip </a:t>
            </a:r>
            <a:r>
              <a:rPr sz="2600" spc="-10" dirty="0">
                <a:latin typeface="Arial"/>
                <a:cs typeface="Arial"/>
              </a:rPr>
              <a:t>üzeri debug özelliğine </a:t>
            </a:r>
            <a:r>
              <a:rPr sz="2600" spc="-5" dirty="0">
                <a:latin typeface="Arial"/>
                <a:cs typeface="Arial"/>
              </a:rPr>
              <a:t>olanak</a:t>
            </a:r>
            <a:r>
              <a:rPr sz="2600" spc="21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tanır.</a:t>
            </a:r>
            <a:endParaRPr sz="2600" dirty="0">
              <a:latin typeface="Arial"/>
              <a:cs typeface="Arial"/>
            </a:endParaRPr>
          </a:p>
          <a:p>
            <a:pPr marL="287020" marR="635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  <a:tab pos="597535" algn="l"/>
                <a:tab pos="2506345" algn="l"/>
                <a:tab pos="3496945" algn="l"/>
                <a:tab pos="5094605" algn="l"/>
                <a:tab pos="6439535" algn="l"/>
                <a:tab pos="6845300" algn="l"/>
              </a:tabLst>
            </a:pPr>
            <a:r>
              <a:rPr sz="2600" b="1" spc="-5" dirty="0">
                <a:latin typeface="Arial"/>
                <a:cs typeface="Arial"/>
              </a:rPr>
              <a:t>I	(in</a:t>
            </a:r>
            <a:r>
              <a:rPr sz="2600" b="1" spc="10" dirty="0">
                <a:latin typeface="Arial"/>
                <a:cs typeface="Arial"/>
              </a:rPr>
              <a:t>t</a:t>
            </a:r>
            <a:r>
              <a:rPr sz="2600" b="1" spc="-5" dirty="0">
                <a:latin typeface="Arial"/>
                <a:cs typeface="Arial"/>
              </a:rPr>
              <a:t>errupt):</a:t>
            </a:r>
            <a:r>
              <a:rPr sz="2600" b="1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IN</a:t>
            </a:r>
            <a:r>
              <a:rPr sz="2600" spc="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b="1" spc="-10" dirty="0">
                <a:latin typeface="Arial"/>
                <a:cs typeface="Arial"/>
              </a:rPr>
              <a:t>in</a:t>
            </a:r>
            <a:r>
              <a:rPr sz="2600" b="1" spc="-5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er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upt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b="1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q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est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–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in</a:t>
            </a:r>
            <a:r>
              <a:rPr sz="2600" spc="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erru</a:t>
            </a:r>
            <a:r>
              <a:rPr sz="2600" spc="5" dirty="0">
                <a:latin typeface="Arial"/>
                <a:cs typeface="Arial"/>
              </a:rPr>
              <a:t>p</a:t>
            </a:r>
            <a:r>
              <a:rPr sz="2600" spc="-5" dirty="0">
                <a:latin typeface="Arial"/>
                <a:cs typeface="Arial"/>
              </a:rPr>
              <a:t>t  </a:t>
            </a:r>
            <a:r>
              <a:rPr sz="2600" spc="-10" dirty="0">
                <a:latin typeface="Arial"/>
                <a:cs typeface="Arial"/>
              </a:rPr>
              <a:t>isteği) </a:t>
            </a:r>
            <a:r>
              <a:rPr sz="2600" spc="-100" dirty="0" err="1">
                <a:latin typeface="Arial"/>
                <a:cs typeface="Arial"/>
              </a:rPr>
              <a:t>giri</a:t>
            </a:r>
            <a:r>
              <a:rPr lang="tr-TR" sz="2600" spc="-100" dirty="0">
                <a:latin typeface="Arial"/>
                <a:cs typeface="Arial"/>
              </a:rPr>
              <a:t>ş</a:t>
            </a:r>
            <a:r>
              <a:rPr sz="2600" spc="-100" dirty="0" err="1">
                <a:latin typeface="Arial"/>
                <a:cs typeface="Arial"/>
              </a:rPr>
              <a:t>ini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kontrol</a:t>
            </a:r>
            <a:r>
              <a:rPr sz="2600" spc="16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eder.</a:t>
            </a:r>
            <a:endParaRPr sz="2600" dirty="0">
              <a:latin typeface="Arial"/>
              <a:cs typeface="Arial"/>
            </a:endParaRPr>
          </a:p>
          <a:p>
            <a:pPr marL="287020" marR="635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spc="-10" dirty="0">
                <a:latin typeface="Arial"/>
                <a:cs typeface="Arial"/>
              </a:rPr>
              <a:t>D </a:t>
            </a:r>
            <a:r>
              <a:rPr sz="2600" b="1" spc="-5" dirty="0">
                <a:latin typeface="Arial"/>
                <a:cs typeface="Arial"/>
              </a:rPr>
              <a:t>(direction): </a:t>
            </a:r>
            <a:r>
              <a:rPr sz="2600" spc="-5" dirty="0">
                <a:latin typeface="Arial"/>
                <a:cs typeface="Arial"/>
              </a:rPr>
              <a:t>DI ve/veya </a:t>
            </a:r>
            <a:r>
              <a:rPr sz="2600" spc="-10" dirty="0">
                <a:latin typeface="Arial"/>
                <a:cs typeface="Arial"/>
              </a:rPr>
              <a:t>SI </a:t>
            </a:r>
            <a:r>
              <a:rPr sz="2600" dirty="0">
                <a:latin typeface="Arial"/>
                <a:cs typeface="Arial"/>
              </a:rPr>
              <a:t>register’ları için </a:t>
            </a:r>
            <a:r>
              <a:rPr sz="2600" spc="-60" dirty="0">
                <a:latin typeface="Arial"/>
                <a:cs typeface="Arial"/>
              </a:rPr>
              <a:t>arttırma  </a:t>
            </a:r>
            <a:r>
              <a:rPr sz="2600" spc="-20" dirty="0">
                <a:latin typeface="Arial"/>
                <a:cs typeface="Arial"/>
              </a:rPr>
              <a:t>veya </a:t>
            </a:r>
            <a:r>
              <a:rPr sz="2600" spc="-5" dirty="0">
                <a:latin typeface="Arial"/>
                <a:cs typeface="Arial"/>
              </a:rPr>
              <a:t>azaltma modlarından birini</a:t>
            </a:r>
            <a:r>
              <a:rPr sz="2600" spc="18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seçer.</a:t>
            </a:r>
            <a:endParaRPr sz="2600" dirty="0">
              <a:latin typeface="Arial"/>
              <a:cs typeface="Arial"/>
            </a:endParaRPr>
          </a:p>
          <a:p>
            <a:pPr marL="287020" marR="571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  <a:tab pos="853440" algn="l"/>
                <a:tab pos="2860040" algn="l"/>
                <a:tab pos="3481704" algn="l"/>
                <a:tab pos="4582795" algn="l"/>
                <a:tab pos="5960745" algn="l"/>
                <a:tab pos="7363459" algn="l"/>
              </a:tabLst>
            </a:pPr>
            <a:r>
              <a:rPr sz="2600" b="1" spc="-10" dirty="0">
                <a:latin typeface="Arial"/>
                <a:cs typeface="Arial"/>
              </a:rPr>
              <a:t>O	</a:t>
            </a:r>
            <a:r>
              <a:rPr sz="2600" b="1" spc="-5" dirty="0">
                <a:latin typeface="Arial"/>
                <a:cs typeface="Arial"/>
              </a:rPr>
              <a:t>(</a:t>
            </a:r>
            <a:r>
              <a:rPr sz="2600" b="1" spc="15" dirty="0">
                <a:latin typeface="Arial"/>
                <a:cs typeface="Arial"/>
              </a:rPr>
              <a:t>o</a:t>
            </a:r>
            <a:r>
              <a:rPr sz="2600" b="1" spc="-35" dirty="0">
                <a:latin typeface="Arial"/>
                <a:cs typeface="Arial"/>
              </a:rPr>
              <a:t>v</a:t>
            </a:r>
            <a:r>
              <a:rPr sz="2600" b="1" spc="15" dirty="0">
                <a:latin typeface="Arial"/>
                <a:cs typeface="Arial"/>
              </a:rPr>
              <a:t>e</a:t>
            </a:r>
            <a:r>
              <a:rPr sz="2600" b="1" spc="-5" dirty="0">
                <a:latin typeface="Arial"/>
                <a:cs typeface="Arial"/>
              </a:rPr>
              <a:t>rflo</a:t>
            </a:r>
            <a:r>
              <a:rPr sz="2600" b="1" spc="30" dirty="0">
                <a:latin typeface="Arial"/>
                <a:cs typeface="Arial"/>
              </a:rPr>
              <a:t>w</a:t>
            </a:r>
            <a:r>
              <a:rPr sz="2600" b="1" spc="10" dirty="0">
                <a:latin typeface="Arial"/>
                <a:cs typeface="Arial"/>
              </a:rPr>
              <a:t>)</a:t>
            </a:r>
            <a:r>
              <a:rPr sz="2600" b="1" spc="-5" dirty="0">
                <a:latin typeface="Arial"/>
                <a:cs typeface="Arial"/>
              </a:rPr>
              <a:t>:</a:t>
            </a:r>
            <a:r>
              <a:rPr sz="2600" b="1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iki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30" dirty="0">
                <a:latin typeface="Arial"/>
                <a:cs typeface="Arial"/>
              </a:rPr>
              <a:t>y</a:t>
            </a:r>
            <a:r>
              <a:rPr sz="2600" spc="15" dirty="0">
                <a:latin typeface="Arial"/>
                <a:cs typeface="Arial"/>
              </a:rPr>
              <a:t>ö</a:t>
            </a:r>
            <a:r>
              <a:rPr sz="2600" spc="-10" dirty="0">
                <a:latin typeface="Arial"/>
                <a:cs typeface="Arial"/>
              </a:rPr>
              <a:t>nl</a:t>
            </a:r>
            <a:r>
              <a:rPr sz="2600" spc="-5" dirty="0">
                <a:latin typeface="Arial"/>
                <a:cs typeface="Arial"/>
              </a:rPr>
              <a:t>ü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spc="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yın</a:t>
            </a:r>
            <a:r>
              <a:rPr sz="2600" spc="10" dirty="0">
                <a:latin typeface="Arial"/>
                <a:cs typeface="Arial"/>
              </a:rPr>
              <a:t>ı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5" dirty="0">
                <a:latin typeface="Arial"/>
                <a:cs typeface="Arial"/>
              </a:rPr>
              <a:t>to</a:t>
            </a:r>
            <a:r>
              <a:rPr sz="2600" spc="-10" dirty="0">
                <a:latin typeface="Arial"/>
                <a:cs typeface="Arial"/>
              </a:rPr>
              <a:t>plam</a:t>
            </a:r>
            <a:r>
              <a:rPr sz="2600" spc="-5" dirty="0">
                <a:latin typeface="Arial"/>
                <a:cs typeface="Arial"/>
              </a:rPr>
              <a:t>ı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30" dirty="0">
                <a:latin typeface="Arial"/>
                <a:cs typeface="Arial"/>
              </a:rPr>
              <a:t>v</a:t>
            </a:r>
            <a:r>
              <a:rPr sz="2600" spc="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ya  çıkarılması </a:t>
            </a:r>
            <a:r>
              <a:rPr sz="2600" spc="-10" dirty="0">
                <a:latin typeface="Arial"/>
                <a:cs typeface="Arial"/>
              </a:rPr>
              <a:t>durumlarında</a:t>
            </a:r>
            <a:r>
              <a:rPr sz="2600" spc="9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kullanılır.</a:t>
            </a:r>
            <a:endParaRPr sz="2600" dirty="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590"/>
              </a:spcBef>
              <a:tabLst>
                <a:tab pos="3027680" algn="l"/>
                <a:tab pos="4396740" algn="l"/>
                <a:tab pos="5573395" algn="l"/>
                <a:tab pos="7055484" algn="l"/>
              </a:tabLst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                                </a:t>
            </a:r>
            <a:r>
              <a:rPr sz="2050" spc="-530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overflow</a:t>
            </a:r>
            <a:r>
              <a:rPr sz="2400" spc="3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olması,	</a:t>
            </a:r>
            <a:r>
              <a:rPr sz="2400" dirty="0">
                <a:latin typeface="Arial"/>
                <a:cs typeface="Arial"/>
              </a:rPr>
              <a:t>sonucun,	</a:t>
            </a:r>
            <a:r>
              <a:rPr sz="2400" spc="-5" dirty="0">
                <a:latin typeface="Arial"/>
                <a:cs typeface="Arial"/>
              </a:rPr>
              <a:t>16-bitlik	kapasiteyi	</a:t>
            </a:r>
            <a:r>
              <a:rPr sz="2400" spc="-85" dirty="0">
                <a:latin typeface="Arial"/>
                <a:cs typeface="Arial"/>
              </a:rPr>
              <a:t>a</a:t>
            </a:r>
            <a:r>
              <a:rPr lang="tr-TR" sz="2400" spc="-85" dirty="0">
                <a:latin typeface="Arial"/>
                <a:cs typeface="Arial"/>
              </a:rPr>
              <a:t>ş</a:t>
            </a:r>
            <a:r>
              <a:rPr sz="2400" spc="-85" dirty="0" err="1">
                <a:latin typeface="Arial"/>
                <a:cs typeface="Arial"/>
              </a:rPr>
              <a:t>tığını</a:t>
            </a:r>
            <a:endParaRPr sz="24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gösterir.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7100" y="2606420"/>
            <a:ext cx="4959985" cy="786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0" b="0" spc="-240" dirty="0">
                <a:latin typeface="Arial"/>
                <a:cs typeface="Arial"/>
              </a:rPr>
              <a:t>Adresleme</a:t>
            </a:r>
            <a:r>
              <a:rPr sz="5000" b="0" spc="-330" dirty="0">
                <a:latin typeface="Arial"/>
                <a:cs typeface="Arial"/>
              </a:rPr>
              <a:t> </a:t>
            </a:r>
            <a:r>
              <a:rPr sz="5000" b="0" spc="-105" dirty="0">
                <a:latin typeface="Arial"/>
                <a:cs typeface="Arial"/>
              </a:rPr>
              <a:t>Modları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4772" y="1959991"/>
            <a:ext cx="854964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90064" algn="l"/>
                <a:tab pos="3091815" algn="l"/>
                <a:tab pos="4427220" algn="l"/>
                <a:tab pos="5323840" algn="l"/>
                <a:tab pos="7470140" algn="l"/>
              </a:tabLst>
            </a:pPr>
            <a:r>
              <a:rPr sz="2600" dirty="0">
                <a:latin typeface="Arial"/>
                <a:cs typeface="Arial"/>
              </a:rPr>
              <a:t>Adresleme	</a:t>
            </a:r>
            <a:r>
              <a:rPr sz="2600" spc="-5" dirty="0">
                <a:latin typeface="Arial"/>
                <a:cs typeface="Arial"/>
              </a:rPr>
              <a:t>modları	</a:t>
            </a:r>
            <a:r>
              <a:rPr sz="2600" spc="-10" dirty="0">
                <a:latin typeface="Arial"/>
                <a:cs typeface="Arial"/>
              </a:rPr>
              <a:t>belleğin	</a:t>
            </a:r>
            <a:r>
              <a:rPr sz="2600" spc="-5" dirty="0">
                <a:latin typeface="Arial"/>
                <a:cs typeface="Arial"/>
              </a:rPr>
              <a:t>nasıl	kullanıldığını,	belleğe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2356180"/>
            <a:ext cx="3919220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271905" algn="l"/>
                <a:tab pos="2653030" algn="l"/>
                <a:tab pos="3564254" algn="l"/>
              </a:tabLst>
            </a:pPr>
            <a:r>
              <a:rPr sz="2600" spc="-10" dirty="0">
                <a:latin typeface="Arial"/>
                <a:cs typeface="Arial"/>
              </a:rPr>
              <a:t>nası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40" dirty="0" err="1">
                <a:latin typeface="Arial"/>
                <a:cs typeface="Arial"/>
              </a:rPr>
              <a:t>eri</a:t>
            </a:r>
            <a:r>
              <a:rPr lang="tr-TR" sz="2600" spc="-140" dirty="0">
                <a:latin typeface="Arial"/>
                <a:cs typeface="Arial"/>
              </a:rPr>
              <a:t>ş</a:t>
            </a:r>
            <a:r>
              <a:rPr sz="2600" spc="-140" dirty="0" err="1">
                <a:latin typeface="Arial"/>
                <a:cs typeface="Arial"/>
              </a:rPr>
              <a:t>i</a:t>
            </a:r>
            <a:r>
              <a:rPr sz="2600" spc="-55" dirty="0" err="1">
                <a:latin typeface="Arial"/>
                <a:cs typeface="Arial"/>
              </a:rPr>
              <a:t>l</a:t>
            </a:r>
            <a:r>
              <a:rPr sz="2600" spc="-10" dirty="0" err="1">
                <a:latin typeface="Arial"/>
                <a:cs typeface="Arial"/>
              </a:rPr>
              <a:t>ec</a:t>
            </a:r>
            <a:r>
              <a:rPr sz="2600" spc="10" dirty="0" err="1">
                <a:latin typeface="Arial"/>
                <a:cs typeface="Arial"/>
              </a:rPr>
              <a:t>e</a:t>
            </a:r>
            <a:r>
              <a:rPr sz="2600" spc="-10" dirty="0" err="1">
                <a:latin typeface="Arial"/>
                <a:cs typeface="Arial"/>
              </a:rPr>
              <a:t>ğin</a:t>
            </a:r>
            <a:r>
              <a:rPr sz="2600" spc="-5" dirty="0" err="1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35" dirty="0" err="1">
                <a:latin typeface="Arial"/>
                <a:cs typeface="Arial"/>
              </a:rPr>
              <a:t>ve</a:t>
            </a:r>
            <a:r>
              <a:rPr sz="2600" spc="-35" dirty="0">
                <a:latin typeface="Arial"/>
                <a:cs typeface="Arial"/>
              </a:rPr>
              <a:t>  </a:t>
            </a:r>
            <a:r>
              <a:rPr sz="2600" spc="-50" dirty="0" err="1">
                <a:latin typeface="Arial"/>
                <a:cs typeface="Arial"/>
              </a:rPr>
              <a:t>yerle</a:t>
            </a:r>
            <a:r>
              <a:rPr lang="tr-TR" sz="2600" spc="-50" dirty="0">
                <a:latin typeface="Arial"/>
                <a:cs typeface="Arial"/>
              </a:rPr>
              <a:t>ş</a:t>
            </a:r>
            <a:r>
              <a:rPr sz="2600" spc="-50" dirty="0" err="1">
                <a:latin typeface="Arial"/>
                <a:cs typeface="Arial"/>
              </a:rPr>
              <a:t>tirileceğini</a:t>
            </a:r>
            <a:r>
              <a:rPr sz="2600" spc="-50" dirty="0">
                <a:latin typeface="Arial"/>
                <a:cs typeface="Arial"/>
              </a:rPr>
              <a:t>	</a:t>
            </a:r>
            <a:r>
              <a:rPr sz="2600" spc="-20" dirty="0">
                <a:latin typeface="Arial"/>
                <a:cs typeface="Arial"/>
              </a:rPr>
              <a:t>belirler.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0071" y="2356180"/>
            <a:ext cx="4246245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6530">
              <a:lnSpc>
                <a:spcPct val="100000"/>
              </a:lnSpc>
              <a:spcBef>
                <a:spcPts val="95"/>
              </a:spcBef>
              <a:tabLst>
                <a:tab pos="1518920" algn="l"/>
                <a:tab pos="1905635" algn="l"/>
                <a:tab pos="3536950" algn="l"/>
              </a:tabLst>
            </a:pPr>
            <a:r>
              <a:rPr sz="2600" spc="-35" dirty="0">
                <a:latin typeface="Arial"/>
                <a:cs typeface="Arial"/>
              </a:rPr>
              <a:t>v</a:t>
            </a:r>
            <a:r>
              <a:rPr sz="2600" spc="-5" dirty="0">
                <a:latin typeface="Arial"/>
                <a:cs typeface="Arial"/>
              </a:rPr>
              <a:t>eri</a:t>
            </a:r>
            <a:r>
              <a:rPr sz="2600" spc="1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erin</a:t>
            </a:r>
            <a:r>
              <a:rPr sz="2600" dirty="0">
                <a:latin typeface="Arial"/>
                <a:cs typeface="Arial"/>
              </a:rPr>
              <a:t>		</a:t>
            </a:r>
            <a:r>
              <a:rPr sz="2600" spc="-10" dirty="0">
                <a:latin typeface="Arial"/>
                <a:cs typeface="Arial"/>
              </a:rPr>
              <a:t>bel</a:t>
            </a:r>
            <a:r>
              <a:rPr sz="2600" spc="1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ğ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0" dirty="0" err="1">
                <a:latin typeface="Arial"/>
                <a:cs typeface="Arial"/>
              </a:rPr>
              <a:t>nasıl</a:t>
            </a:r>
            <a:r>
              <a:rPr sz="2600" spc="-10" dirty="0">
                <a:latin typeface="Arial"/>
                <a:cs typeface="Arial"/>
              </a:rPr>
              <a:t>  </a:t>
            </a:r>
            <a:r>
              <a:rPr sz="2600" spc="-105" dirty="0">
                <a:latin typeface="Arial"/>
                <a:cs typeface="Arial"/>
              </a:rPr>
              <a:t>A</a:t>
            </a:r>
            <a:r>
              <a:rPr lang="tr-TR" sz="2600" spc="-105" dirty="0">
                <a:latin typeface="Arial"/>
                <a:cs typeface="Arial"/>
              </a:rPr>
              <a:t>ş</a:t>
            </a:r>
            <a:r>
              <a:rPr sz="2600" spc="-105" dirty="0" err="1">
                <a:latin typeface="Arial"/>
                <a:cs typeface="Arial"/>
              </a:rPr>
              <a:t>ağıda</a:t>
            </a:r>
            <a:r>
              <a:rPr sz="2600" spc="-105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verilen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8544" y="2752725"/>
            <a:ext cx="147891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5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nla</a:t>
            </a:r>
            <a:r>
              <a:rPr sz="2600" spc="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ım</a:t>
            </a:r>
            <a:r>
              <a:rPr sz="2600" spc="15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059" y="3149345"/>
            <a:ext cx="6834505" cy="24717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Arial"/>
                <a:cs typeface="Arial"/>
              </a:rPr>
              <a:t>kullanılan kısaltmaları </a:t>
            </a:r>
            <a:r>
              <a:rPr sz="2600" spc="-10" dirty="0" err="1">
                <a:latin typeface="Arial"/>
                <a:cs typeface="Arial"/>
              </a:rPr>
              <a:t>anlamaları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tr-TR" sz="2600" spc="-370" dirty="0">
                <a:latin typeface="Arial"/>
                <a:cs typeface="Arial"/>
              </a:rPr>
              <a:t>ş</a:t>
            </a:r>
            <a:r>
              <a:rPr sz="2600" spc="-370" dirty="0">
                <a:latin typeface="Arial"/>
                <a:cs typeface="Arial"/>
              </a:rPr>
              <a:t>u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lang="tr-TR" sz="2600" spc="-85" dirty="0">
                <a:latin typeface="Arial"/>
                <a:cs typeface="Arial"/>
              </a:rPr>
              <a:t>ş</a:t>
            </a:r>
            <a:r>
              <a:rPr sz="2600" spc="-85" dirty="0" err="1">
                <a:latin typeface="Arial"/>
                <a:cs typeface="Arial"/>
              </a:rPr>
              <a:t>ekildedir</a:t>
            </a:r>
            <a:r>
              <a:rPr sz="2600" spc="-85" dirty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Arial"/>
              <a:cs typeface="Arial"/>
            </a:endParaRPr>
          </a:p>
          <a:p>
            <a:pPr marL="405765" marR="1758950">
              <a:lnSpc>
                <a:spcPct val="120100"/>
              </a:lnSpc>
            </a:pPr>
            <a:r>
              <a:rPr sz="2800" dirty="0">
                <a:latin typeface="Arial"/>
                <a:cs typeface="Arial"/>
              </a:rPr>
              <a:t>Register: </a:t>
            </a:r>
            <a:r>
              <a:rPr sz="2800" spc="-5" dirty="0">
                <a:latin typeface="Arial"/>
                <a:cs typeface="Arial"/>
              </a:rPr>
              <a:t>Kaydedici </a:t>
            </a:r>
            <a:r>
              <a:rPr sz="2800" spc="-30" dirty="0">
                <a:latin typeface="Arial"/>
                <a:cs typeface="Arial"/>
              </a:rPr>
              <a:t>(Yazmaç)  </a:t>
            </a:r>
            <a:r>
              <a:rPr sz="2800" spc="-5" dirty="0">
                <a:latin typeface="Arial"/>
                <a:cs typeface="Arial"/>
              </a:rPr>
              <a:t>Memory: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Bellek</a:t>
            </a:r>
          </a:p>
          <a:p>
            <a:pPr marL="405765">
              <a:lnSpc>
                <a:spcPct val="100000"/>
              </a:lnSpc>
              <a:spcBef>
                <a:spcPts val="675"/>
              </a:spcBef>
            </a:pPr>
            <a:r>
              <a:rPr lang="tr-TR" sz="2800" spc="-160" dirty="0">
                <a:latin typeface="Arial"/>
                <a:cs typeface="Arial"/>
              </a:rPr>
              <a:t>İ</a:t>
            </a:r>
            <a:r>
              <a:rPr sz="2800" spc="-160" dirty="0" err="1">
                <a:latin typeface="Arial"/>
                <a:cs typeface="Arial"/>
              </a:rPr>
              <a:t>mmediate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: Acil </a:t>
            </a:r>
            <a:r>
              <a:rPr sz="2800" spc="-5" dirty="0">
                <a:latin typeface="Arial"/>
                <a:cs typeface="Arial"/>
              </a:rPr>
              <a:t>veri, doğrudan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veri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761187"/>
            <a:ext cx="6710680" cy="942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Acil </a:t>
            </a:r>
            <a:r>
              <a:rPr spc="-5" dirty="0"/>
              <a:t>Adresleme( </a:t>
            </a:r>
            <a:r>
              <a:rPr dirty="0"/>
              <a:t>Immediate</a:t>
            </a:r>
            <a:r>
              <a:rPr spc="-140" dirty="0"/>
              <a:t> </a:t>
            </a:r>
            <a:r>
              <a:rPr spc="-10" dirty="0"/>
              <a:t>Addressing)  </a:t>
            </a:r>
            <a:r>
              <a:rPr spc="-15" dirty="0"/>
              <a:t>(Anlık</a:t>
            </a:r>
            <a:r>
              <a:rPr spc="-95" dirty="0"/>
              <a:t> </a:t>
            </a:r>
            <a:r>
              <a:rPr spc="-10" dirty="0"/>
              <a:t>Adresleme</a:t>
            </a:r>
            <a:r>
              <a:rPr sz="3200" b="0" spc="-1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590" y="1940763"/>
            <a:ext cx="827659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5390" algn="l"/>
              </a:tabLst>
            </a:pPr>
            <a:r>
              <a:rPr sz="2600" spc="-5" dirty="0">
                <a:latin typeface="Arial"/>
                <a:cs typeface="Arial"/>
              </a:rPr>
              <a:t>Doğrudan</a:t>
            </a:r>
            <a:r>
              <a:rPr sz="2600" spc="1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sabit	</a:t>
            </a:r>
            <a:r>
              <a:rPr sz="2600" spc="-5" dirty="0">
                <a:latin typeface="Arial"/>
                <a:cs typeface="Arial"/>
              </a:rPr>
              <a:t>bir değer bir </a:t>
            </a:r>
            <a:r>
              <a:rPr sz="2600" dirty="0">
                <a:latin typeface="Arial"/>
                <a:cs typeface="Arial"/>
              </a:rPr>
              <a:t>kaydediciye </a:t>
            </a:r>
            <a:r>
              <a:rPr sz="2600" spc="-15" dirty="0">
                <a:latin typeface="Arial"/>
                <a:cs typeface="Arial"/>
              </a:rPr>
              <a:t>aktarılır.</a:t>
            </a:r>
            <a:r>
              <a:rPr sz="2600" spc="6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Sabit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590" y="2337307"/>
            <a:ext cx="526986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17039" algn="l"/>
                <a:tab pos="3524885" algn="l"/>
                <a:tab pos="4156075" algn="l"/>
              </a:tabLst>
            </a:pPr>
            <a:r>
              <a:rPr sz="2600" spc="-10" dirty="0">
                <a:latin typeface="Arial"/>
                <a:cs typeface="Arial"/>
              </a:rPr>
              <a:t>değerin	</a:t>
            </a:r>
            <a:r>
              <a:rPr sz="2600" dirty="0">
                <a:latin typeface="Arial"/>
                <a:cs typeface="Arial"/>
              </a:rPr>
              <a:t>büyüklüğü	</a:t>
            </a:r>
            <a:r>
              <a:rPr sz="2600" spc="-5" dirty="0">
                <a:latin typeface="Arial"/>
                <a:cs typeface="Arial"/>
              </a:rPr>
              <a:t>ile	register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03680" algn="l"/>
                <a:tab pos="1915160" algn="l"/>
                <a:tab pos="2799080" algn="l"/>
                <a:tab pos="3394075" algn="l"/>
              </a:tabLst>
            </a:pPr>
            <a:r>
              <a:rPr sz="2600" b="1" spc="-5" dirty="0">
                <a:latin typeface="Arial"/>
                <a:cs typeface="Arial"/>
              </a:rPr>
              <a:t>Örneğin	</a:t>
            </a:r>
            <a:r>
              <a:rPr sz="2600" spc="-5" dirty="0">
                <a:latin typeface="Arial"/>
                <a:cs typeface="Arial"/>
              </a:rPr>
              <a:t>8	bitlik	</a:t>
            </a:r>
            <a:r>
              <a:rPr sz="2600" dirty="0">
                <a:latin typeface="Arial"/>
                <a:cs typeface="Arial"/>
              </a:rPr>
              <a:t>bir	</a:t>
            </a:r>
            <a:r>
              <a:rPr sz="2600" spc="-5" dirty="0">
                <a:latin typeface="Arial"/>
                <a:cs typeface="Arial"/>
              </a:rPr>
              <a:t>kaydediciye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2421" y="2337307"/>
            <a:ext cx="2946400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  <a:tabLst>
                <a:tab pos="1365885" algn="l"/>
              </a:tabLst>
            </a:pPr>
            <a:r>
              <a:rPr sz="2600" spc="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y</a:t>
            </a:r>
            <a:r>
              <a:rPr sz="2600" spc="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mlu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0" dirty="0">
                <a:latin typeface="Arial"/>
                <a:cs typeface="Arial"/>
              </a:rPr>
              <a:t>o</a:t>
            </a:r>
            <a:r>
              <a:rPr sz="2600" spc="15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mal</a:t>
            </a:r>
            <a:r>
              <a:rPr sz="2600" spc="15" dirty="0">
                <a:latin typeface="Arial"/>
                <a:cs typeface="Arial"/>
              </a:rPr>
              <a:t>ı</a:t>
            </a:r>
            <a:r>
              <a:rPr sz="2600" spc="-10" dirty="0">
                <a:latin typeface="Arial"/>
                <a:cs typeface="Arial"/>
              </a:rPr>
              <a:t>dı</a:t>
            </a:r>
            <a:r>
              <a:rPr sz="2600" spc="-14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spcBef>
                <a:spcPts val="5"/>
              </a:spcBef>
              <a:tabLst>
                <a:tab pos="594360" algn="l"/>
                <a:tab pos="1481455" algn="l"/>
                <a:tab pos="2072639" algn="l"/>
              </a:tabLst>
            </a:pPr>
            <a:r>
              <a:rPr sz="2600" spc="-10" dirty="0">
                <a:latin typeface="Arial"/>
                <a:cs typeface="Arial"/>
              </a:rPr>
              <a:t>1</a:t>
            </a:r>
            <a:r>
              <a:rPr sz="2600" spc="-5" dirty="0">
                <a:latin typeface="Arial"/>
                <a:cs typeface="Arial"/>
              </a:rPr>
              <a:t>6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spc="-5" dirty="0">
                <a:latin typeface="Arial"/>
                <a:cs typeface="Arial"/>
              </a:rPr>
              <a:t>itlik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bir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ğer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590" y="3049193"/>
            <a:ext cx="4088129" cy="335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04339">
              <a:lnSpc>
                <a:spcPct val="120100"/>
              </a:lnSpc>
              <a:spcBef>
                <a:spcPts val="100"/>
              </a:spcBef>
            </a:pPr>
            <a:r>
              <a:rPr sz="2600" spc="-10" dirty="0">
                <a:latin typeface="Arial"/>
                <a:cs typeface="Arial"/>
              </a:rPr>
              <a:t>yüklenemez.  </a:t>
            </a:r>
            <a:r>
              <a:rPr sz="2600" spc="-5" dirty="0">
                <a:latin typeface="Arial"/>
                <a:cs typeface="Arial"/>
              </a:rPr>
              <a:t>Genel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Kulanımı: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2600" spc="-10" dirty="0">
                <a:latin typeface="Arial"/>
                <a:cs typeface="Arial"/>
              </a:rPr>
              <a:t>KOMUT </a:t>
            </a:r>
            <a:r>
              <a:rPr sz="2600" spc="-25" dirty="0">
                <a:latin typeface="Arial"/>
                <a:cs typeface="Arial"/>
              </a:rPr>
              <a:t>register, </a:t>
            </a:r>
            <a:r>
              <a:rPr sz="2600" spc="-5" dirty="0">
                <a:latin typeface="Arial"/>
                <a:cs typeface="Arial"/>
              </a:rPr>
              <a:t>immediate  Örnek:</a:t>
            </a:r>
            <a:endParaRPr sz="2600" dirty="0">
              <a:latin typeface="Arial"/>
              <a:cs typeface="Arial"/>
            </a:endParaRPr>
          </a:p>
          <a:p>
            <a:pPr marL="12700" marR="1703070">
              <a:lnSpc>
                <a:spcPct val="120100"/>
              </a:lnSpc>
            </a:pPr>
            <a:r>
              <a:rPr sz="2600" spc="-15" dirty="0">
                <a:latin typeface="Arial"/>
                <a:cs typeface="Arial"/>
              </a:rPr>
              <a:t>MOV </a:t>
            </a:r>
            <a:r>
              <a:rPr sz="2600" spc="-5" dirty="0">
                <a:latin typeface="Arial"/>
                <a:cs typeface="Arial"/>
              </a:rPr>
              <a:t>CL, </a:t>
            </a:r>
            <a:r>
              <a:rPr sz="2600" spc="-10" dirty="0">
                <a:latin typeface="Arial"/>
                <a:cs typeface="Arial"/>
              </a:rPr>
              <a:t>16h  </a:t>
            </a:r>
            <a:r>
              <a:rPr sz="2600" spc="-15" dirty="0">
                <a:latin typeface="Arial"/>
                <a:cs typeface="Arial"/>
              </a:rPr>
              <a:t>MOV </a:t>
            </a:r>
            <a:r>
              <a:rPr sz="2600" spc="-5" dirty="0">
                <a:latin typeface="Arial"/>
                <a:cs typeface="Arial"/>
              </a:rPr>
              <a:t>DI,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2ABFh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2713990" algn="l"/>
                <a:tab pos="3168015" algn="l"/>
              </a:tabLst>
            </a:pPr>
            <a:r>
              <a:rPr sz="2600" spc="-15" dirty="0">
                <a:latin typeface="Arial"/>
                <a:cs typeface="Arial"/>
              </a:rPr>
              <a:t>MOV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AL,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4567h	</a:t>
            </a:r>
            <a:r>
              <a:rPr sz="2600" spc="-5" dirty="0">
                <a:latin typeface="Arial"/>
                <a:cs typeface="Arial"/>
              </a:rPr>
              <a:t>;	</a:t>
            </a:r>
            <a:r>
              <a:rPr sz="2600" spc="-165" dirty="0" err="1">
                <a:latin typeface="Arial"/>
                <a:cs typeface="Arial"/>
              </a:rPr>
              <a:t>Yanlı</a:t>
            </a:r>
            <a:r>
              <a:rPr lang="tr-TR" sz="2600" spc="-165" dirty="0">
                <a:latin typeface="Arial"/>
                <a:cs typeface="Arial"/>
              </a:rPr>
              <a:t>ş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7920"/>
            <a:ext cx="7406005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Kaydedici </a:t>
            </a:r>
            <a:r>
              <a:rPr spc="-5" dirty="0"/>
              <a:t>Adresleme </a:t>
            </a:r>
            <a:r>
              <a:rPr dirty="0"/>
              <a:t>(Register</a:t>
            </a:r>
            <a:r>
              <a:rPr spc="-80" dirty="0"/>
              <a:t> </a:t>
            </a:r>
            <a:r>
              <a:rPr spc="-10" dirty="0"/>
              <a:t>Addressing)  </a:t>
            </a:r>
            <a:r>
              <a:rPr spc="-20" dirty="0"/>
              <a:t>(Yazmaç</a:t>
            </a:r>
            <a:r>
              <a:rPr spc="-190" dirty="0"/>
              <a:t> </a:t>
            </a:r>
            <a:r>
              <a:rPr spc="-10" dirty="0"/>
              <a:t>Adresleme)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2742" y="1959991"/>
            <a:ext cx="8208645" cy="414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588645" algn="l"/>
                <a:tab pos="2305050" algn="l"/>
                <a:tab pos="3860165" algn="l"/>
                <a:tab pos="4509770" algn="l"/>
                <a:tab pos="4994275" algn="l"/>
                <a:tab pos="6384925" algn="l"/>
                <a:tab pos="7823834" algn="l"/>
              </a:tabLst>
            </a:pPr>
            <a:r>
              <a:rPr sz="2600" spc="-15" dirty="0">
                <a:latin typeface="Arial"/>
                <a:cs typeface="Arial"/>
              </a:rPr>
              <a:t>B</a:t>
            </a:r>
            <a:r>
              <a:rPr sz="2600" spc="-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dresl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me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0" dirty="0">
                <a:latin typeface="Arial"/>
                <a:cs typeface="Arial"/>
              </a:rPr>
              <a:t>m</a:t>
            </a:r>
            <a:r>
              <a:rPr sz="2600" spc="15" dirty="0">
                <a:latin typeface="Arial"/>
                <a:cs typeface="Arial"/>
              </a:rPr>
              <a:t>od</a:t>
            </a:r>
            <a:r>
              <a:rPr sz="2600" spc="-5" dirty="0">
                <a:latin typeface="Arial"/>
                <a:cs typeface="Arial"/>
              </a:rPr>
              <a:t>un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iki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5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pe</a:t>
            </a:r>
            <a:r>
              <a:rPr sz="2600" spc="1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spc="-150" dirty="0" err="1">
                <a:latin typeface="Arial"/>
                <a:cs typeface="Arial"/>
              </a:rPr>
              <a:t>i</a:t>
            </a:r>
            <a:r>
              <a:rPr lang="tr-TR" sz="2600" spc="-150" dirty="0">
                <a:latin typeface="Arial"/>
                <a:cs typeface="Arial"/>
              </a:rPr>
              <a:t>ş</a:t>
            </a:r>
            <a:r>
              <a:rPr sz="2600" spc="-150" dirty="0" err="1">
                <a:latin typeface="Arial"/>
                <a:cs typeface="Arial"/>
              </a:rPr>
              <a:t>le</a:t>
            </a:r>
            <a:r>
              <a:rPr sz="2600" spc="-160" dirty="0" err="1">
                <a:latin typeface="Arial"/>
                <a:cs typeface="Arial"/>
              </a:rPr>
              <a:t>n</a:t>
            </a:r>
            <a:r>
              <a:rPr sz="2600" spc="-10" dirty="0" err="1">
                <a:latin typeface="Arial"/>
                <a:cs typeface="Arial"/>
              </a:rPr>
              <a:t>e</a:t>
            </a:r>
            <a:r>
              <a:rPr sz="2600" spc="-5" dirty="0" err="1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5" dirty="0">
                <a:latin typeface="Arial"/>
                <a:cs typeface="Arial"/>
              </a:rPr>
              <a:t>de  </a:t>
            </a:r>
            <a:r>
              <a:rPr sz="2600" spc="-20" dirty="0">
                <a:latin typeface="Arial"/>
                <a:cs typeface="Arial"/>
              </a:rPr>
              <a:t>kaydedicidir.</a:t>
            </a:r>
            <a:endParaRPr sz="2600" dirty="0">
              <a:latin typeface="Arial"/>
              <a:cs typeface="Arial"/>
            </a:endParaRPr>
          </a:p>
          <a:p>
            <a:pPr marL="12700" marR="4547870">
              <a:lnSpc>
                <a:spcPct val="120000"/>
              </a:lnSpc>
              <a:spcBef>
                <a:spcPts val="5"/>
              </a:spcBef>
            </a:pPr>
            <a:r>
              <a:rPr sz="2600" spc="-10" dirty="0">
                <a:latin typeface="Arial"/>
                <a:cs typeface="Arial"/>
              </a:rPr>
              <a:t>Genel </a:t>
            </a:r>
            <a:r>
              <a:rPr sz="2600" spc="-5" dirty="0">
                <a:latin typeface="Arial"/>
                <a:cs typeface="Arial"/>
              </a:rPr>
              <a:t>kullanımı:  </a:t>
            </a:r>
            <a:r>
              <a:rPr sz="2600" spc="-15" dirty="0">
                <a:latin typeface="Arial"/>
                <a:cs typeface="Arial"/>
              </a:rPr>
              <a:t>KOMUT </a:t>
            </a:r>
            <a:r>
              <a:rPr sz="2600" spc="-20" dirty="0">
                <a:latin typeface="Arial"/>
                <a:cs typeface="Arial"/>
              </a:rPr>
              <a:t>register, </a:t>
            </a:r>
            <a:r>
              <a:rPr sz="2600" spc="-5" dirty="0">
                <a:latin typeface="Arial"/>
                <a:cs typeface="Arial"/>
              </a:rPr>
              <a:t>register  Örnek:</a:t>
            </a:r>
            <a:endParaRPr sz="2600" dirty="0">
              <a:latin typeface="Arial"/>
              <a:cs typeface="Arial"/>
            </a:endParaRPr>
          </a:p>
          <a:p>
            <a:pPr marL="12700" marR="6374130">
              <a:lnSpc>
                <a:spcPct val="120000"/>
              </a:lnSpc>
              <a:spcBef>
                <a:spcPts val="5"/>
              </a:spcBef>
            </a:pPr>
            <a:r>
              <a:rPr sz="2600" spc="-15" dirty="0">
                <a:latin typeface="Arial"/>
                <a:cs typeface="Arial"/>
              </a:rPr>
              <a:t>MOV </a:t>
            </a:r>
            <a:r>
              <a:rPr sz="2600" spc="-10" dirty="0">
                <a:latin typeface="Arial"/>
                <a:cs typeface="Arial"/>
              </a:rPr>
              <a:t>AL,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BL  </a:t>
            </a:r>
            <a:r>
              <a:rPr sz="2600" spc="-5" dirty="0">
                <a:latin typeface="Arial"/>
                <a:cs typeface="Arial"/>
              </a:rPr>
              <a:t>INC </a:t>
            </a:r>
            <a:r>
              <a:rPr sz="2600" spc="-15" dirty="0">
                <a:latin typeface="Arial"/>
                <a:cs typeface="Arial"/>
              </a:rPr>
              <a:t>BX  </a:t>
            </a:r>
            <a:r>
              <a:rPr sz="2600" spc="-5" dirty="0">
                <a:latin typeface="Arial"/>
                <a:cs typeface="Arial"/>
              </a:rPr>
              <a:t>DEC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AL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Arial"/>
                <a:cs typeface="Arial"/>
              </a:rPr>
              <a:t>SUB </a:t>
            </a:r>
            <a:r>
              <a:rPr sz="2600" spc="-5" dirty="0">
                <a:latin typeface="Arial"/>
                <a:cs typeface="Arial"/>
              </a:rPr>
              <a:t>DX,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CX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961770"/>
            <a:ext cx="63633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Doğrudan adresleme(Direct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addressing)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8267" y="1437512"/>
            <a:ext cx="8555990" cy="168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Arial"/>
                <a:cs typeface="Arial"/>
              </a:rPr>
              <a:t>Doğrudan bir adres değeri </a:t>
            </a:r>
            <a:r>
              <a:rPr sz="2600" spc="-15" dirty="0">
                <a:latin typeface="Arial"/>
                <a:cs typeface="Arial"/>
              </a:rPr>
              <a:t>kullanılır.</a:t>
            </a:r>
            <a:r>
              <a:rPr sz="2600" spc="6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Bir </a:t>
            </a:r>
            <a:r>
              <a:rPr sz="2600" dirty="0">
                <a:latin typeface="Arial"/>
                <a:cs typeface="Arial"/>
              </a:rPr>
              <a:t>adresten bir  </a:t>
            </a:r>
            <a:r>
              <a:rPr sz="2600" spc="-5" dirty="0">
                <a:latin typeface="Arial"/>
                <a:cs typeface="Arial"/>
              </a:rPr>
              <a:t>kaydediciye </a:t>
            </a:r>
            <a:r>
              <a:rPr sz="2600" dirty="0">
                <a:latin typeface="Arial"/>
                <a:cs typeface="Arial"/>
              </a:rPr>
              <a:t>very </a:t>
            </a:r>
            <a:r>
              <a:rPr sz="2600" spc="-5" dirty="0" err="1">
                <a:latin typeface="Arial"/>
                <a:cs typeface="Arial"/>
              </a:rPr>
              <a:t>aktarımı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55" dirty="0" err="1">
                <a:latin typeface="Arial"/>
                <a:cs typeface="Arial"/>
              </a:rPr>
              <a:t>gerçekle</a:t>
            </a:r>
            <a:r>
              <a:rPr lang="tr-TR" sz="2600" spc="-55" dirty="0">
                <a:latin typeface="Arial"/>
                <a:cs typeface="Arial"/>
              </a:rPr>
              <a:t>ş</a:t>
            </a:r>
            <a:r>
              <a:rPr sz="2600" spc="-55" dirty="0" err="1">
                <a:latin typeface="Arial"/>
                <a:cs typeface="Arial"/>
              </a:rPr>
              <a:t>tirilir</a:t>
            </a:r>
            <a:r>
              <a:rPr sz="2600" spc="-55" dirty="0">
                <a:latin typeface="Arial"/>
                <a:cs typeface="Arial"/>
              </a:rPr>
              <a:t>. </a:t>
            </a:r>
            <a:r>
              <a:rPr sz="2600" spc="-5" dirty="0">
                <a:latin typeface="Arial"/>
                <a:cs typeface="Arial"/>
              </a:rPr>
              <a:t>Bir </a:t>
            </a:r>
            <a:r>
              <a:rPr sz="2600" spc="-150" dirty="0" err="1">
                <a:latin typeface="Arial"/>
                <a:cs typeface="Arial"/>
              </a:rPr>
              <a:t>ba</a:t>
            </a:r>
            <a:r>
              <a:rPr lang="tr-TR" sz="2600" spc="-150" dirty="0">
                <a:latin typeface="Arial"/>
                <a:cs typeface="Arial"/>
              </a:rPr>
              <a:t>ş</a:t>
            </a:r>
            <a:r>
              <a:rPr sz="2600" spc="-150" dirty="0">
                <a:latin typeface="Arial"/>
                <a:cs typeface="Arial"/>
              </a:rPr>
              <a:t>ka </a:t>
            </a:r>
            <a:r>
              <a:rPr sz="2600" dirty="0">
                <a:latin typeface="Arial"/>
                <a:cs typeface="Arial"/>
              </a:rPr>
              <a:t>ifade  </a:t>
            </a:r>
            <a:r>
              <a:rPr sz="2600" spc="-5" dirty="0">
                <a:latin typeface="Arial"/>
                <a:cs typeface="Arial"/>
              </a:rPr>
              <a:t>ile operandlardan birisi adres</a:t>
            </a:r>
            <a:r>
              <a:rPr sz="2600" spc="1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belirtir.</a:t>
            </a:r>
            <a:endParaRPr sz="26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30"/>
              </a:spcBef>
            </a:pPr>
            <a:r>
              <a:rPr sz="2600" spc="-10" dirty="0">
                <a:latin typeface="Arial"/>
                <a:cs typeface="Arial"/>
              </a:rPr>
              <a:t>Genel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kullanımı: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2069" y="3181604"/>
            <a:ext cx="71501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30" dirty="0">
                <a:latin typeface="Arial"/>
                <a:cs typeface="Arial"/>
              </a:rPr>
              <a:t>v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spc="-35" dirty="0">
                <a:latin typeface="Arial"/>
                <a:cs typeface="Arial"/>
              </a:rPr>
              <a:t>y</a:t>
            </a:r>
            <a:r>
              <a:rPr sz="2600" spc="-5" dirty="0"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3100883"/>
            <a:ext cx="3757295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r>
              <a:rPr sz="2600" spc="-15" dirty="0">
                <a:latin typeface="Arial"/>
                <a:cs typeface="Arial"/>
              </a:rPr>
              <a:t>KOMUT </a:t>
            </a:r>
            <a:r>
              <a:rPr sz="2600" spc="-20" dirty="0">
                <a:latin typeface="Arial"/>
                <a:cs typeface="Arial"/>
              </a:rPr>
              <a:t>register,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memory  </a:t>
            </a:r>
            <a:r>
              <a:rPr sz="2600" spc="-15" dirty="0">
                <a:latin typeface="Arial"/>
                <a:cs typeface="Arial"/>
              </a:rPr>
              <a:t>KOMUT </a:t>
            </a:r>
            <a:r>
              <a:rPr sz="2600" spc="-40" dirty="0">
                <a:latin typeface="Arial"/>
                <a:cs typeface="Arial"/>
              </a:rPr>
              <a:t>memory, </a:t>
            </a:r>
            <a:r>
              <a:rPr sz="2600" spc="-5" dirty="0">
                <a:latin typeface="Arial"/>
                <a:cs typeface="Arial"/>
              </a:rPr>
              <a:t>register  Örnek:</a:t>
            </a:r>
            <a:endParaRPr sz="2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2600" spc="-15" dirty="0">
                <a:latin typeface="Arial"/>
                <a:cs typeface="Arial"/>
              </a:rPr>
              <a:t>MOV </a:t>
            </a:r>
            <a:r>
              <a:rPr sz="2600" spc="-10" dirty="0">
                <a:latin typeface="Arial"/>
                <a:cs typeface="Arial"/>
              </a:rPr>
              <a:t>AX,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[1000]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267" y="5084445"/>
            <a:ext cx="8557895" cy="699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37664" algn="l"/>
                <a:tab pos="2332355" algn="l"/>
                <a:tab pos="2973070" algn="l"/>
                <a:tab pos="3338829" algn="l"/>
              </a:tabLst>
            </a:pPr>
            <a:r>
              <a:rPr sz="2600" spc="-10" dirty="0">
                <a:latin typeface="Arial"/>
                <a:cs typeface="Arial"/>
              </a:rPr>
              <a:t>TOPLAM	DW	20	</a:t>
            </a:r>
            <a:r>
              <a:rPr sz="2600" spc="-5" dirty="0">
                <a:latin typeface="Arial"/>
                <a:cs typeface="Arial"/>
              </a:rPr>
              <a:t>;	</a:t>
            </a:r>
            <a:r>
              <a:rPr sz="1800" dirty="0">
                <a:latin typeface="Arial"/>
                <a:cs typeface="Arial"/>
              </a:rPr>
              <a:t>Burada </a:t>
            </a:r>
            <a:r>
              <a:rPr sz="1800" spc="-10" dirty="0">
                <a:latin typeface="Arial"/>
                <a:cs typeface="Arial"/>
              </a:rPr>
              <a:t>TOPLAM </a:t>
            </a:r>
            <a:r>
              <a:rPr sz="1800" dirty="0">
                <a:latin typeface="Arial"/>
                <a:cs typeface="Arial"/>
              </a:rPr>
              <a:t>bir </a:t>
            </a:r>
            <a:r>
              <a:rPr sz="1800" spc="-20" dirty="0">
                <a:latin typeface="Arial"/>
                <a:cs typeface="Arial"/>
              </a:rPr>
              <a:t>adrestir. </a:t>
            </a:r>
            <a:r>
              <a:rPr sz="1800" spc="-15" dirty="0">
                <a:latin typeface="Arial"/>
                <a:cs typeface="Arial"/>
              </a:rPr>
              <a:t>20 </a:t>
            </a:r>
            <a:r>
              <a:rPr sz="1800" dirty="0">
                <a:latin typeface="Arial"/>
                <a:cs typeface="Arial"/>
              </a:rPr>
              <a:t>sayısı bu</a:t>
            </a:r>
            <a:r>
              <a:rPr sz="1800" spc="3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adresin</a:t>
            </a:r>
            <a:endParaRPr sz="18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Arial"/>
                <a:cs typeface="Arial"/>
              </a:rPr>
              <a:t>içindeki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değerdir.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5910" y="5935167"/>
            <a:ext cx="376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TOPLAM </a:t>
            </a:r>
            <a:r>
              <a:rPr sz="1800" dirty="0">
                <a:latin typeface="Arial"/>
                <a:cs typeface="Arial"/>
              </a:rPr>
              <a:t>adresindeki değeri </a:t>
            </a:r>
            <a:r>
              <a:rPr sz="1800" spc="-5" dirty="0">
                <a:latin typeface="Arial"/>
                <a:cs typeface="Arial"/>
              </a:rPr>
              <a:t>AX 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267" y="5754190"/>
            <a:ext cx="3190240" cy="97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  <a:tabLst>
                <a:tab pos="3085465" algn="l"/>
              </a:tabLst>
            </a:pPr>
            <a:r>
              <a:rPr sz="2600" spc="-35" dirty="0">
                <a:latin typeface="Arial"/>
                <a:cs typeface="Arial"/>
              </a:rPr>
              <a:t>M</a:t>
            </a:r>
            <a:r>
              <a:rPr sz="2600" spc="-10" dirty="0">
                <a:latin typeface="Arial"/>
                <a:cs typeface="Arial"/>
              </a:rPr>
              <a:t>OV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AX</a:t>
            </a:r>
            <a:r>
              <a:rPr sz="2600" spc="-5" dirty="0">
                <a:latin typeface="Arial"/>
                <a:cs typeface="Arial"/>
              </a:rPr>
              <a:t>,</a:t>
            </a:r>
            <a:r>
              <a:rPr sz="2600" spc="-30" dirty="0">
                <a:latin typeface="Arial"/>
                <a:cs typeface="Arial"/>
              </a:rPr>
              <a:t> T</a:t>
            </a:r>
            <a:r>
              <a:rPr sz="2600" spc="-10" dirty="0">
                <a:latin typeface="Arial"/>
                <a:cs typeface="Arial"/>
              </a:rPr>
              <a:t>OPLAM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;  </a:t>
            </a:r>
            <a:r>
              <a:rPr sz="2600" spc="-15" dirty="0">
                <a:latin typeface="Arial"/>
                <a:cs typeface="Arial"/>
              </a:rPr>
              <a:t>MOV TOPLAM,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AX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966977"/>
            <a:ext cx="612775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Arial"/>
                <a:cs typeface="Arial"/>
              </a:rPr>
              <a:t>Dolaylı </a:t>
            </a:r>
            <a:r>
              <a:rPr b="0" dirty="0">
                <a:latin typeface="Arial"/>
                <a:cs typeface="Arial"/>
              </a:rPr>
              <a:t>adresleme(Indirect addressing)  </a:t>
            </a:r>
            <a:r>
              <a:rPr b="0" spc="-5" dirty="0">
                <a:latin typeface="Arial"/>
                <a:cs typeface="Arial"/>
              </a:rPr>
              <a:t>(Kaydediciye </a:t>
            </a:r>
            <a:r>
              <a:rPr b="0" spc="-10" dirty="0">
                <a:latin typeface="Arial"/>
                <a:cs typeface="Arial"/>
              </a:rPr>
              <a:t>dayalı dolaylı</a:t>
            </a:r>
            <a:r>
              <a:rPr b="0" spc="7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adresleme)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9590" y="1954960"/>
            <a:ext cx="838962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Arial"/>
                <a:cs typeface="Arial"/>
              </a:rPr>
              <a:t>Etkin </a:t>
            </a:r>
            <a:r>
              <a:rPr sz="2000" spc="-10" dirty="0">
                <a:latin typeface="Arial"/>
                <a:cs typeface="Arial"/>
              </a:rPr>
              <a:t>adres değeri </a:t>
            </a:r>
            <a:r>
              <a:rPr sz="2000" spc="-5" dirty="0">
                <a:latin typeface="Arial"/>
                <a:cs typeface="Arial"/>
              </a:rPr>
              <a:t>(offset) BX, </a:t>
            </a:r>
            <a:r>
              <a:rPr sz="2000" spc="-100" dirty="0">
                <a:latin typeface="Arial"/>
                <a:cs typeface="Arial"/>
              </a:rPr>
              <a:t>BP, </a:t>
            </a:r>
            <a:r>
              <a:rPr sz="2000" spc="-10" dirty="0">
                <a:latin typeface="Arial"/>
                <a:cs typeface="Arial"/>
              </a:rPr>
              <a:t>SI, </a:t>
            </a:r>
            <a:r>
              <a:rPr sz="2000" spc="-5" dirty="0">
                <a:latin typeface="Arial"/>
                <a:cs typeface="Arial"/>
              </a:rPr>
              <a:t>DI </a:t>
            </a:r>
            <a:r>
              <a:rPr sz="2000" spc="-10" dirty="0">
                <a:latin typeface="Arial"/>
                <a:cs typeface="Arial"/>
              </a:rPr>
              <a:t>kaydedicilerinden birinde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bulunur.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Genel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kullanımı: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3027" y="2748787"/>
            <a:ext cx="550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90" y="2686734"/>
            <a:ext cx="358203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KOMUT </a:t>
            </a:r>
            <a:r>
              <a:rPr sz="2000" spc="-20" dirty="0">
                <a:latin typeface="Arial"/>
                <a:cs typeface="Arial"/>
              </a:rPr>
              <a:t>register, </a:t>
            </a:r>
            <a:r>
              <a:rPr sz="2000" spc="-10" dirty="0">
                <a:latin typeface="Arial"/>
                <a:cs typeface="Arial"/>
              </a:rPr>
              <a:t>[BX/BP/SI/DI]  </a:t>
            </a:r>
            <a:r>
              <a:rPr sz="2000" spc="-5" dirty="0">
                <a:latin typeface="Arial"/>
                <a:cs typeface="Arial"/>
              </a:rPr>
              <a:t>KOMUT </a:t>
            </a:r>
            <a:r>
              <a:rPr sz="2000" spc="-10" dirty="0">
                <a:latin typeface="Arial"/>
                <a:cs typeface="Arial"/>
              </a:rPr>
              <a:t>[BX/BP/SI/DI], </a:t>
            </a:r>
            <a:r>
              <a:rPr sz="2000" spc="-5" dirty="0">
                <a:latin typeface="Arial"/>
                <a:cs typeface="Arial"/>
              </a:rPr>
              <a:t>register  </a:t>
            </a:r>
            <a:r>
              <a:rPr sz="2000" dirty="0">
                <a:latin typeface="Arial"/>
                <a:cs typeface="Arial"/>
              </a:rPr>
              <a:t>Örnek:</a:t>
            </a:r>
            <a:endParaRPr sz="2000">
              <a:latin typeface="Arial"/>
              <a:cs typeface="Arial"/>
            </a:endParaRPr>
          </a:p>
          <a:p>
            <a:pPr marL="12700" marR="1731645">
              <a:lnSpc>
                <a:spcPct val="120100"/>
              </a:lnSpc>
              <a:tabLst>
                <a:tab pos="1771650" algn="l"/>
              </a:tabLst>
            </a:pPr>
            <a:r>
              <a:rPr sz="2000" spc="-10" dirty="0">
                <a:latin typeface="Arial"/>
                <a:cs typeface="Arial"/>
              </a:rPr>
              <a:t>MOV AX,[SI]  MOV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,100</a:t>
            </a:r>
            <a:r>
              <a:rPr sz="2000" spc="-5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;  </a:t>
            </a:r>
            <a:r>
              <a:rPr sz="2000" spc="-10" dirty="0">
                <a:latin typeface="Arial"/>
                <a:cs typeface="Arial"/>
              </a:rPr>
              <a:t>SUB </a:t>
            </a:r>
            <a:r>
              <a:rPr sz="2000" dirty="0">
                <a:latin typeface="Arial"/>
                <a:cs typeface="Arial"/>
              </a:rPr>
              <a:t>DX, </a:t>
            </a:r>
            <a:r>
              <a:rPr sz="2000" spc="-5" dirty="0">
                <a:latin typeface="Arial"/>
                <a:cs typeface="Arial"/>
              </a:rPr>
              <a:t>[BX]  </a:t>
            </a:r>
            <a:r>
              <a:rPr sz="2000" spc="-10" dirty="0">
                <a:latin typeface="Arial"/>
                <a:cs typeface="Arial"/>
              </a:rPr>
              <a:t>MOV </a:t>
            </a:r>
            <a:r>
              <a:rPr sz="2000" spc="-5" dirty="0">
                <a:latin typeface="Arial"/>
                <a:cs typeface="Arial"/>
              </a:rPr>
              <a:t>[SI],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35" dirty="0">
                <a:latin typeface="Arial"/>
                <a:cs typeface="Arial"/>
              </a:rPr>
              <a:t>TABLO </a:t>
            </a:r>
            <a:r>
              <a:rPr sz="2000" spc="-10" dirty="0">
                <a:latin typeface="Arial"/>
                <a:cs typeface="Arial"/>
              </a:rPr>
              <a:t>DB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5,9,0,3,-7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590" y="5614212"/>
            <a:ext cx="8291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3226435" algn="l"/>
                <a:tab pos="3451860" algn="l"/>
                <a:tab pos="3506470" algn="l"/>
              </a:tabLst>
            </a:pPr>
            <a:r>
              <a:rPr sz="2000" spc="-10" dirty="0">
                <a:latin typeface="Arial"/>
                <a:cs typeface="Arial"/>
              </a:rPr>
              <a:t>MOV </a:t>
            </a:r>
            <a:r>
              <a:rPr sz="2000" spc="-5" dirty="0">
                <a:latin typeface="Arial"/>
                <a:cs typeface="Arial"/>
              </a:rPr>
              <a:t>BX,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OFFSET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TABLO	</a:t>
            </a:r>
            <a:r>
              <a:rPr sz="2000" spc="-5" dirty="0">
                <a:latin typeface="Arial"/>
                <a:cs typeface="Arial"/>
              </a:rPr>
              <a:t>;		</a:t>
            </a:r>
            <a:r>
              <a:rPr sz="2000" spc="-10" dirty="0">
                <a:latin typeface="Arial"/>
                <a:cs typeface="Arial"/>
              </a:rPr>
              <a:t>Bunun </a:t>
            </a:r>
            <a:r>
              <a:rPr sz="2000" spc="-20" dirty="0">
                <a:latin typeface="Arial"/>
                <a:cs typeface="Arial"/>
              </a:rPr>
              <a:t>yerine </a:t>
            </a:r>
            <a:r>
              <a:rPr sz="2000" spc="-15" dirty="0">
                <a:latin typeface="Arial"/>
                <a:cs typeface="Arial"/>
              </a:rPr>
              <a:t>LEA </a:t>
            </a:r>
            <a:r>
              <a:rPr sz="2000" spc="-25" dirty="0">
                <a:latin typeface="Arial"/>
                <a:cs typeface="Arial"/>
              </a:rPr>
              <a:t>BX,TABLO </a:t>
            </a:r>
            <a:r>
              <a:rPr sz="2000" spc="-15" dirty="0">
                <a:latin typeface="Arial"/>
                <a:cs typeface="Arial"/>
              </a:rPr>
              <a:t>kullanılabilir.  </a:t>
            </a:r>
            <a:r>
              <a:rPr sz="2000" spc="-10" dirty="0">
                <a:latin typeface="Arial"/>
                <a:cs typeface="Arial"/>
              </a:rPr>
              <a:t>MOV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AX,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[BX]	;	</a:t>
            </a:r>
            <a:r>
              <a:rPr sz="2000" spc="-10" dirty="0">
                <a:latin typeface="Arial"/>
                <a:cs typeface="Arial"/>
              </a:rPr>
              <a:t>Kaydedici </a:t>
            </a:r>
            <a:r>
              <a:rPr sz="2000" spc="-20" dirty="0">
                <a:latin typeface="Arial"/>
                <a:cs typeface="Arial"/>
              </a:rPr>
              <a:t>dolaylı </a:t>
            </a:r>
            <a:r>
              <a:rPr sz="2000" spc="-5" dirty="0">
                <a:latin typeface="Arial"/>
                <a:cs typeface="Arial"/>
              </a:rPr>
              <a:t>adresleme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Dolaylı </a:t>
            </a:r>
            <a:r>
              <a:rPr dirty="0"/>
              <a:t>adresleme(Indirect </a:t>
            </a:r>
            <a:r>
              <a:rPr spc="-5" dirty="0"/>
              <a:t>addressing)  </a:t>
            </a:r>
            <a:r>
              <a:rPr spc="-15" dirty="0"/>
              <a:t>(Kaydediciye </a:t>
            </a:r>
            <a:r>
              <a:rPr spc="-20" dirty="0"/>
              <a:t>dayalı </a:t>
            </a:r>
            <a:r>
              <a:rPr spc="-15" dirty="0"/>
              <a:t>dolaylı </a:t>
            </a:r>
            <a:r>
              <a:rPr dirty="0"/>
              <a:t>adresleme)</a:t>
            </a:r>
            <a:r>
              <a:rPr spc="260" dirty="0"/>
              <a:t> </a:t>
            </a:r>
            <a:r>
              <a:rPr dirty="0"/>
              <a:t>(2)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4772" y="2065781"/>
            <a:ext cx="8733790" cy="2353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480" marR="6985" indent="-18415" algn="just">
              <a:lnSpc>
                <a:spcPts val="2500"/>
              </a:lnSpc>
              <a:spcBef>
                <a:spcPts val="90"/>
              </a:spcBef>
            </a:pPr>
            <a:r>
              <a:rPr sz="2000" spc="-15" dirty="0">
                <a:latin typeface="Arial"/>
                <a:cs typeface="Arial"/>
              </a:rPr>
              <a:t>LEA</a:t>
            </a:r>
            <a:r>
              <a:rPr sz="2000" spc="5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komutu </a:t>
            </a:r>
            <a:r>
              <a:rPr sz="2000" spc="-10" dirty="0">
                <a:latin typeface="Arial"/>
                <a:cs typeface="Arial"/>
              </a:rPr>
              <a:t>(Load </a:t>
            </a:r>
            <a:r>
              <a:rPr sz="2000" spc="-5" dirty="0">
                <a:latin typeface="Arial"/>
                <a:cs typeface="Arial"/>
              </a:rPr>
              <a:t>Efective Addres) </a:t>
            </a:r>
            <a:r>
              <a:rPr sz="2000" dirty="0">
                <a:latin typeface="Arial"/>
                <a:cs typeface="Arial"/>
              </a:rPr>
              <a:t>ofset </a:t>
            </a:r>
            <a:r>
              <a:rPr sz="2000" spc="-5" dirty="0">
                <a:latin typeface="Arial"/>
                <a:cs typeface="Arial"/>
              </a:rPr>
              <a:t>adresi </a:t>
            </a:r>
            <a:r>
              <a:rPr sz="2000" spc="-10" dirty="0">
                <a:latin typeface="Arial"/>
                <a:cs typeface="Arial"/>
              </a:rPr>
              <a:t>bir </a:t>
            </a:r>
            <a:r>
              <a:rPr sz="2000" spc="-5" dirty="0">
                <a:latin typeface="Arial"/>
                <a:cs typeface="Arial"/>
              </a:rPr>
              <a:t>keydediciye </a:t>
            </a:r>
            <a:r>
              <a:rPr sz="2000" spc="-10" dirty="0">
                <a:latin typeface="Arial"/>
                <a:cs typeface="Arial"/>
              </a:rPr>
              <a:t>yüklemek  için </a:t>
            </a:r>
            <a:r>
              <a:rPr sz="2000" spc="-20" dirty="0">
                <a:latin typeface="Arial"/>
                <a:cs typeface="Arial"/>
              </a:rPr>
              <a:t>kullanılır.</a:t>
            </a:r>
            <a:endParaRPr sz="2000" dirty="0">
              <a:latin typeface="Arial"/>
              <a:cs typeface="Arial"/>
            </a:endParaRPr>
          </a:p>
          <a:p>
            <a:pPr marL="30480" algn="just">
              <a:lnSpc>
                <a:spcPct val="100000"/>
              </a:lnSpc>
              <a:spcBef>
                <a:spcPts val="380"/>
              </a:spcBef>
            </a:pPr>
            <a:r>
              <a:rPr sz="2000" spc="-20" dirty="0">
                <a:latin typeface="Arial"/>
                <a:cs typeface="Arial"/>
              </a:rPr>
              <a:t>Yukardaki </a:t>
            </a:r>
            <a:r>
              <a:rPr sz="2000" dirty="0">
                <a:latin typeface="Arial"/>
                <a:cs typeface="Arial"/>
              </a:rPr>
              <a:t>iki </a:t>
            </a:r>
            <a:r>
              <a:rPr sz="2000" spc="5" dirty="0">
                <a:latin typeface="Arial"/>
                <a:cs typeface="Arial"/>
              </a:rPr>
              <a:t>komut </a:t>
            </a:r>
            <a:r>
              <a:rPr sz="2000" spc="-20" dirty="0" err="1">
                <a:latin typeface="Arial"/>
                <a:cs typeface="Arial"/>
              </a:rPr>
              <a:t>yerine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</a:t>
            </a:r>
            <a:r>
              <a:rPr lang="tr-TR" sz="2000" spc="-65" dirty="0">
                <a:latin typeface="Arial"/>
                <a:cs typeface="Arial"/>
              </a:rPr>
              <a:t>ş</a:t>
            </a:r>
            <a:r>
              <a:rPr sz="2000" spc="-65" dirty="0" err="1">
                <a:latin typeface="Arial"/>
                <a:cs typeface="Arial"/>
              </a:rPr>
              <a:t>ağıdaki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komut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kullanılabilir.</a:t>
            </a:r>
            <a:endParaRPr sz="2000" dirty="0">
              <a:latin typeface="Arial"/>
              <a:cs typeface="Arial"/>
            </a:endParaRPr>
          </a:p>
          <a:p>
            <a:pPr marL="3048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MOV AX, </a:t>
            </a:r>
            <a:r>
              <a:rPr sz="2000" spc="-35" dirty="0">
                <a:latin typeface="Arial"/>
                <a:cs typeface="Arial"/>
              </a:rPr>
              <a:t>TABLE </a:t>
            </a:r>
            <a:r>
              <a:rPr sz="2000" spc="-5" dirty="0">
                <a:latin typeface="Arial"/>
                <a:cs typeface="Arial"/>
              </a:rPr>
              <a:t>; </a:t>
            </a:r>
            <a:r>
              <a:rPr sz="2000" spc="-10" dirty="0">
                <a:latin typeface="Arial"/>
                <a:cs typeface="Arial"/>
              </a:rPr>
              <a:t>doğrudan </a:t>
            </a:r>
            <a:r>
              <a:rPr sz="2000" spc="-5" dirty="0">
                <a:latin typeface="Arial"/>
                <a:cs typeface="Arial"/>
              </a:rPr>
              <a:t>adresleme </a:t>
            </a:r>
            <a:r>
              <a:rPr sz="2000" spc="-35" dirty="0">
                <a:latin typeface="Arial"/>
                <a:cs typeface="Arial"/>
              </a:rPr>
              <a:t>var. </a:t>
            </a:r>
            <a:r>
              <a:rPr lang="tr-TR" sz="2000" spc="-345" dirty="0">
                <a:latin typeface="Arial"/>
                <a:cs typeface="Arial"/>
              </a:rPr>
              <a:t>İ</a:t>
            </a:r>
            <a:r>
              <a:rPr sz="2000" spc="-345" dirty="0" err="1">
                <a:latin typeface="Arial"/>
                <a:cs typeface="Arial"/>
              </a:rPr>
              <a:t>lk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iki </a:t>
            </a:r>
            <a:r>
              <a:rPr sz="2000" spc="-15" dirty="0">
                <a:latin typeface="Arial"/>
                <a:cs typeface="Arial"/>
              </a:rPr>
              <a:t>değer AX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yüklenir.</a:t>
            </a:r>
            <a:endParaRPr sz="2000" dirty="0">
              <a:latin typeface="Arial"/>
              <a:cs typeface="Arial"/>
            </a:endParaRPr>
          </a:p>
          <a:p>
            <a:pPr marL="3048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Herhangi </a:t>
            </a:r>
            <a:r>
              <a:rPr sz="2000" spc="-10" dirty="0">
                <a:latin typeface="Arial"/>
                <a:cs typeface="Arial"/>
              </a:rPr>
              <a:t>bir </a:t>
            </a:r>
            <a:r>
              <a:rPr sz="2000" spc="-5" dirty="0">
                <a:latin typeface="Arial"/>
                <a:cs typeface="Arial"/>
              </a:rPr>
              <a:t>bellek </a:t>
            </a:r>
            <a:r>
              <a:rPr sz="2000" spc="-10" dirty="0">
                <a:latin typeface="Arial"/>
                <a:cs typeface="Arial"/>
              </a:rPr>
              <a:t>bölgesi dolaylı bir </a:t>
            </a:r>
            <a:r>
              <a:rPr sz="2000" dirty="0">
                <a:latin typeface="Arial"/>
                <a:cs typeface="Arial"/>
              </a:rPr>
              <a:t>adresleme </a:t>
            </a:r>
            <a:r>
              <a:rPr sz="2000" spc="-15" dirty="0">
                <a:latin typeface="Arial"/>
                <a:cs typeface="Arial"/>
              </a:rPr>
              <a:t>ile </a:t>
            </a:r>
            <a:r>
              <a:rPr sz="2000" spc="-5" dirty="0">
                <a:latin typeface="Arial"/>
                <a:cs typeface="Arial"/>
              </a:rPr>
              <a:t>adreslenip içine sabit </a:t>
            </a:r>
            <a:r>
              <a:rPr sz="2000" spc="-10" dirty="0">
                <a:latin typeface="Arial"/>
                <a:cs typeface="Arial"/>
              </a:rPr>
              <a:t>bir  değer </a:t>
            </a:r>
            <a:r>
              <a:rPr sz="2000" spc="-5" dirty="0">
                <a:latin typeface="Arial"/>
                <a:cs typeface="Arial"/>
              </a:rPr>
              <a:t>atanmak </a:t>
            </a:r>
            <a:r>
              <a:rPr sz="2000" spc="-10" dirty="0">
                <a:latin typeface="Arial"/>
                <a:cs typeface="Arial"/>
              </a:rPr>
              <a:t>istendiği </a:t>
            </a:r>
            <a:r>
              <a:rPr sz="2000" dirty="0">
                <a:latin typeface="Arial"/>
                <a:cs typeface="Arial"/>
              </a:rPr>
              <a:t>zaman </a:t>
            </a:r>
            <a:r>
              <a:rPr sz="2000" spc="-10" dirty="0">
                <a:latin typeface="Arial"/>
                <a:cs typeface="Arial"/>
              </a:rPr>
              <a:t>atanacak değerin </a:t>
            </a:r>
            <a:r>
              <a:rPr sz="2000" spc="-5" dirty="0">
                <a:latin typeface="Arial"/>
                <a:cs typeface="Arial"/>
              </a:rPr>
              <a:t>uzunluğu byte ptr </a:t>
            </a:r>
            <a:r>
              <a:rPr sz="2000" dirty="0">
                <a:latin typeface="Arial"/>
                <a:cs typeface="Arial"/>
              </a:rPr>
              <a:t>ve </a:t>
            </a:r>
            <a:r>
              <a:rPr sz="2000" spc="-5" dirty="0">
                <a:latin typeface="Arial"/>
                <a:cs typeface="Arial"/>
              </a:rPr>
              <a:t>word  ptr </a:t>
            </a:r>
            <a:r>
              <a:rPr sz="2000" spc="-15" dirty="0">
                <a:latin typeface="Arial"/>
                <a:cs typeface="Arial"/>
              </a:rPr>
              <a:t>ile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belirtilmelidir.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212" y="4760136"/>
            <a:ext cx="2486025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728980" algn="l"/>
              </a:tabLst>
            </a:pPr>
            <a:r>
              <a:rPr sz="2000" spc="-10" dirty="0">
                <a:latin typeface="Arial"/>
                <a:cs typeface="Arial"/>
              </a:rPr>
              <a:t>MOV	</a:t>
            </a:r>
            <a:r>
              <a:rPr sz="2000" spc="-5" dirty="0">
                <a:latin typeface="Arial"/>
                <a:cs typeface="Arial"/>
              </a:rPr>
              <a:t>[BX],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728980" algn="l"/>
              </a:tabLst>
            </a:pPr>
            <a:r>
              <a:rPr sz="2000" spc="-5" dirty="0">
                <a:latin typeface="Arial"/>
                <a:cs typeface="Arial"/>
              </a:rPr>
              <a:t>MOV	</a:t>
            </a:r>
            <a:r>
              <a:rPr sz="2000" spc="-25" dirty="0">
                <a:latin typeface="Arial"/>
                <a:cs typeface="Arial"/>
              </a:rPr>
              <a:t>byte </a:t>
            </a:r>
            <a:r>
              <a:rPr sz="2000" spc="-10" dirty="0">
                <a:latin typeface="Arial"/>
                <a:cs typeface="Arial"/>
              </a:rPr>
              <a:t>ptr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[BX],12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7609" y="4760136"/>
            <a:ext cx="117475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Arial"/>
                <a:cs typeface="Arial"/>
              </a:rPr>
              <a:t>; </a:t>
            </a:r>
            <a:r>
              <a:rPr sz="2000" spc="-114" dirty="0" err="1">
                <a:latin typeface="Arial"/>
                <a:cs typeface="Arial"/>
              </a:rPr>
              <a:t>yanlı</a:t>
            </a:r>
            <a:r>
              <a:rPr lang="tr-TR" sz="2000" spc="-114" dirty="0">
                <a:latin typeface="Arial"/>
                <a:cs typeface="Arial"/>
              </a:rPr>
              <a:t>ş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00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16535" algn="l"/>
              </a:tabLst>
            </a:pPr>
            <a:r>
              <a:rPr sz="2000" spc="-5" dirty="0">
                <a:latin typeface="Arial"/>
                <a:cs typeface="Arial"/>
              </a:rPr>
              <a:t>;	</a:t>
            </a:r>
            <a:r>
              <a:rPr sz="2000" spc="-10" dirty="0">
                <a:latin typeface="Arial"/>
                <a:cs typeface="Arial"/>
              </a:rPr>
              <a:t>doğru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3640" y="5188153"/>
            <a:ext cx="40741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9895" algn="l"/>
                <a:tab pos="1101090" algn="l"/>
                <a:tab pos="1945639" algn="l"/>
                <a:tab pos="2558415" algn="l"/>
                <a:tab pos="3387725" algn="l"/>
                <a:tab pos="3860165" algn="l"/>
              </a:tabLst>
            </a:pPr>
            <a:r>
              <a:rPr sz="2000" spc="1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	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ğ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2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3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arak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059" y="5858967"/>
            <a:ext cx="28365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5805" algn="l"/>
              </a:tabLst>
            </a:pPr>
            <a:r>
              <a:rPr sz="2000" spc="-5" dirty="0">
                <a:latin typeface="Arial"/>
                <a:cs typeface="Arial"/>
              </a:rPr>
              <a:t>MOV	</a:t>
            </a:r>
            <a:r>
              <a:rPr sz="2000" spc="-10" dirty="0">
                <a:latin typeface="Arial"/>
                <a:cs typeface="Arial"/>
              </a:rPr>
              <a:t>word ptr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[BX],1234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7714" y="5858967"/>
            <a:ext cx="7423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;d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ğru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264" y="5431102"/>
            <a:ext cx="441198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latin typeface="Arial"/>
                <a:cs typeface="Arial"/>
              </a:rPr>
              <a:t>gösterdiği </a:t>
            </a:r>
            <a:r>
              <a:rPr sz="2000" spc="-5" dirty="0" err="1">
                <a:latin typeface="Arial"/>
                <a:cs typeface="Arial"/>
              </a:rPr>
              <a:t>adrese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70" dirty="0" err="1">
                <a:latin typeface="Arial"/>
                <a:cs typeface="Arial"/>
              </a:rPr>
              <a:t>yerle</a:t>
            </a:r>
            <a:r>
              <a:rPr lang="tr-TR" sz="2000" spc="-70" dirty="0">
                <a:latin typeface="Arial"/>
                <a:cs typeface="Arial"/>
              </a:rPr>
              <a:t>ş</a:t>
            </a:r>
            <a:r>
              <a:rPr sz="2000" spc="-70" dirty="0" err="1">
                <a:latin typeface="Arial"/>
                <a:cs typeface="Arial"/>
              </a:rPr>
              <a:t>ecek</a:t>
            </a:r>
            <a:endParaRPr sz="2000" dirty="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1234 </a:t>
            </a:r>
            <a:r>
              <a:rPr sz="2000" spc="-5" dirty="0">
                <a:latin typeface="Arial"/>
                <a:cs typeface="Arial"/>
              </a:rPr>
              <a:t>sabit değeri </a:t>
            </a:r>
            <a:r>
              <a:rPr sz="2000" spc="-10" dirty="0">
                <a:latin typeface="Arial"/>
                <a:cs typeface="Arial"/>
              </a:rPr>
              <a:t>word </a:t>
            </a:r>
            <a:r>
              <a:rPr sz="2000" dirty="0">
                <a:latin typeface="Arial"/>
                <a:cs typeface="Arial"/>
              </a:rPr>
              <a:t>olarak </a:t>
            </a:r>
            <a:r>
              <a:rPr sz="2000" spc="-15" dirty="0">
                <a:latin typeface="Arial"/>
                <a:cs typeface="Arial"/>
              </a:rPr>
              <a:t>BX</a:t>
            </a:r>
            <a:r>
              <a:rPr sz="2000" spc="5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7609" y="6164071"/>
            <a:ext cx="3243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gösterdiği </a:t>
            </a:r>
            <a:r>
              <a:rPr sz="2000" spc="-5" dirty="0" err="1">
                <a:latin typeface="Arial"/>
                <a:cs typeface="Arial"/>
              </a:rPr>
              <a:t>adrese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70" dirty="0" err="1">
                <a:latin typeface="Arial"/>
                <a:cs typeface="Arial"/>
              </a:rPr>
              <a:t>yerle</a:t>
            </a:r>
            <a:r>
              <a:rPr lang="tr-TR" sz="2000" spc="-70" dirty="0">
                <a:latin typeface="Arial"/>
                <a:cs typeface="Arial"/>
              </a:rPr>
              <a:t>ş</a:t>
            </a:r>
            <a:r>
              <a:rPr sz="2000" spc="-70" dirty="0" err="1">
                <a:latin typeface="Arial"/>
                <a:cs typeface="Arial"/>
              </a:rPr>
              <a:t>ecek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278574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245" dirty="0">
                <a:latin typeface="Arial"/>
                <a:cs typeface="Arial"/>
              </a:rPr>
              <a:t>Adresleme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3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23544" y="1959991"/>
            <a:ext cx="8097520" cy="34714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720" marR="17780" indent="-274320" algn="just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Char char=""/>
              <a:tabLst>
                <a:tab pos="299720" algn="l"/>
              </a:tabLst>
            </a:pPr>
            <a:r>
              <a:rPr sz="2600" spc="-45" dirty="0">
                <a:latin typeface="Arial"/>
                <a:cs typeface="Arial"/>
              </a:rPr>
              <a:t>Veri </a:t>
            </a:r>
            <a:r>
              <a:rPr sz="2600" spc="-5" dirty="0">
                <a:latin typeface="Arial"/>
                <a:cs typeface="Arial"/>
              </a:rPr>
              <a:t>yolu 16-bit </a:t>
            </a:r>
            <a:r>
              <a:rPr sz="2600" spc="-55" dirty="0" err="1">
                <a:latin typeface="Arial"/>
                <a:cs typeface="Arial"/>
              </a:rPr>
              <a:t>geni</a:t>
            </a:r>
            <a:r>
              <a:rPr lang="tr-TR" sz="2600" spc="-55" dirty="0">
                <a:latin typeface="Arial"/>
                <a:cs typeface="Arial"/>
              </a:rPr>
              <a:t>ş</a:t>
            </a:r>
            <a:r>
              <a:rPr sz="2600" spc="-55" dirty="0" err="1">
                <a:latin typeface="Arial"/>
                <a:cs typeface="Arial"/>
              </a:rPr>
              <a:t>liğindedir</a:t>
            </a:r>
            <a:r>
              <a:rPr sz="2600" spc="-55" dirty="0">
                <a:latin typeface="Arial"/>
                <a:cs typeface="Arial"/>
              </a:rPr>
              <a:t>. </a:t>
            </a:r>
            <a:r>
              <a:rPr sz="2600" spc="-5" dirty="0">
                <a:latin typeface="Arial"/>
                <a:cs typeface="Arial"/>
              </a:rPr>
              <a:t>Adres </a:t>
            </a:r>
            <a:r>
              <a:rPr sz="2600" spc="-10" dirty="0">
                <a:latin typeface="Arial"/>
                <a:cs typeface="Arial"/>
              </a:rPr>
              <a:t>yolu </a:t>
            </a:r>
            <a:r>
              <a:rPr sz="2600" spc="-5" dirty="0">
                <a:latin typeface="Arial"/>
                <a:cs typeface="Arial"/>
              </a:rPr>
              <a:t>ise </a:t>
            </a:r>
            <a:r>
              <a:rPr sz="2600" spc="-75" dirty="0">
                <a:latin typeface="Arial"/>
                <a:cs typeface="Arial"/>
              </a:rPr>
              <a:t>20-bit  </a:t>
            </a:r>
            <a:r>
              <a:rPr sz="2600" spc="-60" dirty="0" err="1">
                <a:latin typeface="Arial"/>
                <a:cs typeface="Arial"/>
              </a:rPr>
              <a:t>geni</a:t>
            </a:r>
            <a:r>
              <a:rPr lang="tr-TR" sz="2600" spc="-60" dirty="0">
                <a:latin typeface="Arial"/>
                <a:cs typeface="Arial"/>
              </a:rPr>
              <a:t>ş</a:t>
            </a:r>
            <a:r>
              <a:rPr sz="2600" spc="-60" dirty="0" err="1">
                <a:latin typeface="Arial"/>
                <a:cs typeface="Arial"/>
              </a:rPr>
              <a:t>liğindedir</a:t>
            </a:r>
            <a:endParaRPr sz="2600" dirty="0">
              <a:latin typeface="Arial"/>
              <a:cs typeface="Arial"/>
            </a:endParaRPr>
          </a:p>
          <a:p>
            <a:pPr marL="299720" marR="17780" indent="-274320" algn="just">
              <a:lnSpc>
                <a:spcPct val="74600"/>
              </a:lnSpc>
              <a:spcBef>
                <a:spcPts val="1420"/>
              </a:spcBef>
              <a:buClr>
                <a:srgbClr val="0AD0D9"/>
              </a:buClr>
              <a:buSzPct val="94230"/>
              <a:buChar char=""/>
              <a:tabLst>
                <a:tab pos="299720" algn="l"/>
              </a:tabLst>
            </a:pPr>
            <a:r>
              <a:rPr sz="2600" spc="-5" dirty="0">
                <a:latin typeface="Arial"/>
                <a:cs typeface="Arial"/>
              </a:rPr>
              <a:t>8086, 1MB’lık </a:t>
            </a:r>
            <a:r>
              <a:rPr sz="2600" dirty="0">
                <a:latin typeface="Arial"/>
                <a:cs typeface="Arial"/>
              </a:rPr>
              <a:t>hafıza </a:t>
            </a:r>
            <a:r>
              <a:rPr sz="2600" spc="-5" dirty="0">
                <a:latin typeface="Arial"/>
                <a:cs typeface="Arial"/>
              </a:rPr>
              <a:t>bloğunu adresleyebilir </a:t>
            </a:r>
            <a:r>
              <a:rPr sz="2600" dirty="0">
                <a:latin typeface="Arial"/>
                <a:cs typeface="Arial"/>
              </a:rPr>
              <a:t>(1M </a:t>
            </a:r>
            <a:r>
              <a:rPr sz="2600" spc="-440" dirty="0">
                <a:latin typeface="Arial"/>
                <a:cs typeface="Arial"/>
              </a:rPr>
              <a:t>= </a:t>
            </a:r>
            <a:r>
              <a:rPr sz="3900" spc="-660" baseline="-17094" dirty="0">
                <a:latin typeface="Arial"/>
                <a:cs typeface="Arial"/>
              </a:rPr>
              <a:t> </a:t>
            </a:r>
            <a:r>
              <a:rPr sz="3900" baseline="-17094" dirty="0">
                <a:latin typeface="Arial"/>
                <a:cs typeface="Arial"/>
              </a:rPr>
              <a:t>2</a:t>
            </a:r>
            <a:r>
              <a:rPr sz="1700" dirty="0">
                <a:latin typeface="Arial"/>
                <a:cs typeface="Arial"/>
              </a:rPr>
              <a:t>20</a:t>
            </a:r>
            <a:r>
              <a:rPr sz="3900" baseline="-17094" dirty="0">
                <a:latin typeface="Arial"/>
                <a:cs typeface="Arial"/>
              </a:rPr>
              <a:t>)</a:t>
            </a:r>
          </a:p>
          <a:p>
            <a:pPr marL="299720" marR="17780" indent="-274320" algn="just">
              <a:lnSpc>
                <a:spcPct val="100000"/>
              </a:lnSpc>
              <a:spcBef>
                <a:spcPts val="1420"/>
              </a:spcBef>
              <a:buClr>
                <a:srgbClr val="0AD0D9"/>
              </a:buClr>
              <a:buSzPct val="94230"/>
              <a:buChar char=""/>
              <a:tabLst>
                <a:tab pos="299720" algn="l"/>
              </a:tabLst>
            </a:pPr>
            <a:r>
              <a:rPr sz="2600" spc="-5" dirty="0">
                <a:latin typeface="Arial"/>
                <a:cs typeface="Arial"/>
              </a:rPr>
              <a:t>Ancak, </a:t>
            </a:r>
            <a:r>
              <a:rPr sz="2600" spc="-10" dirty="0">
                <a:latin typeface="Arial"/>
                <a:cs typeface="Arial"/>
              </a:rPr>
              <a:t>en </a:t>
            </a:r>
            <a:r>
              <a:rPr sz="2600" dirty="0">
                <a:latin typeface="Arial"/>
                <a:cs typeface="Arial"/>
              </a:rPr>
              <a:t>fazla </a:t>
            </a:r>
            <a:r>
              <a:rPr sz="2600" spc="-5" dirty="0">
                <a:latin typeface="Arial"/>
                <a:cs typeface="Arial"/>
              </a:rPr>
              <a:t>adreslenebilir hafıza uzayı </a:t>
            </a:r>
            <a:r>
              <a:rPr sz="2600" spc="-10" dirty="0">
                <a:latin typeface="Arial"/>
                <a:cs typeface="Arial"/>
              </a:rPr>
              <a:t>64 </a:t>
            </a:r>
            <a:r>
              <a:rPr sz="2600" spc="-220" dirty="0">
                <a:latin typeface="Arial"/>
                <a:cs typeface="Arial"/>
              </a:rPr>
              <a:t>KB  </a:t>
            </a:r>
            <a:r>
              <a:rPr sz="2600" spc="-10" dirty="0">
                <a:latin typeface="Arial"/>
                <a:cs typeface="Arial"/>
              </a:rPr>
              <a:t>büyüklüğündedir. </a:t>
            </a:r>
            <a:r>
              <a:rPr sz="2600" spc="-5" dirty="0">
                <a:latin typeface="Arial"/>
                <a:cs typeface="Arial"/>
              </a:rPr>
              <a:t>Çünkü </a:t>
            </a:r>
            <a:r>
              <a:rPr sz="2600" dirty="0">
                <a:latin typeface="Arial"/>
                <a:cs typeface="Arial"/>
              </a:rPr>
              <a:t>tüm </a:t>
            </a:r>
            <a:r>
              <a:rPr sz="2600" spc="-5" dirty="0">
                <a:latin typeface="Arial"/>
                <a:cs typeface="Arial"/>
              </a:rPr>
              <a:t>dahili </a:t>
            </a:r>
            <a:r>
              <a:rPr sz="2600" spc="5" dirty="0">
                <a:latin typeface="Arial"/>
                <a:cs typeface="Arial"/>
              </a:rPr>
              <a:t>register’lar </a:t>
            </a:r>
            <a:r>
              <a:rPr sz="2600" spc="-5" dirty="0">
                <a:latin typeface="Arial"/>
                <a:cs typeface="Arial"/>
              </a:rPr>
              <a:t>16-bit  </a:t>
            </a:r>
            <a:r>
              <a:rPr sz="2600" spc="-10" dirty="0">
                <a:latin typeface="Arial"/>
                <a:cs typeface="Arial"/>
              </a:rPr>
              <a:t>büyüklüğündedir. </a:t>
            </a:r>
            <a:r>
              <a:rPr sz="2600" spc="5" dirty="0">
                <a:latin typeface="Arial"/>
                <a:cs typeface="Arial"/>
              </a:rPr>
              <a:t>64 </a:t>
            </a:r>
            <a:r>
              <a:rPr sz="2600" dirty="0">
                <a:latin typeface="Arial"/>
                <a:cs typeface="Arial"/>
              </a:rPr>
              <a:t>KB’lık </a:t>
            </a:r>
            <a:r>
              <a:rPr sz="2600" dirty="0" err="1">
                <a:latin typeface="Arial"/>
                <a:cs typeface="Arial"/>
              </a:rPr>
              <a:t>sınırların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5" dirty="0" err="1">
                <a:latin typeface="Arial"/>
                <a:cs typeface="Arial"/>
              </a:rPr>
              <a:t>dı</a:t>
            </a:r>
            <a:r>
              <a:rPr lang="tr-TR" sz="2600" spc="-105" dirty="0">
                <a:latin typeface="Arial"/>
                <a:cs typeface="Arial"/>
              </a:rPr>
              <a:t>ş</a:t>
            </a:r>
            <a:r>
              <a:rPr sz="2600" spc="-105" dirty="0" err="1">
                <a:latin typeface="Arial"/>
                <a:cs typeface="Arial"/>
              </a:rPr>
              <a:t>ında</a:t>
            </a:r>
            <a:r>
              <a:rPr sz="2600" spc="-105" dirty="0">
                <a:latin typeface="Arial"/>
                <a:cs typeface="Arial"/>
              </a:rPr>
              <a:t>  </a:t>
            </a:r>
            <a:r>
              <a:rPr sz="2600" spc="-5" dirty="0">
                <a:latin typeface="Arial"/>
                <a:cs typeface="Arial"/>
              </a:rPr>
              <a:t>programlama yapabilmek için extra </a:t>
            </a:r>
            <a:r>
              <a:rPr sz="2600" dirty="0">
                <a:latin typeface="Arial"/>
                <a:cs typeface="Arial"/>
              </a:rPr>
              <a:t>operasyonlar  </a:t>
            </a:r>
            <a:r>
              <a:rPr sz="2600" spc="-5" dirty="0">
                <a:latin typeface="Arial"/>
                <a:cs typeface="Arial"/>
              </a:rPr>
              <a:t>kullanmak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gerekir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094"/>
            <a:ext cx="61461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tr-TR" b="0" spc="-200" dirty="0">
                <a:latin typeface="Arial"/>
                <a:cs typeface="Arial"/>
              </a:rPr>
              <a:t>İ</a:t>
            </a:r>
            <a:r>
              <a:rPr b="0" spc="-200" dirty="0" err="1">
                <a:latin typeface="Arial"/>
                <a:cs typeface="Arial"/>
              </a:rPr>
              <a:t>ndisli</a:t>
            </a:r>
            <a:r>
              <a:rPr b="0" spc="-20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adresleme (Indexed</a:t>
            </a:r>
            <a:r>
              <a:rPr b="0" spc="125" dirty="0">
                <a:latin typeface="Arial"/>
                <a:cs typeface="Arial"/>
              </a:rPr>
              <a:t> </a:t>
            </a:r>
            <a:r>
              <a:rPr b="0" spc="5" dirty="0">
                <a:latin typeface="Arial"/>
                <a:cs typeface="Arial"/>
              </a:rPr>
              <a:t>addressing)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739" y="1511935"/>
            <a:ext cx="89852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Dolaylı </a:t>
            </a:r>
            <a:r>
              <a:rPr sz="2000" spc="-5" dirty="0" err="1">
                <a:latin typeface="Arial"/>
                <a:cs typeface="Arial"/>
              </a:rPr>
              <a:t>adreslemede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95" dirty="0" err="1">
                <a:latin typeface="Arial"/>
                <a:cs typeface="Arial"/>
              </a:rPr>
              <a:t>kö</a:t>
            </a:r>
            <a:r>
              <a:rPr lang="tr-TR" sz="2000" spc="-95" dirty="0">
                <a:latin typeface="Arial"/>
                <a:cs typeface="Arial"/>
              </a:rPr>
              <a:t>ş</a:t>
            </a:r>
            <a:r>
              <a:rPr sz="2000" spc="-95" dirty="0" err="1">
                <a:latin typeface="Arial"/>
                <a:cs typeface="Arial"/>
              </a:rPr>
              <a:t>eli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parantez </a:t>
            </a:r>
            <a:r>
              <a:rPr sz="2000" spc="-10" dirty="0">
                <a:latin typeface="Arial"/>
                <a:cs typeface="Arial"/>
              </a:rPr>
              <a:t>içinde </a:t>
            </a:r>
            <a:r>
              <a:rPr sz="2000" spc="-5" dirty="0">
                <a:latin typeface="Arial"/>
                <a:cs typeface="Arial"/>
              </a:rPr>
              <a:t>kalan BX/BP/SI/DI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kaydedicilerine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bir indis değeri </a:t>
            </a:r>
            <a:r>
              <a:rPr sz="2000" spc="-5" dirty="0">
                <a:latin typeface="Arial"/>
                <a:cs typeface="Arial"/>
              </a:rPr>
              <a:t>eklenerek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kullanılır.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Arial"/>
                <a:cs typeface="Arial"/>
              </a:rPr>
              <a:t>Genel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kullanımı: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6064" y="2548585"/>
            <a:ext cx="5505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75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2486391"/>
            <a:ext cx="425323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KOMUT </a:t>
            </a:r>
            <a:r>
              <a:rPr sz="2000" spc="-20" dirty="0">
                <a:latin typeface="Arial"/>
                <a:cs typeface="Arial"/>
              </a:rPr>
              <a:t>register, </a:t>
            </a:r>
            <a:r>
              <a:rPr sz="2000" spc="-10" dirty="0">
                <a:latin typeface="Arial"/>
                <a:cs typeface="Arial"/>
              </a:rPr>
              <a:t>[BX/BP/SI/DI+indis]  KOMUT </a:t>
            </a:r>
            <a:r>
              <a:rPr sz="2000" spc="-5" dirty="0">
                <a:latin typeface="Arial"/>
                <a:cs typeface="Arial"/>
              </a:rPr>
              <a:t>[BX/BP/SI/DI+indis], register  </a:t>
            </a:r>
            <a:r>
              <a:rPr sz="2000" b="1" spc="-5" dirty="0">
                <a:latin typeface="Arial"/>
                <a:cs typeface="Arial"/>
              </a:rPr>
              <a:t>Örnek:</a:t>
            </a:r>
            <a:endParaRPr sz="2000">
              <a:latin typeface="Arial"/>
              <a:cs typeface="Arial"/>
            </a:endParaRPr>
          </a:p>
          <a:p>
            <a:pPr marL="12700" marR="2457450">
              <a:lnSpc>
                <a:spcPts val="2880"/>
              </a:lnSpc>
              <a:spcBef>
                <a:spcPts val="175"/>
              </a:spcBef>
            </a:pPr>
            <a:r>
              <a:rPr sz="2000" spc="-10" dirty="0">
                <a:latin typeface="Arial"/>
                <a:cs typeface="Arial"/>
              </a:rPr>
              <a:t>MOV </a:t>
            </a:r>
            <a:r>
              <a:rPr sz="2000" spc="-5" dirty="0">
                <a:latin typeface="Arial"/>
                <a:cs typeface="Arial"/>
              </a:rPr>
              <a:t>AX,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[SI+4]  ADD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[DI-6],CX</a:t>
            </a:r>
            <a:endParaRPr sz="2000">
              <a:latin typeface="Arial"/>
              <a:cs typeface="Arial"/>
            </a:endParaRPr>
          </a:p>
          <a:p>
            <a:pPr marL="12700" marR="1884680">
              <a:lnSpc>
                <a:spcPts val="2880"/>
              </a:lnSpc>
            </a:pPr>
            <a:r>
              <a:rPr sz="2000" spc="-10" dirty="0">
                <a:latin typeface="Arial"/>
                <a:cs typeface="Arial"/>
              </a:rPr>
              <a:t>MOV </a:t>
            </a:r>
            <a:r>
              <a:rPr sz="2000" dirty="0">
                <a:latin typeface="Arial"/>
                <a:cs typeface="Arial"/>
              </a:rPr>
              <a:t>CX, </a:t>
            </a:r>
            <a:r>
              <a:rPr sz="2000" spc="-10" dirty="0">
                <a:latin typeface="Arial"/>
                <a:cs typeface="Arial"/>
              </a:rPr>
              <a:t>[SI+DI+7]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;  </a:t>
            </a:r>
            <a:r>
              <a:rPr sz="2000" spc="-10" dirty="0">
                <a:latin typeface="Arial"/>
                <a:cs typeface="Arial"/>
              </a:rPr>
              <a:t>MOV </a:t>
            </a:r>
            <a:r>
              <a:rPr sz="2000" spc="-5" dirty="0">
                <a:latin typeface="Arial"/>
                <a:cs typeface="Arial"/>
              </a:rPr>
              <a:t>AX,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[BX+DI]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5110352"/>
            <a:ext cx="83680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56535" algn="l"/>
                <a:tab pos="6625590" algn="l"/>
              </a:tabLst>
            </a:pPr>
            <a:r>
              <a:rPr sz="2000" spc="-10" dirty="0">
                <a:latin typeface="Arial"/>
                <a:cs typeface="Arial"/>
              </a:rPr>
              <a:t>MOV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AX,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[SI-7]	; </a:t>
            </a:r>
            <a:r>
              <a:rPr sz="2000" spc="-10" dirty="0">
                <a:latin typeface="Arial"/>
                <a:cs typeface="Arial"/>
              </a:rPr>
              <a:t>bu </a:t>
            </a:r>
            <a:r>
              <a:rPr sz="2000" spc="5" dirty="0">
                <a:latin typeface="Arial"/>
                <a:cs typeface="Arial"/>
              </a:rPr>
              <a:t>komut </a:t>
            </a:r>
            <a:r>
              <a:rPr sz="2000" spc="-20" dirty="0">
                <a:latin typeface="Arial"/>
                <a:cs typeface="Arial"/>
              </a:rPr>
              <a:t>yerine </a:t>
            </a:r>
            <a:r>
              <a:rPr sz="2000" spc="-10" dirty="0">
                <a:latin typeface="Arial"/>
                <a:cs typeface="Arial"/>
              </a:rPr>
              <a:t>MOV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AX,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[SI]-7	</a:t>
            </a:r>
            <a:r>
              <a:rPr sz="2000" spc="-10" dirty="0">
                <a:latin typeface="Arial"/>
                <a:cs typeface="Arial"/>
              </a:rPr>
              <a:t>de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kullanılabilir.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5780023"/>
            <a:ext cx="256286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866140" algn="l"/>
              </a:tabLst>
            </a:pPr>
            <a:r>
              <a:rPr sz="2000" spc="-10" dirty="0">
                <a:latin typeface="Arial"/>
                <a:cs typeface="Arial"/>
              </a:rPr>
              <a:t>MOV	</a:t>
            </a:r>
            <a:r>
              <a:rPr sz="2000" spc="-5" dirty="0">
                <a:latin typeface="Arial"/>
                <a:cs typeface="Arial"/>
              </a:rPr>
              <a:t>DI,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854075" algn="l"/>
              </a:tabLst>
            </a:pPr>
            <a:r>
              <a:rPr sz="2000" spc="-10" dirty="0">
                <a:latin typeface="Arial"/>
                <a:cs typeface="Arial"/>
              </a:rPr>
              <a:t>MOV	AL, </a:t>
            </a:r>
            <a:r>
              <a:rPr sz="2000" spc="-35" dirty="0">
                <a:latin typeface="Arial"/>
                <a:cs typeface="Arial"/>
              </a:rPr>
              <a:t>TABLE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[DI]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2829" y="6207963"/>
            <a:ext cx="61817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1970" algn="l"/>
              </a:tabLst>
            </a:pPr>
            <a:r>
              <a:rPr sz="2000" spc="-10" dirty="0">
                <a:latin typeface="Arial"/>
                <a:cs typeface="Arial"/>
              </a:rPr>
              <a:t>;AL	kaydedicisine </a:t>
            </a:r>
            <a:r>
              <a:rPr sz="2000" spc="-35" dirty="0">
                <a:latin typeface="Arial"/>
                <a:cs typeface="Arial"/>
              </a:rPr>
              <a:t>TABLE </a:t>
            </a:r>
            <a:r>
              <a:rPr sz="2000" spc="-15" dirty="0">
                <a:latin typeface="Arial"/>
                <a:cs typeface="Arial"/>
              </a:rPr>
              <a:t>dizisinin </a:t>
            </a:r>
            <a:r>
              <a:rPr sz="2000" spc="-10" dirty="0">
                <a:latin typeface="Arial"/>
                <a:cs typeface="Arial"/>
              </a:rPr>
              <a:t>2. Elemanını</a:t>
            </a:r>
            <a:r>
              <a:rPr sz="2000" spc="3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yükler.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5009" y="-7620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743457"/>
            <a:ext cx="1857375" cy="786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0" b="0" spc="-520" dirty="0">
                <a:latin typeface="Arial"/>
                <a:cs typeface="Arial"/>
              </a:rPr>
              <a:t>DİK</a:t>
            </a:r>
            <a:r>
              <a:rPr sz="5000" b="0" spc="-640" dirty="0">
                <a:latin typeface="Arial"/>
                <a:cs typeface="Arial"/>
              </a:rPr>
              <a:t>K</a:t>
            </a:r>
            <a:r>
              <a:rPr sz="5000" b="0" spc="-844" dirty="0">
                <a:latin typeface="Arial"/>
                <a:cs typeface="Arial"/>
              </a:rPr>
              <a:t>A</a:t>
            </a:r>
            <a:r>
              <a:rPr sz="5000" b="0" spc="-625" dirty="0">
                <a:latin typeface="Arial"/>
                <a:cs typeface="Arial"/>
              </a:rPr>
              <a:t>T</a:t>
            </a:r>
            <a:endParaRPr sz="5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1644444"/>
            <a:ext cx="8985250" cy="177035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597535" algn="l"/>
              </a:tabLst>
            </a:pPr>
            <a:r>
              <a:rPr sz="2600" spc="-10" dirty="0">
                <a:latin typeface="Arial"/>
                <a:cs typeface="Arial"/>
              </a:rPr>
              <a:t>1-)	</a:t>
            </a:r>
            <a:r>
              <a:rPr sz="2600" spc="-15" dirty="0">
                <a:latin typeface="Arial"/>
                <a:cs typeface="Arial"/>
              </a:rPr>
              <a:t>KOMUT </a:t>
            </a:r>
            <a:r>
              <a:rPr sz="2600" spc="-40" dirty="0">
                <a:latin typeface="Arial"/>
                <a:cs typeface="Arial"/>
              </a:rPr>
              <a:t>memory,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memory</a:t>
            </a:r>
            <a:r>
              <a:rPr lang="tr-TR" sz="2600" spc="-5" dirty="0">
                <a:latin typeface="Arial"/>
                <a:cs typeface="Arial"/>
              </a:rPr>
              <a:t> ş</a:t>
            </a:r>
            <a:r>
              <a:rPr sz="2600" spc="35" dirty="0" err="1">
                <a:latin typeface="Arial"/>
                <a:cs typeface="Arial"/>
              </a:rPr>
              <a:t>eklinde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bir kullanım geçerli </a:t>
            </a:r>
            <a:r>
              <a:rPr sz="2600" spc="-20" dirty="0">
                <a:latin typeface="Arial"/>
                <a:cs typeface="Arial"/>
              </a:rPr>
              <a:t>değildir. </a:t>
            </a:r>
            <a:r>
              <a:rPr sz="2600" dirty="0">
                <a:latin typeface="Arial"/>
                <a:cs typeface="Arial"/>
              </a:rPr>
              <a:t>Bir </a:t>
            </a:r>
            <a:r>
              <a:rPr sz="2600" spc="-5" dirty="0">
                <a:latin typeface="Arial"/>
                <a:cs typeface="Arial"/>
              </a:rPr>
              <a:t>bellek </a:t>
            </a:r>
            <a:r>
              <a:rPr sz="2600" dirty="0" err="1">
                <a:latin typeface="Arial"/>
                <a:cs typeface="Arial"/>
              </a:rPr>
              <a:t>bölgesinde</a:t>
            </a:r>
            <a:r>
              <a:rPr sz="2600" dirty="0">
                <a:latin typeface="Arial"/>
                <a:cs typeface="Arial"/>
              </a:rPr>
              <a:t>  </a:t>
            </a:r>
            <a:r>
              <a:rPr sz="2600" spc="-155" dirty="0" err="1">
                <a:latin typeface="Arial"/>
                <a:cs typeface="Arial"/>
              </a:rPr>
              <a:t>ba</a:t>
            </a:r>
            <a:r>
              <a:rPr lang="tr-TR" sz="2600" spc="-155" dirty="0">
                <a:latin typeface="Arial"/>
                <a:cs typeface="Arial"/>
              </a:rPr>
              <a:t>ş</a:t>
            </a:r>
            <a:r>
              <a:rPr sz="2600" spc="-155" dirty="0">
                <a:latin typeface="Arial"/>
                <a:cs typeface="Arial"/>
              </a:rPr>
              <a:t>ka </a:t>
            </a:r>
            <a:r>
              <a:rPr sz="2600" spc="-5" dirty="0">
                <a:latin typeface="Arial"/>
                <a:cs typeface="Arial"/>
              </a:rPr>
              <a:t>bir bellek </a:t>
            </a:r>
            <a:r>
              <a:rPr sz="2600" spc="-10" dirty="0">
                <a:latin typeface="Arial"/>
                <a:cs typeface="Arial"/>
              </a:rPr>
              <a:t>bölgesine veri aktarımı</a:t>
            </a:r>
            <a:r>
              <a:rPr sz="2600" spc="37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yoktur.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Arial"/>
                <a:cs typeface="Arial"/>
              </a:rPr>
              <a:t>2-) Sabit bir </a:t>
            </a:r>
            <a:r>
              <a:rPr sz="2600" spc="-10" dirty="0">
                <a:latin typeface="Arial"/>
                <a:cs typeface="Arial"/>
              </a:rPr>
              <a:t>değer doğrudan </a:t>
            </a:r>
            <a:r>
              <a:rPr sz="2600" spc="-5" dirty="0">
                <a:latin typeface="Arial"/>
                <a:cs typeface="Arial"/>
              </a:rPr>
              <a:t>Segment Registerine</a:t>
            </a:r>
            <a:r>
              <a:rPr sz="2600" spc="2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atanamaz.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4601" y="4069386"/>
            <a:ext cx="6366448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14780" algn="l"/>
                <a:tab pos="2518410" algn="l"/>
                <a:tab pos="3561715" algn="l"/>
                <a:tab pos="5119370" algn="l"/>
              </a:tabLst>
            </a:pPr>
            <a:r>
              <a:rPr spc="-229" dirty="0" err="1">
                <a:latin typeface="Arial"/>
                <a:cs typeface="Arial"/>
              </a:rPr>
              <a:t>Y</a:t>
            </a:r>
            <a:r>
              <a:rPr spc="15" dirty="0" err="1">
                <a:latin typeface="Arial"/>
                <a:cs typeface="Arial"/>
              </a:rPr>
              <a:t>a</a:t>
            </a:r>
            <a:r>
              <a:rPr spc="-130" dirty="0" err="1">
                <a:latin typeface="Arial"/>
                <a:cs typeface="Arial"/>
              </a:rPr>
              <a:t>nlı</a:t>
            </a:r>
            <a:r>
              <a:rPr lang="tr-TR" spc="-130" dirty="0">
                <a:latin typeface="Arial"/>
                <a:cs typeface="Arial"/>
              </a:rPr>
              <a:t>ş</a:t>
            </a:r>
            <a:r>
              <a:rPr spc="-130" dirty="0" err="1">
                <a:latin typeface="Arial"/>
                <a:cs typeface="Arial"/>
              </a:rPr>
              <a:t>tı</a:t>
            </a:r>
            <a:r>
              <a:rPr spc="-145" dirty="0" err="1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.</a:t>
            </a:r>
            <a:r>
              <a:rPr lang="tr-TR"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</a:t>
            </a:r>
            <a:r>
              <a:rPr spc="10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10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n</a:t>
            </a:r>
            <a:r>
              <a:rPr lang="tr-TR" spc="-5" dirty="0">
                <a:latin typeface="Arial"/>
                <a:cs typeface="Arial"/>
              </a:rPr>
              <a:t> </a:t>
            </a:r>
            <a:r>
              <a:rPr spc="-5" dirty="0" err="1">
                <a:latin typeface="Arial"/>
                <a:cs typeface="Arial"/>
              </a:rPr>
              <a:t>yerine</a:t>
            </a:r>
            <a:r>
              <a:rPr dirty="0">
                <a:latin typeface="Arial"/>
                <a:cs typeface="Arial"/>
              </a:rPr>
              <a:t>	</a:t>
            </a:r>
            <a:r>
              <a:rPr spc="-265" dirty="0">
                <a:latin typeface="Arial"/>
                <a:cs typeface="Arial"/>
              </a:rPr>
              <a:t>a</a:t>
            </a:r>
            <a:r>
              <a:rPr lang="tr-TR" spc="-265" dirty="0">
                <a:latin typeface="Arial"/>
                <a:cs typeface="Arial"/>
              </a:rPr>
              <a:t>ş</a:t>
            </a:r>
            <a:r>
              <a:rPr spc="-204" dirty="0" err="1">
                <a:latin typeface="Arial"/>
                <a:cs typeface="Arial"/>
              </a:rPr>
              <a:t>a</a:t>
            </a:r>
            <a:r>
              <a:rPr spc="-10" dirty="0" err="1">
                <a:latin typeface="Arial"/>
                <a:cs typeface="Arial"/>
              </a:rPr>
              <a:t>ğı</a:t>
            </a:r>
            <a:r>
              <a:rPr spc="10" dirty="0" err="1">
                <a:latin typeface="Arial"/>
                <a:cs typeface="Arial"/>
              </a:rPr>
              <a:t>d</a:t>
            </a:r>
            <a:r>
              <a:rPr spc="-10" dirty="0" err="1">
                <a:latin typeface="Arial"/>
                <a:cs typeface="Arial"/>
              </a:rPr>
              <a:t>ak</a:t>
            </a:r>
            <a:r>
              <a:rPr spc="-5" dirty="0" err="1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	</a:t>
            </a:r>
            <a:r>
              <a:rPr spc="15" dirty="0" err="1">
                <a:latin typeface="Arial"/>
                <a:cs typeface="Arial"/>
              </a:rPr>
              <a:t>k</a:t>
            </a:r>
            <a:r>
              <a:rPr spc="-10" dirty="0" err="1">
                <a:latin typeface="Arial"/>
                <a:cs typeface="Arial"/>
              </a:rPr>
              <a:t>ull</a:t>
            </a:r>
            <a:r>
              <a:rPr spc="15" dirty="0" err="1">
                <a:latin typeface="Arial"/>
                <a:cs typeface="Arial"/>
              </a:rPr>
              <a:t>a</a:t>
            </a:r>
            <a:r>
              <a:rPr spc="-10" dirty="0" err="1">
                <a:latin typeface="Arial"/>
                <a:cs typeface="Arial"/>
              </a:rPr>
              <a:t>n</a:t>
            </a:r>
            <a:r>
              <a:rPr spc="15" dirty="0" err="1">
                <a:latin typeface="Arial"/>
                <a:cs typeface="Arial"/>
              </a:rPr>
              <a:t>ı</a:t>
            </a:r>
            <a:r>
              <a:rPr spc="-10" dirty="0" err="1">
                <a:latin typeface="Arial"/>
                <a:cs typeface="Arial"/>
              </a:rPr>
              <a:t>m</a:t>
            </a:r>
            <a:r>
              <a:rPr lang="tr-TR" spc="-10" dirty="0">
                <a:latin typeface="Arial"/>
                <a:cs typeface="Arial"/>
              </a:rPr>
              <a:t>ı geçerlidir. 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6732" y="4815521"/>
            <a:ext cx="6247765" cy="12163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5" dirty="0">
                <a:latin typeface="Arial"/>
                <a:cs typeface="Arial"/>
              </a:rPr>
              <a:t>; </a:t>
            </a:r>
            <a:r>
              <a:rPr sz="2000" spc="-10" dirty="0">
                <a:latin typeface="Arial"/>
                <a:cs typeface="Arial"/>
              </a:rPr>
              <a:t>önce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kaydediciye</a:t>
            </a:r>
            <a:endParaRPr sz="2600" dirty="0">
              <a:latin typeface="Arial"/>
              <a:cs typeface="Arial"/>
            </a:endParaRPr>
          </a:p>
          <a:p>
            <a:pPr marL="530860">
              <a:lnSpc>
                <a:spcPct val="100000"/>
              </a:lnSpc>
              <a:spcBef>
                <a:spcPts val="625"/>
              </a:spcBef>
              <a:tabLst>
                <a:tab pos="896619" algn="l"/>
                <a:tab pos="3265170" algn="l"/>
                <a:tab pos="5387975" algn="l"/>
              </a:tabLst>
            </a:pPr>
            <a:r>
              <a:rPr sz="2600" spc="-5" dirty="0">
                <a:latin typeface="Arial"/>
                <a:cs typeface="Arial"/>
              </a:rPr>
              <a:t>;	</a:t>
            </a:r>
            <a:r>
              <a:rPr sz="1600" spc="-5" dirty="0">
                <a:latin typeface="Arial"/>
                <a:cs typeface="Arial"/>
              </a:rPr>
              <a:t>sonra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segment	</a:t>
            </a:r>
            <a:r>
              <a:rPr sz="1600" spc="-5" dirty="0">
                <a:latin typeface="Arial"/>
                <a:cs typeface="Arial"/>
              </a:rPr>
              <a:t>kaydedicisine	</a:t>
            </a:r>
            <a:r>
              <a:rPr sz="1600" spc="-5" dirty="0" err="1">
                <a:latin typeface="Arial"/>
                <a:cs typeface="Arial"/>
              </a:rPr>
              <a:t>değer</a:t>
            </a:r>
            <a:r>
              <a:rPr lang="tr-TR" sz="1600" spc="-5" dirty="0">
                <a:latin typeface="Arial"/>
                <a:cs typeface="Arial"/>
              </a:rPr>
              <a:t> kaydedicisine atanır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4024121"/>
            <a:ext cx="2207895" cy="17279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05510" algn="l"/>
              </a:tabLst>
            </a:pPr>
            <a:r>
              <a:rPr sz="2600" spc="-10" dirty="0">
                <a:latin typeface="Arial"/>
                <a:cs typeface="Arial"/>
              </a:rPr>
              <a:t>MOV	</a:t>
            </a:r>
            <a:r>
              <a:rPr sz="2600" dirty="0">
                <a:latin typeface="Arial"/>
                <a:cs typeface="Arial"/>
              </a:rPr>
              <a:t>DS,1234</a:t>
            </a: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Arial"/>
              <a:cs typeface="Arial"/>
            </a:endParaRPr>
          </a:p>
          <a:p>
            <a:pPr marL="12700" marR="6985">
              <a:lnSpc>
                <a:spcPct val="120000"/>
              </a:lnSpc>
              <a:tabLst>
                <a:tab pos="899794" algn="l"/>
                <a:tab pos="1725930" algn="l"/>
              </a:tabLst>
            </a:pPr>
            <a:r>
              <a:rPr sz="2600" spc="-15" dirty="0">
                <a:latin typeface="Arial"/>
                <a:cs typeface="Arial"/>
              </a:rPr>
              <a:t>MOV </a:t>
            </a:r>
            <a:r>
              <a:rPr sz="2600" spc="-10" dirty="0">
                <a:latin typeface="Arial"/>
                <a:cs typeface="Arial"/>
              </a:rPr>
              <a:t>AX,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1234  MOV	</a:t>
            </a:r>
            <a:r>
              <a:rPr sz="2600" dirty="0">
                <a:latin typeface="Arial"/>
                <a:cs typeface="Arial"/>
              </a:rPr>
              <a:t>DS,	</a:t>
            </a:r>
            <a:r>
              <a:rPr sz="2600" spc="10" dirty="0">
                <a:latin typeface="Arial"/>
                <a:cs typeface="Arial"/>
              </a:rPr>
              <a:t>AX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890092"/>
            <a:ext cx="64604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16 Bitlik bir </a:t>
            </a:r>
            <a:r>
              <a:rPr spc="-5" dirty="0"/>
              <a:t>verinin </a:t>
            </a:r>
            <a:r>
              <a:rPr dirty="0"/>
              <a:t>belleğe</a:t>
            </a:r>
            <a:r>
              <a:rPr spc="-145" dirty="0"/>
              <a:t> </a:t>
            </a:r>
            <a:r>
              <a:rPr spc="-10" dirty="0"/>
              <a:t>yerleşmesi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5432" y="1365885"/>
            <a:ext cx="4361815" cy="472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 marR="5080" indent="-36830" algn="just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latin typeface="Arial"/>
                <a:cs typeface="Arial"/>
              </a:rPr>
              <a:t>Belleğin </a:t>
            </a:r>
            <a:r>
              <a:rPr sz="2200" dirty="0">
                <a:latin typeface="Arial"/>
                <a:cs typeface="Arial"/>
              </a:rPr>
              <a:t>her </a:t>
            </a:r>
            <a:r>
              <a:rPr sz="2200" spc="-5" dirty="0">
                <a:latin typeface="Arial"/>
                <a:cs typeface="Arial"/>
              </a:rPr>
              <a:t>bir hücresi </a:t>
            </a:r>
            <a:r>
              <a:rPr sz="2200" dirty="0">
                <a:latin typeface="Arial"/>
                <a:cs typeface="Arial"/>
              </a:rPr>
              <a:t>8 </a:t>
            </a:r>
            <a:r>
              <a:rPr sz="2200" spc="-5" dirty="0">
                <a:latin typeface="Arial"/>
                <a:cs typeface="Arial"/>
              </a:rPr>
              <a:t>bit  olduğundan </a:t>
            </a:r>
            <a:r>
              <a:rPr sz="2200" dirty="0">
                <a:latin typeface="Arial"/>
                <a:cs typeface="Arial"/>
              </a:rPr>
              <a:t>16 </a:t>
            </a:r>
            <a:r>
              <a:rPr sz="2200" spc="-5" dirty="0">
                <a:latin typeface="Arial"/>
                <a:cs typeface="Arial"/>
              </a:rPr>
              <a:t>bitlik </a:t>
            </a:r>
            <a:r>
              <a:rPr sz="2200" spc="-5" dirty="0" err="1">
                <a:latin typeface="Arial"/>
                <a:cs typeface="Arial"/>
              </a:rPr>
              <a:t>verinin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30" dirty="0" err="1">
                <a:latin typeface="Arial"/>
                <a:cs typeface="Arial"/>
              </a:rPr>
              <a:t>dü</a:t>
            </a:r>
            <a:r>
              <a:rPr lang="tr-TR" sz="2200" spc="-130" dirty="0">
                <a:latin typeface="Arial"/>
                <a:cs typeface="Arial"/>
              </a:rPr>
              <a:t>ş</a:t>
            </a:r>
            <a:r>
              <a:rPr sz="2200" spc="-130" dirty="0" err="1">
                <a:latin typeface="Arial"/>
                <a:cs typeface="Arial"/>
              </a:rPr>
              <a:t>ük</a:t>
            </a:r>
            <a:r>
              <a:rPr sz="2200" spc="-130" dirty="0">
                <a:latin typeface="Arial"/>
                <a:cs typeface="Arial"/>
              </a:rPr>
              <a:t>  </a:t>
            </a:r>
            <a:r>
              <a:rPr sz="2200" spc="-5" dirty="0">
                <a:latin typeface="Arial"/>
                <a:cs typeface="Arial"/>
              </a:rPr>
              <a:t>değelikli </a:t>
            </a:r>
            <a:r>
              <a:rPr sz="2200" dirty="0">
                <a:latin typeface="Arial"/>
                <a:cs typeface="Arial"/>
              </a:rPr>
              <a:t>8 </a:t>
            </a:r>
            <a:r>
              <a:rPr sz="2200" spc="-10" dirty="0">
                <a:latin typeface="Arial"/>
                <a:cs typeface="Arial"/>
              </a:rPr>
              <a:t>bitlik </a:t>
            </a:r>
            <a:r>
              <a:rPr sz="2200" dirty="0">
                <a:latin typeface="Arial"/>
                <a:cs typeface="Arial"/>
              </a:rPr>
              <a:t>kısmı </a:t>
            </a:r>
            <a:r>
              <a:rPr sz="2200" dirty="0" err="1">
                <a:latin typeface="Arial"/>
                <a:cs typeface="Arial"/>
              </a:rPr>
              <a:t>adresin</a:t>
            </a:r>
            <a:r>
              <a:rPr sz="2200" dirty="0">
                <a:latin typeface="Arial"/>
                <a:cs typeface="Arial"/>
              </a:rPr>
              <a:t>  </a:t>
            </a:r>
            <a:r>
              <a:rPr sz="2200" spc="-125" dirty="0" err="1">
                <a:latin typeface="Arial"/>
                <a:cs typeface="Arial"/>
              </a:rPr>
              <a:t>dü</a:t>
            </a:r>
            <a:r>
              <a:rPr lang="tr-TR" sz="2200" spc="-125" dirty="0">
                <a:latin typeface="Arial"/>
                <a:cs typeface="Arial"/>
              </a:rPr>
              <a:t>ş</a:t>
            </a:r>
            <a:r>
              <a:rPr sz="2200" spc="-125" dirty="0" err="1">
                <a:latin typeface="Arial"/>
                <a:cs typeface="Arial"/>
              </a:rPr>
              <a:t>ük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değerlikli </a:t>
            </a:r>
            <a:r>
              <a:rPr sz="2200" dirty="0">
                <a:latin typeface="Arial"/>
                <a:cs typeface="Arial"/>
              </a:rPr>
              <a:t>kısmına, </a:t>
            </a:r>
            <a:r>
              <a:rPr sz="2200" spc="-10" dirty="0">
                <a:latin typeface="Arial"/>
                <a:cs typeface="Arial"/>
              </a:rPr>
              <a:t>yüksek  </a:t>
            </a:r>
            <a:r>
              <a:rPr sz="2200" spc="-5" dirty="0">
                <a:latin typeface="Arial"/>
                <a:cs typeface="Arial"/>
              </a:rPr>
              <a:t>değerlikli </a:t>
            </a:r>
            <a:r>
              <a:rPr sz="2200" dirty="0">
                <a:latin typeface="Arial"/>
                <a:cs typeface="Arial"/>
              </a:rPr>
              <a:t>8 </a:t>
            </a:r>
            <a:r>
              <a:rPr sz="2200" spc="-5" dirty="0">
                <a:latin typeface="Arial"/>
                <a:cs typeface="Arial"/>
              </a:rPr>
              <a:t>bitlik </a:t>
            </a:r>
            <a:r>
              <a:rPr sz="2200" dirty="0">
                <a:latin typeface="Arial"/>
                <a:cs typeface="Arial"/>
              </a:rPr>
              <a:t>kısmı adresin  </a:t>
            </a:r>
            <a:r>
              <a:rPr sz="2200" spc="-5" dirty="0">
                <a:latin typeface="Arial"/>
                <a:cs typeface="Arial"/>
              </a:rPr>
              <a:t>yüksek değerlikli </a:t>
            </a:r>
            <a:r>
              <a:rPr sz="2200" spc="-5" dirty="0" err="1">
                <a:latin typeface="Arial"/>
                <a:cs typeface="Arial"/>
              </a:rPr>
              <a:t>kısmına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85" dirty="0" err="1">
                <a:latin typeface="Arial"/>
                <a:cs typeface="Arial"/>
              </a:rPr>
              <a:t>yerle</a:t>
            </a:r>
            <a:r>
              <a:rPr lang="tr-TR" sz="2200" spc="-85" dirty="0">
                <a:latin typeface="Arial"/>
                <a:cs typeface="Arial"/>
              </a:rPr>
              <a:t>ş</a:t>
            </a:r>
            <a:r>
              <a:rPr sz="2200" spc="-85" dirty="0" err="1">
                <a:latin typeface="Arial"/>
                <a:cs typeface="Arial"/>
              </a:rPr>
              <a:t>ir.</a:t>
            </a:r>
            <a:r>
              <a:rPr sz="2200" spc="-85" dirty="0">
                <a:latin typeface="Arial"/>
                <a:cs typeface="Arial"/>
              </a:rPr>
              <a:t>  </a:t>
            </a:r>
            <a:r>
              <a:rPr sz="2200" spc="-90" dirty="0">
                <a:latin typeface="Arial"/>
                <a:cs typeface="Arial"/>
              </a:rPr>
              <a:t>A</a:t>
            </a:r>
            <a:r>
              <a:rPr lang="tr-TR" sz="2200" spc="-90" dirty="0">
                <a:latin typeface="Arial"/>
                <a:cs typeface="Arial"/>
              </a:rPr>
              <a:t>ş</a:t>
            </a:r>
            <a:r>
              <a:rPr sz="2200" spc="-90" dirty="0" err="1">
                <a:latin typeface="Arial"/>
                <a:cs typeface="Arial"/>
              </a:rPr>
              <a:t>ağıda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verilen </a:t>
            </a:r>
            <a:r>
              <a:rPr sz="2200" dirty="0">
                <a:latin typeface="Arial"/>
                <a:cs typeface="Arial"/>
              </a:rPr>
              <a:t>örnekte </a:t>
            </a:r>
            <a:r>
              <a:rPr sz="2200" spc="-30" dirty="0">
                <a:latin typeface="Arial"/>
                <a:cs typeface="Arial"/>
              </a:rPr>
              <a:t>AX  </a:t>
            </a:r>
            <a:r>
              <a:rPr sz="2200" spc="-5" dirty="0">
                <a:latin typeface="Arial"/>
                <a:cs typeface="Arial"/>
              </a:rPr>
              <a:t>kaydedicisinde 2A8BH </a:t>
            </a:r>
            <a:r>
              <a:rPr sz="2200" dirty="0">
                <a:latin typeface="Arial"/>
                <a:cs typeface="Arial"/>
              </a:rPr>
              <a:t>değeri </a:t>
            </a:r>
            <a:r>
              <a:rPr sz="2200" spc="-5" dirty="0">
                <a:latin typeface="Arial"/>
                <a:cs typeface="Arial"/>
              </a:rPr>
              <a:t>yer  </a:t>
            </a:r>
            <a:r>
              <a:rPr sz="2200" spc="-15" dirty="0">
                <a:latin typeface="Arial"/>
                <a:cs typeface="Arial"/>
              </a:rPr>
              <a:t>almaktadır. </a:t>
            </a:r>
            <a:r>
              <a:rPr sz="2200" spc="-125" dirty="0" err="1">
                <a:latin typeface="Arial"/>
                <a:cs typeface="Arial"/>
              </a:rPr>
              <a:t>Dü</a:t>
            </a:r>
            <a:r>
              <a:rPr lang="tr-TR" sz="2200" spc="-125" dirty="0">
                <a:latin typeface="Arial"/>
                <a:cs typeface="Arial"/>
              </a:rPr>
              <a:t>ş</a:t>
            </a:r>
            <a:r>
              <a:rPr sz="2200" spc="-125" dirty="0" err="1">
                <a:latin typeface="Arial"/>
                <a:cs typeface="Arial"/>
              </a:rPr>
              <a:t>ük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değerlikli değer  AL </a:t>
            </a:r>
            <a:r>
              <a:rPr sz="2200" dirty="0">
                <a:latin typeface="Arial"/>
                <a:cs typeface="Arial"/>
              </a:rPr>
              <a:t>de </a:t>
            </a:r>
            <a:r>
              <a:rPr sz="2200" spc="-5" dirty="0">
                <a:latin typeface="Arial"/>
                <a:cs typeface="Arial"/>
              </a:rPr>
              <a:t>yer </a:t>
            </a:r>
            <a:r>
              <a:rPr sz="2200" dirty="0">
                <a:latin typeface="Arial"/>
                <a:cs typeface="Arial"/>
              </a:rPr>
              <a:t>almakta </a:t>
            </a:r>
            <a:r>
              <a:rPr sz="2200" spc="-10" dirty="0">
                <a:latin typeface="Arial"/>
                <a:cs typeface="Arial"/>
              </a:rPr>
              <a:t>ve </a:t>
            </a:r>
            <a:r>
              <a:rPr sz="2200" dirty="0">
                <a:latin typeface="Arial"/>
                <a:cs typeface="Arial"/>
              </a:rPr>
              <a:t>10H  </a:t>
            </a:r>
            <a:r>
              <a:rPr sz="2200" dirty="0" err="1">
                <a:latin typeface="Arial"/>
                <a:cs typeface="Arial"/>
              </a:rPr>
              <a:t>adresine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0" dirty="0" err="1">
                <a:latin typeface="Arial"/>
                <a:cs typeface="Arial"/>
              </a:rPr>
              <a:t>yerle</a:t>
            </a:r>
            <a:r>
              <a:rPr lang="tr-TR" sz="2200" spc="-50" dirty="0">
                <a:latin typeface="Arial"/>
                <a:cs typeface="Arial"/>
              </a:rPr>
              <a:t>ş</a:t>
            </a:r>
            <a:r>
              <a:rPr sz="2200" spc="-50" dirty="0" err="1">
                <a:latin typeface="Arial"/>
                <a:cs typeface="Arial"/>
              </a:rPr>
              <a:t>mektedir</a:t>
            </a:r>
            <a:r>
              <a:rPr sz="2200" spc="-50" dirty="0">
                <a:latin typeface="Arial"/>
                <a:cs typeface="Arial"/>
              </a:rPr>
              <a:t>. </a:t>
            </a:r>
            <a:r>
              <a:rPr sz="2200" spc="-10" dirty="0">
                <a:latin typeface="Arial"/>
                <a:cs typeface="Arial"/>
              </a:rPr>
              <a:t>Yüksek  </a:t>
            </a:r>
            <a:r>
              <a:rPr sz="2200" spc="-5" dirty="0">
                <a:latin typeface="Arial"/>
                <a:cs typeface="Arial"/>
              </a:rPr>
              <a:t>değerlikli kısımda yer </a:t>
            </a:r>
            <a:r>
              <a:rPr sz="2200" dirty="0">
                <a:latin typeface="Arial"/>
                <a:cs typeface="Arial"/>
              </a:rPr>
              <a:t>alan </a:t>
            </a:r>
            <a:r>
              <a:rPr sz="2200" spc="-5" dirty="0">
                <a:latin typeface="Arial"/>
                <a:cs typeface="Arial"/>
              </a:rPr>
              <a:t>AH </a:t>
            </a:r>
            <a:r>
              <a:rPr sz="2200" dirty="0">
                <a:latin typeface="Arial"/>
                <a:cs typeface="Arial"/>
              </a:rPr>
              <a:t>daki  değer 2AH </a:t>
            </a:r>
            <a:r>
              <a:rPr sz="2200" spc="-5" dirty="0">
                <a:latin typeface="Arial"/>
                <a:cs typeface="Arial"/>
              </a:rPr>
              <a:t>değeri ise </a:t>
            </a:r>
            <a:r>
              <a:rPr sz="2200" spc="-60" dirty="0">
                <a:latin typeface="Arial"/>
                <a:cs typeface="Arial"/>
              </a:rPr>
              <a:t>11H  </a:t>
            </a:r>
            <a:r>
              <a:rPr sz="2200" dirty="0" err="1">
                <a:latin typeface="Arial"/>
                <a:cs typeface="Arial"/>
              </a:rPr>
              <a:t>adresine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0" dirty="0" err="1">
                <a:latin typeface="Arial"/>
                <a:cs typeface="Arial"/>
              </a:rPr>
              <a:t>yerle</a:t>
            </a:r>
            <a:r>
              <a:rPr lang="tr-TR" sz="2200" spc="-50" dirty="0">
                <a:latin typeface="Arial"/>
                <a:cs typeface="Arial"/>
              </a:rPr>
              <a:t>ş</a:t>
            </a:r>
            <a:r>
              <a:rPr sz="2200" spc="-50" dirty="0" err="1">
                <a:latin typeface="Arial"/>
                <a:cs typeface="Arial"/>
              </a:rPr>
              <a:t>mektedir</a:t>
            </a:r>
            <a:r>
              <a:rPr sz="2200" spc="-50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80001" y="1341500"/>
            <a:ext cx="4529074" cy="5183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65425" y="3062351"/>
          <a:ext cx="2609850" cy="3703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5" dirty="0">
                          <a:latin typeface="Palladio Uralic"/>
                          <a:cs typeface="Palladio Uralic"/>
                        </a:rPr>
                        <a:t>Adres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10" dirty="0">
                          <a:latin typeface="Palladio Uralic"/>
                          <a:cs typeface="Palladio Uralic"/>
                        </a:rPr>
                        <a:t>veri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10" dirty="0">
                          <a:latin typeface="Palladio Uralic"/>
                          <a:cs typeface="Palladio Uralic"/>
                        </a:rPr>
                        <a:t>100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5" dirty="0">
                          <a:latin typeface="Palladio Uralic"/>
                          <a:cs typeface="Palladio Uralic"/>
                        </a:rPr>
                        <a:t>FF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60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10" dirty="0">
                          <a:latin typeface="Palladio Uralic"/>
                          <a:cs typeface="Palladio Uralic"/>
                        </a:rPr>
                        <a:t>101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10" dirty="0">
                          <a:latin typeface="Palladio Uralic"/>
                          <a:cs typeface="Palladio Uralic"/>
                        </a:rPr>
                        <a:t>56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10" dirty="0">
                          <a:latin typeface="Palladio Uralic"/>
                          <a:cs typeface="Palladio Uralic"/>
                        </a:rPr>
                        <a:t>102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10" dirty="0">
                          <a:latin typeface="Palladio Uralic"/>
                          <a:cs typeface="Palladio Uralic"/>
                        </a:rPr>
                        <a:t>2F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10" dirty="0">
                          <a:latin typeface="Palladio Uralic"/>
                          <a:cs typeface="Palladio Uralic"/>
                        </a:rPr>
                        <a:t>103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5" dirty="0">
                          <a:latin typeface="Palladio Uralic"/>
                          <a:cs typeface="Palladio Uralic"/>
                        </a:rPr>
                        <a:t>1A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3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10" dirty="0">
                          <a:latin typeface="Palladio Uralic"/>
                          <a:cs typeface="Palladio Uralic"/>
                        </a:rPr>
                        <a:t>104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10" dirty="0">
                          <a:latin typeface="Palladio Uralic"/>
                          <a:cs typeface="Palladio Uralic"/>
                        </a:rPr>
                        <a:t>105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1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10" dirty="0">
                          <a:latin typeface="Palladio Uralic"/>
                          <a:cs typeface="Palladio Uralic"/>
                        </a:rPr>
                        <a:t>106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31811" y="875538"/>
            <a:ext cx="1539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945" algn="l"/>
              </a:tabLst>
            </a:pP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bu	</a:t>
            </a:r>
            <a:r>
              <a:rPr lang="tr-TR" sz="2400" b="0" spc="-100" dirty="0">
                <a:solidFill>
                  <a:srgbClr val="000000"/>
                </a:solidFill>
                <a:latin typeface="Arial"/>
                <a:cs typeface="Arial"/>
              </a:rPr>
              <a:t>ş</a:t>
            </a:r>
            <a:r>
              <a:rPr sz="2400" b="0" spc="-100" dirty="0" err="1">
                <a:solidFill>
                  <a:srgbClr val="000000"/>
                </a:solidFill>
                <a:latin typeface="Arial"/>
                <a:cs typeface="Arial"/>
              </a:rPr>
              <a:t>ekilde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318" y="875538"/>
            <a:ext cx="64935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01420" algn="l"/>
                <a:tab pos="2256155" algn="l"/>
                <a:tab pos="3427095" algn="l"/>
                <a:tab pos="3988435" algn="l"/>
              </a:tabLst>
            </a:pPr>
            <a:r>
              <a:rPr sz="2400" spc="-5" dirty="0">
                <a:latin typeface="Arial"/>
                <a:cs typeface="Arial"/>
              </a:rPr>
              <a:t>Benzer	</a:t>
            </a:r>
            <a:r>
              <a:rPr sz="2400" dirty="0">
                <a:latin typeface="Arial"/>
                <a:cs typeface="Arial"/>
              </a:rPr>
              <a:t>olarak	</a:t>
            </a:r>
            <a:r>
              <a:rPr sz="2400" spc="-5" dirty="0">
                <a:latin typeface="Arial"/>
                <a:cs typeface="Arial"/>
              </a:rPr>
              <a:t>32bitlik	</a:t>
            </a:r>
            <a:r>
              <a:rPr sz="2400" dirty="0">
                <a:latin typeface="Arial"/>
                <a:cs typeface="Arial"/>
              </a:rPr>
              <a:t>bir	</a:t>
            </a:r>
            <a:r>
              <a:rPr sz="2400" spc="-5" dirty="0">
                <a:latin typeface="Arial"/>
                <a:cs typeface="Arial"/>
              </a:rPr>
              <a:t>veriyi(doubleword)  </a:t>
            </a:r>
            <a:r>
              <a:rPr sz="2400" spc="-75" dirty="0" err="1">
                <a:latin typeface="Arial"/>
                <a:cs typeface="Arial"/>
              </a:rPr>
              <a:t>dü</a:t>
            </a:r>
            <a:r>
              <a:rPr lang="tr-TR" sz="2400" spc="-75" dirty="0">
                <a:latin typeface="Arial"/>
                <a:cs typeface="Arial"/>
              </a:rPr>
              <a:t>ş</a:t>
            </a:r>
            <a:r>
              <a:rPr sz="2400" spc="-75" dirty="0" err="1">
                <a:latin typeface="Arial"/>
                <a:cs typeface="Arial"/>
              </a:rPr>
              <a:t>ünerek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40" dirty="0" err="1">
                <a:latin typeface="Arial"/>
                <a:cs typeface="Arial"/>
              </a:rPr>
              <a:t>yerle</a:t>
            </a:r>
            <a:r>
              <a:rPr lang="tr-TR" sz="2400" spc="-40" dirty="0">
                <a:latin typeface="Arial"/>
                <a:cs typeface="Arial"/>
              </a:rPr>
              <a:t>ş</a:t>
            </a:r>
            <a:r>
              <a:rPr sz="2400" spc="-40" dirty="0" err="1">
                <a:latin typeface="Arial"/>
                <a:cs typeface="Arial"/>
              </a:rPr>
              <a:t>tirebilirsiniz</a:t>
            </a:r>
            <a:r>
              <a:rPr sz="2400" spc="-4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Örneğin: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318" y="1973326"/>
            <a:ext cx="8230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16660" algn="l"/>
                <a:tab pos="2305050" algn="l"/>
                <a:tab pos="4497705" algn="l"/>
                <a:tab pos="5845175" algn="l"/>
                <a:tab pos="6708140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65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I	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	1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3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56</a:t>
            </a:r>
            <a:r>
              <a:rPr sz="2400" spc="-5" dirty="0">
                <a:latin typeface="Arial"/>
                <a:cs typeface="Arial"/>
              </a:rPr>
              <a:t>FF</a:t>
            </a:r>
            <a:r>
              <a:rPr sz="2400" dirty="0">
                <a:latin typeface="Arial"/>
                <a:cs typeface="Arial"/>
              </a:rPr>
              <a:t>H	</a:t>
            </a:r>
            <a:r>
              <a:rPr sz="2400" spc="-2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sini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5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	ad</a:t>
            </a:r>
            <a:r>
              <a:rPr sz="2400" spc="-5" dirty="0">
                <a:latin typeface="Arial"/>
                <a:cs typeface="Arial"/>
              </a:rPr>
              <a:t>resin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  </a:t>
            </a:r>
            <a:r>
              <a:rPr sz="2400" dirty="0" err="1">
                <a:latin typeface="Arial"/>
                <a:cs typeface="Arial"/>
              </a:rPr>
              <a:t>itibaren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5" dirty="0" err="1">
                <a:latin typeface="Arial"/>
                <a:cs typeface="Arial"/>
              </a:rPr>
              <a:t>yerle</a:t>
            </a:r>
            <a:r>
              <a:rPr lang="tr-TR" sz="2400" spc="-55" dirty="0">
                <a:latin typeface="Arial"/>
                <a:cs typeface="Arial"/>
              </a:rPr>
              <a:t>ş</a:t>
            </a:r>
            <a:r>
              <a:rPr sz="2400" spc="-55" dirty="0" err="1">
                <a:latin typeface="Arial"/>
                <a:cs typeface="Arial"/>
              </a:rPr>
              <a:t>tirecek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olursa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tr-TR" sz="2400" spc="-335" dirty="0">
                <a:latin typeface="Arial"/>
                <a:cs typeface="Arial"/>
              </a:rPr>
              <a:t>ş</a:t>
            </a:r>
            <a:r>
              <a:rPr sz="2400" spc="-335" dirty="0">
                <a:latin typeface="Arial"/>
                <a:cs typeface="Arial"/>
              </a:rPr>
              <a:t>u </a:t>
            </a:r>
            <a:r>
              <a:rPr lang="tr-TR" sz="2400" spc="-100" dirty="0">
                <a:latin typeface="Arial"/>
                <a:cs typeface="Arial"/>
              </a:rPr>
              <a:t>ş</a:t>
            </a:r>
            <a:r>
              <a:rPr sz="2400" spc="-100" dirty="0" err="1">
                <a:latin typeface="Arial"/>
                <a:cs typeface="Arial"/>
              </a:rPr>
              <a:t>ekilde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olur.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318" y="1136980"/>
            <a:ext cx="328993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b="0" dirty="0">
                <a:solidFill>
                  <a:srgbClr val="365F91"/>
                </a:solidFill>
                <a:latin typeface="Arial"/>
                <a:cs typeface="Arial"/>
              </a:rPr>
              <a:t>Dizi </a:t>
            </a:r>
            <a:r>
              <a:rPr b="0" spc="-35" dirty="0">
                <a:solidFill>
                  <a:srgbClr val="365F91"/>
                </a:solidFill>
                <a:latin typeface="Arial"/>
                <a:cs typeface="Arial"/>
              </a:rPr>
              <a:t>Tanımlaması </a:t>
            </a:r>
            <a:r>
              <a:rPr b="0" spc="-15" dirty="0">
                <a:solidFill>
                  <a:srgbClr val="365F91"/>
                </a:solidFill>
                <a:latin typeface="Arial"/>
                <a:cs typeface="Arial"/>
              </a:rPr>
              <a:t>ve  </a:t>
            </a:r>
            <a:r>
              <a:rPr b="0" spc="-5" dirty="0" err="1">
                <a:solidFill>
                  <a:srgbClr val="365F91"/>
                </a:solidFill>
                <a:latin typeface="Arial"/>
                <a:cs typeface="Arial"/>
              </a:rPr>
              <a:t>Elemanlarına</a:t>
            </a:r>
            <a:r>
              <a:rPr b="0" spc="-6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b="0" spc="-110" dirty="0">
                <a:solidFill>
                  <a:srgbClr val="365F91"/>
                </a:solidFill>
                <a:latin typeface="Arial"/>
                <a:cs typeface="Arial"/>
              </a:rPr>
              <a:t>Eri</a:t>
            </a:r>
            <a:r>
              <a:rPr lang="tr-TR" b="0" spc="-110" dirty="0">
                <a:solidFill>
                  <a:srgbClr val="365F91"/>
                </a:solidFill>
                <a:latin typeface="Arial"/>
                <a:cs typeface="Arial"/>
              </a:rPr>
              <a:t>ş</a:t>
            </a:r>
            <a:r>
              <a:rPr b="0" spc="-110" dirty="0" err="1">
                <a:solidFill>
                  <a:srgbClr val="365F91"/>
                </a:solidFill>
                <a:latin typeface="Arial"/>
                <a:cs typeface="Arial"/>
              </a:rPr>
              <a:t>imi</a:t>
            </a:r>
            <a:endParaRPr b="0" spc="-110" dirty="0">
              <a:solidFill>
                <a:srgbClr val="365F9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xfrm>
            <a:off x="329590" y="2611069"/>
            <a:ext cx="3575050" cy="4090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DIZI DB 5, 6, 7, 8, 9, 0,</a:t>
            </a:r>
            <a:r>
              <a:rPr spc="-220" dirty="0"/>
              <a:t> </a:t>
            </a:r>
            <a:r>
              <a:rPr dirty="0"/>
              <a:t>-6,</a:t>
            </a:r>
          </a:p>
          <a:p>
            <a:pPr marL="12700" marR="80010">
              <a:lnSpc>
                <a:spcPct val="100000"/>
              </a:lnSpc>
            </a:pPr>
            <a:r>
              <a:rPr spc="-5" dirty="0"/>
              <a:t>-9,3 </a:t>
            </a:r>
            <a:r>
              <a:rPr lang="tr-TR" spc="-85" dirty="0"/>
              <a:t>ş</a:t>
            </a:r>
            <a:r>
              <a:rPr spc="-85" dirty="0" err="1"/>
              <a:t>eklinde</a:t>
            </a:r>
            <a:r>
              <a:rPr spc="-85" dirty="0"/>
              <a:t> </a:t>
            </a:r>
            <a:r>
              <a:rPr dirty="0"/>
              <a:t>tanımlaması  </a:t>
            </a:r>
            <a:r>
              <a:rPr spc="-30" dirty="0"/>
              <a:t>yapılır.</a:t>
            </a:r>
          </a:p>
          <a:p>
            <a:pPr marL="12700" marR="149225">
              <a:lnSpc>
                <a:spcPct val="100000"/>
              </a:lnSpc>
              <a:spcBef>
                <a:spcPts val="5"/>
              </a:spcBef>
              <a:tabLst>
                <a:tab pos="2381885" algn="l"/>
              </a:tabLst>
            </a:pPr>
            <a:r>
              <a:rPr dirty="0"/>
              <a:t>LEA SI, DIZI ; </a:t>
            </a:r>
            <a:r>
              <a:rPr lang="tr-TR" spc="-85" dirty="0"/>
              <a:t>ş</a:t>
            </a:r>
            <a:r>
              <a:rPr spc="-85" dirty="0" err="1"/>
              <a:t>eklinde</a:t>
            </a:r>
            <a:r>
              <a:rPr spc="-85" dirty="0"/>
              <a:t>  </a:t>
            </a:r>
            <a:r>
              <a:rPr spc="-10" dirty="0" err="1"/>
              <a:t>dizinin</a:t>
            </a:r>
            <a:r>
              <a:rPr spc="-10" dirty="0"/>
              <a:t> </a:t>
            </a:r>
            <a:r>
              <a:rPr spc="-80" dirty="0" err="1"/>
              <a:t>ba</a:t>
            </a:r>
            <a:r>
              <a:rPr lang="tr-TR" spc="-80" dirty="0"/>
              <a:t>ş</a:t>
            </a:r>
            <a:r>
              <a:rPr spc="-80" dirty="0" err="1"/>
              <a:t>langıç</a:t>
            </a:r>
            <a:r>
              <a:rPr spc="-80" dirty="0"/>
              <a:t> </a:t>
            </a:r>
            <a:r>
              <a:rPr dirty="0"/>
              <a:t>adresini  SI</a:t>
            </a:r>
            <a:r>
              <a:rPr spc="-30" dirty="0"/>
              <a:t> </a:t>
            </a:r>
            <a:r>
              <a:rPr spc="-5" dirty="0"/>
              <a:t>kaydedicisine	</a:t>
            </a:r>
            <a:r>
              <a:rPr spc="-30" dirty="0"/>
              <a:t>alınır.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/>
          </a:p>
          <a:p>
            <a:pPr marL="12700" marR="61594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Arial"/>
                <a:cs typeface="Arial"/>
              </a:rPr>
              <a:t>Örnek: </a:t>
            </a:r>
            <a:r>
              <a:rPr spc="-5" dirty="0"/>
              <a:t>Bir dizide</a:t>
            </a:r>
            <a:r>
              <a:rPr spc="-65" dirty="0"/>
              <a:t> </a:t>
            </a:r>
            <a:r>
              <a:rPr dirty="0"/>
              <a:t>bulunan  </a:t>
            </a:r>
            <a:r>
              <a:rPr spc="-5" dirty="0"/>
              <a:t>elemanların </a:t>
            </a:r>
            <a:r>
              <a:rPr dirty="0"/>
              <a:t>toplamını  bulan </a:t>
            </a:r>
            <a:r>
              <a:rPr spc="-5" dirty="0"/>
              <a:t>program </a:t>
            </a:r>
            <a:r>
              <a:rPr dirty="0"/>
              <a:t>kodunu  </a:t>
            </a:r>
            <a:r>
              <a:rPr spc="-15" dirty="0"/>
              <a:t>yazınız.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91710" y="973962"/>
            <a:ext cx="3678554" cy="2710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119630" algn="r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Arial"/>
                <a:cs typeface="Arial"/>
              </a:rPr>
              <a:t>.MODEL</a:t>
            </a:r>
            <a:r>
              <a:rPr sz="1600" b="1" spc="-1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SMALL</a:t>
            </a:r>
            <a:endParaRPr sz="1600">
              <a:latin typeface="Arial"/>
              <a:cs typeface="Arial"/>
            </a:endParaRPr>
          </a:p>
          <a:p>
            <a:pPr marR="2182495" algn="r">
              <a:lnSpc>
                <a:spcPct val="100000"/>
              </a:lnSpc>
            </a:pPr>
            <a:r>
              <a:rPr sz="1600" b="1" spc="-35" dirty="0">
                <a:latin typeface="Arial"/>
                <a:cs typeface="Arial"/>
              </a:rPr>
              <a:t>.STACK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64</a:t>
            </a:r>
            <a:endParaRPr sz="1600">
              <a:latin typeface="Arial"/>
              <a:cs typeface="Arial"/>
            </a:endParaRPr>
          </a:p>
          <a:p>
            <a:pPr marL="466725">
              <a:lnSpc>
                <a:spcPct val="100000"/>
              </a:lnSpc>
              <a:spcBef>
                <a:spcPts val="5"/>
              </a:spcBef>
            </a:pPr>
            <a:r>
              <a:rPr sz="1600" b="1" spc="-65" dirty="0">
                <a:latin typeface="Arial"/>
                <a:cs typeface="Arial"/>
              </a:rPr>
              <a:t>.DATA</a:t>
            </a:r>
            <a:endParaRPr sz="1600">
              <a:latin typeface="Arial"/>
              <a:cs typeface="Arial"/>
            </a:endParaRPr>
          </a:p>
          <a:p>
            <a:pPr marL="695325" marR="508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DIZI DB </a:t>
            </a:r>
            <a:r>
              <a:rPr sz="1600" b="1" spc="-5" dirty="0">
                <a:latin typeface="Arial"/>
                <a:cs typeface="Arial"/>
              </a:rPr>
              <a:t>5, 6, 7, 8, 9, </a:t>
            </a:r>
            <a:r>
              <a:rPr sz="1600" b="1" dirty="0">
                <a:latin typeface="Arial"/>
                <a:cs typeface="Arial"/>
              </a:rPr>
              <a:t>0,-6,-9, </a:t>
            </a:r>
            <a:r>
              <a:rPr sz="1600" b="1" spc="-5" dirty="0">
                <a:latin typeface="Arial"/>
                <a:cs typeface="Arial"/>
              </a:rPr>
              <a:t>3, </a:t>
            </a:r>
            <a:r>
              <a:rPr sz="1600" b="1" dirty="0">
                <a:latin typeface="Arial"/>
                <a:cs typeface="Arial"/>
              </a:rPr>
              <a:t>8  SONUC DW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46672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.CODE</a:t>
            </a:r>
            <a:endParaRPr sz="1600">
              <a:latin typeface="Arial"/>
              <a:cs typeface="Arial"/>
            </a:endParaRPr>
          </a:p>
          <a:p>
            <a:pPr marL="408940" marR="1629410" indent="-290195">
              <a:lnSpc>
                <a:spcPct val="100000"/>
              </a:lnSpc>
            </a:pPr>
            <a:r>
              <a:rPr sz="1600" b="1" spc="-30" dirty="0">
                <a:latin typeface="Arial"/>
                <a:cs typeface="Arial"/>
              </a:rPr>
              <a:t>ANA </a:t>
            </a:r>
            <a:r>
              <a:rPr sz="1600" b="1" dirty="0">
                <a:latin typeface="Arial"/>
                <a:cs typeface="Arial"/>
              </a:rPr>
              <a:t>PROC </a:t>
            </a:r>
            <a:r>
              <a:rPr sz="1600" b="1" spc="-55" dirty="0">
                <a:latin typeface="Arial"/>
                <a:cs typeface="Arial"/>
              </a:rPr>
              <a:t>FAR  </a:t>
            </a:r>
            <a:r>
              <a:rPr sz="1600" b="1" spc="10" dirty="0">
                <a:latin typeface="Arial"/>
                <a:cs typeface="Arial"/>
              </a:rPr>
              <a:t>MOV </a:t>
            </a:r>
            <a:r>
              <a:rPr sz="1600" b="1" spc="-45" dirty="0">
                <a:latin typeface="Arial"/>
                <a:cs typeface="Arial"/>
              </a:rPr>
              <a:t>AX,@DATA  </a:t>
            </a:r>
            <a:r>
              <a:rPr sz="1600" b="1" spc="10" dirty="0">
                <a:latin typeface="Arial"/>
                <a:cs typeface="Arial"/>
              </a:rPr>
              <a:t>MOV </a:t>
            </a:r>
            <a:r>
              <a:rPr sz="1600" b="1" dirty="0">
                <a:latin typeface="Arial"/>
                <a:cs typeface="Arial"/>
              </a:rPr>
              <a:t>DS, </a:t>
            </a:r>
            <a:r>
              <a:rPr sz="1600" b="1" spc="-40" dirty="0">
                <a:latin typeface="Arial"/>
                <a:cs typeface="Arial"/>
              </a:rPr>
              <a:t>AX  </a:t>
            </a:r>
            <a:r>
              <a:rPr sz="1600" b="1" spc="10" dirty="0">
                <a:latin typeface="Arial"/>
                <a:cs typeface="Arial"/>
              </a:rPr>
              <a:t>MOV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AL,0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5"/>
              </a:spcBef>
            </a:pPr>
            <a:r>
              <a:rPr sz="1600" b="1" spc="10" dirty="0">
                <a:latin typeface="Arial"/>
                <a:cs typeface="Arial"/>
              </a:rPr>
              <a:t>MOV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CX,10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8204" y="3657346"/>
            <a:ext cx="38614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8420" algn="l"/>
                <a:tab pos="1568450" algn="l"/>
              </a:tabLst>
            </a:pPr>
            <a:r>
              <a:rPr sz="1600" b="1" spc="5" dirty="0">
                <a:latin typeface="Arial"/>
                <a:cs typeface="Arial"/>
              </a:rPr>
              <a:t>LEA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SI,</a:t>
            </a:r>
            <a:r>
              <a:rPr sz="1600" b="1" dirty="0">
                <a:latin typeface="Arial"/>
                <a:cs typeface="Arial"/>
              </a:rPr>
              <a:t> DIZI	;	DIZI </a:t>
            </a:r>
            <a:r>
              <a:rPr sz="1600" b="1" spc="5" dirty="0">
                <a:latin typeface="Arial"/>
                <a:cs typeface="Arial"/>
              </a:rPr>
              <a:t>nin </a:t>
            </a:r>
            <a:r>
              <a:rPr sz="1600" b="1" dirty="0">
                <a:latin typeface="Arial"/>
                <a:cs typeface="Arial"/>
              </a:rPr>
              <a:t>baslangic</a:t>
            </a:r>
            <a:r>
              <a:rPr sz="1600" b="1" spc="-1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1710" y="3811023"/>
            <a:ext cx="2042795" cy="29832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00" b="1" spc="-5" dirty="0">
                <a:latin typeface="Arial"/>
                <a:cs typeface="Arial"/>
              </a:rPr>
              <a:t>adresi </a:t>
            </a:r>
            <a:r>
              <a:rPr sz="1600" b="1" spc="5" dirty="0">
                <a:latin typeface="Arial"/>
                <a:cs typeface="Arial"/>
              </a:rPr>
              <a:t>SI </a:t>
            </a:r>
            <a:r>
              <a:rPr sz="1600" b="1" spc="-40" dirty="0">
                <a:latin typeface="Arial"/>
                <a:cs typeface="Arial"/>
              </a:rPr>
              <a:t>ya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yüklenir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b="1" spc="-20" dirty="0">
                <a:latin typeface="Arial"/>
                <a:cs typeface="Arial"/>
              </a:rPr>
              <a:t>BAS:</a:t>
            </a:r>
            <a:endParaRPr sz="1600">
              <a:latin typeface="Arial"/>
              <a:cs typeface="Arial"/>
            </a:endParaRPr>
          </a:p>
          <a:p>
            <a:pPr marL="402590" marR="445770" indent="5715">
              <a:lnSpc>
                <a:spcPct val="100000"/>
              </a:lnSpc>
            </a:pPr>
            <a:r>
              <a:rPr sz="1600" b="1" spc="10" dirty="0">
                <a:latin typeface="Arial"/>
                <a:cs typeface="Arial"/>
              </a:rPr>
              <a:t>MOV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BL,[SI]  </a:t>
            </a:r>
            <a:r>
              <a:rPr sz="1600" b="1" spc="-30" dirty="0">
                <a:latin typeface="Arial"/>
                <a:cs typeface="Arial"/>
              </a:rPr>
              <a:t>ADC </a:t>
            </a:r>
            <a:r>
              <a:rPr sz="1600" b="1" spc="-25" dirty="0">
                <a:latin typeface="Arial"/>
                <a:cs typeface="Arial"/>
              </a:rPr>
              <a:t>AL, </a:t>
            </a:r>
            <a:r>
              <a:rPr sz="1600" b="1" dirty="0">
                <a:latin typeface="Arial"/>
                <a:cs typeface="Arial"/>
              </a:rPr>
              <a:t>BL  INC SI  </a:t>
            </a:r>
            <a:r>
              <a:rPr sz="1600" b="1" spc="5" dirty="0">
                <a:latin typeface="Arial"/>
                <a:cs typeface="Arial"/>
              </a:rPr>
              <a:t>LOOP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BAS</a:t>
            </a:r>
            <a:endParaRPr sz="16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600" b="1" spc="10" dirty="0">
                <a:latin typeface="Arial"/>
                <a:cs typeface="Arial"/>
              </a:rPr>
              <a:t>MOV </a:t>
            </a:r>
            <a:r>
              <a:rPr sz="1600" b="1" dirty="0">
                <a:latin typeface="Arial"/>
                <a:cs typeface="Arial"/>
              </a:rPr>
              <a:t>SONUC,</a:t>
            </a:r>
            <a:r>
              <a:rPr sz="1600" b="1" spc="-200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AL</a:t>
            </a:r>
            <a:endParaRPr sz="1600">
              <a:latin typeface="Arial"/>
              <a:cs typeface="Arial"/>
            </a:endParaRPr>
          </a:p>
          <a:p>
            <a:pPr marL="408940" marR="363220">
              <a:lnSpc>
                <a:spcPct val="100000"/>
              </a:lnSpc>
              <a:spcBef>
                <a:spcPts val="725"/>
              </a:spcBef>
            </a:pPr>
            <a:r>
              <a:rPr sz="1600" b="1" spc="10" dirty="0">
                <a:latin typeface="Arial"/>
                <a:cs typeface="Arial"/>
              </a:rPr>
              <a:t>MOV</a:t>
            </a:r>
            <a:r>
              <a:rPr sz="1600" b="1" spc="-15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AH,4CH  </a:t>
            </a:r>
            <a:r>
              <a:rPr sz="1600" b="1" dirty="0">
                <a:latin typeface="Arial"/>
                <a:cs typeface="Arial"/>
              </a:rPr>
              <a:t>INT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21H</a:t>
            </a:r>
            <a:endParaRPr sz="1600">
              <a:latin typeface="Arial"/>
              <a:cs typeface="Arial"/>
            </a:endParaRPr>
          </a:p>
          <a:p>
            <a:pPr marR="971550" algn="r">
              <a:lnSpc>
                <a:spcPct val="100000"/>
              </a:lnSpc>
            </a:pPr>
            <a:r>
              <a:rPr sz="1600" b="1" spc="-30" dirty="0">
                <a:latin typeface="Arial"/>
                <a:cs typeface="Arial"/>
              </a:rPr>
              <a:t>ANA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ENDP</a:t>
            </a:r>
            <a:endParaRPr sz="1600">
              <a:latin typeface="Arial"/>
              <a:cs typeface="Arial"/>
            </a:endParaRPr>
          </a:p>
          <a:p>
            <a:pPr marR="942340" algn="r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END</a:t>
            </a:r>
            <a:r>
              <a:rPr sz="1600" b="1" spc="-16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ANA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1459" y="2444238"/>
            <a:ext cx="3394075" cy="3099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z="2400" spc="-5" dirty="0">
                <a:latin typeface="Arial"/>
                <a:cs typeface="Arial"/>
              </a:rPr>
              <a:t>MOV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DH,[BX+DI+20H]</a:t>
            </a:r>
            <a:endParaRPr sz="24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z="2400" spc="-5" dirty="0">
                <a:latin typeface="Arial"/>
                <a:cs typeface="Arial"/>
              </a:rPr>
              <a:t>MOV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AL,BL</a:t>
            </a:r>
            <a:endParaRPr sz="24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z="2400" dirty="0">
                <a:latin typeface="Arial"/>
                <a:cs typeface="Arial"/>
              </a:rPr>
              <a:t>JMP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etiket1</a:t>
            </a:r>
            <a:endParaRPr sz="24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z="2400" spc="-5" dirty="0">
                <a:latin typeface="Arial"/>
                <a:cs typeface="Arial"/>
              </a:rPr>
              <a:t>MOV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SP,BP</a:t>
            </a:r>
            <a:endParaRPr sz="24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z="2400" spc="-5" dirty="0">
                <a:latin typeface="Arial"/>
                <a:cs typeface="Arial"/>
              </a:rPr>
              <a:t>MOV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AX,dizi</a:t>
            </a:r>
            <a:endParaRPr sz="24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z="2400" spc="-5" dirty="0">
                <a:latin typeface="Arial"/>
                <a:cs typeface="Arial"/>
              </a:rPr>
              <a:t>MOV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CH,[BP+SI]</a:t>
            </a:r>
            <a:endParaRPr sz="24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z="2400" spc="-5" dirty="0">
                <a:latin typeface="Arial"/>
                <a:cs typeface="Arial"/>
              </a:rPr>
              <a:t>MOV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AX,dosya[BX+DI]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pc="-5" dirty="0"/>
              <a:t>MOV</a:t>
            </a:r>
            <a:r>
              <a:rPr spc="-45" dirty="0"/>
              <a:t> </a:t>
            </a:r>
            <a:r>
              <a:rPr dirty="0"/>
              <a:t>[DI],BH</a:t>
            </a: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pc="-5" dirty="0"/>
              <a:t>MOV</a:t>
            </a:r>
            <a:r>
              <a:rPr spc="-165" dirty="0"/>
              <a:t> </a:t>
            </a:r>
            <a:r>
              <a:rPr spc="-5" dirty="0"/>
              <a:t>AX,44H</a:t>
            </a: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pc="-5" dirty="0"/>
              <a:t>MOV</a:t>
            </a:r>
            <a:r>
              <a:rPr spc="-50" dirty="0"/>
              <a:t> </a:t>
            </a:r>
            <a:r>
              <a:rPr spc="-5" dirty="0"/>
              <a:t>[BX+SI],SP</a:t>
            </a: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pc="-5" dirty="0"/>
              <a:t>MOV</a:t>
            </a:r>
            <a:r>
              <a:rPr spc="-170" dirty="0"/>
              <a:t> </a:t>
            </a:r>
            <a:r>
              <a:rPr dirty="0"/>
              <a:t>AL,sayı</a:t>
            </a: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pc="-5" dirty="0"/>
              <a:t>MOV</a:t>
            </a:r>
            <a:r>
              <a:rPr spc="-145" dirty="0"/>
              <a:t> </a:t>
            </a:r>
            <a:r>
              <a:rPr spc="-35" dirty="0"/>
              <a:t>AX,[DI+100H]</a:t>
            </a: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pc="-5" dirty="0"/>
              <a:t>MOV</a:t>
            </a:r>
            <a:r>
              <a:rPr spc="-105" dirty="0"/>
              <a:t> </a:t>
            </a:r>
            <a:r>
              <a:rPr dirty="0"/>
              <a:t>BL,44</a:t>
            </a: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pc="-5" dirty="0"/>
              <a:t>MOV</a:t>
            </a:r>
            <a:r>
              <a:rPr spc="-40" dirty="0"/>
              <a:t> </a:t>
            </a:r>
            <a:r>
              <a:rPr spc="-5" dirty="0"/>
              <a:t>dizi[SI],BL</a:t>
            </a: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pc="-5" dirty="0"/>
              <a:t>MOV</a:t>
            </a:r>
            <a:r>
              <a:rPr spc="-85" dirty="0"/>
              <a:t> </a:t>
            </a:r>
            <a:r>
              <a:rPr dirty="0"/>
              <a:t>liste[SI+2],CL</a:t>
            </a: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pc="-5" dirty="0"/>
              <a:t>MOV</a:t>
            </a:r>
            <a:r>
              <a:rPr spc="-45" dirty="0"/>
              <a:t> </a:t>
            </a:r>
            <a:r>
              <a:rPr spc="-5" dirty="0"/>
              <a:t>CX,[BX]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267" y="1237310"/>
            <a:ext cx="7670165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5" dirty="0">
                <a:solidFill>
                  <a:srgbClr val="FF0000"/>
                </a:solidFill>
                <a:latin typeface="Arial"/>
                <a:cs typeface="Arial"/>
              </a:rPr>
              <a:t>Örnekler</a:t>
            </a:r>
          </a:p>
          <a:p>
            <a:pPr marL="12700">
              <a:lnSpc>
                <a:spcPct val="100000"/>
              </a:lnSpc>
            </a:pPr>
            <a:r>
              <a:rPr b="0" spc="-8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tr-TR" b="0" spc="-85" dirty="0">
                <a:solidFill>
                  <a:srgbClr val="000000"/>
                </a:solidFill>
                <a:latin typeface="Arial"/>
                <a:cs typeface="Arial"/>
              </a:rPr>
              <a:t>ş</a:t>
            </a:r>
            <a:r>
              <a:rPr b="0" spc="-85" dirty="0" err="1">
                <a:solidFill>
                  <a:srgbClr val="000000"/>
                </a:solidFill>
                <a:latin typeface="Arial"/>
                <a:cs typeface="Arial"/>
              </a:rPr>
              <a:t>ağıdaki</a:t>
            </a:r>
            <a:r>
              <a:rPr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komutların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adresleme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modlarını</a:t>
            </a:r>
            <a:r>
              <a:rPr b="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bulun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5222" y="2593289"/>
            <a:ext cx="6119978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4800" b="1" dirty="0">
                <a:solidFill>
                  <a:srgbClr val="00A3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7FB2"/>
                </a:solidFill>
                <a:latin typeface="Arial"/>
                <a:cs typeface="Arial"/>
              </a:rPr>
              <a:t>Bilişim  Teknolojileri Öğretmeni</a:t>
            </a:r>
            <a:endParaRPr sz="2400" dirty="0">
              <a:solidFill>
                <a:srgbClr val="007FB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413385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265" dirty="0">
                <a:latin typeface="Arial"/>
                <a:cs typeface="Arial"/>
              </a:rPr>
              <a:t>8086</a:t>
            </a:r>
            <a:r>
              <a:rPr sz="5000" b="0" spc="-254" dirty="0">
                <a:latin typeface="Arial"/>
                <a:cs typeface="Arial"/>
              </a:rPr>
              <a:t> </a:t>
            </a:r>
            <a:r>
              <a:rPr sz="5000" b="0" spc="-185" dirty="0">
                <a:latin typeface="Arial"/>
                <a:cs typeface="Arial"/>
              </a:rPr>
              <a:t>Bileşenleri</a:t>
            </a:r>
            <a:endParaRPr sz="5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750" y="2205037"/>
            <a:ext cx="7383399" cy="3883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4</a:t>
            </a:fld>
            <a:endParaRPr spc="-5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296545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185" dirty="0">
                <a:latin typeface="Arial"/>
                <a:cs typeface="Arial"/>
              </a:rPr>
              <a:t>Register’lar</a:t>
            </a:r>
            <a:endParaRPr sz="5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5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963038"/>
            <a:ext cx="8075930" cy="362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5000"/>
              <a:buChar char=""/>
              <a:tabLst>
                <a:tab pos="527685" algn="l"/>
                <a:tab pos="528320" algn="l"/>
                <a:tab pos="2113280" algn="l"/>
                <a:tab pos="2887345" algn="l"/>
                <a:tab pos="4198620" algn="l"/>
                <a:tab pos="6384290" algn="l"/>
                <a:tab pos="7369175" algn="l"/>
              </a:tabLst>
            </a:pPr>
            <a:r>
              <a:rPr sz="2000" spc="-10" dirty="0">
                <a:latin typeface="Arial"/>
                <a:cs typeface="Arial"/>
              </a:rPr>
              <a:t>Register’lar,	</a:t>
            </a:r>
            <a:r>
              <a:rPr sz="2000" spc="-5" dirty="0">
                <a:latin typeface="Arial"/>
                <a:cs typeface="Arial"/>
              </a:rPr>
              <a:t>CPU	içerisinde	bulunduklarından	dolayı,	</a:t>
            </a:r>
            <a:r>
              <a:rPr sz="2000" spc="-10" dirty="0">
                <a:latin typeface="Arial"/>
                <a:cs typeface="Arial"/>
              </a:rPr>
              <a:t>hafıza</a:t>
            </a:r>
            <a:endParaRPr sz="2000" dirty="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Arial"/>
                <a:cs typeface="Arial"/>
              </a:rPr>
              <a:t>bloğuna </a:t>
            </a:r>
            <a:r>
              <a:rPr sz="2000" spc="-10" dirty="0">
                <a:latin typeface="Arial"/>
                <a:cs typeface="Arial"/>
              </a:rPr>
              <a:t>göre </a:t>
            </a:r>
            <a:r>
              <a:rPr sz="2000" spc="-5" dirty="0">
                <a:latin typeface="Arial"/>
                <a:cs typeface="Arial"/>
              </a:rPr>
              <a:t>oldukça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hızlıdırlar.</a:t>
            </a:r>
            <a:endParaRPr sz="20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Char char=""/>
              <a:tabLst>
                <a:tab pos="527685" algn="l"/>
                <a:tab pos="528320" algn="l"/>
                <a:tab pos="1448435" algn="l"/>
                <a:tab pos="2540000" algn="l"/>
                <a:tab pos="3411854" algn="l"/>
                <a:tab pos="3978910" algn="l"/>
                <a:tab pos="4906010" algn="l"/>
                <a:tab pos="5503545" algn="l"/>
                <a:tab pos="6717030" algn="l"/>
              </a:tabLst>
            </a:pPr>
            <a:r>
              <a:rPr sz="2000" spc="-15" dirty="0">
                <a:latin typeface="Arial"/>
                <a:cs typeface="Arial"/>
              </a:rPr>
              <a:t>Ha</a:t>
            </a:r>
            <a:r>
              <a:rPr sz="2000" spc="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ı</a:t>
            </a:r>
            <a:r>
              <a:rPr sz="2000" spc="-2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0" dirty="0">
                <a:latin typeface="Arial"/>
                <a:cs typeface="Arial"/>
              </a:rPr>
              <a:t>b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ğ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 err="1">
                <a:latin typeface="Arial"/>
                <a:cs typeface="Arial"/>
              </a:rPr>
              <a:t>e</a:t>
            </a:r>
            <a:r>
              <a:rPr sz="2000" spc="20" dirty="0" err="1">
                <a:latin typeface="Arial"/>
                <a:cs typeface="Arial"/>
              </a:rPr>
              <a:t>r</a:t>
            </a:r>
            <a:r>
              <a:rPr sz="2000" spc="-20" dirty="0" err="1">
                <a:latin typeface="Arial"/>
                <a:cs typeface="Arial"/>
              </a:rPr>
              <a:t>i</a:t>
            </a:r>
            <a:r>
              <a:rPr lang="tr-TR" sz="2000" spc="-550" dirty="0">
                <a:latin typeface="Arial"/>
                <a:cs typeface="Arial"/>
              </a:rPr>
              <a:t>ş</a:t>
            </a:r>
            <a:r>
              <a:rPr sz="2000" spc="-20" dirty="0" err="1">
                <a:latin typeface="Arial"/>
                <a:cs typeface="Arial"/>
              </a:rPr>
              <a:t>i</a:t>
            </a:r>
            <a:r>
              <a:rPr sz="2000" spc="-10" dirty="0" err="1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ç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tem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eri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5" dirty="0">
                <a:latin typeface="Arial"/>
                <a:cs typeface="Arial"/>
              </a:rPr>
              <a:t>y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arını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5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ı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3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ı</a:t>
            </a:r>
            <a:endParaRPr sz="2000" dirty="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gereklidir.</a:t>
            </a:r>
            <a:endParaRPr sz="20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Char char=""/>
              <a:tabLst>
                <a:tab pos="527685" algn="l"/>
                <a:tab pos="528320" algn="l"/>
                <a:tab pos="2149475" algn="l"/>
                <a:tab pos="3180080" algn="l"/>
                <a:tab pos="4469765" algn="l"/>
                <a:tab pos="4991100" algn="l"/>
                <a:tab pos="5530850" algn="l"/>
                <a:tab pos="6067425" algn="l"/>
                <a:tab pos="6875780" algn="l"/>
                <a:tab pos="7299325" algn="l"/>
              </a:tabLst>
            </a:pPr>
            <a:r>
              <a:rPr sz="2000" spc="-15" dirty="0">
                <a:latin typeface="Arial"/>
                <a:cs typeface="Arial"/>
              </a:rPr>
              <a:t>Re</a:t>
            </a:r>
            <a:r>
              <a:rPr sz="2000" spc="10" dirty="0">
                <a:latin typeface="Arial"/>
                <a:cs typeface="Arial"/>
              </a:rPr>
              <a:t>g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te</a:t>
            </a:r>
            <a:r>
              <a:rPr sz="2000" spc="65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’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2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er</a:t>
            </a:r>
            <a:r>
              <a:rPr sz="2000" spc="1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2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0" dirty="0" err="1">
                <a:latin typeface="Arial"/>
                <a:cs typeface="Arial"/>
              </a:rPr>
              <a:t>u</a:t>
            </a:r>
            <a:r>
              <a:rPr sz="2000" spc="-20" dirty="0" err="1">
                <a:latin typeface="Arial"/>
                <a:cs typeface="Arial"/>
              </a:rPr>
              <a:t>l</a:t>
            </a:r>
            <a:r>
              <a:rPr sz="2000" spc="10" dirty="0" err="1">
                <a:latin typeface="Arial"/>
                <a:cs typeface="Arial"/>
              </a:rPr>
              <a:t>a</a:t>
            </a:r>
            <a:r>
              <a:rPr lang="tr-TR" sz="2000" spc="-550" dirty="0">
                <a:latin typeface="Arial"/>
                <a:cs typeface="Arial"/>
              </a:rPr>
              <a:t>ş</a:t>
            </a:r>
            <a:r>
              <a:rPr sz="2000" spc="-5" dirty="0" err="1">
                <a:latin typeface="Arial"/>
                <a:cs typeface="Arial"/>
              </a:rPr>
              <a:t>ı</a:t>
            </a:r>
            <a:r>
              <a:rPr sz="2000" spc="-20" dirty="0" err="1">
                <a:latin typeface="Arial"/>
                <a:cs typeface="Arial"/>
              </a:rPr>
              <a:t>l</a:t>
            </a:r>
            <a:r>
              <a:rPr sz="2000" spc="30" dirty="0" err="1">
                <a:latin typeface="Arial"/>
                <a:cs typeface="Arial"/>
              </a:rPr>
              <a:t>m</a:t>
            </a:r>
            <a:r>
              <a:rPr sz="2000" spc="-10" dirty="0" err="1">
                <a:latin typeface="Arial"/>
                <a:cs typeface="Arial"/>
              </a:rPr>
              <a:t>a</a:t>
            </a:r>
            <a:r>
              <a:rPr sz="2000" dirty="0" err="1">
                <a:latin typeface="Arial"/>
                <a:cs typeface="Arial"/>
              </a:rPr>
              <a:t>s</a:t>
            </a:r>
            <a:r>
              <a:rPr sz="2000" spc="-5" dirty="0" err="1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ç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" dirty="0">
                <a:latin typeface="Arial"/>
                <a:cs typeface="Arial"/>
              </a:rPr>
              <a:t>ç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" dirty="0">
                <a:latin typeface="Arial"/>
                <a:cs typeface="Arial"/>
              </a:rPr>
              <a:t>ç</a:t>
            </a:r>
            <a:r>
              <a:rPr sz="2000" spc="-3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5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ü</a:t>
            </a:r>
            <a:r>
              <a:rPr sz="2000" dirty="0">
                <a:latin typeface="Arial"/>
                <a:cs typeface="Arial"/>
              </a:rPr>
              <a:t>ç</a:t>
            </a:r>
            <a:r>
              <a:rPr sz="2000" spc="-35" dirty="0">
                <a:latin typeface="Arial"/>
                <a:cs typeface="Arial"/>
              </a:rPr>
              <a:t>ü</a:t>
            </a:r>
            <a:r>
              <a:rPr sz="2000" spc="-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25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an</a:t>
            </a:r>
            <a:endParaRPr sz="2000" dirty="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dilimi </a:t>
            </a:r>
            <a:r>
              <a:rPr sz="2000" spc="-15" dirty="0">
                <a:latin typeface="Arial"/>
                <a:cs typeface="Arial"/>
              </a:rPr>
              <a:t>yeterli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olur.</a:t>
            </a:r>
            <a:endParaRPr sz="2000" dirty="0">
              <a:latin typeface="Arial"/>
              <a:cs typeface="Arial"/>
            </a:endParaRPr>
          </a:p>
          <a:p>
            <a:pPr marL="527685" indent="-515620" algn="just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Char char=""/>
              <a:tabLst>
                <a:tab pos="528320" algn="l"/>
              </a:tabLst>
            </a:pPr>
            <a:r>
              <a:rPr sz="2000" spc="-10" dirty="0">
                <a:latin typeface="Arial"/>
                <a:cs typeface="Arial"/>
              </a:rPr>
              <a:t>Bu sebeple, </a:t>
            </a:r>
            <a:r>
              <a:rPr sz="2000" spc="-50" dirty="0" err="1">
                <a:latin typeface="Arial"/>
                <a:cs typeface="Arial"/>
              </a:rPr>
              <a:t>deği</a:t>
            </a:r>
            <a:r>
              <a:rPr lang="tr-TR" sz="2000" spc="-50" dirty="0">
                <a:latin typeface="Arial"/>
                <a:cs typeface="Arial"/>
              </a:rPr>
              <a:t>ş</a:t>
            </a:r>
            <a:r>
              <a:rPr sz="2000" spc="-50" dirty="0" err="1">
                <a:latin typeface="Arial"/>
                <a:cs typeface="Arial"/>
              </a:rPr>
              <a:t>kenlerin</a:t>
            </a:r>
            <a:r>
              <a:rPr sz="2000" spc="-5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register’larda </a:t>
            </a:r>
            <a:r>
              <a:rPr sz="2000" spc="-5" dirty="0" err="1">
                <a:latin typeface="Arial"/>
                <a:cs typeface="Arial"/>
              </a:rPr>
              <a:t>tutulmasına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spc="-50" dirty="0" err="1">
                <a:latin typeface="Arial"/>
                <a:cs typeface="Arial"/>
              </a:rPr>
              <a:t>çalı</a:t>
            </a:r>
            <a:r>
              <a:rPr lang="tr-TR" sz="2000" spc="-50" dirty="0">
                <a:latin typeface="Arial"/>
                <a:cs typeface="Arial"/>
              </a:rPr>
              <a:t>ş</a:t>
            </a:r>
            <a:r>
              <a:rPr sz="2000" spc="-50" dirty="0" err="1">
                <a:latin typeface="Arial"/>
                <a:cs typeface="Arial"/>
              </a:rPr>
              <a:t>ılmalıdır</a:t>
            </a:r>
            <a:r>
              <a:rPr sz="2000" spc="-5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527685" marR="5715" indent="-515620" algn="just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Char char=""/>
              <a:tabLst>
                <a:tab pos="528320" algn="l"/>
              </a:tabLst>
            </a:pPr>
            <a:r>
              <a:rPr sz="2000" spc="-5" dirty="0">
                <a:latin typeface="Arial"/>
                <a:cs typeface="Arial"/>
              </a:rPr>
              <a:t>Register </a:t>
            </a:r>
            <a:r>
              <a:rPr sz="2000" spc="-10" dirty="0">
                <a:latin typeface="Arial"/>
                <a:cs typeface="Arial"/>
              </a:rPr>
              <a:t>grupları </a:t>
            </a:r>
            <a:r>
              <a:rPr sz="2000" dirty="0">
                <a:latin typeface="Arial"/>
                <a:cs typeface="Arial"/>
              </a:rPr>
              <a:t>genellikle </a:t>
            </a:r>
            <a:r>
              <a:rPr sz="2000" spc="-5" dirty="0">
                <a:latin typeface="Arial"/>
                <a:cs typeface="Arial"/>
              </a:rPr>
              <a:t>oldukça kısıtlıdır </a:t>
            </a:r>
            <a:r>
              <a:rPr sz="2000" spc="-15" dirty="0">
                <a:latin typeface="Arial"/>
                <a:cs typeface="Arial"/>
              </a:rPr>
              <a:t>ve </a:t>
            </a:r>
            <a:r>
              <a:rPr sz="2000" spc="-10" dirty="0">
                <a:latin typeface="Arial"/>
                <a:cs typeface="Arial"/>
              </a:rPr>
              <a:t>çoğu </a:t>
            </a:r>
            <a:r>
              <a:rPr sz="2000" spc="-20" dirty="0">
                <a:latin typeface="Arial"/>
                <a:cs typeface="Arial"/>
              </a:rPr>
              <a:t>register’ın  </a:t>
            </a:r>
            <a:r>
              <a:rPr sz="2000" spc="-10" dirty="0" err="1">
                <a:latin typeface="Arial"/>
                <a:cs typeface="Arial"/>
              </a:rPr>
              <a:t>önceden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5" dirty="0" err="1">
                <a:latin typeface="Arial"/>
                <a:cs typeface="Arial"/>
              </a:rPr>
              <a:t>tanımlanmı</a:t>
            </a:r>
            <a:r>
              <a:rPr lang="tr-TR" sz="2000" spc="-55" dirty="0">
                <a:latin typeface="Arial"/>
                <a:cs typeface="Arial"/>
              </a:rPr>
              <a:t>ş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görevleri </a:t>
            </a:r>
            <a:r>
              <a:rPr sz="2000" spc="-20" dirty="0">
                <a:latin typeface="Arial"/>
                <a:cs typeface="Arial"/>
              </a:rPr>
              <a:t>bulunur. </a:t>
            </a:r>
            <a:r>
              <a:rPr sz="2000" spc="-10" dirty="0">
                <a:latin typeface="Arial"/>
                <a:cs typeface="Arial"/>
              </a:rPr>
              <a:t>Bu </a:t>
            </a:r>
            <a:r>
              <a:rPr sz="2000" spc="-5" dirty="0">
                <a:latin typeface="Arial"/>
                <a:cs typeface="Arial"/>
              </a:rPr>
              <a:t>nedende, kullanımları  çok </a:t>
            </a:r>
            <a:r>
              <a:rPr sz="2000" spc="-15" dirty="0">
                <a:latin typeface="Arial"/>
                <a:cs typeface="Arial"/>
              </a:rPr>
              <a:t>sınırlıdır. </a:t>
            </a:r>
            <a:r>
              <a:rPr sz="2000" spc="-5" dirty="0">
                <a:latin typeface="Arial"/>
                <a:cs typeface="Arial"/>
              </a:rPr>
              <a:t>Ancak, </a:t>
            </a:r>
            <a:r>
              <a:rPr sz="2000" spc="-20" dirty="0">
                <a:latin typeface="Arial"/>
                <a:cs typeface="Arial"/>
              </a:rPr>
              <a:t>yine </a:t>
            </a:r>
            <a:r>
              <a:rPr sz="2000" spc="5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hesaplamalar </a:t>
            </a:r>
            <a:r>
              <a:rPr sz="2000" spc="-10" dirty="0">
                <a:latin typeface="Arial"/>
                <a:cs typeface="Arial"/>
              </a:rPr>
              <a:t>için </a:t>
            </a:r>
            <a:r>
              <a:rPr sz="2000" dirty="0">
                <a:latin typeface="Arial"/>
                <a:cs typeface="Arial"/>
              </a:rPr>
              <a:t>geçici </a:t>
            </a:r>
            <a:r>
              <a:rPr sz="2000" spc="-10" dirty="0">
                <a:latin typeface="Arial"/>
                <a:cs typeface="Arial"/>
              </a:rPr>
              <a:t>hafıza </a:t>
            </a:r>
            <a:r>
              <a:rPr sz="2000" dirty="0">
                <a:latin typeface="Arial"/>
                <a:cs typeface="Arial"/>
              </a:rPr>
              <a:t>birimi  </a:t>
            </a:r>
            <a:r>
              <a:rPr sz="2000" spc="-10" dirty="0">
                <a:latin typeface="Arial"/>
                <a:cs typeface="Arial"/>
              </a:rPr>
              <a:t>olarak </a:t>
            </a:r>
            <a:r>
              <a:rPr sz="2000" spc="-5" dirty="0">
                <a:latin typeface="Arial"/>
                <a:cs typeface="Arial"/>
              </a:rPr>
              <a:t>kullanılmak </a:t>
            </a:r>
            <a:r>
              <a:rPr sz="2000" spc="-10" dirty="0">
                <a:latin typeface="Arial"/>
                <a:cs typeface="Arial"/>
              </a:rPr>
              <a:t>için en ideal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birimlerdir.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386016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285" dirty="0">
                <a:latin typeface="Arial"/>
                <a:cs typeface="Arial"/>
              </a:rPr>
              <a:t>Register</a:t>
            </a:r>
            <a:r>
              <a:rPr sz="5000" b="0" spc="-365" dirty="0">
                <a:latin typeface="Arial"/>
                <a:cs typeface="Arial"/>
              </a:rPr>
              <a:t> </a:t>
            </a:r>
            <a:r>
              <a:rPr sz="5000" b="0" spc="-130" dirty="0">
                <a:latin typeface="Arial"/>
                <a:cs typeface="Arial"/>
              </a:rPr>
              <a:t>Tipleri</a:t>
            </a:r>
            <a:endParaRPr sz="5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6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879649"/>
            <a:ext cx="4272915" cy="14528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spc="-10" dirty="0">
                <a:latin typeface="Arial"/>
                <a:cs typeface="Arial"/>
              </a:rPr>
              <a:t>Genel </a:t>
            </a:r>
            <a:r>
              <a:rPr sz="2600" spc="-5" dirty="0">
                <a:latin typeface="Arial"/>
                <a:cs typeface="Arial"/>
              </a:rPr>
              <a:t>Amaçlı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Register’lar</a:t>
            </a: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lang="tr-TR" sz="2600" spc="-265" dirty="0">
                <a:latin typeface="Arial"/>
                <a:cs typeface="Arial"/>
              </a:rPr>
              <a:t>İ</a:t>
            </a:r>
            <a:r>
              <a:rPr sz="2600" spc="-265" dirty="0" err="1">
                <a:latin typeface="Arial"/>
                <a:cs typeface="Arial"/>
              </a:rPr>
              <a:t>ndis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Register’ları</a:t>
            </a: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latin typeface="Arial"/>
                <a:cs typeface="Arial"/>
              </a:rPr>
              <a:t>Özel Amaçlı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Register’lar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712724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190" dirty="0">
                <a:latin typeface="Arial"/>
                <a:cs typeface="Arial"/>
              </a:rPr>
              <a:t>1. </a:t>
            </a:r>
            <a:r>
              <a:rPr sz="5000" b="0" spc="-295" dirty="0">
                <a:latin typeface="Arial"/>
                <a:cs typeface="Arial"/>
              </a:rPr>
              <a:t>Genel </a:t>
            </a:r>
            <a:r>
              <a:rPr sz="5000" b="0" spc="-275" dirty="0">
                <a:latin typeface="Arial"/>
                <a:cs typeface="Arial"/>
              </a:rPr>
              <a:t>Amaçlı</a:t>
            </a:r>
            <a:r>
              <a:rPr sz="5000" b="0" spc="-320" dirty="0">
                <a:latin typeface="Arial"/>
                <a:cs typeface="Arial"/>
              </a:rPr>
              <a:t> </a:t>
            </a:r>
            <a:r>
              <a:rPr sz="5000" b="0" spc="-180" dirty="0">
                <a:latin typeface="Arial"/>
                <a:cs typeface="Arial"/>
              </a:rPr>
              <a:t>Register’lar</a:t>
            </a:r>
            <a:endParaRPr sz="5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7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963038"/>
            <a:ext cx="8073390" cy="36022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5000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8086 </a:t>
            </a:r>
            <a:r>
              <a:rPr sz="2000" spc="-5" dirty="0">
                <a:latin typeface="Arial"/>
                <a:cs typeface="Arial"/>
              </a:rPr>
              <a:t>CPU’da, 8 genel amaçlı register </a:t>
            </a:r>
            <a:r>
              <a:rPr sz="2000" spc="-20" dirty="0">
                <a:latin typeface="Arial"/>
                <a:cs typeface="Arial"/>
              </a:rPr>
              <a:t>bulunur. </a:t>
            </a:r>
            <a:r>
              <a:rPr sz="2000" spc="-5" dirty="0">
                <a:latin typeface="Arial"/>
                <a:cs typeface="Arial"/>
              </a:rPr>
              <a:t>Her </a:t>
            </a:r>
            <a:r>
              <a:rPr sz="2000" dirty="0">
                <a:latin typeface="Arial"/>
                <a:cs typeface="Arial"/>
              </a:rPr>
              <a:t>register’ın </a:t>
            </a:r>
            <a:r>
              <a:rPr sz="2000" spc="-10" dirty="0">
                <a:latin typeface="Arial"/>
                <a:cs typeface="Arial"/>
              </a:rPr>
              <a:t>ayrı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bir</a:t>
            </a:r>
            <a:endParaRPr sz="2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ismi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bulunur:</a:t>
            </a:r>
            <a:endParaRPr sz="20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</a:tabLst>
            </a:pPr>
            <a:r>
              <a:rPr sz="2000" b="1" spc="-45" dirty="0">
                <a:latin typeface="Arial"/>
                <a:cs typeface="Arial"/>
              </a:rPr>
              <a:t>AX </a:t>
            </a:r>
            <a:r>
              <a:rPr sz="2000" spc="-5" dirty="0">
                <a:latin typeface="Arial"/>
                <a:cs typeface="Arial"/>
              </a:rPr>
              <a:t>- accumulator register – akümülatör </a:t>
            </a:r>
            <a:r>
              <a:rPr sz="2000" spc="-30" dirty="0">
                <a:latin typeface="Arial"/>
                <a:cs typeface="Arial"/>
              </a:rPr>
              <a:t>(</a:t>
            </a:r>
            <a:r>
              <a:rPr sz="2000" b="1" spc="-30" dirty="0">
                <a:latin typeface="Arial"/>
                <a:cs typeface="Arial"/>
              </a:rPr>
              <a:t>AH </a:t>
            </a:r>
            <a:r>
              <a:rPr sz="2000" b="1" spc="-5" dirty="0">
                <a:latin typeface="Arial"/>
                <a:cs typeface="Arial"/>
              </a:rPr>
              <a:t>/</a:t>
            </a:r>
            <a:r>
              <a:rPr sz="2000" b="1" spc="14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AL</a:t>
            </a:r>
            <a:r>
              <a:rPr sz="2000" spc="-25" dirty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</a:tabLst>
            </a:pPr>
            <a:r>
              <a:rPr sz="2000" b="1" spc="-5" dirty="0">
                <a:latin typeface="Arial"/>
                <a:cs typeface="Arial"/>
              </a:rPr>
              <a:t>BX </a:t>
            </a:r>
            <a:r>
              <a:rPr sz="2000" spc="-5" dirty="0">
                <a:latin typeface="Arial"/>
                <a:cs typeface="Arial"/>
              </a:rPr>
              <a:t>-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base address register – </a:t>
            </a:r>
            <a:r>
              <a:rPr sz="2000" spc="-5" dirty="0" err="1">
                <a:latin typeface="Arial"/>
                <a:cs typeface="Arial"/>
              </a:rPr>
              <a:t>adres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65" dirty="0" err="1">
                <a:latin typeface="Arial"/>
                <a:cs typeface="Arial"/>
              </a:rPr>
              <a:t>ba</a:t>
            </a:r>
            <a:r>
              <a:rPr lang="tr-TR" sz="2000" spc="-65" dirty="0">
                <a:latin typeface="Arial"/>
                <a:cs typeface="Arial"/>
              </a:rPr>
              <a:t>ş</a:t>
            </a:r>
            <a:r>
              <a:rPr sz="2000" spc="-65" dirty="0" err="1">
                <a:latin typeface="Arial"/>
                <a:cs typeface="Arial"/>
              </a:rPr>
              <a:t>langıcı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b="1" spc="-5" dirty="0">
                <a:latin typeface="Arial"/>
                <a:cs typeface="Arial"/>
              </a:rPr>
              <a:t>BH /</a:t>
            </a:r>
            <a:r>
              <a:rPr sz="2000" b="1" spc="1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BL</a:t>
            </a:r>
            <a:r>
              <a:rPr sz="2000" spc="-5" dirty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</a:tabLst>
            </a:pPr>
            <a:r>
              <a:rPr sz="2000" b="1" spc="-10" dirty="0">
                <a:latin typeface="Arial"/>
                <a:cs typeface="Arial"/>
              </a:rPr>
              <a:t>CX </a:t>
            </a:r>
            <a:r>
              <a:rPr sz="2000" spc="-5" dirty="0">
                <a:latin typeface="Arial"/>
                <a:cs typeface="Arial"/>
              </a:rPr>
              <a:t>- the count register – </a:t>
            </a:r>
            <a:r>
              <a:rPr sz="2000" spc="-10" dirty="0">
                <a:latin typeface="Arial"/>
                <a:cs typeface="Arial"/>
              </a:rPr>
              <a:t>sayma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b="1" spc="-5" dirty="0">
                <a:latin typeface="Arial"/>
                <a:cs typeface="Arial"/>
              </a:rPr>
              <a:t>CH /</a:t>
            </a:r>
            <a:r>
              <a:rPr sz="2000" b="1" spc="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CL</a:t>
            </a:r>
            <a:r>
              <a:rPr sz="2000" spc="-5" dirty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484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</a:tabLst>
            </a:pPr>
            <a:r>
              <a:rPr sz="2000" b="1" spc="-5" dirty="0">
                <a:latin typeface="Arial"/>
                <a:cs typeface="Arial"/>
              </a:rPr>
              <a:t>DX </a:t>
            </a:r>
            <a:r>
              <a:rPr sz="2000" spc="-5" dirty="0">
                <a:latin typeface="Arial"/>
                <a:cs typeface="Arial"/>
              </a:rPr>
              <a:t>- </a:t>
            </a:r>
            <a:r>
              <a:rPr sz="2000" spc="-10" dirty="0">
                <a:latin typeface="Arial"/>
                <a:cs typeface="Arial"/>
              </a:rPr>
              <a:t>the data </a:t>
            </a:r>
            <a:r>
              <a:rPr sz="2000" spc="-5" dirty="0">
                <a:latin typeface="Arial"/>
                <a:cs typeface="Arial"/>
              </a:rPr>
              <a:t>register – </a:t>
            </a:r>
            <a:r>
              <a:rPr sz="2000" spc="-10" dirty="0">
                <a:latin typeface="Arial"/>
                <a:cs typeface="Arial"/>
              </a:rPr>
              <a:t>veri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b="1" spc="-5" dirty="0">
                <a:latin typeface="Arial"/>
                <a:cs typeface="Arial"/>
              </a:rPr>
              <a:t>DH /</a:t>
            </a:r>
            <a:r>
              <a:rPr sz="2000" b="1" spc="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DL</a:t>
            </a:r>
            <a:r>
              <a:rPr sz="2000" spc="-5" dirty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</a:tabLst>
            </a:pPr>
            <a:r>
              <a:rPr sz="2000" b="1" spc="-10" dirty="0">
                <a:latin typeface="Arial"/>
                <a:cs typeface="Arial"/>
              </a:rPr>
              <a:t>SI </a:t>
            </a:r>
            <a:r>
              <a:rPr sz="2000" spc="-5" dirty="0">
                <a:latin typeface="Arial"/>
                <a:cs typeface="Arial"/>
              </a:rPr>
              <a:t>- source </a:t>
            </a:r>
            <a:r>
              <a:rPr sz="2000" spc="-10" dirty="0">
                <a:latin typeface="Arial"/>
                <a:cs typeface="Arial"/>
              </a:rPr>
              <a:t>index </a:t>
            </a:r>
            <a:r>
              <a:rPr sz="2000" spc="-5" dirty="0">
                <a:latin typeface="Arial"/>
                <a:cs typeface="Arial"/>
              </a:rPr>
              <a:t>register – </a:t>
            </a:r>
            <a:r>
              <a:rPr sz="2000" spc="-15" dirty="0">
                <a:latin typeface="Arial"/>
                <a:cs typeface="Arial"/>
              </a:rPr>
              <a:t>kaynak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indisi.</a:t>
            </a:r>
            <a:endParaRPr sz="20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</a:tabLst>
            </a:pPr>
            <a:r>
              <a:rPr sz="2000" b="1" spc="-5" dirty="0">
                <a:latin typeface="Arial"/>
                <a:cs typeface="Arial"/>
              </a:rPr>
              <a:t>DI </a:t>
            </a:r>
            <a:r>
              <a:rPr sz="2000" spc="-5" dirty="0">
                <a:latin typeface="Arial"/>
                <a:cs typeface="Arial"/>
              </a:rPr>
              <a:t>- </a:t>
            </a:r>
            <a:r>
              <a:rPr sz="2000" spc="-10" dirty="0">
                <a:latin typeface="Arial"/>
                <a:cs typeface="Arial"/>
              </a:rPr>
              <a:t>destination index </a:t>
            </a:r>
            <a:r>
              <a:rPr sz="2000" spc="-5" dirty="0">
                <a:latin typeface="Arial"/>
                <a:cs typeface="Arial"/>
              </a:rPr>
              <a:t>register – </a:t>
            </a:r>
            <a:r>
              <a:rPr sz="2000" spc="-10" dirty="0">
                <a:latin typeface="Arial"/>
                <a:cs typeface="Arial"/>
              </a:rPr>
              <a:t>hedef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indisi.</a:t>
            </a:r>
            <a:endParaRPr sz="20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</a:tabLst>
            </a:pPr>
            <a:r>
              <a:rPr sz="2000" b="1" spc="-10" dirty="0">
                <a:latin typeface="Arial"/>
                <a:cs typeface="Arial"/>
              </a:rPr>
              <a:t>BP </a:t>
            </a:r>
            <a:r>
              <a:rPr sz="2000" spc="-5" dirty="0">
                <a:latin typeface="Arial"/>
                <a:cs typeface="Arial"/>
              </a:rPr>
              <a:t>- base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5" dirty="0">
                <a:latin typeface="Arial"/>
                <a:cs typeface="Arial"/>
              </a:rPr>
              <a:t>– </a:t>
            </a:r>
            <a:r>
              <a:rPr sz="2000" dirty="0">
                <a:latin typeface="Arial"/>
                <a:cs typeface="Arial"/>
              </a:rPr>
              <a:t>temel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gösterici.</a:t>
            </a:r>
            <a:endParaRPr sz="2000" dirty="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484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</a:tabLst>
            </a:pPr>
            <a:r>
              <a:rPr sz="2000" b="1" spc="-15" dirty="0">
                <a:latin typeface="Arial"/>
                <a:cs typeface="Arial"/>
              </a:rPr>
              <a:t>SP </a:t>
            </a:r>
            <a:r>
              <a:rPr sz="2000" spc="-5" dirty="0">
                <a:latin typeface="Arial"/>
                <a:cs typeface="Arial"/>
              </a:rPr>
              <a:t>- stack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20" dirty="0">
                <a:latin typeface="Arial"/>
                <a:cs typeface="Arial"/>
              </a:rPr>
              <a:t>yığıt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gösterici.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256487"/>
            <a:ext cx="631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10" dirty="0">
                <a:latin typeface="Arial"/>
                <a:cs typeface="Arial"/>
              </a:rPr>
              <a:t>Genel </a:t>
            </a:r>
            <a:r>
              <a:rPr sz="3600" b="0" spc="-195" dirty="0">
                <a:latin typeface="Arial"/>
                <a:cs typeface="Arial"/>
              </a:rPr>
              <a:t>Amaçlı </a:t>
            </a:r>
            <a:r>
              <a:rPr sz="3600" b="0" spc="-135" dirty="0">
                <a:latin typeface="Arial"/>
                <a:cs typeface="Arial"/>
              </a:rPr>
              <a:t>Register’lar</a:t>
            </a:r>
            <a:r>
              <a:rPr sz="3600" b="0" spc="-225" dirty="0">
                <a:latin typeface="Arial"/>
                <a:cs typeface="Arial"/>
              </a:rPr>
              <a:t> </a:t>
            </a:r>
            <a:r>
              <a:rPr sz="3600" b="0" spc="-170" dirty="0">
                <a:latin typeface="Arial"/>
                <a:cs typeface="Arial"/>
              </a:rPr>
              <a:t>(devam)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8</a:t>
            </a:fld>
            <a:endParaRPr spc="-55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5000"/>
              <a:buChar char=""/>
              <a:tabLst>
                <a:tab pos="288925" algn="l"/>
                <a:tab pos="289560" algn="l"/>
                <a:tab pos="749300" algn="l"/>
                <a:tab pos="2155190" algn="l"/>
                <a:tab pos="3100705" algn="l"/>
                <a:tab pos="4128135" algn="l"/>
                <a:tab pos="5186045" algn="l"/>
                <a:tab pos="5719445" algn="l"/>
                <a:tab pos="7149465" algn="l"/>
              </a:tabLst>
            </a:pPr>
            <a:r>
              <a:rPr sz="2000" spc="-20" dirty="0"/>
              <a:t>B</a:t>
            </a:r>
            <a:r>
              <a:rPr sz="2000" spc="-5" dirty="0"/>
              <a:t>u</a:t>
            </a:r>
            <a:r>
              <a:rPr sz="2000" dirty="0"/>
              <a:t>	r</a:t>
            </a:r>
            <a:r>
              <a:rPr sz="2000" spc="-10" dirty="0"/>
              <a:t>e</a:t>
            </a:r>
            <a:r>
              <a:rPr sz="2000" spc="5" dirty="0"/>
              <a:t>g</a:t>
            </a:r>
            <a:r>
              <a:rPr sz="2000" spc="-20" dirty="0"/>
              <a:t>i</a:t>
            </a:r>
            <a:r>
              <a:rPr sz="2000" spc="5" dirty="0"/>
              <a:t>s</a:t>
            </a:r>
            <a:r>
              <a:rPr sz="2000" spc="-5" dirty="0"/>
              <a:t>te</a:t>
            </a:r>
            <a:r>
              <a:rPr sz="2000" spc="90" dirty="0"/>
              <a:t>r</a:t>
            </a:r>
            <a:r>
              <a:rPr sz="2000" spc="-20" dirty="0"/>
              <a:t>’</a:t>
            </a:r>
            <a:r>
              <a:rPr sz="2000" spc="5" dirty="0"/>
              <a:t>l</a:t>
            </a:r>
            <a:r>
              <a:rPr sz="2000" spc="-10" dirty="0"/>
              <a:t>a</a:t>
            </a:r>
            <a:r>
              <a:rPr sz="2000" spc="-125" dirty="0"/>
              <a:t>r</a:t>
            </a:r>
            <a:r>
              <a:rPr sz="2000" spc="-5" dirty="0"/>
              <a:t>,</a:t>
            </a:r>
            <a:r>
              <a:rPr sz="2000" dirty="0"/>
              <a:t>	</a:t>
            </a:r>
            <a:r>
              <a:rPr sz="2000" spc="-15" dirty="0"/>
              <a:t>i</a:t>
            </a:r>
            <a:r>
              <a:rPr sz="2000" spc="5" dirty="0"/>
              <a:t>s</a:t>
            </a:r>
            <a:r>
              <a:rPr sz="2000" spc="30" dirty="0"/>
              <a:t>m</a:t>
            </a:r>
            <a:r>
              <a:rPr sz="2000" spc="-15" dirty="0"/>
              <a:t>i</a:t>
            </a:r>
            <a:r>
              <a:rPr sz="2000" spc="-5" dirty="0"/>
              <a:t>n</a:t>
            </a:r>
            <a:r>
              <a:rPr sz="2000" spc="-20" dirty="0"/>
              <a:t>i</a:t>
            </a:r>
            <a:r>
              <a:rPr sz="2000" spc="-5" dirty="0"/>
              <a:t>n</a:t>
            </a:r>
            <a:r>
              <a:rPr sz="2000" dirty="0"/>
              <a:t>	</a:t>
            </a:r>
            <a:r>
              <a:rPr sz="2000" spc="-10" dirty="0"/>
              <a:t>b</a:t>
            </a:r>
            <a:r>
              <a:rPr sz="2000" spc="5" dirty="0"/>
              <a:t>el</a:t>
            </a:r>
            <a:r>
              <a:rPr sz="2000" spc="-20" dirty="0"/>
              <a:t>i</a:t>
            </a:r>
            <a:r>
              <a:rPr sz="2000" dirty="0"/>
              <a:t>r</a:t>
            </a:r>
            <a:r>
              <a:rPr sz="2000" spc="-5" dirty="0"/>
              <a:t>tt</a:t>
            </a:r>
            <a:r>
              <a:rPr sz="2000" spc="-20" dirty="0"/>
              <a:t>i</a:t>
            </a:r>
            <a:r>
              <a:rPr sz="2000" spc="10" dirty="0"/>
              <a:t>ğ</a:t>
            </a:r>
            <a:r>
              <a:rPr sz="2000" spc="-5" dirty="0"/>
              <a:t>i</a:t>
            </a:r>
            <a:r>
              <a:rPr sz="2000" dirty="0"/>
              <a:t>	</a:t>
            </a:r>
            <a:r>
              <a:rPr sz="2000" spc="-10" dirty="0"/>
              <a:t>a</a:t>
            </a:r>
            <a:r>
              <a:rPr sz="2000" spc="25" dirty="0"/>
              <a:t>m</a:t>
            </a:r>
            <a:r>
              <a:rPr sz="2000" spc="-10" dirty="0"/>
              <a:t>a</a:t>
            </a:r>
            <a:r>
              <a:rPr sz="2000" dirty="0"/>
              <a:t>ç</a:t>
            </a:r>
            <a:r>
              <a:rPr sz="2000" spc="-20" dirty="0"/>
              <a:t>l</a:t>
            </a:r>
            <a:r>
              <a:rPr sz="2000" spc="-10" dirty="0"/>
              <a:t>a</a:t>
            </a:r>
            <a:r>
              <a:rPr sz="2000" spc="-5" dirty="0"/>
              <a:t>r</a:t>
            </a:r>
            <a:r>
              <a:rPr sz="2000" dirty="0"/>
              <a:t>	</a:t>
            </a:r>
            <a:r>
              <a:rPr sz="2000" spc="-20" dirty="0"/>
              <a:t>i</a:t>
            </a:r>
            <a:r>
              <a:rPr sz="2000" spc="5" dirty="0"/>
              <a:t>çi</a:t>
            </a:r>
            <a:r>
              <a:rPr sz="2000" spc="-5" dirty="0"/>
              <a:t>n</a:t>
            </a:r>
            <a:r>
              <a:rPr sz="2000" dirty="0"/>
              <a:t>	</a:t>
            </a:r>
            <a:r>
              <a:rPr sz="2000" spc="25" dirty="0"/>
              <a:t>k</a:t>
            </a:r>
            <a:r>
              <a:rPr sz="2000" spc="-10" dirty="0"/>
              <a:t>u</a:t>
            </a:r>
            <a:r>
              <a:rPr sz="2000" spc="-20" dirty="0"/>
              <a:t>l</a:t>
            </a:r>
            <a:r>
              <a:rPr sz="2000" spc="5" dirty="0"/>
              <a:t>l</a:t>
            </a:r>
            <a:r>
              <a:rPr sz="2000" spc="-10" dirty="0"/>
              <a:t>a</a:t>
            </a:r>
            <a:r>
              <a:rPr sz="2000" spc="-15" dirty="0"/>
              <a:t>n</a:t>
            </a:r>
            <a:r>
              <a:rPr sz="2000" spc="15" dirty="0"/>
              <a:t>ı</a:t>
            </a:r>
            <a:r>
              <a:rPr sz="2000" spc="-20" dirty="0"/>
              <a:t>l</a:t>
            </a:r>
            <a:r>
              <a:rPr sz="2000" spc="30" dirty="0"/>
              <a:t>m</a:t>
            </a:r>
            <a:r>
              <a:rPr sz="2000" spc="-35" dirty="0"/>
              <a:t>a</a:t>
            </a:r>
            <a:r>
              <a:rPr sz="2000" spc="-5" dirty="0"/>
              <a:t>k</a:t>
            </a:r>
            <a:r>
              <a:rPr sz="2000" dirty="0"/>
              <a:t>	</a:t>
            </a:r>
            <a:r>
              <a:rPr sz="2000" spc="-45" dirty="0"/>
              <a:t>z</a:t>
            </a:r>
            <a:r>
              <a:rPr sz="2000" spc="-5" dirty="0"/>
              <a:t>oru</a:t>
            </a:r>
            <a:r>
              <a:rPr sz="2000" spc="10" dirty="0"/>
              <a:t>n</a:t>
            </a:r>
            <a:r>
              <a:rPr sz="2000" spc="-5" dirty="0"/>
              <a:t>da</a:t>
            </a:r>
            <a:endParaRPr sz="2000" dirty="0"/>
          </a:p>
          <a:p>
            <a:pPr marL="288925">
              <a:lnSpc>
                <a:spcPct val="100000"/>
              </a:lnSpc>
              <a:spcBef>
                <a:spcPts val="5"/>
              </a:spcBef>
            </a:pPr>
            <a:r>
              <a:rPr sz="2000" spc="-25" dirty="0"/>
              <a:t>değildir. </a:t>
            </a:r>
            <a:r>
              <a:rPr sz="2000" spc="-5" dirty="0"/>
              <a:t>Programcı, </a:t>
            </a:r>
            <a:r>
              <a:rPr sz="2000" spc="-10" dirty="0"/>
              <a:t>genel </a:t>
            </a:r>
            <a:r>
              <a:rPr sz="2000" spc="-5" dirty="0"/>
              <a:t>amaçlı register’ları </a:t>
            </a:r>
            <a:r>
              <a:rPr sz="2000" spc="-10" dirty="0"/>
              <a:t>istediği gibi</a:t>
            </a:r>
            <a:r>
              <a:rPr sz="2000" spc="270" dirty="0"/>
              <a:t> </a:t>
            </a:r>
            <a:r>
              <a:rPr sz="2000" spc="-15" dirty="0"/>
              <a:t>kullanabilir.</a:t>
            </a:r>
            <a:endParaRPr sz="2000" dirty="0"/>
          </a:p>
          <a:p>
            <a:pPr marL="288925" indent="-274320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5000"/>
              <a:buChar char=""/>
              <a:tabLst>
                <a:tab pos="288925" algn="l"/>
                <a:tab pos="289560" algn="l"/>
              </a:tabLst>
            </a:pPr>
            <a:r>
              <a:rPr sz="2000" spc="-5" dirty="0"/>
              <a:t>Register’ların </a:t>
            </a:r>
            <a:r>
              <a:rPr sz="2000" spc="-10" dirty="0"/>
              <a:t>ana </a:t>
            </a:r>
            <a:r>
              <a:rPr sz="2000" dirty="0"/>
              <a:t>amacı, </a:t>
            </a:r>
            <a:r>
              <a:rPr sz="2000" spc="-10" dirty="0" err="1"/>
              <a:t>bir</a:t>
            </a:r>
            <a:r>
              <a:rPr sz="2000" spc="-10" dirty="0"/>
              <a:t> </a:t>
            </a:r>
            <a:r>
              <a:rPr sz="2000" spc="-70" dirty="0" err="1"/>
              <a:t>deği</a:t>
            </a:r>
            <a:r>
              <a:rPr lang="tr-TR" sz="2000" spc="-70" dirty="0"/>
              <a:t>ş</a:t>
            </a:r>
            <a:r>
              <a:rPr sz="2000" spc="-70" dirty="0" err="1"/>
              <a:t>keni</a:t>
            </a:r>
            <a:r>
              <a:rPr sz="2000" spc="105" dirty="0"/>
              <a:t> </a:t>
            </a:r>
            <a:r>
              <a:rPr sz="2000" spc="-10" dirty="0"/>
              <a:t>tutmaktır.</a:t>
            </a:r>
            <a:endParaRPr sz="2000" dirty="0"/>
          </a:p>
          <a:p>
            <a:pPr marL="288925" indent="-274320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5000"/>
              <a:buChar char=""/>
              <a:tabLst>
                <a:tab pos="288925" algn="l"/>
                <a:tab pos="289560" algn="l"/>
              </a:tabLst>
            </a:pPr>
            <a:r>
              <a:rPr sz="2000" spc="-20" dirty="0"/>
              <a:t>Yukarıdaki </a:t>
            </a:r>
            <a:r>
              <a:rPr sz="2000" spc="-5" dirty="0"/>
              <a:t>register’ların </a:t>
            </a:r>
            <a:r>
              <a:rPr sz="2000" spc="5" dirty="0"/>
              <a:t>tamamı</a:t>
            </a:r>
            <a:r>
              <a:rPr sz="2000" spc="-15" dirty="0"/>
              <a:t> 16-bitliktir.</a:t>
            </a:r>
            <a:endParaRPr sz="2000" dirty="0"/>
          </a:p>
          <a:p>
            <a:pPr marL="288925" indent="-274320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5000"/>
              <a:buChar char=""/>
              <a:tabLst>
                <a:tab pos="288925" algn="l"/>
                <a:tab pos="289560" algn="l"/>
              </a:tabLst>
            </a:pPr>
            <a:r>
              <a:rPr sz="2000" spc="-5" dirty="0"/>
              <a:t>4</a:t>
            </a:r>
            <a:r>
              <a:rPr sz="2000" spc="204" dirty="0"/>
              <a:t> </a:t>
            </a:r>
            <a:r>
              <a:rPr sz="2000" spc="-5" dirty="0"/>
              <a:t>genel</a:t>
            </a:r>
            <a:r>
              <a:rPr sz="2000" spc="200" dirty="0"/>
              <a:t> </a:t>
            </a:r>
            <a:r>
              <a:rPr sz="2000" spc="-5" dirty="0"/>
              <a:t>amaçlı</a:t>
            </a:r>
            <a:r>
              <a:rPr sz="2000" spc="215" dirty="0"/>
              <a:t> </a:t>
            </a:r>
            <a:r>
              <a:rPr sz="2000" spc="-5" dirty="0"/>
              <a:t>register</a:t>
            </a:r>
            <a:r>
              <a:rPr sz="2000" spc="225" dirty="0"/>
              <a:t> </a:t>
            </a:r>
            <a:r>
              <a:rPr sz="2000" dirty="0"/>
              <a:t>(AX,</a:t>
            </a:r>
            <a:r>
              <a:rPr sz="2000" spc="215" dirty="0"/>
              <a:t> </a:t>
            </a:r>
            <a:r>
              <a:rPr sz="2000" spc="-5" dirty="0"/>
              <a:t>BX,</a:t>
            </a:r>
            <a:r>
              <a:rPr sz="2000" spc="210" dirty="0"/>
              <a:t> </a:t>
            </a:r>
            <a:r>
              <a:rPr sz="2000" dirty="0"/>
              <a:t>CX,</a:t>
            </a:r>
            <a:r>
              <a:rPr sz="2000" spc="215" dirty="0"/>
              <a:t> </a:t>
            </a:r>
            <a:r>
              <a:rPr sz="2000" dirty="0"/>
              <a:t>DX),</a:t>
            </a:r>
            <a:r>
              <a:rPr sz="2000" spc="210" dirty="0"/>
              <a:t> </a:t>
            </a:r>
            <a:r>
              <a:rPr sz="2000" spc="-5" dirty="0"/>
              <a:t>iki</a:t>
            </a:r>
            <a:r>
              <a:rPr sz="2000" spc="200" dirty="0"/>
              <a:t> </a:t>
            </a:r>
            <a:r>
              <a:rPr sz="2000" spc="-10" dirty="0"/>
              <a:t>8-bitlik</a:t>
            </a:r>
            <a:r>
              <a:rPr sz="2000" spc="254" dirty="0"/>
              <a:t> </a:t>
            </a:r>
            <a:r>
              <a:rPr sz="2000" spc="-5" dirty="0"/>
              <a:t>register</a:t>
            </a:r>
            <a:r>
              <a:rPr sz="2000" spc="220" dirty="0"/>
              <a:t> </a:t>
            </a:r>
            <a:r>
              <a:rPr sz="2000" spc="-5" dirty="0"/>
              <a:t>olarak</a:t>
            </a:r>
            <a:endParaRPr sz="2000" dirty="0"/>
          </a:p>
          <a:p>
            <a:pPr marL="288925">
              <a:lnSpc>
                <a:spcPct val="100000"/>
              </a:lnSpc>
              <a:spcBef>
                <a:spcPts val="5"/>
              </a:spcBef>
            </a:pPr>
            <a:r>
              <a:rPr sz="2000" spc="-20" dirty="0"/>
              <a:t>kullanılabilir.</a:t>
            </a:r>
            <a:endParaRPr sz="2000" dirty="0"/>
          </a:p>
          <a:p>
            <a:pPr marL="563245" lvl="1" indent="-247015">
              <a:lnSpc>
                <a:spcPct val="100000"/>
              </a:lnSpc>
              <a:spcBef>
                <a:spcPts val="405"/>
              </a:spcBef>
              <a:buClr>
                <a:srgbClr val="0E6EC5"/>
              </a:buClr>
              <a:buSzPct val="85000"/>
              <a:buChar char=""/>
              <a:tabLst>
                <a:tab pos="563880" algn="l"/>
              </a:tabLst>
            </a:pPr>
            <a:r>
              <a:rPr sz="2000" spc="-10" dirty="0">
                <a:latin typeface="Arial"/>
                <a:cs typeface="Arial"/>
              </a:rPr>
              <a:t>Örneğin eğer </a:t>
            </a:r>
            <a:r>
              <a:rPr sz="2000" b="1" spc="-10" dirty="0">
                <a:latin typeface="Arial"/>
                <a:cs typeface="Arial"/>
              </a:rPr>
              <a:t>AX</a:t>
            </a:r>
            <a:r>
              <a:rPr sz="2000" spc="-10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3A39</a:t>
            </a:r>
            <a:r>
              <a:rPr sz="2000" b="1" i="1" spc="-10" dirty="0">
                <a:latin typeface="Arial"/>
                <a:cs typeface="Arial"/>
              </a:rPr>
              <a:t>h </a:t>
            </a:r>
            <a:r>
              <a:rPr sz="2000" b="1" dirty="0">
                <a:latin typeface="Arial"/>
                <a:cs typeface="Arial"/>
              </a:rPr>
              <a:t>ise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10" dirty="0">
                <a:latin typeface="Arial"/>
                <a:cs typeface="Arial"/>
              </a:rPr>
              <a:t>bu </a:t>
            </a:r>
            <a:r>
              <a:rPr sz="2000" dirty="0">
                <a:latin typeface="Arial"/>
                <a:cs typeface="Arial"/>
              </a:rPr>
              <a:t>durumda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AH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3A</a:t>
            </a:r>
            <a:r>
              <a:rPr sz="2000" b="1" i="1" spc="-15" dirty="0">
                <a:latin typeface="Arial"/>
                <a:cs typeface="Arial"/>
              </a:rPr>
              <a:t>h </a:t>
            </a:r>
            <a:r>
              <a:rPr sz="2000" spc="-15" dirty="0">
                <a:latin typeface="Arial"/>
                <a:cs typeface="Arial"/>
              </a:rPr>
              <a:t>ve </a:t>
            </a:r>
            <a:r>
              <a:rPr sz="2000" b="1" spc="-40" dirty="0">
                <a:latin typeface="Arial"/>
                <a:cs typeface="Arial"/>
              </a:rPr>
              <a:t>AL</a:t>
            </a:r>
            <a:r>
              <a:rPr sz="2000" spc="-40" dirty="0">
                <a:latin typeface="Arial"/>
                <a:cs typeface="Arial"/>
              </a:rPr>
              <a:t>=</a:t>
            </a:r>
            <a:r>
              <a:rPr sz="2000" b="1" spc="-40" dirty="0">
                <a:latin typeface="Arial"/>
                <a:cs typeface="Arial"/>
              </a:rPr>
              <a:t>39</a:t>
            </a:r>
            <a:r>
              <a:rPr sz="2000" b="1" i="1" spc="-40" dirty="0">
                <a:latin typeface="Arial"/>
                <a:cs typeface="Arial"/>
              </a:rPr>
              <a:t>h</a:t>
            </a:r>
            <a:endParaRPr sz="2000" dirty="0">
              <a:latin typeface="Arial"/>
              <a:cs typeface="Arial"/>
            </a:endParaRPr>
          </a:p>
          <a:p>
            <a:pPr marL="563245">
              <a:lnSpc>
                <a:spcPct val="100000"/>
              </a:lnSpc>
              <a:spcBef>
                <a:spcPts val="5"/>
              </a:spcBef>
            </a:pPr>
            <a:r>
              <a:rPr sz="2000" spc="-30" dirty="0"/>
              <a:t>olur.</a:t>
            </a:r>
            <a:endParaRPr sz="2000" dirty="0"/>
          </a:p>
          <a:p>
            <a:pPr marL="563245" lvl="1" indent="-247015">
              <a:lnSpc>
                <a:spcPct val="100000"/>
              </a:lnSpc>
              <a:spcBef>
                <a:spcPts val="380"/>
              </a:spcBef>
              <a:buClr>
                <a:srgbClr val="0E6EC5"/>
              </a:buClr>
              <a:buSzPct val="85000"/>
              <a:buChar char=""/>
              <a:tabLst>
                <a:tab pos="563880" algn="l"/>
                <a:tab pos="1426210" algn="l"/>
                <a:tab pos="2820035" algn="l"/>
                <a:tab pos="4490720" algn="l"/>
                <a:tab pos="5450840" algn="l"/>
                <a:tab pos="6457315" algn="l"/>
                <a:tab pos="7780655" algn="l"/>
              </a:tabLst>
            </a:pPr>
            <a:r>
              <a:rPr sz="2000" spc="-10" dirty="0">
                <a:latin typeface="Arial"/>
                <a:cs typeface="Arial"/>
              </a:rPr>
              <a:t>8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li</a:t>
            </a:r>
            <a:r>
              <a:rPr sz="2000" spc="-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	r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te</a:t>
            </a:r>
            <a:r>
              <a:rPr sz="2000" spc="9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’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ar</a:t>
            </a:r>
            <a:r>
              <a:rPr sz="2000" spc="-5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 err="1">
                <a:latin typeface="Arial"/>
                <a:cs typeface="Arial"/>
              </a:rPr>
              <a:t>d</a:t>
            </a:r>
            <a:r>
              <a:rPr sz="2000" spc="-15" dirty="0" err="1">
                <a:latin typeface="Arial"/>
                <a:cs typeface="Arial"/>
              </a:rPr>
              <a:t>e</a:t>
            </a:r>
            <a:r>
              <a:rPr sz="2000" spc="10" dirty="0" err="1">
                <a:latin typeface="Arial"/>
                <a:cs typeface="Arial"/>
              </a:rPr>
              <a:t>ğ</a:t>
            </a:r>
            <a:r>
              <a:rPr sz="2000" spc="-20" dirty="0" err="1">
                <a:latin typeface="Arial"/>
                <a:cs typeface="Arial"/>
              </a:rPr>
              <a:t>i</a:t>
            </a:r>
            <a:r>
              <a:rPr lang="tr-TR" sz="2000" spc="-550" dirty="0">
                <a:latin typeface="Arial"/>
                <a:cs typeface="Arial"/>
              </a:rPr>
              <a:t>ş</a:t>
            </a:r>
            <a:r>
              <a:rPr sz="2000" spc="15" dirty="0" err="1">
                <a:latin typeface="Arial"/>
                <a:cs typeface="Arial"/>
              </a:rPr>
              <a:t>t</a:t>
            </a:r>
            <a:r>
              <a:rPr sz="2000" spc="-20" dirty="0" err="1">
                <a:latin typeface="Arial"/>
                <a:cs typeface="Arial"/>
              </a:rPr>
              <a:t>i</a:t>
            </a:r>
            <a:r>
              <a:rPr sz="2000" dirty="0" err="1">
                <a:latin typeface="Arial"/>
                <a:cs typeface="Arial"/>
              </a:rPr>
              <a:t>r</a:t>
            </a:r>
            <a:r>
              <a:rPr sz="2000" spc="-10" dirty="0" err="1">
                <a:latin typeface="Arial"/>
                <a:cs typeface="Arial"/>
              </a:rPr>
              <a:t>d</a:t>
            </a:r>
            <a:r>
              <a:rPr sz="2000" spc="-20" dirty="0" err="1">
                <a:latin typeface="Arial"/>
                <a:cs typeface="Arial"/>
              </a:rPr>
              <a:t>i</a:t>
            </a:r>
            <a:r>
              <a:rPr sz="2000" spc="10" dirty="0" err="1">
                <a:latin typeface="Arial"/>
                <a:cs typeface="Arial"/>
              </a:rPr>
              <a:t>ğ</a:t>
            </a:r>
            <a:r>
              <a:rPr sz="2000" spc="5" dirty="0" err="1">
                <a:latin typeface="Arial"/>
                <a:cs typeface="Arial"/>
              </a:rPr>
              <a:t>i</a:t>
            </a:r>
            <a:r>
              <a:rPr sz="2000" spc="-10" dirty="0" err="1">
                <a:latin typeface="Arial"/>
                <a:cs typeface="Arial"/>
              </a:rPr>
              <a:t>n</a:t>
            </a:r>
            <a:r>
              <a:rPr sz="2000" dirty="0" err="1">
                <a:latin typeface="Arial"/>
                <a:cs typeface="Arial"/>
              </a:rPr>
              <a:t>i</a:t>
            </a:r>
            <a:r>
              <a:rPr sz="2000" spc="-5" dirty="0" err="1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25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16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1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	r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te</a:t>
            </a:r>
            <a:r>
              <a:rPr sz="2000" spc="65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’l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da</a:t>
            </a:r>
            <a:endParaRPr sz="2000" dirty="0">
              <a:latin typeface="Arial"/>
              <a:cs typeface="Arial"/>
            </a:endParaRPr>
          </a:p>
          <a:p>
            <a:pPr marL="563245">
              <a:lnSpc>
                <a:spcPct val="100000"/>
              </a:lnSpc>
              <a:spcBef>
                <a:spcPts val="5"/>
              </a:spcBef>
            </a:pPr>
            <a:r>
              <a:rPr sz="2000" spc="-145" dirty="0" err="1"/>
              <a:t>deği</a:t>
            </a:r>
            <a:r>
              <a:rPr lang="tr-TR" sz="2000" spc="-145" dirty="0"/>
              <a:t>ş</a:t>
            </a:r>
            <a:r>
              <a:rPr sz="2000" spc="-145" dirty="0"/>
              <a:t>mi</a:t>
            </a:r>
            <a:r>
              <a:rPr lang="tr-TR" sz="2000" spc="-145" dirty="0"/>
              <a:t>ş</a:t>
            </a:r>
            <a:r>
              <a:rPr sz="2000" spc="-15" dirty="0"/>
              <a:t> </a:t>
            </a:r>
            <a:r>
              <a:rPr sz="2000" spc="-30" dirty="0"/>
              <a:t>olur.</a:t>
            </a: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4723" cy="1020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126" y="51562"/>
              <a:ext cx="9146269" cy="903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3983"/>
            <a:ext cx="614997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190" dirty="0">
                <a:latin typeface="Arial"/>
                <a:cs typeface="Arial"/>
              </a:rPr>
              <a:t>2. </a:t>
            </a:r>
            <a:r>
              <a:rPr sz="5000" b="0" spc="-310" dirty="0">
                <a:latin typeface="Arial"/>
                <a:cs typeface="Arial"/>
              </a:rPr>
              <a:t>Segment</a:t>
            </a:r>
            <a:r>
              <a:rPr sz="5000" b="0" spc="-409" dirty="0">
                <a:latin typeface="Arial"/>
                <a:cs typeface="Arial"/>
              </a:rPr>
              <a:t> </a:t>
            </a:r>
            <a:r>
              <a:rPr sz="5000" b="0" spc="-185" dirty="0">
                <a:latin typeface="Arial"/>
                <a:cs typeface="Arial"/>
              </a:rPr>
              <a:t>Register’ları</a:t>
            </a:r>
            <a:endParaRPr sz="5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5" dirty="0"/>
              <a:t>9</a:t>
            </a:fld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963038"/>
            <a:ext cx="8074659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6385" algn="l"/>
                <a:tab pos="287020" algn="l"/>
                <a:tab pos="850265" algn="l"/>
                <a:tab pos="1204595" algn="l"/>
                <a:tab pos="2113280" algn="l"/>
                <a:tab pos="3427095" algn="l"/>
                <a:tab pos="4454525" algn="l"/>
                <a:tab pos="5829935" algn="l"/>
                <a:tab pos="7226300" algn="l"/>
              </a:tabLst>
            </a:pPr>
            <a:r>
              <a:rPr sz="2000" b="1" spc="-10" dirty="0">
                <a:latin typeface="Arial"/>
                <a:cs typeface="Arial"/>
              </a:rPr>
              <a:t>CS	</a:t>
            </a:r>
            <a:r>
              <a:rPr sz="2000" spc="-5" dirty="0">
                <a:latin typeface="Arial"/>
                <a:cs typeface="Arial"/>
              </a:rPr>
              <a:t>–	(Code	Segment)	</a:t>
            </a:r>
            <a:r>
              <a:rPr sz="2000" spc="-10" dirty="0">
                <a:latin typeface="Arial"/>
                <a:cs typeface="Arial"/>
              </a:rPr>
              <a:t>Mevcut	</a:t>
            </a:r>
            <a:r>
              <a:rPr sz="2000" spc="-5" dirty="0">
                <a:latin typeface="Arial"/>
                <a:cs typeface="Arial"/>
              </a:rPr>
              <a:t>programın	</a:t>
            </a:r>
            <a:r>
              <a:rPr sz="2000" spc="-10" dirty="0">
                <a:latin typeface="Arial"/>
                <a:cs typeface="Arial"/>
              </a:rPr>
              <a:t>bulunduğu	</a:t>
            </a:r>
            <a:r>
              <a:rPr sz="2000" spc="-5" dirty="0">
                <a:latin typeface="Arial"/>
                <a:cs typeface="Arial"/>
              </a:rPr>
              <a:t>bölümü</a:t>
            </a:r>
            <a:endParaRPr sz="2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000" spc="-75" dirty="0" err="1">
                <a:latin typeface="Arial"/>
                <a:cs typeface="Arial"/>
              </a:rPr>
              <a:t>i</a:t>
            </a:r>
            <a:r>
              <a:rPr lang="tr-TR" sz="2000" spc="-75" dirty="0">
                <a:latin typeface="Arial"/>
                <a:cs typeface="Arial"/>
              </a:rPr>
              <a:t>ş</a:t>
            </a:r>
            <a:r>
              <a:rPr sz="2000" spc="-75" dirty="0" err="1">
                <a:latin typeface="Arial"/>
                <a:cs typeface="Arial"/>
              </a:rPr>
              <a:t>aretler</a:t>
            </a:r>
            <a:r>
              <a:rPr sz="2000" spc="-7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000" b="1" spc="-10" dirty="0">
                <a:latin typeface="Arial"/>
                <a:cs typeface="Arial"/>
              </a:rPr>
              <a:t>DS</a:t>
            </a:r>
            <a:r>
              <a:rPr sz="2000" b="1" spc="3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3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(Data</a:t>
            </a:r>
            <a:r>
              <a:rPr sz="2000" spc="3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Segment)</a:t>
            </a:r>
            <a:r>
              <a:rPr sz="2000" spc="3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Genellikle</a:t>
            </a:r>
            <a:r>
              <a:rPr sz="2000" spc="3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programda</a:t>
            </a:r>
            <a:r>
              <a:rPr sz="2000" spc="360" dirty="0">
                <a:latin typeface="Arial"/>
                <a:cs typeface="Arial"/>
              </a:rPr>
              <a:t> </a:t>
            </a:r>
            <a:r>
              <a:rPr sz="2000" spc="-5" dirty="0" err="1">
                <a:latin typeface="Arial"/>
                <a:cs typeface="Arial"/>
              </a:rPr>
              <a:t>bulunan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spc="-50" dirty="0" err="1">
                <a:latin typeface="Arial"/>
                <a:cs typeface="Arial"/>
              </a:rPr>
              <a:t>deği</a:t>
            </a:r>
            <a:r>
              <a:rPr lang="tr-TR" sz="2000" spc="-50" dirty="0">
                <a:latin typeface="Arial"/>
                <a:cs typeface="Arial"/>
              </a:rPr>
              <a:t>ş</a:t>
            </a:r>
            <a:r>
              <a:rPr sz="2000" spc="-50" dirty="0" err="1">
                <a:latin typeface="Arial"/>
                <a:cs typeface="Arial"/>
              </a:rPr>
              <a:t>kenlerin</a:t>
            </a:r>
            <a:endParaRPr sz="2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bulunduğu </a:t>
            </a:r>
            <a:r>
              <a:rPr sz="2000" spc="-5" dirty="0" err="1">
                <a:latin typeface="Arial"/>
                <a:cs typeface="Arial"/>
              </a:rPr>
              <a:t>bölümü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75" dirty="0" err="1">
                <a:latin typeface="Arial"/>
                <a:cs typeface="Arial"/>
              </a:rPr>
              <a:t>i</a:t>
            </a:r>
            <a:r>
              <a:rPr lang="tr-TR" sz="2000" spc="-75" dirty="0">
                <a:latin typeface="Arial"/>
                <a:cs typeface="Arial"/>
              </a:rPr>
              <a:t>ş</a:t>
            </a:r>
            <a:r>
              <a:rPr sz="2000" spc="-75" dirty="0" err="1">
                <a:latin typeface="Arial"/>
                <a:cs typeface="Arial"/>
              </a:rPr>
              <a:t>aretler</a:t>
            </a:r>
            <a:r>
              <a:rPr sz="2000" spc="-7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4160" y="3304794"/>
            <a:ext cx="12230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5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ll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35" dirty="0">
                <a:latin typeface="Arial"/>
                <a:cs typeface="Arial"/>
              </a:rPr>
              <a:t>ı</a:t>
            </a:r>
            <a:r>
              <a:rPr sz="2000" spc="-45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244" y="3304794"/>
            <a:ext cx="682498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6385" algn="l"/>
                <a:tab pos="287020" algn="l"/>
                <a:tab pos="880744" algn="l"/>
                <a:tab pos="1277620" algn="l"/>
                <a:tab pos="2213610" algn="l"/>
                <a:tab pos="3570604" algn="l"/>
                <a:tab pos="4134485" algn="l"/>
                <a:tab pos="5515610" algn="l"/>
              </a:tabLst>
            </a:pPr>
            <a:r>
              <a:rPr sz="2000" b="1" spc="-15" dirty="0">
                <a:latin typeface="Arial"/>
                <a:cs typeface="Arial"/>
              </a:rPr>
              <a:t>ES	</a:t>
            </a:r>
            <a:r>
              <a:rPr sz="2000" spc="-5" dirty="0">
                <a:latin typeface="Arial"/>
                <a:cs typeface="Arial"/>
              </a:rPr>
              <a:t>–	(Extra	Segment)	</a:t>
            </a:r>
            <a:r>
              <a:rPr sz="2000" spc="-10" dirty="0">
                <a:latin typeface="Arial"/>
                <a:cs typeface="Arial"/>
              </a:rPr>
              <a:t>Bu	</a:t>
            </a:r>
            <a:r>
              <a:rPr sz="2000" spc="5" dirty="0">
                <a:latin typeface="Arial"/>
                <a:cs typeface="Arial"/>
              </a:rPr>
              <a:t>register’ın	</a:t>
            </a:r>
            <a:r>
              <a:rPr sz="2000" dirty="0">
                <a:latin typeface="Arial"/>
                <a:cs typeface="Arial"/>
              </a:rPr>
              <a:t>kullanımı,</a:t>
            </a:r>
          </a:p>
          <a:p>
            <a:pPr marL="287020">
              <a:lnSpc>
                <a:spcPct val="100000"/>
              </a:lnSpc>
            </a:pPr>
            <a:r>
              <a:rPr sz="2000" spc="-50" dirty="0" err="1">
                <a:latin typeface="Arial"/>
                <a:cs typeface="Arial"/>
              </a:rPr>
              <a:t>bırakılmı</a:t>
            </a:r>
            <a:r>
              <a:rPr lang="tr-TR" sz="2000" spc="-50" dirty="0">
                <a:latin typeface="Arial"/>
                <a:cs typeface="Arial"/>
              </a:rPr>
              <a:t>ş</a:t>
            </a:r>
            <a:r>
              <a:rPr sz="2000" spc="-50" dirty="0" err="1">
                <a:latin typeface="Arial"/>
                <a:cs typeface="Arial"/>
              </a:rPr>
              <a:t>tır</a:t>
            </a:r>
            <a:r>
              <a:rPr sz="2000" spc="-5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000" b="1" spc="-15" dirty="0">
                <a:latin typeface="Arial"/>
                <a:cs typeface="Arial"/>
              </a:rPr>
              <a:t>SS </a:t>
            </a:r>
            <a:r>
              <a:rPr sz="2000" spc="-5" dirty="0">
                <a:latin typeface="Arial"/>
                <a:cs typeface="Arial"/>
              </a:rPr>
              <a:t>– (Stack Segment) </a:t>
            </a:r>
            <a:r>
              <a:rPr sz="2000" spc="-15" dirty="0">
                <a:latin typeface="Arial"/>
                <a:cs typeface="Arial"/>
              </a:rPr>
              <a:t>yığının bulunduğu </a:t>
            </a:r>
            <a:r>
              <a:rPr sz="2000" spc="-5" dirty="0" err="1">
                <a:latin typeface="Arial"/>
                <a:cs typeface="Arial"/>
              </a:rPr>
              <a:t>bölümü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spc="-75" dirty="0" err="1">
                <a:latin typeface="Arial"/>
                <a:cs typeface="Arial"/>
              </a:rPr>
              <a:t>i</a:t>
            </a:r>
            <a:r>
              <a:rPr lang="tr-TR" sz="2000" spc="-75" dirty="0">
                <a:latin typeface="Arial"/>
                <a:cs typeface="Arial"/>
              </a:rPr>
              <a:t>ş</a:t>
            </a:r>
            <a:r>
              <a:rPr sz="2000" spc="-75" dirty="0" err="1">
                <a:latin typeface="Arial"/>
                <a:cs typeface="Arial"/>
              </a:rPr>
              <a:t>aretler</a:t>
            </a:r>
            <a:r>
              <a:rPr sz="2000" spc="-7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2634</Words>
  <Application>Microsoft Office PowerPoint</Application>
  <PresentationFormat>Ekran Gösterisi (4:3)</PresentationFormat>
  <Paragraphs>316</Paragraphs>
  <Slides>36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1" baseType="lpstr">
      <vt:lpstr>Arial</vt:lpstr>
      <vt:lpstr>Calibri</vt:lpstr>
      <vt:lpstr>Palladio Uralic</vt:lpstr>
      <vt:lpstr>Times New Roman</vt:lpstr>
      <vt:lpstr>Office Theme</vt:lpstr>
      <vt:lpstr>PowerPoint Sunusu</vt:lpstr>
      <vt:lpstr>PowerPoint Sunusu</vt:lpstr>
      <vt:lpstr>Adresleme</vt:lpstr>
      <vt:lpstr>8086 Bileşenleri</vt:lpstr>
      <vt:lpstr>Register’lar</vt:lpstr>
      <vt:lpstr>Register Tipleri</vt:lpstr>
      <vt:lpstr>1. Genel Amaçlı Register’lar</vt:lpstr>
      <vt:lpstr>Genel Amaçlı Register’lar (devam)</vt:lpstr>
      <vt:lpstr>2. Segment Register’ları</vt:lpstr>
      <vt:lpstr>Segment Register’ları (devam)</vt:lpstr>
      <vt:lpstr>Segment Register’ları (devam)</vt:lpstr>
      <vt:lpstr>Segment Register’ları (devam)</vt:lpstr>
      <vt:lpstr>Segment ve Offset</vt:lpstr>
      <vt:lpstr>Segment ve Offset (devam)</vt:lpstr>
      <vt:lpstr>Segment ve Offset (devam)</vt:lpstr>
      <vt:lpstr>Öntanımlı Segment ve Offset Register’ları</vt:lpstr>
      <vt:lpstr>Öntanımlı Segment ve Offset Register’ları (devam)</vt:lpstr>
      <vt:lpstr>3. Özel Amaçlı Register’lar</vt:lpstr>
      <vt:lpstr>3. Özel Amaçlı Register’lar</vt:lpstr>
      <vt:lpstr>Flag Bit’leri</vt:lpstr>
      <vt:lpstr>Flag Bit’leri (devam)</vt:lpstr>
      <vt:lpstr>Flag Bit’leri (devam)</vt:lpstr>
      <vt:lpstr>Adresleme Modları</vt:lpstr>
      <vt:lpstr>PowerPoint Sunusu</vt:lpstr>
      <vt:lpstr>Acil Adresleme( Immediate Addressing)  (Anlık Adresleme)</vt:lpstr>
      <vt:lpstr>Kaydedici Adresleme (Register Addressing)  (Yazmaç Adresleme)</vt:lpstr>
      <vt:lpstr>Doğrudan adresleme(Direct addressing)</vt:lpstr>
      <vt:lpstr>Dolaylı adresleme(Indirect addressing)  (Kaydediciye dayalı dolaylı adresleme)</vt:lpstr>
      <vt:lpstr>Dolaylı adresleme(Indirect addressing)  (Kaydediciye dayalı dolaylı adresleme) (2)</vt:lpstr>
      <vt:lpstr>İndisli adresleme (Indexed addressing)</vt:lpstr>
      <vt:lpstr>DİKKAT</vt:lpstr>
      <vt:lpstr>16 Bitlik bir verinin belleğe yerleşmesi</vt:lpstr>
      <vt:lpstr>bu şekilde</vt:lpstr>
      <vt:lpstr>Dizi Tanımlaması ve  Elemanlarına Erişimi</vt:lpstr>
      <vt:lpstr>Örnekler Aşağıdaki komutların adresleme modlarını bulun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Emel Soylu</dc:creator>
  <cp:lastModifiedBy>mypc</cp:lastModifiedBy>
  <cp:revision>5</cp:revision>
  <dcterms:created xsi:type="dcterms:W3CDTF">2020-05-25T09:52:11Z</dcterms:created>
  <dcterms:modified xsi:type="dcterms:W3CDTF">2020-05-28T10:29:32Z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2020-05-25T00:00:00Z</vt:filetime>
  </property>
</Properties>
</file>