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Default Extension="jpg" ContentType="image/jpg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6721" y="487335"/>
            <a:ext cx="5859957" cy="290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hyperlink" Target="http://en.wikipedia.org/wiki/Transistor_count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8933" y="757581"/>
            <a:ext cx="2827655" cy="290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850" spc="-30" b="1">
                <a:latin typeface="Trebuchet MS"/>
                <a:cs typeface="Trebuchet MS"/>
              </a:rPr>
              <a:t>KARABÜK</a:t>
            </a:r>
            <a:r>
              <a:rPr dirty="0" sz="850" spc="-65" b="1">
                <a:latin typeface="Trebuchet MS"/>
                <a:cs typeface="Trebuchet MS"/>
              </a:rPr>
              <a:t> </a:t>
            </a:r>
            <a:r>
              <a:rPr dirty="0" sz="850" spc="-30" b="1">
                <a:latin typeface="Trebuchet MS"/>
                <a:cs typeface="Trebuchet MS"/>
              </a:rPr>
              <a:t>ÜNİVERSİTESİ</a:t>
            </a:r>
            <a:endParaRPr sz="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850" spc="-60" b="1">
                <a:latin typeface="Trebuchet MS"/>
                <a:cs typeface="Trebuchet MS"/>
              </a:rPr>
              <a:t>TEKNOLOJİ </a:t>
            </a:r>
            <a:r>
              <a:rPr dirty="0" sz="850" spc="-70" b="1">
                <a:latin typeface="Trebuchet MS"/>
                <a:cs typeface="Trebuchet MS"/>
              </a:rPr>
              <a:t>FAKÜLTESİ </a:t>
            </a:r>
            <a:r>
              <a:rPr dirty="0" sz="850" spc="-30" b="1">
                <a:latin typeface="Trebuchet MS"/>
                <a:cs typeface="Trebuchet MS"/>
              </a:rPr>
              <a:t>MEKATRONİK </a:t>
            </a:r>
            <a:r>
              <a:rPr dirty="0" sz="850" spc="-15" b="1">
                <a:latin typeface="Trebuchet MS"/>
                <a:cs typeface="Trebuchet MS"/>
              </a:rPr>
              <a:t>MÜHENDİSLİĞİ</a:t>
            </a:r>
            <a:r>
              <a:rPr dirty="0" sz="850" spc="-60" b="1">
                <a:latin typeface="Trebuchet MS"/>
                <a:cs typeface="Trebuchet MS"/>
              </a:rPr>
              <a:t> </a:t>
            </a:r>
            <a:r>
              <a:rPr dirty="0" sz="850" spc="-10" b="1">
                <a:latin typeface="Trebuchet MS"/>
                <a:cs typeface="Trebuchet MS"/>
              </a:rPr>
              <a:t>BÖLÜMÜ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99982" y="1252306"/>
            <a:ext cx="335915" cy="394335"/>
            <a:chOff x="2499982" y="1252306"/>
            <a:chExt cx="335915" cy="394335"/>
          </a:xfrm>
        </p:grpSpPr>
        <p:sp>
          <p:nvSpPr>
            <p:cNvPr id="4" name="object 4"/>
            <p:cNvSpPr/>
            <p:nvPr/>
          </p:nvSpPr>
          <p:spPr>
            <a:xfrm>
              <a:off x="2547048" y="1252306"/>
              <a:ext cx="241198" cy="117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99982" y="1264081"/>
              <a:ext cx="335330" cy="382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82750" y="1922757"/>
            <a:ext cx="260667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25">
                <a:latin typeface="Arimo"/>
                <a:cs typeface="Arimo"/>
              </a:rPr>
              <a:t>MTM </a:t>
            </a:r>
            <a:r>
              <a:rPr dirty="0" sz="1700" spc="-70">
                <a:latin typeface="Arimo"/>
                <a:cs typeface="Arimo"/>
              </a:rPr>
              <a:t>305</a:t>
            </a:r>
            <a:r>
              <a:rPr dirty="0" sz="1700" spc="-190">
                <a:latin typeface="Arimo"/>
                <a:cs typeface="Arimo"/>
              </a:rPr>
              <a:t> </a:t>
            </a:r>
            <a:r>
              <a:rPr dirty="0" sz="1700" spc="-280">
                <a:latin typeface="Arimo"/>
                <a:cs typeface="Arimo"/>
              </a:rPr>
              <a:t>M</a:t>
            </a:r>
            <a:r>
              <a:rPr dirty="0" sz="1700" spc="-280">
                <a:latin typeface="WenQuanYi Micro Hei Mono"/>
                <a:cs typeface="WenQuanYi Micro Hei Mono"/>
              </a:rPr>
              <a:t>İ</a:t>
            </a:r>
            <a:r>
              <a:rPr dirty="0" sz="1700" spc="-280">
                <a:latin typeface="Arimo"/>
                <a:cs typeface="Arimo"/>
              </a:rPr>
              <a:t>KRO</a:t>
            </a:r>
            <a:r>
              <a:rPr dirty="0" sz="1700" spc="-280">
                <a:latin typeface="WenQuanYi Micro Hei Mono"/>
                <a:cs typeface="WenQuanYi Micro Hei Mono"/>
              </a:rPr>
              <a:t>İŞ</a:t>
            </a:r>
            <a:r>
              <a:rPr dirty="0" sz="1700" spc="-280">
                <a:latin typeface="Arimo"/>
                <a:cs typeface="Arimo"/>
              </a:rPr>
              <a:t>LEMC</a:t>
            </a:r>
            <a:r>
              <a:rPr dirty="0" sz="1700" spc="-280">
                <a:latin typeface="WenQuanYi Micro Hei Mono"/>
                <a:cs typeface="WenQuanYi Micro Hei Mono"/>
              </a:rPr>
              <a:t>İ</a:t>
            </a:r>
            <a:r>
              <a:rPr dirty="0" sz="1700" spc="-280">
                <a:latin typeface="Arimo"/>
                <a:cs typeface="Arimo"/>
              </a:rPr>
              <a:t>LER</a:t>
            </a:r>
            <a:endParaRPr sz="170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9823" y="2412144"/>
            <a:ext cx="98806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5080" indent="-26034">
              <a:lnSpc>
                <a:spcPct val="102200"/>
              </a:lnSpc>
              <a:spcBef>
                <a:spcPts val="95"/>
              </a:spcBef>
            </a:pPr>
            <a:r>
              <a:rPr dirty="0" sz="850" spc="-50" b="1">
                <a:latin typeface="Trebuchet MS"/>
                <a:cs typeface="Trebuchet MS"/>
              </a:rPr>
              <a:t>Arş. </a:t>
            </a:r>
            <a:r>
              <a:rPr dirty="0" sz="850" spc="-65" b="1">
                <a:latin typeface="Trebuchet MS"/>
                <a:cs typeface="Trebuchet MS"/>
              </a:rPr>
              <a:t>Gör. </a:t>
            </a:r>
            <a:r>
              <a:rPr dirty="0" sz="850" spc="-50" b="1">
                <a:latin typeface="Trebuchet MS"/>
                <a:cs typeface="Trebuchet MS"/>
              </a:rPr>
              <a:t>Emel</a:t>
            </a:r>
            <a:r>
              <a:rPr dirty="0" sz="850" spc="-135" b="1">
                <a:latin typeface="Trebuchet MS"/>
                <a:cs typeface="Trebuchet MS"/>
              </a:rPr>
              <a:t> </a:t>
            </a:r>
            <a:r>
              <a:rPr dirty="0" sz="850" spc="-55" b="1">
                <a:latin typeface="Trebuchet MS"/>
                <a:cs typeface="Trebuchet MS"/>
              </a:rPr>
              <a:t>SOYLU  </a:t>
            </a:r>
            <a:r>
              <a:rPr dirty="0" sz="850" spc="-50" b="1">
                <a:latin typeface="Trebuchet MS"/>
                <a:cs typeface="Trebuchet MS"/>
              </a:rPr>
              <a:t>Arş. </a:t>
            </a:r>
            <a:r>
              <a:rPr dirty="0" sz="850" spc="-65" b="1">
                <a:latin typeface="Trebuchet MS"/>
                <a:cs typeface="Trebuchet MS"/>
              </a:rPr>
              <a:t>Gör. </a:t>
            </a:r>
            <a:r>
              <a:rPr dirty="0" sz="850" spc="-45" b="1">
                <a:latin typeface="Trebuchet MS"/>
                <a:cs typeface="Trebuchet MS"/>
              </a:rPr>
              <a:t>Kadriye</a:t>
            </a:r>
            <a:r>
              <a:rPr dirty="0" sz="850" spc="-135" b="1">
                <a:latin typeface="Trebuchet MS"/>
                <a:cs typeface="Trebuchet MS"/>
              </a:rPr>
              <a:t> </a:t>
            </a:r>
            <a:r>
              <a:rPr dirty="0" sz="850" spc="-55" b="1">
                <a:latin typeface="Trebuchet MS"/>
                <a:cs typeface="Trebuchet MS"/>
              </a:rPr>
              <a:t>ÖZ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3361" y="3331714"/>
            <a:ext cx="62865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15">
                <a:solidFill>
                  <a:srgbClr val="898989"/>
                </a:solidFill>
                <a:latin typeface="Arimo"/>
                <a:cs typeface="Arimo"/>
              </a:rPr>
              <a:t>1</a:t>
            </a:r>
            <a:endParaRPr sz="550">
              <a:latin typeface="Arimo"/>
              <a:cs typeface="Arim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764781" y="454612"/>
            <a:ext cx="2449830" cy="3492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-65"/>
              <a:t>Mikroi</a:t>
            </a:r>
            <a:r>
              <a:rPr dirty="0" sz="2100" spc="-65">
                <a:latin typeface="WenQuanYi Micro Hei Mono"/>
                <a:cs typeface="WenQuanYi Micro Hei Mono"/>
              </a:rPr>
              <a:t>ş</a:t>
            </a:r>
            <a:r>
              <a:rPr dirty="0" sz="2100" spc="-65"/>
              <a:t>lemci</a:t>
            </a:r>
            <a:r>
              <a:rPr dirty="0" sz="2100" spc="-140"/>
              <a:t> </a:t>
            </a:r>
            <a:r>
              <a:rPr dirty="0" sz="2100" spc="-35"/>
              <a:t>Mimarisi</a:t>
            </a:r>
            <a:endParaRPr sz="2100">
              <a:latin typeface="WenQuanYi Micro Hei Mono"/>
              <a:cs typeface="WenQuanYi Micro Hei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1704" y="1205783"/>
            <a:ext cx="105029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0">
                <a:solidFill>
                  <a:srgbClr val="FF0000"/>
                </a:solidFill>
                <a:latin typeface="Arimo"/>
                <a:cs typeface="Arimo"/>
              </a:rPr>
              <a:t>Mikroi</a:t>
            </a:r>
            <a:r>
              <a:rPr dirty="0" sz="850" spc="-20">
                <a:solidFill>
                  <a:srgbClr val="FF0000"/>
                </a:solidFill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solidFill>
                  <a:srgbClr val="FF0000"/>
                </a:solidFill>
                <a:latin typeface="Arimo"/>
                <a:cs typeface="Arimo"/>
              </a:rPr>
              <a:t>lemcinin</a:t>
            </a:r>
            <a:r>
              <a:rPr dirty="0" sz="850" spc="-9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114">
                <a:solidFill>
                  <a:srgbClr val="FF0000"/>
                </a:solidFill>
                <a:latin typeface="Arimo"/>
                <a:cs typeface="Arimo"/>
              </a:rPr>
              <a:t>tan</a:t>
            </a:r>
            <a:r>
              <a:rPr dirty="0" sz="850" spc="-114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solidFill>
                  <a:srgbClr val="FF0000"/>
                </a:solidFill>
                <a:latin typeface="Arimo"/>
                <a:cs typeface="Arimo"/>
              </a:rPr>
              <a:t>m</a:t>
            </a:r>
            <a:r>
              <a:rPr dirty="0" sz="850" spc="-114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1704" y="1470515"/>
            <a:ext cx="3935729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5">
                <a:latin typeface="Arimo"/>
                <a:cs typeface="Arimo"/>
              </a:rPr>
              <a:t>Mikroi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lemci,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ana</a:t>
            </a:r>
            <a:r>
              <a:rPr dirty="0" sz="850" spc="-20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</a:t>
            </a:r>
            <a:r>
              <a:rPr dirty="0" sz="850" spc="-25">
                <a:latin typeface="Arimo"/>
                <a:cs typeface="Arimo"/>
              </a:rPr>
              <a:t> </a:t>
            </a:r>
            <a:r>
              <a:rPr dirty="0" sz="850" spc="-5">
                <a:latin typeface="Arimo"/>
                <a:cs typeface="Arimo"/>
              </a:rPr>
              <a:t>biriminin</a:t>
            </a:r>
            <a:r>
              <a:rPr dirty="0" sz="850" spc="-25">
                <a:latin typeface="Arimo"/>
                <a:cs typeface="Arimo"/>
              </a:rPr>
              <a:t> </a:t>
            </a:r>
            <a:r>
              <a:rPr dirty="0" sz="850" spc="-75">
                <a:latin typeface="Arimo"/>
                <a:cs typeface="Arimo"/>
              </a:rPr>
              <a:t>(CPU</a:t>
            </a:r>
            <a:r>
              <a:rPr dirty="0" sz="850" spc="-75">
                <a:latin typeface="WenQuanYi Micro Hei Mono"/>
                <a:cs typeface="WenQuanYi Micro Hei Mono"/>
              </a:rPr>
              <a:t>‐</a:t>
            </a:r>
            <a:r>
              <a:rPr dirty="0" sz="850" spc="-300">
                <a:latin typeface="WenQuanYi Micro Hei Mono"/>
                <a:cs typeface="WenQuanYi Micro Hei Mono"/>
              </a:rPr>
              <a:t> </a:t>
            </a:r>
            <a:r>
              <a:rPr dirty="0" sz="850" spc="-35">
                <a:latin typeface="Arimo"/>
                <a:cs typeface="Arimo"/>
              </a:rPr>
              <a:t>Central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60">
                <a:latin typeface="Arimo"/>
                <a:cs typeface="Arimo"/>
              </a:rPr>
              <a:t>Process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10">
                <a:latin typeface="Arimo"/>
                <a:cs typeface="Arimo"/>
              </a:rPr>
              <a:t>Unit)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60">
                <a:latin typeface="Arimo"/>
                <a:cs typeface="Arimo"/>
              </a:rPr>
              <a:t>fonksiyonlar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300">
                <a:latin typeface="WenQuanYi Micro Hei Mono"/>
                <a:cs typeface="WenQuanYi Micro Hei Mono"/>
              </a:rPr>
              <a:t> </a:t>
            </a:r>
            <a:r>
              <a:rPr dirty="0" sz="850" spc="-15">
                <a:latin typeface="Arimo"/>
                <a:cs typeface="Arimo"/>
              </a:rPr>
              <a:t>tek 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00">
                <a:latin typeface="Arimo"/>
                <a:cs typeface="Arimo"/>
              </a:rPr>
              <a:t>yar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iletken </a:t>
            </a:r>
            <a:r>
              <a:rPr dirty="0" sz="850" spc="-20">
                <a:latin typeface="Arimo"/>
                <a:cs typeface="Arimo"/>
              </a:rPr>
              <a:t>tümdevrede </a:t>
            </a:r>
            <a:r>
              <a:rPr dirty="0" sz="850" spc="-30">
                <a:latin typeface="Arimo"/>
                <a:cs typeface="Arimo"/>
              </a:rPr>
              <a:t>(IC</a:t>
            </a:r>
            <a:r>
              <a:rPr dirty="0" sz="850" spc="-30">
                <a:latin typeface="WenQuanYi Micro Hei Mono"/>
                <a:cs typeface="WenQuanYi Micro Hei Mono"/>
              </a:rPr>
              <a:t>‐</a:t>
            </a:r>
            <a:r>
              <a:rPr dirty="0" sz="850" spc="-30">
                <a:latin typeface="Arimo"/>
                <a:cs typeface="Arimo"/>
              </a:rPr>
              <a:t>Integrated </a:t>
            </a:r>
            <a:r>
              <a:rPr dirty="0" sz="850" spc="-25">
                <a:latin typeface="Arimo"/>
                <a:cs typeface="Arimo"/>
              </a:rPr>
              <a:t>Circuit) </a:t>
            </a:r>
            <a:r>
              <a:rPr dirty="0" sz="850" spc="-20">
                <a:latin typeface="Arimo"/>
                <a:cs typeface="Arimo"/>
              </a:rPr>
              <a:t>birle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tiren programlanabilir </a:t>
            </a:r>
            <a:r>
              <a:rPr dirty="0" sz="850" spc="-5">
                <a:latin typeface="Arimo"/>
                <a:cs typeface="Arimo"/>
              </a:rPr>
              <a:t>bir  </a:t>
            </a:r>
            <a:r>
              <a:rPr dirty="0" sz="850" spc="-95">
                <a:latin typeface="Arimo"/>
                <a:cs typeface="Arimo"/>
              </a:rPr>
              <a:t>say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sal </a:t>
            </a:r>
            <a:r>
              <a:rPr dirty="0" sz="850" spc="-15">
                <a:latin typeface="Arimo"/>
                <a:cs typeface="Arimo"/>
              </a:rPr>
              <a:t>elektronik </a:t>
            </a:r>
            <a:r>
              <a:rPr dirty="0" sz="850" spc="-35">
                <a:latin typeface="Arimo"/>
                <a:cs typeface="Arimo"/>
              </a:rPr>
              <a:t>bile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endir. </a:t>
            </a:r>
            <a:r>
              <a:rPr dirty="0" sz="850" spc="-100">
                <a:latin typeface="Arimo"/>
                <a:cs typeface="Arimo"/>
              </a:rPr>
              <a:t>Kullan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c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55">
                <a:latin typeface="Arimo"/>
                <a:cs typeface="Arimo"/>
              </a:rPr>
              <a:t>ya </a:t>
            </a:r>
            <a:r>
              <a:rPr dirty="0" sz="850" spc="-40">
                <a:latin typeface="Arimo"/>
                <a:cs typeface="Arimo"/>
              </a:rPr>
              <a:t>da </a:t>
            </a:r>
            <a:r>
              <a:rPr dirty="0" sz="850" spc="-60">
                <a:latin typeface="Arimo"/>
                <a:cs typeface="Arimo"/>
              </a:rPr>
              <a:t>programc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50">
                <a:latin typeface="Arimo"/>
                <a:cs typeface="Arimo"/>
              </a:rPr>
              <a:t>taraf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 </a:t>
            </a:r>
            <a:r>
              <a:rPr dirty="0" sz="850" spc="-85">
                <a:latin typeface="Arimo"/>
                <a:cs typeface="Arimo"/>
              </a:rPr>
              <a:t>yaz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lan </a:t>
            </a:r>
            <a:r>
              <a:rPr dirty="0" sz="850" spc="-50">
                <a:latin typeface="Arimo"/>
                <a:cs typeface="Arimo"/>
              </a:rPr>
              <a:t>programlar</a:t>
            </a:r>
            <a:r>
              <a:rPr dirty="0" sz="850" spc="-50">
                <a:latin typeface="WenQuanYi Micro Hei Mono"/>
                <a:cs typeface="WenQuanYi Micro Hei Mono"/>
              </a:rPr>
              <a:t>ı  </a:t>
            </a:r>
            <a:r>
              <a:rPr dirty="0" sz="850" spc="-40">
                <a:latin typeface="Arimo"/>
                <a:cs typeface="Arimo"/>
              </a:rPr>
              <a:t>meydana </a:t>
            </a:r>
            <a:r>
              <a:rPr dirty="0" sz="850" spc="-20">
                <a:latin typeface="Arimo"/>
                <a:cs typeface="Arimo"/>
              </a:rPr>
              <a:t>getiren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10">
                <a:latin typeface="Arimo"/>
                <a:cs typeface="Arimo"/>
              </a:rPr>
              <a:t>bilgileri </a:t>
            </a:r>
            <a:r>
              <a:rPr dirty="0" sz="850" spc="-25">
                <a:latin typeface="Arimo"/>
                <a:cs typeface="Arimo"/>
              </a:rPr>
              <a:t>yorumlamak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0">
                <a:latin typeface="Arimo"/>
                <a:cs typeface="Arimo"/>
              </a:rPr>
              <a:t>yerine getirmek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25">
                <a:latin typeface="Arimo"/>
                <a:cs typeface="Arimo"/>
              </a:rPr>
              <a:t>gerekli  </a:t>
            </a:r>
            <a:r>
              <a:rPr dirty="0" sz="850" spc="-20">
                <a:latin typeface="Arimo"/>
                <a:cs typeface="Arimo"/>
              </a:rPr>
              <a:t>olan </a:t>
            </a:r>
            <a:r>
              <a:rPr dirty="0" sz="850" spc="5">
                <a:latin typeface="Arimo"/>
                <a:cs typeface="Arimo"/>
              </a:rPr>
              <a:t>tüm </a:t>
            </a:r>
            <a:r>
              <a:rPr dirty="0" sz="850" spc="-60">
                <a:latin typeface="Arimo"/>
                <a:cs typeface="Arimo"/>
              </a:rPr>
              <a:t>mant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ksal </a:t>
            </a:r>
            <a:r>
              <a:rPr dirty="0" sz="850" spc="-20">
                <a:latin typeface="Arimo"/>
                <a:cs typeface="Arimo"/>
              </a:rPr>
              <a:t>devreleri </a:t>
            </a:r>
            <a:r>
              <a:rPr dirty="0" sz="850" spc="-55">
                <a:latin typeface="Arimo"/>
                <a:cs typeface="Arimo"/>
              </a:rPr>
              <a:t>kapsar.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20">
                <a:latin typeface="Arimo"/>
                <a:cs typeface="Arimo"/>
              </a:rPr>
              <a:t>devreler </a:t>
            </a:r>
            <a:r>
              <a:rPr dirty="0" sz="850" spc="-35">
                <a:latin typeface="Arimo"/>
                <a:cs typeface="Arimo"/>
              </a:rPr>
              <a:t>genelde </a:t>
            </a:r>
            <a:r>
              <a:rPr dirty="0" sz="850" spc="-20">
                <a:latin typeface="Arimo"/>
                <a:cs typeface="Arimo"/>
              </a:rPr>
              <a:t>transistörlerden </a:t>
            </a:r>
            <a:r>
              <a:rPr dirty="0" sz="850" spc="-40">
                <a:latin typeface="Arimo"/>
                <a:cs typeface="Arimo"/>
              </a:rPr>
              <a:t>meydana  </a:t>
            </a:r>
            <a:r>
              <a:rPr dirty="0" sz="850" spc="-25">
                <a:latin typeface="Arimo"/>
                <a:cs typeface="Arimo"/>
              </a:rPr>
              <a:t>gelmektedir.</a:t>
            </a:r>
            <a:endParaRPr sz="850">
              <a:latin typeface="Arimo"/>
              <a:cs typeface="Arim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90285" y="2306459"/>
            <a:ext cx="3763010" cy="1022350"/>
            <a:chOff x="5990285" y="2306459"/>
            <a:chExt cx="3763010" cy="1022350"/>
          </a:xfrm>
        </p:grpSpPr>
        <p:sp>
          <p:nvSpPr>
            <p:cNvPr id="14" name="object 14"/>
            <p:cNvSpPr/>
            <p:nvPr/>
          </p:nvSpPr>
          <p:spPr>
            <a:xfrm>
              <a:off x="5990285" y="2410142"/>
              <a:ext cx="939063" cy="8272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437843" y="2306459"/>
              <a:ext cx="616966" cy="9835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34247" y="2478887"/>
              <a:ext cx="1418704" cy="84971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880155" y="3331714"/>
            <a:ext cx="62865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15">
                <a:solidFill>
                  <a:srgbClr val="898989"/>
                </a:solidFill>
                <a:latin typeface="Arimo"/>
                <a:cs typeface="Arimo"/>
              </a:rPr>
              <a:t>2</a:t>
            </a:r>
            <a:endParaRPr sz="550">
              <a:latin typeface="Arimo"/>
              <a:cs typeface="Arim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69109" y="4530757"/>
            <a:ext cx="71755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Mikroi</a:t>
            </a:r>
            <a:r>
              <a:rPr dirty="0" sz="850" spc="-25">
                <a:solidFill>
                  <a:srgbClr val="FF0000"/>
                </a:solidFill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lemciler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7911" y="4910196"/>
            <a:ext cx="4349115" cy="952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10">
                <a:latin typeface="WenQuanYi Micro Hei Mono"/>
                <a:cs typeface="WenQuanYi Micro Hei Mono"/>
              </a:rPr>
              <a:t>İ</a:t>
            </a:r>
            <a:r>
              <a:rPr dirty="0" sz="850" spc="-110">
                <a:latin typeface="Arimo"/>
                <a:cs typeface="Arimo"/>
              </a:rPr>
              <a:t>lk </a:t>
            </a:r>
            <a:r>
              <a:rPr dirty="0" sz="850" spc="-30">
                <a:latin typeface="Arimo"/>
                <a:cs typeface="Arimo"/>
              </a:rPr>
              <a:t>mikroi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 </a:t>
            </a:r>
            <a:r>
              <a:rPr dirty="0" sz="850" spc="-35">
                <a:latin typeface="Arimo"/>
                <a:cs typeface="Arimo"/>
              </a:rPr>
              <a:t>1971 </a:t>
            </a:r>
            <a:r>
              <a:rPr dirty="0" sz="850" spc="-105">
                <a:latin typeface="Arimo"/>
                <a:cs typeface="Arimo"/>
              </a:rPr>
              <a:t>y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l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nda </a:t>
            </a:r>
            <a:r>
              <a:rPr dirty="0" sz="850" spc="-45">
                <a:latin typeface="Arimo"/>
                <a:cs typeface="Arimo"/>
              </a:rPr>
              <a:t>hesap </a:t>
            </a:r>
            <a:r>
              <a:rPr dirty="0" sz="850" spc="-30">
                <a:latin typeface="Arimo"/>
                <a:cs typeface="Arimo"/>
              </a:rPr>
              <a:t>makinesi </a:t>
            </a:r>
            <a:r>
              <a:rPr dirty="0" sz="850" spc="-75">
                <a:latin typeface="Arimo"/>
                <a:cs typeface="Arimo"/>
              </a:rPr>
              <a:t>amac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yla </a:t>
            </a:r>
            <a:r>
              <a:rPr dirty="0" sz="850" spc="-5">
                <a:latin typeface="Arimo"/>
                <a:cs typeface="Arimo"/>
              </a:rPr>
              <a:t>üretilen </a:t>
            </a:r>
            <a:r>
              <a:rPr dirty="0" sz="850" spc="-10">
                <a:latin typeface="Arimo"/>
                <a:cs typeface="Arimo"/>
              </a:rPr>
              <a:t>Intel </a:t>
            </a:r>
            <a:r>
              <a:rPr dirty="0" sz="850" spc="-80">
                <a:latin typeface="Arimo"/>
                <a:cs typeface="Arimo"/>
              </a:rPr>
              <a:t>firmas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 </a:t>
            </a:r>
            <a:r>
              <a:rPr dirty="0" sz="850" spc="-35">
                <a:latin typeface="Arimo"/>
                <a:cs typeface="Arimo"/>
              </a:rPr>
              <a:t>4004 </a:t>
            </a:r>
            <a:r>
              <a:rPr dirty="0" sz="850" spc="-95">
                <a:latin typeface="Arimo"/>
                <a:cs typeface="Arimo"/>
              </a:rPr>
              <a:t>adl</a:t>
            </a:r>
            <a:r>
              <a:rPr dirty="0" sz="850" spc="-95">
                <a:latin typeface="WenQuanYi Micro Hei Mono"/>
                <a:cs typeface="WenQuanYi Micro Hei Mono"/>
              </a:rPr>
              <a:t>ı  </a:t>
            </a:r>
            <a:r>
              <a:rPr dirty="0" sz="850" spc="-20">
                <a:latin typeface="Arimo"/>
                <a:cs typeface="Arimo"/>
              </a:rPr>
              <a:t>ürünüdür. </a:t>
            </a:r>
            <a:r>
              <a:rPr dirty="0" sz="850" spc="-60">
                <a:latin typeface="Arimo"/>
                <a:cs typeface="Arimo"/>
              </a:rPr>
              <a:t>Bu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kesinlikle </a:t>
            </a:r>
            <a:r>
              <a:rPr dirty="0" sz="850" spc="-45">
                <a:latin typeface="Arimo"/>
                <a:cs typeface="Arimo"/>
              </a:rPr>
              <a:t>hesap </a:t>
            </a:r>
            <a:r>
              <a:rPr dirty="0" sz="850" spc="-20">
                <a:latin typeface="Arimo"/>
                <a:cs typeface="Arimo"/>
              </a:rPr>
              <a:t>makinelerinde </a:t>
            </a:r>
            <a:r>
              <a:rPr dirty="0" sz="850" spc="-50">
                <a:latin typeface="Arimo"/>
                <a:cs typeface="Arimo"/>
              </a:rPr>
              <a:t>kullan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lmak </a:t>
            </a:r>
            <a:r>
              <a:rPr dirty="0" sz="850" spc="-40">
                <a:latin typeface="Arimo"/>
                <a:cs typeface="Arimo"/>
              </a:rPr>
              <a:t>üzere </a:t>
            </a:r>
            <a:r>
              <a:rPr dirty="0" sz="850" spc="-20">
                <a:latin typeface="Arimo"/>
                <a:cs typeface="Arimo"/>
              </a:rPr>
              <a:t>üretilmi</a:t>
            </a:r>
            <a:r>
              <a:rPr dirty="0" sz="850" spc="-20">
                <a:latin typeface="WenQuanYi Micro Hei Mono"/>
                <a:cs typeface="WenQuanYi Micro Hei Mono"/>
              </a:rPr>
              <a:t>ş </a:t>
            </a:r>
            <a:r>
              <a:rPr dirty="0" sz="850" spc="-5">
                <a:latin typeface="Arimo"/>
                <a:cs typeface="Arimo"/>
              </a:rPr>
              <a:t>ilk </a:t>
            </a:r>
            <a:r>
              <a:rPr dirty="0" sz="850" spc="-35">
                <a:latin typeface="Arimo"/>
                <a:cs typeface="Arimo"/>
              </a:rPr>
              <a:t>genel </a:t>
            </a:r>
            <a:r>
              <a:rPr dirty="0" sz="850" spc="-85">
                <a:latin typeface="Arimo"/>
                <a:cs typeface="Arimo"/>
              </a:rPr>
              <a:t>amaçl</a:t>
            </a:r>
            <a:r>
              <a:rPr dirty="0" sz="850" spc="-85">
                <a:latin typeface="WenQuanYi Micro Hei Mono"/>
                <a:cs typeface="WenQuanYi Micro Hei Mono"/>
              </a:rPr>
              <a:t>ı  </a:t>
            </a:r>
            <a:r>
              <a:rPr dirty="0" sz="850" spc="-95">
                <a:latin typeface="Arimo"/>
                <a:cs typeface="Arimo"/>
              </a:rPr>
              <a:t>hesaplay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c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d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r. </a:t>
            </a:r>
            <a:r>
              <a:rPr dirty="0" sz="850" spc="-25">
                <a:latin typeface="Arimo"/>
                <a:cs typeface="Arimo"/>
              </a:rPr>
              <a:t>Bir </a:t>
            </a:r>
            <a:r>
              <a:rPr dirty="0" sz="850" spc="-35">
                <a:latin typeface="Arimo"/>
                <a:cs typeface="Arimo"/>
              </a:rPr>
              <a:t>defada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leyebilece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i </a:t>
            </a:r>
            <a:r>
              <a:rPr dirty="0" sz="850" spc="-15">
                <a:latin typeface="Arimo"/>
                <a:cs typeface="Arimo"/>
              </a:rPr>
              <a:t>verinin </a:t>
            </a:r>
            <a:r>
              <a:rPr dirty="0" sz="850" spc="-35">
                <a:latin typeface="Arimo"/>
                <a:cs typeface="Arimo"/>
              </a:rPr>
              <a:t>4 </a:t>
            </a:r>
            <a:r>
              <a:rPr dirty="0" sz="850" spc="15">
                <a:latin typeface="Arimo"/>
                <a:cs typeface="Arimo"/>
              </a:rPr>
              <a:t>bit </a:t>
            </a:r>
            <a:r>
              <a:rPr dirty="0" sz="850" spc="-60">
                <a:latin typeface="Arimo"/>
                <a:cs typeface="Arimo"/>
              </a:rPr>
              <a:t>olmas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ndan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75">
                <a:latin typeface="Arimo"/>
                <a:cs typeface="Arimo"/>
              </a:rPr>
              <a:t>dolay</a:t>
            </a:r>
            <a:r>
              <a:rPr dirty="0" sz="850" spc="-75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4 </a:t>
            </a:r>
            <a:r>
              <a:rPr dirty="0" sz="850">
                <a:latin typeface="Arimo"/>
                <a:cs typeface="Arimo"/>
              </a:rPr>
              <a:t>bitlik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lemci  </a:t>
            </a:r>
            <a:r>
              <a:rPr dirty="0" sz="850" spc="-20">
                <a:latin typeface="Arimo"/>
                <a:cs typeface="Arimo"/>
              </a:rPr>
              <a:t>denilmekteydi.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35">
                <a:latin typeface="Arimo"/>
                <a:cs typeface="Arimo"/>
              </a:rPr>
              <a:t>1974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spc="-35">
                <a:latin typeface="Arimo"/>
                <a:cs typeface="Arimo"/>
              </a:rPr>
              <a:t>1976 </a:t>
            </a:r>
            <a:r>
              <a:rPr dirty="0" sz="850" spc="-100">
                <a:latin typeface="Arimo"/>
                <a:cs typeface="Arimo"/>
              </a:rPr>
              <a:t>y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llar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80">
                <a:latin typeface="Arimo"/>
                <a:cs typeface="Arimo"/>
              </a:rPr>
              <a:t>aras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nda </a:t>
            </a:r>
            <a:r>
              <a:rPr dirty="0" sz="850" spc="-35">
                <a:latin typeface="Arimo"/>
                <a:cs typeface="Arimo"/>
              </a:rPr>
              <a:t>8 </a:t>
            </a:r>
            <a:r>
              <a:rPr dirty="0" sz="850">
                <a:latin typeface="Arimo"/>
                <a:cs typeface="Arimo"/>
              </a:rPr>
              <a:t>bitlik </a:t>
            </a:r>
            <a:r>
              <a:rPr dirty="0" sz="850" spc="-5">
                <a:latin typeface="Arimo"/>
                <a:cs typeface="Arimo"/>
              </a:rPr>
              <a:t>ilk </a:t>
            </a:r>
            <a:r>
              <a:rPr dirty="0" sz="850" spc="-35">
                <a:latin typeface="Arimo"/>
                <a:cs typeface="Arimo"/>
              </a:rPr>
              <a:t>genel </a:t>
            </a:r>
            <a:r>
              <a:rPr dirty="0" sz="850" spc="-85">
                <a:latin typeface="Arimo"/>
                <a:cs typeface="Arimo"/>
              </a:rPr>
              <a:t>amaçl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mikroi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 </a:t>
            </a:r>
            <a:r>
              <a:rPr dirty="0" sz="850" spc="-20">
                <a:latin typeface="Arimo"/>
                <a:cs typeface="Arimo"/>
              </a:rPr>
              <a:t>denilebilecek </a:t>
            </a:r>
            <a:r>
              <a:rPr dirty="0" sz="850" spc="-30">
                <a:latin typeface="Arimo"/>
                <a:cs typeface="Arimo"/>
              </a:rPr>
              <a:t>mikroi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lemciler  </a:t>
            </a:r>
            <a:r>
              <a:rPr dirty="0" sz="850" spc="-80">
                <a:latin typeface="Arimo"/>
                <a:cs typeface="Arimo"/>
              </a:rPr>
              <a:t>tasarlanm</a:t>
            </a:r>
            <a:r>
              <a:rPr dirty="0" sz="850" spc="-80">
                <a:latin typeface="WenQuanYi Micro Hei Mono"/>
                <a:cs typeface="WenQuanYi Micro Hei Mono"/>
              </a:rPr>
              <a:t>ış</a:t>
            </a:r>
            <a:r>
              <a:rPr dirty="0" sz="850" spc="-80">
                <a:latin typeface="Arimo"/>
                <a:cs typeface="Arimo"/>
              </a:rPr>
              <a:t>t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461" y="3779202"/>
            <a:ext cx="5287645" cy="3773804"/>
            <a:chOff x="59461" y="3779202"/>
            <a:chExt cx="5287645" cy="3773804"/>
          </a:xfrm>
        </p:grpSpPr>
        <p:sp>
          <p:nvSpPr>
            <p:cNvPr id="22" name="object 22"/>
            <p:cNvSpPr/>
            <p:nvPr/>
          </p:nvSpPr>
          <p:spPr>
            <a:xfrm>
              <a:off x="910132" y="6183312"/>
              <a:ext cx="983551" cy="7375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16211" y="6183312"/>
              <a:ext cx="1286154" cy="8096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9778" y="3779520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10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055905" y="4530757"/>
            <a:ext cx="71755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Mikroi</a:t>
            </a:r>
            <a:r>
              <a:rPr dirty="0" sz="850" spc="-25">
                <a:solidFill>
                  <a:srgbClr val="FF0000"/>
                </a:solidFill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lemciler</a:t>
            </a:r>
            <a:endParaRPr sz="850">
              <a:latin typeface="Arimo"/>
              <a:cs typeface="Arim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886320" y="4907826"/>
            <a:ext cx="2105025" cy="1846580"/>
            <a:chOff x="6886320" y="4907826"/>
            <a:chExt cx="2105025" cy="1846580"/>
          </a:xfrm>
        </p:grpSpPr>
        <p:sp>
          <p:nvSpPr>
            <p:cNvPr id="27" name="object 27"/>
            <p:cNvSpPr/>
            <p:nvPr/>
          </p:nvSpPr>
          <p:spPr>
            <a:xfrm>
              <a:off x="6950760" y="4907826"/>
              <a:ext cx="2040534" cy="3445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742743" y="5253446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 h="0">
                  <a:moveTo>
                    <a:pt x="0" y="0"/>
                  </a:moveTo>
                  <a:lnTo>
                    <a:pt x="2941" y="0"/>
                  </a:lnTo>
                </a:path>
              </a:pathLst>
            </a:custGeom>
            <a:ln w="3175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886320" y="5252338"/>
              <a:ext cx="1871548" cy="4136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886320" y="5665990"/>
              <a:ext cx="1466062" cy="4136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332316" y="6075575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-1470" y="2941"/>
                  </a:moveTo>
                  <a:lnTo>
                    <a:pt x="1470" y="2941"/>
                  </a:lnTo>
                </a:path>
              </a:pathLst>
            </a:custGeom>
            <a:ln w="5882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15695" y="6079629"/>
              <a:ext cx="689152" cy="3346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451445" y="6403545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 h="0">
                  <a:moveTo>
                    <a:pt x="0" y="0"/>
                  </a:moveTo>
                  <a:lnTo>
                    <a:pt x="2941" y="0"/>
                  </a:lnTo>
                </a:path>
              </a:pathLst>
            </a:custGeom>
            <a:ln w="3175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386091" y="6493268"/>
              <a:ext cx="1336928" cy="26068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607416" y="6943846"/>
            <a:ext cx="223837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sng" sz="850" spc="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4"/>
              </a:rPr>
              <a:t>http://en.wikipedia.org/wiki/Transistor_count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593361" y="7123268"/>
            <a:ext cx="6286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15">
                <a:solidFill>
                  <a:srgbClr val="898989"/>
                </a:solidFill>
                <a:latin typeface="Arimo"/>
                <a:cs typeface="Arimo"/>
              </a:rPr>
              <a:t>3</a:t>
            </a:r>
            <a:endParaRPr sz="550">
              <a:latin typeface="Arimo"/>
              <a:cs typeface="Arim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880155" y="7123268"/>
            <a:ext cx="6286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15">
                <a:solidFill>
                  <a:srgbClr val="898989"/>
                </a:solidFill>
                <a:latin typeface="Arimo"/>
                <a:cs typeface="Arimo"/>
              </a:rPr>
              <a:t>4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229" y="861267"/>
            <a:ext cx="44259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Bayraklar</a:t>
            </a:r>
            <a:endParaRPr sz="85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119" y="1125998"/>
            <a:ext cx="4177029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85">
                <a:latin typeface="Arimo"/>
                <a:cs typeface="Arimo"/>
              </a:rPr>
              <a:t>Yön </a:t>
            </a:r>
            <a:r>
              <a:rPr dirty="0" sz="850" spc="-100">
                <a:latin typeface="Arimo"/>
                <a:cs typeface="Arimo"/>
              </a:rPr>
              <a:t>Bayra</a:t>
            </a:r>
            <a:r>
              <a:rPr dirty="0" sz="850" spc="-100">
                <a:latin typeface="WenQuanYi Micro Hei Mono"/>
                <a:cs typeface="WenQuanYi Micro Hei Mono"/>
              </a:rPr>
              <a:t>ğı </a:t>
            </a:r>
            <a:r>
              <a:rPr dirty="0" sz="850" spc="-20">
                <a:latin typeface="Arimo"/>
                <a:cs typeface="Arimo"/>
              </a:rPr>
              <a:t>(D</a:t>
            </a:r>
            <a:r>
              <a:rPr dirty="0" sz="850" spc="-20">
                <a:latin typeface="WenQuanYi Micro Hei Mono"/>
                <a:cs typeface="WenQuanYi Micro Hei Mono"/>
              </a:rPr>
              <a:t>‐</a:t>
            </a:r>
            <a:r>
              <a:rPr dirty="0" sz="850" spc="-20">
                <a:latin typeface="Arimo"/>
                <a:cs typeface="Arimo"/>
              </a:rPr>
              <a:t>Direction): </a:t>
            </a:r>
            <a:r>
              <a:rPr dirty="0" sz="850" spc="-30">
                <a:latin typeface="Arimo"/>
                <a:cs typeface="Arimo"/>
              </a:rPr>
              <a:t>String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lemlerinde </a:t>
            </a:r>
            <a:r>
              <a:rPr dirty="0" sz="850" spc="-20">
                <a:latin typeface="Arimo"/>
                <a:cs typeface="Arimo"/>
              </a:rPr>
              <a:t>indis </a:t>
            </a:r>
            <a:r>
              <a:rPr dirty="0" sz="850" spc="-30">
                <a:latin typeface="Arimo"/>
                <a:cs typeface="Arimo"/>
              </a:rPr>
              <a:t>kaydedicisinin </a:t>
            </a:r>
            <a:r>
              <a:rPr dirty="0" sz="850">
                <a:latin typeface="Arimo"/>
                <a:cs typeface="Arimo"/>
              </a:rPr>
              <a:t>ileri </a:t>
            </a:r>
            <a:r>
              <a:rPr dirty="0" sz="850" spc="-45">
                <a:latin typeface="Arimo"/>
                <a:cs typeface="Arimo"/>
              </a:rPr>
              <a:t>yada </a:t>
            </a:r>
            <a:r>
              <a:rPr dirty="0" sz="850" spc="-25">
                <a:latin typeface="Arimo"/>
                <a:cs typeface="Arimo"/>
              </a:rPr>
              <a:t>geri hareket  </a:t>
            </a:r>
            <a:r>
              <a:rPr dirty="0" sz="850" spc="-20">
                <a:latin typeface="Arimo"/>
                <a:cs typeface="Arimo"/>
              </a:rPr>
              <a:t>etmesini </a:t>
            </a:r>
            <a:r>
              <a:rPr dirty="0" sz="850" spc="-60">
                <a:latin typeface="Arimo"/>
                <a:cs typeface="Arimo"/>
              </a:rPr>
              <a:t>sa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lar. </a:t>
            </a:r>
            <a:r>
              <a:rPr dirty="0" sz="850" spc="-70">
                <a:latin typeface="Arimo"/>
                <a:cs typeface="Arimo"/>
              </a:rPr>
              <a:t>E</a:t>
            </a:r>
            <a:r>
              <a:rPr dirty="0" sz="850" spc="-70">
                <a:latin typeface="WenQuanYi Micro Hei Mono"/>
                <a:cs typeface="WenQuanYi Micro Hei Mono"/>
              </a:rPr>
              <a:t>ğ</a:t>
            </a:r>
            <a:r>
              <a:rPr dirty="0" sz="850" spc="-70">
                <a:latin typeface="Arimo"/>
                <a:cs typeface="Arimo"/>
              </a:rPr>
              <a:t>er </a:t>
            </a:r>
            <a:r>
              <a:rPr dirty="0" sz="850" spc="-40">
                <a:latin typeface="Arimo"/>
                <a:cs typeface="Arimo"/>
              </a:rPr>
              <a:t>bayrak </a:t>
            </a:r>
            <a:r>
              <a:rPr dirty="0" sz="850" spc="-35">
                <a:latin typeface="Arimo"/>
                <a:cs typeface="Arimo"/>
              </a:rPr>
              <a:t>1 </a:t>
            </a:r>
            <a:r>
              <a:rPr dirty="0" sz="850" spc="-40">
                <a:latin typeface="Arimo"/>
                <a:cs typeface="Arimo"/>
              </a:rPr>
              <a:t>ise </a:t>
            </a:r>
            <a:r>
              <a:rPr dirty="0" sz="850" spc="-20">
                <a:latin typeface="Arimo"/>
                <a:cs typeface="Arimo"/>
              </a:rPr>
              <a:t>indis </a:t>
            </a:r>
            <a:r>
              <a:rPr dirty="0" sz="850" spc="-85">
                <a:latin typeface="Arimo"/>
                <a:cs typeface="Arimo"/>
              </a:rPr>
              <a:t>azal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r, </a:t>
            </a:r>
            <a:r>
              <a:rPr dirty="0" sz="850" spc="-35">
                <a:latin typeface="Arimo"/>
                <a:cs typeface="Arimo"/>
              </a:rPr>
              <a:t>0 </a:t>
            </a:r>
            <a:r>
              <a:rPr dirty="0" sz="850" spc="-40">
                <a:latin typeface="Arimo"/>
                <a:cs typeface="Arimo"/>
              </a:rPr>
              <a:t>ise </a:t>
            </a:r>
            <a:r>
              <a:rPr dirty="0" sz="850" spc="-20">
                <a:latin typeface="Arimo"/>
                <a:cs typeface="Arimo"/>
              </a:rPr>
              <a:t>indis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</a:t>
            </a:r>
            <a:r>
              <a:rPr dirty="0" sz="850" spc="-25">
                <a:latin typeface="Arimo"/>
                <a:cs typeface="Arimo"/>
              </a:rPr>
              <a:t>artar. </a:t>
            </a:r>
            <a:r>
              <a:rPr dirty="0" sz="850" spc="-70">
                <a:latin typeface="Arimo"/>
                <a:cs typeface="Arimo"/>
              </a:rPr>
              <a:t>E</a:t>
            </a:r>
            <a:r>
              <a:rPr dirty="0" sz="850" spc="-70">
                <a:latin typeface="WenQuanYi Micro Hei Mono"/>
                <a:cs typeface="WenQuanYi Micro Hei Mono"/>
              </a:rPr>
              <a:t>ğ</a:t>
            </a:r>
            <a:r>
              <a:rPr dirty="0" sz="850" spc="-70">
                <a:latin typeface="Arimo"/>
                <a:cs typeface="Arimo"/>
              </a:rPr>
              <a:t>er </a:t>
            </a:r>
            <a:r>
              <a:rPr dirty="0" sz="850" spc="-65">
                <a:latin typeface="Arimo"/>
                <a:cs typeface="Arimo"/>
              </a:rPr>
              <a:t>D=0 </a:t>
            </a:r>
            <a:r>
              <a:rPr dirty="0" sz="850" spc="-40">
                <a:latin typeface="Arimo"/>
                <a:cs typeface="Arimo"/>
              </a:rPr>
              <a:t>ise,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lemci  </a:t>
            </a:r>
            <a:r>
              <a:rPr dirty="0" sz="850" spc="-35">
                <a:latin typeface="Arimo"/>
                <a:cs typeface="Arimo"/>
              </a:rPr>
              <a:t>küçük </a:t>
            </a:r>
            <a:r>
              <a:rPr dirty="0" sz="850" spc="-30">
                <a:latin typeface="Arimo"/>
                <a:cs typeface="Arimo"/>
              </a:rPr>
              <a:t>adresten </a:t>
            </a:r>
            <a:r>
              <a:rPr dirty="0" sz="850" spc="-40">
                <a:latin typeface="Arimo"/>
                <a:cs typeface="Arimo"/>
              </a:rPr>
              <a:t>büyü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e </a:t>
            </a:r>
            <a:r>
              <a:rPr dirty="0" sz="850" spc="-30">
                <a:latin typeface="Arimo"/>
                <a:cs typeface="Arimo"/>
              </a:rPr>
              <a:t>yani soldan </a:t>
            </a:r>
            <a:r>
              <a:rPr dirty="0" sz="850" spc="-85">
                <a:latin typeface="Arimo"/>
                <a:cs typeface="Arimo"/>
              </a:rPr>
              <a:t>sa</a:t>
            </a:r>
            <a:r>
              <a:rPr dirty="0" sz="850" spc="-85">
                <a:latin typeface="WenQuanYi Micro Hei Mono"/>
                <a:cs typeface="WenQuanYi Micro Hei Mono"/>
              </a:rPr>
              <a:t>ğ</a:t>
            </a:r>
            <a:r>
              <a:rPr dirty="0" sz="850" spc="-85">
                <a:latin typeface="Arimo"/>
                <a:cs typeface="Arimo"/>
              </a:rPr>
              <a:t>a </a:t>
            </a:r>
            <a:r>
              <a:rPr dirty="0" sz="850" spc="-30">
                <a:latin typeface="Arimo"/>
                <a:cs typeface="Arimo"/>
              </a:rPr>
              <a:t>do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ru </a:t>
            </a:r>
            <a:r>
              <a:rPr dirty="0" sz="850" spc="-25">
                <a:latin typeface="Arimo"/>
                <a:cs typeface="Arimo"/>
              </a:rPr>
              <a:t>yönelir. </a:t>
            </a:r>
            <a:r>
              <a:rPr dirty="0" sz="850" spc="-75">
                <a:latin typeface="Arimo"/>
                <a:cs typeface="Arimo"/>
              </a:rPr>
              <a:t>E</a:t>
            </a:r>
            <a:r>
              <a:rPr dirty="0" sz="850" spc="-75">
                <a:latin typeface="WenQuanYi Micro Hei Mono"/>
                <a:cs typeface="WenQuanYi Micro Hei Mono"/>
              </a:rPr>
              <a:t>ğ</a:t>
            </a:r>
            <a:r>
              <a:rPr dirty="0" sz="850" spc="-75">
                <a:latin typeface="Arimo"/>
                <a:cs typeface="Arimo"/>
              </a:rPr>
              <a:t>er </a:t>
            </a:r>
            <a:r>
              <a:rPr dirty="0" sz="850" spc="-60">
                <a:latin typeface="Arimo"/>
                <a:cs typeface="Arimo"/>
              </a:rPr>
              <a:t>D=1 </a:t>
            </a:r>
            <a:r>
              <a:rPr dirty="0" sz="850" spc="-40">
                <a:latin typeface="Arimo"/>
                <a:cs typeface="Arimo"/>
              </a:rPr>
              <a:t>ise, </a:t>
            </a:r>
            <a:r>
              <a:rPr dirty="0" sz="850" spc="-25">
                <a:latin typeface="Arimo"/>
                <a:cs typeface="Arimo"/>
              </a:rPr>
              <a:t>büyük </a:t>
            </a:r>
            <a:r>
              <a:rPr dirty="0" sz="850" spc="-30">
                <a:latin typeface="Arimo"/>
                <a:cs typeface="Arimo"/>
              </a:rPr>
              <a:t>adresten </a:t>
            </a:r>
            <a:r>
              <a:rPr dirty="0" sz="850" spc="-50">
                <a:latin typeface="Arimo"/>
                <a:cs typeface="Arimo"/>
              </a:rPr>
              <a:t>küçü</a:t>
            </a:r>
            <a:r>
              <a:rPr dirty="0" sz="850" spc="-50">
                <a:latin typeface="WenQuanYi Micro Hei Mono"/>
                <a:cs typeface="WenQuanYi Micro Hei Mono"/>
              </a:rPr>
              <a:t>ğ</a:t>
            </a:r>
            <a:r>
              <a:rPr dirty="0" sz="850" spc="-50">
                <a:latin typeface="Arimo"/>
                <a:cs typeface="Arimo"/>
              </a:rPr>
              <a:t>e  </a:t>
            </a:r>
            <a:r>
              <a:rPr dirty="0" sz="850" spc="-30">
                <a:latin typeface="Arimo"/>
                <a:cs typeface="Arimo"/>
              </a:rPr>
              <a:t>do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ru yani </a:t>
            </a:r>
            <a:r>
              <a:rPr dirty="0" sz="850" spc="-60">
                <a:latin typeface="Arimo"/>
                <a:cs typeface="Arimo"/>
              </a:rPr>
              <a:t>sa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dan </a:t>
            </a:r>
            <a:r>
              <a:rPr dirty="0" sz="850" spc="-40">
                <a:latin typeface="Arimo"/>
                <a:cs typeface="Arimo"/>
              </a:rPr>
              <a:t>sola </a:t>
            </a:r>
            <a:r>
              <a:rPr dirty="0" sz="850" spc="-30">
                <a:latin typeface="Arimo"/>
                <a:cs typeface="Arimo"/>
              </a:rPr>
              <a:t>do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ru </a:t>
            </a:r>
            <a:r>
              <a:rPr dirty="0" sz="850" spc="-25">
                <a:latin typeface="Arimo"/>
                <a:cs typeface="Arimo"/>
              </a:rPr>
              <a:t>yönelir. </a:t>
            </a:r>
            <a:r>
              <a:rPr dirty="0" sz="850" spc="-70">
                <a:latin typeface="Arimo"/>
                <a:cs typeface="Arimo"/>
              </a:rPr>
              <a:t>E</a:t>
            </a:r>
            <a:r>
              <a:rPr dirty="0" sz="850" spc="-70">
                <a:latin typeface="WenQuanYi Micro Hei Mono"/>
                <a:cs typeface="WenQuanYi Micro Hei Mono"/>
              </a:rPr>
              <a:t>ğ</a:t>
            </a:r>
            <a:r>
              <a:rPr dirty="0" sz="850" spc="-70">
                <a:latin typeface="Arimo"/>
                <a:cs typeface="Arimo"/>
              </a:rPr>
              <a:t>er </a:t>
            </a:r>
            <a:r>
              <a:rPr dirty="0" sz="850" spc="-60">
                <a:latin typeface="Arimo"/>
                <a:cs typeface="Arimo"/>
              </a:rPr>
              <a:t>D=1 </a:t>
            </a:r>
            <a:r>
              <a:rPr dirty="0" sz="850" spc="-40">
                <a:latin typeface="Arimo"/>
                <a:cs typeface="Arimo"/>
              </a:rPr>
              <a:t>ise </a:t>
            </a:r>
            <a:r>
              <a:rPr dirty="0" sz="850" spc="-25">
                <a:latin typeface="Arimo"/>
                <a:cs typeface="Arimo"/>
              </a:rPr>
              <a:t>büyük </a:t>
            </a:r>
            <a:r>
              <a:rPr dirty="0" sz="850" spc="-30">
                <a:latin typeface="Arimo"/>
                <a:cs typeface="Arimo"/>
              </a:rPr>
              <a:t>adresten </a:t>
            </a:r>
            <a:r>
              <a:rPr dirty="0" sz="850" spc="-35">
                <a:latin typeface="Arimo"/>
                <a:cs typeface="Arimo"/>
              </a:rPr>
              <a:t>küçük </a:t>
            </a:r>
            <a:r>
              <a:rPr dirty="0" sz="850" spc="-40">
                <a:latin typeface="Arimo"/>
                <a:cs typeface="Arimo"/>
              </a:rPr>
              <a:t>adrese </a:t>
            </a:r>
            <a:r>
              <a:rPr dirty="0" sz="850" spc="-30">
                <a:latin typeface="Arimo"/>
                <a:cs typeface="Arimo"/>
              </a:rPr>
              <a:t>yani </a:t>
            </a:r>
            <a:r>
              <a:rPr dirty="0" sz="850" spc="-60">
                <a:latin typeface="Arimo"/>
                <a:cs typeface="Arimo"/>
              </a:rPr>
              <a:t>sa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dan  </a:t>
            </a:r>
            <a:r>
              <a:rPr dirty="0" sz="850" spc="-40">
                <a:latin typeface="Arimo"/>
                <a:cs typeface="Arimo"/>
              </a:rPr>
              <a:t>sola </a:t>
            </a:r>
            <a:r>
              <a:rPr dirty="0" sz="850" spc="-30">
                <a:latin typeface="Arimo"/>
                <a:cs typeface="Arimo"/>
              </a:rPr>
              <a:t>do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ru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yönelir.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119" y="1920184"/>
            <a:ext cx="4177665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95">
                <a:latin typeface="Arimo"/>
                <a:cs typeface="Arimo"/>
              </a:rPr>
              <a:t>Ta</a:t>
            </a:r>
            <a:r>
              <a:rPr dirty="0" sz="850" spc="-95">
                <a:latin typeface="WenQuanYi Micro Hei Mono"/>
                <a:cs typeface="WenQuanYi Micro Hei Mono"/>
              </a:rPr>
              <a:t>ş</a:t>
            </a:r>
            <a:r>
              <a:rPr dirty="0" sz="850" spc="-95">
                <a:latin typeface="Arimo"/>
                <a:cs typeface="Arimo"/>
              </a:rPr>
              <a:t>ma </a:t>
            </a:r>
            <a:r>
              <a:rPr dirty="0" sz="850" spc="-45">
                <a:latin typeface="Arimo"/>
                <a:cs typeface="Arimo"/>
              </a:rPr>
              <a:t>bayra</a:t>
            </a:r>
            <a:r>
              <a:rPr dirty="0" sz="850" spc="-45">
                <a:latin typeface="WenQuanYi Micro Hei Mono"/>
                <a:cs typeface="WenQuanYi Micro Hei Mono"/>
              </a:rPr>
              <a:t>ğı</a:t>
            </a:r>
            <a:r>
              <a:rPr dirty="0" sz="850" spc="-45">
                <a:latin typeface="Arimo"/>
                <a:cs typeface="Arimo"/>
              </a:rPr>
              <a:t>(O</a:t>
            </a:r>
            <a:r>
              <a:rPr dirty="0" sz="850" spc="-45">
                <a:latin typeface="WenQuanYi Micro Hei Mono"/>
                <a:cs typeface="WenQuanYi Micro Hei Mono"/>
              </a:rPr>
              <a:t>‐</a:t>
            </a:r>
            <a:r>
              <a:rPr dirty="0" sz="850" spc="-45">
                <a:latin typeface="Arimo"/>
                <a:cs typeface="Arimo"/>
              </a:rPr>
              <a:t>Owerflow): </a:t>
            </a:r>
            <a:r>
              <a:rPr dirty="0" sz="850" spc="-65">
                <a:latin typeface="WenQuanYi Micro Hei Mono"/>
                <a:cs typeface="WenQuanYi Micro Hei Mono"/>
              </a:rPr>
              <a:t>İş</a:t>
            </a:r>
            <a:r>
              <a:rPr dirty="0" sz="850" spc="-65">
                <a:latin typeface="Arimo"/>
                <a:cs typeface="Arimo"/>
              </a:rPr>
              <a:t>aretli </a:t>
            </a:r>
            <a:r>
              <a:rPr dirty="0" sz="850" spc="-70">
                <a:latin typeface="Arimo"/>
                <a:cs typeface="Arimo"/>
              </a:rPr>
              <a:t>say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larla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85">
                <a:latin typeface="Arimo"/>
                <a:cs typeface="Arimo"/>
              </a:rPr>
              <a:t>yap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rken 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65">
                <a:latin typeface="Arimo"/>
                <a:cs typeface="Arimo"/>
              </a:rPr>
              <a:t>hatan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 </a:t>
            </a:r>
            <a:r>
              <a:rPr dirty="0" sz="850" spc="-25">
                <a:latin typeface="Arimo"/>
                <a:cs typeface="Arimo"/>
              </a:rPr>
              <a:t>ortaya </a:t>
            </a:r>
            <a:r>
              <a:rPr dirty="0" sz="850" spc="-130">
                <a:latin typeface="Arimo"/>
                <a:cs typeface="Arimo"/>
              </a:rPr>
              <a:t>ç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130">
                <a:latin typeface="Arimo"/>
                <a:cs typeface="Arimo"/>
              </a:rPr>
              <a:t>kmas</a:t>
            </a:r>
            <a:r>
              <a:rPr dirty="0" sz="850" spc="-130">
                <a:latin typeface="WenQuanYi Micro Hei Mono"/>
                <a:cs typeface="WenQuanYi Micro Hei Mono"/>
              </a:rPr>
              <a:t>ı  </a:t>
            </a:r>
            <a:r>
              <a:rPr dirty="0" sz="850" spc="-20">
                <a:latin typeface="Arimo"/>
                <a:cs typeface="Arimo"/>
              </a:rPr>
              <a:t>durumunda </a:t>
            </a:r>
            <a:r>
              <a:rPr dirty="0" sz="850" spc="-45">
                <a:latin typeface="Arimo"/>
                <a:cs typeface="Arimo"/>
              </a:rPr>
              <a:t>gözükür. </a:t>
            </a:r>
            <a:r>
              <a:rPr dirty="0" sz="850" spc="-70">
                <a:latin typeface="Arimo"/>
                <a:cs typeface="Arimo"/>
              </a:rPr>
              <a:t>E</a:t>
            </a:r>
            <a:r>
              <a:rPr dirty="0" sz="850" spc="-70">
                <a:latin typeface="WenQuanYi Micro Hei Mono"/>
                <a:cs typeface="WenQuanYi Micro Hei Mono"/>
              </a:rPr>
              <a:t>ğ</a:t>
            </a:r>
            <a:r>
              <a:rPr dirty="0" sz="850" spc="-70">
                <a:latin typeface="Arimo"/>
                <a:cs typeface="Arimo"/>
              </a:rPr>
              <a:t>er </a:t>
            </a:r>
            <a:r>
              <a:rPr dirty="0" sz="850" spc="-10">
                <a:latin typeface="Arimo"/>
                <a:cs typeface="Arimo"/>
              </a:rPr>
              <a:t>iki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85">
                <a:latin typeface="Arimo"/>
                <a:cs typeface="Arimo"/>
              </a:rPr>
              <a:t>say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yla </a:t>
            </a:r>
            <a:r>
              <a:rPr dirty="0" sz="850" spc="-15">
                <a:latin typeface="Arimo"/>
                <a:cs typeface="Arimo"/>
              </a:rPr>
              <a:t>toplama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lemi </a:t>
            </a:r>
            <a:r>
              <a:rPr dirty="0" sz="850" spc="-90">
                <a:latin typeface="Arimo"/>
                <a:cs typeface="Arimo"/>
              </a:rPr>
              <a:t>yap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l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yor </a:t>
            </a:r>
            <a:r>
              <a:rPr dirty="0" sz="850" spc="-45">
                <a:latin typeface="Arimo"/>
                <a:cs typeface="Arimo"/>
              </a:rPr>
              <a:t>ve sonuç </a:t>
            </a:r>
            <a:r>
              <a:rPr dirty="0" sz="850" spc="-60">
                <a:latin typeface="Arimo"/>
                <a:cs typeface="Arimo"/>
              </a:rPr>
              <a:t>farkl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aretli  </a:t>
            </a:r>
            <a:r>
              <a:rPr dirty="0" sz="850" spc="-105">
                <a:latin typeface="Arimo"/>
                <a:cs typeface="Arimo"/>
              </a:rPr>
              <a:t>ç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k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yorsa </a:t>
            </a:r>
            <a:r>
              <a:rPr dirty="0" sz="850" spc="-65">
                <a:latin typeface="Arimo"/>
                <a:cs typeface="Arimo"/>
              </a:rPr>
              <a:t>O=1 </a:t>
            </a:r>
            <a:r>
              <a:rPr dirty="0" sz="850" spc="-25">
                <a:latin typeface="Arimo"/>
                <a:cs typeface="Arimo"/>
              </a:rPr>
              <a:t>olur. </a:t>
            </a:r>
            <a:r>
              <a:rPr dirty="0" sz="850" spc="-70">
                <a:latin typeface="Arimo"/>
                <a:cs typeface="Arimo"/>
              </a:rPr>
              <a:t>E</a:t>
            </a:r>
            <a:r>
              <a:rPr dirty="0" sz="850" spc="-70">
                <a:latin typeface="WenQuanYi Micro Hei Mono"/>
                <a:cs typeface="WenQuanYi Micro Hei Mono"/>
              </a:rPr>
              <a:t>ğ</a:t>
            </a:r>
            <a:r>
              <a:rPr dirty="0" sz="850" spc="-70">
                <a:latin typeface="Arimo"/>
                <a:cs typeface="Arimo"/>
              </a:rPr>
              <a:t>er </a:t>
            </a:r>
            <a:r>
              <a:rPr dirty="0" sz="850" spc="-15">
                <a:latin typeface="Arimo"/>
                <a:cs typeface="Arimo"/>
              </a:rPr>
              <a:t>matematik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35">
                <a:latin typeface="Arimo"/>
                <a:cs typeface="Arimo"/>
              </a:rPr>
              <a:t>sonucunda </a:t>
            </a:r>
            <a:r>
              <a:rPr dirty="0" sz="850" spc="-45">
                <a:latin typeface="Arimo"/>
                <a:cs typeface="Arimo"/>
              </a:rPr>
              <a:t>sonuç</a:t>
            </a:r>
            <a:r>
              <a:rPr dirty="0" sz="850" spc="5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kaydedici </a:t>
            </a:r>
            <a:r>
              <a:rPr dirty="0" sz="850" spc="-30">
                <a:latin typeface="Arimo"/>
                <a:cs typeface="Arimo"/>
              </a:rPr>
              <a:t>kapasitesini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493" y="230581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31229" y="2317287"/>
            <a:ext cx="217614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95">
                <a:latin typeface="Arimo"/>
                <a:cs typeface="Arimo"/>
              </a:rPr>
              <a:t>a</a:t>
            </a:r>
            <a:r>
              <a:rPr dirty="0" sz="850" spc="-95">
                <a:latin typeface="WenQuanYi Micro Hei Mono"/>
                <a:cs typeface="WenQuanYi Micro Hei Mono"/>
              </a:rPr>
              <a:t>şı</a:t>
            </a:r>
            <a:r>
              <a:rPr dirty="0" sz="850" spc="-95">
                <a:latin typeface="Arimo"/>
                <a:cs typeface="Arimo"/>
              </a:rPr>
              <a:t>yorsa </a:t>
            </a:r>
            <a:r>
              <a:rPr dirty="0" sz="850" spc="-155">
                <a:latin typeface="Arimo"/>
                <a:cs typeface="Arimo"/>
              </a:rPr>
              <a:t>C </a:t>
            </a:r>
            <a:r>
              <a:rPr dirty="0" sz="850" spc="-90">
                <a:latin typeface="Arimo"/>
                <a:cs typeface="Arimo"/>
              </a:rPr>
              <a:t>bayra</a:t>
            </a:r>
            <a:r>
              <a:rPr dirty="0" sz="850" spc="-90">
                <a:latin typeface="WenQuanYi Micro Hei Mono"/>
                <a:cs typeface="WenQuanYi Micro Hei Mono"/>
              </a:rPr>
              <a:t>ğı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5">
                <a:latin typeface="Arimo"/>
                <a:cs typeface="Arimo"/>
              </a:rPr>
              <a:t>birlikte </a:t>
            </a:r>
            <a:r>
              <a:rPr dirty="0" sz="850" spc="-90">
                <a:latin typeface="Arimo"/>
                <a:cs typeface="Arimo"/>
              </a:rPr>
              <a:t>O bayra</a:t>
            </a:r>
            <a:r>
              <a:rPr dirty="0" sz="850" spc="-90">
                <a:latin typeface="WenQuanYi Micro Hei Mono"/>
                <a:cs typeface="WenQuanYi Micro Hei Mono"/>
              </a:rPr>
              <a:t>ğı</a:t>
            </a:r>
            <a:r>
              <a:rPr dirty="0" sz="850" spc="-440">
                <a:latin typeface="WenQuanYi Micro Hei Mono"/>
                <a:cs typeface="WenQuanYi Micro Hei Mono"/>
              </a:rPr>
              <a:t> </a:t>
            </a:r>
            <a:r>
              <a:rPr dirty="0" sz="850" spc="-40">
                <a:latin typeface="Arimo"/>
                <a:cs typeface="Arimo"/>
              </a:rPr>
              <a:t>da </a:t>
            </a:r>
            <a:r>
              <a:rPr dirty="0" sz="850" spc="-35">
                <a:latin typeface="Arimo"/>
                <a:cs typeface="Arimo"/>
              </a:rPr>
              <a:t>1 </a:t>
            </a:r>
            <a:r>
              <a:rPr dirty="0" sz="850" spc="-25">
                <a:latin typeface="Arimo"/>
                <a:cs typeface="Arimo"/>
              </a:rPr>
              <a:t>olur.</a:t>
            </a:r>
            <a:endParaRPr sz="85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6493" y="2719577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1229" y="2582018"/>
            <a:ext cx="4177029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05">
                <a:latin typeface="Arimo"/>
                <a:cs typeface="Arimo"/>
              </a:rPr>
              <a:t>Giri</a:t>
            </a:r>
            <a:r>
              <a:rPr dirty="0" sz="850" spc="-105">
                <a:latin typeface="WenQuanYi Micro Hei Mono"/>
                <a:cs typeface="WenQuanYi Micro Hei Mono"/>
              </a:rPr>
              <a:t>ş</a:t>
            </a:r>
            <a:r>
              <a:rPr dirty="0" sz="850" spc="-105">
                <a:latin typeface="Arimo"/>
                <a:cs typeface="Arimo"/>
              </a:rPr>
              <a:t>/Ç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k</a:t>
            </a:r>
            <a:r>
              <a:rPr dirty="0" sz="850" spc="-105">
                <a:latin typeface="WenQuanYi Micro Hei Mono"/>
                <a:cs typeface="WenQuanYi Micro Hei Mono"/>
              </a:rPr>
              <a:t>ış </a:t>
            </a:r>
            <a:r>
              <a:rPr dirty="0" sz="850" spc="-10">
                <a:latin typeface="Arimo"/>
                <a:cs typeface="Arimo"/>
              </a:rPr>
              <a:t>Muafiyet </a:t>
            </a:r>
            <a:r>
              <a:rPr dirty="0" sz="850" spc="-35">
                <a:latin typeface="Arimo"/>
                <a:cs typeface="Arimo"/>
              </a:rPr>
              <a:t>düzeyi </a:t>
            </a:r>
            <a:r>
              <a:rPr dirty="0" sz="850" spc="-60">
                <a:latin typeface="Arimo"/>
                <a:cs typeface="Arimo"/>
              </a:rPr>
              <a:t>(IOPL</a:t>
            </a:r>
            <a:r>
              <a:rPr dirty="0" sz="850" spc="-60">
                <a:latin typeface="WenQuanYi Micro Hei Mono"/>
                <a:cs typeface="WenQuanYi Micro Hei Mono"/>
              </a:rPr>
              <a:t>‐</a:t>
            </a:r>
            <a:r>
              <a:rPr dirty="0" sz="850" spc="-60">
                <a:latin typeface="Arimo"/>
                <a:cs typeface="Arimo"/>
              </a:rPr>
              <a:t>IO </a:t>
            </a:r>
            <a:r>
              <a:rPr dirty="0" sz="850" spc="-35">
                <a:latin typeface="Arimo"/>
                <a:cs typeface="Arimo"/>
              </a:rPr>
              <a:t>Privilege </a:t>
            </a:r>
            <a:r>
              <a:rPr dirty="0" sz="850" spc="-40">
                <a:latin typeface="Arimo"/>
                <a:cs typeface="Arimo"/>
              </a:rPr>
              <a:t>Level): </a:t>
            </a:r>
            <a:r>
              <a:rPr dirty="0" sz="850" spc="-70">
                <a:latin typeface="Arimo"/>
                <a:cs typeface="Arimo"/>
              </a:rPr>
              <a:t>Korumal</a:t>
            </a:r>
            <a:r>
              <a:rPr dirty="0" sz="850" spc="-70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mod </a:t>
            </a:r>
            <a:r>
              <a:rPr dirty="0" sz="850" spc="-50">
                <a:latin typeface="Arimo"/>
                <a:cs typeface="Arimo"/>
              </a:rPr>
              <a:t>operasyonlar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 </a:t>
            </a:r>
            <a:r>
              <a:rPr dirty="0" sz="850" spc="-55">
                <a:latin typeface="Arimo"/>
                <a:cs typeface="Arimo"/>
              </a:rPr>
              <a:t>G/Ç  </a:t>
            </a:r>
            <a:r>
              <a:rPr dirty="0" sz="850" spc="-75">
                <a:latin typeface="Arimo"/>
                <a:cs typeface="Arimo"/>
              </a:rPr>
              <a:t>cihazlar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muafiyet </a:t>
            </a:r>
            <a:r>
              <a:rPr dirty="0" sz="850" spc="-20">
                <a:latin typeface="Arimo"/>
                <a:cs typeface="Arimo"/>
              </a:rPr>
              <a:t>düzeylerinin </a:t>
            </a:r>
            <a:r>
              <a:rPr dirty="0" sz="850" spc="-35">
                <a:latin typeface="Arimo"/>
                <a:cs typeface="Arimo"/>
              </a:rPr>
              <a:t>seçilmesinde </a:t>
            </a:r>
            <a:r>
              <a:rPr dirty="0" sz="850" spc="-75">
                <a:latin typeface="Arimo"/>
                <a:cs typeface="Arimo"/>
              </a:rPr>
              <a:t>kullan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 </a:t>
            </a:r>
            <a:r>
              <a:rPr dirty="0" sz="850" spc="-70">
                <a:latin typeface="Arimo"/>
                <a:cs typeface="Arimo"/>
              </a:rPr>
              <a:t>E</a:t>
            </a:r>
            <a:r>
              <a:rPr dirty="0" sz="850" spc="-70">
                <a:latin typeface="WenQuanYi Micro Hei Mono"/>
                <a:cs typeface="WenQuanYi Micro Hei Mono"/>
              </a:rPr>
              <a:t>ğ</a:t>
            </a:r>
            <a:r>
              <a:rPr dirty="0" sz="850" spc="-70">
                <a:latin typeface="Arimo"/>
                <a:cs typeface="Arimo"/>
              </a:rPr>
              <a:t>er </a:t>
            </a:r>
            <a:r>
              <a:rPr dirty="0" sz="850" spc="-15">
                <a:latin typeface="Arimo"/>
                <a:cs typeface="Arimo"/>
              </a:rPr>
              <a:t>o </a:t>
            </a:r>
            <a:r>
              <a:rPr dirty="0" sz="850" spc="-30">
                <a:latin typeface="Arimo"/>
                <a:cs typeface="Arimo"/>
              </a:rPr>
              <a:t>andaki </a:t>
            </a:r>
            <a:r>
              <a:rPr dirty="0" sz="850" spc="-15">
                <a:latin typeface="Arimo"/>
                <a:cs typeface="Arimo"/>
              </a:rPr>
              <a:t>muafiyet </a:t>
            </a:r>
            <a:r>
              <a:rPr dirty="0" sz="850" spc="-35">
                <a:latin typeface="Arimo"/>
                <a:cs typeface="Arimo"/>
              </a:rPr>
              <a:t>düzeyi  </a:t>
            </a:r>
            <a:r>
              <a:rPr dirty="0" sz="850" spc="-45">
                <a:latin typeface="Arimo"/>
                <a:cs typeface="Arimo"/>
              </a:rPr>
              <a:t>yüksek </a:t>
            </a:r>
            <a:r>
              <a:rPr dirty="0" sz="850" spc="-50">
                <a:latin typeface="Arimo"/>
                <a:cs typeface="Arimo"/>
              </a:rPr>
              <a:t>seçilmi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se veya </a:t>
            </a:r>
            <a:r>
              <a:rPr dirty="0" sz="850" spc="-65">
                <a:latin typeface="Arimo"/>
                <a:cs typeface="Arimo"/>
              </a:rPr>
              <a:t>IOPL’den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25">
                <a:latin typeface="Arimo"/>
                <a:cs typeface="Arimo"/>
              </a:rPr>
              <a:t>güvenilirse, </a:t>
            </a:r>
            <a:r>
              <a:rPr dirty="0" sz="850" spc="-60">
                <a:latin typeface="Arimo"/>
                <a:cs typeface="Arimo"/>
              </a:rPr>
              <a:t>G/Ç </a:t>
            </a:r>
            <a:r>
              <a:rPr dirty="0" sz="850" spc="-25">
                <a:latin typeface="Arimo"/>
                <a:cs typeface="Arimo"/>
              </a:rPr>
              <a:t>herhangi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5">
                <a:latin typeface="Arimo"/>
                <a:cs typeface="Arimo"/>
              </a:rPr>
              <a:t>engellemesiz</a:t>
            </a:r>
            <a:r>
              <a:rPr dirty="0" sz="850" spc="-125">
                <a:latin typeface="Arimo"/>
                <a:cs typeface="Arimo"/>
              </a:rPr>
              <a:t> </a:t>
            </a:r>
            <a:r>
              <a:rPr dirty="0" sz="850" spc="-140">
                <a:latin typeface="Arimo"/>
                <a:cs typeface="Arimo"/>
              </a:rPr>
              <a:t>çal</a:t>
            </a:r>
            <a:r>
              <a:rPr dirty="0" sz="850" spc="-140">
                <a:latin typeface="WenQuanYi Micro Hei Mono"/>
                <a:cs typeface="WenQuanYi Micro Hei Mono"/>
              </a:rPr>
              <a:t>ışı</a:t>
            </a:r>
            <a:r>
              <a:rPr dirty="0" sz="850" spc="-14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37</a:t>
            </a:r>
            <a:endParaRPr sz="550">
              <a:latin typeface="Arimo"/>
              <a:cs typeface="Arim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917912" y="861267"/>
            <a:ext cx="4177029" cy="5549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Bayraklar</a:t>
            </a:r>
            <a:endParaRPr sz="85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90">
                <a:latin typeface="WenQuanYi Micro Hei Mono"/>
                <a:cs typeface="WenQuanYi Micro Hei Mono"/>
              </a:rPr>
              <a:t>İ</a:t>
            </a:r>
            <a:r>
              <a:rPr dirty="0" sz="850" spc="-90">
                <a:latin typeface="Arimo"/>
                <a:cs typeface="Arimo"/>
              </a:rPr>
              <a:t>çiçe </a:t>
            </a:r>
            <a:r>
              <a:rPr dirty="0" sz="850" spc="-65">
                <a:latin typeface="Arimo"/>
                <a:cs typeface="Arimo"/>
              </a:rPr>
              <a:t>Geçmi</a:t>
            </a:r>
            <a:r>
              <a:rPr dirty="0" sz="850" spc="-65">
                <a:latin typeface="WenQuanYi Micro Hei Mono"/>
                <a:cs typeface="WenQuanYi Micro Hei Mono"/>
              </a:rPr>
              <a:t>ş </a:t>
            </a:r>
            <a:r>
              <a:rPr dirty="0" sz="850" spc="-30">
                <a:latin typeface="Arimo"/>
                <a:cs typeface="Arimo"/>
              </a:rPr>
              <a:t>Görevler </a:t>
            </a:r>
            <a:r>
              <a:rPr dirty="0" sz="850" spc="-40">
                <a:latin typeface="Arimo"/>
                <a:cs typeface="Arimo"/>
              </a:rPr>
              <a:t>(NT</a:t>
            </a:r>
            <a:r>
              <a:rPr dirty="0" sz="850" spc="-40">
                <a:latin typeface="WenQuanYi Micro Hei Mono"/>
                <a:cs typeface="WenQuanYi Micro Hei Mono"/>
              </a:rPr>
              <a:t>‐</a:t>
            </a:r>
            <a:r>
              <a:rPr dirty="0" sz="850" spc="-40">
                <a:latin typeface="Arimo"/>
                <a:cs typeface="Arimo"/>
              </a:rPr>
              <a:t>Nested </a:t>
            </a:r>
            <a:r>
              <a:rPr dirty="0" sz="850" spc="-75">
                <a:latin typeface="Arimo"/>
                <a:cs typeface="Arimo"/>
              </a:rPr>
              <a:t>Task) </a:t>
            </a:r>
            <a:r>
              <a:rPr dirty="0" sz="850" spc="-65">
                <a:latin typeface="Arimo"/>
                <a:cs typeface="Arimo"/>
              </a:rPr>
              <a:t>Korumal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mod </a:t>
            </a:r>
            <a:r>
              <a:rPr dirty="0" sz="850" spc="-50">
                <a:latin typeface="Arimo"/>
                <a:cs typeface="Arimo"/>
              </a:rPr>
              <a:t>operasyonlar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 </a:t>
            </a:r>
            <a:r>
              <a:rPr dirty="0" sz="850" spc="-15">
                <a:latin typeface="Arimo"/>
                <a:cs typeface="Arimo"/>
              </a:rPr>
              <a:t>o </a:t>
            </a:r>
            <a:r>
              <a:rPr dirty="0" sz="850" spc="-30">
                <a:latin typeface="Arimo"/>
                <a:cs typeface="Arimo"/>
              </a:rPr>
              <a:t>andaki görevin  </a:t>
            </a:r>
            <a:r>
              <a:rPr dirty="0" sz="850" spc="-75">
                <a:latin typeface="Arimo"/>
                <a:cs typeface="Arimo"/>
              </a:rPr>
              <a:t>ba</a:t>
            </a:r>
            <a:r>
              <a:rPr dirty="0" sz="850" spc="-75">
                <a:latin typeface="WenQuanYi Micro Hei Mono"/>
                <a:cs typeface="WenQuanYi Micro Hei Mono"/>
              </a:rPr>
              <a:t>ş</a:t>
            </a:r>
            <a:r>
              <a:rPr dirty="0" sz="850" spc="-75">
                <a:latin typeface="Arimo"/>
                <a:cs typeface="Arimo"/>
              </a:rPr>
              <a:t>ka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0">
                <a:latin typeface="Arimo"/>
                <a:cs typeface="Arimo"/>
              </a:rPr>
              <a:t>görevle iç </a:t>
            </a:r>
            <a:r>
              <a:rPr dirty="0" sz="850" spc="-35">
                <a:latin typeface="Arimo"/>
                <a:cs typeface="Arimo"/>
              </a:rPr>
              <a:t>içe </a:t>
            </a:r>
            <a:r>
              <a:rPr dirty="0" sz="850" spc="-30">
                <a:latin typeface="Arimo"/>
                <a:cs typeface="Arimo"/>
              </a:rPr>
              <a:t>girmesi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lemidir. </a:t>
            </a:r>
            <a:r>
              <a:rPr dirty="0" sz="850" spc="-45">
                <a:latin typeface="Arimo"/>
                <a:cs typeface="Arimo"/>
              </a:rPr>
              <a:t>Görev </a:t>
            </a:r>
            <a:r>
              <a:rPr dirty="0" sz="850" spc="-75">
                <a:latin typeface="Arimo"/>
                <a:cs typeface="Arimo"/>
              </a:rPr>
              <a:t>ba</a:t>
            </a:r>
            <a:r>
              <a:rPr dirty="0" sz="850" spc="-75">
                <a:latin typeface="WenQuanYi Micro Hei Mono"/>
                <a:cs typeface="WenQuanYi Micro Hei Mono"/>
              </a:rPr>
              <a:t>ş</a:t>
            </a:r>
            <a:r>
              <a:rPr dirty="0" sz="850" spc="-75">
                <a:latin typeface="Arimo"/>
                <a:cs typeface="Arimo"/>
              </a:rPr>
              <a:t>ka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0">
                <a:latin typeface="Arimo"/>
                <a:cs typeface="Arimo"/>
              </a:rPr>
              <a:t>görevle </a:t>
            </a:r>
            <a:r>
              <a:rPr dirty="0" sz="850" spc="-120">
                <a:latin typeface="Arimo"/>
                <a:cs typeface="Arimo"/>
              </a:rPr>
              <a:t>yaz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l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m </a:t>
            </a:r>
            <a:r>
              <a:rPr dirty="0" sz="850" spc="-50">
                <a:latin typeface="Arimo"/>
                <a:cs typeface="Arimo"/>
              </a:rPr>
              <a:t>taraf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 </a:t>
            </a:r>
            <a:r>
              <a:rPr dirty="0" sz="850" spc="-25">
                <a:latin typeface="Arimo"/>
                <a:cs typeface="Arimo"/>
              </a:rPr>
              <a:t>iç </a:t>
            </a:r>
            <a:r>
              <a:rPr dirty="0" sz="850" spc="-30">
                <a:latin typeface="Arimo"/>
                <a:cs typeface="Arimo"/>
              </a:rPr>
              <a:t>içe  </a:t>
            </a:r>
            <a:r>
              <a:rPr dirty="0" sz="850" spc="-15">
                <a:latin typeface="Arimo"/>
                <a:cs typeface="Arimo"/>
              </a:rPr>
              <a:t>girdirildi</a:t>
            </a:r>
            <a:r>
              <a:rPr dirty="0" sz="850" spc="-15">
                <a:latin typeface="WenQuanYi Micro Hei Mono"/>
                <a:cs typeface="WenQuanYi Micro Hei Mono"/>
              </a:rPr>
              <a:t>ğ</a:t>
            </a:r>
            <a:r>
              <a:rPr dirty="0" sz="850" spc="-15">
                <a:latin typeface="Arimo"/>
                <a:cs typeface="Arimo"/>
              </a:rPr>
              <a:t>inde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40">
                <a:latin typeface="Arimo"/>
                <a:cs typeface="Arimo"/>
              </a:rPr>
              <a:t>bayrak </a:t>
            </a:r>
            <a:r>
              <a:rPr dirty="0" sz="850" spc="-35">
                <a:latin typeface="Arimo"/>
                <a:cs typeface="Arimo"/>
              </a:rPr>
              <a:t>1</a:t>
            </a:r>
            <a:r>
              <a:rPr dirty="0" sz="850" spc="-10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olur.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8022" y="1523093"/>
            <a:ext cx="417576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95">
                <a:latin typeface="WenQuanYi Micro Hei Mono"/>
                <a:cs typeface="WenQuanYi Micro Hei Mono"/>
              </a:rPr>
              <a:t>İş</a:t>
            </a:r>
            <a:r>
              <a:rPr dirty="0" sz="850" spc="-95">
                <a:latin typeface="Arimo"/>
                <a:cs typeface="Arimo"/>
              </a:rPr>
              <a:t>leme </a:t>
            </a:r>
            <a:r>
              <a:rPr dirty="0" sz="850" spc="-40">
                <a:latin typeface="Arimo"/>
                <a:cs typeface="Arimo"/>
              </a:rPr>
              <a:t>devam </a:t>
            </a:r>
            <a:r>
              <a:rPr dirty="0" sz="850" spc="-55">
                <a:latin typeface="Arimo"/>
                <a:cs typeface="Arimo"/>
              </a:rPr>
              <a:t>(R</a:t>
            </a:r>
            <a:r>
              <a:rPr dirty="0" sz="850" spc="-55">
                <a:latin typeface="WenQuanYi Micro Hei Mono"/>
                <a:cs typeface="WenQuanYi Micro Hei Mono"/>
              </a:rPr>
              <a:t>‐</a:t>
            </a:r>
            <a:r>
              <a:rPr dirty="0" sz="850" spc="-55">
                <a:latin typeface="Arimo"/>
                <a:cs typeface="Arimo"/>
              </a:rPr>
              <a:t>Resume): </a:t>
            </a:r>
            <a:r>
              <a:rPr dirty="0" sz="850" spc="-40">
                <a:latin typeface="Arimo"/>
                <a:cs typeface="Arimo"/>
              </a:rPr>
              <a:t>Hata </a:t>
            </a:r>
            <a:r>
              <a:rPr dirty="0" sz="850" spc="-75">
                <a:latin typeface="Arimo"/>
                <a:cs typeface="Arimo"/>
              </a:rPr>
              <a:t>ay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klama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lemlerinde </a:t>
            </a:r>
            <a:r>
              <a:rPr dirty="0" sz="850" spc="-35">
                <a:latin typeface="Arimo"/>
                <a:cs typeface="Arimo"/>
              </a:rPr>
              <a:t>(Debug),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0">
                <a:latin typeface="Arimo"/>
                <a:cs typeface="Arimo"/>
              </a:rPr>
              <a:t>sonraki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lenecek </a:t>
            </a:r>
            <a:r>
              <a:rPr dirty="0" sz="850" spc="-25">
                <a:latin typeface="Arimo"/>
                <a:cs typeface="Arimo"/>
              </a:rPr>
              <a:t>komuta  </a:t>
            </a:r>
            <a:r>
              <a:rPr dirty="0" sz="850" spc="-40">
                <a:latin typeface="Arimo"/>
                <a:cs typeface="Arimo"/>
              </a:rPr>
              <a:t>devam </a:t>
            </a:r>
            <a:r>
              <a:rPr dirty="0" sz="850" spc="-20">
                <a:latin typeface="Arimo"/>
                <a:cs typeface="Arimo"/>
              </a:rPr>
              <a:t>edilmesinin </a:t>
            </a:r>
            <a:r>
              <a:rPr dirty="0" sz="850" spc="-15">
                <a:latin typeface="Arimo"/>
                <a:cs typeface="Arimo"/>
              </a:rPr>
              <a:t>kontrolünde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85">
                <a:latin typeface="Arimo"/>
                <a:cs typeface="Arimo"/>
              </a:rPr>
              <a:t>kullan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18022" y="1920184"/>
            <a:ext cx="4177029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60">
                <a:latin typeface="Arimo"/>
                <a:cs typeface="Arimo"/>
              </a:rPr>
              <a:t>Sanal </a:t>
            </a:r>
            <a:r>
              <a:rPr dirty="0" sz="850" spc="-10">
                <a:latin typeface="Arimo"/>
                <a:cs typeface="Arimo"/>
              </a:rPr>
              <a:t>Mod(VM</a:t>
            </a:r>
            <a:r>
              <a:rPr dirty="0" sz="850" spc="-10">
                <a:latin typeface="WenQuanYi Micro Hei Mono"/>
                <a:cs typeface="WenQuanYi Micro Hei Mono"/>
              </a:rPr>
              <a:t>‐</a:t>
            </a:r>
            <a:r>
              <a:rPr dirty="0" sz="850" spc="-10">
                <a:latin typeface="Arimo"/>
                <a:cs typeface="Arimo"/>
              </a:rPr>
              <a:t>Virtual </a:t>
            </a:r>
            <a:r>
              <a:rPr dirty="0" sz="850" spc="-15">
                <a:latin typeface="Arimo"/>
                <a:cs typeface="Arimo"/>
              </a:rPr>
              <a:t>Mode) </a:t>
            </a:r>
            <a:r>
              <a:rPr dirty="0" sz="850" spc="-65">
                <a:latin typeface="Arimo"/>
                <a:cs typeface="Arimo"/>
              </a:rPr>
              <a:t>Korumal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mod </a:t>
            </a:r>
            <a:r>
              <a:rPr dirty="0" sz="850" spc="-30">
                <a:latin typeface="Arimo"/>
                <a:cs typeface="Arimo"/>
              </a:rPr>
              <a:t>sisteminde </a:t>
            </a:r>
            <a:r>
              <a:rPr dirty="0" sz="850" spc="-45">
                <a:latin typeface="Arimo"/>
                <a:cs typeface="Arimo"/>
              </a:rPr>
              <a:t>sanal </a:t>
            </a:r>
            <a:r>
              <a:rPr dirty="0" sz="850" spc="-20">
                <a:latin typeface="Arimo"/>
                <a:cs typeface="Arimo"/>
              </a:rPr>
              <a:t>mod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leminin </a:t>
            </a:r>
            <a:r>
              <a:rPr dirty="0" sz="850" spc="-35">
                <a:latin typeface="Arimo"/>
                <a:cs typeface="Arimo"/>
              </a:rPr>
              <a:t>seçilmesinde  </a:t>
            </a:r>
            <a:r>
              <a:rPr dirty="0" sz="850" spc="-75">
                <a:latin typeface="Arimo"/>
                <a:cs typeface="Arimo"/>
              </a:rPr>
              <a:t>kullan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 </a:t>
            </a:r>
            <a:r>
              <a:rPr dirty="0" sz="850" spc="-60">
                <a:latin typeface="Arimo"/>
                <a:cs typeface="Arimo"/>
              </a:rPr>
              <a:t>Sanal </a:t>
            </a:r>
            <a:r>
              <a:rPr dirty="0" sz="850" spc="-20">
                <a:latin typeface="Arimo"/>
                <a:cs typeface="Arimo"/>
              </a:rPr>
              <a:t>mod, </a:t>
            </a:r>
            <a:r>
              <a:rPr dirty="0" sz="850" spc="-114">
                <a:latin typeface="Arimo"/>
                <a:cs typeface="Arimo"/>
              </a:rPr>
              <a:t>DOS </a:t>
            </a:r>
            <a:r>
              <a:rPr dirty="0" sz="850" spc="-25">
                <a:latin typeface="Arimo"/>
                <a:cs typeface="Arimo"/>
              </a:rPr>
              <a:t>sisteminde belle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in </a:t>
            </a:r>
            <a:r>
              <a:rPr dirty="0" sz="850" spc="-30">
                <a:latin typeface="Arimo"/>
                <a:cs typeface="Arimo"/>
              </a:rPr>
              <a:t>birkaç </a:t>
            </a:r>
            <a:r>
              <a:rPr dirty="0" sz="850" spc="-50">
                <a:latin typeface="Arimo"/>
                <a:cs typeface="Arimo"/>
              </a:rPr>
              <a:t>parçaya </a:t>
            </a:r>
            <a:r>
              <a:rPr dirty="0" sz="850" spc="-20">
                <a:latin typeface="Arimo"/>
                <a:cs typeface="Arimo"/>
              </a:rPr>
              <a:t>bölümlenmesini</a:t>
            </a:r>
            <a:r>
              <a:rPr dirty="0" sz="850" spc="-60">
                <a:latin typeface="Arimo"/>
                <a:cs typeface="Arimo"/>
              </a:rPr>
              <a:t> </a:t>
            </a:r>
            <a:r>
              <a:rPr dirty="0" sz="850" spc="-55">
                <a:latin typeface="Arimo"/>
                <a:cs typeface="Arimo"/>
              </a:rPr>
              <a:t>sa</a:t>
            </a:r>
            <a:r>
              <a:rPr dirty="0" sz="850" spc="-55">
                <a:latin typeface="WenQuanYi Micro Hei Mono"/>
                <a:cs typeface="WenQuanYi Micro Hei Mono"/>
              </a:rPr>
              <a:t>ğ</a:t>
            </a:r>
            <a:r>
              <a:rPr dirty="0" sz="850" spc="-55">
                <a:latin typeface="Arimo"/>
                <a:cs typeface="Arimo"/>
              </a:rPr>
              <a:t>lar.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8022" y="2317287"/>
            <a:ext cx="4177029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50">
                <a:latin typeface="Arimo"/>
                <a:cs typeface="Arimo"/>
              </a:rPr>
              <a:t>Segment </a:t>
            </a:r>
            <a:r>
              <a:rPr dirty="0" sz="850" spc="-160">
                <a:latin typeface="Arimo"/>
                <a:cs typeface="Arimo"/>
              </a:rPr>
              <a:t>S</a:t>
            </a:r>
            <a:r>
              <a:rPr dirty="0" sz="850" spc="-160">
                <a:latin typeface="WenQuanYi Micro Hei Mono"/>
                <a:cs typeface="WenQuanYi Micro Hei Mono"/>
              </a:rPr>
              <a:t>ı</a:t>
            </a:r>
            <a:r>
              <a:rPr dirty="0" sz="850" spc="-160">
                <a:latin typeface="Arimo"/>
                <a:cs typeface="Arimo"/>
              </a:rPr>
              <a:t>n</a:t>
            </a:r>
            <a:r>
              <a:rPr dirty="0" sz="850" spc="-160">
                <a:latin typeface="WenQuanYi Micro Hei Mono"/>
                <a:cs typeface="WenQuanYi Micro Hei Mono"/>
              </a:rPr>
              <a:t>ı</a:t>
            </a:r>
            <a:r>
              <a:rPr dirty="0" sz="850" spc="-160">
                <a:latin typeface="Arimo"/>
                <a:cs typeface="Arimo"/>
              </a:rPr>
              <a:t>r </a:t>
            </a:r>
            <a:r>
              <a:rPr dirty="0" sz="850" spc="-35">
                <a:latin typeface="Arimo"/>
                <a:cs typeface="Arimo"/>
              </a:rPr>
              <a:t>Tespiti(AC</a:t>
            </a:r>
            <a:r>
              <a:rPr dirty="0" sz="850" spc="-35">
                <a:latin typeface="WenQuanYi Micro Hei Mono"/>
                <a:cs typeface="WenQuanYi Micro Hei Mono"/>
              </a:rPr>
              <a:t>‐</a:t>
            </a:r>
            <a:r>
              <a:rPr dirty="0" sz="850" spc="-35">
                <a:latin typeface="Arimo"/>
                <a:cs typeface="Arimo"/>
              </a:rPr>
              <a:t>Alignment </a:t>
            </a:r>
            <a:r>
              <a:rPr dirty="0" sz="850" spc="-50">
                <a:latin typeface="Arimo"/>
                <a:cs typeface="Arimo"/>
              </a:rPr>
              <a:t>Check): </a:t>
            </a:r>
            <a:r>
              <a:rPr dirty="0" sz="850" spc="-70">
                <a:latin typeface="Arimo"/>
                <a:cs typeface="Arimo"/>
              </a:rPr>
              <a:t>E</a:t>
            </a:r>
            <a:r>
              <a:rPr dirty="0" sz="850" spc="-70">
                <a:latin typeface="WenQuanYi Micro Hei Mono"/>
                <a:cs typeface="WenQuanYi Micro Hei Mono"/>
              </a:rPr>
              <a:t>ğ</a:t>
            </a:r>
            <a:r>
              <a:rPr dirty="0" sz="850" spc="-70">
                <a:latin typeface="Arimo"/>
                <a:cs typeface="Arimo"/>
              </a:rPr>
              <a:t>er </a:t>
            </a:r>
            <a:r>
              <a:rPr dirty="0" sz="850" spc="-10">
                <a:latin typeface="Arimo"/>
                <a:cs typeface="Arimo"/>
              </a:rPr>
              <a:t>word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15">
                <a:latin typeface="Arimo"/>
                <a:cs typeface="Arimo"/>
              </a:rPr>
              <a:t>doubleword </a:t>
            </a:r>
            <a:r>
              <a:rPr dirty="0" sz="850" spc="-65">
                <a:latin typeface="Arimo"/>
                <a:cs typeface="Arimo"/>
              </a:rPr>
              <a:t>tan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mlamalar</a:t>
            </a:r>
            <a:r>
              <a:rPr dirty="0" sz="850" spc="-65">
                <a:latin typeface="WenQuanYi Micro Hei Mono"/>
                <a:cs typeface="WenQuanYi Micro Hei Mono"/>
              </a:rPr>
              <a:t>ı  </a:t>
            </a:r>
            <a:r>
              <a:rPr dirty="0" sz="850" spc="-20">
                <a:latin typeface="Arimo"/>
                <a:cs typeface="Arimo"/>
              </a:rPr>
              <a:t>kendilerine </a:t>
            </a:r>
            <a:r>
              <a:rPr dirty="0" sz="850" spc="-35">
                <a:latin typeface="Arimo"/>
                <a:cs typeface="Arimo"/>
              </a:rPr>
              <a:t>uygun </a:t>
            </a:r>
            <a:r>
              <a:rPr dirty="0" sz="850" spc="-40">
                <a:latin typeface="Arimo"/>
                <a:cs typeface="Arimo"/>
              </a:rPr>
              <a:t>adres </a:t>
            </a:r>
            <a:r>
              <a:rPr dirty="0" sz="850" spc="-100">
                <a:latin typeface="Arimo"/>
                <a:cs typeface="Arimo"/>
              </a:rPr>
              <a:t>s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rlar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nda </a:t>
            </a:r>
            <a:r>
              <a:rPr dirty="0" sz="850" spc="-45">
                <a:latin typeface="Arimo"/>
                <a:cs typeface="Arimo"/>
              </a:rPr>
              <a:t>de</a:t>
            </a:r>
            <a:r>
              <a:rPr dirty="0" sz="850" spc="-45">
                <a:latin typeface="WenQuanYi Micro Hei Mono"/>
                <a:cs typeface="WenQuanYi Micro Hei Mono"/>
              </a:rPr>
              <a:t>ğ</a:t>
            </a:r>
            <a:r>
              <a:rPr dirty="0" sz="850" spc="-45">
                <a:latin typeface="Arimo"/>
                <a:cs typeface="Arimo"/>
              </a:rPr>
              <a:t>ilse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40">
                <a:latin typeface="Arimo"/>
                <a:cs typeface="Arimo"/>
              </a:rPr>
              <a:t>bayrak 1’e </a:t>
            </a:r>
            <a:r>
              <a:rPr dirty="0" sz="850" spc="-20">
                <a:latin typeface="Arimo"/>
                <a:cs typeface="Arimo"/>
              </a:rPr>
              <a:t>kurulur.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40">
                <a:latin typeface="Arimo"/>
                <a:cs typeface="Arimo"/>
              </a:rPr>
              <a:t>bayrak </a:t>
            </a:r>
            <a:r>
              <a:rPr dirty="0" sz="850" spc="-50">
                <a:latin typeface="Arimo"/>
                <a:cs typeface="Arimo"/>
              </a:rPr>
              <a:t>sadece </a:t>
            </a:r>
            <a:r>
              <a:rPr dirty="0" sz="850" spc="-80">
                <a:latin typeface="Arimo"/>
                <a:cs typeface="Arimo"/>
              </a:rPr>
              <a:t>486SX 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lemcide </a:t>
            </a:r>
            <a:r>
              <a:rPr dirty="0" sz="850" spc="-60">
                <a:latin typeface="Arimo"/>
                <a:cs typeface="Arimo"/>
              </a:rPr>
              <a:t>kullan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lmaktad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83275" y="2719577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38</a:t>
            </a:r>
            <a:endParaRPr sz="550">
              <a:latin typeface="Arimo"/>
              <a:cs typeface="Arim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31229" y="4634440"/>
            <a:ext cx="86995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Bellek</a:t>
            </a:r>
            <a:r>
              <a:rPr dirty="0" sz="850" spc="-9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Adreslemesi</a:t>
            </a:r>
            <a:endParaRPr sz="850">
              <a:latin typeface="Arimo"/>
              <a:cs typeface="Arim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1229" y="4899172"/>
            <a:ext cx="4177029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0">
                <a:latin typeface="Arimo"/>
                <a:cs typeface="Arimo"/>
              </a:rPr>
              <a:t>Mikroi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lemciye </a:t>
            </a:r>
            <a:r>
              <a:rPr dirty="0" sz="850" spc="-85">
                <a:latin typeface="Arimo"/>
                <a:cs typeface="Arimo"/>
              </a:rPr>
              <a:t>dayal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sistemlerde </a:t>
            </a:r>
            <a:r>
              <a:rPr dirty="0" sz="850" spc="-40">
                <a:latin typeface="Arimo"/>
                <a:cs typeface="Arimo"/>
              </a:rPr>
              <a:t>adres </a:t>
            </a:r>
            <a:r>
              <a:rPr dirty="0" sz="850" spc="-110">
                <a:latin typeface="Arimo"/>
                <a:cs typeface="Arimo"/>
              </a:rPr>
              <a:t>uzay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360">
                <a:latin typeface="WenQuanYi Micro Hei Mono"/>
                <a:cs typeface="WenQuanYi Micro Hei Mono"/>
              </a:rPr>
              <a:t> </a:t>
            </a:r>
            <a:r>
              <a:rPr dirty="0" sz="850" spc="-30">
                <a:latin typeface="Arimo"/>
                <a:cs typeface="Arimo"/>
              </a:rPr>
              <a:t>fiziksel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60">
                <a:latin typeface="Arimo"/>
                <a:cs typeface="Arimo"/>
              </a:rPr>
              <a:t>mant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ksal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70">
                <a:latin typeface="Arimo"/>
                <a:cs typeface="Arimo"/>
              </a:rPr>
              <a:t>tan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mlamas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ndan  </a:t>
            </a:r>
            <a:r>
              <a:rPr dirty="0" sz="850" spc="-20">
                <a:latin typeface="Arimo"/>
                <a:cs typeface="Arimo"/>
              </a:rPr>
              <a:t>birisiyle ili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kilendirilir. </a:t>
            </a:r>
            <a:r>
              <a:rPr dirty="0" sz="850" spc="-75">
                <a:latin typeface="Arimo"/>
                <a:cs typeface="Arimo"/>
              </a:rPr>
              <a:t>Ço</a:t>
            </a:r>
            <a:r>
              <a:rPr dirty="0" sz="850" spc="-75">
                <a:latin typeface="WenQuanYi Micro Hei Mono"/>
                <a:cs typeface="WenQuanYi Micro Hei Mono"/>
              </a:rPr>
              <a:t>ğ</a:t>
            </a:r>
            <a:r>
              <a:rPr dirty="0" sz="850" spc="-75">
                <a:latin typeface="Arimo"/>
                <a:cs typeface="Arimo"/>
              </a:rPr>
              <a:t>u </a:t>
            </a:r>
            <a:r>
              <a:rPr dirty="0" sz="850" spc="-20">
                <a:latin typeface="Arimo"/>
                <a:cs typeface="Arimo"/>
              </a:rPr>
              <a:t>durumlarda </a:t>
            </a:r>
            <a:r>
              <a:rPr dirty="0" sz="850" spc="-60">
                <a:latin typeface="Arimo"/>
                <a:cs typeface="Arimo"/>
              </a:rPr>
              <a:t>mant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ksal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bellek </a:t>
            </a:r>
            <a:r>
              <a:rPr dirty="0" sz="850" spc="-140">
                <a:latin typeface="Arimo"/>
                <a:cs typeface="Arimo"/>
              </a:rPr>
              <a:t>yap</a:t>
            </a:r>
            <a:r>
              <a:rPr dirty="0" sz="850" spc="-140">
                <a:latin typeface="WenQuanYi Micro Hei Mono"/>
                <a:cs typeface="WenQuanYi Micro Hei Mono"/>
              </a:rPr>
              <a:t>ı</a:t>
            </a:r>
            <a:r>
              <a:rPr dirty="0" sz="850" spc="-140">
                <a:latin typeface="Arimo"/>
                <a:cs typeface="Arimo"/>
              </a:rPr>
              <a:t>s</a:t>
            </a:r>
            <a:r>
              <a:rPr dirty="0" sz="850" spc="-14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fiziksel bellek </a:t>
            </a:r>
            <a:r>
              <a:rPr dirty="0" sz="850" spc="-100">
                <a:latin typeface="Arimo"/>
                <a:cs typeface="Arimo"/>
              </a:rPr>
              <a:t>yap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s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ndan  </a:t>
            </a:r>
            <a:r>
              <a:rPr dirty="0" sz="850" spc="-80">
                <a:latin typeface="Arimo"/>
                <a:cs typeface="Arimo"/>
              </a:rPr>
              <a:t>farkl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d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r. </a:t>
            </a:r>
            <a:r>
              <a:rPr dirty="0" sz="850" spc="-50">
                <a:latin typeface="Arimo"/>
                <a:cs typeface="Arimo"/>
              </a:rPr>
              <a:t>Fiziksel </a:t>
            </a:r>
            <a:r>
              <a:rPr dirty="0" sz="850" spc="-20">
                <a:latin typeface="Arimo"/>
                <a:cs typeface="Arimo"/>
              </a:rPr>
              <a:t>bellek, bellek sisteminin </a:t>
            </a:r>
            <a:r>
              <a:rPr dirty="0" sz="850" spc="-40">
                <a:latin typeface="Arimo"/>
                <a:cs typeface="Arimo"/>
              </a:rPr>
              <a:t>gerçek </a:t>
            </a:r>
            <a:r>
              <a:rPr dirty="0" sz="850" spc="-65">
                <a:latin typeface="Arimo"/>
                <a:cs typeface="Arimo"/>
              </a:rPr>
              <a:t>donan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m </a:t>
            </a:r>
            <a:r>
              <a:rPr dirty="0" sz="850" spc="-100">
                <a:latin typeface="Arimo"/>
                <a:cs typeface="Arimo"/>
              </a:rPr>
              <a:t>yap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s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yken </a:t>
            </a:r>
            <a:r>
              <a:rPr dirty="0" sz="850" spc="-60">
                <a:latin typeface="Arimo"/>
                <a:cs typeface="Arimo"/>
              </a:rPr>
              <a:t>mant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ksal </a:t>
            </a:r>
            <a:r>
              <a:rPr dirty="0" sz="850" spc="-20">
                <a:latin typeface="Arimo"/>
                <a:cs typeface="Arimo"/>
              </a:rPr>
              <a:t>bellek, bunun  </a:t>
            </a:r>
            <a:r>
              <a:rPr dirty="0" sz="850" spc="-60">
                <a:latin typeface="Arimo"/>
                <a:cs typeface="Arimo"/>
              </a:rPr>
              <a:t>programc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ya </a:t>
            </a:r>
            <a:r>
              <a:rPr dirty="0" sz="850" spc="-50">
                <a:latin typeface="Arimo"/>
                <a:cs typeface="Arimo"/>
              </a:rPr>
              <a:t>gözüken</a:t>
            </a:r>
            <a:r>
              <a:rPr dirty="0" sz="850" spc="-20">
                <a:latin typeface="Arimo"/>
                <a:cs typeface="Arimo"/>
              </a:rPr>
              <a:t> </a:t>
            </a:r>
            <a:r>
              <a:rPr dirty="0" sz="850" spc="-90">
                <a:latin typeface="Arimo"/>
                <a:cs typeface="Arimo"/>
              </a:rPr>
              <a:t>taraf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d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918022" y="4634440"/>
            <a:ext cx="133985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Mant</a:t>
            </a:r>
            <a:r>
              <a:rPr dirty="0" sz="850" spc="-5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ksal </a:t>
            </a: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Bellek</a:t>
            </a:r>
            <a:r>
              <a:rPr dirty="0" sz="850" spc="-7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100">
                <a:solidFill>
                  <a:srgbClr val="FF0000"/>
                </a:solidFill>
                <a:latin typeface="Arimo"/>
                <a:cs typeface="Arimo"/>
              </a:rPr>
              <a:t>Tan</a:t>
            </a:r>
            <a:r>
              <a:rPr dirty="0" sz="850" spc="-10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solidFill>
                  <a:srgbClr val="FF0000"/>
                </a:solidFill>
                <a:latin typeface="Arimo"/>
                <a:cs typeface="Arimo"/>
              </a:rPr>
              <a:t>mlamas</a:t>
            </a:r>
            <a:r>
              <a:rPr dirty="0" sz="850" spc="-10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83275" y="5251703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918022" y="4899172"/>
            <a:ext cx="4177029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55">
                <a:latin typeface="Arimo"/>
                <a:cs typeface="Arimo"/>
              </a:rPr>
              <a:t>Mant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ksal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70">
                <a:latin typeface="Arimo"/>
                <a:cs typeface="Arimo"/>
              </a:rPr>
              <a:t>tan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mlamas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nda </a:t>
            </a:r>
            <a:r>
              <a:rPr dirty="0" sz="850" spc="-5">
                <a:latin typeface="Arimo"/>
                <a:cs typeface="Arimo"/>
              </a:rPr>
              <a:t>bütün </a:t>
            </a:r>
            <a:r>
              <a:rPr dirty="0" sz="850" spc="-30">
                <a:latin typeface="Arimo"/>
                <a:cs typeface="Arimo"/>
              </a:rPr>
              <a:t>adresler </a:t>
            </a:r>
            <a:r>
              <a:rPr dirty="0" sz="850" spc="-20">
                <a:latin typeface="Arimo"/>
                <a:cs typeface="Arimo"/>
              </a:rPr>
              <a:t>bayt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75">
                <a:latin typeface="Arimo"/>
                <a:cs typeface="Arimo"/>
              </a:rPr>
              <a:t>numaraland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65">
                <a:latin typeface="Arimo"/>
                <a:cs typeface="Arimo"/>
              </a:rPr>
              <a:t>programc</a:t>
            </a:r>
            <a:r>
              <a:rPr dirty="0" sz="850" spc="-65">
                <a:latin typeface="WenQuanYi Micro Hei Mono"/>
                <a:cs typeface="WenQuanYi Micro Hei Mono"/>
              </a:rPr>
              <a:t>ı  </a:t>
            </a:r>
            <a:r>
              <a:rPr dirty="0" sz="850" spc="-30">
                <a:latin typeface="Arimo"/>
                <a:cs typeface="Arimo"/>
              </a:rPr>
              <a:t>buna</a:t>
            </a:r>
            <a:r>
              <a:rPr dirty="0" sz="850" spc="-2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göre</a:t>
            </a:r>
            <a:r>
              <a:rPr dirty="0" sz="850" spc="-25">
                <a:latin typeface="Arimo"/>
                <a:cs typeface="Arimo"/>
              </a:rPr>
              <a:t> </a:t>
            </a:r>
            <a:r>
              <a:rPr dirty="0" sz="850" spc="-80">
                <a:latin typeface="Arimo"/>
                <a:cs typeface="Arimo"/>
              </a:rPr>
              <a:t>program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300">
                <a:latin typeface="WenQuanYi Micro Hei Mono"/>
                <a:cs typeface="WenQuanYi Micro Hei Mono"/>
              </a:rPr>
              <a:t> </a:t>
            </a:r>
            <a:r>
              <a:rPr dirty="0" sz="850" spc="-50">
                <a:latin typeface="Arimo"/>
                <a:cs typeface="Arimo"/>
              </a:rPr>
              <a:t>yazar</a:t>
            </a:r>
            <a:r>
              <a:rPr dirty="0" sz="850" spc="-25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ve</a:t>
            </a:r>
            <a:r>
              <a:rPr dirty="0" sz="850" spc="-20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uygular.</a:t>
            </a:r>
            <a:r>
              <a:rPr dirty="0" sz="850" spc="-2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16</a:t>
            </a:r>
            <a:r>
              <a:rPr dirty="0" sz="850" spc="-2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adres</a:t>
            </a:r>
            <a:r>
              <a:rPr dirty="0" sz="850" spc="-25">
                <a:latin typeface="Arimo"/>
                <a:cs typeface="Arimo"/>
              </a:rPr>
              <a:t> </a:t>
            </a:r>
            <a:r>
              <a:rPr dirty="0" sz="850" spc="-70">
                <a:latin typeface="Arimo"/>
                <a:cs typeface="Arimo"/>
              </a:rPr>
              <a:t>hatl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300">
                <a:latin typeface="WenQuanYi Micro Hei Mono"/>
                <a:cs typeface="WenQuanYi Micro Hei Mono"/>
              </a:rPr>
              <a:t>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lemcilerin</a:t>
            </a:r>
            <a:r>
              <a:rPr dirty="0" sz="850" spc="-20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adres</a:t>
            </a:r>
            <a:r>
              <a:rPr dirty="0" sz="850" spc="-25">
                <a:latin typeface="Arimo"/>
                <a:cs typeface="Arimo"/>
              </a:rPr>
              <a:t> </a:t>
            </a:r>
            <a:r>
              <a:rPr dirty="0" sz="850" spc="-50">
                <a:latin typeface="Arimo"/>
                <a:cs typeface="Arimo"/>
              </a:rPr>
              <a:t>numaralar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300">
                <a:latin typeface="WenQuanYi Micro Hei Mono"/>
                <a:cs typeface="WenQuanYi Micro Hei Mono"/>
              </a:rPr>
              <a:t> </a:t>
            </a:r>
            <a:r>
              <a:rPr dirty="0" sz="850" spc="-45">
                <a:latin typeface="Arimo"/>
                <a:cs typeface="Arimo"/>
              </a:rPr>
              <a:t>0000H</a:t>
            </a:r>
            <a:r>
              <a:rPr dirty="0" sz="850" spc="-25">
                <a:latin typeface="Arimo"/>
                <a:cs typeface="Arimo"/>
              </a:rPr>
              <a:t> </a:t>
            </a:r>
            <a:r>
              <a:rPr dirty="0" sz="850" spc="-10">
                <a:latin typeface="Arimo"/>
                <a:cs typeface="Arimo"/>
              </a:rPr>
              <a:t>ile  </a:t>
            </a:r>
            <a:r>
              <a:rPr dirty="0" sz="850" spc="-50">
                <a:latin typeface="Arimo"/>
                <a:cs typeface="Arimo"/>
              </a:rPr>
              <a:t>ba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lar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14">
                <a:latin typeface="Arimo"/>
                <a:cs typeface="Arimo"/>
              </a:rPr>
              <a:t>FFFFH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45">
                <a:latin typeface="Arimo"/>
                <a:cs typeface="Arimo"/>
              </a:rPr>
              <a:t>sona </a:t>
            </a:r>
            <a:r>
              <a:rPr dirty="0" sz="850" spc="-35">
                <a:latin typeface="Arimo"/>
                <a:cs typeface="Arimo"/>
              </a:rPr>
              <a:t>erer. </a:t>
            </a:r>
            <a:r>
              <a:rPr dirty="0" sz="850" spc="-45">
                <a:latin typeface="Arimo"/>
                <a:cs typeface="Arimo"/>
              </a:rPr>
              <a:t>Burada </a:t>
            </a:r>
            <a:r>
              <a:rPr dirty="0" sz="850" spc="-50">
                <a:latin typeface="Arimo"/>
                <a:cs typeface="Arimo"/>
              </a:rPr>
              <a:t>tan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mlanan </a:t>
            </a:r>
            <a:r>
              <a:rPr dirty="0" sz="850" spc="-40">
                <a:latin typeface="Arimo"/>
                <a:cs typeface="Arimo"/>
              </a:rPr>
              <a:t>adres </a:t>
            </a:r>
            <a:r>
              <a:rPr dirty="0" sz="850" spc="-110">
                <a:latin typeface="Arimo"/>
                <a:cs typeface="Arimo"/>
              </a:rPr>
              <a:t>uzay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64 </a:t>
            </a:r>
            <a:r>
              <a:rPr dirty="0" sz="850" spc="-95">
                <a:latin typeface="Arimo"/>
                <a:cs typeface="Arimo"/>
              </a:rPr>
              <a:t>KB’d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r. </a:t>
            </a:r>
            <a:r>
              <a:rPr dirty="0" sz="850" spc="-35">
                <a:latin typeface="Arimo"/>
                <a:cs typeface="Arimo"/>
              </a:rPr>
              <a:t>32 </a:t>
            </a:r>
            <a:r>
              <a:rPr dirty="0" sz="850" spc="-40">
                <a:latin typeface="Arimo"/>
                <a:cs typeface="Arimo"/>
              </a:rPr>
              <a:t>adres </a:t>
            </a:r>
            <a:r>
              <a:rPr dirty="0" sz="850" spc="-55">
                <a:latin typeface="Arimo"/>
                <a:cs typeface="Arimo"/>
              </a:rPr>
              <a:t>hatt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na</a:t>
            </a:r>
            <a:r>
              <a:rPr dirty="0" sz="850" spc="-14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sahip</a:t>
            </a:r>
            <a:endParaRPr sz="850">
              <a:latin typeface="Arimo"/>
              <a:cs typeface="Arim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18022" y="5296263"/>
            <a:ext cx="417639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lemcilerin </a:t>
            </a:r>
            <a:r>
              <a:rPr dirty="0" sz="850" spc="-40">
                <a:latin typeface="Arimo"/>
                <a:cs typeface="Arimo"/>
              </a:rPr>
              <a:t>adres </a:t>
            </a:r>
            <a:r>
              <a:rPr dirty="0" sz="850" spc="-55">
                <a:latin typeface="Arimo"/>
                <a:cs typeface="Arimo"/>
              </a:rPr>
              <a:t>numaralar</a:t>
            </a:r>
            <a:r>
              <a:rPr dirty="0" sz="850" spc="-55">
                <a:latin typeface="WenQuanYi Micro Hei Mono"/>
                <a:cs typeface="WenQuanYi Micro Hei Mono"/>
              </a:rPr>
              <a:t>ı </a:t>
            </a:r>
            <a:r>
              <a:rPr dirty="0" sz="850" spc="-40">
                <a:latin typeface="Arimo"/>
                <a:cs typeface="Arimo"/>
              </a:rPr>
              <a:t>00000000H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50">
                <a:latin typeface="Arimo"/>
                <a:cs typeface="Arimo"/>
              </a:rPr>
              <a:t>ba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lar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20">
                <a:latin typeface="Arimo"/>
                <a:cs typeface="Arimo"/>
              </a:rPr>
              <a:t>FFFFFFFFH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50">
                <a:latin typeface="Arimo"/>
                <a:cs typeface="Arimo"/>
              </a:rPr>
              <a:t>sona </a:t>
            </a:r>
            <a:r>
              <a:rPr dirty="0" sz="850" spc="-35">
                <a:latin typeface="Arimo"/>
                <a:cs typeface="Arimo"/>
              </a:rPr>
              <a:t>erer.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lemcileri  </a:t>
            </a:r>
            <a:r>
              <a:rPr dirty="0" sz="850" spc="-30">
                <a:latin typeface="Arimo"/>
                <a:cs typeface="Arimo"/>
              </a:rPr>
              <a:t>kullanan sistemin </a:t>
            </a:r>
            <a:r>
              <a:rPr dirty="0" sz="850" spc="-35">
                <a:latin typeface="Arimo"/>
                <a:cs typeface="Arimo"/>
              </a:rPr>
              <a:t>adresleme kapasitesi </a:t>
            </a:r>
            <a:r>
              <a:rPr dirty="0" sz="850" spc="-30">
                <a:latin typeface="Arimo"/>
                <a:cs typeface="Arimo"/>
              </a:rPr>
              <a:t>böylece </a:t>
            </a:r>
            <a:r>
              <a:rPr dirty="0" sz="850" spc="-35">
                <a:latin typeface="Arimo"/>
                <a:cs typeface="Arimo"/>
              </a:rPr>
              <a:t>4 </a:t>
            </a:r>
            <a:r>
              <a:rPr dirty="0" sz="850" spc="-105">
                <a:latin typeface="Arimo"/>
                <a:cs typeface="Arimo"/>
              </a:rPr>
              <a:t>GB</a:t>
            </a:r>
            <a:r>
              <a:rPr dirty="0" sz="850" spc="-8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olur.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83275" y="607923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917912" y="5693354"/>
            <a:ext cx="4177029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75">
                <a:latin typeface="Arimo"/>
                <a:cs typeface="Arimo"/>
              </a:rPr>
              <a:t>Programc</a:t>
            </a:r>
            <a:r>
              <a:rPr dirty="0" sz="850" spc="-75">
                <a:latin typeface="WenQuanYi Micro Hei Mono"/>
                <a:cs typeface="WenQuanYi Micro Hei Mono"/>
              </a:rPr>
              <a:t>ı </a:t>
            </a:r>
            <a:r>
              <a:rPr dirty="0" sz="850" spc="-65">
                <a:latin typeface="Arimo"/>
                <a:cs typeface="Arimo"/>
              </a:rPr>
              <a:t>mant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ksal </a:t>
            </a:r>
            <a:r>
              <a:rPr dirty="0" sz="850" spc="-25">
                <a:latin typeface="Arimo"/>
                <a:cs typeface="Arimo"/>
              </a:rPr>
              <a:t>bellek </a:t>
            </a:r>
            <a:r>
              <a:rPr dirty="0" sz="850" spc="-114">
                <a:latin typeface="Arimo"/>
                <a:cs typeface="Arimo"/>
              </a:rPr>
              <a:t>yap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s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na </a:t>
            </a:r>
            <a:r>
              <a:rPr dirty="0" sz="850" spc="-35">
                <a:latin typeface="Arimo"/>
                <a:cs typeface="Arimo"/>
              </a:rPr>
              <a:t>göre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60">
                <a:latin typeface="Arimo"/>
                <a:cs typeface="Arimo"/>
              </a:rPr>
              <a:t>baytl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k </a:t>
            </a:r>
            <a:r>
              <a:rPr dirty="0" sz="850" spc="-15">
                <a:latin typeface="Arimo"/>
                <a:cs typeface="Arimo"/>
              </a:rPr>
              <a:t>veriyi </a:t>
            </a:r>
            <a:r>
              <a:rPr dirty="0" sz="850" spc="-30">
                <a:latin typeface="Arimo"/>
                <a:cs typeface="Arimo"/>
              </a:rPr>
              <a:t>do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rudan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0">
                <a:latin typeface="Arimo"/>
                <a:cs typeface="Arimo"/>
              </a:rPr>
              <a:t>adres </a:t>
            </a:r>
            <a:r>
              <a:rPr dirty="0" sz="850" spc="-30">
                <a:latin typeface="Arimo"/>
                <a:cs typeface="Arimo"/>
              </a:rPr>
              <a:t>göstererek  </a:t>
            </a:r>
            <a:r>
              <a:rPr dirty="0" sz="850" spc="-40">
                <a:latin typeface="Arimo"/>
                <a:cs typeface="Arimo"/>
              </a:rPr>
              <a:t>oraya </a:t>
            </a:r>
            <a:r>
              <a:rPr dirty="0" sz="850" spc="-20">
                <a:latin typeface="Arimo"/>
                <a:cs typeface="Arimo"/>
              </a:rPr>
              <a:t>depolar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30">
                <a:latin typeface="Arimo"/>
                <a:cs typeface="Arimo"/>
              </a:rPr>
              <a:t>oradan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5">
                <a:latin typeface="Arimo"/>
                <a:cs typeface="Arimo"/>
              </a:rPr>
              <a:t>kaydediciye </a:t>
            </a:r>
            <a:r>
              <a:rPr dirty="0" sz="850" spc="-25">
                <a:latin typeface="Arimo"/>
                <a:cs typeface="Arimo"/>
              </a:rPr>
              <a:t>yükleyebilir. </a:t>
            </a:r>
            <a:r>
              <a:rPr dirty="0" sz="850" spc="-55">
                <a:latin typeface="Arimo"/>
                <a:cs typeface="Arimo"/>
              </a:rPr>
              <a:t>Fakat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5">
                <a:latin typeface="Arimo"/>
                <a:cs typeface="Arimo"/>
              </a:rPr>
              <a:t>word’lük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verinin  </a:t>
            </a:r>
            <a:r>
              <a:rPr dirty="0" sz="850" spc="-30">
                <a:latin typeface="Arimo"/>
                <a:cs typeface="Arimo"/>
              </a:rPr>
              <a:t>üzerinde </a:t>
            </a:r>
            <a:r>
              <a:rPr dirty="0" sz="850" spc="-75">
                <a:latin typeface="Arimo"/>
                <a:cs typeface="Arimo"/>
              </a:rPr>
              <a:t>tan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mlanmas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, </a:t>
            </a:r>
            <a:r>
              <a:rPr dirty="0" sz="850" spc="-15">
                <a:latin typeface="Arimo"/>
                <a:cs typeface="Arimo"/>
              </a:rPr>
              <a:t>bellekte </a:t>
            </a:r>
            <a:r>
              <a:rPr dirty="0" sz="850" spc="-10">
                <a:latin typeface="Arimo"/>
                <a:cs typeface="Arimo"/>
              </a:rPr>
              <a:t>iki </a:t>
            </a:r>
            <a:r>
              <a:rPr dirty="0" sz="850" spc="-130">
                <a:latin typeface="Arimo"/>
                <a:cs typeface="Arimo"/>
              </a:rPr>
              <a:t>ard</a:t>
            </a:r>
            <a:r>
              <a:rPr dirty="0" sz="850" spc="-130">
                <a:latin typeface="WenQuanYi Micro Hei Mono"/>
                <a:cs typeface="WenQuanYi Micro Hei Mono"/>
              </a:rPr>
              <a:t>ışı</a:t>
            </a:r>
            <a:r>
              <a:rPr dirty="0" sz="850" spc="-130">
                <a:latin typeface="Arimo"/>
                <a:cs typeface="Arimo"/>
              </a:rPr>
              <a:t>k </a:t>
            </a:r>
            <a:r>
              <a:rPr dirty="0" sz="850" spc="-45">
                <a:latin typeface="Arimo"/>
                <a:cs typeface="Arimo"/>
              </a:rPr>
              <a:t>adrese </a:t>
            </a:r>
            <a:r>
              <a:rPr dirty="0" sz="850" spc="-60">
                <a:latin typeface="Arimo"/>
                <a:cs typeface="Arimo"/>
              </a:rPr>
              <a:t>ula</a:t>
            </a:r>
            <a:r>
              <a:rPr dirty="0" sz="850" spc="-60">
                <a:latin typeface="WenQuanYi Micro Hei Mono"/>
                <a:cs typeface="WenQuanYi Micro Hei Mono"/>
              </a:rPr>
              <a:t>ş</a:t>
            </a:r>
            <a:r>
              <a:rPr dirty="0" sz="850" spc="-60">
                <a:latin typeface="Arimo"/>
                <a:cs typeface="Arimo"/>
              </a:rPr>
              <a:t>acak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demektir.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20">
                <a:latin typeface="Arimo"/>
                <a:cs typeface="Arimo"/>
              </a:rPr>
              <a:t>durumda </a:t>
            </a:r>
            <a:r>
              <a:rPr dirty="0" sz="850" spc="-15">
                <a:latin typeface="Arimo"/>
                <a:cs typeface="Arimo"/>
              </a:rPr>
              <a:t>verinin </a:t>
            </a:r>
            <a:r>
              <a:rPr dirty="0" sz="850" spc="-70">
                <a:latin typeface="Arimo"/>
                <a:cs typeface="Arimo"/>
              </a:rPr>
              <a:t>az  </a:t>
            </a:r>
            <a:r>
              <a:rPr dirty="0" sz="850" spc="-20">
                <a:latin typeface="Arimo"/>
                <a:cs typeface="Arimo"/>
              </a:rPr>
              <a:t>de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erlikli </a:t>
            </a:r>
            <a:r>
              <a:rPr dirty="0" sz="850" spc="-155">
                <a:latin typeface="Arimo"/>
                <a:cs typeface="Arimo"/>
              </a:rPr>
              <a:t>k</a:t>
            </a:r>
            <a:r>
              <a:rPr dirty="0" sz="850" spc="-155">
                <a:latin typeface="WenQuanYi Micro Hei Mono"/>
                <a:cs typeface="WenQuanYi Micro Hei Mono"/>
              </a:rPr>
              <a:t>ı</a:t>
            </a:r>
            <a:r>
              <a:rPr dirty="0" sz="850" spc="-155">
                <a:latin typeface="Arimo"/>
                <a:cs typeface="Arimo"/>
              </a:rPr>
              <a:t>sm</a:t>
            </a:r>
            <a:r>
              <a:rPr dirty="0" sz="850" spc="-155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küçük </a:t>
            </a:r>
            <a:r>
              <a:rPr dirty="0" sz="850" spc="-10">
                <a:latin typeface="Arimo"/>
                <a:cs typeface="Arimo"/>
              </a:rPr>
              <a:t>nolu </a:t>
            </a:r>
            <a:r>
              <a:rPr dirty="0" sz="850" spc="-40">
                <a:latin typeface="Arimo"/>
                <a:cs typeface="Arimo"/>
              </a:rPr>
              <a:t>adrese, çok </a:t>
            </a:r>
            <a:r>
              <a:rPr dirty="0" sz="850" spc="-25">
                <a:latin typeface="Arimo"/>
                <a:cs typeface="Arimo"/>
              </a:rPr>
              <a:t>de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erlikli </a:t>
            </a:r>
            <a:r>
              <a:rPr dirty="0" sz="850" spc="-155">
                <a:latin typeface="Arimo"/>
                <a:cs typeface="Arimo"/>
              </a:rPr>
              <a:t>k</a:t>
            </a:r>
            <a:r>
              <a:rPr dirty="0" sz="850" spc="-155">
                <a:latin typeface="WenQuanYi Micro Hei Mono"/>
                <a:cs typeface="WenQuanYi Micro Hei Mono"/>
              </a:rPr>
              <a:t>ı</a:t>
            </a:r>
            <a:r>
              <a:rPr dirty="0" sz="850" spc="-155">
                <a:latin typeface="Arimo"/>
                <a:cs typeface="Arimo"/>
              </a:rPr>
              <a:t>sm</a:t>
            </a:r>
            <a:r>
              <a:rPr dirty="0" sz="850" spc="-155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büyük </a:t>
            </a:r>
            <a:r>
              <a:rPr dirty="0" sz="850" spc="-10">
                <a:latin typeface="Arimo"/>
                <a:cs typeface="Arimo"/>
              </a:rPr>
              <a:t>nolu </a:t>
            </a:r>
            <a:r>
              <a:rPr dirty="0" sz="850" spc="-40">
                <a:latin typeface="Arimo"/>
                <a:cs typeface="Arimo"/>
              </a:rPr>
              <a:t>adrese </a:t>
            </a:r>
            <a:r>
              <a:rPr dirty="0" sz="850" spc="-25">
                <a:latin typeface="Arimo"/>
                <a:cs typeface="Arimo"/>
              </a:rPr>
              <a:t>yerle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tirilir. </a:t>
            </a:r>
            <a:r>
              <a:rPr dirty="0" sz="850" spc="-65">
                <a:latin typeface="Arimo"/>
                <a:cs typeface="Arimo"/>
              </a:rPr>
              <a:t>Bu 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leme </a:t>
            </a:r>
            <a:r>
              <a:rPr dirty="0" sz="850" spc="-25">
                <a:latin typeface="Arimo"/>
                <a:cs typeface="Arimo"/>
              </a:rPr>
              <a:t>ters </a:t>
            </a:r>
            <a:r>
              <a:rPr dirty="0" sz="850" spc="-20">
                <a:latin typeface="Arimo"/>
                <a:cs typeface="Arimo"/>
              </a:rPr>
              <a:t>bayt </a:t>
            </a:r>
            <a:r>
              <a:rPr dirty="0" sz="850" spc="-100">
                <a:latin typeface="Arimo"/>
                <a:cs typeface="Arimo"/>
              </a:rPr>
              <a:t>s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ralamas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370">
                <a:latin typeface="WenQuanYi Micro Hei Mono"/>
                <a:cs typeface="WenQuanYi Micro Hei Mono"/>
              </a:rPr>
              <a:t> </a:t>
            </a:r>
            <a:r>
              <a:rPr dirty="0" sz="850" spc="-25">
                <a:latin typeface="Arimo"/>
                <a:cs typeface="Arimo"/>
              </a:rPr>
              <a:t>denir.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39</a:t>
            </a:r>
            <a:endParaRPr sz="550">
              <a:latin typeface="Arimo"/>
              <a:cs typeface="Arim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40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229" y="861267"/>
            <a:ext cx="133985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Mant</a:t>
            </a:r>
            <a:r>
              <a:rPr dirty="0" sz="850" spc="-5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ksal </a:t>
            </a: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Bellek</a:t>
            </a:r>
            <a:r>
              <a:rPr dirty="0" sz="850" spc="-7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100">
                <a:solidFill>
                  <a:srgbClr val="FF0000"/>
                </a:solidFill>
                <a:latin typeface="Arimo"/>
                <a:cs typeface="Arimo"/>
              </a:rPr>
              <a:t>Tan</a:t>
            </a:r>
            <a:r>
              <a:rPr dirty="0" sz="850" spc="-10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solidFill>
                  <a:srgbClr val="FF0000"/>
                </a:solidFill>
                <a:latin typeface="Arimo"/>
                <a:cs typeface="Arimo"/>
              </a:rPr>
              <a:t>mlamas</a:t>
            </a:r>
            <a:r>
              <a:rPr dirty="0" sz="850" spc="-10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6493" y="1375854"/>
            <a:ext cx="4412615" cy="2171700"/>
            <a:chOff x="496493" y="1375854"/>
            <a:chExt cx="4412615" cy="2171700"/>
          </a:xfrm>
        </p:grpSpPr>
        <p:sp>
          <p:nvSpPr>
            <p:cNvPr id="4" name="object 4"/>
            <p:cNvSpPr/>
            <p:nvPr/>
          </p:nvSpPr>
          <p:spPr>
            <a:xfrm>
              <a:off x="1461655" y="1375854"/>
              <a:ext cx="2196896" cy="13100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96493" y="3133343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4">
                  <a:moveTo>
                    <a:pt x="4412170" y="414032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032"/>
                  </a:lnTo>
                  <a:lnTo>
                    <a:pt x="4412170" y="414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31229" y="2894909"/>
            <a:ext cx="4108450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latin typeface="Arimo"/>
                <a:cs typeface="Arimo"/>
              </a:rPr>
              <a:t>32 </a:t>
            </a:r>
            <a:r>
              <a:rPr dirty="0" sz="850" spc="5">
                <a:latin typeface="Arimo"/>
                <a:cs typeface="Arimo"/>
              </a:rPr>
              <a:t>bitlik </a:t>
            </a:r>
            <a:r>
              <a:rPr dirty="0" sz="850" spc="-114">
                <a:latin typeface="Arimo"/>
                <a:cs typeface="Arimo"/>
              </a:rPr>
              <a:t>EAX </a:t>
            </a:r>
            <a:r>
              <a:rPr dirty="0" sz="850" spc="-30">
                <a:latin typeface="Arimo"/>
                <a:cs typeface="Arimo"/>
              </a:rPr>
              <a:t>kaydedicisindeki </a:t>
            </a:r>
            <a:r>
              <a:rPr dirty="0" sz="850" spc="-55">
                <a:latin typeface="Arimo"/>
                <a:cs typeface="Arimo"/>
              </a:rPr>
              <a:t>25C35A28H </a:t>
            </a:r>
            <a:r>
              <a:rPr dirty="0" sz="850" spc="-25">
                <a:latin typeface="Arimo"/>
                <a:cs typeface="Arimo"/>
              </a:rPr>
              <a:t>verisi </a:t>
            </a:r>
            <a:r>
              <a:rPr dirty="0" sz="850" spc="-15">
                <a:latin typeface="Arimo"/>
                <a:cs typeface="Arimo"/>
              </a:rPr>
              <a:t>bellekte </a:t>
            </a:r>
            <a:r>
              <a:rPr dirty="0" sz="850" spc="-45">
                <a:latin typeface="Arimo"/>
                <a:cs typeface="Arimo"/>
              </a:rPr>
              <a:t>0000A035H </a:t>
            </a:r>
            <a:r>
              <a:rPr dirty="0" sz="850" spc="-35">
                <a:latin typeface="Arimo"/>
                <a:cs typeface="Arimo"/>
              </a:rPr>
              <a:t>adresine </a:t>
            </a:r>
            <a:r>
              <a:rPr dirty="0" sz="850" spc="-40">
                <a:latin typeface="Arimo"/>
                <a:cs typeface="Arimo"/>
              </a:rPr>
              <a:t>saklanmak  </a:t>
            </a:r>
            <a:r>
              <a:rPr dirty="0" sz="850" spc="-25">
                <a:latin typeface="Arimo"/>
                <a:cs typeface="Arimo"/>
              </a:rPr>
              <a:t>istenirse, </a:t>
            </a:r>
            <a:r>
              <a:rPr dirty="0" sz="850" spc="10">
                <a:latin typeface="Arimo"/>
                <a:cs typeface="Arimo"/>
              </a:rPr>
              <a:t>dört </a:t>
            </a:r>
            <a:r>
              <a:rPr dirty="0" sz="850" spc="-130">
                <a:latin typeface="Arimo"/>
                <a:cs typeface="Arimo"/>
              </a:rPr>
              <a:t>ard</a:t>
            </a:r>
            <a:r>
              <a:rPr dirty="0" sz="850" spc="-130">
                <a:latin typeface="WenQuanYi Micro Hei Mono"/>
                <a:cs typeface="WenQuanYi Micro Hei Mono"/>
              </a:rPr>
              <a:t>ışı</a:t>
            </a:r>
            <a:r>
              <a:rPr dirty="0" sz="850" spc="-130">
                <a:latin typeface="Arimo"/>
                <a:cs typeface="Arimo"/>
              </a:rPr>
              <a:t>k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35">
                <a:latin typeface="Arimo"/>
                <a:cs typeface="Arimo"/>
              </a:rPr>
              <a:t>adresine eri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im </a:t>
            </a:r>
            <a:r>
              <a:rPr dirty="0" sz="850" spc="-100">
                <a:latin typeface="Arimo"/>
                <a:cs typeface="Arimo"/>
              </a:rPr>
              <a:t>yap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lmas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gereklidir.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10">
                <a:latin typeface="Arimo"/>
                <a:cs typeface="Arimo"/>
              </a:rPr>
              <a:t>otomatik </a:t>
            </a:r>
            <a:r>
              <a:rPr dirty="0" sz="850" spc="-30">
                <a:latin typeface="Arimo"/>
                <a:cs typeface="Arimo"/>
              </a:rPr>
              <a:t>olarak 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 </a:t>
            </a:r>
            <a:r>
              <a:rPr dirty="0" sz="850" spc="-50">
                <a:latin typeface="Arimo"/>
                <a:cs typeface="Arimo"/>
              </a:rPr>
              <a:t>taraf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 </a:t>
            </a:r>
            <a:r>
              <a:rPr dirty="0" sz="850" spc="-105">
                <a:latin typeface="Arimo"/>
                <a:cs typeface="Arimo"/>
              </a:rPr>
              <a:t>yap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l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r </a:t>
            </a:r>
            <a:r>
              <a:rPr dirty="0" sz="850" spc="-60">
                <a:latin typeface="Arimo"/>
                <a:cs typeface="Arimo"/>
              </a:rPr>
              <a:t>programc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85">
                <a:latin typeface="Arimo"/>
                <a:cs typeface="Arimo"/>
              </a:rPr>
              <a:t>yaln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zca ba</a:t>
            </a:r>
            <a:r>
              <a:rPr dirty="0" sz="850" spc="-85">
                <a:latin typeface="WenQuanYi Micro Hei Mono"/>
                <a:cs typeface="WenQuanYi Micro Hei Mono"/>
              </a:rPr>
              <a:t>ş</a:t>
            </a:r>
            <a:r>
              <a:rPr dirty="0" sz="850" spc="-85">
                <a:latin typeface="Arimo"/>
                <a:cs typeface="Arimo"/>
              </a:rPr>
              <a:t>lang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ç </a:t>
            </a:r>
            <a:r>
              <a:rPr dirty="0" sz="850" spc="-25">
                <a:latin typeface="Arimo"/>
                <a:cs typeface="Arimo"/>
              </a:rPr>
              <a:t>adresini</a:t>
            </a:r>
            <a:r>
              <a:rPr dirty="0" sz="850" spc="-130">
                <a:latin typeface="Arimo"/>
                <a:cs typeface="Arimo"/>
              </a:rPr>
              <a:t> </a:t>
            </a:r>
            <a:r>
              <a:rPr dirty="0" sz="850" spc="-5">
                <a:latin typeface="Arimo"/>
                <a:cs typeface="Arimo"/>
              </a:rPr>
              <a:t>belirtir.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41</a:t>
            </a:r>
            <a:endParaRPr sz="550">
              <a:latin typeface="Arimo"/>
              <a:cs typeface="Arim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918022" y="861267"/>
            <a:ext cx="122110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Fiziksel </a:t>
            </a: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Bellek</a:t>
            </a: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100">
                <a:solidFill>
                  <a:srgbClr val="FF0000"/>
                </a:solidFill>
                <a:latin typeface="Arimo"/>
                <a:cs typeface="Arimo"/>
              </a:rPr>
              <a:t>Tan</a:t>
            </a:r>
            <a:r>
              <a:rPr dirty="0" sz="850" spc="-10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solidFill>
                  <a:srgbClr val="FF0000"/>
                </a:solidFill>
                <a:latin typeface="Arimo"/>
                <a:cs typeface="Arimo"/>
              </a:rPr>
              <a:t>mlamas</a:t>
            </a:r>
            <a:r>
              <a:rPr dirty="0" sz="850" spc="-10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7970" y="1125998"/>
            <a:ext cx="4177665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0">
                <a:latin typeface="Arimo"/>
                <a:cs typeface="Arimo"/>
              </a:rPr>
              <a:t>Belleklerin </a:t>
            </a:r>
            <a:r>
              <a:rPr dirty="0" sz="850" spc="-25">
                <a:latin typeface="Arimo"/>
                <a:cs typeface="Arimo"/>
              </a:rPr>
              <a:t>fiziksel </a:t>
            </a:r>
            <a:r>
              <a:rPr dirty="0" sz="850" spc="-75">
                <a:latin typeface="Arimo"/>
                <a:cs typeface="Arimo"/>
              </a:rPr>
              <a:t>tan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mlanmas</a:t>
            </a:r>
            <a:r>
              <a:rPr dirty="0" sz="850" spc="-75">
                <a:latin typeface="WenQuanYi Micro Hei Mono"/>
                <a:cs typeface="WenQuanYi Micro Hei Mono"/>
              </a:rPr>
              <a:t>ı </a:t>
            </a:r>
            <a:r>
              <a:rPr dirty="0" sz="850" spc="-60">
                <a:latin typeface="Arimo"/>
                <a:cs typeface="Arimo"/>
              </a:rPr>
              <a:t>donan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msal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95">
                <a:latin typeface="Arimo"/>
                <a:cs typeface="Arimo"/>
              </a:rPr>
              <a:t>yakla</a:t>
            </a:r>
            <a:r>
              <a:rPr dirty="0" sz="850" spc="-95">
                <a:latin typeface="WenQuanYi Micro Hei Mono"/>
                <a:cs typeface="WenQuanYi Micro Hei Mono"/>
              </a:rPr>
              <a:t>şı</a:t>
            </a:r>
            <a:r>
              <a:rPr dirty="0" sz="850" spc="-95">
                <a:latin typeface="Arimo"/>
                <a:cs typeface="Arimo"/>
              </a:rPr>
              <a:t>md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 </a:t>
            </a:r>
            <a:r>
              <a:rPr dirty="0" sz="850" spc="-20">
                <a:latin typeface="Arimo"/>
                <a:cs typeface="Arimo"/>
              </a:rPr>
              <a:t>mimarisine </a:t>
            </a:r>
            <a:r>
              <a:rPr dirty="0" sz="850" spc="-110">
                <a:latin typeface="Arimo"/>
                <a:cs typeface="Arimo"/>
              </a:rPr>
              <a:t>ba</a:t>
            </a:r>
            <a:r>
              <a:rPr dirty="0" sz="850" spc="-110">
                <a:latin typeface="WenQuanYi Micro Hei Mono"/>
                <a:cs typeface="WenQuanYi Micro Hei Mono"/>
              </a:rPr>
              <a:t>ğ</a:t>
            </a:r>
            <a:r>
              <a:rPr dirty="0" sz="850" spc="-110">
                <a:latin typeface="Arimo"/>
                <a:cs typeface="Arimo"/>
              </a:rPr>
              <a:t>l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d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r.  </a:t>
            </a:r>
            <a:r>
              <a:rPr dirty="0" sz="850" spc="-40">
                <a:latin typeface="Arimo"/>
                <a:cs typeface="Arimo"/>
              </a:rPr>
              <a:t>Günümüz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lemcilerinin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40">
                <a:latin typeface="Arimo"/>
                <a:cs typeface="Arimo"/>
              </a:rPr>
              <a:t>organizasyonu </a:t>
            </a:r>
            <a:r>
              <a:rPr dirty="0" sz="850" spc="-25">
                <a:latin typeface="Arimo"/>
                <a:cs typeface="Arimo"/>
              </a:rPr>
              <a:t>8’er </a:t>
            </a:r>
            <a:r>
              <a:rPr dirty="0" sz="850" spc="5">
                <a:latin typeface="Arimo"/>
                <a:cs typeface="Arimo"/>
              </a:rPr>
              <a:t>bitlik </a:t>
            </a:r>
            <a:r>
              <a:rPr dirty="0" sz="850" spc="-20">
                <a:latin typeface="Arimo"/>
                <a:cs typeface="Arimo"/>
              </a:rPr>
              <a:t>banketler halinde </a:t>
            </a:r>
            <a:r>
              <a:rPr dirty="0" sz="850" spc="-60">
                <a:latin typeface="Arimo"/>
                <a:cs typeface="Arimo"/>
              </a:rPr>
              <a:t>(s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ralar) </a:t>
            </a:r>
            <a:r>
              <a:rPr dirty="0" sz="850" spc="-105">
                <a:latin typeface="Arimo"/>
                <a:cs typeface="Arimo"/>
              </a:rPr>
              <a:t>yap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l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r. </a:t>
            </a:r>
            <a:r>
              <a:rPr dirty="0" sz="850" spc="-35">
                <a:latin typeface="Arimo"/>
                <a:cs typeface="Arimo"/>
              </a:rPr>
              <a:t>16  </a:t>
            </a:r>
            <a:r>
              <a:rPr dirty="0" sz="850">
                <a:latin typeface="Arimo"/>
                <a:cs typeface="Arimo"/>
              </a:rPr>
              <a:t>bitlik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30">
                <a:latin typeface="Arimo"/>
                <a:cs typeface="Arimo"/>
              </a:rPr>
              <a:t>düzeninde </a:t>
            </a:r>
            <a:r>
              <a:rPr dirty="0" sz="850" spc="-5">
                <a:latin typeface="Arimo"/>
                <a:cs typeface="Arimo"/>
              </a:rPr>
              <a:t>iki </a:t>
            </a:r>
            <a:r>
              <a:rPr dirty="0" sz="850" spc="-20">
                <a:latin typeface="Arimo"/>
                <a:cs typeface="Arimo"/>
              </a:rPr>
              <a:t>adet </a:t>
            </a:r>
            <a:r>
              <a:rPr dirty="0" sz="850" spc="-35">
                <a:latin typeface="Arimo"/>
                <a:cs typeface="Arimo"/>
              </a:rPr>
              <a:t>8 </a:t>
            </a:r>
            <a:r>
              <a:rPr dirty="0" sz="850">
                <a:latin typeface="Arimo"/>
                <a:cs typeface="Arimo"/>
              </a:rPr>
              <a:t>bitlik </a:t>
            </a:r>
            <a:r>
              <a:rPr dirty="0" sz="850" spc="-25">
                <a:latin typeface="Arimo"/>
                <a:cs typeface="Arimo"/>
              </a:rPr>
              <a:t>banketle </a:t>
            </a:r>
            <a:r>
              <a:rPr dirty="0" sz="850" spc="-35">
                <a:latin typeface="Arimo"/>
                <a:cs typeface="Arimo"/>
              </a:rPr>
              <a:t>adresleme </a:t>
            </a:r>
            <a:r>
              <a:rPr dirty="0" sz="850" spc="-15">
                <a:latin typeface="Arimo"/>
                <a:cs typeface="Arimo"/>
              </a:rPr>
              <a:t>bayt </a:t>
            </a:r>
            <a:r>
              <a:rPr dirty="0" sz="850" spc="-45">
                <a:latin typeface="Arimo"/>
                <a:cs typeface="Arimo"/>
              </a:rPr>
              <a:t>yada </a:t>
            </a:r>
            <a:r>
              <a:rPr dirty="0" sz="850" spc="-10">
                <a:latin typeface="Arimo"/>
                <a:cs typeface="Arimo"/>
              </a:rPr>
              <a:t>word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80">
                <a:latin typeface="Arimo"/>
                <a:cs typeface="Arimo"/>
              </a:rPr>
              <a:t>yap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rken,  </a:t>
            </a:r>
            <a:r>
              <a:rPr dirty="0" sz="850" spc="-35">
                <a:latin typeface="Arimo"/>
                <a:cs typeface="Arimo"/>
              </a:rPr>
              <a:t>32 </a:t>
            </a:r>
            <a:r>
              <a:rPr dirty="0" sz="850" spc="5">
                <a:latin typeface="Arimo"/>
                <a:cs typeface="Arimo"/>
              </a:rPr>
              <a:t>bitlik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30">
                <a:latin typeface="Arimo"/>
                <a:cs typeface="Arimo"/>
              </a:rPr>
              <a:t>düzeninde </a:t>
            </a:r>
            <a:r>
              <a:rPr dirty="0" sz="850" spc="-35">
                <a:latin typeface="Arimo"/>
                <a:cs typeface="Arimo"/>
              </a:rPr>
              <a:t>4 </a:t>
            </a:r>
            <a:r>
              <a:rPr dirty="0" sz="850" spc="-20">
                <a:latin typeface="Arimo"/>
                <a:cs typeface="Arimo"/>
              </a:rPr>
              <a:t>adet </a:t>
            </a:r>
            <a:r>
              <a:rPr dirty="0" sz="850" spc="-35">
                <a:latin typeface="Arimo"/>
                <a:cs typeface="Arimo"/>
              </a:rPr>
              <a:t>8 </a:t>
            </a:r>
            <a:r>
              <a:rPr dirty="0" sz="850" spc="5">
                <a:latin typeface="Arimo"/>
                <a:cs typeface="Arimo"/>
              </a:rPr>
              <a:t>bitlik </a:t>
            </a:r>
            <a:r>
              <a:rPr dirty="0" sz="850" spc="-25">
                <a:latin typeface="Arimo"/>
                <a:cs typeface="Arimo"/>
              </a:rPr>
              <a:t>banketle adreslemeler </a:t>
            </a:r>
            <a:r>
              <a:rPr dirty="0" sz="850" spc="-20">
                <a:latin typeface="Arimo"/>
                <a:cs typeface="Arimo"/>
              </a:rPr>
              <a:t>bayt, </a:t>
            </a:r>
            <a:r>
              <a:rPr dirty="0" sz="850" spc="-10">
                <a:latin typeface="Arimo"/>
                <a:cs typeface="Arimo"/>
              </a:rPr>
              <a:t>word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15">
                <a:latin typeface="Arimo"/>
                <a:cs typeface="Arimo"/>
              </a:rPr>
              <a:t>doubleword  </a:t>
            </a:r>
            <a:r>
              <a:rPr dirty="0" sz="850" spc="-25">
                <a:latin typeface="Arimo"/>
                <a:cs typeface="Arimo"/>
              </a:rPr>
              <a:t>olarak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yap</a:t>
            </a:r>
            <a:r>
              <a:rPr dirty="0" sz="850" spc="-40">
                <a:latin typeface="WenQuanYi Micro Hei Mono"/>
                <a:cs typeface="WenQuanYi Micro Hei Mono"/>
              </a:rPr>
              <a:t>ı</a:t>
            </a:r>
            <a:r>
              <a:rPr dirty="0" sz="850" spc="-40">
                <a:latin typeface="Arimo"/>
                <a:cs typeface="Arimo"/>
              </a:rPr>
              <a:t>labilmektedir.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03924" y="1961934"/>
            <a:ext cx="2570086" cy="1447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42</a:t>
            </a:r>
            <a:endParaRPr sz="550">
              <a:latin typeface="Arimo"/>
              <a:cs typeface="Arim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31229" y="4634440"/>
            <a:ext cx="78613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Segment</a:t>
            </a:r>
            <a:r>
              <a:rPr dirty="0" sz="850" spc="-8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S</a:t>
            </a:r>
            <a:r>
              <a:rPr dirty="0" sz="850" spc="-12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n</a:t>
            </a:r>
            <a:r>
              <a:rPr dirty="0" sz="850" spc="-12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rlar</a:t>
            </a:r>
            <a:r>
              <a:rPr dirty="0" sz="850" spc="-12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6493" y="5251703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31229" y="4899172"/>
            <a:ext cx="4177029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40">
                <a:latin typeface="Arimo"/>
                <a:cs typeface="Arimo"/>
              </a:rPr>
              <a:t>Segmentler, </a:t>
            </a:r>
            <a:r>
              <a:rPr dirty="0" sz="850" spc="-25">
                <a:latin typeface="Arimo"/>
                <a:cs typeface="Arimo"/>
              </a:rPr>
              <a:t>adreslerin </a:t>
            </a:r>
            <a:r>
              <a:rPr dirty="0" sz="850" spc="-40">
                <a:latin typeface="Arimo"/>
                <a:cs typeface="Arimo"/>
              </a:rPr>
              <a:t>e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it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ekilde </a:t>
            </a:r>
            <a:r>
              <a:rPr dirty="0" sz="850" spc="-65">
                <a:latin typeface="Arimo"/>
                <a:cs typeface="Arimo"/>
              </a:rPr>
              <a:t>ondal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k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35">
                <a:latin typeface="Arimo"/>
                <a:cs typeface="Arimo"/>
              </a:rPr>
              <a:t>16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15">
                <a:latin typeface="Arimo"/>
                <a:cs typeface="Arimo"/>
              </a:rPr>
              <a:t>bölünebilen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95">
                <a:latin typeface="Arimo"/>
                <a:cs typeface="Arimo"/>
              </a:rPr>
              <a:t>ad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na </a:t>
            </a:r>
            <a:r>
              <a:rPr dirty="0" sz="850" spc="-30">
                <a:latin typeface="Arimo"/>
                <a:cs typeface="Arimo"/>
              </a:rPr>
              <a:t>paragraf  </a:t>
            </a:r>
            <a:r>
              <a:rPr dirty="0" sz="850" spc="-175">
                <a:latin typeface="Arimo"/>
                <a:cs typeface="Arimo"/>
              </a:rPr>
              <a:t>s</a:t>
            </a:r>
            <a:r>
              <a:rPr dirty="0" sz="850" spc="-175">
                <a:latin typeface="WenQuanYi Micro Hei Mono"/>
                <a:cs typeface="WenQuanYi Micro Hei Mono"/>
              </a:rPr>
              <a:t>ı</a:t>
            </a:r>
            <a:r>
              <a:rPr dirty="0" sz="850" spc="-175">
                <a:latin typeface="Arimo"/>
                <a:cs typeface="Arimo"/>
              </a:rPr>
              <a:t>n</a:t>
            </a:r>
            <a:r>
              <a:rPr dirty="0" sz="850" spc="-175">
                <a:latin typeface="WenQuanYi Micro Hei Mono"/>
                <a:cs typeface="WenQuanYi Micro Hei Mono"/>
              </a:rPr>
              <a:t>ı</a:t>
            </a:r>
            <a:r>
              <a:rPr dirty="0" sz="850" spc="-175">
                <a:latin typeface="Arimo"/>
                <a:cs typeface="Arimo"/>
              </a:rPr>
              <a:t>r</a:t>
            </a:r>
            <a:r>
              <a:rPr dirty="0" sz="850" spc="-175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denilen </a:t>
            </a:r>
            <a:r>
              <a:rPr dirty="0" sz="850" spc="-35">
                <a:latin typeface="Arimo"/>
                <a:cs typeface="Arimo"/>
              </a:rPr>
              <a:t>adresle </a:t>
            </a:r>
            <a:r>
              <a:rPr dirty="0" sz="850" spc="-55">
                <a:latin typeface="Arimo"/>
                <a:cs typeface="Arimo"/>
              </a:rPr>
              <a:t>ba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lar. </a:t>
            </a:r>
            <a:r>
              <a:rPr dirty="0" sz="850" spc="-45">
                <a:latin typeface="Arimo"/>
                <a:cs typeface="Arimo"/>
              </a:rPr>
              <a:t>Segment </a:t>
            </a:r>
            <a:r>
              <a:rPr dirty="0" sz="850" spc="-40">
                <a:latin typeface="Arimo"/>
                <a:cs typeface="Arimo"/>
              </a:rPr>
              <a:t>adres </a:t>
            </a:r>
            <a:r>
              <a:rPr dirty="0" sz="850" spc="-25">
                <a:latin typeface="Arimo"/>
                <a:cs typeface="Arimo"/>
              </a:rPr>
              <a:t>kaydedicileri </a:t>
            </a:r>
            <a:r>
              <a:rPr dirty="0" sz="850" spc="-30">
                <a:latin typeface="Arimo"/>
                <a:cs typeface="Arimo"/>
              </a:rPr>
              <a:t>daima </a:t>
            </a:r>
            <a:r>
              <a:rPr dirty="0" sz="850" spc="-55">
                <a:latin typeface="Arimo"/>
                <a:cs typeface="Arimo"/>
              </a:rPr>
              <a:t>0H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55">
                <a:latin typeface="Arimo"/>
                <a:cs typeface="Arimo"/>
              </a:rPr>
              <a:t>ba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lar. </a:t>
            </a:r>
            <a:r>
              <a:rPr dirty="0" sz="850" spc="-30">
                <a:latin typeface="Arimo"/>
                <a:cs typeface="Arimo"/>
              </a:rPr>
              <a:t>Mesela  </a:t>
            </a:r>
            <a:r>
              <a:rPr dirty="0" sz="850" spc="-25">
                <a:latin typeface="Arimo"/>
                <a:cs typeface="Arimo"/>
              </a:rPr>
              <a:t>herhangi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5">
                <a:latin typeface="Arimo"/>
                <a:cs typeface="Arimo"/>
              </a:rPr>
              <a:t>segment kaydedicisi </a:t>
            </a:r>
            <a:r>
              <a:rPr dirty="0" sz="850" spc="-25">
                <a:latin typeface="Arimo"/>
                <a:cs typeface="Arimo"/>
              </a:rPr>
              <a:t>içeri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 </a:t>
            </a:r>
            <a:r>
              <a:rPr dirty="0" sz="850" spc="-50">
                <a:latin typeface="Arimo"/>
                <a:cs typeface="Arimo"/>
              </a:rPr>
              <a:t>255AH </a:t>
            </a:r>
            <a:r>
              <a:rPr dirty="0" sz="850" spc="-40">
                <a:latin typeface="Arimo"/>
                <a:cs typeface="Arimo"/>
              </a:rPr>
              <a:t>ise, </a:t>
            </a:r>
            <a:r>
              <a:rPr dirty="0" sz="850" spc="-35">
                <a:latin typeface="Arimo"/>
                <a:cs typeface="Arimo"/>
              </a:rPr>
              <a:t>64 </a:t>
            </a:r>
            <a:r>
              <a:rPr dirty="0" sz="850" spc="-90">
                <a:latin typeface="Arimo"/>
                <a:cs typeface="Arimo"/>
              </a:rPr>
              <a:t>KB’l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k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65">
                <a:latin typeface="Arimo"/>
                <a:cs typeface="Arimo"/>
              </a:rPr>
              <a:t>alan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nda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25">
                <a:latin typeface="Arimo"/>
                <a:cs typeface="Arimo"/>
              </a:rPr>
              <a:t>segmentin</a:t>
            </a:r>
            <a:endParaRPr sz="85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1229" y="5296263"/>
            <a:ext cx="155956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85">
                <a:latin typeface="Arimo"/>
                <a:cs typeface="Arimo"/>
              </a:rPr>
              <a:t>ba</a:t>
            </a:r>
            <a:r>
              <a:rPr dirty="0" sz="850" spc="-85">
                <a:latin typeface="WenQuanYi Micro Hei Mono"/>
                <a:cs typeface="WenQuanYi Micro Hei Mono"/>
              </a:rPr>
              <a:t>ş</a:t>
            </a:r>
            <a:r>
              <a:rPr dirty="0" sz="850" spc="-85">
                <a:latin typeface="Arimo"/>
                <a:cs typeface="Arimo"/>
              </a:rPr>
              <a:t>lang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ç </a:t>
            </a:r>
            <a:r>
              <a:rPr dirty="0" sz="850" spc="-35">
                <a:latin typeface="Arimo"/>
                <a:cs typeface="Arimo"/>
              </a:rPr>
              <a:t>adresi </a:t>
            </a:r>
            <a:r>
              <a:rPr dirty="0" sz="850" spc="-40">
                <a:latin typeface="Arimo"/>
                <a:cs typeface="Arimo"/>
              </a:rPr>
              <a:t>255 </a:t>
            </a:r>
            <a:r>
              <a:rPr dirty="0" sz="850" spc="-60">
                <a:latin typeface="Arimo"/>
                <a:cs typeface="Arimo"/>
              </a:rPr>
              <a:t>A0H</a:t>
            </a:r>
            <a:r>
              <a:rPr dirty="0" sz="850" spc="-15">
                <a:latin typeface="Arimo"/>
                <a:cs typeface="Arimo"/>
              </a:rPr>
              <a:t> </a:t>
            </a:r>
            <a:r>
              <a:rPr dirty="0" sz="850" spc="-70">
                <a:latin typeface="Arimo"/>
                <a:cs typeface="Arimo"/>
              </a:rPr>
              <a:t>olacakt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461" y="3779202"/>
            <a:ext cx="5287645" cy="3773804"/>
            <a:chOff x="59461" y="3779202"/>
            <a:chExt cx="5287645" cy="3773804"/>
          </a:xfrm>
        </p:grpSpPr>
        <p:sp>
          <p:nvSpPr>
            <p:cNvPr id="19" name="object 19"/>
            <p:cNvSpPr/>
            <p:nvPr/>
          </p:nvSpPr>
          <p:spPr>
            <a:xfrm>
              <a:off x="1082573" y="5631794"/>
              <a:ext cx="2606128" cy="12515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778" y="3779520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10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987148" y="4462000"/>
            <a:ext cx="4177029" cy="42290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Ofset</a:t>
            </a: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adresleri</a:t>
            </a:r>
            <a:endParaRPr sz="850">
              <a:latin typeface="Arimo"/>
              <a:cs typeface="Arimo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-40">
                <a:latin typeface="Arimo"/>
                <a:cs typeface="Arimo"/>
              </a:rPr>
              <a:t>Program </a:t>
            </a:r>
            <a:r>
              <a:rPr dirty="0" sz="850" spc="-25">
                <a:latin typeface="Arimo"/>
                <a:cs typeface="Arimo"/>
              </a:rPr>
              <a:t>içerisinde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5">
                <a:latin typeface="Arimo"/>
                <a:cs typeface="Arimo"/>
              </a:rPr>
              <a:t>segmentteki </a:t>
            </a:r>
            <a:r>
              <a:rPr dirty="0" sz="850" spc="-5">
                <a:latin typeface="Arimo"/>
                <a:cs typeface="Arimo"/>
              </a:rPr>
              <a:t>bütün </a:t>
            </a:r>
            <a:r>
              <a:rPr dirty="0" sz="850" spc="-30">
                <a:latin typeface="Arimo"/>
                <a:cs typeface="Arimo"/>
              </a:rPr>
              <a:t>adresler </a:t>
            </a:r>
            <a:r>
              <a:rPr dirty="0" sz="850" spc="-15">
                <a:latin typeface="Arimo"/>
                <a:cs typeface="Arimo"/>
              </a:rPr>
              <a:t>o </a:t>
            </a:r>
            <a:r>
              <a:rPr dirty="0" sz="850" spc="-35">
                <a:latin typeface="Arimo"/>
                <a:cs typeface="Arimo"/>
              </a:rPr>
              <a:t>segment adresine göre </a:t>
            </a:r>
            <a:r>
              <a:rPr dirty="0" sz="850" spc="-25">
                <a:latin typeface="Arimo"/>
                <a:cs typeface="Arimo"/>
              </a:rPr>
              <a:t>görecelidir.  Verinin bulundu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u </a:t>
            </a:r>
            <a:r>
              <a:rPr dirty="0" sz="850" spc="-40">
                <a:latin typeface="Arimo"/>
                <a:cs typeface="Arimo"/>
              </a:rPr>
              <a:t>adres, </a:t>
            </a:r>
            <a:r>
              <a:rPr dirty="0" sz="850" spc="-35">
                <a:latin typeface="Arimo"/>
                <a:cs typeface="Arimo"/>
              </a:rPr>
              <a:t>segment </a:t>
            </a:r>
            <a:r>
              <a:rPr dirty="0" sz="850" spc="-30">
                <a:latin typeface="Arimo"/>
                <a:cs typeface="Arimo"/>
              </a:rPr>
              <a:t>kaydedicisinin gösterdi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 </a:t>
            </a:r>
            <a:r>
              <a:rPr dirty="0" sz="850" spc="-85">
                <a:latin typeface="Arimo"/>
                <a:cs typeface="Arimo"/>
              </a:rPr>
              <a:t>ba</a:t>
            </a:r>
            <a:r>
              <a:rPr dirty="0" sz="850" spc="-85">
                <a:latin typeface="WenQuanYi Micro Hei Mono"/>
                <a:cs typeface="WenQuanYi Micro Hei Mono"/>
              </a:rPr>
              <a:t>ş</a:t>
            </a:r>
            <a:r>
              <a:rPr dirty="0" sz="850" spc="-85">
                <a:latin typeface="Arimo"/>
                <a:cs typeface="Arimo"/>
              </a:rPr>
              <a:t>lang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ç</a:t>
            </a:r>
            <a:r>
              <a:rPr dirty="0" sz="850" spc="6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adresinden</a:t>
            </a:r>
            <a:r>
              <a:rPr dirty="0" sz="850" spc="-100">
                <a:latin typeface="Arimo"/>
                <a:cs typeface="Arimo"/>
              </a:rPr>
              <a:t> </a:t>
            </a:r>
            <a:r>
              <a:rPr dirty="0" sz="850" spc="-120">
                <a:latin typeface="Arimo"/>
                <a:cs typeface="Arimo"/>
              </a:rPr>
              <a:t>uzakl</a:t>
            </a:r>
            <a:r>
              <a:rPr dirty="0" sz="850" spc="-120">
                <a:latin typeface="WenQuanYi Micro Hei Mono"/>
                <a:cs typeface="WenQuanYi Micro Hei Mono"/>
              </a:rPr>
              <a:t>ığı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83275" y="4838712"/>
            <a:ext cx="4412615" cy="828040"/>
          </a:xfrm>
          <a:custGeom>
            <a:avLst/>
            <a:gdLst/>
            <a:ahLst/>
            <a:cxnLst/>
            <a:rect l="l" t="t" r="r" b="b"/>
            <a:pathLst>
              <a:path w="4412615" h="828039">
                <a:moveTo>
                  <a:pt x="4412158" y="0"/>
                </a:moveTo>
                <a:lnTo>
                  <a:pt x="0" y="0"/>
                </a:lnTo>
                <a:lnTo>
                  <a:pt x="0" y="413004"/>
                </a:lnTo>
                <a:lnTo>
                  <a:pt x="0" y="413766"/>
                </a:lnTo>
                <a:lnTo>
                  <a:pt x="0" y="827532"/>
                </a:lnTo>
                <a:lnTo>
                  <a:pt x="4412158" y="827532"/>
                </a:lnTo>
                <a:lnTo>
                  <a:pt x="4412158" y="413766"/>
                </a:lnTo>
                <a:lnTo>
                  <a:pt x="4412158" y="413004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987038" y="4859091"/>
            <a:ext cx="4177029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70">
                <a:latin typeface="Arimo"/>
                <a:cs typeface="Arimo"/>
              </a:rPr>
              <a:t>kadard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r. </a:t>
            </a:r>
            <a:r>
              <a:rPr dirty="0" sz="850" spc="-35">
                <a:latin typeface="Arimo"/>
                <a:cs typeface="Arimo"/>
              </a:rPr>
              <a:t>64 </a:t>
            </a:r>
            <a:r>
              <a:rPr dirty="0" sz="850" spc="-90">
                <a:latin typeface="Arimo"/>
                <a:cs typeface="Arimo"/>
              </a:rPr>
              <a:t>KB’l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k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80">
                <a:latin typeface="Arimo"/>
                <a:cs typeface="Arimo"/>
              </a:rPr>
              <a:t>uzay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nda </a:t>
            </a:r>
            <a:r>
              <a:rPr dirty="0" sz="850" spc="-40">
                <a:latin typeface="Arimo"/>
                <a:cs typeface="Arimo"/>
              </a:rPr>
              <a:t>0000H’dan </a:t>
            </a:r>
            <a:r>
              <a:rPr dirty="0" sz="850" spc="-55">
                <a:latin typeface="Arimo"/>
                <a:cs typeface="Arimo"/>
              </a:rPr>
              <a:t>ba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layarak </a:t>
            </a:r>
            <a:r>
              <a:rPr dirty="0" sz="850" spc="-95">
                <a:latin typeface="Arimo"/>
                <a:cs typeface="Arimo"/>
              </a:rPr>
              <a:t>FFFFH’e </a:t>
            </a:r>
            <a:r>
              <a:rPr dirty="0" sz="850" spc="-35">
                <a:latin typeface="Arimo"/>
                <a:cs typeface="Arimo"/>
              </a:rPr>
              <a:t>kadar </a:t>
            </a:r>
            <a:r>
              <a:rPr dirty="0" sz="850" spc="-40">
                <a:latin typeface="Arimo"/>
                <a:cs typeface="Arimo"/>
              </a:rPr>
              <a:t>gider. 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ekilde  </a:t>
            </a:r>
            <a:r>
              <a:rPr dirty="0" sz="850" spc="-15">
                <a:latin typeface="Arimo"/>
                <a:cs typeface="Arimo"/>
              </a:rPr>
              <a:t>bellekte </a:t>
            </a:r>
            <a:r>
              <a:rPr dirty="0" sz="850" spc="-45">
                <a:latin typeface="Arimo"/>
                <a:cs typeface="Arimo"/>
              </a:rPr>
              <a:t>gerçek </a:t>
            </a:r>
            <a:r>
              <a:rPr dirty="0" sz="850" spc="-35">
                <a:latin typeface="Arimo"/>
                <a:cs typeface="Arimo"/>
              </a:rPr>
              <a:t>adresi </a:t>
            </a:r>
            <a:r>
              <a:rPr dirty="0" sz="850" spc="-25">
                <a:latin typeface="Arimo"/>
                <a:cs typeface="Arimo"/>
              </a:rPr>
              <a:t>bulmak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35">
                <a:latin typeface="Arimo"/>
                <a:cs typeface="Arimo"/>
              </a:rPr>
              <a:t>segment </a:t>
            </a:r>
            <a:r>
              <a:rPr dirty="0" sz="850" spc="-40">
                <a:latin typeface="Arimo"/>
                <a:cs typeface="Arimo"/>
              </a:rPr>
              <a:t>adres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20">
                <a:latin typeface="Arimo"/>
                <a:cs typeface="Arimo"/>
              </a:rPr>
              <a:t>ofset </a:t>
            </a:r>
            <a:r>
              <a:rPr dirty="0" sz="850" spc="-35">
                <a:latin typeface="Arimo"/>
                <a:cs typeface="Arimo"/>
              </a:rPr>
              <a:t>adresi </a:t>
            </a:r>
            <a:r>
              <a:rPr dirty="0" sz="850" spc="-10">
                <a:latin typeface="Arimo"/>
                <a:cs typeface="Arimo"/>
              </a:rPr>
              <a:t>belli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0">
                <a:latin typeface="Arimo"/>
                <a:cs typeface="Arimo"/>
              </a:rPr>
              <a:t>düzende </a:t>
            </a:r>
            <a:r>
              <a:rPr dirty="0" sz="850" spc="-15">
                <a:latin typeface="Arimo"/>
                <a:cs typeface="Arimo"/>
              </a:rPr>
              <a:t>birle</a:t>
            </a:r>
            <a:r>
              <a:rPr dirty="0" sz="850" spc="-15">
                <a:latin typeface="WenQuanYi Micro Hei Mono"/>
                <a:cs typeface="WenQuanYi Micro Hei Mono"/>
              </a:rPr>
              <a:t>ş</a:t>
            </a:r>
            <a:r>
              <a:rPr dirty="0" sz="850" spc="-15">
                <a:latin typeface="Arimo"/>
                <a:cs typeface="Arimo"/>
              </a:rPr>
              <a:t>tirilir.  </a:t>
            </a:r>
            <a:r>
              <a:rPr dirty="0" sz="850" spc="-35">
                <a:latin typeface="Arimo"/>
                <a:cs typeface="Arimo"/>
              </a:rPr>
              <a:t>Adresi </a:t>
            </a:r>
            <a:r>
              <a:rPr dirty="0" sz="850" spc="-50">
                <a:latin typeface="Arimo"/>
                <a:cs typeface="Arimo"/>
              </a:rPr>
              <a:t>045B0H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55">
                <a:latin typeface="Arimo"/>
                <a:cs typeface="Arimo"/>
              </a:rPr>
              <a:t>ba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layan </a:t>
            </a:r>
            <a:r>
              <a:rPr dirty="0" sz="850" spc="-25">
                <a:latin typeface="Arimo"/>
                <a:cs typeface="Arimo"/>
              </a:rPr>
              <a:t>data segmentindeki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komutun </a:t>
            </a:r>
            <a:r>
              <a:rPr dirty="0" sz="850" spc="-35">
                <a:latin typeface="Arimo"/>
                <a:cs typeface="Arimo"/>
              </a:rPr>
              <a:t>adresi </a:t>
            </a:r>
            <a:r>
              <a:rPr dirty="0" sz="850" spc="-65">
                <a:latin typeface="Arimo"/>
                <a:cs typeface="Arimo"/>
              </a:rPr>
              <a:t>004CH </a:t>
            </a:r>
            <a:r>
              <a:rPr dirty="0" sz="850" spc="-25">
                <a:latin typeface="Arimo"/>
                <a:cs typeface="Arimo"/>
              </a:rPr>
              <a:t>olsun. </a:t>
            </a:r>
            <a:r>
              <a:rPr dirty="0" sz="850" spc="-60">
                <a:latin typeface="Arimo"/>
                <a:cs typeface="Arimo"/>
              </a:rPr>
              <a:t>Bu  </a:t>
            </a:r>
            <a:r>
              <a:rPr dirty="0" sz="850" spc="-20">
                <a:latin typeface="Arimo"/>
                <a:cs typeface="Arimo"/>
              </a:rPr>
              <a:t>durumda </a:t>
            </a:r>
            <a:r>
              <a:rPr dirty="0" sz="850" spc="-50">
                <a:latin typeface="Arimo"/>
                <a:cs typeface="Arimo"/>
              </a:rPr>
              <a:t>DS:045B0H’yi </a:t>
            </a:r>
            <a:r>
              <a:rPr dirty="0" sz="850" spc="-35">
                <a:latin typeface="Arimo"/>
                <a:cs typeface="Arimo"/>
              </a:rPr>
              <a:t>gösterecek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spc="-5">
                <a:latin typeface="Arimo"/>
                <a:cs typeface="Arimo"/>
              </a:rPr>
              <a:t>ilgili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20">
                <a:latin typeface="Arimo"/>
                <a:cs typeface="Arimo"/>
              </a:rPr>
              <a:t>ofset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10">
                <a:latin typeface="Arimo"/>
                <a:cs typeface="Arimo"/>
              </a:rPr>
              <a:t>ta </a:t>
            </a:r>
            <a:r>
              <a:rPr dirty="0" sz="850" spc="-40">
                <a:latin typeface="Arimo"/>
                <a:cs typeface="Arimo"/>
              </a:rPr>
              <a:t>004CH^yi </a:t>
            </a:r>
            <a:r>
              <a:rPr dirty="0" sz="850" spc="-35">
                <a:latin typeface="Arimo"/>
                <a:cs typeface="Arimo"/>
              </a:rPr>
              <a:t>gösterecektir.Bu  </a:t>
            </a:r>
            <a:r>
              <a:rPr dirty="0" sz="850" spc="-20">
                <a:latin typeface="Arimo"/>
                <a:cs typeface="Arimo"/>
              </a:rPr>
              <a:t>durumda </a:t>
            </a:r>
            <a:r>
              <a:rPr dirty="0" sz="850" spc="-15">
                <a:latin typeface="Arimo"/>
                <a:cs typeface="Arimo"/>
              </a:rPr>
              <a:t>komutun </a:t>
            </a:r>
            <a:r>
              <a:rPr dirty="0" sz="850" spc="-25">
                <a:latin typeface="Arimo"/>
                <a:cs typeface="Arimo"/>
              </a:rPr>
              <a:t>data </a:t>
            </a:r>
            <a:r>
              <a:rPr dirty="0" sz="850" spc="-30">
                <a:latin typeface="Arimo"/>
                <a:cs typeface="Arimo"/>
              </a:rPr>
              <a:t>segmentinde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aret </a:t>
            </a:r>
            <a:r>
              <a:rPr dirty="0" sz="850" spc="-10">
                <a:latin typeface="Arimo"/>
                <a:cs typeface="Arimo"/>
              </a:rPr>
              <a:t>etti</a:t>
            </a:r>
            <a:r>
              <a:rPr dirty="0" sz="850" spc="-10">
                <a:latin typeface="WenQuanYi Micro Hei Mono"/>
                <a:cs typeface="WenQuanYi Micro Hei Mono"/>
              </a:rPr>
              <a:t>ğ</a:t>
            </a:r>
            <a:r>
              <a:rPr dirty="0" sz="850" spc="-10">
                <a:latin typeface="Arimo"/>
                <a:cs typeface="Arimo"/>
              </a:rPr>
              <a:t>i </a:t>
            </a:r>
            <a:r>
              <a:rPr dirty="0" sz="850" spc="-40">
                <a:latin typeface="Arimo"/>
                <a:cs typeface="Arimo"/>
              </a:rPr>
              <a:t>gerçek adres </a:t>
            </a:r>
            <a:r>
              <a:rPr dirty="0" sz="850" spc="-80">
                <a:latin typeface="Arimo"/>
                <a:cs typeface="Arimo"/>
              </a:rPr>
              <a:t>045FCH</a:t>
            </a:r>
            <a:r>
              <a:rPr dirty="0" sz="850" spc="-110">
                <a:latin typeface="Arimo"/>
                <a:cs typeface="Arimo"/>
              </a:rPr>
              <a:t> </a:t>
            </a:r>
            <a:r>
              <a:rPr dirty="0" sz="850" spc="-70">
                <a:latin typeface="Arimo"/>
                <a:cs typeface="Arimo"/>
              </a:rPr>
              <a:t>olacakt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346395" y="3779342"/>
            <a:ext cx="5287645" cy="3773804"/>
            <a:chOff x="5346395" y="3779342"/>
            <a:chExt cx="5287645" cy="3773804"/>
          </a:xfrm>
        </p:grpSpPr>
        <p:sp>
          <p:nvSpPr>
            <p:cNvPr id="25" name="object 25"/>
            <p:cNvSpPr/>
            <p:nvPr/>
          </p:nvSpPr>
          <p:spPr>
            <a:xfrm>
              <a:off x="6748437" y="5735104"/>
              <a:ext cx="2084387" cy="1358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346573" y="3779519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09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43</a:t>
            </a:r>
            <a:endParaRPr sz="550">
              <a:latin typeface="Arimo"/>
              <a:cs typeface="Arim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44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4941" y="1266085"/>
            <a:ext cx="186372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95" b="1">
                <a:latin typeface="Trebuchet MS"/>
                <a:cs typeface="Trebuchet MS"/>
              </a:rPr>
              <a:t>CISC, </a:t>
            </a:r>
            <a:r>
              <a:rPr dirty="0" sz="1350" spc="-60" b="1">
                <a:latin typeface="Trebuchet MS"/>
                <a:cs typeface="Trebuchet MS"/>
              </a:rPr>
              <a:t>RISC </a:t>
            </a:r>
            <a:r>
              <a:rPr dirty="0" sz="1350" spc="-95" b="1">
                <a:latin typeface="Trebuchet MS"/>
                <a:cs typeface="Trebuchet MS"/>
              </a:rPr>
              <a:t>ve </a:t>
            </a:r>
            <a:r>
              <a:rPr dirty="0" sz="1350" spc="-80" b="1">
                <a:latin typeface="Trebuchet MS"/>
                <a:cs typeface="Trebuchet MS"/>
              </a:rPr>
              <a:t>EPIC</a:t>
            </a:r>
            <a:r>
              <a:rPr dirty="0" sz="1350" spc="-180" b="1">
                <a:latin typeface="Trebuchet MS"/>
                <a:cs typeface="Trebuchet MS"/>
              </a:rPr>
              <a:t> </a:t>
            </a:r>
            <a:r>
              <a:rPr dirty="0" sz="1350" spc="-70" b="1">
                <a:latin typeface="Trebuchet MS"/>
                <a:cs typeface="Trebuchet MS"/>
              </a:rPr>
              <a:t>Esasları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45</a:t>
            </a:r>
            <a:endParaRPr sz="550">
              <a:latin typeface="Arimo"/>
              <a:cs typeface="Arim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866917" y="887741"/>
            <a:ext cx="4176395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0">
                <a:latin typeface="Arimo"/>
                <a:cs typeface="Arimo"/>
              </a:rPr>
              <a:t>Mikroi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lemcinin </a:t>
            </a:r>
            <a:r>
              <a:rPr dirty="0" sz="850" spc="-10">
                <a:latin typeface="Arimo"/>
                <a:cs typeface="Arimo"/>
              </a:rPr>
              <a:t>temel </a:t>
            </a:r>
            <a:r>
              <a:rPr dirty="0" sz="850" spc="-50">
                <a:latin typeface="Arimo"/>
                <a:cs typeface="Arimo"/>
              </a:rPr>
              <a:t>unsurlar</a:t>
            </a:r>
            <a:r>
              <a:rPr dirty="0" sz="850" spc="-5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solidFill>
                  <a:srgbClr val="FF0000"/>
                </a:solidFill>
                <a:latin typeface="Arimo"/>
                <a:cs typeface="Arimo"/>
              </a:rPr>
              <a:t>kaydediciler,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veri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yollar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ı </a:t>
            </a: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ve </a:t>
            </a:r>
            <a:r>
              <a:rPr dirty="0" sz="850" spc="-85">
                <a:solidFill>
                  <a:srgbClr val="FF0000"/>
                </a:solidFill>
                <a:latin typeface="Arimo"/>
                <a:cs typeface="Arimo"/>
              </a:rPr>
              <a:t>i</a:t>
            </a:r>
            <a:r>
              <a:rPr dirty="0" sz="850" spc="-85">
                <a:solidFill>
                  <a:srgbClr val="FF0000"/>
                </a:solidFill>
                <a:latin typeface="WenQuanYi Micro Hei Mono"/>
                <a:cs typeface="WenQuanYi Micro Hei Mono"/>
              </a:rPr>
              <a:t>ş </a:t>
            </a:r>
            <a:r>
              <a:rPr dirty="0" sz="850" spc="-75">
                <a:solidFill>
                  <a:srgbClr val="FF0000"/>
                </a:solidFill>
                <a:latin typeface="Arimo"/>
                <a:cs typeface="Arimo"/>
              </a:rPr>
              <a:t>hatlar</a:t>
            </a:r>
            <a:r>
              <a:rPr dirty="0" sz="850" spc="-7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solidFill>
                  <a:srgbClr val="FF0000"/>
                </a:solidFill>
                <a:latin typeface="Arimo"/>
                <a:cs typeface="Arimo"/>
              </a:rPr>
              <a:t>d</a:t>
            </a:r>
            <a:r>
              <a:rPr dirty="0" sz="850" spc="-7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solidFill>
                  <a:srgbClr val="FF0000"/>
                </a:solidFill>
                <a:latin typeface="Arimo"/>
                <a:cs typeface="Arimo"/>
              </a:rPr>
              <a:t>r</a:t>
            </a:r>
            <a:r>
              <a:rPr dirty="0" sz="850" spc="-75">
                <a:latin typeface="Arimo"/>
                <a:cs typeface="Arimo"/>
              </a:rPr>
              <a:t>. </a:t>
            </a:r>
            <a:r>
              <a:rPr dirty="0" sz="850" spc="-60">
                <a:latin typeface="Arimo"/>
                <a:cs typeface="Arimo"/>
              </a:rPr>
              <a:t>Bu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50">
                <a:latin typeface="Arimo"/>
                <a:cs typeface="Arimo"/>
              </a:rPr>
              <a:t>unsurlar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  </a:t>
            </a:r>
            <a:r>
              <a:rPr dirty="0" sz="850" spc="-30">
                <a:latin typeface="Arimo"/>
                <a:cs typeface="Arimo"/>
              </a:rPr>
              <a:t>büyüklü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ü, </a:t>
            </a:r>
            <a:r>
              <a:rPr dirty="0" sz="850" spc="-135">
                <a:latin typeface="Arimo"/>
                <a:cs typeface="Arimo"/>
              </a:rPr>
              <a:t>say</a:t>
            </a:r>
            <a:r>
              <a:rPr dirty="0" sz="850" spc="-135">
                <a:latin typeface="WenQuanYi Micro Hei Mono"/>
                <a:cs typeface="WenQuanYi Micro Hei Mono"/>
              </a:rPr>
              <a:t>ı</a:t>
            </a:r>
            <a:r>
              <a:rPr dirty="0" sz="850" spc="-135">
                <a:latin typeface="Arimo"/>
                <a:cs typeface="Arimo"/>
              </a:rPr>
              <a:t>s</a:t>
            </a:r>
            <a:r>
              <a:rPr dirty="0" sz="850" spc="-135">
                <a:latin typeface="WenQuanYi Micro Hei Mono"/>
                <a:cs typeface="WenQuanYi Micro Hei Mono"/>
              </a:rPr>
              <a:t>ı</a:t>
            </a:r>
            <a:r>
              <a:rPr dirty="0" sz="850" spc="-135">
                <a:latin typeface="Arimo"/>
                <a:cs typeface="Arimo"/>
              </a:rPr>
              <a:t>, </a:t>
            </a:r>
            <a:r>
              <a:rPr dirty="0" sz="850" spc="-140">
                <a:latin typeface="Arimo"/>
                <a:cs typeface="Arimo"/>
              </a:rPr>
              <a:t>yap</a:t>
            </a:r>
            <a:r>
              <a:rPr dirty="0" sz="850" spc="-140">
                <a:latin typeface="WenQuanYi Micro Hei Mono"/>
                <a:cs typeface="WenQuanYi Micro Hei Mono"/>
              </a:rPr>
              <a:t>ı</a:t>
            </a:r>
            <a:r>
              <a:rPr dirty="0" sz="850" spc="-140">
                <a:latin typeface="Arimo"/>
                <a:cs typeface="Arimo"/>
              </a:rPr>
              <a:t>s</a:t>
            </a:r>
            <a:r>
              <a:rPr dirty="0" sz="850" spc="-140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o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lemcinin </a:t>
            </a:r>
            <a:r>
              <a:rPr dirty="0" sz="850" spc="-20">
                <a:latin typeface="Arimo"/>
                <a:cs typeface="Arimo"/>
              </a:rPr>
              <a:t>yeteneklerini </a:t>
            </a:r>
            <a:r>
              <a:rPr dirty="0" sz="850" spc="-5">
                <a:latin typeface="Arimo"/>
                <a:cs typeface="Arimo"/>
              </a:rPr>
              <a:t>belirler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0">
                <a:latin typeface="Arimo"/>
                <a:cs typeface="Arimo"/>
              </a:rPr>
              <a:t>mimariyi </a:t>
            </a:r>
            <a:r>
              <a:rPr dirty="0" sz="850" spc="-35">
                <a:latin typeface="Arimo"/>
                <a:cs typeface="Arimo"/>
              </a:rPr>
              <a:t>di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er  </a:t>
            </a:r>
            <a:r>
              <a:rPr dirty="0" sz="850" spc="-15">
                <a:latin typeface="Arimo"/>
                <a:cs typeface="Arimo"/>
              </a:rPr>
              <a:t>mimarilerden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130">
                <a:latin typeface="Arimo"/>
                <a:cs typeface="Arimo"/>
              </a:rPr>
              <a:t>ay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130">
                <a:latin typeface="Arimo"/>
                <a:cs typeface="Arimo"/>
              </a:rPr>
              <a:t>r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13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6917" y="1417200"/>
            <a:ext cx="4177029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40">
                <a:latin typeface="Arimo"/>
                <a:cs typeface="Arimo"/>
              </a:rPr>
              <a:t>Bilgisayar </a:t>
            </a:r>
            <a:r>
              <a:rPr dirty="0" sz="850" spc="-5">
                <a:latin typeface="Arimo"/>
                <a:cs typeface="Arimo"/>
              </a:rPr>
              <a:t>tarihinin </a:t>
            </a:r>
            <a:r>
              <a:rPr dirty="0" sz="850" spc="-65">
                <a:latin typeface="Arimo"/>
                <a:cs typeface="Arimo"/>
              </a:rPr>
              <a:t>ba</a:t>
            </a:r>
            <a:r>
              <a:rPr dirty="0" sz="850" spc="-65">
                <a:latin typeface="WenQuanYi Micro Hei Mono"/>
                <a:cs typeface="WenQuanYi Micro Hei Mono"/>
              </a:rPr>
              <a:t>ş</a:t>
            </a:r>
            <a:r>
              <a:rPr dirty="0" sz="850" spc="-65">
                <a:latin typeface="Arimo"/>
                <a:cs typeface="Arimo"/>
              </a:rPr>
              <a:t>lar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nda, donan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m </a:t>
            </a:r>
            <a:r>
              <a:rPr dirty="0" sz="850" spc="-60">
                <a:latin typeface="Arimo"/>
                <a:cs typeface="Arimo"/>
              </a:rPr>
              <a:t>fiyatlar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 </a:t>
            </a:r>
            <a:r>
              <a:rPr dirty="0" sz="850" spc="-45">
                <a:latin typeface="Arimo"/>
                <a:cs typeface="Arimo"/>
              </a:rPr>
              <a:t>yüksek </a:t>
            </a:r>
            <a:r>
              <a:rPr dirty="0" sz="850" spc="-40">
                <a:latin typeface="Arimo"/>
                <a:cs typeface="Arimo"/>
              </a:rPr>
              <a:t>olu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undan </a:t>
            </a:r>
            <a:r>
              <a:rPr dirty="0" sz="850" spc="-75">
                <a:latin typeface="Arimo"/>
                <a:cs typeface="Arimo"/>
              </a:rPr>
              <a:t>dolay</a:t>
            </a:r>
            <a:r>
              <a:rPr dirty="0" sz="850" spc="-75">
                <a:latin typeface="WenQuanYi Micro Hei Mono"/>
                <a:cs typeface="WenQuanYi Micro Hei Mono"/>
              </a:rPr>
              <a:t>ı </a:t>
            </a:r>
            <a:r>
              <a:rPr dirty="0" sz="850" spc="-55">
                <a:latin typeface="Arimo"/>
                <a:cs typeface="Arimo"/>
              </a:rPr>
              <a:t>ço</a:t>
            </a:r>
            <a:r>
              <a:rPr dirty="0" sz="850" spc="-55">
                <a:latin typeface="WenQuanYi Micro Hei Mono"/>
                <a:cs typeface="WenQuanYi Micro Hei Mono"/>
              </a:rPr>
              <a:t>ğ</a:t>
            </a:r>
            <a:r>
              <a:rPr dirty="0" sz="850" spc="-55">
                <a:latin typeface="Arimo"/>
                <a:cs typeface="Arimo"/>
              </a:rPr>
              <a:t>u </a:t>
            </a:r>
            <a:r>
              <a:rPr dirty="0" sz="850" spc="-35">
                <a:latin typeface="Arimo"/>
                <a:cs typeface="Arimo"/>
              </a:rPr>
              <a:t>bilgisayar  oldukça </a:t>
            </a:r>
            <a:r>
              <a:rPr dirty="0" sz="850" spc="-20">
                <a:latin typeface="Arimo"/>
                <a:cs typeface="Arimo"/>
              </a:rPr>
              <a:t>basit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0">
                <a:latin typeface="Arimo"/>
                <a:cs typeface="Arimo"/>
              </a:rPr>
              <a:t>kümesine </a:t>
            </a:r>
            <a:r>
              <a:rPr dirty="0" sz="850" spc="-15">
                <a:latin typeface="Arimo"/>
                <a:cs typeface="Arimo"/>
              </a:rPr>
              <a:t>sahipti. </a:t>
            </a:r>
            <a:r>
              <a:rPr dirty="0" sz="850" spc="-40">
                <a:latin typeface="Arimo"/>
                <a:cs typeface="Arimo"/>
              </a:rPr>
              <a:t>Sonraki </a:t>
            </a:r>
            <a:r>
              <a:rPr dirty="0" sz="850" spc="-60">
                <a:latin typeface="Arimo"/>
                <a:cs typeface="Arimo"/>
              </a:rPr>
              <a:t>y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llarda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100">
                <a:latin typeface="Arimo"/>
                <a:cs typeface="Arimo"/>
              </a:rPr>
              <a:t>donan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m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olu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turan </a:t>
            </a:r>
            <a:r>
              <a:rPr dirty="0" sz="850" spc="-50">
                <a:latin typeface="Arimo"/>
                <a:cs typeface="Arimo"/>
              </a:rPr>
              <a:t>elemanlar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  </a:t>
            </a:r>
            <a:r>
              <a:rPr dirty="0" sz="850" spc="-10">
                <a:latin typeface="Arimo"/>
                <a:cs typeface="Arimo"/>
              </a:rPr>
              <a:t>üretimindeki </a:t>
            </a:r>
            <a:r>
              <a:rPr dirty="0" sz="850" spc="-85">
                <a:latin typeface="Arimo"/>
                <a:cs typeface="Arimo"/>
              </a:rPr>
              <a:t>art</a:t>
            </a:r>
            <a:r>
              <a:rPr dirty="0" sz="850" spc="-85">
                <a:latin typeface="WenQuanYi Micro Hei Mono"/>
                <a:cs typeface="WenQuanYi Micro Hei Mono"/>
              </a:rPr>
              <a:t>ış</a:t>
            </a:r>
            <a:r>
              <a:rPr dirty="0" sz="850" spc="-85">
                <a:latin typeface="Arimo"/>
                <a:cs typeface="Arimo"/>
              </a:rPr>
              <a:t>, </a:t>
            </a:r>
            <a:r>
              <a:rPr dirty="0" sz="850" spc="-40">
                <a:latin typeface="Arimo"/>
                <a:cs typeface="Arimo"/>
              </a:rPr>
              <a:t>fiyatlar</a:t>
            </a:r>
            <a:r>
              <a:rPr dirty="0" sz="850" spc="-40">
                <a:latin typeface="WenQuanYi Micro Hei Mono"/>
                <a:cs typeface="WenQuanYi Micro Hei Mono"/>
              </a:rPr>
              <a:t>ı</a:t>
            </a:r>
            <a:r>
              <a:rPr dirty="0" sz="850" spc="-40">
                <a:latin typeface="Arimo"/>
                <a:cs typeface="Arimo"/>
              </a:rPr>
              <a:t>n </a:t>
            </a:r>
            <a:r>
              <a:rPr dirty="0" sz="850" spc="-45">
                <a:latin typeface="Arimo"/>
                <a:cs typeface="Arimo"/>
              </a:rPr>
              <a:t>dü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mesine </a:t>
            </a:r>
            <a:r>
              <a:rPr dirty="0" sz="850" spc="-20">
                <a:latin typeface="Arimo"/>
                <a:cs typeface="Arimo"/>
              </a:rPr>
              <a:t>bunun </a:t>
            </a:r>
            <a:r>
              <a:rPr dirty="0" sz="850" spc="-35">
                <a:latin typeface="Arimo"/>
                <a:cs typeface="Arimo"/>
              </a:rPr>
              <a:t>sonucunda sistemde </a:t>
            </a:r>
            <a:r>
              <a:rPr dirty="0" sz="850" spc="-45">
                <a:latin typeface="Arimo"/>
                <a:cs typeface="Arimo"/>
              </a:rPr>
              <a:t>yüksek </a:t>
            </a:r>
            <a:r>
              <a:rPr dirty="0" sz="850" spc="-20">
                <a:latin typeface="Arimo"/>
                <a:cs typeface="Arimo"/>
              </a:rPr>
              <a:t>miktarda </a:t>
            </a:r>
            <a:r>
              <a:rPr dirty="0" sz="850" spc="-30">
                <a:latin typeface="Arimo"/>
                <a:cs typeface="Arimo"/>
              </a:rPr>
              <a:t>eleman  </a:t>
            </a:r>
            <a:r>
              <a:rPr dirty="0" sz="850" spc="-70">
                <a:latin typeface="Arimo"/>
                <a:cs typeface="Arimo"/>
              </a:rPr>
              <a:t>kullan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lmas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na </a:t>
            </a:r>
            <a:r>
              <a:rPr dirty="0" sz="850" spc="-45">
                <a:latin typeface="Arimo"/>
                <a:cs typeface="Arimo"/>
              </a:rPr>
              <a:t>sebep </a:t>
            </a:r>
            <a:r>
              <a:rPr dirty="0" sz="850" spc="-15">
                <a:latin typeface="Arimo"/>
                <a:cs typeface="Arimo"/>
              </a:rPr>
              <a:t>oldu. </a:t>
            </a:r>
            <a:r>
              <a:rPr dirty="0" sz="850" spc="-40">
                <a:latin typeface="Arimo"/>
                <a:cs typeface="Arimo"/>
              </a:rPr>
              <a:t>Böylece fazla </a:t>
            </a:r>
            <a:r>
              <a:rPr dirty="0" sz="850" spc="-65">
                <a:latin typeface="Arimo"/>
                <a:cs typeface="Arimo"/>
              </a:rPr>
              <a:t>donan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m </a:t>
            </a:r>
            <a:r>
              <a:rPr dirty="0" sz="850" spc="-80">
                <a:latin typeface="Arimo"/>
                <a:cs typeface="Arimo"/>
              </a:rPr>
              <a:t>kullan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m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,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25">
                <a:latin typeface="Arimo"/>
                <a:cs typeface="Arimo"/>
              </a:rPr>
              <a:t>kümesinin büyümesini </a:t>
            </a:r>
            <a:r>
              <a:rPr dirty="0" sz="850" spc="-45">
                <a:latin typeface="Arimo"/>
                <a:cs typeface="Arimo"/>
              </a:rPr>
              <a:t>ve  </a:t>
            </a:r>
            <a:r>
              <a:rPr dirty="0" sz="850" spc="-25">
                <a:latin typeface="Arimo"/>
                <a:cs typeface="Arimo"/>
              </a:rPr>
              <a:t>sistemi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85">
                <a:latin typeface="Arimo"/>
                <a:cs typeface="Arimo"/>
              </a:rPr>
              <a:t>karma</a:t>
            </a:r>
            <a:r>
              <a:rPr dirty="0" sz="850" spc="-85">
                <a:latin typeface="WenQuanYi Micro Hei Mono"/>
                <a:cs typeface="WenQuanYi Micro Hei Mono"/>
              </a:rPr>
              <a:t>şı</a:t>
            </a:r>
            <a:r>
              <a:rPr dirty="0" sz="850" spc="-85">
                <a:latin typeface="Arimo"/>
                <a:cs typeface="Arimo"/>
              </a:rPr>
              <a:t>k </a:t>
            </a:r>
            <a:r>
              <a:rPr dirty="0" sz="850" spc="-40">
                <a:latin typeface="Arimo"/>
                <a:cs typeface="Arimo"/>
              </a:rPr>
              <a:t>yapan </a:t>
            </a:r>
            <a:r>
              <a:rPr dirty="0" sz="850" spc="-50">
                <a:latin typeface="Arimo"/>
                <a:cs typeface="Arimo"/>
              </a:rPr>
              <a:t>donan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mlarda </a:t>
            </a:r>
            <a:r>
              <a:rPr dirty="0" sz="850" spc="-90">
                <a:latin typeface="Arimo"/>
                <a:cs typeface="Arimo"/>
              </a:rPr>
              <a:t>kullan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lmas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n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300">
                <a:latin typeface="WenQuanYi Micro Hei Mono"/>
                <a:cs typeface="WenQuanYi Micro Hei Mono"/>
              </a:rPr>
              <a:t> </a:t>
            </a:r>
            <a:r>
              <a:rPr dirty="0" sz="850" spc="-105">
                <a:latin typeface="Arimo"/>
                <a:cs typeface="Arimo"/>
              </a:rPr>
              <a:t>sa</a:t>
            </a:r>
            <a:r>
              <a:rPr dirty="0" sz="850" spc="-105">
                <a:latin typeface="WenQuanYi Micro Hei Mono"/>
                <a:cs typeface="WenQuanYi Micro Hei Mono"/>
              </a:rPr>
              <a:t>ğ</a:t>
            </a:r>
            <a:r>
              <a:rPr dirty="0" sz="850" spc="-105">
                <a:latin typeface="Arimo"/>
                <a:cs typeface="Arimo"/>
              </a:rPr>
              <a:t>lam</a:t>
            </a:r>
            <a:r>
              <a:rPr dirty="0" sz="850" spc="-105">
                <a:latin typeface="WenQuanYi Micro Hei Mono"/>
                <a:cs typeface="WenQuanYi Micro Hei Mono"/>
              </a:rPr>
              <a:t>ış</a:t>
            </a:r>
            <a:r>
              <a:rPr dirty="0" sz="850" spc="-105">
                <a:latin typeface="Arimo"/>
                <a:cs typeface="Arimo"/>
              </a:rPr>
              <a:t>t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83275" y="2719577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66917" y="2211395"/>
            <a:ext cx="4176395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5">
                <a:solidFill>
                  <a:srgbClr val="31859C"/>
                </a:solidFill>
                <a:latin typeface="Arimo"/>
                <a:cs typeface="Arimo"/>
              </a:rPr>
              <a:t>Bir </a:t>
            </a:r>
            <a:r>
              <a:rPr dirty="0" sz="850" spc="-55">
                <a:solidFill>
                  <a:srgbClr val="31859C"/>
                </a:solidFill>
                <a:latin typeface="Arimo"/>
                <a:cs typeface="Arimo"/>
              </a:rPr>
              <a:t>bilgisayar</a:t>
            </a:r>
            <a:r>
              <a:rPr dirty="0" sz="850" spc="-55">
                <a:solidFill>
                  <a:srgbClr val="31859C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solidFill>
                  <a:srgbClr val="31859C"/>
                </a:solidFill>
                <a:latin typeface="Arimo"/>
                <a:cs typeface="Arimo"/>
              </a:rPr>
              <a:t>n </a:t>
            </a:r>
            <a:r>
              <a:rPr dirty="0" sz="850" spc="-30">
                <a:solidFill>
                  <a:srgbClr val="31859C"/>
                </a:solidFill>
                <a:latin typeface="Arimo"/>
                <a:cs typeface="Arimo"/>
              </a:rPr>
              <a:t>komu kümesi, </a:t>
            </a:r>
            <a:r>
              <a:rPr dirty="0" sz="850" spc="-75">
                <a:solidFill>
                  <a:srgbClr val="31859C"/>
                </a:solidFill>
                <a:latin typeface="Arimo"/>
                <a:cs typeface="Arimo"/>
              </a:rPr>
              <a:t>programc</a:t>
            </a:r>
            <a:r>
              <a:rPr dirty="0" sz="850" spc="-75">
                <a:solidFill>
                  <a:srgbClr val="31859C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solidFill>
                  <a:srgbClr val="31859C"/>
                </a:solidFill>
                <a:latin typeface="Arimo"/>
                <a:cs typeface="Arimo"/>
              </a:rPr>
              <a:t>n</a:t>
            </a:r>
            <a:r>
              <a:rPr dirty="0" sz="850" spc="-75">
                <a:solidFill>
                  <a:srgbClr val="31859C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solidFill>
                  <a:srgbClr val="31859C"/>
                </a:solidFill>
                <a:latin typeface="Arimo"/>
                <a:cs typeface="Arimo"/>
              </a:rPr>
              <a:t>n </a:t>
            </a:r>
            <a:r>
              <a:rPr dirty="0" sz="850" spc="-30">
                <a:solidFill>
                  <a:srgbClr val="31859C"/>
                </a:solidFill>
                <a:latin typeface="Arimo"/>
                <a:cs typeface="Arimo"/>
              </a:rPr>
              <a:t>makiney </a:t>
            </a:r>
            <a:r>
              <a:rPr dirty="0" sz="850" spc="-25">
                <a:solidFill>
                  <a:srgbClr val="31859C"/>
                </a:solidFill>
                <a:latin typeface="Arimo"/>
                <a:cs typeface="Arimo"/>
              </a:rPr>
              <a:t>programlarken </a:t>
            </a:r>
            <a:r>
              <a:rPr dirty="0" sz="850" spc="-30">
                <a:solidFill>
                  <a:srgbClr val="31859C"/>
                </a:solidFill>
                <a:latin typeface="Arimo"/>
                <a:cs typeface="Arimo"/>
              </a:rPr>
              <a:t>kullanabilece</a:t>
            </a:r>
            <a:r>
              <a:rPr dirty="0" sz="850" spc="-30">
                <a:solidFill>
                  <a:srgbClr val="31859C"/>
                </a:solidFill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solidFill>
                  <a:srgbClr val="31859C"/>
                </a:solidFill>
                <a:latin typeface="Arimo"/>
                <a:cs typeface="Arimo"/>
              </a:rPr>
              <a:t>i </a:t>
            </a:r>
            <a:r>
              <a:rPr dirty="0" sz="850" spc="-20">
                <a:solidFill>
                  <a:srgbClr val="31859C"/>
                </a:solidFill>
                <a:latin typeface="Arimo"/>
                <a:cs typeface="Arimo"/>
              </a:rPr>
              <a:t>ilkel  </a:t>
            </a:r>
            <a:r>
              <a:rPr dirty="0" sz="850" spc="-5">
                <a:solidFill>
                  <a:srgbClr val="31859C"/>
                </a:solidFill>
                <a:latin typeface="Arimo"/>
                <a:cs typeface="Arimo"/>
              </a:rPr>
              <a:t>emirleri </a:t>
            </a:r>
            <a:r>
              <a:rPr dirty="0" sz="850" spc="-50">
                <a:solidFill>
                  <a:srgbClr val="31859C"/>
                </a:solidFill>
                <a:latin typeface="Arimo"/>
                <a:cs typeface="Arimo"/>
              </a:rPr>
              <a:t>veya </a:t>
            </a:r>
            <a:r>
              <a:rPr dirty="0" sz="850" spc="-25">
                <a:solidFill>
                  <a:srgbClr val="31859C"/>
                </a:solidFill>
                <a:latin typeface="Arimo"/>
                <a:cs typeface="Arimo"/>
              </a:rPr>
              <a:t>makine </a:t>
            </a:r>
            <a:r>
              <a:rPr dirty="0" sz="850" spc="-65">
                <a:solidFill>
                  <a:srgbClr val="31859C"/>
                </a:solidFill>
                <a:latin typeface="Arimo"/>
                <a:cs typeface="Arimo"/>
              </a:rPr>
              <a:t>komutlar</a:t>
            </a:r>
            <a:r>
              <a:rPr dirty="0" sz="850" spc="-65">
                <a:solidFill>
                  <a:srgbClr val="31859C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solidFill>
                  <a:srgbClr val="31859C"/>
                </a:solidFill>
                <a:latin typeface="Arimo"/>
                <a:cs typeface="Arimo"/>
              </a:rPr>
              <a:t>n</a:t>
            </a:r>
            <a:r>
              <a:rPr dirty="0" sz="850" spc="-65">
                <a:solidFill>
                  <a:srgbClr val="31859C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solidFill>
                  <a:srgbClr val="31859C"/>
                </a:solidFill>
                <a:latin typeface="Arimo"/>
                <a:cs typeface="Arimo"/>
              </a:rPr>
              <a:t>n </a:t>
            </a:r>
            <a:r>
              <a:rPr dirty="0" sz="850" spc="-85">
                <a:solidFill>
                  <a:srgbClr val="31859C"/>
                </a:solidFill>
                <a:latin typeface="Arimo"/>
                <a:cs typeface="Arimo"/>
              </a:rPr>
              <a:t>tamam</a:t>
            </a:r>
            <a:r>
              <a:rPr dirty="0" sz="850" spc="-85">
                <a:solidFill>
                  <a:srgbClr val="31859C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solidFill>
                  <a:srgbClr val="31859C"/>
                </a:solidFill>
                <a:latin typeface="Arimo"/>
                <a:cs typeface="Arimo"/>
              </a:rPr>
              <a:t>n</a:t>
            </a:r>
            <a:r>
              <a:rPr dirty="0" sz="850" spc="-85">
                <a:solidFill>
                  <a:srgbClr val="31859C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solidFill>
                  <a:srgbClr val="31859C"/>
                </a:solidFill>
                <a:latin typeface="Arimo"/>
                <a:cs typeface="Arimo"/>
              </a:rPr>
              <a:t>n </a:t>
            </a:r>
            <a:r>
              <a:rPr dirty="0" sz="850" spc="-35">
                <a:solidFill>
                  <a:srgbClr val="31859C"/>
                </a:solidFill>
                <a:latin typeface="Arimo"/>
                <a:cs typeface="Arimo"/>
              </a:rPr>
              <a:t>olu</a:t>
            </a:r>
            <a:r>
              <a:rPr dirty="0" sz="850" spc="-35">
                <a:solidFill>
                  <a:srgbClr val="31859C"/>
                </a:solidFill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solidFill>
                  <a:srgbClr val="31859C"/>
                </a:solidFill>
                <a:latin typeface="Arimo"/>
                <a:cs typeface="Arimo"/>
              </a:rPr>
              <a:t>turdu</a:t>
            </a:r>
            <a:r>
              <a:rPr dirty="0" sz="850" spc="-35">
                <a:solidFill>
                  <a:srgbClr val="31859C"/>
                </a:solidFill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solidFill>
                  <a:srgbClr val="31859C"/>
                </a:solidFill>
                <a:latin typeface="Arimo"/>
                <a:cs typeface="Arimo"/>
              </a:rPr>
              <a:t>u </a:t>
            </a:r>
            <a:r>
              <a:rPr dirty="0" sz="850" spc="-25">
                <a:solidFill>
                  <a:srgbClr val="31859C"/>
                </a:solidFill>
                <a:latin typeface="Arimo"/>
                <a:cs typeface="Arimo"/>
              </a:rPr>
              <a:t>kümeyi </a:t>
            </a:r>
            <a:r>
              <a:rPr dirty="0" sz="850" spc="-10">
                <a:solidFill>
                  <a:srgbClr val="31859C"/>
                </a:solidFill>
                <a:latin typeface="Arimo"/>
                <a:cs typeface="Arimo"/>
              </a:rPr>
              <a:t>belirtir. </a:t>
            </a:r>
            <a:r>
              <a:rPr dirty="0" sz="850" spc="-25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 setinin  </a:t>
            </a:r>
            <a:r>
              <a:rPr dirty="0" sz="850" spc="-114">
                <a:latin typeface="Arimo"/>
                <a:cs typeface="Arimo"/>
              </a:rPr>
              <a:t>karma</a:t>
            </a:r>
            <a:r>
              <a:rPr dirty="0" sz="850" spc="-114">
                <a:latin typeface="WenQuanYi Micro Hei Mono"/>
                <a:cs typeface="WenQuanYi Micro Hei Mono"/>
              </a:rPr>
              <a:t>şı</a:t>
            </a:r>
            <a:r>
              <a:rPr dirty="0" sz="850" spc="-114">
                <a:latin typeface="Arimo"/>
                <a:cs typeface="Arimo"/>
              </a:rPr>
              <a:t>kl</a:t>
            </a:r>
            <a:r>
              <a:rPr dirty="0" sz="850" spc="-114">
                <a:latin typeface="WenQuanYi Micro Hei Mono"/>
                <a:cs typeface="WenQuanYi Micro Hei Mono"/>
              </a:rPr>
              <a:t>ığı</a:t>
            </a:r>
            <a:r>
              <a:rPr dirty="0" sz="850" spc="-114">
                <a:latin typeface="Arimo"/>
                <a:cs typeface="Arimo"/>
              </a:rPr>
              <a:t>,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40">
                <a:latin typeface="Arimo"/>
                <a:cs typeface="Arimo"/>
              </a:rPr>
              <a:t>formatlar</a:t>
            </a:r>
            <a:r>
              <a:rPr dirty="0" sz="850" spc="-40">
                <a:latin typeface="WenQuanYi Micro Hei Mono"/>
                <a:cs typeface="WenQuanYi Micro Hei Mono"/>
              </a:rPr>
              <a:t>ı</a:t>
            </a:r>
            <a:r>
              <a:rPr dirty="0" sz="850" spc="-40">
                <a:latin typeface="Arimo"/>
                <a:cs typeface="Arimo"/>
              </a:rPr>
              <a:t>na, </a:t>
            </a:r>
            <a:r>
              <a:rPr dirty="0" sz="850" spc="-35">
                <a:latin typeface="Arimo"/>
                <a:cs typeface="Arimo"/>
              </a:rPr>
              <a:t>adresleme </a:t>
            </a:r>
            <a:r>
              <a:rPr dirty="0" sz="850" spc="-50">
                <a:latin typeface="Arimo"/>
                <a:cs typeface="Arimo"/>
              </a:rPr>
              <a:t>modlar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na, </a:t>
            </a:r>
            <a:r>
              <a:rPr dirty="0" sz="850" spc="-35">
                <a:latin typeface="Arimo"/>
                <a:cs typeface="Arimo"/>
              </a:rPr>
              <a:t>genel </a:t>
            </a:r>
            <a:r>
              <a:rPr dirty="0" sz="850" spc="-85">
                <a:latin typeface="Arimo"/>
                <a:cs typeface="Arimo"/>
              </a:rPr>
              <a:t>amaçl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kaydedicilere,  opcode </a:t>
            </a:r>
            <a:r>
              <a:rPr dirty="0" sz="850" spc="-60">
                <a:latin typeface="Arimo"/>
                <a:cs typeface="Arimo"/>
              </a:rPr>
              <a:t>tan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mlamalar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na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50">
                <a:latin typeface="Arimo"/>
                <a:cs typeface="Arimo"/>
              </a:rPr>
              <a:t>kullan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lan </a:t>
            </a:r>
            <a:r>
              <a:rPr dirty="0" sz="850" spc="-145">
                <a:latin typeface="Arimo"/>
                <a:cs typeface="Arimo"/>
              </a:rPr>
              <a:t>ak</a:t>
            </a:r>
            <a:r>
              <a:rPr dirty="0" sz="850" spc="-145">
                <a:latin typeface="WenQuanYi Micro Hei Mono"/>
                <a:cs typeface="WenQuanYi Micro Hei Mono"/>
              </a:rPr>
              <a:t>ış </a:t>
            </a:r>
            <a:r>
              <a:rPr dirty="0" sz="850" spc="-10">
                <a:latin typeface="Arimo"/>
                <a:cs typeface="Arimo"/>
              </a:rPr>
              <a:t>kontrol </a:t>
            </a:r>
            <a:r>
              <a:rPr dirty="0" sz="850" spc="-55">
                <a:latin typeface="Arimo"/>
                <a:cs typeface="Arimo"/>
              </a:rPr>
              <a:t>mekanizmalar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na </a:t>
            </a:r>
            <a:r>
              <a:rPr dirty="0" sz="850" spc="-100">
                <a:latin typeface="Arimo"/>
                <a:cs typeface="Arimo"/>
              </a:rPr>
              <a:t>ba</a:t>
            </a:r>
            <a:r>
              <a:rPr dirty="0" sz="850" spc="-100">
                <a:latin typeface="WenQuanYi Micro Hei Mono"/>
                <a:cs typeface="WenQuanYi Micro Hei Mono"/>
              </a:rPr>
              <a:t>ğ</a:t>
            </a:r>
            <a:r>
              <a:rPr dirty="0" sz="850" spc="-100">
                <a:latin typeface="Arimo"/>
                <a:cs typeface="Arimo"/>
              </a:rPr>
              <a:t>l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d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r. </a:t>
            </a:r>
            <a:r>
              <a:rPr dirty="0" sz="850" spc="-85">
                <a:solidFill>
                  <a:srgbClr val="4A452A"/>
                </a:solidFill>
                <a:latin typeface="WenQuanYi Micro Hei Mono"/>
                <a:cs typeface="WenQuanYi Micro Hei Mono"/>
              </a:rPr>
              <a:t>İş</a:t>
            </a:r>
            <a:r>
              <a:rPr dirty="0" sz="850" spc="-85">
                <a:solidFill>
                  <a:srgbClr val="4A452A"/>
                </a:solidFill>
                <a:latin typeface="Arimo"/>
                <a:cs typeface="Arimo"/>
              </a:rPr>
              <a:t>lemci  </a:t>
            </a:r>
            <a:r>
              <a:rPr dirty="0" sz="850" spc="-70">
                <a:solidFill>
                  <a:srgbClr val="4A452A"/>
                </a:solidFill>
                <a:latin typeface="Arimo"/>
                <a:cs typeface="Arimo"/>
              </a:rPr>
              <a:t>tasar</a:t>
            </a:r>
            <a:r>
              <a:rPr dirty="0" sz="850" spc="-70">
                <a:solidFill>
                  <a:srgbClr val="4A452A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solidFill>
                  <a:srgbClr val="4A452A"/>
                </a:solidFill>
                <a:latin typeface="Arimo"/>
                <a:cs typeface="Arimo"/>
              </a:rPr>
              <a:t>m</a:t>
            </a:r>
            <a:r>
              <a:rPr dirty="0" sz="850" spc="-70">
                <a:solidFill>
                  <a:srgbClr val="4A452A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solidFill>
                  <a:srgbClr val="4A452A"/>
                </a:solidFill>
                <a:latin typeface="Arimo"/>
                <a:cs typeface="Arimo"/>
              </a:rPr>
              <a:t>ndaki </a:t>
            </a:r>
            <a:r>
              <a:rPr dirty="0" sz="850" spc="-15">
                <a:solidFill>
                  <a:srgbClr val="4A452A"/>
                </a:solidFill>
                <a:latin typeface="Arimo"/>
                <a:cs typeface="Arimo"/>
              </a:rPr>
              <a:t>komut </a:t>
            </a:r>
            <a:r>
              <a:rPr dirty="0" sz="850" spc="-25">
                <a:solidFill>
                  <a:srgbClr val="4A452A"/>
                </a:solidFill>
                <a:latin typeface="Arimo"/>
                <a:cs typeface="Arimo"/>
              </a:rPr>
              <a:t>seti </a:t>
            </a:r>
            <a:r>
              <a:rPr dirty="0" sz="850" spc="-5">
                <a:solidFill>
                  <a:srgbClr val="4A452A"/>
                </a:solidFill>
                <a:latin typeface="Arimo"/>
                <a:cs typeface="Arimo"/>
              </a:rPr>
              <a:t>mimarileri </a:t>
            </a:r>
            <a:r>
              <a:rPr dirty="0" sz="850" spc="-125">
                <a:solidFill>
                  <a:srgbClr val="4A452A"/>
                </a:solidFill>
                <a:latin typeface="Arimo"/>
                <a:cs typeface="Arimo"/>
              </a:rPr>
              <a:t>CISC </a:t>
            </a:r>
            <a:r>
              <a:rPr dirty="0" sz="850" spc="-45">
                <a:solidFill>
                  <a:srgbClr val="4A452A"/>
                </a:solidFill>
                <a:latin typeface="Arimo"/>
                <a:cs typeface="Arimo"/>
              </a:rPr>
              <a:t>ve </a:t>
            </a:r>
            <a:r>
              <a:rPr dirty="0" sz="850" spc="-120">
                <a:solidFill>
                  <a:srgbClr val="4A452A"/>
                </a:solidFill>
                <a:latin typeface="Arimo"/>
                <a:cs typeface="Arimo"/>
              </a:rPr>
              <a:t>RISC </a:t>
            </a:r>
            <a:r>
              <a:rPr dirty="0" sz="850" spc="-25">
                <a:solidFill>
                  <a:srgbClr val="4A452A"/>
                </a:solidFill>
                <a:latin typeface="Arimo"/>
                <a:cs typeface="Arimo"/>
              </a:rPr>
              <a:t>olmak </a:t>
            </a:r>
            <a:r>
              <a:rPr dirty="0" sz="850" spc="-40">
                <a:solidFill>
                  <a:srgbClr val="4A452A"/>
                </a:solidFill>
                <a:latin typeface="Arimo"/>
                <a:cs typeface="Arimo"/>
              </a:rPr>
              <a:t>üzere </a:t>
            </a:r>
            <a:r>
              <a:rPr dirty="0" sz="850" spc="-5">
                <a:solidFill>
                  <a:srgbClr val="4A452A"/>
                </a:solidFill>
                <a:latin typeface="Arimo"/>
                <a:cs typeface="Arimo"/>
              </a:rPr>
              <a:t>iki</a:t>
            </a:r>
            <a:r>
              <a:rPr dirty="0" sz="850" spc="-165">
                <a:solidFill>
                  <a:srgbClr val="4A452A"/>
                </a:solidFill>
                <a:latin typeface="Arimo"/>
                <a:cs typeface="Arimo"/>
              </a:rPr>
              <a:t> </a:t>
            </a:r>
            <a:r>
              <a:rPr dirty="0" sz="850" spc="-30">
                <a:solidFill>
                  <a:srgbClr val="4A452A"/>
                </a:solidFill>
                <a:latin typeface="Arimo"/>
                <a:cs typeface="Arimo"/>
              </a:rPr>
              <a:t>çe</a:t>
            </a:r>
            <a:r>
              <a:rPr dirty="0" sz="850" spc="-30">
                <a:solidFill>
                  <a:srgbClr val="4A452A"/>
                </a:solidFill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solidFill>
                  <a:srgbClr val="4A452A"/>
                </a:solidFill>
                <a:latin typeface="Arimo"/>
                <a:cs typeface="Arimo"/>
              </a:rPr>
              <a:t>ittir.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46</a:t>
            </a:r>
            <a:endParaRPr sz="550">
              <a:latin typeface="Arimo"/>
              <a:cs typeface="Arim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41882" y="4483323"/>
            <a:ext cx="380174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CISC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Mimarisi 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(Complex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Instruction </a:t>
            </a: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Set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Computer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‐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Karma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şı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k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komut kümeli</a:t>
            </a:r>
            <a:r>
              <a:rPr dirty="0" sz="850" spc="-6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Bilgisayar)</a:t>
            </a:r>
            <a:endParaRPr sz="85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8429" y="4695439"/>
            <a:ext cx="4179570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5">
                <a:latin typeface="Arimo"/>
                <a:cs typeface="Arimo"/>
              </a:rPr>
              <a:t>Intel’in</a:t>
            </a:r>
            <a:r>
              <a:rPr dirty="0" sz="850" spc="-20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X86</a:t>
            </a:r>
            <a:r>
              <a:rPr dirty="0" sz="850" spc="-20">
                <a:latin typeface="Arimo"/>
                <a:cs typeface="Arimo"/>
              </a:rPr>
              <a:t> mimarisine </a:t>
            </a:r>
            <a:r>
              <a:rPr dirty="0" sz="850" spc="-85">
                <a:latin typeface="Arimo"/>
                <a:cs typeface="Arimo"/>
              </a:rPr>
              <a:t>dayal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295">
                <a:latin typeface="WenQuanYi Micro Hei Mono"/>
                <a:cs typeface="WenQuanYi Micro Hei Mono"/>
              </a:rPr>
              <a:t>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</a:t>
            </a:r>
            <a:r>
              <a:rPr dirty="0" sz="850" spc="-2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serisinin</a:t>
            </a:r>
            <a:r>
              <a:rPr dirty="0" sz="850" spc="-2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ortaya</a:t>
            </a:r>
            <a:r>
              <a:rPr dirty="0" sz="850" spc="-20">
                <a:latin typeface="Arimo"/>
                <a:cs typeface="Arimo"/>
              </a:rPr>
              <a:t> </a:t>
            </a:r>
            <a:r>
              <a:rPr dirty="0" sz="850" spc="-160">
                <a:latin typeface="Arimo"/>
                <a:cs typeface="Arimo"/>
              </a:rPr>
              <a:t>ç</a:t>
            </a:r>
            <a:r>
              <a:rPr dirty="0" sz="850" spc="-160">
                <a:latin typeface="WenQuanYi Micro Hei Mono"/>
                <a:cs typeface="WenQuanYi Micro Hei Mono"/>
              </a:rPr>
              <a:t>ı</a:t>
            </a:r>
            <a:r>
              <a:rPr dirty="0" sz="850" spc="-160">
                <a:latin typeface="Arimo"/>
                <a:cs typeface="Arimo"/>
              </a:rPr>
              <a:t>kt</a:t>
            </a:r>
            <a:r>
              <a:rPr dirty="0" sz="850" spc="-160">
                <a:latin typeface="WenQuanYi Micro Hei Mono"/>
                <a:cs typeface="WenQuanYi Micro Hei Mono"/>
              </a:rPr>
              <a:t>ığı</a:t>
            </a:r>
            <a:r>
              <a:rPr dirty="0" sz="850" spc="-300">
                <a:latin typeface="WenQuanYi Micro Hei Mono"/>
                <a:cs typeface="WenQuanYi Micro Hei Mono"/>
              </a:rPr>
              <a:t> </a:t>
            </a:r>
            <a:r>
              <a:rPr dirty="0" sz="850" spc="-5">
                <a:latin typeface="Arimo"/>
                <a:cs typeface="Arimo"/>
              </a:rPr>
              <a:t>70’li</a:t>
            </a:r>
            <a:r>
              <a:rPr dirty="0" sz="850" spc="-20">
                <a:latin typeface="Arimo"/>
                <a:cs typeface="Arimo"/>
              </a:rPr>
              <a:t> </a:t>
            </a:r>
            <a:r>
              <a:rPr dirty="0" sz="850" spc="-55">
                <a:latin typeface="Arimo"/>
                <a:cs typeface="Arimo"/>
              </a:rPr>
              <a:t>y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llarda,</a:t>
            </a:r>
            <a:r>
              <a:rPr dirty="0" sz="850" spc="-15">
                <a:latin typeface="Arimo"/>
                <a:cs typeface="Arimo"/>
              </a:rPr>
              <a:t> </a:t>
            </a:r>
            <a:r>
              <a:rPr dirty="0" sz="850" spc="-20">
                <a:solidFill>
                  <a:srgbClr val="31859C"/>
                </a:solidFill>
                <a:latin typeface="Arimo"/>
                <a:cs typeface="Arimo"/>
              </a:rPr>
              <a:t>RAM’lerin </a:t>
            </a:r>
            <a:r>
              <a:rPr dirty="0" sz="850" spc="-80">
                <a:solidFill>
                  <a:srgbClr val="31859C"/>
                </a:solidFill>
                <a:latin typeface="Arimo"/>
                <a:cs typeface="Arimo"/>
              </a:rPr>
              <a:t>pahal</a:t>
            </a:r>
            <a:r>
              <a:rPr dirty="0" sz="850" spc="-80">
                <a:solidFill>
                  <a:srgbClr val="31859C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295">
                <a:solidFill>
                  <a:srgbClr val="31859C"/>
                </a:solidFill>
                <a:latin typeface="WenQuanYi Micro Hei Mono"/>
                <a:cs typeface="WenQuanYi Micro Hei Mono"/>
              </a:rPr>
              <a:t> </a:t>
            </a:r>
            <a:r>
              <a:rPr dirty="0" sz="850" spc="-50">
                <a:solidFill>
                  <a:srgbClr val="31859C"/>
                </a:solidFill>
                <a:latin typeface="Arimo"/>
                <a:cs typeface="Arimo"/>
              </a:rPr>
              <a:t>ve  </a:t>
            </a:r>
            <a:r>
              <a:rPr dirty="0" sz="850" spc="-145">
                <a:solidFill>
                  <a:srgbClr val="31859C"/>
                </a:solidFill>
                <a:latin typeface="Arimo"/>
                <a:cs typeface="Arimo"/>
              </a:rPr>
              <a:t>k</a:t>
            </a:r>
            <a:r>
              <a:rPr dirty="0" sz="850" spc="-145">
                <a:solidFill>
                  <a:srgbClr val="31859C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solidFill>
                  <a:srgbClr val="31859C"/>
                </a:solidFill>
                <a:latin typeface="Arimo"/>
                <a:cs typeface="Arimo"/>
              </a:rPr>
              <a:t>s</a:t>
            </a:r>
            <a:r>
              <a:rPr dirty="0" sz="850" spc="-145">
                <a:solidFill>
                  <a:srgbClr val="31859C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solidFill>
                  <a:srgbClr val="31859C"/>
                </a:solidFill>
                <a:latin typeface="Arimo"/>
                <a:cs typeface="Arimo"/>
              </a:rPr>
              <a:t>tl</a:t>
            </a:r>
            <a:r>
              <a:rPr dirty="0" sz="850" spc="-145">
                <a:solidFill>
                  <a:srgbClr val="31859C"/>
                </a:solidFill>
                <a:latin typeface="WenQuanYi Micro Hei Mono"/>
                <a:cs typeface="WenQuanYi Micro Hei Mono"/>
              </a:rPr>
              <a:t>ı </a:t>
            </a:r>
            <a:r>
              <a:rPr dirty="0" sz="850" spc="-80">
                <a:solidFill>
                  <a:srgbClr val="31859C"/>
                </a:solidFill>
                <a:latin typeface="Arimo"/>
                <a:cs typeface="Arimo"/>
              </a:rPr>
              <a:t>olmas</a:t>
            </a:r>
            <a:r>
              <a:rPr dirty="0" sz="850" spc="-80">
                <a:solidFill>
                  <a:srgbClr val="31859C"/>
                </a:solidFill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solidFill>
                  <a:srgbClr val="31859C"/>
                </a:solidFill>
                <a:latin typeface="Arimo"/>
                <a:cs typeface="Arimo"/>
              </a:rPr>
              <a:t>sebebiyle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60">
                <a:latin typeface="Arimo"/>
                <a:cs typeface="Arimo"/>
              </a:rPr>
              <a:t>kaynaklar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tasarruflu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ekilde </a:t>
            </a:r>
            <a:r>
              <a:rPr dirty="0" sz="850" spc="-50">
                <a:latin typeface="Arimo"/>
                <a:cs typeface="Arimo"/>
              </a:rPr>
              <a:t>kullan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larak </a:t>
            </a:r>
            <a:r>
              <a:rPr dirty="0" sz="850" spc="-45">
                <a:latin typeface="Arimo"/>
                <a:cs typeface="Arimo"/>
              </a:rPr>
              <a:t>yüksek </a:t>
            </a:r>
            <a:r>
              <a:rPr dirty="0" sz="850" spc="-30">
                <a:latin typeface="Arimo"/>
                <a:cs typeface="Arimo"/>
              </a:rPr>
              <a:t>seviyeli  </a:t>
            </a:r>
            <a:r>
              <a:rPr dirty="0" sz="850" spc="-5">
                <a:latin typeface="Arimo"/>
                <a:cs typeface="Arimo"/>
              </a:rPr>
              <a:t>dillerin </a:t>
            </a:r>
            <a:r>
              <a:rPr dirty="0" sz="850" spc="-25">
                <a:latin typeface="Arimo"/>
                <a:cs typeface="Arimo"/>
              </a:rPr>
              <a:t>desteklenmesini </a:t>
            </a:r>
            <a:r>
              <a:rPr dirty="0" sz="850" spc="-45">
                <a:latin typeface="Arimo"/>
                <a:cs typeface="Arimo"/>
              </a:rPr>
              <a:t>savunan </a:t>
            </a:r>
            <a:r>
              <a:rPr dirty="0" sz="850" spc="-120">
                <a:latin typeface="Arimo"/>
                <a:cs typeface="Arimo"/>
              </a:rPr>
              <a:t>baz</a:t>
            </a:r>
            <a:r>
              <a:rPr dirty="0" sz="850" spc="-120">
                <a:latin typeface="WenQuanYi Micro Hei Mono"/>
                <a:cs typeface="WenQuanYi Micro Hei Mono"/>
              </a:rPr>
              <a:t>ı </a:t>
            </a:r>
            <a:r>
              <a:rPr dirty="0" sz="850" spc="-70">
                <a:latin typeface="Arimo"/>
                <a:cs typeface="Arimo"/>
              </a:rPr>
              <a:t>tasar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m </a:t>
            </a:r>
            <a:r>
              <a:rPr dirty="0" sz="850" spc="-50">
                <a:latin typeface="Arimo"/>
                <a:cs typeface="Arimo"/>
              </a:rPr>
              <a:t>mimarlar</a:t>
            </a:r>
            <a:r>
              <a:rPr dirty="0" sz="850" spc="-50">
                <a:latin typeface="WenQuanYi Micro Hei Mono"/>
                <a:cs typeface="WenQuanYi Micro Hei Mono"/>
              </a:rPr>
              <a:t>ı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50">
                <a:latin typeface="Arimo"/>
                <a:cs typeface="Arimo"/>
              </a:rPr>
              <a:t>araya </a:t>
            </a:r>
            <a:r>
              <a:rPr dirty="0" sz="850" spc="-35">
                <a:latin typeface="Arimo"/>
                <a:cs typeface="Arimo"/>
              </a:rPr>
              <a:t>gelerek </a:t>
            </a:r>
            <a:r>
              <a:rPr dirty="0" sz="850" spc="-125">
                <a:latin typeface="Arimo"/>
                <a:cs typeface="Arimo"/>
              </a:rPr>
              <a:t>CISC </a:t>
            </a:r>
            <a:r>
              <a:rPr dirty="0" sz="850" spc="-20">
                <a:latin typeface="Arimo"/>
                <a:cs typeface="Arimo"/>
              </a:rPr>
              <a:t>mimarisini  </a:t>
            </a:r>
            <a:r>
              <a:rPr dirty="0" sz="850" spc="-30">
                <a:latin typeface="Arimo"/>
                <a:cs typeface="Arimo"/>
              </a:rPr>
              <a:t>geli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tirmi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lerdir.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15">
                <a:latin typeface="Arimo"/>
                <a:cs typeface="Arimo"/>
              </a:rPr>
              <a:t>mimari, </a:t>
            </a:r>
            <a:r>
              <a:rPr dirty="0" sz="850" spc="-55">
                <a:latin typeface="Arimo"/>
                <a:cs typeface="Arimo"/>
              </a:rPr>
              <a:t>programlanmas</a:t>
            </a:r>
            <a:r>
              <a:rPr dirty="0" sz="850" spc="-55">
                <a:latin typeface="WenQuanYi Micro Hei Mono"/>
                <a:cs typeface="WenQuanYi Micro Hei Mono"/>
              </a:rPr>
              <a:t>ı </a:t>
            </a:r>
            <a:r>
              <a:rPr dirty="0" sz="850" spc="-40">
                <a:latin typeface="Arimo"/>
                <a:cs typeface="Arimo"/>
              </a:rPr>
              <a:t>kolay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0">
                <a:latin typeface="Arimo"/>
                <a:cs typeface="Arimo"/>
              </a:rPr>
              <a:t>etkin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85">
                <a:latin typeface="Arimo"/>
                <a:cs typeface="Arimo"/>
              </a:rPr>
              <a:t>kullan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60">
                <a:latin typeface="Arimo"/>
                <a:cs typeface="Arimo"/>
              </a:rPr>
              <a:t>sa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layan </a:t>
            </a:r>
            <a:r>
              <a:rPr dirty="0" sz="850" spc="-70">
                <a:latin typeface="Arimo"/>
                <a:cs typeface="Arimo"/>
              </a:rPr>
              <a:t>tasar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m  </a:t>
            </a:r>
            <a:r>
              <a:rPr dirty="0" sz="850" spc="-25">
                <a:latin typeface="Arimo"/>
                <a:cs typeface="Arimo"/>
              </a:rPr>
              <a:t>felsefesinin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0">
                <a:latin typeface="Arimo"/>
                <a:cs typeface="Arimo"/>
              </a:rPr>
              <a:t>ürünüdür. </a:t>
            </a:r>
            <a:r>
              <a:rPr dirty="0" sz="850" spc="-35">
                <a:latin typeface="Arimo"/>
                <a:cs typeface="Arimo"/>
              </a:rPr>
              <a:t>Her </a:t>
            </a:r>
            <a:r>
              <a:rPr dirty="0" sz="850" spc="-30">
                <a:latin typeface="Arimo"/>
                <a:cs typeface="Arimo"/>
              </a:rPr>
              <a:t>ne </a:t>
            </a:r>
            <a:r>
              <a:rPr dirty="0" sz="850" spc="-35">
                <a:latin typeface="Arimo"/>
                <a:cs typeface="Arimo"/>
              </a:rPr>
              <a:t>kadar </a:t>
            </a:r>
            <a:r>
              <a:rPr dirty="0" sz="850" spc="-25">
                <a:latin typeface="Arimo"/>
                <a:cs typeface="Arimo"/>
              </a:rPr>
              <a:t>performans </a:t>
            </a:r>
            <a:r>
              <a:rPr dirty="0" sz="850" spc="-45">
                <a:latin typeface="Arimo"/>
                <a:cs typeface="Arimo"/>
              </a:rPr>
              <a:t>dü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üklü</a:t>
            </a:r>
            <a:r>
              <a:rPr dirty="0" sz="850" spc="-45">
                <a:latin typeface="WenQuanYi Micro Hei Mono"/>
                <a:cs typeface="WenQuanYi Micro Hei Mono"/>
              </a:rPr>
              <a:t>ğ</a:t>
            </a:r>
            <a:r>
              <a:rPr dirty="0" sz="850" spc="-45">
                <a:latin typeface="Arimo"/>
                <a:cs typeface="Arimo"/>
              </a:rPr>
              <a:t>üne </a:t>
            </a:r>
            <a:r>
              <a:rPr dirty="0" sz="850" spc="-35">
                <a:latin typeface="Arimo"/>
                <a:cs typeface="Arimo"/>
              </a:rPr>
              <a:t>sahip </a:t>
            </a:r>
            <a:r>
              <a:rPr dirty="0" sz="850" spc="-40">
                <a:latin typeface="Arimo"/>
                <a:cs typeface="Arimo"/>
              </a:rPr>
              <a:t>olsa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lemciyi  </a:t>
            </a:r>
            <a:r>
              <a:rPr dirty="0" sz="850" spc="-85">
                <a:latin typeface="Arimo"/>
                <a:cs typeface="Arimo"/>
              </a:rPr>
              <a:t>karma</a:t>
            </a:r>
            <a:r>
              <a:rPr dirty="0" sz="850" spc="-85">
                <a:latin typeface="WenQuanYi Micro Hei Mono"/>
                <a:cs typeface="WenQuanYi Micro Hei Mono"/>
              </a:rPr>
              <a:t>şı</a:t>
            </a:r>
            <a:r>
              <a:rPr dirty="0" sz="850" spc="-85">
                <a:latin typeface="Arimo"/>
                <a:cs typeface="Arimo"/>
              </a:rPr>
              <a:t>k </a:t>
            </a:r>
            <a:r>
              <a:rPr dirty="0" sz="850" spc="-30">
                <a:latin typeface="Arimo"/>
                <a:cs typeface="Arimo"/>
              </a:rPr>
              <a:t>hale getirse de </a:t>
            </a:r>
            <a:r>
              <a:rPr dirty="0" sz="850" spc="-145">
                <a:latin typeface="Arimo"/>
                <a:cs typeface="Arimo"/>
              </a:rPr>
              <a:t>yaz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l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m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305">
                <a:latin typeface="WenQuanYi Micro Hei Mono"/>
                <a:cs typeface="WenQuanYi Micro Hei Mono"/>
              </a:rPr>
              <a:t> </a:t>
            </a:r>
            <a:r>
              <a:rPr dirty="0" sz="850" spc="-25">
                <a:latin typeface="Arimo"/>
                <a:cs typeface="Arimo"/>
              </a:rPr>
              <a:t>basitle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tirmektedir.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8539" y="5622030"/>
            <a:ext cx="4179570" cy="952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30">
                <a:latin typeface="Arimo"/>
                <a:cs typeface="Arimo"/>
              </a:rPr>
              <a:t>CISC </a:t>
            </a:r>
            <a:r>
              <a:rPr dirty="0" sz="850" spc="-15">
                <a:latin typeface="Arimo"/>
                <a:cs typeface="Arimo"/>
              </a:rPr>
              <a:t>mimarisinin </a:t>
            </a:r>
            <a:r>
              <a:rPr dirty="0" sz="850" spc="-20">
                <a:latin typeface="Arimo"/>
                <a:cs typeface="Arimo"/>
              </a:rPr>
              <a:t>karakteristik </a:t>
            </a:r>
            <a:r>
              <a:rPr dirty="0" sz="850" spc="-10">
                <a:latin typeface="Arimo"/>
                <a:cs typeface="Arimo"/>
              </a:rPr>
              <a:t>iki </a:t>
            </a:r>
            <a:r>
              <a:rPr dirty="0" sz="850" spc="-30">
                <a:latin typeface="Arimo"/>
                <a:cs typeface="Arimo"/>
              </a:rPr>
              <a:t>özelli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inden </a:t>
            </a:r>
            <a:r>
              <a:rPr dirty="0" sz="850" spc="-10">
                <a:latin typeface="Arimo"/>
                <a:cs typeface="Arimo"/>
              </a:rPr>
              <a:t>birisi, </a:t>
            </a:r>
            <a:r>
              <a:rPr dirty="0" sz="850" spc="-60">
                <a:latin typeface="Arimo"/>
                <a:cs typeface="Arimo"/>
              </a:rPr>
              <a:t>de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i</a:t>
            </a:r>
            <a:r>
              <a:rPr dirty="0" sz="850" spc="-60">
                <a:latin typeface="WenQuanYi Micro Hei Mono"/>
                <a:cs typeface="WenQuanYi Micro Hei Mono"/>
              </a:rPr>
              <a:t>ş</a:t>
            </a:r>
            <a:r>
              <a:rPr dirty="0" sz="850" spc="-60">
                <a:latin typeface="Arimo"/>
                <a:cs typeface="Arimo"/>
              </a:rPr>
              <a:t>ken </a:t>
            </a:r>
            <a:r>
              <a:rPr dirty="0" sz="850" spc="-20">
                <a:latin typeface="Arimo"/>
                <a:cs typeface="Arimo"/>
              </a:rPr>
              <a:t>uzunluktaki komutlar, </a:t>
            </a:r>
            <a:r>
              <a:rPr dirty="0" sz="850" spc="-25">
                <a:latin typeface="Arimo"/>
                <a:cs typeface="Arimo"/>
              </a:rPr>
              <a:t>di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eri </a:t>
            </a:r>
            <a:r>
              <a:rPr dirty="0" sz="850" spc="-45">
                <a:latin typeface="Arimo"/>
                <a:cs typeface="Arimo"/>
              </a:rPr>
              <a:t>ise  </a:t>
            </a:r>
            <a:r>
              <a:rPr dirty="0" sz="850" spc="-90">
                <a:latin typeface="Arimo"/>
                <a:cs typeface="Arimo"/>
              </a:rPr>
              <a:t>karma</a:t>
            </a:r>
            <a:r>
              <a:rPr dirty="0" sz="850" spc="-90">
                <a:latin typeface="WenQuanYi Micro Hei Mono"/>
                <a:cs typeface="WenQuanYi Micro Hei Mono"/>
              </a:rPr>
              <a:t>şı</a:t>
            </a:r>
            <a:r>
              <a:rPr dirty="0" sz="850" spc="-90">
                <a:latin typeface="Arimo"/>
                <a:cs typeface="Arimo"/>
              </a:rPr>
              <a:t>k </a:t>
            </a:r>
            <a:r>
              <a:rPr dirty="0" sz="850" spc="-45">
                <a:latin typeface="Arimo"/>
                <a:cs typeface="Arimo"/>
              </a:rPr>
              <a:t>komutlard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r. </a:t>
            </a:r>
            <a:r>
              <a:rPr dirty="0" sz="850" spc="-65">
                <a:latin typeface="Arimo"/>
                <a:cs typeface="Arimo"/>
              </a:rPr>
              <a:t>De</a:t>
            </a:r>
            <a:r>
              <a:rPr dirty="0" sz="850" spc="-65">
                <a:latin typeface="WenQuanYi Micro Hei Mono"/>
                <a:cs typeface="WenQuanYi Micro Hei Mono"/>
              </a:rPr>
              <a:t>ğ</a:t>
            </a:r>
            <a:r>
              <a:rPr dirty="0" sz="850" spc="-65">
                <a:latin typeface="Arimo"/>
                <a:cs typeface="Arimo"/>
              </a:rPr>
              <a:t>i</a:t>
            </a:r>
            <a:r>
              <a:rPr dirty="0" sz="850" spc="-65">
                <a:latin typeface="WenQuanYi Micro Hei Mono"/>
                <a:cs typeface="WenQuanYi Micro Hei Mono"/>
              </a:rPr>
              <a:t>ş</a:t>
            </a:r>
            <a:r>
              <a:rPr dirty="0" sz="850" spc="-65">
                <a:latin typeface="Arimo"/>
                <a:cs typeface="Arimo"/>
              </a:rPr>
              <a:t>ken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85">
                <a:latin typeface="Arimo"/>
                <a:cs typeface="Arimo"/>
              </a:rPr>
              <a:t>karma</a:t>
            </a:r>
            <a:r>
              <a:rPr dirty="0" sz="850" spc="-85">
                <a:latin typeface="WenQuanYi Micro Hei Mono"/>
                <a:cs typeface="WenQuanYi Micro Hei Mono"/>
              </a:rPr>
              <a:t>şı</a:t>
            </a:r>
            <a:r>
              <a:rPr dirty="0" sz="850" spc="-85">
                <a:latin typeface="Arimo"/>
                <a:cs typeface="Arimo"/>
              </a:rPr>
              <a:t>k </a:t>
            </a:r>
            <a:r>
              <a:rPr dirty="0" sz="850" spc="-20">
                <a:latin typeface="Arimo"/>
                <a:cs typeface="Arimo"/>
              </a:rPr>
              <a:t>uzunluktaki </a:t>
            </a:r>
            <a:r>
              <a:rPr dirty="0" sz="850" spc="-15">
                <a:latin typeface="Arimo"/>
                <a:cs typeface="Arimo"/>
              </a:rPr>
              <a:t>komutlar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15">
                <a:latin typeface="Arimo"/>
                <a:cs typeface="Arimo"/>
              </a:rPr>
              <a:t>tasarrufu </a:t>
            </a:r>
            <a:r>
              <a:rPr dirty="0" sz="850" spc="-55">
                <a:latin typeface="Arimo"/>
                <a:cs typeface="Arimo"/>
              </a:rPr>
              <a:t>sa</a:t>
            </a:r>
            <a:r>
              <a:rPr dirty="0" sz="850" spc="-55">
                <a:latin typeface="WenQuanYi Micro Hei Mono"/>
                <a:cs typeface="WenQuanYi Micro Hei Mono"/>
              </a:rPr>
              <a:t>ğ</a:t>
            </a:r>
            <a:r>
              <a:rPr dirty="0" sz="850" spc="-55">
                <a:latin typeface="Arimo"/>
                <a:cs typeface="Arimo"/>
              </a:rPr>
              <a:t>lar.  </a:t>
            </a:r>
            <a:r>
              <a:rPr dirty="0" sz="850" spc="-100">
                <a:latin typeface="Arimo"/>
                <a:cs typeface="Arimo"/>
              </a:rPr>
              <a:t>Karma</a:t>
            </a:r>
            <a:r>
              <a:rPr dirty="0" sz="850" spc="-100">
                <a:latin typeface="WenQuanYi Micro Hei Mono"/>
                <a:cs typeface="WenQuanYi Micro Hei Mono"/>
              </a:rPr>
              <a:t>şı</a:t>
            </a:r>
            <a:r>
              <a:rPr dirty="0" sz="850" spc="-100">
                <a:latin typeface="Arimo"/>
                <a:cs typeface="Arimo"/>
              </a:rPr>
              <a:t>k </a:t>
            </a:r>
            <a:r>
              <a:rPr dirty="0" sz="850" spc="-10">
                <a:latin typeface="Arimo"/>
                <a:cs typeface="Arimo"/>
              </a:rPr>
              <a:t>komutlar </a:t>
            </a:r>
            <a:r>
              <a:rPr dirty="0" sz="850" spc="-5">
                <a:latin typeface="Arimo"/>
                <a:cs typeface="Arimo"/>
              </a:rPr>
              <a:t>iki </a:t>
            </a:r>
            <a:r>
              <a:rPr dirty="0" sz="850" spc="-55">
                <a:latin typeface="Arimo"/>
                <a:cs typeface="Arimo"/>
              </a:rPr>
              <a:t>ya </a:t>
            </a:r>
            <a:r>
              <a:rPr dirty="0" sz="850" spc="-40">
                <a:latin typeface="Arimo"/>
                <a:cs typeface="Arimo"/>
              </a:rPr>
              <a:t>da </a:t>
            </a:r>
            <a:r>
              <a:rPr dirty="0" sz="850" spc="-45">
                <a:latin typeface="Arimo"/>
                <a:cs typeface="Arimo"/>
              </a:rPr>
              <a:t>daha </a:t>
            </a:r>
            <a:r>
              <a:rPr dirty="0" sz="850" spc="-40">
                <a:latin typeface="Arimo"/>
                <a:cs typeface="Arimo"/>
              </a:rPr>
              <a:t>fazla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10">
                <a:latin typeface="Arimo"/>
                <a:cs typeface="Arimo"/>
              </a:rPr>
              <a:t>tek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25">
                <a:latin typeface="Arimo"/>
                <a:cs typeface="Arimo"/>
              </a:rPr>
              <a:t>haline </a:t>
            </a:r>
            <a:r>
              <a:rPr dirty="0" sz="850" spc="-15">
                <a:latin typeface="Arimo"/>
                <a:cs typeface="Arimo"/>
              </a:rPr>
              <a:t>getirdikleri </a:t>
            </a:r>
            <a:r>
              <a:rPr dirty="0" sz="850" spc="-20">
                <a:latin typeface="Arimo"/>
                <a:cs typeface="Arimo"/>
              </a:rPr>
              <a:t>için </a:t>
            </a:r>
            <a:r>
              <a:rPr dirty="0" sz="850" spc="-25">
                <a:latin typeface="Arimo"/>
                <a:cs typeface="Arimo"/>
              </a:rPr>
              <a:t>hem  </a:t>
            </a:r>
            <a:r>
              <a:rPr dirty="0" sz="850" spc="-20">
                <a:latin typeface="Arimo"/>
                <a:cs typeface="Arimo"/>
              </a:rPr>
              <a:t>bellekten </a:t>
            </a:r>
            <a:r>
              <a:rPr dirty="0" sz="850" spc="-30">
                <a:latin typeface="Arimo"/>
                <a:cs typeface="Arimo"/>
              </a:rPr>
              <a:t>hem de programda </a:t>
            </a:r>
            <a:r>
              <a:rPr dirty="0" sz="850" spc="-25">
                <a:latin typeface="Arimo"/>
                <a:cs typeface="Arimo"/>
              </a:rPr>
              <a:t>yer </a:t>
            </a:r>
            <a:r>
              <a:rPr dirty="0" sz="850" spc="-90">
                <a:latin typeface="Arimo"/>
                <a:cs typeface="Arimo"/>
              </a:rPr>
              <a:t>almas</a:t>
            </a:r>
            <a:r>
              <a:rPr dirty="0" sz="850" spc="-90">
                <a:latin typeface="WenQuanYi Micro Hei Mono"/>
                <a:cs typeface="WenQuanYi Micro Hei Mono"/>
              </a:rPr>
              <a:t>ı </a:t>
            </a:r>
            <a:r>
              <a:rPr dirty="0" sz="850" spc="-40">
                <a:latin typeface="Arimo"/>
                <a:cs typeface="Arimo"/>
              </a:rPr>
              <a:t>gereken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105">
                <a:latin typeface="Arimo"/>
                <a:cs typeface="Arimo"/>
              </a:rPr>
              <a:t>say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s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ndan </a:t>
            </a:r>
            <a:r>
              <a:rPr dirty="0" sz="850" spc="-15">
                <a:latin typeface="Arimo"/>
                <a:cs typeface="Arimo"/>
              </a:rPr>
              <a:t>tasarruf </a:t>
            </a:r>
            <a:r>
              <a:rPr dirty="0" sz="850" spc="-60">
                <a:latin typeface="Arimo"/>
                <a:cs typeface="Arimo"/>
              </a:rPr>
              <a:t>sa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lar. </a:t>
            </a:r>
            <a:r>
              <a:rPr dirty="0" sz="850" spc="-100">
                <a:latin typeface="Arimo"/>
                <a:cs typeface="Arimo"/>
              </a:rPr>
              <a:t>Karma</a:t>
            </a:r>
            <a:r>
              <a:rPr dirty="0" sz="850" spc="-100">
                <a:latin typeface="WenQuanYi Micro Hei Mono"/>
                <a:cs typeface="WenQuanYi Micro Hei Mono"/>
              </a:rPr>
              <a:t>şı</a:t>
            </a:r>
            <a:r>
              <a:rPr dirty="0" sz="850" spc="-100">
                <a:latin typeface="Arimo"/>
                <a:cs typeface="Arimo"/>
              </a:rPr>
              <a:t>k 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90">
                <a:latin typeface="Arimo"/>
                <a:cs typeface="Arimo"/>
              </a:rPr>
              <a:t>karma</a:t>
            </a:r>
            <a:r>
              <a:rPr dirty="0" sz="850" spc="-90">
                <a:latin typeface="WenQuanYi Micro Hei Mono"/>
                <a:cs typeface="WenQuanYi Micro Hei Mono"/>
              </a:rPr>
              <a:t>şı</a:t>
            </a:r>
            <a:r>
              <a:rPr dirty="0" sz="850" spc="-90">
                <a:latin typeface="Arimo"/>
                <a:cs typeface="Arimo"/>
              </a:rPr>
              <a:t>k </a:t>
            </a:r>
            <a:r>
              <a:rPr dirty="0" sz="850" spc="-10">
                <a:latin typeface="Arimo"/>
                <a:cs typeface="Arimo"/>
              </a:rPr>
              <a:t>mimariyi </a:t>
            </a:r>
            <a:r>
              <a:rPr dirty="0" sz="850" spc="-30">
                <a:latin typeface="Arimo"/>
                <a:cs typeface="Arimo"/>
              </a:rPr>
              <a:t>de </a:t>
            </a:r>
            <a:r>
              <a:rPr dirty="0" sz="850" spc="-20">
                <a:latin typeface="Arimo"/>
                <a:cs typeface="Arimo"/>
              </a:rPr>
              <a:t>beraberinde </a:t>
            </a:r>
            <a:r>
              <a:rPr dirty="0" sz="850" spc="-15">
                <a:latin typeface="Arimo"/>
                <a:cs typeface="Arimo"/>
              </a:rPr>
              <a:t>getirir. </a:t>
            </a:r>
            <a:r>
              <a:rPr dirty="0" sz="850" spc="-10">
                <a:latin typeface="Arimo"/>
                <a:cs typeface="Arimo"/>
              </a:rPr>
              <a:t>Mimarideki </a:t>
            </a:r>
            <a:r>
              <a:rPr dirty="0" sz="850" spc="-110">
                <a:latin typeface="Arimo"/>
                <a:cs typeface="Arimo"/>
              </a:rPr>
              <a:t>karma</a:t>
            </a:r>
            <a:r>
              <a:rPr dirty="0" sz="850" spc="-110">
                <a:latin typeface="WenQuanYi Micro Hei Mono"/>
                <a:cs typeface="WenQuanYi Micro Hei Mono"/>
              </a:rPr>
              <a:t>şı</a:t>
            </a:r>
            <a:r>
              <a:rPr dirty="0" sz="850" spc="-110">
                <a:latin typeface="Arimo"/>
                <a:cs typeface="Arimo"/>
              </a:rPr>
              <a:t>kl</a:t>
            </a:r>
            <a:r>
              <a:rPr dirty="0" sz="850" spc="-110">
                <a:latin typeface="WenQuanYi Micro Hei Mono"/>
                <a:cs typeface="WenQuanYi Micro Hei Mono"/>
              </a:rPr>
              <a:t>ığı</a:t>
            </a:r>
            <a:r>
              <a:rPr dirty="0" sz="850" spc="-110">
                <a:latin typeface="Arimo"/>
                <a:cs typeface="Arimo"/>
              </a:rPr>
              <a:t>n </a:t>
            </a:r>
            <a:r>
              <a:rPr dirty="0" sz="850" spc="-65">
                <a:latin typeface="Arimo"/>
                <a:cs typeface="Arimo"/>
              </a:rPr>
              <a:t>artmas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,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lemci  performans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nda </a:t>
            </a:r>
            <a:r>
              <a:rPr dirty="0" sz="850" spc="-30">
                <a:latin typeface="Arimo"/>
                <a:cs typeface="Arimo"/>
              </a:rPr>
              <a:t>istenmeyen </a:t>
            </a:r>
            <a:r>
              <a:rPr dirty="0" sz="850" spc="-40">
                <a:latin typeface="Arimo"/>
                <a:cs typeface="Arimo"/>
              </a:rPr>
              <a:t>durumlar</a:t>
            </a:r>
            <a:r>
              <a:rPr dirty="0" sz="850" spc="-40">
                <a:latin typeface="WenQuanYi Micro Hei Mono"/>
                <a:cs typeface="WenQuanYi Micro Hei Mono"/>
              </a:rPr>
              <a:t>ı</a:t>
            </a:r>
            <a:r>
              <a:rPr dirty="0" sz="850" spc="-40">
                <a:latin typeface="Arimo"/>
                <a:cs typeface="Arimo"/>
              </a:rPr>
              <a:t>n </a:t>
            </a:r>
            <a:r>
              <a:rPr dirty="0" sz="850" spc="-25">
                <a:latin typeface="Arimo"/>
                <a:cs typeface="Arimo"/>
              </a:rPr>
              <a:t>ortaya </a:t>
            </a:r>
            <a:r>
              <a:rPr dirty="0" sz="850" spc="-110">
                <a:latin typeface="Arimo"/>
                <a:cs typeface="Arimo"/>
              </a:rPr>
              <a:t>ç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kmas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na </a:t>
            </a:r>
            <a:r>
              <a:rPr dirty="0" sz="850" spc="-40">
                <a:latin typeface="Arimo"/>
                <a:cs typeface="Arimo"/>
              </a:rPr>
              <a:t>sebep </a:t>
            </a:r>
            <a:r>
              <a:rPr dirty="0" sz="850" spc="-25">
                <a:latin typeface="Arimo"/>
                <a:cs typeface="Arimo"/>
              </a:rPr>
              <a:t>olur. </a:t>
            </a:r>
            <a:r>
              <a:rPr dirty="0" sz="850" spc="-50">
                <a:latin typeface="Arimo"/>
                <a:cs typeface="Arimo"/>
              </a:rPr>
              <a:t>Ancak </a:t>
            </a:r>
            <a:r>
              <a:rPr dirty="0" sz="850" spc="-45">
                <a:latin typeface="Arimo"/>
                <a:cs typeface="Arimo"/>
              </a:rPr>
              <a:t>programlar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 </a:t>
            </a:r>
            <a:r>
              <a:rPr dirty="0" sz="850" spc="-30">
                <a:latin typeface="Arimo"/>
                <a:cs typeface="Arimo"/>
              </a:rPr>
              <a:t>yüklenmesinde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95">
                <a:latin typeface="Arimo"/>
                <a:cs typeface="Arimo"/>
              </a:rPr>
              <a:t>çal</a:t>
            </a:r>
            <a:r>
              <a:rPr dirty="0" sz="850" spc="-95">
                <a:latin typeface="WenQuanYi Micro Hei Mono"/>
                <a:cs typeface="WenQuanYi Micro Hei Mono"/>
              </a:rPr>
              <a:t>ış</a:t>
            </a:r>
            <a:r>
              <a:rPr dirty="0" sz="850" spc="-95">
                <a:latin typeface="Arimo"/>
                <a:cs typeface="Arimo"/>
              </a:rPr>
              <a:t>t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r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lmas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ndaki </a:t>
            </a:r>
            <a:r>
              <a:rPr dirty="0" sz="850" spc="-55">
                <a:latin typeface="Arimo"/>
                <a:cs typeface="Arimo"/>
              </a:rPr>
              <a:t>dü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ük </a:t>
            </a:r>
            <a:r>
              <a:rPr dirty="0" sz="850" spc="-25">
                <a:latin typeface="Arimo"/>
                <a:cs typeface="Arimo"/>
              </a:rPr>
              <a:t>bellek </a:t>
            </a:r>
            <a:r>
              <a:rPr dirty="0" sz="850" spc="-85">
                <a:latin typeface="Arimo"/>
                <a:cs typeface="Arimo"/>
              </a:rPr>
              <a:t>kullan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25">
                <a:latin typeface="Arimo"/>
                <a:cs typeface="Arimo"/>
              </a:rPr>
              <a:t>sorunu </a:t>
            </a:r>
            <a:r>
              <a:rPr dirty="0" sz="850" spc="-15">
                <a:latin typeface="Arimo"/>
                <a:cs typeface="Arimo"/>
              </a:rPr>
              <a:t>ortadan</a:t>
            </a:r>
            <a:r>
              <a:rPr dirty="0" sz="850" spc="-160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kald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rabilir.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828677" y="4483323"/>
            <a:ext cx="380174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CISC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Mimarisi 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(Complex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Instruction </a:t>
            </a: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Set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Computer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‐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Karma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şı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k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komut kümeli</a:t>
            </a:r>
            <a:r>
              <a:rPr dirty="0" sz="850" spc="-6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Bilgisayar)</a:t>
            </a:r>
            <a:endParaRPr sz="85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65409" y="4695439"/>
            <a:ext cx="417893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2200"/>
              </a:lnSpc>
              <a:spcBef>
                <a:spcPts val="95"/>
              </a:spcBef>
            </a:pPr>
            <a:r>
              <a:rPr dirty="0" sz="850" spc="-25">
                <a:latin typeface="Arimo"/>
                <a:cs typeface="Arimo"/>
              </a:rPr>
              <a:t>Tipik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25">
                <a:latin typeface="Arimo"/>
                <a:cs typeface="Arimo"/>
              </a:rPr>
              <a:t>CISC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20">
                <a:latin typeface="Arimo"/>
                <a:cs typeface="Arimo"/>
              </a:rPr>
              <a:t>seti, </a:t>
            </a:r>
            <a:r>
              <a:rPr dirty="0" sz="850" spc="-60">
                <a:latin typeface="Arimo"/>
                <a:cs typeface="Arimo"/>
              </a:rPr>
              <a:t>de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i</a:t>
            </a:r>
            <a:r>
              <a:rPr dirty="0" sz="850" spc="-60">
                <a:latin typeface="WenQuanYi Micro Hei Mono"/>
                <a:cs typeface="WenQuanYi Micro Hei Mono"/>
              </a:rPr>
              <a:t>ş</a:t>
            </a:r>
            <a:r>
              <a:rPr dirty="0" sz="850" spc="-60">
                <a:latin typeface="Arimo"/>
                <a:cs typeface="Arimo"/>
              </a:rPr>
              <a:t>ken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50">
                <a:latin typeface="Arimo"/>
                <a:cs typeface="Arimo"/>
              </a:rPr>
              <a:t>format</a:t>
            </a:r>
            <a:r>
              <a:rPr dirty="0" sz="850" spc="-5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kullanan </a:t>
            </a:r>
            <a:r>
              <a:rPr dirty="0" sz="850" spc="-30">
                <a:latin typeface="Arimo"/>
                <a:cs typeface="Arimo"/>
              </a:rPr>
              <a:t>120</a:t>
            </a:r>
            <a:r>
              <a:rPr dirty="0" sz="850" spc="-30">
                <a:latin typeface="WenQuanYi Micro Hei Mono"/>
                <a:cs typeface="WenQuanYi Micro Hei Mono"/>
              </a:rPr>
              <a:t>‐</a:t>
            </a:r>
            <a:r>
              <a:rPr dirty="0" sz="850" spc="-30">
                <a:latin typeface="Arimo"/>
                <a:cs typeface="Arimo"/>
              </a:rPr>
              <a:t>350 </a:t>
            </a:r>
            <a:r>
              <a:rPr dirty="0" sz="850" spc="-80">
                <a:latin typeface="Arimo"/>
                <a:cs typeface="Arimo"/>
              </a:rPr>
              <a:t>aras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nda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25">
                <a:latin typeface="Arimo"/>
                <a:cs typeface="Arimo"/>
              </a:rPr>
              <a:t>içerir. Bir  </a:t>
            </a:r>
            <a:r>
              <a:rPr dirty="0" sz="850" spc="-30">
                <a:latin typeface="Arimo"/>
                <a:cs typeface="Arimo"/>
              </a:rPr>
              <a:t>düzineden </a:t>
            </a:r>
            <a:r>
              <a:rPr dirty="0" sz="850" spc="-40">
                <a:latin typeface="Arimo"/>
                <a:cs typeface="Arimo"/>
              </a:rPr>
              <a:t>fazla </a:t>
            </a:r>
            <a:r>
              <a:rPr dirty="0" sz="850" spc="-35">
                <a:latin typeface="Arimo"/>
                <a:cs typeface="Arimo"/>
              </a:rPr>
              <a:t>adresleme </a:t>
            </a:r>
            <a:r>
              <a:rPr dirty="0" sz="850" spc="-20">
                <a:latin typeface="Arimo"/>
                <a:cs typeface="Arimo"/>
              </a:rPr>
              <a:t>modu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5">
                <a:latin typeface="Arimo"/>
                <a:cs typeface="Arimo"/>
              </a:rPr>
              <a:t>iyi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10">
                <a:latin typeface="Arimo"/>
                <a:cs typeface="Arimo"/>
              </a:rPr>
              <a:t>yönetimi</a:t>
            </a:r>
            <a:r>
              <a:rPr dirty="0" sz="850" spc="-165">
                <a:latin typeface="Arimo"/>
                <a:cs typeface="Arimo"/>
              </a:rPr>
              <a:t> </a:t>
            </a:r>
            <a:r>
              <a:rPr dirty="0" sz="850" spc="-55">
                <a:latin typeface="Arimo"/>
                <a:cs typeface="Arimo"/>
              </a:rPr>
              <a:t>sa</a:t>
            </a:r>
            <a:r>
              <a:rPr dirty="0" sz="850" spc="-55">
                <a:latin typeface="WenQuanYi Micro Hei Mono"/>
                <a:cs typeface="WenQuanYi Micro Hei Mono"/>
              </a:rPr>
              <a:t>ğ</a:t>
            </a:r>
            <a:r>
              <a:rPr dirty="0" sz="850" spc="-55">
                <a:latin typeface="Arimo"/>
                <a:cs typeface="Arimo"/>
              </a:rPr>
              <a:t>lar.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65441" y="5092567"/>
            <a:ext cx="4179570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25">
                <a:latin typeface="Arimo"/>
                <a:cs typeface="Arimo"/>
              </a:rPr>
              <a:t>CISC </a:t>
            </a:r>
            <a:r>
              <a:rPr dirty="0" sz="850" spc="-15">
                <a:latin typeface="Arimo"/>
                <a:cs typeface="Arimo"/>
              </a:rPr>
              <a:t>mimarisi </a:t>
            </a:r>
            <a:r>
              <a:rPr dirty="0" sz="850" spc="-40">
                <a:solidFill>
                  <a:srgbClr val="31859C"/>
                </a:solidFill>
                <a:latin typeface="Arimo"/>
                <a:cs typeface="Arimo"/>
              </a:rPr>
              <a:t>çok </a:t>
            </a:r>
            <a:r>
              <a:rPr dirty="0" sz="850" spc="-25">
                <a:solidFill>
                  <a:srgbClr val="31859C"/>
                </a:solidFill>
                <a:latin typeface="Arimo"/>
                <a:cs typeface="Arimo"/>
              </a:rPr>
              <a:t>kademeli </a:t>
            </a:r>
            <a:r>
              <a:rPr dirty="0" sz="850" spc="-45">
                <a:solidFill>
                  <a:srgbClr val="31859C"/>
                </a:solidFill>
                <a:latin typeface="Arimo"/>
                <a:cs typeface="Arimo"/>
              </a:rPr>
              <a:t>i</a:t>
            </a:r>
            <a:r>
              <a:rPr dirty="0" sz="850" spc="-45">
                <a:solidFill>
                  <a:srgbClr val="31859C"/>
                </a:solidFill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solidFill>
                  <a:srgbClr val="31859C"/>
                </a:solidFill>
                <a:latin typeface="Arimo"/>
                <a:cs typeface="Arimo"/>
              </a:rPr>
              <a:t>leme </a:t>
            </a:r>
            <a:r>
              <a:rPr dirty="0" sz="850" spc="-20">
                <a:solidFill>
                  <a:srgbClr val="31859C"/>
                </a:solidFill>
                <a:latin typeface="Arimo"/>
                <a:cs typeface="Arimo"/>
              </a:rPr>
              <a:t>modeli</a:t>
            </a:r>
            <a:r>
              <a:rPr dirty="0" sz="850" spc="-20">
                <a:latin typeface="Arimo"/>
                <a:cs typeface="Arimo"/>
              </a:rPr>
              <a:t>ne </a:t>
            </a:r>
            <a:r>
              <a:rPr dirty="0" sz="850" spc="-55">
                <a:latin typeface="Arimo"/>
                <a:cs typeface="Arimo"/>
              </a:rPr>
              <a:t>dayanmaktad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r. </a:t>
            </a:r>
            <a:r>
              <a:rPr dirty="0" sz="850" spc="-110">
                <a:latin typeface="WenQuanYi Micro Hei Mono"/>
                <a:cs typeface="WenQuanYi Micro Hei Mono"/>
              </a:rPr>
              <a:t>İ</a:t>
            </a:r>
            <a:r>
              <a:rPr dirty="0" sz="850" spc="-110">
                <a:latin typeface="Arimo"/>
                <a:cs typeface="Arimo"/>
              </a:rPr>
              <a:t>lk </a:t>
            </a:r>
            <a:r>
              <a:rPr dirty="0" sz="850" spc="-40">
                <a:latin typeface="Arimo"/>
                <a:cs typeface="Arimo"/>
              </a:rPr>
              <a:t>kademe </a:t>
            </a:r>
            <a:r>
              <a:rPr dirty="0" sz="850" spc="-45">
                <a:latin typeface="Arimo"/>
                <a:cs typeface="Arimo"/>
              </a:rPr>
              <a:t>yüksek </a:t>
            </a:r>
            <a:r>
              <a:rPr dirty="0" sz="850" spc="-30">
                <a:latin typeface="Arimo"/>
                <a:cs typeface="Arimo"/>
              </a:rPr>
              <a:t>düzeyli </a:t>
            </a:r>
            <a:r>
              <a:rPr dirty="0" sz="850" spc="-10">
                <a:latin typeface="Arimo"/>
                <a:cs typeface="Arimo"/>
              </a:rPr>
              <a:t>dilin  </a:t>
            </a:r>
            <a:r>
              <a:rPr dirty="0" sz="850" spc="-140">
                <a:latin typeface="Arimo"/>
                <a:cs typeface="Arimo"/>
              </a:rPr>
              <a:t>yaz</a:t>
            </a:r>
            <a:r>
              <a:rPr dirty="0" sz="850" spc="-140">
                <a:latin typeface="WenQuanYi Micro Hei Mono"/>
                <a:cs typeface="WenQuanYi Micro Hei Mono"/>
              </a:rPr>
              <a:t>ı</a:t>
            </a:r>
            <a:r>
              <a:rPr dirty="0" sz="850" spc="-140">
                <a:latin typeface="Arimo"/>
                <a:cs typeface="Arimo"/>
              </a:rPr>
              <a:t>ld</a:t>
            </a:r>
            <a:r>
              <a:rPr dirty="0" sz="850" spc="-140">
                <a:latin typeface="WenQuanYi Micro Hei Mono"/>
                <a:cs typeface="WenQuanYi Micro Hei Mono"/>
              </a:rPr>
              <a:t>ığı </a:t>
            </a:r>
            <a:r>
              <a:rPr dirty="0" sz="850" spc="-30">
                <a:latin typeface="Arimo"/>
                <a:cs typeface="Arimo"/>
              </a:rPr>
              <a:t>yerdir. </a:t>
            </a:r>
            <a:r>
              <a:rPr dirty="0" sz="850" spc="-45">
                <a:latin typeface="Arimo"/>
                <a:cs typeface="Arimo"/>
              </a:rPr>
              <a:t>Sonraki </a:t>
            </a:r>
            <a:r>
              <a:rPr dirty="0" sz="850" spc="-35">
                <a:latin typeface="Arimo"/>
                <a:cs typeface="Arimo"/>
              </a:rPr>
              <a:t>kademeyi </a:t>
            </a:r>
            <a:r>
              <a:rPr dirty="0" sz="850" spc="-25">
                <a:latin typeface="Arimo"/>
                <a:cs typeface="Arimo"/>
              </a:rPr>
              <a:t>makine </a:t>
            </a:r>
            <a:r>
              <a:rPr dirty="0" sz="850">
                <a:latin typeface="Arimo"/>
                <a:cs typeface="Arimo"/>
              </a:rPr>
              <a:t>dili </a:t>
            </a:r>
            <a:r>
              <a:rPr dirty="0" sz="850" spc="-20">
                <a:latin typeface="Arimo"/>
                <a:cs typeface="Arimo"/>
              </a:rPr>
              <a:t>olu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turur </a:t>
            </a:r>
            <a:r>
              <a:rPr dirty="0" sz="850" spc="-15">
                <a:latin typeface="Arimo"/>
                <a:cs typeface="Arimo"/>
              </a:rPr>
              <a:t>ki, </a:t>
            </a:r>
            <a:r>
              <a:rPr dirty="0" sz="850" spc="-45">
                <a:latin typeface="Arimo"/>
                <a:cs typeface="Arimo"/>
              </a:rPr>
              <a:t>yüksek </a:t>
            </a:r>
            <a:r>
              <a:rPr dirty="0" sz="850" spc="-30">
                <a:latin typeface="Arimo"/>
                <a:cs typeface="Arimo"/>
              </a:rPr>
              <a:t>düzeyli </a:t>
            </a:r>
            <a:r>
              <a:rPr dirty="0" sz="850" spc="-5">
                <a:latin typeface="Arimo"/>
                <a:cs typeface="Arimo"/>
              </a:rPr>
              <a:t>dilin </a:t>
            </a:r>
            <a:r>
              <a:rPr dirty="0" sz="850" spc="-25">
                <a:latin typeface="Arimo"/>
                <a:cs typeface="Arimo"/>
              </a:rPr>
              <a:t>derlenmesi  </a:t>
            </a:r>
            <a:r>
              <a:rPr dirty="0" sz="850" spc="-35">
                <a:latin typeface="Arimo"/>
                <a:cs typeface="Arimo"/>
              </a:rPr>
              <a:t>sonucu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5">
                <a:latin typeface="Arimo"/>
                <a:cs typeface="Arimo"/>
              </a:rPr>
              <a:t>dizi </a:t>
            </a:r>
            <a:r>
              <a:rPr dirty="0" sz="850" spc="-15">
                <a:latin typeface="Arimo"/>
                <a:cs typeface="Arimo"/>
              </a:rPr>
              <a:t>komutlar </a:t>
            </a:r>
            <a:r>
              <a:rPr dirty="0" sz="850" spc="-30">
                <a:latin typeface="Arimo"/>
                <a:cs typeface="Arimo"/>
              </a:rPr>
              <a:t>makine </a:t>
            </a:r>
            <a:r>
              <a:rPr dirty="0" sz="850" spc="-15">
                <a:latin typeface="Arimo"/>
                <a:cs typeface="Arimo"/>
              </a:rPr>
              <a:t>diline </a:t>
            </a:r>
            <a:r>
              <a:rPr dirty="0" sz="850" spc="-20">
                <a:latin typeface="Arimo"/>
                <a:cs typeface="Arimo"/>
              </a:rPr>
              <a:t>çevrilir. </a:t>
            </a:r>
            <a:r>
              <a:rPr dirty="0" sz="850" spc="-25">
                <a:latin typeface="Arimo"/>
                <a:cs typeface="Arimo"/>
              </a:rPr>
              <a:t>Bir </a:t>
            </a:r>
            <a:r>
              <a:rPr dirty="0" sz="850" spc="-30">
                <a:latin typeface="Arimo"/>
                <a:cs typeface="Arimo"/>
              </a:rPr>
              <a:t>sonraki </a:t>
            </a:r>
            <a:r>
              <a:rPr dirty="0" sz="850" spc="-35">
                <a:latin typeface="Arimo"/>
                <a:cs typeface="Arimo"/>
              </a:rPr>
              <a:t>kademede </a:t>
            </a:r>
            <a:r>
              <a:rPr dirty="0" sz="850" spc="-25">
                <a:latin typeface="Arimo"/>
                <a:cs typeface="Arimo"/>
              </a:rPr>
              <a:t>makine </a:t>
            </a:r>
            <a:r>
              <a:rPr dirty="0" sz="850" spc="-15">
                <a:latin typeface="Arimo"/>
                <a:cs typeface="Arimo"/>
              </a:rPr>
              <a:t>diline </a:t>
            </a:r>
            <a:r>
              <a:rPr dirty="0" sz="850" spc="-20">
                <a:latin typeface="Arimo"/>
                <a:cs typeface="Arimo"/>
              </a:rPr>
              <a:t>çevrilen 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</a:t>
            </a:r>
            <a:r>
              <a:rPr dirty="0" sz="850" spc="-65">
                <a:latin typeface="Arimo"/>
                <a:cs typeface="Arimo"/>
              </a:rPr>
              <a:t>kodlar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çözülerek, </a:t>
            </a:r>
            <a:r>
              <a:rPr dirty="0" sz="850" spc="-25">
                <a:latin typeface="Arimo"/>
                <a:cs typeface="Arimo"/>
              </a:rPr>
              <a:t>mikroi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lemcinin </a:t>
            </a:r>
            <a:r>
              <a:rPr dirty="0" sz="850" spc="-65">
                <a:latin typeface="Arimo"/>
                <a:cs typeface="Arimo"/>
              </a:rPr>
              <a:t>donan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m </a:t>
            </a:r>
            <a:r>
              <a:rPr dirty="0" sz="850">
                <a:latin typeface="Arimo"/>
                <a:cs typeface="Arimo"/>
              </a:rPr>
              <a:t>birimlerini </a:t>
            </a:r>
            <a:r>
              <a:rPr dirty="0" sz="850" spc="-10">
                <a:latin typeface="Arimo"/>
                <a:cs typeface="Arimo"/>
              </a:rPr>
              <a:t>kontrol </a:t>
            </a:r>
            <a:r>
              <a:rPr dirty="0" sz="850" spc="-20">
                <a:latin typeface="Arimo"/>
                <a:cs typeface="Arimo"/>
              </a:rPr>
              <a:t>edebilen </a:t>
            </a:r>
            <a:r>
              <a:rPr dirty="0" sz="850" spc="-30">
                <a:latin typeface="Arimo"/>
                <a:cs typeface="Arimo"/>
              </a:rPr>
              <a:t>en </a:t>
            </a:r>
            <a:r>
              <a:rPr dirty="0" sz="850" spc="-20">
                <a:latin typeface="Arimo"/>
                <a:cs typeface="Arimo"/>
              </a:rPr>
              <a:t>basit  i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lenebilir </a:t>
            </a:r>
            <a:r>
              <a:rPr dirty="0" sz="850" spc="-30">
                <a:latin typeface="Arimo"/>
                <a:cs typeface="Arimo"/>
              </a:rPr>
              <a:t>kodlara </a:t>
            </a:r>
            <a:r>
              <a:rPr dirty="0" sz="850" spc="-20">
                <a:latin typeface="Arimo"/>
                <a:cs typeface="Arimo"/>
              </a:rPr>
              <a:t>(</a:t>
            </a:r>
            <a:r>
              <a:rPr dirty="0" sz="850" spc="-20">
                <a:solidFill>
                  <a:srgbClr val="31859C"/>
                </a:solidFill>
                <a:latin typeface="Arimo"/>
                <a:cs typeface="Arimo"/>
              </a:rPr>
              <a:t>mikrokod</a:t>
            </a:r>
            <a:r>
              <a:rPr dirty="0" sz="850" spc="-20">
                <a:latin typeface="Arimo"/>
                <a:cs typeface="Arimo"/>
              </a:rPr>
              <a:t>) </a:t>
            </a:r>
            <a:r>
              <a:rPr dirty="0" sz="850" spc="-25">
                <a:latin typeface="Arimo"/>
                <a:cs typeface="Arimo"/>
              </a:rPr>
              <a:t>dönü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türülür. </a:t>
            </a:r>
            <a:r>
              <a:rPr dirty="0" sz="850" spc="-85">
                <a:latin typeface="Arimo"/>
                <a:cs typeface="Arimo"/>
              </a:rPr>
              <a:t>En</a:t>
            </a:r>
            <a:r>
              <a:rPr dirty="0" sz="850" spc="65">
                <a:latin typeface="Arimo"/>
                <a:cs typeface="Arimo"/>
              </a:rPr>
              <a:t> </a:t>
            </a:r>
            <a:r>
              <a:rPr dirty="0" sz="850">
                <a:latin typeface="Arimo"/>
                <a:cs typeface="Arimo"/>
              </a:rPr>
              <a:t>alt </a:t>
            </a:r>
            <a:r>
              <a:rPr dirty="0" sz="850" spc="-35">
                <a:latin typeface="Arimo"/>
                <a:cs typeface="Arimo"/>
              </a:rPr>
              <a:t>kademede </a:t>
            </a:r>
            <a:r>
              <a:rPr dirty="0" sz="850" spc="-40">
                <a:latin typeface="Arimo"/>
                <a:cs typeface="Arimo"/>
              </a:rPr>
              <a:t>ise </a:t>
            </a:r>
            <a:r>
              <a:rPr dirty="0" sz="850" spc="-20">
                <a:latin typeface="Arimo"/>
                <a:cs typeface="Arimo"/>
              </a:rPr>
              <a:t>i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lenebilir </a:t>
            </a:r>
            <a:r>
              <a:rPr dirty="0" sz="850" spc="-65">
                <a:latin typeface="Arimo"/>
                <a:cs typeface="Arimo"/>
              </a:rPr>
              <a:t>kodlar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alan  </a:t>
            </a:r>
            <a:r>
              <a:rPr dirty="0" sz="850" spc="-65">
                <a:latin typeface="Arimo"/>
                <a:cs typeface="Arimo"/>
              </a:rPr>
              <a:t>donan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m </a:t>
            </a:r>
            <a:r>
              <a:rPr dirty="0" sz="850" spc="-110">
                <a:latin typeface="Arimo"/>
                <a:cs typeface="Arimo"/>
              </a:rPr>
              <a:t>arac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l</a:t>
            </a:r>
            <a:r>
              <a:rPr dirty="0" sz="850" spc="-110">
                <a:latin typeface="WenQuanYi Micro Hei Mono"/>
                <a:cs typeface="WenQuanYi Micro Hei Mono"/>
              </a:rPr>
              <a:t>ığı</a:t>
            </a:r>
            <a:r>
              <a:rPr dirty="0" sz="850" spc="-110">
                <a:latin typeface="Arimo"/>
                <a:cs typeface="Arimo"/>
              </a:rPr>
              <a:t>yla </a:t>
            </a:r>
            <a:r>
              <a:rPr dirty="0" sz="850" spc="-25">
                <a:latin typeface="Arimo"/>
                <a:cs typeface="Arimo"/>
              </a:rPr>
              <a:t>gerekli görevler </a:t>
            </a:r>
            <a:r>
              <a:rPr dirty="0" sz="850" spc="-20">
                <a:latin typeface="Arimo"/>
                <a:cs typeface="Arimo"/>
              </a:rPr>
              <a:t>yerine</a:t>
            </a:r>
            <a:r>
              <a:rPr dirty="0" sz="850" spc="-95">
                <a:latin typeface="Arimo"/>
                <a:cs typeface="Arimo"/>
              </a:rPr>
              <a:t> </a:t>
            </a:r>
            <a:r>
              <a:rPr dirty="0" sz="850" spc="-10">
                <a:latin typeface="Arimo"/>
                <a:cs typeface="Arimo"/>
              </a:rPr>
              <a:t>getirilir.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47</a:t>
            </a:r>
            <a:endParaRPr sz="550">
              <a:latin typeface="Arimo"/>
              <a:cs typeface="Arim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48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82" y="710150"/>
            <a:ext cx="380174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CISC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Mimarisi 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(Complex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Instruction </a:t>
            </a: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Set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Computer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‐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Karma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şı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k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komut kümeli</a:t>
            </a:r>
            <a:r>
              <a:rPr dirty="0" sz="850" spc="-6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Bilgisayar)</a:t>
            </a:r>
            <a:endParaRPr sz="85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650" y="949144"/>
            <a:ext cx="417957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10">
                <a:latin typeface="WenQuanYi Micro Hei Mono"/>
                <a:cs typeface="WenQuanYi Micro Hei Mono"/>
              </a:rPr>
              <a:t>İ</a:t>
            </a:r>
            <a:r>
              <a:rPr dirty="0" sz="850" spc="-110">
                <a:latin typeface="Arimo"/>
                <a:cs typeface="Arimo"/>
              </a:rPr>
              <a:t>lk </a:t>
            </a:r>
            <a:r>
              <a:rPr dirty="0" sz="850" spc="-30">
                <a:latin typeface="Arimo"/>
                <a:cs typeface="Arimo"/>
              </a:rPr>
              <a:t>mikroi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 </a:t>
            </a:r>
            <a:r>
              <a:rPr dirty="0" sz="850" spc="-75">
                <a:latin typeface="Arimo"/>
                <a:cs typeface="Arimo"/>
              </a:rPr>
              <a:t>tasar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mlar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,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25">
                <a:latin typeface="Arimo"/>
                <a:cs typeface="Arimo"/>
              </a:rPr>
              <a:t>kümesindeki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komutun 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ifresini </a:t>
            </a:r>
            <a:r>
              <a:rPr dirty="0" sz="850" spc="-50">
                <a:latin typeface="Arimo"/>
                <a:cs typeface="Arimo"/>
              </a:rPr>
              <a:t>çözme </a:t>
            </a:r>
            <a:r>
              <a:rPr dirty="0" sz="850" spc="-45">
                <a:latin typeface="Arimo"/>
                <a:cs typeface="Arimo"/>
              </a:rPr>
              <a:t>ve</a:t>
            </a:r>
            <a:r>
              <a:rPr dirty="0" sz="850" spc="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sonra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493" y="1065287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70" y="828294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8650" y="1081509"/>
            <a:ext cx="4178935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leme 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eklinde </a:t>
            </a:r>
            <a:r>
              <a:rPr dirty="0" sz="850" spc="-100">
                <a:latin typeface="Arimo"/>
                <a:cs typeface="Arimo"/>
              </a:rPr>
              <a:t>çal</a:t>
            </a:r>
            <a:r>
              <a:rPr dirty="0" sz="850" spc="-100">
                <a:latin typeface="WenQuanYi Micro Hei Mono"/>
                <a:cs typeface="WenQuanYi Micro Hei Mono"/>
              </a:rPr>
              <a:t>ış</a:t>
            </a:r>
            <a:r>
              <a:rPr dirty="0" sz="850" spc="-100">
                <a:latin typeface="Arimo"/>
                <a:cs typeface="Arimo"/>
              </a:rPr>
              <a:t>an </a:t>
            </a:r>
            <a:r>
              <a:rPr dirty="0" sz="850" spc="-95">
                <a:latin typeface="Arimo"/>
                <a:cs typeface="Arimo"/>
              </a:rPr>
              <a:t>adanm</a:t>
            </a:r>
            <a:r>
              <a:rPr dirty="0" sz="850" spc="-95">
                <a:latin typeface="WenQuanYi Micro Hei Mono"/>
                <a:cs typeface="WenQuanYi Micro Hei Mono"/>
              </a:rPr>
              <a:t>ış </a:t>
            </a:r>
            <a:r>
              <a:rPr dirty="0" sz="850" spc="-65">
                <a:latin typeface="Arimo"/>
                <a:cs typeface="Arimo"/>
              </a:rPr>
              <a:t>mant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k </a:t>
            </a:r>
            <a:r>
              <a:rPr dirty="0" sz="850" spc="-50">
                <a:latin typeface="Arimo"/>
                <a:cs typeface="Arimo"/>
              </a:rPr>
              <a:t>kulland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lar.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40">
                <a:latin typeface="Arimo"/>
                <a:cs typeface="Arimo"/>
              </a:rPr>
              <a:t>düzen </a:t>
            </a:r>
            <a:r>
              <a:rPr dirty="0" sz="850" spc="-30">
                <a:latin typeface="Arimo"/>
                <a:cs typeface="Arimo"/>
              </a:rPr>
              <a:t>birkaç </a:t>
            </a:r>
            <a:r>
              <a:rPr dirty="0" sz="850" spc="-35">
                <a:latin typeface="Arimo"/>
                <a:cs typeface="Arimo"/>
              </a:rPr>
              <a:t>kaydedici </a:t>
            </a:r>
            <a:r>
              <a:rPr dirty="0" sz="850" spc="-25">
                <a:latin typeface="Arimo"/>
                <a:cs typeface="Arimo"/>
              </a:rPr>
              <a:t>içeren </a:t>
            </a:r>
            <a:r>
              <a:rPr dirty="0" sz="850" spc="-20">
                <a:latin typeface="Arimo"/>
                <a:cs typeface="Arimo"/>
              </a:rPr>
              <a:t>basit  </a:t>
            </a:r>
            <a:r>
              <a:rPr dirty="0" sz="850" spc="-55">
                <a:latin typeface="Arimo"/>
                <a:cs typeface="Arimo"/>
              </a:rPr>
              <a:t>tasar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mlar </a:t>
            </a:r>
            <a:r>
              <a:rPr dirty="0" sz="850" spc="-20">
                <a:latin typeface="Arimo"/>
                <a:cs typeface="Arimo"/>
              </a:rPr>
              <a:t>için </a:t>
            </a:r>
            <a:r>
              <a:rPr dirty="0" sz="850" spc="-10">
                <a:latin typeface="Arimo"/>
                <a:cs typeface="Arimo"/>
              </a:rPr>
              <a:t>iyi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00">
                <a:latin typeface="Arimo"/>
                <a:cs typeface="Arimo"/>
              </a:rPr>
              <a:t>çal</a:t>
            </a:r>
            <a:r>
              <a:rPr dirty="0" sz="850" spc="-100">
                <a:latin typeface="WenQuanYi Micro Hei Mono"/>
                <a:cs typeface="WenQuanYi Micro Hei Mono"/>
              </a:rPr>
              <a:t>ış</a:t>
            </a:r>
            <a:r>
              <a:rPr dirty="0" sz="850" spc="-100">
                <a:latin typeface="Arimo"/>
                <a:cs typeface="Arimo"/>
              </a:rPr>
              <a:t>mayd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. </a:t>
            </a:r>
            <a:r>
              <a:rPr dirty="0" sz="850" spc="-50">
                <a:latin typeface="Arimo"/>
                <a:cs typeface="Arimo"/>
              </a:rPr>
              <a:t>Ancak </a:t>
            </a:r>
            <a:r>
              <a:rPr dirty="0" sz="850" spc="-130">
                <a:latin typeface="Arimo"/>
                <a:cs typeface="Arimo"/>
              </a:rPr>
              <a:t>yap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130">
                <a:latin typeface="Arimo"/>
                <a:cs typeface="Arimo"/>
              </a:rPr>
              <a:t>m</a:t>
            </a:r>
            <a:r>
              <a:rPr dirty="0" sz="850" spc="-130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oldukça zor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90">
                <a:latin typeface="Arimo"/>
                <a:cs typeface="Arimo"/>
              </a:rPr>
              <a:t>karma</a:t>
            </a:r>
            <a:r>
              <a:rPr dirty="0" sz="850" spc="-90">
                <a:latin typeface="WenQuanYi Micro Hei Mono"/>
                <a:cs typeface="WenQuanYi Micro Hei Mono"/>
              </a:rPr>
              <a:t>şı</a:t>
            </a:r>
            <a:r>
              <a:rPr dirty="0" sz="850" spc="-90">
                <a:latin typeface="Arimo"/>
                <a:cs typeface="Arimo"/>
              </a:rPr>
              <a:t>k </a:t>
            </a:r>
            <a:r>
              <a:rPr dirty="0" sz="850" spc="-15">
                <a:latin typeface="Arimo"/>
                <a:cs typeface="Arimo"/>
              </a:rPr>
              <a:t>mimarilerin  </a:t>
            </a:r>
            <a:r>
              <a:rPr dirty="0" sz="850" spc="-80">
                <a:latin typeface="Arimo"/>
                <a:cs typeface="Arimo"/>
              </a:rPr>
              <a:t>do</a:t>
            </a:r>
            <a:r>
              <a:rPr dirty="0" sz="850" spc="-80">
                <a:latin typeface="WenQuanYi Micro Hei Mono"/>
                <a:cs typeface="WenQuanYi Micro Hei Mono"/>
              </a:rPr>
              <a:t>ğ</a:t>
            </a:r>
            <a:r>
              <a:rPr dirty="0" sz="850" spc="-80">
                <a:latin typeface="Arimo"/>
                <a:cs typeface="Arimo"/>
              </a:rPr>
              <a:t>mas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na </a:t>
            </a:r>
            <a:r>
              <a:rPr dirty="0" sz="850" spc="-45">
                <a:latin typeface="Arimo"/>
                <a:cs typeface="Arimo"/>
              </a:rPr>
              <a:t>sebep </a:t>
            </a:r>
            <a:r>
              <a:rPr dirty="0" sz="850" spc="-15">
                <a:latin typeface="Arimo"/>
                <a:cs typeface="Arimo"/>
              </a:rPr>
              <a:t>oldu.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40">
                <a:latin typeface="Arimo"/>
                <a:cs typeface="Arimo"/>
              </a:rPr>
              <a:t>yüzden </a:t>
            </a:r>
            <a:r>
              <a:rPr dirty="0" sz="850" spc="-75">
                <a:latin typeface="Arimo"/>
                <a:cs typeface="Arimo"/>
              </a:rPr>
              <a:t>tasar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mc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lar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lemcinin </a:t>
            </a:r>
            <a:r>
              <a:rPr dirty="0" sz="850" spc="-60">
                <a:latin typeface="Arimo"/>
                <a:cs typeface="Arimo"/>
              </a:rPr>
              <a:t>farkl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5">
                <a:latin typeface="Arimo"/>
                <a:cs typeface="Arimo"/>
              </a:rPr>
              <a:t>birimleri </a:t>
            </a:r>
            <a:r>
              <a:rPr dirty="0" sz="850" spc="-65">
                <a:latin typeface="Arimo"/>
                <a:cs typeface="Arimo"/>
              </a:rPr>
              <a:t>aras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ndaki  </a:t>
            </a:r>
            <a:r>
              <a:rPr dirty="0" sz="850" spc="-60">
                <a:latin typeface="Arimo"/>
                <a:cs typeface="Arimo"/>
              </a:rPr>
              <a:t>veriyollar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405">
                <a:latin typeface="WenQuanYi Micro Hei Mono"/>
                <a:cs typeface="WenQuanYi Micro Hei Mono"/>
              </a:rPr>
              <a:t> </a:t>
            </a:r>
            <a:r>
              <a:rPr dirty="0" sz="850" spc="-10">
                <a:latin typeface="Arimo"/>
                <a:cs typeface="Arimo"/>
              </a:rPr>
              <a:t>kontrol </a:t>
            </a:r>
            <a:r>
              <a:rPr dirty="0" sz="850" spc="-20">
                <a:latin typeface="Arimo"/>
                <a:cs typeface="Arimo"/>
              </a:rPr>
              <a:t>etmek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30">
                <a:latin typeface="Arimo"/>
                <a:cs typeface="Arimo"/>
              </a:rPr>
              <a:t>birkaç </a:t>
            </a:r>
            <a:r>
              <a:rPr dirty="0" sz="850" spc="-20">
                <a:latin typeface="Arimo"/>
                <a:cs typeface="Arimo"/>
              </a:rPr>
              <a:t>basit </a:t>
            </a:r>
            <a:r>
              <a:rPr dirty="0" sz="850" spc="-65">
                <a:latin typeface="Arimo"/>
                <a:cs typeface="Arimo"/>
              </a:rPr>
              <a:t>mant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k </a:t>
            </a:r>
            <a:r>
              <a:rPr dirty="0" sz="850" spc="-30">
                <a:latin typeface="Arimo"/>
                <a:cs typeface="Arimo"/>
              </a:rPr>
              <a:t>geli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tirdiler.</a:t>
            </a:r>
            <a:endParaRPr sz="8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760" y="1743336"/>
            <a:ext cx="417830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0">
                <a:solidFill>
                  <a:srgbClr val="FF0000"/>
                </a:solidFill>
                <a:latin typeface="Arimo"/>
                <a:cs typeface="Arimo"/>
              </a:rPr>
              <a:t>Veriyolu </a:t>
            </a: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mant</a:t>
            </a:r>
            <a:r>
              <a:rPr dirty="0" sz="850" spc="-125">
                <a:solidFill>
                  <a:srgbClr val="FF0000"/>
                </a:solidFill>
                <a:latin typeface="WenQuanYi Micro Hei Mono"/>
                <a:cs typeface="WenQuanYi Micro Hei Mono"/>
              </a:rPr>
              <a:t>ığı</a:t>
            </a: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n</a:t>
            </a:r>
            <a:r>
              <a:rPr dirty="0" sz="850" spc="-125">
                <a:solidFill>
                  <a:srgbClr val="FF0000"/>
                </a:solidFill>
                <a:latin typeface="WenQuanYi Micro Hei Mono"/>
                <a:cs typeface="WenQuanYi Micro Hei Mono"/>
              </a:rPr>
              <a:t>ı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kontrol </a:t>
            </a:r>
            <a:r>
              <a:rPr dirty="0" sz="850" spc="-20">
                <a:solidFill>
                  <a:srgbClr val="FF0000"/>
                </a:solidFill>
                <a:latin typeface="Arimo"/>
                <a:cs typeface="Arimo"/>
              </a:rPr>
              <a:t>etmek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için </a:t>
            </a:r>
            <a:r>
              <a:rPr dirty="0" sz="850" spc="-30">
                <a:solidFill>
                  <a:srgbClr val="FF0000"/>
                </a:solidFill>
                <a:latin typeface="Arimo"/>
                <a:cs typeface="Arimo"/>
              </a:rPr>
              <a:t>basitle</a:t>
            </a:r>
            <a:r>
              <a:rPr dirty="0" sz="850" spc="-30">
                <a:solidFill>
                  <a:srgbClr val="FF0000"/>
                </a:solidFill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solidFill>
                  <a:srgbClr val="FF0000"/>
                </a:solidFill>
                <a:latin typeface="Arimo"/>
                <a:cs typeface="Arimo"/>
              </a:rPr>
              <a:t>tirilmi</a:t>
            </a:r>
            <a:r>
              <a:rPr dirty="0" sz="850" spc="-30">
                <a:solidFill>
                  <a:srgbClr val="FF0000"/>
                </a:solidFill>
                <a:latin typeface="WenQuanYi Micro Hei Mono"/>
                <a:cs typeface="WenQuanYi Micro Hei Mono"/>
              </a:rPr>
              <a:t>ş</a:t>
            </a:r>
            <a:r>
              <a:rPr dirty="0" sz="850" spc="-330">
                <a:solidFill>
                  <a:srgbClr val="FF0000"/>
                </a:solidFill>
                <a:latin typeface="WenQuanYi Micro Hei Mono"/>
                <a:cs typeface="WenQuanYi Micro Hei Mono"/>
              </a:rPr>
              <a:t> </a:t>
            </a:r>
            <a:r>
              <a:rPr dirty="0" sz="850" spc="-20">
                <a:solidFill>
                  <a:srgbClr val="FF0000"/>
                </a:solidFill>
                <a:latin typeface="Arimo"/>
                <a:cs typeface="Arimo"/>
              </a:rPr>
              <a:t>komutlara </a:t>
            </a:r>
            <a:r>
              <a:rPr dirty="0" u="sng" sz="850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mo"/>
                <a:cs typeface="Arimo"/>
              </a:rPr>
              <a:t>mikrokod</a:t>
            </a:r>
            <a:r>
              <a:rPr dirty="0" sz="850" spc="-2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5">
                <a:solidFill>
                  <a:srgbClr val="FF0000"/>
                </a:solidFill>
                <a:latin typeface="Arimo"/>
                <a:cs typeface="Arimo"/>
              </a:rPr>
              <a:t>denilir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10">
                <a:latin typeface="Arimo"/>
                <a:cs typeface="Arimo"/>
              </a:rPr>
              <a:t>tip </a:t>
            </a:r>
            <a:r>
              <a:rPr dirty="0" sz="850">
                <a:latin typeface="Arimo"/>
                <a:cs typeface="Arimo"/>
              </a:rPr>
              <a:t>bir</a:t>
            </a:r>
            <a:endParaRPr sz="85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650" y="1875695"/>
            <a:ext cx="4179570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latin typeface="Arimo"/>
                <a:cs typeface="Arimo"/>
              </a:rPr>
              <a:t>uygulama </a:t>
            </a:r>
            <a:r>
              <a:rPr dirty="0" sz="850" spc="-40">
                <a:latin typeface="Arimo"/>
                <a:cs typeface="Arimo"/>
              </a:rPr>
              <a:t>mikroprograml</a:t>
            </a:r>
            <a:r>
              <a:rPr dirty="0" sz="850" spc="-40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uygulama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15">
                <a:latin typeface="Arimo"/>
                <a:cs typeface="Arimo"/>
              </a:rPr>
              <a:t>bilinir. </a:t>
            </a:r>
            <a:r>
              <a:rPr dirty="0" sz="850" spc="-25">
                <a:latin typeface="Arimo"/>
                <a:cs typeface="Arimo"/>
              </a:rPr>
              <a:t>Bir </a:t>
            </a:r>
            <a:r>
              <a:rPr dirty="0" sz="850" spc="-40">
                <a:latin typeface="Arimo"/>
                <a:cs typeface="Arimo"/>
              </a:rPr>
              <a:t>mikroprograml</a:t>
            </a:r>
            <a:r>
              <a:rPr dirty="0" sz="850" spc="-40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sistemde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lemcinin 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80">
                <a:latin typeface="Arimo"/>
                <a:cs typeface="Arimo"/>
              </a:rPr>
              <a:t>kodlar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 spc="-10">
                <a:latin typeface="Arimo"/>
                <a:cs typeface="Arimo"/>
              </a:rPr>
              <a:t>birine </a:t>
            </a:r>
            <a:r>
              <a:rPr dirty="0" sz="850" spc="-120">
                <a:latin typeface="Arimo"/>
                <a:cs typeface="Arimo"/>
              </a:rPr>
              <a:t>kar</a:t>
            </a:r>
            <a:r>
              <a:rPr dirty="0" sz="850" spc="-120">
                <a:latin typeface="WenQuanYi Micro Hei Mono"/>
                <a:cs typeface="WenQuanYi Micro Hei Mono"/>
              </a:rPr>
              <a:t>şı</a:t>
            </a:r>
            <a:r>
              <a:rPr dirty="0" sz="850" spc="-120">
                <a:latin typeface="Arimo"/>
                <a:cs typeface="Arimo"/>
              </a:rPr>
              <a:t>l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k </a:t>
            </a:r>
            <a:r>
              <a:rPr dirty="0" sz="850" spc="-35">
                <a:latin typeface="Arimo"/>
                <a:cs typeface="Arimo"/>
              </a:rPr>
              <a:t>gelen </a:t>
            </a:r>
            <a:r>
              <a:rPr dirty="0" sz="850" spc="-20">
                <a:latin typeface="Arimo"/>
                <a:cs typeface="Arimo"/>
              </a:rPr>
              <a:t>mikrokod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80">
                <a:latin typeface="Arimo"/>
                <a:cs typeface="Arimo"/>
              </a:rPr>
              <a:t>gruplar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</a:t>
            </a:r>
            <a:r>
              <a:rPr dirty="0" sz="850" spc="-8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içeren </a:t>
            </a:r>
            <a:r>
              <a:rPr dirty="0" sz="850" spc="-25">
                <a:latin typeface="Arimo"/>
                <a:cs typeface="Arimo"/>
              </a:rPr>
              <a:t>belle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 </a:t>
            </a:r>
            <a:r>
              <a:rPr dirty="0" sz="850" spc="-5">
                <a:latin typeface="Arimo"/>
                <a:cs typeface="Arimo"/>
              </a:rPr>
              <a:t>(tipik 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60">
                <a:latin typeface="Arimo"/>
                <a:cs typeface="Arimo"/>
              </a:rPr>
              <a:t>ROM)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75">
                <a:latin typeface="Arimo"/>
                <a:cs typeface="Arimo"/>
              </a:rPr>
              <a:t>vard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 </a:t>
            </a:r>
            <a:r>
              <a:rPr dirty="0" sz="850" spc="-25">
                <a:latin typeface="Arimo"/>
                <a:cs typeface="Arimo"/>
              </a:rPr>
              <a:t>Bir </a:t>
            </a:r>
            <a:r>
              <a:rPr dirty="0" sz="850" spc="-30">
                <a:latin typeface="Arimo"/>
                <a:cs typeface="Arimo"/>
              </a:rPr>
              <a:t>makine kodu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lemciye </a:t>
            </a:r>
            <a:r>
              <a:rPr dirty="0" sz="850" spc="-30">
                <a:latin typeface="Arimo"/>
                <a:cs typeface="Arimo"/>
              </a:rPr>
              <a:t>eri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inde,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 </a:t>
            </a:r>
            <a:r>
              <a:rPr dirty="0" sz="850" spc="-25">
                <a:latin typeface="Arimo"/>
                <a:cs typeface="Arimo"/>
              </a:rPr>
              <a:t>kodun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20">
                <a:latin typeface="Arimo"/>
                <a:cs typeface="Arimo"/>
              </a:rPr>
              <a:t>basit  </a:t>
            </a:r>
            <a:r>
              <a:rPr dirty="0" sz="850" spc="-25">
                <a:latin typeface="Arimo"/>
                <a:cs typeface="Arimo"/>
              </a:rPr>
              <a:t>komutçuklara </a:t>
            </a:r>
            <a:r>
              <a:rPr dirty="0" sz="850" spc="-114">
                <a:latin typeface="Arimo"/>
                <a:cs typeface="Arimo"/>
              </a:rPr>
              <a:t>ayr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lm</a:t>
            </a:r>
            <a:r>
              <a:rPr dirty="0" sz="850" spc="-114">
                <a:latin typeface="WenQuanYi Micro Hei Mono"/>
                <a:cs typeface="WenQuanYi Micro Hei Mono"/>
              </a:rPr>
              <a:t>ış</a:t>
            </a:r>
            <a:r>
              <a:rPr dirty="0" sz="850" spc="-390">
                <a:latin typeface="WenQuanYi Micro Hei Mono"/>
                <a:cs typeface="WenQuanYi Micro Hei Mono"/>
              </a:rPr>
              <a:t> </a:t>
            </a:r>
            <a:r>
              <a:rPr dirty="0" sz="850" spc="-10">
                <a:latin typeface="Arimo"/>
                <a:cs typeface="Arimo"/>
              </a:rPr>
              <a:t>dizilerini </a:t>
            </a:r>
            <a:r>
              <a:rPr dirty="0" sz="850" spc="-30">
                <a:latin typeface="Arimo"/>
                <a:cs typeface="Arimo"/>
              </a:rPr>
              <a:t>icra </a:t>
            </a:r>
            <a:r>
              <a:rPr dirty="0" sz="850" spc="-40">
                <a:latin typeface="Arimo"/>
                <a:cs typeface="Arimo"/>
              </a:rPr>
              <a:t>eder.</a:t>
            </a:r>
            <a:endParaRPr sz="85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597" y="2537530"/>
            <a:ext cx="4179570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0">
                <a:latin typeface="Arimo"/>
                <a:cs typeface="Arimo"/>
              </a:rPr>
              <a:t>Komutlar </a:t>
            </a:r>
            <a:r>
              <a:rPr dirty="0" sz="850" spc="-25">
                <a:latin typeface="Arimo"/>
                <a:cs typeface="Arimo"/>
              </a:rPr>
              <a:t>yerel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70">
                <a:latin typeface="Arimo"/>
                <a:cs typeface="Arimo"/>
              </a:rPr>
              <a:t>ROM </a:t>
            </a:r>
            <a:r>
              <a:rPr dirty="0" sz="850" spc="-15">
                <a:latin typeface="Arimo"/>
                <a:cs typeface="Arimo"/>
              </a:rPr>
              <a:t>bellekte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undan </a:t>
            </a:r>
            <a:r>
              <a:rPr dirty="0" sz="850" spc="-45">
                <a:latin typeface="Arimo"/>
                <a:cs typeface="Arimo"/>
              </a:rPr>
              <a:t>ana </a:t>
            </a:r>
            <a:r>
              <a:rPr dirty="0" sz="850" spc="-15">
                <a:latin typeface="Arimo"/>
                <a:cs typeface="Arimo"/>
              </a:rPr>
              <a:t>bellekten </a:t>
            </a:r>
            <a:r>
              <a:rPr dirty="0" sz="850" spc="-20">
                <a:latin typeface="Arimo"/>
                <a:cs typeface="Arimo"/>
              </a:rPr>
              <a:t>on kat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145">
                <a:latin typeface="Arimo"/>
                <a:cs typeface="Arimo"/>
              </a:rPr>
              <a:t>h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zl</a:t>
            </a:r>
            <a:r>
              <a:rPr dirty="0" sz="850" spc="-145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bulunup  </a:t>
            </a:r>
            <a:r>
              <a:rPr dirty="0" sz="850" spc="-10">
                <a:latin typeface="Arimo"/>
                <a:cs typeface="Arimo"/>
              </a:rPr>
              <a:t>getirilebilirler. </a:t>
            </a:r>
            <a:r>
              <a:rPr dirty="0" sz="850" spc="-40">
                <a:latin typeface="Arimo"/>
                <a:cs typeface="Arimo"/>
              </a:rPr>
              <a:t>Bundan </a:t>
            </a:r>
            <a:r>
              <a:rPr dirty="0" sz="850" spc="-75">
                <a:latin typeface="Arimo"/>
                <a:cs typeface="Arimo"/>
              </a:rPr>
              <a:t>dolay</a:t>
            </a:r>
            <a:r>
              <a:rPr dirty="0" sz="850" spc="-75">
                <a:latin typeface="WenQuanYi Micro Hei Mono"/>
                <a:cs typeface="WenQuanYi Micro Hei Mono"/>
              </a:rPr>
              <a:t>ı </a:t>
            </a:r>
            <a:r>
              <a:rPr dirty="0" sz="850" spc="-75">
                <a:latin typeface="Arimo"/>
                <a:cs typeface="Arimo"/>
              </a:rPr>
              <a:t>tasar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mc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lar </a:t>
            </a:r>
            <a:r>
              <a:rPr dirty="0" sz="850" spc="-20">
                <a:latin typeface="Arimo"/>
                <a:cs typeface="Arimo"/>
              </a:rPr>
              <a:t>mümkün </a:t>
            </a:r>
            <a:r>
              <a:rPr dirty="0" sz="850" spc="-35">
                <a:latin typeface="Arimo"/>
                <a:cs typeface="Arimo"/>
              </a:rPr>
              <a:t>oldu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unca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20">
                <a:latin typeface="Arimo"/>
                <a:cs typeface="Arimo"/>
              </a:rPr>
              <a:t>komutu mikrokod </a:t>
            </a:r>
            <a:r>
              <a:rPr dirty="0" sz="850" spc="-65">
                <a:latin typeface="Arimo"/>
                <a:cs typeface="Arimo"/>
              </a:rPr>
              <a:t>ROM’a  </a:t>
            </a:r>
            <a:r>
              <a:rPr dirty="0" sz="850" spc="-50">
                <a:latin typeface="Arimo"/>
                <a:cs typeface="Arimo"/>
              </a:rPr>
              <a:t>koymaya </a:t>
            </a:r>
            <a:r>
              <a:rPr dirty="0" sz="850" spc="-95">
                <a:latin typeface="Arimo"/>
                <a:cs typeface="Arimo"/>
              </a:rPr>
              <a:t>çal</a:t>
            </a:r>
            <a:r>
              <a:rPr dirty="0" sz="850" spc="-95">
                <a:latin typeface="WenQuanYi Micro Hei Mono"/>
                <a:cs typeface="WenQuanYi Micro Hei Mono"/>
              </a:rPr>
              <a:t>ışı</a:t>
            </a:r>
            <a:r>
              <a:rPr dirty="0" sz="850" spc="-95">
                <a:latin typeface="Arimo"/>
                <a:cs typeface="Arimo"/>
              </a:rPr>
              <a:t>rlar. </a:t>
            </a:r>
            <a:r>
              <a:rPr dirty="0" sz="850" spc="-40">
                <a:latin typeface="Arimo"/>
                <a:cs typeface="Arimo"/>
              </a:rPr>
              <a:t>Gerçekte </a:t>
            </a:r>
            <a:r>
              <a:rPr dirty="0" sz="850" spc="-145">
                <a:latin typeface="Arimo"/>
                <a:cs typeface="Arimo"/>
              </a:rPr>
              <a:t>s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k s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k </a:t>
            </a:r>
            <a:r>
              <a:rPr dirty="0" sz="850" spc="-55">
                <a:latin typeface="Arimo"/>
                <a:cs typeface="Arimo"/>
              </a:rPr>
              <a:t>kullan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lan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>
                <a:latin typeface="Arimo"/>
                <a:cs typeface="Arimo"/>
              </a:rPr>
              <a:t>belirli </a:t>
            </a:r>
            <a:r>
              <a:rPr dirty="0" sz="850" spc="-30">
                <a:latin typeface="Arimo"/>
                <a:cs typeface="Arimo"/>
              </a:rPr>
              <a:t>uygulamalarda </a:t>
            </a:r>
            <a:r>
              <a:rPr dirty="0" sz="850" spc="-80">
                <a:latin typeface="Arimo"/>
                <a:cs typeface="Arimo"/>
              </a:rPr>
              <a:t>yava</a:t>
            </a:r>
            <a:r>
              <a:rPr dirty="0" sz="850" spc="-80">
                <a:latin typeface="WenQuanYi Micro Hei Mono"/>
                <a:cs typeface="WenQuanYi Micro Hei Mono"/>
              </a:rPr>
              <a:t>ş </a:t>
            </a:r>
            <a:r>
              <a:rPr dirty="0" sz="850" spc="-50">
                <a:latin typeface="Arimo"/>
                <a:cs typeface="Arimo"/>
              </a:rPr>
              <a:t>yordamlar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  </a:t>
            </a:r>
            <a:r>
              <a:rPr dirty="0" sz="850" spc="-20">
                <a:latin typeface="Arimo"/>
                <a:cs typeface="Arimo"/>
              </a:rPr>
              <a:t>yerine, bu </a:t>
            </a:r>
            <a:r>
              <a:rPr dirty="0" sz="850" spc="-50">
                <a:latin typeface="Arimo"/>
                <a:cs typeface="Arimo"/>
              </a:rPr>
              <a:t>yordamlar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405">
                <a:latin typeface="WenQuanYi Micro Hei Mono"/>
                <a:cs typeface="WenQuanYi Micro Hei Mono"/>
              </a:rPr>
              <a:t> </a:t>
            </a:r>
            <a:r>
              <a:rPr dirty="0" sz="850" spc="-30">
                <a:latin typeface="Arimo"/>
                <a:cs typeface="Arimo"/>
              </a:rPr>
              <a:t>içeren </a:t>
            </a:r>
            <a:r>
              <a:rPr dirty="0" sz="850" spc="-20">
                <a:latin typeface="Arimo"/>
                <a:cs typeface="Arimo"/>
              </a:rPr>
              <a:t>mikrokodlu </a:t>
            </a:r>
            <a:r>
              <a:rPr dirty="0" sz="850" spc="-25">
                <a:latin typeface="Arimo"/>
                <a:cs typeface="Arimo"/>
              </a:rPr>
              <a:t>mikroi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lemciler </a:t>
            </a:r>
            <a:r>
              <a:rPr dirty="0" sz="850" spc="-15">
                <a:latin typeface="Arimo"/>
                <a:cs typeface="Arimo"/>
              </a:rPr>
              <a:t>üretilmektedir.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49</a:t>
            </a:r>
            <a:endParaRPr sz="550">
              <a:latin typeface="Arimo"/>
              <a:cs typeface="Arim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828677" y="710150"/>
            <a:ext cx="380174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CISC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Mimarisi 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(Complex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Instruction </a:t>
            </a: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Set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Computer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‐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Karma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şı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k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komut kümeli</a:t>
            </a:r>
            <a:r>
              <a:rPr dirty="0" sz="850" spc="-6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Bilgisayar)</a:t>
            </a:r>
            <a:endParaRPr sz="850">
              <a:latin typeface="Arimo"/>
              <a:cs typeface="Arim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5444" y="949144"/>
            <a:ext cx="417830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5">
                <a:latin typeface="WenQuanYi Micro Hei Mono"/>
                <a:cs typeface="WenQuanYi Micro Hei Mono"/>
              </a:rPr>
              <a:t>İ</a:t>
            </a:r>
            <a:r>
              <a:rPr dirty="0" sz="850" spc="-55">
                <a:latin typeface="Arimo"/>
                <a:cs typeface="Arimo"/>
              </a:rPr>
              <a:t>çerisinde </a:t>
            </a:r>
            <a:r>
              <a:rPr dirty="0" sz="850" spc="-25">
                <a:latin typeface="Arimo"/>
                <a:cs typeface="Arimo"/>
              </a:rPr>
              <a:t>mikrokod </a:t>
            </a:r>
            <a:r>
              <a:rPr dirty="0" sz="850" spc="-20">
                <a:latin typeface="Arimo"/>
                <a:cs typeface="Arimo"/>
              </a:rPr>
              <a:t>bulunduran </a:t>
            </a:r>
            <a:r>
              <a:rPr dirty="0" sz="850" spc="-70">
                <a:latin typeface="Arimo"/>
                <a:cs typeface="Arimo"/>
              </a:rPr>
              <a:t>ROM </a:t>
            </a:r>
            <a:r>
              <a:rPr dirty="0" sz="850" spc="-25">
                <a:latin typeface="Arimo"/>
                <a:cs typeface="Arimo"/>
              </a:rPr>
              <a:t>bellek, </a:t>
            </a:r>
            <a:r>
              <a:rPr dirty="0" sz="850" spc="-45">
                <a:latin typeface="Arimo"/>
                <a:cs typeface="Arimo"/>
              </a:rPr>
              <a:t>ana </a:t>
            </a:r>
            <a:r>
              <a:rPr dirty="0" sz="850" spc="-15">
                <a:latin typeface="Arimo"/>
                <a:cs typeface="Arimo"/>
              </a:rPr>
              <a:t>bellekten </a:t>
            </a:r>
            <a:r>
              <a:rPr dirty="0" sz="850" spc="-40">
                <a:latin typeface="Arimo"/>
                <a:cs typeface="Arimo"/>
              </a:rPr>
              <a:t>çok daha </a:t>
            </a:r>
            <a:r>
              <a:rPr dirty="0" sz="850" spc="-145">
                <a:latin typeface="Arimo"/>
                <a:cs typeface="Arimo"/>
              </a:rPr>
              <a:t>h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zl</a:t>
            </a:r>
            <a:r>
              <a:rPr dirty="0" sz="850" spc="-14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</a:t>
            </a:r>
            <a:r>
              <a:rPr dirty="0" sz="850" spc="90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için,</a:t>
            </a:r>
            <a:endParaRPr sz="850">
              <a:latin typeface="Arimo"/>
              <a:cs typeface="Arim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83275" y="106527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865444" y="1081509"/>
            <a:ext cx="386080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0">
                <a:latin typeface="Arimo"/>
                <a:cs typeface="Arimo"/>
              </a:rPr>
              <a:t>mikrokod bellekteki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5">
                <a:latin typeface="Arimo"/>
                <a:cs typeface="Arimo"/>
              </a:rPr>
              <a:t>serisi </a:t>
            </a:r>
            <a:r>
              <a:rPr dirty="0" sz="850" spc="-40">
                <a:latin typeface="Arimo"/>
                <a:cs typeface="Arimo"/>
              </a:rPr>
              <a:t>fazla </a:t>
            </a:r>
            <a:r>
              <a:rPr dirty="0" sz="850" spc="-135">
                <a:latin typeface="Arimo"/>
                <a:cs typeface="Arimo"/>
              </a:rPr>
              <a:t>h</a:t>
            </a:r>
            <a:r>
              <a:rPr dirty="0" sz="850" spc="-135">
                <a:latin typeface="WenQuanYi Micro Hei Mono"/>
                <a:cs typeface="WenQuanYi Micro Hei Mono"/>
              </a:rPr>
              <a:t>ı</a:t>
            </a:r>
            <a:r>
              <a:rPr dirty="0" sz="850" spc="-135">
                <a:latin typeface="Arimo"/>
                <a:cs typeface="Arimo"/>
              </a:rPr>
              <a:t>z </a:t>
            </a:r>
            <a:r>
              <a:rPr dirty="0" sz="850" spc="-35">
                <a:latin typeface="Arimo"/>
                <a:cs typeface="Arimo"/>
              </a:rPr>
              <a:t>kaybetmeksizin </a:t>
            </a:r>
            <a:r>
              <a:rPr dirty="0" sz="850" spc="-10">
                <a:latin typeface="Arimo"/>
                <a:cs typeface="Arimo"/>
              </a:rPr>
              <a:t>dahili </a:t>
            </a:r>
            <a:r>
              <a:rPr dirty="0" sz="850" spc="-35">
                <a:latin typeface="Arimo"/>
                <a:cs typeface="Arimo"/>
              </a:rPr>
              <a:t>sistemde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10">
                <a:latin typeface="Arimo"/>
                <a:cs typeface="Arimo"/>
              </a:rPr>
              <a:t>yürütülebilir.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83275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865444" y="1346240"/>
            <a:ext cx="417957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14">
                <a:latin typeface="Arimo"/>
                <a:cs typeface="Arimo"/>
              </a:rPr>
              <a:t>Ayn</a:t>
            </a:r>
            <a:r>
              <a:rPr dirty="0" sz="850" spc="-114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25">
                <a:latin typeface="Arimo"/>
                <a:cs typeface="Arimo"/>
              </a:rPr>
              <a:t>kümesini </a:t>
            </a:r>
            <a:r>
              <a:rPr dirty="0" sz="850" spc="-95">
                <a:latin typeface="Arimo"/>
                <a:cs typeface="Arimo"/>
              </a:rPr>
              <a:t>adanm</a:t>
            </a:r>
            <a:r>
              <a:rPr dirty="0" sz="850" spc="-95">
                <a:latin typeface="WenQuanYi Micro Hei Mono"/>
                <a:cs typeface="WenQuanYi Micro Hei Mono"/>
              </a:rPr>
              <a:t>ış </a:t>
            </a:r>
            <a:r>
              <a:rPr dirty="0" sz="850" spc="-65">
                <a:latin typeface="Arimo"/>
                <a:cs typeface="Arimo"/>
              </a:rPr>
              <a:t>mant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k </a:t>
            </a:r>
            <a:r>
              <a:rPr dirty="0" sz="850" spc="-30">
                <a:latin typeface="Arimo"/>
                <a:cs typeface="Arimo"/>
              </a:rPr>
              <a:t>üzerinde </a:t>
            </a:r>
            <a:r>
              <a:rPr dirty="0" sz="850" spc="-10">
                <a:latin typeface="Arimo"/>
                <a:cs typeface="Arimo"/>
              </a:rPr>
              <a:t>yürütmek </a:t>
            </a:r>
            <a:r>
              <a:rPr dirty="0" sz="850" spc="-20">
                <a:latin typeface="Arimo"/>
                <a:cs typeface="Arimo"/>
              </a:rPr>
              <a:t>yerine, </a:t>
            </a:r>
            <a:r>
              <a:rPr dirty="0" sz="850" spc="-25">
                <a:latin typeface="Arimo"/>
                <a:cs typeface="Arimo"/>
              </a:rPr>
              <a:t>yeni </a:t>
            </a:r>
            <a:r>
              <a:rPr dirty="0" sz="850" spc="-30">
                <a:latin typeface="Arimo"/>
                <a:cs typeface="Arimo"/>
              </a:rPr>
              <a:t>yongalarla </a:t>
            </a:r>
            <a:r>
              <a:rPr dirty="0" sz="850" spc="-10">
                <a:latin typeface="Arimo"/>
                <a:cs typeface="Arimo"/>
              </a:rPr>
              <a:t>yürütmek 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65">
                <a:latin typeface="Arimo"/>
                <a:cs typeface="Arimo"/>
              </a:rPr>
              <a:t>kolayd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70">
                <a:latin typeface="Arimo"/>
                <a:cs typeface="Arimo"/>
              </a:rPr>
              <a:t>az </a:t>
            </a:r>
            <a:r>
              <a:rPr dirty="0" sz="850" spc="-20">
                <a:latin typeface="Arimo"/>
                <a:cs typeface="Arimo"/>
              </a:rPr>
              <a:t>transistör</a:t>
            </a:r>
            <a:r>
              <a:rPr dirty="0" sz="850" spc="1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gerektirir.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65444" y="1743336"/>
            <a:ext cx="391096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5">
                <a:latin typeface="Arimo"/>
                <a:cs typeface="Arimo"/>
              </a:rPr>
              <a:t>Bir </a:t>
            </a:r>
            <a:r>
              <a:rPr dirty="0" sz="850" spc="-40">
                <a:latin typeface="Arimo"/>
                <a:cs typeface="Arimo"/>
              </a:rPr>
              <a:t>mikroprograml</a:t>
            </a:r>
            <a:r>
              <a:rPr dirty="0" sz="850" spc="-40">
                <a:latin typeface="WenQuanYi Micro Hei Mono"/>
                <a:cs typeface="WenQuanYi Micro Hei Mono"/>
              </a:rPr>
              <a:t>ı</a:t>
            </a:r>
            <a:r>
              <a:rPr dirty="0" sz="850" spc="-355">
                <a:latin typeface="WenQuanYi Micro Hei Mono"/>
                <a:cs typeface="WenQuanYi Micro Hei Mono"/>
              </a:rPr>
              <a:t> </a:t>
            </a:r>
            <a:r>
              <a:rPr dirty="0" sz="850" spc="-70">
                <a:latin typeface="Arimo"/>
                <a:cs typeface="Arimo"/>
              </a:rPr>
              <a:t>tasar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m </a:t>
            </a:r>
            <a:r>
              <a:rPr dirty="0" sz="850" spc="-25">
                <a:latin typeface="Arimo"/>
                <a:cs typeface="Arimo"/>
              </a:rPr>
              <a:t>yeni </a:t>
            </a:r>
            <a:r>
              <a:rPr dirty="0" sz="850" spc="-15">
                <a:latin typeface="Arimo"/>
                <a:cs typeface="Arimo"/>
              </a:rPr>
              <a:t>komut kümelerini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lemek </a:t>
            </a:r>
            <a:r>
              <a:rPr dirty="0" sz="850" spc="-20">
                <a:latin typeface="Arimo"/>
                <a:cs typeface="Arimo"/>
              </a:rPr>
              <a:t>için </a:t>
            </a:r>
            <a:r>
              <a:rPr dirty="0" sz="850" spc="-25">
                <a:latin typeface="Arimo"/>
                <a:cs typeface="Arimo"/>
              </a:rPr>
              <a:t>tamamen </a:t>
            </a:r>
            <a:r>
              <a:rPr dirty="0" sz="850" spc="-20">
                <a:latin typeface="Arimo"/>
                <a:cs typeface="Arimo"/>
              </a:rPr>
              <a:t>de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i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tirilebilir.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65444" y="2008068"/>
            <a:ext cx="417957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65">
                <a:latin typeface="Arimo"/>
                <a:cs typeface="Arimo"/>
              </a:rPr>
              <a:t>Yeni </a:t>
            </a:r>
            <a:r>
              <a:rPr dirty="0" sz="850" spc="-10">
                <a:latin typeface="Arimo"/>
                <a:cs typeface="Arimo"/>
              </a:rPr>
              <a:t>komutlar </a:t>
            </a:r>
            <a:r>
              <a:rPr dirty="0" sz="850" spc="-20">
                <a:latin typeface="Arimo"/>
                <a:cs typeface="Arimo"/>
              </a:rPr>
              <a:t>mikrokod halinde eskilerin </a:t>
            </a:r>
            <a:r>
              <a:rPr dirty="0" sz="850" spc="-30">
                <a:latin typeface="Arimo"/>
                <a:cs typeface="Arimo"/>
              </a:rPr>
              <a:t>üzerine </a:t>
            </a:r>
            <a:r>
              <a:rPr dirty="0" sz="850" spc="-25">
                <a:latin typeface="Arimo"/>
                <a:cs typeface="Arimo"/>
              </a:rPr>
              <a:t>eklenir. </a:t>
            </a:r>
            <a:r>
              <a:rPr dirty="0" sz="850" spc="-40">
                <a:latin typeface="Arimo"/>
                <a:cs typeface="Arimo"/>
              </a:rPr>
              <a:t>Böylece </a:t>
            </a:r>
            <a:r>
              <a:rPr dirty="0" sz="850" spc="-30">
                <a:latin typeface="Arimo"/>
                <a:cs typeface="Arimo"/>
              </a:rPr>
              <a:t>geriye </a:t>
            </a:r>
            <a:r>
              <a:rPr dirty="0" sz="850" spc="-20">
                <a:latin typeface="Arimo"/>
                <a:cs typeface="Arimo"/>
              </a:rPr>
              <a:t>dönük </a:t>
            </a:r>
            <a:r>
              <a:rPr dirty="0" sz="850" spc="-15">
                <a:latin typeface="Arimo"/>
                <a:cs typeface="Arimo"/>
              </a:rPr>
              <a:t>uyumluluk  tam </a:t>
            </a:r>
            <a:r>
              <a:rPr dirty="0" sz="850" spc="-30">
                <a:latin typeface="Arimo"/>
                <a:cs typeface="Arimo"/>
              </a:rPr>
              <a:t>olarak</a:t>
            </a:r>
            <a:r>
              <a:rPr dirty="0" sz="850" spc="-8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sa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lanabilir.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65316" y="2405159"/>
            <a:ext cx="4179570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40">
                <a:latin typeface="Arimo"/>
                <a:cs typeface="Arimo"/>
              </a:rPr>
              <a:t>Baz</a:t>
            </a:r>
            <a:r>
              <a:rPr dirty="0" sz="850" spc="-140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makineler </a:t>
            </a:r>
            <a:r>
              <a:rPr dirty="0" sz="850" spc="-10">
                <a:latin typeface="Arimo"/>
                <a:cs typeface="Arimo"/>
              </a:rPr>
              <a:t>ticari </a:t>
            </a:r>
            <a:r>
              <a:rPr dirty="0" sz="850" spc="-30">
                <a:latin typeface="Arimo"/>
                <a:cs typeface="Arimo"/>
              </a:rPr>
              <a:t>hesaplamalar </a:t>
            </a:r>
            <a:r>
              <a:rPr dirty="0" sz="850" spc="-20">
                <a:latin typeface="Arimo"/>
                <a:cs typeface="Arimo"/>
              </a:rPr>
              <a:t>için, </a:t>
            </a:r>
            <a:r>
              <a:rPr dirty="0" sz="850" spc="-105">
                <a:latin typeface="Arimo"/>
                <a:cs typeface="Arimo"/>
              </a:rPr>
              <a:t>baz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lar</a:t>
            </a:r>
            <a:r>
              <a:rPr dirty="0" sz="850" spc="-105">
                <a:latin typeface="WenQuanYi Micro Hei Mono"/>
                <a:cs typeface="WenQuanYi Micro Hei Mono"/>
              </a:rPr>
              <a:t>ı </a:t>
            </a:r>
            <a:r>
              <a:rPr dirty="0" sz="850" spc="-40">
                <a:latin typeface="Arimo"/>
                <a:cs typeface="Arimo"/>
              </a:rPr>
              <a:t>da </a:t>
            </a:r>
            <a:r>
              <a:rPr dirty="0" sz="850" spc="-15">
                <a:latin typeface="Arimo"/>
                <a:cs typeface="Arimo"/>
              </a:rPr>
              <a:t>bilimsel </a:t>
            </a:r>
            <a:r>
              <a:rPr dirty="0" sz="850" spc="-30">
                <a:latin typeface="Arimo"/>
                <a:cs typeface="Arimo"/>
              </a:rPr>
              <a:t>hesaplamalar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30">
                <a:latin typeface="Arimo"/>
                <a:cs typeface="Arimo"/>
              </a:rPr>
              <a:t>elveri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li hale  </a:t>
            </a:r>
            <a:r>
              <a:rPr dirty="0" sz="850" spc="-15">
                <a:latin typeface="Arimo"/>
                <a:cs typeface="Arimo"/>
              </a:rPr>
              <a:t>getirildiler. </a:t>
            </a:r>
            <a:r>
              <a:rPr dirty="0" sz="850" spc="-35">
                <a:latin typeface="Arimo"/>
                <a:cs typeface="Arimo"/>
              </a:rPr>
              <a:t>Bununla </a:t>
            </a:r>
            <a:r>
              <a:rPr dirty="0" sz="850" spc="-5">
                <a:latin typeface="Arimo"/>
                <a:cs typeface="Arimo"/>
              </a:rPr>
              <a:t>birlikte tümü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25">
                <a:latin typeface="Arimo"/>
                <a:cs typeface="Arimo"/>
              </a:rPr>
              <a:t>kümesini </a:t>
            </a:r>
            <a:r>
              <a:rPr dirty="0" sz="850" spc="-85">
                <a:latin typeface="Arimo"/>
                <a:cs typeface="Arimo"/>
              </a:rPr>
              <a:t>payla</a:t>
            </a:r>
            <a:r>
              <a:rPr dirty="0" sz="850" spc="-85">
                <a:latin typeface="WenQuanYi Micro Hei Mono"/>
                <a:cs typeface="WenQuanYi Micro Hei Mono"/>
              </a:rPr>
              <a:t>ş</a:t>
            </a:r>
            <a:r>
              <a:rPr dirty="0" sz="850" spc="-85">
                <a:latin typeface="Arimo"/>
                <a:cs typeface="Arimo"/>
              </a:rPr>
              <a:t>t</a:t>
            </a:r>
            <a:r>
              <a:rPr dirty="0" sz="850" spc="-85">
                <a:latin typeface="WenQuanYi Micro Hei Mono"/>
                <a:cs typeface="WenQuanYi Micro Hei Mono"/>
              </a:rPr>
              <a:t>ığı</a:t>
            </a:r>
            <a:r>
              <a:rPr dirty="0" sz="850" spc="-85">
                <a:latin typeface="Arimo"/>
                <a:cs typeface="Arimo"/>
              </a:rPr>
              <a:t>ndan </a:t>
            </a:r>
            <a:r>
              <a:rPr dirty="0" sz="850" spc="-25">
                <a:latin typeface="Arimo"/>
                <a:cs typeface="Arimo"/>
              </a:rPr>
              <a:t>programlar </a:t>
            </a:r>
            <a:r>
              <a:rPr dirty="0" sz="850" spc="-30">
                <a:latin typeface="Arimo"/>
                <a:cs typeface="Arimo"/>
              </a:rPr>
              <a:t>makineden  makineye, </a:t>
            </a:r>
            <a:r>
              <a:rPr dirty="0" sz="850" spc="-10">
                <a:latin typeface="Arimo"/>
                <a:cs typeface="Arimo"/>
              </a:rPr>
              <a:t>temel </a:t>
            </a:r>
            <a:r>
              <a:rPr dirty="0" sz="850" spc="-55">
                <a:latin typeface="Arimo"/>
                <a:cs typeface="Arimo"/>
              </a:rPr>
              <a:t>donan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mlara </a:t>
            </a:r>
            <a:r>
              <a:rPr dirty="0" sz="850" spc="-100">
                <a:latin typeface="Arimo"/>
                <a:cs typeface="Arimo"/>
              </a:rPr>
              <a:t>ba</a:t>
            </a:r>
            <a:r>
              <a:rPr dirty="0" sz="850" spc="-100">
                <a:latin typeface="WenQuanYi Micro Hei Mono"/>
                <a:cs typeface="WenQuanYi Micro Hei Mono"/>
              </a:rPr>
              <a:t>ğ</a:t>
            </a:r>
            <a:r>
              <a:rPr dirty="0" sz="850" spc="-100">
                <a:latin typeface="Arimo"/>
                <a:cs typeface="Arimo"/>
              </a:rPr>
              <a:t>l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kalarak, </a:t>
            </a:r>
            <a:r>
              <a:rPr dirty="0" sz="850" spc="-45">
                <a:latin typeface="Arimo"/>
                <a:cs typeface="Arimo"/>
              </a:rPr>
              <a:t>performans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</a:t>
            </a:r>
            <a:r>
              <a:rPr dirty="0" sz="850" spc="-20">
                <a:latin typeface="Arimo"/>
                <a:cs typeface="Arimo"/>
              </a:rPr>
              <a:t>mümkün olan </a:t>
            </a:r>
            <a:r>
              <a:rPr dirty="0" sz="850" spc="-114">
                <a:latin typeface="Arimo"/>
                <a:cs typeface="Arimo"/>
              </a:rPr>
              <a:t>art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r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m</a:t>
            </a:r>
            <a:r>
              <a:rPr dirty="0" sz="850" spc="-114">
                <a:latin typeface="WenQuanYi Micro Hei Mono"/>
                <a:cs typeface="WenQuanYi Micro Hei Mono"/>
              </a:rPr>
              <a:t>ı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00">
                <a:latin typeface="Arimo"/>
                <a:cs typeface="Arimo"/>
              </a:rPr>
              <a:t>azalt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m</a:t>
            </a:r>
            <a:r>
              <a:rPr dirty="0" sz="850" spc="-100">
                <a:latin typeface="WenQuanYi Micro Hei Mono"/>
                <a:cs typeface="WenQuanYi Micro Hei Mono"/>
              </a:rPr>
              <a:t>ı 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5">
                <a:latin typeface="Arimo"/>
                <a:cs typeface="Arimo"/>
              </a:rPr>
              <a:t>birlikte </a:t>
            </a:r>
            <a:r>
              <a:rPr dirty="0" sz="850" spc="-25">
                <a:latin typeface="Arimo"/>
                <a:cs typeface="Arimo"/>
              </a:rPr>
              <a:t>yeniden </a:t>
            </a:r>
            <a:r>
              <a:rPr dirty="0" sz="850" spc="-20">
                <a:latin typeface="Arimo"/>
                <a:cs typeface="Arimo"/>
              </a:rPr>
              <a:t>derlenmeden </a:t>
            </a:r>
            <a:r>
              <a:rPr dirty="0" sz="850" spc="-60">
                <a:latin typeface="Arimo"/>
                <a:cs typeface="Arimo"/>
              </a:rPr>
              <a:t>ta</a:t>
            </a:r>
            <a:r>
              <a:rPr dirty="0" sz="850" spc="-60">
                <a:latin typeface="WenQuanYi Micro Hei Mono"/>
                <a:cs typeface="WenQuanYi Micro Hei Mono"/>
              </a:rPr>
              <a:t>şı</a:t>
            </a:r>
            <a:r>
              <a:rPr dirty="0" sz="850" spc="-60">
                <a:latin typeface="Arimo"/>
                <a:cs typeface="Arimo"/>
              </a:rPr>
              <a:t>nabilir.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60">
                <a:latin typeface="Arimo"/>
                <a:cs typeface="Arimo"/>
              </a:rPr>
              <a:t>Bu  </a:t>
            </a:r>
            <a:r>
              <a:rPr dirty="0" sz="850" spc="-30">
                <a:latin typeface="Arimo"/>
                <a:cs typeface="Arimo"/>
              </a:rPr>
              <a:t>esneklik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40">
                <a:latin typeface="Arimo"/>
                <a:cs typeface="Arimo"/>
              </a:rPr>
              <a:t>güç, </a:t>
            </a:r>
            <a:r>
              <a:rPr dirty="0" sz="850" spc="-45">
                <a:latin typeface="Arimo"/>
                <a:cs typeface="Arimo"/>
              </a:rPr>
              <a:t>mikrokodlamay</a:t>
            </a:r>
            <a:r>
              <a:rPr dirty="0" sz="850" spc="-45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yeni  </a:t>
            </a:r>
            <a:r>
              <a:rPr dirty="0" sz="850" spc="-50">
                <a:latin typeface="Arimo"/>
                <a:cs typeface="Arimo"/>
              </a:rPr>
              <a:t>bilgisayarlar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409">
                <a:latin typeface="WenQuanYi Micro Hei Mono"/>
                <a:cs typeface="WenQuanYi Micro Hei Mono"/>
              </a:rPr>
              <a:t> </a:t>
            </a:r>
            <a:r>
              <a:rPr dirty="0" sz="850" spc="-30">
                <a:latin typeface="Arimo"/>
                <a:cs typeface="Arimo"/>
              </a:rPr>
              <a:t>geli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tirmek </a:t>
            </a:r>
            <a:r>
              <a:rPr dirty="0" sz="850" spc="-20">
                <a:latin typeface="Arimo"/>
                <a:cs typeface="Arimo"/>
              </a:rPr>
              <a:t>için </a:t>
            </a:r>
            <a:r>
              <a:rPr dirty="0" sz="850" spc="-10">
                <a:latin typeface="Arimo"/>
                <a:cs typeface="Arimo"/>
              </a:rPr>
              <a:t>tercih </a:t>
            </a:r>
            <a:r>
              <a:rPr dirty="0" sz="850" spc="-20">
                <a:latin typeface="Arimo"/>
                <a:cs typeface="Arimo"/>
              </a:rPr>
              <a:t>edilen yol </a:t>
            </a:r>
            <a:r>
              <a:rPr dirty="0" sz="850" spc="-50">
                <a:latin typeface="Arimo"/>
                <a:cs typeface="Arimo"/>
              </a:rPr>
              <a:t>yapar.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50</a:t>
            </a:r>
            <a:endParaRPr sz="550">
              <a:latin typeface="Arimo"/>
              <a:cs typeface="Arim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41882" y="4483323"/>
            <a:ext cx="380174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CISC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Mimarisi 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(Complex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Instruction </a:t>
            </a: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Set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Computer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‐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Karma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şı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k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komut kümeli</a:t>
            </a:r>
            <a:r>
              <a:rPr dirty="0" sz="850" spc="-6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Bilgisayar)</a:t>
            </a:r>
            <a:endParaRPr sz="850">
              <a:latin typeface="Arimo"/>
              <a:cs typeface="Arim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8650" y="4722312"/>
            <a:ext cx="417957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5">
                <a:latin typeface="Arimo"/>
                <a:cs typeface="Arimo"/>
              </a:rPr>
              <a:t>Bir </a:t>
            </a:r>
            <a:r>
              <a:rPr dirty="0" sz="850" spc="-40">
                <a:latin typeface="Arimo"/>
                <a:cs typeface="Arimo"/>
              </a:rPr>
              <a:t>mikroprograml</a:t>
            </a:r>
            <a:r>
              <a:rPr dirty="0" sz="850" spc="-40">
                <a:latin typeface="WenQuanYi Micro Hei Mono"/>
                <a:cs typeface="WenQuanYi Micro Hei Mono"/>
              </a:rPr>
              <a:t>ı </a:t>
            </a:r>
            <a:r>
              <a:rPr dirty="0" sz="850" spc="-100">
                <a:latin typeface="Arimo"/>
                <a:cs typeface="Arimo"/>
              </a:rPr>
              <a:t>tasar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m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50">
                <a:latin typeface="Arimo"/>
                <a:cs typeface="Arimo"/>
              </a:rPr>
              <a:t>kullanman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 sonuçlar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 </a:t>
            </a:r>
            <a:r>
              <a:rPr dirty="0" sz="850" spc="-10">
                <a:latin typeface="Arimo"/>
                <a:cs typeface="Arimo"/>
              </a:rPr>
              <a:t>birisi, </a:t>
            </a:r>
            <a:r>
              <a:rPr dirty="0" sz="850" spc="-90">
                <a:latin typeface="Arimo"/>
                <a:cs typeface="Arimo"/>
              </a:rPr>
              <a:t>tasar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mc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lar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>
                <a:latin typeface="Arimo"/>
                <a:cs typeface="Arimo"/>
              </a:rPr>
              <a:t>bir</a:t>
            </a:r>
            <a:r>
              <a:rPr dirty="0" sz="850" spc="204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komuta</a:t>
            </a:r>
            <a:endParaRPr sz="850">
              <a:latin typeface="Arimo"/>
              <a:cs typeface="Arim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6493" y="4838700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78650" y="4854684"/>
            <a:ext cx="4179570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40">
                <a:latin typeface="Arimo"/>
                <a:cs typeface="Arimo"/>
              </a:rPr>
              <a:t>daha fazla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levsellik </a:t>
            </a:r>
            <a:r>
              <a:rPr dirty="0" sz="850" spc="-20">
                <a:latin typeface="Arimo"/>
                <a:cs typeface="Arimo"/>
              </a:rPr>
              <a:t>katabilmeleridir. </a:t>
            </a:r>
            <a:r>
              <a:rPr dirty="0" sz="850" spc="-60">
                <a:latin typeface="Arimo"/>
                <a:cs typeface="Arimo"/>
              </a:rPr>
              <a:t>Programlar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70">
                <a:latin typeface="Arimo"/>
                <a:cs typeface="Arimo"/>
              </a:rPr>
              <a:t>çal</a:t>
            </a:r>
            <a:r>
              <a:rPr dirty="0" sz="850" spc="-70">
                <a:latin typeface="WenQuanYi Micro Hei Mono"/>
                <a:cs typeface="WenQuanYi Micro Hei Mono"/>
              </a:rPr>
              <a:t>ış</a:t>
            </a:r>
            <a:r>
              <a:rPr dirty="0" sz="850" spc="-70">
                <a:latin typeface="Arimo"/>
                <a:cs typeface="Arimo"/>
              </a:rPr>
              <a:t>t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rabilmek </a:t>
            </a:r>
            <a:r>
              <a:rPr dirty="0" sz="850" spc="-20">
                <a:latin typeface="Arimo"/>
                <a:cs typeface="Arimo"/>
              </a:rPr>
              <a:t>için </a:t>
            </a:r>
            <a:r>
              <a:rPr dirty="0" sz="850" spc="-25">
                <a:latin typeface="Arimo"/>
                <a:cs typeface="Arimo"/>
              </a:rPr>
              <a:t>gerekli </a:t>
            </a:r>
            <a:r>
              <a:rPr dirty="0" sz="850" spc="-15">
                <a:latin typeface="Arimo"/>
                <a:cs typeface="Arimo"/>
              </a:rPr>
              <a:t>toplam komut  </a:t>
            </a:r>
            <a:r>
              <a:rPr dirty="0" sz="850" spc="-80">
                <a:latin typeface="Arimo"/>
                <a:cs typeface="Arimo"/>
              </a:rPr>
              <a:t>miktar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</a:t>
            </a:r>
            <a:r>
              <a:rPr dirty="0" sz="850" spc="-80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azaltan </a:t>
            </a:r>
            <a:r>
              <a:rPr dirty="0" sz="850" spc="-55">
                <a:latin typeface="Arimo"/>
                <a:cs typeface="Arimo"/>
              </a:rPr>
              <a:t>sadece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ildir.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40">
                <a:latin typeface="Arimo"/>
                <a:cs typeface="Arimo"/>
              </a:rPr>
              <a:t>yüzden fazla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85">
                <a:latin typeface="Arimo"/>
                <a:cs typeface="Arimo"/>
              </a:rPr>
              <a:t>kullan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45">
                <a:latin typeface="Arimo"/>
                <a:cs typeface="Arimo"/>
              </a:rPr>
              <a:t>daha </a:t>
            </a:r>
            <a:r>
              <a:rPr dirty="0" sz="850">
                <a:latin typeface="Arimo"/>
                <a:cs typeface="Arimo"/>
              </a:rPr>
              <a:t>etkili </a:t>
            </a:r>
            <a:r>
              <a:rPr dirty="0" sz="850" spc="-30">
                <a:latin typeface="Arimo"/>
                <a:cs typeface="Arimo"/>
              </a:rPr>
              <a:t>hale </a:t>
            </a:r>
            <a:r>
              <a:rPr dirty="0" sz="850" spc="-50">
                <a:latin typeface="Arimo"/>
                <a:cs typeface="Arimo"/>
              </a:rPr>
              <a:t>gelmi</a:t>
            </a:r>
            <a:r>
              <a:rPr dirty="0" sz="850" spc="-50">
                <a:latin typeface="WenQuanYi Micro Hei Mono"/>
                <a:cs typeface="WenQuanYi Micro Hei Mono"/>
              </a:rPr>
              <a:t>ş  </a:t>
            </a:r>
            <a:r>
              <a:rPr dirty="0" sz="850" spc="-45">
                <a:latin typeface="Arimo"/>
                <a:cs typeface="Arimo"/>
              </a:rPr>
              <a:t>ve assembly </a:t>
            </a:r>
            <a:r>
              <a:rPr dirty="0" sz="850" spc="-10">
                <a:latin typeface="Arimo"/>
                <a:cs typeface="Arimo"/>
              </a:rPr>
              <a:t>dilinde </a:t>
            </a:r>
            <a:r>
              <a:rPr dirty="0" sz="850" spc="-25">
                <a:latin typeface="Arimo"/>
                <a:cs typeface="Arimo"/>
              </a:rPr>
              <a:t>program </a:t>
            </a:r>
            <a:r>
              <a:rPr dirty="0" sz="850" spc="-65">
                <a:latin typeface="Arimo"/>
                <a:cs typeface="Arimo"/>
              </a:rPr>
              <a:t>yazanlar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durumunu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85">
                <a:latin typeface="Arimo"/>
                <a:cs typeface="Arimo"/>
              </a:rPr>
              <a:t>kolayla</a:t>
            </a:r>
            <a:r>
              <a:rPr dirty="0" sz="850" spc="-85">
                <a:latin typeface="WenQuanYi Micro Hei Mono"/>
                <a:cs typeface="WenQuanYi Micro Hei Mono"/>
              </a:rPr>
              <a:t>ş</a:t>
            </a:r>
            <a:r>
              <a:rPr dirty="0" sz="850" spc="-85">
                <a:latin typeface="Arimo"/>
                <a:cs typeface="Arimo"/>
              </a:rPr>
              <a:t>t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rm</a:t>
            </a:r>
            <a:r>
              <a:rPr dirty="0" sz="850" spc="-85">
                <a:latin typeface="WenQuanYi Micro Hei Mono"/>
                <a:cs typeface="WenQuanYi Micro Hei Mono"/>
              </a:rPr>
              <a:t>ış</a:t>
            </a:r>
            <a:r>
              <a:rPr dirty="0" sz="850" spc="-85">
                <a:latin typeface="Arimo"/>
                <a:cs typeface="Arimo"/>
              </a:rPr>
              <a:t>t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6493" y="5251703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78650" y="5384134"/>
            <a:ext cx="417957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2200"/>
              </a:lnSpc>
              <a:spcBef>
                <a:spcPts val="95"/>
              </a:spcBef>
            </a:pPr>
            <a:r>
              <a:rPr dirty="0" sz="850" spc="-55">
                <a:latin typeface="Arimo"/>
                <a:cs typeface="Arimo"/>
              </a:rPr>
              <a:t>Daha </a:t>
            </a:r>
            <a:r>
              <a:rPr dirty="0" sz="850" spc="-35">
                <a:latin typeface="Arimo"/>
                <a:cs typeface="Arimo"/>
              </a:rPr>
              <a:t>sonra </a:t>
            </a:r>
            <a:r>
              <a:rPr dirty="0" sz="850" spc="-75">
                <a:latin typeface="Arimo"/>
                <a:cs typeface="Arimo"/>
              </a:rPr>
              <a:t>tasar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mc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lar, </a:t>
            </a:r>
            <a:r>
              <a:rPr dirty="0" sz="850" spc="-45">
                <a:latin typeface="Arimo"/>
                <a:cs typeface="Arimo"/>
              </a:rPr>
              <a:t>Assembly </a:t>
            </a:r>
            <a:r>
              <a:rPr dirty="0" sz="850">
                <a:latin typeface="Arimo"/>
                <a:cs typeface="Arimo"/>
              </a:rPr>
              <a:t>dili </a:t>
            </a:r>
            <a:r>
              <a:rPr dirty="0" sz="850" spc="-95">
                <a:latin typeface="Arimo"/>
                <a:cs typeface="Arimo"/>
              </a:rPr>
              <a:t>programc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s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 </a:t>
            </a:r>
            <a:r>
              <a:rPr dirty="0" sz="850" spc="-100">
                <a:latin typeface="Arimo"/>
                <a:cs typeface="Arimo"/>
              </a:rPr>
              <a:t>amaçlad</a:t>
            </a:r>
            <a:r>
              <a:rPr dirty="0" sz="850" spc="-100">
                <a:latin typeface="WenQuanYi Micro Hei Mono"/>
                <a:cs typeface="WenQuanYi Micro Hei Mono"/>
              </a:rPr>
              <a:t>ığı </a:t>
            </a:r>
            <a:r>
              <a:rPr dirty="0" sz="850" spc="-15">
                <a:latin typeface="Arimo"/>
                <a:cs typeface="Arimo"/>
              </a:rPr>
              <a:t>komutlarla </a:t>
            </a:r>
            <a:r>
              <a:rPr dirty="0" sz="850" spc="-30">
                <a:latin typeface="Arimo"/>
                <a:cs typeface="Arimo"/>
              </a:rPr>
              <a:t>kendi </a:t>
            </a:r>
            <a:r>
              <a:rPr dirty="0" sz="850" spc="-15">
                <a:latin typeface="Arimo"/>
                <a:cs typeface="Arimo"/>
              </a:rPr>
              <a:t>komut  </a:t>
            </a:r>
            <a:r>
              <a:rPr dirty="0" sz="850" spc="-25">
                <a:latin typeface="Arimo"/>
                <a:cs typeface="Arimo"/>
              </a:rPr>
              <a:t>kümesini </a:t>
            </a:r>
            <a:r>
              <a:rPr dirty="0" sz="850" spc="-100">
                <a:latin typeface="Arimo"/>
                <a:cs typeface="Arimo"/>
              </a:rPr>
              <a:t>art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rm</a:t>
            </a:r>
            <a:r>
              <a:rPr dirty="0" sz="850" spc="-100">
                <a:latin typeface="WenQuanYi Micro Hei Mono"/>
                <a:cs typeface="WenQuanYi Micro Hei Mono"/>
              </a:rPr>
              <a:t>ış</a:t>
            </a:r>
            <a:r>
              <a:rPr dirty="0" sz="850" spc="-100">
                <a:latin typeface="Arimo"/>
                <a:cs typeface="Arimo"/>
              </a:rPr>
              <a:t>t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r. </a:t>
            </a:r>
            <a:r>
              <a:rPr dirty="0" sz="850" spc="-60">
                <a:latin typeface="Arimo"/>
                <a:cs typeface="Arimo"/>
              </a:rPr>
              <a:t>Bu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10">
                <a:latin typeface="Arimo"/>
                <a:cs typeface="Arimo"/>
              </a:rPr>
              <a:t>tip </a:t>
            </a:r>
            <a:r>
              <a:rPr dirty="0" sz="850" spc="-70">
                <a:latin typeface="Arimo"/>
                <a:cs typeface="Arimo"/>
              </a:rPr>
              <a:t>art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mlar, </a:t>
            </a:r>
            <a:r>
              <a:rPr dirty="0" sz="850" spc="-35">
                <a:latin typeface="Arimo"/>
                <a:cs typeface="Arimo"/>
              </a:rPr>
              <a:t>manevra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lemleri, </a:t>
            </a:r>
            <a:r>
              <a:rPr dirty="0" sz="850" spc="-45">
                <a:latin typeface="Arimo"/>
                <a:cs typeface="Arimo"/>
              </a:rPr>
              <a:t>özel </a:t>
            </a:r>
            <a:r>
              <a:rPr dirty="0" sz="850" spc="-30">
                <a:latin typeface="Arimo"/>
                <a:cs typeface="Arimo"/>
              </a:rPr>
              <a:t>döngü </a:t>
            </a:r>
            <a:r>
              <a:rPr dirty="0" sz="850" spc="-100">
                <a:latin typeface="Arimo"/>
                <a:cs typeface="Arimo"/>
              </a:rPr>
              <a:t>yap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lar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45">
                <a:latin typeface="Arimo"/>
                <a:cs typeface="Arimo"/>
              </a:rPr>
              <a:t>ve</a:t>
            </a:r>
            <a:r>
              <a:rPr dirty="0" sz="850" spc="130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özel</a:t>
            </a:r>
            <a:endParaRPr sz="850">
              <a:latin typeface="Arimo"/>
              <a:cs typeface="Arim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8650" y="5648866"/>
            <a:ext cx="156210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>
                <a:latin typeface="Arimo"/>
                <a:cs typeface="Arimo"/>
              </a:rPr>
              <a:t>adresleme </a:t>
            </a:r>
            <a:r>
              <a:rPr dirty="0" sz="850" spc="-80">
                <a:latin typeface="Arimo"/>
                <a:cs typeface="Arimo"/>
              </a:rPr>
              <a:t>modlar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345">
                <a:latin typeface="WenQuanYi Micro Hei Mono"/>
                <a:cs typeface="WenQuanYi Micro Hei Mono"/>
              </a:rPr>
              <a:t> </a:t>
            </a:r>
            <a:r>
              <a:rPr dirty="0" sz="850" spc="-25">
                <a:latin typeface="Arimo"/>
                <a:cs typeface="Arimo"/>
              </a:rPr>
              <a:t>içermektedir.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828677" y="4483323"/>
            <a:ext cx="380174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CISC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Mimarisi 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(Complex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Instruction </a:t>
            </a: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Set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Computer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‐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Karma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şı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k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komut kümeli</a:t>
            </a:r>
            <a:r>
              <a:rPr dirty="0" sz="850" spc="-6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Bilgisayar)</a:t>
            </a:r>
            <a:endParaRPr sz="850">
              <a:latin typeface="Arimo"/>
              <a:cs typeface="Arim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65444" y="4722312"/>
            <a:ext cx="4177029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0">
                <a:latin typeface="Arimo"/>
                <a:cs typeface="Arimo"/>
              </a:rPr>
              <a:t>Devre </a:t>
            </a:r>
            <a:r>
              <a:rPr dirty="0" sz="850" spc="-90">
                <a:latin typeface="Arimo"/>
                <a:cs typeface="Arimo"/>
              </a:rPr>
              <a:t>tasar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mc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lar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, </a:t>
            </a:r>
            <a:r>
              <a:rPr dirty="0" sz="850" spc="-60">
                <a:latin typeface="Arimo"/>
                <a:cs typeface="Arimo"/>
              </a:rPr>
              <a:t>programc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ya </a:t>
            </a:r>
            <a:r>
              <a:rPr dirty="0" sz="850" spc="-95">
                <a:latin typeface="Arimo"/>
                <a:cs typeface="Arimo"/>
              </a:rPr>
              <a:t>yak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0">
                <a:latin typeface="Arimo"/>
                <a:cs typeface="Arimo"/>
              </a:rPr>
              <a:t>kümesi </a:t>
            </a:r>
            <a:r>
              <a:rPr dirty="0" sz="850" spc="-35">
                <a:latin typeface="Arimo"/>
                <a:cs typeface="Arimo"/>
              </a:rPr>
              <a:t>olu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turmaya </a:t>
            </a:r>
            <a:r>
              <a:rPr dirty="0" sz="850" spc="-65">
                <a:latin typeface="Arimo"/>
                <a:cs typeface="Arimo"/>
              </a:rPr>
              <a:t>ba</a:t>
            </a:r>
            <a:r>
              <a:rPr dirty="0" sz="850" spc="-65">
                <a:latin typeface="WenQuanYi Micro Hei Mono"/>
                <a:cs typeface="WenQuanYi Micro Hei Mono"/>
              </a:rPr>
              <a:t>ş</a:t>
            </a:r>
            <a:r>
              <a:rPr dirty="0" sz="850" spc="-65">
                <a:latin typeface="Arimo"/>
                <a:cs typeface="Arimo"/>
              </a:rPr>
              <a:t>lad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ktan </a:t>
            </a:r>
            <a:r>
              <a:rPr dirty="0" sz="850" spc="-35">
                <a:latin typeface="Arimo"/>
                <a:cs typeface="Arimo"/>
              </a:rPr>
              <a:t>sonra,</a:t>
            </a:r>
            <a:r>
              <a:rPr dirty="0" sz="850" spc="10">
                <a:latin typeface="Arimo"/>
                <a:cs typeface="Arimo"/>
              </a:rPr>
              <a:t> </a:t>
            </a:r>
            <a:r>
              <a:rPr dirty="0" sz="850" spc="-120">
                <a:latin typeface="Arimo"/>
                <a:cs typeface="Arimo"/>
              </a:rPr>
              <a:t>s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ra</a:t>
            </a:r>
            <a:endParaRPr sz="850">
              <a:latin typeface="Arimo"/>
              <a:cs typeface="Arim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83275" y="4838700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865444" y="4854684"/>
            <a:ext cx="4179570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60">
                <a:latin typeface="Arimo"/>
                <a:cs typeface="Arimo"/>
              </a:rPr>
              <a:t>mant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ksal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55">
                <a:latin typeface="Arimo"/>
                <a:cs typeface="Arimo"/>
              </a:rPr>
              <a:t>ad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mlarla </a:t>
            </a:r>
            <a:r>
              <a:rPr dirty="0" sz="850" spc="-35">
                <a:latin typeface="Arimo"/>
                <a:cs typeface="Arimo"/>
              </a:rPr>
              <a:t>yüksek</a:t>
            </a:r>
            <a:r>
              <a:rPr dirty="0" sz="850" spc="-35">
                <a:latin typeface="WenQuanYi Micro Hei Mono"/>
                <a:cs typeface="WenQuanYi Micro Hei Mono"/>
              </a:rPr>
              <a:t>‐</a:t>
            </a:r>
            <a:r>
              <a:rPr dirty="0" sz="850" spc="-35">
                <a:latin typeface="Arimo"/>
                <a:cs typeface="Arimo"/>
              </a:rPr>
              <a:t>düzeyli </a:t>
            </a:r>
            <a:r>
              <a:rPr dirty="0" sz="850" spc="-15">
                <a:latin typeface="Arimo"/>
                <a:cs typeface="Arimo"/>
              </a:rPr>
              <a:t>dillerden </a:t>
            </a:r>
            <a:r>
              <a:rPr dirty="0" sz="850" spc="-45">
                <a:latin typeface="Arimo"/>
                <a:cs typeface="Arimo"/>
              </a:rPr>
              <a:t>olu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an </a:t>
            </a:r>
            <a:r>
              <a:rPr dirty="0" sz="850" spc="-15">
                <a:latin typeface="Arimo"/>
                <a:cs typeface="Arimo"/>
              </a:rPr>
              <a:t>komut kümelerini </a:t>
            </a:r>
            <a:r>
              <a:rPr dirty="0" sz="850" spc="-75">
                <a:latin typeface="Arimo"/>
                <a:cs typeface="Arimo"/>
              </a:rPr>
              <a:t>yap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land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rmaya  </a:t>
            </a:r>
            <a:r>
              <a:rPr dirty="0" sz="850" spc="-35">
                <a:latin typeface="Arimo"/>
                <a:cs typeface="Arimo"/>
              </a:rPr>
              <a:t>gelmi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tir.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85">
                <a:latin typeface="Arimo"/>
                <a:cs typeface="Arimo"/>
              </a:rPr>
              <a:t>ad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m, </a:t>
            </a:r>
            <a:r>
              <a:rPr dirty="0" sz="850" spc="-20">
                <a:latin typeface="Arimo"/>
                <a:cs typeface="Arimo"/>
              </a:rPr>
              <a:t>derleyici </a:t>
            </a:r>
            <a:r>
              <a:rPr dirty="0" sz="850" spc="-60">
                <a:latin typeface="Arimo"/>
                <a:cs typeface="Arimo"/>
              </a:rPr>
              <a:t>yazarlar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ini </a:t>
            </a:r>
            <a:r>
              <a:rPr dirty="0" sz="850" spc="-95">
                <a:latin typeface="Arimo"/>
                <a:cs typeface="Arimo"/>
              </a:rPr>
              <a:t>kolayla</a:t>
            </a:r>
            <a:r>
              <a:rPr dirty="0" sz="850" spc="-95">
                <a:latin typeface="WenQuanYi Micro Hei Mono"/>
                <a:cs typeface="WenQuanYi Micro Hei Mono"/>
              </a:rPr>
              <a:t>ş</a:t>
            </a:r>
            <a:r>
              <a:rPr dirty="0" sz="850" spc="-95">
                <a:latin typeface="Arimo"/>
                <a:cs typeface="Arimo"/>
              </a:rPr>
              <a:t>t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rd</a:t>
            </a:r>
            <a:r>
              <a:rPr dirty="0" sz="850" spc="-95">
                <a:latin typeface="WenQuanYi Micro Hei Mono"/>
                <a:cs typeface="WenQuanYi Micro Hei Mono"/>
              </a:rPr>
              <a:t>ığı </a:t>
            </a:r>
            <a:r>
              <a:rPr dirty="0" sz="850" spc="-15">
                <a:latin typeface="Arimo"/>
                <a:cs typeface="Arimo"/>
              </a:rPr>
              <a:t>gibi </a:t>
            </a:r>
            <a:r>
              <a:rPr dirty="0" sz="850" spc="-20">
                <a:latin typeface="Arimo"/>
                <a:cs typeface="Arimo"/>
              </a:rPr>
              <a:t>derleyicilere </a:t>
            </a:r>
            <a:r>
              <a:rPr dirty="0" sz="850" spc="-45">
                <a:latin typeface="Arimo"/>
                <a:cs typeface="Arimo"/>
              </a:rPr>
              <a:t>kaynak </a:t>
            </a:r>
            <a:r>
              <a:rPr dirty="0" sz="850" spc="-30">
                <a:latin typeface="Arimo"/>
                <a:cs typeface="Arimo"/>
              </a:rPr>
              <a:t>kodu dizisi  </a:t>
            </a:r>
            <a:r>
              <a:rPr dirty="0" sz="850" spc="-110">
                <a:latin typeface="Arimo"/>
                <a:cs typeface="Arimo"/>
              </a:rPr>
              <a:t>ba</a:t>
            </a:r>
            <a:r>
              <a:rPr dirty="0" sz="850" spc="-110">
                <a:latin typeface="WenQuanYi Micro Hei Mono"/>
                <a:cs typeface="WenQuanYi Micro Hei Mono"/>
              </a:rPr>
              <a:t>şı</a:t>
            </a:r>
            <a:r>
              <a:rPr dirty="0" sz="850" spc="-110">
                <a:latin typeface="Arimo"/>
                <a:cs typeface="Arimo"/>
              </a:rPr>
              <a:t>na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70">
                <a:latin typeface="Arimo"/>
                <a:cs typeface="Arimo"/>
              </a:rPr>
              <a:t>az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100">
                <a:latin typeface="Arimo"/>
                <a:cs typeface="Arimo"/>
              </a:rPr>
              <a:t>ç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karmay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380">
                <a:latin typeface="WenQuanYi Micro Hei Mono"/>
                <a:cs typeface="WenQuanYi Micro Hei Mono"/>
              </a:rPr>
              <a:t> </a:t>
            </a:r>
            <a:r>
              <a:rPr dirty="0" sz="850" spc="-60">
                <a:latin typeface="Arimo"/>
                <a:cs typeface="Arimo"/>
              </a:rPr>
              <a:t>sa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lar.</a:t>
            </a:r>
            <a:endParaRPr sz="850">
              <a:latin typeface="Arimo"/>
              <a:cs typeface="Arimo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83275" y="5251703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865444" y="5384134"/>
            <a:ext cx="417893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2200"/>
              </a:lnSpc>
              <a:spcBef>
                <a:spcPts val="95"/>
              </a:spcBef>
            </a:pPr>
            <a:r>
              <a:rPr dirty="0" sz="850" spc="-125">
                <a:latin typeface="Arimo"/>
                <a:cs typeface="Arimo"/>
              </a:rPr>
              <a:t>CISC </a:t>
            </a:r>
            <a:r>
              <a:rPr dirty="0" sz="850" spc="-5">
                <a:latin typeface="Arimo"/>
                <a:cs typeface="Arimo"/>
              </a:rPr>
              <a:t>mimarili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lemciler, </a:t>
            </a:r>
            <a:r>
              <a:rPr dirty="0" sz="850" spc="-15">
                <a:latin typeface="Arimo"/>
                <a:cs typeface="Arimo"/>
              </a:rPr>
              <a:t>tek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05">
                <a:latin typeface="Arimo"/>
                <a:cs typeface="Arimo"/>
              </a:rPr>
              <a:t>ça</a:t>
            </a:r>
            <a:r>
              <a:rPr dirty="0" sz="850" spc="-105">
                <a:latin typeface="WenQuanYi Micro Hei Mono"/>
                <a:cs typeface="WenQuanYi Micro Hei Mono"/>
              </a:rPr>
              <a:t>ğ</a:t>
            </a:r>
            <a:r>
              <a:rPr dirty="0" sz="850" spc="-105">
                <a:latin typeface="Arimo"/>
                <a:cs typeface="Arimo"/>
              </a:rPr>
              <a:t>r</a:t>
            </a:r>
            <a:r>
              <a:rPr dirty="0" sz="850" spc="-105">
                <a:latin typeface="WenQuanYi Micro Hei Mono"/>
                <a:cs typeface="WenQuanYi Micro Hei Mono"/>
              </a:rPr>
              <a:t>ı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160">
                <a:latin typeface="Arimo"/>
                <a:cs typeface="Arimo"/>
              </a:rPr>
              <a:t>y</a:t>
            </a:r>
            <a:r>
              <a:rPr dirty="0" sz="850" spc="-160">
                <a:latin typeface="WenQuanYi Micro Hei Mono"/>
                <a:cs typeface="WenQuanYi Micro Hei Mono"/>
              </a:rPr>
              <a:t>ığı</a:t>
            </a:r>
            <a:r>
              <a:rPr dirty="0" sz="850" spc="-160">
                <a:latin typeface="Arimo"/>
                <a:cs typeface="Arimo"/>
              </a:rPr>
              <a:t>n </a:t>
            </a:r>
            <a:r>
              <a:rPr dirty="0" sz="850" spc="-35">
                <a:latin typeface="Arimo"/>
                <a:cs typeface="Arimo"/>
              </a:rPr>
              <a:t>çerçeveleme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5">
                <a:latin typeface="Arimo"/>
                <a:cs typeface="Arimo"/>
              </a:rPr>
              <a:t>yok </a:t>
            </a:r>
            <a:r>
              <a:rPr dirty="0" sz="850" spc="-15">
                <a:latin typeface="Arimo"/>
                <a:cs typeface="Arimo"/>
              </a:rPr>
              <a:t>etme </a:t>
            </a:r>
            <a:r>
              <a:rPr dirty="0" sz="850" spc="-65">
                <a:latin typeface="Arimo"/>
                <a:cs typeface="Arimo"/>
              </a:rPr>
              <a:t>yordamlar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 </a:t>
            </a:r>
            <a:r>
              <a:rPr dirty="0" sz="850" spc="-40">
                <a:latin typeface="Arimo"/>
                <a:cs typeface="Arimo"/>
              </a:rPr>
              <a:t>da  </a:t>
            </a:r>
            <a:r>
              <a:rPr dirty="0" sz="850" spc="-15">
                <a:latin typeface="Arimo"/>
                <a:cs typeface="Arimo"/>
              </a:rPr>
              <a:t>dahil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çe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itli </a:t>
            </a:r>
            <a:r>
              <a:rPr dirty="0" sz="850" spc="5">
                <a:latin typeface="Arimo"/>
                <a:cs typeface="Arimo"/>
              </a:rPr>
              <a:t>tipte </a:t>
            </a:r>
            <a:r>
              <a:rPr dirty="0" sz="850" spc="-50">
                <a:latin typeface="Arimo"/>
                <a:cs typeface="Arimo"/>
              </a:rPr>
              <a:t>komutlar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409">
                <a:latin typeface="WenQuanYi Micro Hei Mono"/>
                <a:cs typeface="WenQuanYi Micro Hei Mono"/>
              </a:rPr>
              <a:t> </a:t>
            </a:r>
            <a:r>
              <a:rPr dirty="0" sz="850" spc="-15">
                <a:latin typeface="Arimo"/>
                <a:cs typeface="Arimo"/>
              </a:rPr>
              <a:t>yürütür.</a:t>
            </a:r>
            <a:endParaRPr sz="850">
              <a:latin typeface="Arimo"/>
              <a:cs typeface="Arim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51</a:t>
            </a:r>
            <a:endParaRPr sz="550">
              <a:latin typeface="Arimo"/>
              <a:cs typeface="Arim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52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82" y="710150"/>
            <a:ext cx="68770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14">
                <a:solidFill>
                  <a:srgbClr val="FF0000"/>
                </a:solidFill>
                <a:latin typeface="Arimo"/>
                <a:cs typeface="Arimo"/>
              </a:rPr>
              <a:t>CISC’</a:t>
            </a:r>
            <a:r>
              <a:rPr dirty="0" sz="850" spc="-114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solidFill>
                  <a:srgbClr val="FF0000"/>
                </a:solidFill>
                <a:latin typeface="Arimo"/>
                <a:cs typeface="Arimo"/>
              </a:rPr>
              <a:t>n</a:t>
            </a:r>
            <a:r>
              <a:rPr dirty="0" sz="850" spc="-7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do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u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ş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u</a:t>
            </a:r>
            <a:endParaRPr sz="85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650" y="953188"/>
            <a:ext cx="115316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Arial"/>
                <a:cs typeface="Arial"/>
              </a:rPr>
              <a:t>CISC tasarım</a:t>
            </a:r>
            <a:r>
              <a:rPr dirty="0" sz="850" spc="-6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kararları:</a:t>
            </a:r>
            <a:endParaRPr sz="8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493" y="1065287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70" y="828294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8650" y="1217924"/>
            <a:ext cx="2284095" cy="42290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14"/>
              </a:spcBef>
              <a:buChar char="•"/>
              <a:tabLst>
                <a:tab pos="151130" algn="l"/>
              </a:tabLst>
            </a:pPr>
            <a:r>
              <a:rPr dirty="0" sz="850" spc="5">
                <a:latin typeface="Arial"/>
                <a:cs typeface="Arial"/>
              </a:rPr>
              <a:t>Mikrokod</a:t>
            </a:r>
            <a:r>
              <a:rPr dirty="0" sz="850" spc="-1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kullanmak</a:t>
            </a:r>
            <a:endParaRPr sz="850">
              <a:latin typeface="Arial"/>
              <a:cs typeface="Arial"/>
            </a:endParaRPr>
          </a:p>
          <a:p>
            <a:pPr marL="150495" indent="-138430">
              <a:lnSpc>
                <a:spcPct val="100000"/>
              </a:lnSpc>
              <a:spcBef>
                <a:spcPts val="25"/>
              </a:spcBef>
              <a:buChar char="•"/>
              <a:tabLst>
                <a:tab pos="151130" algn="l"/>
              </a:tabLst>
            </a:pPr>
            <a:r>
              <a:rPr dirty="0" sz="850" spc="5">
                <a:latin typeface="Arial"/>
                <a:cs typeface="Arial"/>
              </a:rPr>
              <a:t>Zengin </a:t>
            </a:r>
            <a:r>
              <a:rPr dirty="0" sz="850" spc="10">
                <a:latin typeface="Arial"/>
                <a:cs typeface="Arial"/>
              </a:rPr>
              <a:t>komut </a:t>
            </a:r>
            <a:r>
              <a:rPr dirty="0" sz="850" spc="5">
                <a:latin typeface="Arial"/>
                <a:cs typeface="Arial"/>
              </a:rPr>
              <a:t>kümesini</a:t>
            </a:r>
            <a:r>
              <a:rPr dirty="0" sz="850" spc="-2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oluşturmak</a:t>
            </a:r>
            <a:endParaRPr sz="850">
              <a:latin typeface="Arial"/>
              <a:cs typeface="Arial"/>
            </a:endParaRPr>
          </a:p>
          <a:p>
            <a:pPr marL="150495" indent="-138430">
              <a:lnSpc>
                <a:spcPct val="100000"/>
              </a:lnSpc>
              <a:spcBef>
                <a:spcPts val="20"/>
              </a:spcBef>
              <a:buChar char="•"/>
              <a:tabLst>
                <a:tab pos="151130" algn="l"/>
              </a:tabLst>
            </a:pPr>
            <a:r>
              <a:rPr dirty="0" sz="850" spc="5">
                <a:latin typeface="Arial"/>
                <a:cs typeface="Arial"/>
              </a:rPr>
              <a:t>Yüksek seviyeli komut kümesini oluşturmak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650" y="1747374"/>
            <a:ext cx="4179570" cy="952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10">
                <a:latin typeface="Arial"/>
                <a:cs typeface="Arial"/>
              </a:rPr>
              <a:t>Bu </a:t>
            </a:r>
            <a:r>
              <a:rPr dirty="0" sz="850" spc="5">
                <a:latin typeface="Arial"/>
                <a:cs typeface="Arial"/>
              </a:rPr>
              <a:t>üç </a:t>
            </a:r>
            <a:r>
              <a:rPr dirty="0" sz="850" spc="-5">
                <a:latin typeface="Arial"/>
                <a:cs typeface="Arial"/>
              </a:rPr>
              <a:t>karar, </a:t>
            </a:r>
            <a:r>
              <a:rPr dirty="0" sz="850" spc="5">
                <a:latin typeface="Arial"/>
                <a:cs typeface="Arial"/>
              </a:rPr>
              <a:t>bütün bilgisayarları </a:t>
            </a:r>
            <a:r>
              <a:rPr dirty="0" sz="850">
                <a:latin typeface="Arial"/>
                <a:cs typeface="Arial"/>
              </a:rPr>
              <a:t>80’lerin </a:t>
            </a:r>
            <a:r>
              <a:rPr dirty="0" sz="850" spc="5">
                <a:latin typeface="Arial"/>
                <a:cs typeface="Arial"/>
              </a:rPr>
              <a:t>sonuna taşıyan </a:t>
            </a:r>
            <a:r>
              <a:rPr dirty="0" sz="850" spc="10">
                <a:latin typeface="Arial"/>
                <a:cs typeface="Arial"/>
              </a:rPr>
              <a:t>CISC </a:t>
            </a:r>
            <a:r>
              <a:rPr dirty="0" sz="850" spc="5">
                <a:latin typeface="Arial"/>
                <a:cs typeface="Arial"/>
              </a:rPr>
              <a:t>felsefesinin temelidir  ve </a:t>
            </a:r>
            <a:r>
              <a:rPr dirty="0" sz="850" spc="10">
                <a:latin typeface="Arial"/>
                <a:cs typeface="Arial"/>
              </a:rPr>
              <a:t>bu gün de </a:t>
            </a:r>
            <a:r>
              <a:rPr dirty="0" sz="850" spc="5">
                <a:latin typeface="Arial"/>
                <a:cs typeface="Arial"/>
              </a:rPr>
              <a:t>hala geçerliliğini </a:t>
            </a:r>
            <a:r>
              <a:rPr dirty="0" sz="850">
                <a:latin typeface="Arial"/>
                <a:cs typeface="Arial"/>
              </a:rPr>
              <a:t>korumaktadır. </a:t>
            </a:r>
            <a:r>
              <a:rPr dirty="0" sz="850" spc="5">
                <a:latin typeface="Arial"/>
                <a:cs typeface="Arial"/>
              </a:rPr>
              <a:t>CISC adı, </a:t>
            </a:r>
            <a:r>
              <a:rPr dirty="0" sz="850" spc="10">
                <a:latin typeface="Arial"/>
                <a:cs typeface="Arial"/>
              </a:rPr>
              <a:t>RISC </a:t>
            </a:r>
            <a:r>
              <a:rPr dirty="0" sz="850" spc="5">
                <a:latin typeface="Arial"/>
                <a:cs typeface="Arial"/>
              </a:rPr>
              <a:t>mimarisinin gelişimine  kadar </a:t>
            </a:r>
            <a:r>
              <a:rPr dirty="0" sz="850">
                <a:latin typeface="Arial"/>
                <a:cs typeface="Arial"/>
              </a:rPr>
              <a:t>bilgisayar </a:t>
            </a:r>
            <a:r>
              <a:rPr dirty="0" sz="850" spc="5">
                <a:latin typeface="Arial"/>
                <a:cs typeface="Arial"/>
              </a:rPr>
              <a:t>tasarımcılarının sözlüğüne </a:t>
            </a:r>
            <a:r>
              <a:rPr dirty="0" sz="850">
                <a:latin typeface="Arial"/>
                <a:cs typeface="Arial"/>
              </a:rPr>
              <a:t>girmemişti </a:t>
            </a:r>
            <a:r>
              <a:rPr dirty="0" sz="850" spc="5">
                <a:latin typeface="Arial"/>
                <a:cs typeface="Arial"/>
              </a:rPr>
              <a:t>ve </a:t>
            </a:r>
            <a:r>
              <a:rPr dirty="0" sz="850">
                <a:latin typeface="Arial"/>
                <a:cs typeface="Arial"/>
              </a:rPr>
              <a:t>bilgisayarları </a:t>
            </a:r>
            <a:r>
              <a:rPr dirty="0" sz="850" spc="5">
                <a:latin typeface="Arial"/>
                <a:cs typeface="Arial"/>
              </a:rPr>
              <a:t>tasarladıkları  tek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mimariydi.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al"/>
              <a:cs typeface="Arial"/>
            </a:endParaRPr>
          </a:p>
          <a:p>
            <a:pPr algn="just" marL="12700" marR="5080" indent="-635">
              <a:lnSpc>
                <a:spcPct val="102200"/>
              </a:lnSpc>
            </a:pPr>
            <a:r>
              <a:rPr dirty="0" sz="850" spc="5">
                <a:latin typeface="Arial"/>
                <a:cs typeface="Arial"/>
              </a:rPr>
              <a:t>Bundan sonra bütün CISC tasarımlarının </a:t>
            </a:r>
            <a:r>
              <a:rPr dirty="0" sz="850">
                <a:latin typeface="Arial"/>
                <a:cs typeface="Arial"/>
              </a:rPr>
              <a:t>paylaştığı </a:t>
            </a:r>
            <a:r>
              <a:rPr dirty="0" sz="850" spc="5">
                <a:latin typeface="Arial"/>
                <a:cs typeface="Arial"/>
              </a:rPr>
              <a:t>genel karakteristikler ve bu  karakteristiklerin </a:t>
            </a:r>
            <a:r>
              <a:rPr dirty="0" sz="850" spc="10">
                <a:latin typeface="Arial"/>
                <a:cs typeface="Arial"/>
              </a:rPr>
              <a:t>CISC </a:t>
            </a:r>
            <a:r>
              <a:rPr dirty="0" sz="850" spc="5">
                <a:latin typeface="Arial"/>
                <a:cs typeface="Arial"/>
              </a:rPr>
              <a:t>yapısına sahip bir makinenin işlemine etkileri</a:t>
            </a:r>
            <a:r>
              <a:rPr dirty="0" sz="850" spc="1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görülecektir.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53</a:t>
            </a:r>
            <a:endParaRPr sz="550">
              <a:latin typeface="Arimo"/>
              <a:cs typeface="Arim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28677" y="710150"/>
            <a:ext cx="122364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CISC Tasar</a:t>
            </a:r>
            <a:r>
              <a:rPr dirty="0" sz="850" spc="-12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m</a:t>
            </a:r>
            <a:r>
              <a:rPr dirty="0" sz="850" spc="-12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n</a:t>
            </a:r>
            <a:r>
              <a:rPr dirty="0" sz="850" spc="-12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n</a:t>
            </a:r>
            <a:r>
              <a:rPr dirty="0" sz="850" spc="-8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Özellikleri</a:t>
            </a:r>
            <a:endParaRPr sz="850">
              <a:latin typeface="Arimo"/>
              <a:cs typeface="Arim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5444" y="949144"/>
            <a:ext cx="417830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">
                <a:latin typeface="Arimo"/>
                <a:cs typeface="Arimo"/>
              </a:rPr>
              <a:t>80’li </a:t>
            </a:r>
            <a:r>
              <a:rPr dirty="0" sz="850" spc="-65">
                <a:latin typeface="Arimo"/>
                <a:cs typeface="Arimo"/>
              </a:rPr>
              <a:t>y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llara </a:t>
            </a:r>
            <a:r>
              <a:rPr dirty="0" sz="850" spc="-35">
                <a:latin typeface="Arimo"/>
                <a:cs typeface="Arimo"/>
              </a:rPr>
              <a:t>kadar </a:t>
            </a:r>
            <a:r>
              <a:rPr dirty="0" sz="850" spc="-95">
                <a:latin typeface="Arimo"/>
                <a:cs typeface="Arimo"/>
              </a:rPr>
              <a:t>ç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kar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lan </a:t>
            </a:r>
            <a:r>
              <a:rPr dirty="0" sz="850" spc="-15">
                <a:latin typeface="Arimo"/>
                <a:cs typeface="Arimo"/>
              </a:rPr>
              <a:t>çipler </a:t>
            </a:r>
            <a:r>
              <a:rPr dirty="0" sz="850" spc="-30">
                <a:latin typeface="Arimo"/>
                <a:cs typeface="Arimo"/>
              </a:rPr>
              <a:t>kendine </a:t>
            </a:r>
            <a:r>
              <a:rPr dirty="0" sz="850" spc="-55">
                <a:latin typeface="Arimo"/>
                <a:cs typeface="Arimo"/>
              </a:rPr>
              <a:t>has </a:t>
            </a:r>
            <a:r>
              <a:rPr dirty="0" sz="850" spc="-70">
                <a:latin typeface="Arimo"/>
                <a:cs typeface="Arimo"/>
              </a:rPr>
              <a:t>tasar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m </a:t>
            </a:r>
            <a:r>
              <a:rPr dirty="0" sz="850" spc="-85">
                <a:latin typeface="Arimo"/>
                <a:cs typeface="Arimo"/>
              </a:rPr>
              <a:t>yollar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n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takip ettiler.</a:t>
            </a:r>
            <a:r>
              <a:rPr dirty="0" sz="850" spc="-80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Bunlar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 </a:t>
            </a:r>
            <a:r>
              <a:rPr dirty="0" sz="850" spc="-55">
                <a:latin typeface="Arimo"/>
                <a:cs typeface="Arimo"/>
              </a:rPr>
              <a:t>ço</a:t>
            </a:r>
            <a:r>
              <a:rPr dirty="0" sz="850" spc="-55">
                <a:latin typeface="WenQuanYi Micro Hei Mono"/>
                <a:cs typeface="WenQuanYi Micro Hei Mono"/>
              </a:rPr>
              <a:t>ğ</a:t>
            </a:r>
            <a:r>
              <a:rPr dirty="0" sz="850" spc="-55">
                <a:latin typeface="Arimo"/>
                <a:cs typeface="Arimo"/>
              </a:rPr>
              <a:t>u</a:t>
            </a:r>
            <a:endParaRPr sz="850">
              <a:latin typeface="Arimo"/>
              <a:cs typeface="Arim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83275" y="106527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865444" y="1081509"/>
            <a:ext cx="4178935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90">
                <a:latin typeface="Arimo"/>
                <a:cs typeface="Arimo"/>
              </a:rPr>
              <a:t>“CISC </a:t>
            </a:r>
            <a:r>
              <a:rPr dirty="0" sz="850" spc="-70">
                <a:latin typeface="Arimo"/>
                <a:cs typeface="Arimo"/>
              </a:rPr>
              <a:t>tasar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m </a:t>
            </a:r>
            <a:r>
              <a:rPr dirty="0" sz="850" spc="-45">
                <a:latin typeface="Arimo"/>
                <a:cs typeface="Arimo"/>
              </a:rPr>
              <a:t>kararlar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” </a:t>
            </a:r>
            <a:r>
              <a:rPr dirty="0" sz="850" spc="-20">
                <a:latin typeface="Arimo"/>
                <a:cs typeface="Arimo"/>
              </a:rPr>
              <a:t>denilen </a:t>
            </a:r>
            <a:r>
              <a:rPr dirty="0" sz="850" spc="-25">
                <a:latin typeface="Arimo"/>
                <a:cs typeface="Arimo"/>
              </a:rPr>
              <a:t>kurallara </a:t>
            </a:r>
            <a:r>
              <a:rPr dirty="0" sz="850" spc="-30">
                <a:latin typeface="Arimo"/>
                <a:cs typeface="Arimo"/>
              </a:rPr>
              <a:t>uydular. </a:t>
            </a:r>
            <a:r>
              <a:rPr dirty="0" sz="850" spc="-60">
                <a:latin typeface="Arimo"/>
                <a:cs typeface="Arimo"/>
              </a:rPr>
              <a:t>Bu  </a:t>
            </a:r>
            <a:r>
              <a:rPr dirty="0" sz="850" spc="-10">
                <a:latin typeface="Arimo"/>
                <a:cs typeface="Arimo"/>
              </a:rPr>
              <a:t>çiplerin </a:t>
            </a:r>
            <a:r>
              <a:rPr dirty="0" sz="850" spc="-25">
                <a:latin typeface="Arimo"/>
                <a:cs typeface="Arimo"/>
              </a:rPr>
              <a:t>hepsinin </a:t>
            </a:r>
            <a:r>
              <a:rPr dirty="0" sz="850" spc="-35">
                <a:latin typeface="Arimo"/>
                <a:cs typeface="Arimo"/>
              </a:rPr>
              <a:t>benzer </a:t>
            </a:r>
            <a:r>
              <a:rPr dirty="0" sz="850" spc="-15">
                <a:latin typeface="Arimo"/>
                <a:cs typeface="Arimo"/>
              </a:rPr>
              <a:t>komut  kümeleri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65">
                <a:latin typeface="Arimo"/>
                <a:cs typeface="Arimo"/>
              </a:rPr>
              <a:t>donan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m </a:t>
            </a:r>
            <a:r>
              <a:rPr dirty="0" sz="850" spc="-10">
                <a:latin typeface="Arimo"/>
                <a:cs typeface="Arimo"/>
              </a:rPr>
              <a:t>mimarileri </a:t>
            </a:r>
            <a:r>
              <a:rPr dirty="0" sz="850" spc="-75">
                <a:latin typeface="Arimo"/>
                <a:cs typeface="Arimo"/>
              </a:rPr>
              <a:t>vard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 </a:t>
            </a:r>
            <a:r>
              <a:rPr dirty="0" sz="850" spc="-30">
                <a:latin typeface="Arimo"/>
                <a:cs typeface="Arimo"/>
              </a:rPr>
              <a:t>Komut </a:t>
            </a:r>
            <a:r>
              <a:rPr dirty="0" sz="850" spc="-15">
                <a:latin typeface="Arimo"/>
                <a:cs typeface="Arimo"/>
              </a:rPr>
              <a:t>kümeleri, </a:t>
            </a:r>
            <a:r>
              <a:rPr dirty="0" sz="850" spc="-40">
                <a:latin typeface="Arimo"/>
                <a:cs typeface="Arimo"/>
              </a:rPr>
              <a:t>assembly </a:t>
            </a:r>
            <a:r>
              <a:rPr dirty="0" sz="850">
                <a:latin typeface="Arimo"/>
                <a:cs typeface="Arimo"/>
              </a:rPr>
              <a:t>dili </a:t>
            </a:r>
            <a:r>
              <a:rPr dirty="0" sz="850" spc="-80">
                <a:latin typeface="Arimo"/>
                <a:cs typeface="Arimo"/>
              </a:rPr>
              <a:t>programc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lar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  </a:t>
            </a:r>
            <a:r>
              <a:rPr dirty="0" sz="850" spc="-95">
                <a:latin typeface="Arimo"/>
                <a:cs typeface="Arimo"/>
              </a:rPr>
              <a:t>rahatl</a:t>
            </a:r>
            <a:r>
              <a:rPr dirty="0" sz="850" spc="-95">
                <a:latin typeface="WenQuanYi Micro Hei Mono"/>
                <a:cs typeface="WenQuanYi Micro Hei Mono"/>
              </a:rPr>
              <a:t>ığı</a:t>
            </a:r>
            <a:r>
              <a:rPr dirty="0" sz="850" spc="-320">
                <a:latin typeface="WenQuanYi Micro Hei Mono"/>
                <a:cs typeface="WenQuanYi Micro Hei Mono"/>
              </a:rPr>
              <a:t> </a:t>
            </a:r>
            <a:r>
              <a:rPr dirty="0" sz="850" spc="-15">
                <a:latin typeface="Arimo"/>
                <a:cs typeface="Arimo"/>
              </a:rPr>
              <a:t>için</a:t>
            </a:r>
            <a:r>
              <a:rPr dirty="0" sz="850" spc="-40">
                <a:latin typeface="Arimo"/>
                <a:cs typeface="Arimo"/>
              </a:rPr>
              <a:t> tasarlan</a:t>
            </a:r>
            <a:r>
              <a:rPr dirty="0" sz="850" spc="-40">
                <a:latin typeface="WenQuanYi Micro Hei Mono"/>
                <a:cs typeface="WenQuanYi Micro Hei Mono"/>
              </a:rPr>
              <a:t>ı</a:t>
            </a:r>
            <a:r>
              <a:rPr dirty="0" sz="850" spc="-40">
                <a:latin typeface="Arimo"/>
                <a:cs typeface="Arimo"/>
              </a:rPr>
              <a:t>rlar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ve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donan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m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75">
                <a:latin typeface="Arimo"/>
                <a:cs typeface="Arimo"/>
              </a:rPr>
              <a:t>tasar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mlar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325">
                <a:latin typeface="WenQuanYi Micro Hei Mono"/>
                <a:cs typeface="WenQuanYi Micro Hei Mono"/>
              </a:rPr>
              <a:t> </a:t>
            </a:r>
            <a:r>
              <a:rPr dirty="0" sz="850" spc="-35">
                <a:latin typeface="Arimo"/>
                <a:cs typeface="Arimo"/>
              </a:rPr>
              <a:t>oldukça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90">
                <a:latin typeface="Arimo"/>
                <a:cs typeface="Arimo"/>
              </a:rPr>
              <a:t>karma</a:t>
            </a:r>
            <a:r>
              <a:rPr dirty="0" sz="850" spc="-90">
                <a:latin typeface="WenQuanYi Micro Hei Mono"/>
                <a:cs typeface="WenQuanYi Micro Hei Mono"/>
              </a:rPr>
              <a:t>şı</a:t>
            </a:r>
            <a:r>
              <a:rPr dirty="0" sz="850" spc="-90">
                <a:latin typeface="Arimo"/>
                <a:cs typeface="Arimo"/>
              </a:rPr>
              <a:t>kt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83275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54</a:t>
            </a:r>
            <a:endParaRPr sz="550">
              <a:latin typeface="Arimo"/>
              <a:cs typeface="Arim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41882" y="4483323"/>
            <a:ext cx="74803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0">
                <a:solidFill>
                  <a:srgbClr val="FF0000"/>
                </a:solidFill>
                <a:latin typeface="Arimo"/>
                <a:cs typeface="Arimo"/>
              </a:rPr>
              <a:t>Komut</a:t>
            </a:r>
            <a:r>
              <a:rPr dirty="0" sz="850" spc="-7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30">
                <a:solidFill>
                  <a:srgbClr val="FF0000"/>
                </a:solidFill>
                <a:latin typeface="Arimo"/>
                <a:cs typeface="Arimo"/>
              </a:rPr>
              <a:t>Kümeleri</a:t>
            </a:r>
            <a:endParaRPr sz="85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8650" y="4722312"/>
            <a:ext cx="417893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5">
                <a:latin typeface="Arimo"/>
                <a:cs typeface="Arimo"/>
              </a:rPr>
              <a:t>CISC </a:t>
            </a:r>
            <a:r>
              <a:rPr dirty="0" sz="850" spc="-20">
                <a:latin typeface="Arimo"/>
                <a:cs typeface="Arimo"/>
              </a:rPr>
              <a:t>mimarisinin </a:t>
            </a:r>
            <a:r>
              <a:rPr dirty="0" sz="850" spc="-35">
                <a:latin typeface="Arimo"/>
                <a:cs typeface="Arimo"/>
              </a:rPr>
              <a:t>geli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imine </a:t>
            </a:r>
            <a:r>
              <a:rPr dirty="0" sz="850" spc="-20">
                <a:latin typeface="Arimo"/>
                <a:cs typeface="Arimo"/>
              </a:rPr>
              <a:t>izin </a:t>
            </a:r>
            <a:r>
              <a:rPr dirty="0" sz="850" spc="-30">
                <a:latin typeface="Arimo"/>
                <a:cs typeface="Arimo"/>
              </a:rPr>
              <a:t>veren </a:t>
            </a:r>
            <a:r>
              <a:rPr dirty="0" sz="850" spc="-70">
                <a:latin typeface="Arimo"/>
                <a:cs typeface="Arimo"/>
              </a:rPr>
              <a:t>tasar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m </a:t>
            </a:r>
            <a:r>
              <a:rPr dirty="0" sz="850" spc="-95">
                <a:latin typeface="Arimo"/>
                <a:cs typeface="Arimo"/>
              </a:rPr>
              <a:t>s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rlamalar</a:t>
            </a:r>
            <a:r>
              <a:rPr dirty="0" sz="850" spc="-95">
                <a:latin typeface="WenQuanYi Micro Hei Mono"/>
                <a:cs typeface="WenQuanYi Micro Hei Mono"/>
              </a:rPr>
              <a:t>ı </a:t>
            </a:r>
            <a:r>
              <a:rPr dirty="0" sz="850" spc="-75">
                <a:latin typeface="Arimo"/>
                <a:cs typeface="Arimo"/>
              </a:rPr>
              <a:t>az </a:t>
            </a:r>
            <a:r>
              <a:rPr dirty="0" sz="850" spc="-20">
                <a:latin typeface="Arimo"/>
                <a:cs typeface="Arimo"/>
              </a:rPr>
              <a:t>miktarda </a:t>
            </a:r>
            <a:r>
              <a:rPr dirty="0" sz="850" spc="-80">
                <a:latin typeface="Arimo"/>
                <a:cs typeface="Arimo"/>
              </a:rPr>
              <a:t>yava</a:t>
            </a:r>
            <a:r>
              <a:rPr dirty="0" sz="850" spc="-80">
                <a:latin typeface="WenQuanYi Micro Hei Mono"/>
                <a:cs typeface="WenQuanYi Micro Hei Mono"/>
              </a:rPr>
              <a:t>ş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45">
                <a:latin typeface="Arimo"/>
                <a:cs typeface="Arimo"/>
              </a:rPr>
              <a:t>ve</a:t>
            </a:r>
            <a:r>
              <a:rPr dirty="0" sz="850" spc="35">
                <a:latin typeface="Arimo"/>
                <a:cs typeface="Arimo"/>
              </a:rPr>
              <a:t> </a:t>
            </a:r>
            <a:r>
              <a:rPr dirty="0" sz="850" spc="-5">
                <a:latin typeface="Arimo"/>
                <a:cs typeface="Arimo"/>
              </a:rPr>
              <a:t>ilk</a:t>
            </a:r>
            <a:endParaRPr sz="850">
              <a:latin typeface="Arimo"/>
              <a:cs typeface="Arim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6493" y="4838700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78650" y="4854684"/>
            <a:ext cx="417830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50">
                <a:latin typeface="Arimo"/>
                <a:cs typeface="Arimo"/>
              </a:rPr>
              <a:t>makinalar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 </a:t>
            </a:r>
            <a:r>
              <a:rPr dirty="0" sz="850" spc="-45">
                <a:latin typeface="Arimo"/>
                <a:cs typeface="Arimo"/>
              </a:rPr>
              <a:t>Assembly </a:t>
            </a:r>
            <a:r>
              <a:rPr dirty="0" sz="850" spc="-10">
                <a:latin typeface="Arimo"/>
                <a:cs typeface="Arimo"/>
              </a:rPr>
              <a:t>dilinde </a:t>
            </a:r>
            <a:r>
              <a:rPr dirty="0" sz="850" spc="-50">
                <a:latin typeface="Arimo"/>
                <a:cs typeface="Arimo"/>
              </a:rPr>
              <a:t>programlanmas</a:t>
            </a:r>
            <a:r>
              <a:rPr dirty="0" sz="850" spc="-50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20">
                <a:latin typeface="Arimo"/>
                <a:cs typeface="Arimo"/>
              </a:rPr>
              <a:t>kümelerine </a:t>
            </a:r>
            <a:r>
              <a:rPr dirty="0" sz="850" spc="-120">
                <a:latin typeface="Arimo"/>
                <a:cs typeface="Arimo"/>
              </a:rPr>
              <a:t>baz</a:t>
            </a:r>
            <a:r>
              <a:rPr dirty="0" sz="850" spc="-120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ortak </a:t>
            </a:r>
            <a:r>
              <a:rPr dirty="0" sz="850" spc="-20">
                <a:latin typeface="Arimo"/>
                <a:cs typeface="Arimo"/>
              </a:rPr>
              <a:t>karakteristikler  yüklemi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tir: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650" y="5251775"/>
            <a:ext cx="4179570" cy="1349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50495" indent="-13843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50">
                <a:latin typeface="Arimo"/>
                <a:cs typeface="Arimo"/>
              </a:rPr>
              <a:t>Komutlar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5">
                <a:latin typeface="Arimo"/>
                <a:cs typeface="Arimo"/>
              </a:rPr>
              <a:t>kaynak ve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0">
                <a:latin typeface="Arimo"/>
                <a:cs typeface="Arimo"/>
              </a:rPr>
              <a:t>hedefe </a:t>
            </a:r>
            <a:r>
              <a:rPr dirty="0" sz="850" spc="-35">
                <a:latin typeface="Arimo"/>
                <a:cs typeface="Arimo"/>
              </a:rPr>
              <a:t>sahip</a:t>
            </a:r>
            <a:r>
              <a:rPr dirty="0" sz="850" spc="-110">
                <a:latin typeface="Arimo"/>
                <a:cs typeface="Arimo"/>
              </a:rPr>
              <a:t> </a:t>
            </a:r>
            <a:r>
              <a:rPr dirty="0" sz="850" spc="-80">
                <a:latin typeface="Arimo"/>
                <a:cs typeface="Arimo"/>
              </a:rPr>
              <a:t>olmas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  <a:p>
            <a:pPr algn="just" marL="150495" indent="-13843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75">
                <a:latin typeface="Arimo"/>
                <a:cs typeface="Arimo"/>
              </a:rPr>
              <a:t>ADD </a:t>
            </a:r>
            <a:r>
              <a:rPr dirty="0" sz="850" spc="-50">
                <a:latin typeface="Arimo"/>
                <a:cs typeface="Arimo"/>
              </a:rPr>
              <a:t>R1,#25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85">
                <a:latin typeface="Arimo"/>
                <a:cs typeface="Arimo"/>
              </a:rPr>
              <a:t>sat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nda, </a:t>
            </a:r>
            <a:r>
              <a:rPr dirty="0" sz="850" spc="-45">
                <a:latin typeface="Arimo"/>
                <a:cs typeface="Arimo"/>
              </a:rPr>
              <a:t>‘R11 </a:t>
            </a:r>
            <a:r>
              <a:rPr dirty="0" sz="850" spc="-30">
                <a:latin typeface="Arimo"/>
                <a:cs typeface="Arimo"/>
              </a:rPr>
              <a:t>hedef,’#25’ </a:t>
            </a:r>
            <a:r>
              <a:rPr dirty="0" sz="850" spc="-45">
                <a:latin typeface="Arimo"/>
                <a:cs typeface="Arimo"/>
              </a:rPr>
              <a:t>ise kaynak</a:t>
            </a:r>
            <a:r>
              <a:rPr dirty="0" sz="850" spc="3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verisidir.</a:t>
            </a:r>
            <a:endParaRPr sz="850">
              <a:latin typeface="Arimo"/>
              <a:cs typeface="Arimo"/>
            </a:endParaRPr>
          </a:p>
          <a:p>
            <a:pPr algn="just" marL="150495" marR="5080" indent="-138430">
              <a:lnSpc>
                <a:spcPct val="102200"/>
              </a:lnSpc>
              <a:buFont typeface="Arial"/>
              <a:buChar char="•"/>
              <a:tabLst>
                <a:tab pos="151130" algn="l"/>
              </a:tabLst>
            </a:pPr>
            <a:r>
              <a:rPr dirty="0" sz="850" spc="-40">
                <a:latin typeface="Arimo"/>
                <a:cs typeface="Arimo"/>
              </a:rPr>
              <a:t>Kaydediciden </a:t>
            </a:r>
            <a:r>
              <a:rPr dirty="0" sz="850" spc="-35">
                <a:latin typeface="Arimo"/>
                <a:cs typeface="Arimo"/>
              </a:rPr>
              <a:t>kaydediciye, </a:t>
            </a:r>
            <a:r>
              <a:rPr dirty="0" sz="850" spc="-30">
                <a:latin typeface="Arimo"/>
                <a:cs typeface="Arimo"/>
              </a:rPr>
              <a:t>kaydediciden </a:t>
            </a:r>
            <a:r>
              <a:rPr dirty="0" sz="850" spc="-35">
                <a:latin typeface="Arimo"/>
                <a:cs typeface="Arimo"/>
              </a:rPr>
              <a:t>belle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5">
                <a:latin typeface="Arimo"/>
                <a:cs typeface="Arimo"/>
              </a:rPr>
              <a:t>bellekten </a:t>
            </a:r>
            <a:r>
              <a:rPr dirty="0" sz="850" spc="-35">
                <a:latin typeface="Arimo"/>
                <a:cs typeface="Arimo"/>
              </a:rPr>
              <a:t>kaydediciye </a:t>
            </a:r>
            <a:r>
              <a:rPr dirty="0" sz="850" spc="-20">
                <a:latin typeface="Arimo"/>
                <a:cs typeface="Arimo"/>
              </a:rPr>
              <a:t>komutlara </a:t>
            </a:r>
            <a:r>
              <a:rPr dirty="0" sz="850" spc="-35">
                <a:latin typeface="Arimo"/>
                <a:cs typeface="Arimo"/>
              </a:rPr>
              <a:t>sahip  </a:t>
            </a:r>
            <a:r>
              <a:rPr dirty="0" sz="850" spc="-80">
                <a:latin typeface="Arimo"/>
                <a:cs typeface="Arimo"/>
              </a:rPr>
              <a:t>olmas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  <a:p>
            <a:pPr algn="just" marL="150495" indent="-13843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25">
                <a:latin typeface="Arimo"/>
                <a:cs typeface="Arimo"/>
              </a:rPr>
              <a:t>Diziler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yoluyla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belle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30">
                <a:latin typeface="Arimo"/>
                <a:cs typeface="Arimo"/>
              </a:rPr>
              <a:t> indislemek </a:t>
            </a:r>
            <a:r>
              <a:rPr dirty="0" sz="850" spc="-20">
                <a:latin typeface="Arimo"/>
                <a:cs typeface="Arimo"/>
              </a:rPr>
              <a:t>için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geli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tirilmi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10">
                <a:latin typeface="WenQuanYi Micro Hei Mono"/>
                <a:cs typeface="WenQuanYi Micro Hei Mono"/>
              </a:rPr>
              <a:t> </a:t>
            </a:r>
            <a:r>
              <a:rPr dirty="0" sz="850" spc="-35">
                <a:latin typeface="Arimo"/>
                <a:cs typeface="Arimo"/>
              </a:rPr>
              <a:t>pek </a:t>
            </a:r>
            <a:r>
              <a:rPr dirty="0" sz="850" spc="-40">
                <a:latin typeface="Arimo"/>
                <a:cs typeface="Arimo"/>
              </a:rPr>
              <a:t>çok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adresleme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60">
                <a:latin typeface="Arimo"/>
                <a:cs typeface="Arimo"/>
              </a:rPr>
              <a:t>modlar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310">
                <a:latin typeface="WenQuanYi Micro Hei Mono"/>
                <a:cs typeface="WenQuanYi Micro Hei Mono"/>
              </a:rPr>
              <a:t> </a:t>
            </a:r>
            <a:r>
              <a:rPr dirty="0" sz="850" spc="-30">
                <a:latin typeface="Arimo"/>
                <a:cs typeface="Arimo"/>
              </a:rPr>
              <a:t>içermesi</a:t>
            </a:r>
            <a:endParaRPr sz="850">
              <a:latin typeface="Arimo"/>
              <a:cs typeface="Arimo"/>
            </a:endParaRPr>
          </a:p>
          <a:p>
            <a:pPr algn="just" marL="150495" marR="5715" indent="-138430">
              <a:lnSpc>
                <a:spcPct val="102200"/>
              </a:lnSpc>
              <a:buFont typeface="Arial"/>
              <a:buChar char="•"/>
              <a:tabLst>
                <a:tab pos="151130" algn="l"/>
              </a:tabLst>
            </a:pPr>
            <a:r>
              <a:rPr dirty="0" sz="850" spc="-65">
                <a:latin typeface="Arimo"/>
                <a:cs typeface="Arimo"/>
              </a:rPr>
              <a:t>De</a:t>
            </a:r>
            <a:r>
              <a:rPr dirty="0" sz="850" spc="-65">
                <a:latin typeface="WenQuanYi Micro Hei Mono"/>
                <a:cs typeface="WenQuanYi Micro Hei Mono"/>
              </a:rPr>
              <a:t>ğ</a:t>
            </a:r>
            <a:r>
              <a:rPr dirty="0" sz="850" spc="-65">
                <a:latin typeface="Arimo"/>
                <a:cs typeface="Arimo"/>
              </a:rPr>
              <a:t>i</a:t>
            </a:r>
            <a:r>
              <a:rPr dirty="0" sz="850" spc="-65">
                <a:latin typeface="WenQuanYi Micro Hei Mono"/>
                <a:cs typeface="WenQuanYi Micro Hei Mono"/>
              </a:rPr>
              <a:t>ş</a:t>
            </a:r>
            <a:r>
              <a:rPr dirty="0" sz="850" spc="-65">
                <a:latin typeface="Arimo"/>
                <a:cs typeface="Arimo"/>
              </a:rPr>
              <a:t>ken </a:t>
            </a:r>
            <a:r>
              <a:rPr dirty="0" sz="850" spc="-25">
                <a:latin typeface="Arimo"/>
                <a:cs typeface="Arimo"/>
              </a:rPr>
              <a:t>uzunlukta </a:t>
            </a:r>
            <a:r>
              <a:rPr dirty="0" sz="850" spc="-10">
                <a:latin typeface="Arimo"/>
                <a:cs typeface="Arimo"/>
              </a:rPr>
              <a:t>komutlar </a:t>
            </a:r>
            <a:r>
              <a:rPr dirty="0" sz="850" spc="-25">
                <a:latin typeface="Arimo"/>
                <a:cs typeface="Arimo"/>
              </a:rPr>
              <a:t>içermesi (uzunluk genellikle </a:t>
            </a:r>
            <a:r>
              <a:rPr dirty="0" sz="850" spc="-35">
                <a:latin typeface="Arimo"/>
                <a:cs typeface="Arimo"/>
              </a:rPr>
              <a:t>adresleme </a:t>
            </a:r>
            <a:r>
              <a:rPr dirty="0" sz="850" spc="-25">
                <a:latin typeface="Arimo"/>
                <a:cs typeface="Arimo"/>
              </a:rPr>
              <a:t>moduna </a:t>
            </a:r>
            <a:r>
              <a:rPr dirty="0" sz="850" spc="-30">
                <a:latin typeface="Arimo"/>
                <a:cs typeface="Arimo"/>
              </a:rPr>
              <a:t>göre  </a:t>
            </a:r>
            <a:r>
              <a:rPr dirty="0" sz="850" spc="-45">
                <a:latin typeface="Arimo"/>
                <a:cs typeface="Arimo"/>
              </a:rPr>
              <a:t>de</a:t>
            </a:r>
            <a:r>
              <a:rPr dirty="0" sz="850" spc="-45">
                <a:latin typeface="WenQuanYi Micro Hei Mono"/>
                <a:cs typeface="WenQuanYi Micro Hei Mono"/>
              </a:rPr>
              <a:t>ğ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ir)</a:t>
            </a:r>
            <a:endParaRPr sz="850">
              <a:latin typeface="Arimo"/>
              <a:cs typeface="Arimo"/>
            </a:endParaRPr>
          </a:p>
          <a:p>
            <a:pPr algn="just" marL="150495" marR="5080" indent="-138430">
              <a:lnSpc>
                <a:spcPct val="102200"/>
              </a:lnSpc>
              <a:buFont typeface="Arial"/>
              <a:buChar char="•"/>
              <a:tabLst>
                <a:tab pos="151130" algn="l"/>
              </a:tabLst>
            </a:pPr>
            <a:r>
              <a:rPr dirty="0" sz="850" spc="-140">
                <a:latin typeface="WenQuanYi Micro Hei Mono"/>
                <a:cs typeface="WenQuanYi Micro Hei Mono"/>
              </a:rPr>
              <a:t>İ</a:t>
            </a:r>
            <a:r>
              <a:rPr dirty="0" sz="850" spc="-140">
                <a:latin typeface="Arimo"/>
                <a:cs typeface="Arimo"/>
              </a:rPr>
              <a:t>cras</a:t>
            </a:r>
            <a:r>
              <a:rPr dirty="0" sz="850" spc="-140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için birden </a:t>
            </a:r>
            <a:r>
              <a:rPr dirty="0" sz="850" spc="-40">
                <a:latin typeface="Arimo"/>
                <a:cs typeface="Arimo"/>
              </a:rPr>
              <a:t>fazla </a:t>
            </a:r>
            <a:r>
              <a:rPr dirty="0" sz="850" spc="-25">
                <a:latin typeface="Arimo"/>
                <a:cs typeface="Arimo"/>
              </a:rPr>
              <a:t>çevrim </a:t>
            </a:r>
            <a:r>
              <a:rPr dirty="0" sz="850" spc="-20">
                <a:latin typeface="Arimo"/>
                <a:cs typeface="Arimo"/>
              </a:rPr>
              <a:t>gerektiren </a:t>
            </a:r>
            <a:r>
              <a:rPr dirty="0" sz="850" spc="-25">
                <a:latin typeface="Arimo"/>
                <a:cs typeface="Arimo"/>
              </a:rPr>
              <a:t>komutlar. </a:t>
            </a:r>
            <a:r>
              <a:rPr dirty="0" sz="850" spc="-70">
                <a:latin typeface="Arimo"/>
                <a:cs typeface="Arimo"/>
              </a:rPr>
              <a:t>E</a:t>
            </a:r>
            <a:r>
              <a:rPr dirty="0" sz="850" spc="-70">
                <a:latin typeface="WenQuanYi Micro Hei Mono"/>
                <a:cs typeface="WenQuanYi Micro Hei Mono"/>
              </a:rPr>
              <a:t>ğ</a:t>
            </a:r>
            <a:r>
              <a:rPr dirty="0" sz="850" spc="-70">
                <a:latin typeface="Arimo"/>
                <a:cs typeface="Arimo"/>
              </a:rPr>
              <a:t>er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90">
                <a:latin typeface="Arimo"/>
                <a:cs typeface="Arimo"/>
              </a:rPr>
              <a:t>çal</a:t>
            </a:r>
            <a:r>
              <a:rPr dirty="0" sz="850" spc="-90">
                <a:latin typeface="WenQuanYi Micro Hei Mono"/>
                <a:cs typeface="WenQuanYi Micro Hei Mono"/>
              </a:rPr>
              <a:t>ış</a:t>
            </a:r>
            <a:r>
              <a:rPr dirty="0" sz="850" spc="-90">
                <a:latin typeface="Arimo"/>
                <a:cs typeface="Arimo"/>
              </a:rPr>
              <a:t>t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r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lmadan </a:t>
            </a:r>
            <a:r>
              <a:rPr dirty="0" sz="850" spc="-35">
                <a:latin typeface="Arimo"/>
                <a:cs typeface="Arimo"/>
              </a:rPr>
              <a:t>önce </a:t>
            </a:r>
            <a:r>
              <a:rPr dirty="0" sz="850" spc="-40">
                <a:latin typeface="Arimo"/>
                <a:cs typeface="Arimo"/>
              </a:rPr>
              <a:t>ek 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5">
                <a:latin typeface="Arimo"/>
                <a:cs typeface="Arimo"/>
              </a:rPr>
              <a:t>bilgiye </a:t>
            </a:r>
            <a:r>
              <a:rPr dirty="0" sz="850" spc="-20">
                <a:latin typeface="Arimo"/>
                <a:cs typeface="Arimo"/>
              </a:rPr>
              <a:t>ihtiyaç </a:t>
            </a:r>
            <a:r>
              <a:rPr dirty="0" sz="850" spc="-40">
                <a:latin typeface="Arimo"/>
                <a:cs typeface="Arimo"/>
              </a:rPr>
              <a:t>duyarsa, </a:t>
            </a:r>
            <a:r>
              <a:rPr dirty="0" sz="850" spc="-35">
                <a:latin typeface="Arimo"/>
                <a:cs typeface="Arimo"/>
              </a:rPr>
              <a:t>ekstra </a:t>
            </a:r>
            <a:r>
              <a:rPr dirty="0" sz="850" spc="-15">
                <a:latin typeface="Arimo"/>
                <a:cs typeface="Arimo"/>
              </a:rPr>
              <a:t>bilgiyi </a:t>
            </a:r>
            <a:r>
              <a:rPr dirty="0" sz="850" spc="-20">
                <a:latin typeface="Arimo"/>
                <a:cs typeface="Arimo"/>
              </a:rPr>
              <a:t>toplamak </a:t>
            </a:r>
            <a:r>
              <a:rPr dirty="0" sz="850" spc="-35">
                <a:latin typeface="Arimo"/>
                <a:cs typeface="Arimo"/>
              </a:rPr>
              <a:t>fazladan </a:t>
            </a:r>
            <a:r>
              <a:rPr dirty="0" sz="850" spc="-25">
                <a:latin typeface="Arimo"/>
                <a:cs typeface="Arimo"/>
              </a:rPr>
              <a:t>çevrim gerektirecektir. </a:t>
            </a:r>
            <a:r>
              <a:rPr dirty="0" sz="850" spc="-60">
                <a:latin typeface="Arimo"/>
                <a:cs typeface="Arimo"/>
              </a:rPr>
              <a:t>Sonuç 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120">
                <a:latin typeface="Arimo"/>
                <a:cs typeface="Arimo"/>
              </a:rPr>
              <a:t>baz</a:t>
            </a:r>
            <a:r>
              <a:rPr dirty="0" sz="850" spc="-120">
                <a:latin typeface="WenQuanYi Micro Hei Mono"/>
                <a:cs typeface="WenQuanYi Micro Hei Mono"/>
              </a:rPr>
              <a:t>ı </a:t>
            </a:r>
            <a:r>
              <a:rPr dirty="0" sz="850" spc="-125">
                <a:latin typeface="Arimo"/>
                <a:cs typeface="Arimo"/>
              </a:rPr>
              <a:t>CISC </a:t>
            </a:r>
            <a:r>
              <a:rPr dirty="0" sz="850" spc="-70">
                <a:latin typeface="Arimo"/>
                <a:cs typeface="Arimo"/>
              </a:rPr>
              <a:t>komutlar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440">
                <a:latin typeface="WenQuanYi Micro Hei Mono"/>
                <a:cs typeface="WenQuanYi Micro Hei Mono"/>
              </a:rPr>
              <a:t> </a:t>
            </a:r>
            <a:r>
              <a:rPr dirty="0" sz="850" spc="-15">
                <a:latin typeface="Arimo"/>
                <a:cs typeface="Arimo"/>
              </a:rPr>
              <a:t>yürütmek, </a:t>
            </a:r>
            <a:r>
              <a:rPr dirty="0" sz="850" spc="-20">
                <a:latin typeface="Arimo"/>
                <a:cs typeface="Arimo"/>
              </a:rPr>
              <a:t>di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erlerinden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35">
                <a:latin typeface="Arimo"/>
                <a:cs typeface="Arimo"/>
              </a:rPr>
              <a:t>uzun </a:t>
            </a:r>
            <a:r>
              <a:rPr dirty="0" sz="850" spc="-50">
                <a:latin typeface="Arimo"/>
                <a:cs typeface="Arimo"/>
              </a:rPr>
              <a:t>zaman </a:t>
            </a:r>
            <a:r>
              <a:rPr dirty="0" sz="850" spc="-65">
                <a:latin typeface="Arimo"/>
                <a:cs typeface="Arimo"/>
              </a:rPr>
              <a:t>alacakt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828677" y="4483323"/>
            <a:ext cx="85280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75">
                <a:solidFill>
                  <a:srgbClr val="FF0000"/>
                </a:solidFill>
                <a:latin typeface="Arimo"/>
                <a:cs typeface="Arimo"/>
              </a:rPr>
              <a:t>Donan</a:t>
            </a:r>
            <a:r>
              <a:rPr dirty="0" sz="850" spc="-7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solidFill>
                  <a:srgbClr val="FF0000"/>
                </a:solidFill>
                <a:latin typeface="Arimo"/>
                <a:cs typeface="Arimo"/>
              </a:rPr>
              <a:t>m</a:t>
            </a:r>
            <a:r>
              <a:rPr dirty="0" sz="850" spc="-9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Mimarisi</a:t>
            </a:r>
            <a:endParaRPr sz="850">
              <a:latin typeface="Arimo"/>
              <a:cs typeface="Arim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65519" y="4722353"/>
            <a:ext cx="417893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0495" indent="-137795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150495" algn="l"/>
              </a:tabLst>
            </a:pPr>
            <a:r>
              <a:rPr dirty="0" sz="850" spc="-75">
                <a:latin typeface="Arimo"/>
                <a:cs typeface="Arimo"/>
              </a:rPr>
              <a:t>Pek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35">
                <a:latin typeface="Arimo"/>
                <a:cs typeface="Arimo"/>
              </a:rPr>
              <a:t>adresleme </a:t>
            </a:r>
            <a:r>
              <a:rPr dirty="0" sz="850" spc="-20">
                <a:latin typeface="Arimo"/>
                <a:cs typeface="Arimo"/>
              </a:rPr>
              <a:t>modunu </a:t>
            </a:r>
            <a:r>
              <a:rPr dirty="0" sz="850" spc="-35">
                <a:latin typeface="Arimo"/>
                <a:cs typeface="Arimo"/>
              </a:rPr>
              <a:t>desteklemesi </a:t>
            </a:r>
            <a:r>
              <a:rPr dirty="0" sz="850" spc="-75">
                <a:latin typeface="Arimo"/>
                <a:cs typeface="Arimo"/>
              </a:rPr>
              <a:t>amac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yla </a:t>
            </a:r>
            <a:r>
              <a:rPr dirty="0" sz="850" spc="-15">
                <a:latin typeface="Arimo"/>
                <a:cs typeface="Arimo"/>
              </a:rPr>
              <a:t>tek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50">
                <a:latin typeface="Arimo"/>
                <a:cs typeface="Arimo"/>
              </a:rPr>
              <a:t>taraf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</a:t>
            </a:r>
            <a:r>
              <a:rPr dirty="0" sz="850" spc="95">
                <a:latin typeface="Arimo"/>
                <a:cs typeface="Arimo"/>
              </a:rPr>
              <a:t> </a:t>
            </a:r>
            <a:r>
              <a:rPr dirty="0" sz="850" spc="-90">
                <a:latin typeface="Arimo"/>
                <a:cs typeface="Arimo"/>
              </a:rPr>
              <a:t>karma</a:t>
            </a:r>
            <a:r>
              <a:rPr dirty="0" sz="850" spc="-90">
                <a:latin typeface="WenQuanYi Micro Hei Mono"/>
                <a:cs typeface="WenQuanYi Micro Hei Mono"/>
              </a:rPr>
              <a:t>şı</a:t>
            </a:r>
            <a:r>
              <a:rPr dirty="0" sz="850" spc="-90">
                <a:latin typeface="Arimo"/>
                <a:cs typeface="Arimo"/>
              </a:rPr>
              <a:t>k</a:t>
            </a:r>
            <a:endParaRPr sz="850">
              <a:latin typeface="Arimo"/>
              <a:cs typeface="Arim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83275" y="4838712"/>
            <a:ext cx="4412615" cy="828040"/>
          </a:xfrm>
          <a:custGeom>
            <a:avLst/>
            <a:gdLst/>
            <a:ahLst/>
            <a:cxnLst/>
            <a:rect l="l" t="t" r="r" b="b"/>
            <a:pathLst>
              <a:path w="4412615" h="828039">
                <a:moveTo>
                  <a:pt x="4412158" y="0"/>
                </a:moveTo>
                <a:lnTo>
                  <a:pt x="0" y="0"/>
                </a:lnTo>
                <a:lnTo>
                  <a:pt x="0" y="413004"/>
                </a:lnTo>
                <a:lnTo>
                  <a:pt x="0" y="413766"/>
                </a:lnTo>
                <a:lnTo>
                  <a:pt x="0" y="827532"/>
                </a:lnTo>
                <a:lnTo>
                  <a:pt x="4412158" y="827532"/>
                </a:lnTo>
                <a:lnTo>
                  <a:pt x="4412158" y="413766"/>
                </a:lnTo>
                <a:lnTo>
                  <a:pt x="4412158" y="413004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865434" y="4854684"/>
            <a:ext cx="4179570" cy="8197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50495">
              <a:lnSpc>
                <a:spcPct val="100000"/>
              </a:lnSpc>
              <a:spcBef>
                <a:spcPts val="114"/>
              </a:spcBef>
            </a:pP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5">
                <a:latin typeface="Arimo"/>
                <a:cs typeface="Arimo"/>
              </a:rPr>
              <a:t>de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ifre </a:t>
            </a:r>
            <a:r>
              <a:rPr dirty="0" sz="850" spc="-114">
                <a:latin typeface="Arimo"/>
                <a:cs typeface="Arimo"/>
              </a:rPr>
              <a:t>mant</a:t>
            </a:r>
            <a:r>
              <a:rPr dirty="0" sz="850" spc="-114">
                <a:latin typeface="WenQuanYi Micro Hei Mono"/>
                <a:cs typeface="WenQuanYi Micro Hei Mono"/>
              </a:rPr>
              <a:t>ığı</a:t>
            </a:r>
            <a:r>
              <a:rPr dirty="0" sz="850" spc="-340">
                <a:latin typeface="WenQuanYi Micro Hei Mono"/>
                <a:cs typeface="WenQuanYi Micro Hei Mono"/>
              </a:rPr>
              <a:t> </a:t>
            </a:r>
            <a:r>
              <a:rPr dirty="0" sz="850" spc="-10">
                <a:latin typeface="Arimo"/>
                <a:cs typeface="Arimo"/>
              </a:rPr>
              <a:t>yürütülür.</a:t>
            </a:r>
            <a:endParaRPr sz="850">
              <a:latin typeface="Arimo"/>
              <a:cs typeface="Arimo"/>
            </a:endParaRPr>
          </a:p>
          <a:p>
            <a:pPr algn="just" marL="150495" marR="5715" indent="-138430">
              <a:lnSpc>
                <a:spcPct val="102200"/>
              </a:lnSpc>
              <a:buFont typeface="Arial"/>
              <a:buChar char="•"/>
              <a:tabLst>
                <a:tab pos="151130" algn="l"/>
              </a:tabLst>
            </a:pPr>
            <a:r>
              <a:rPr dirty="0" sz="850" spc="-75">
                <a:latin typeface="Arimo"/>
                <a:cs typeface="Arimo"/>
              </a:rPr>
              <a:t>Az </a:t>
            </a:r>
            <a:r>
              <a:rPr dirty="0" sz="850" spc="-20">
                <a:latin typeface="Arimo"/>
                <a:cs typeface="Arimo"/>
              </a:rPr>
              <a:t>miktarda </a:t>
            </a:r>
            <a:r>
              <a:rPr dirty="0" sz="850" spc="-35">
                <a:latin typeface="Arimo"/>
                <a:cs typeface="Arimo"/>
              </a:rPr>
              <a:t>genel </a:t>
            </a:r>
            <a:r>
              <a:rPr dirty="0" sz="850" spc="-85">
                <a:latin typeface="Arimo"/>
                <a:cs typeface="Arimo"/>
              </a:rPr>
              <a:t>amaçl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kaydedici: </a:t>
            </a:r>
            <a:r>
              <a:rPr dirty="0" sz="850" spc="-35">
                <a:latin typeface="Arimo"/>
                <a:cs typeface="Arimo"/>
              </a:rPr>
              <a:t>Bellek </a:t>
            </a:r>
            <a:r>
              <a:rPr dirty="0" sz="850" spc="-30">
                <a:latin typeface="Arimo"/>
                <a:cs typeface="Arimo"/>
              </a:rPr>
              <a:t>üzerine do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rudan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30">
                <a:latin typeface="Arimo"/>
                <a:cs typeface="Arimo"/>
              </a:rPr>
              <a:t>yapabildi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inde, </a:t>
            </a:r>
            <a:r>
              <a:rPr dirty="0" sz="850" spc="-35">
                <a:latin typeface="Arimo"/>
                <a:cs typeface="Arimo"/>
              </a:rPr>
              <a:t>fazla  genel </a:t>
            </a:r>
            <a:r>
              <a:rPr dirty="0" sz="850" spc="-85">
                <a:latin typeface="Arimo"/>
                <a:cs typeface="Arimo"/>
              </a:rPr>
              <a:t>amaçl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kaydediciye </a:t>
            </a:r>
            <a:r>
              <a:rPr dirty="0" sz="850" spc="-20">
                <a:latin typeface="Arimo"/>
                <a:cs typeface="Arimo"/>
              </a:rPr>
              <a:t>ihtiyaç </a:t>
            </a:r>
            <a:r>
              <a:rPr dirty="0" sz="850" spc="-25">
                <a:latin typeface="Arimo"/>
                <a:cs typeface="Arimo"/>
              </a:rPr>
              <a:t>yoktur. </a:t>
            </a:r>
            <a:r>
              <a:rPr dirty="0" sz="850" spc="-75">
                <a:latin typeface="Arimo"/>
                <a:cs typeface="Arimo"/>
              </a:rPr>
              <a:t>Az </a:t>
            </a:r>
            <a:r>
              <a:rPr dirty="0" sz="850" spc="-20">
                <a:latin typeface="Arimo"/>
                <a:cs typeface="Arimo"/>
              </a:rPr>
              <a:t>miktarda </a:t>
            </a:r>
            <a:r>
              <a:rPr dirty="0" sz="850" spc="-35">
                <a:latin typeface="Arimo"/>
                <a:cs typeface="Arimo"/>
              </a:rPr>
              <a:t>kaydedici,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20">
                <a:latin typeface="Arimo"/>
                <a:cs typeface="Arimo"/>
              </a:rPr>
              <a:t>miktarda bellek  </a:t>
            </a:r>
            <a:r>
              <a:rPr dirty="0" sz="850" spc="-85">
                <a:latin typeface="Arimo"/>
                <a:cs typeface="Arimo"/>
              </a:rPr>
              <a:t>kullan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325">
                <a:latin typeface="WenQuanYi Micro Hei Mono"/>
                <a:cs typeface="WenQuanYi Micro Hei Mono"/>
              </a:rPr>
              <a:t> </a:t>
            </a:r>
            <a:r>
              <a:rPr dirty="0" sz="850" spc="-25">
                <a:latin typeface="Arimo"/>
                <a:cs typeface="Arimo"/>
              </a:rPr>
              <a:t>demektir.</a:t>
            </a:r>
            <a:endParaRPr sz="850">
              <a:latin typeface="Arimo"/>
              <a:cs typeface="Arimo"/>
            </a:endParaRPr>
          </a:p>
          <a:p>
            <a:pPr algn="just" marL="150495" marR="5080" indent="-138430">
              <a:lnSpc>
                <a:spcPct val="102200"/>
              </a:lnSpc>
              <a:buFont typeface="Arial"/>
              <a:buChar char="•"/>
              <a:tabLst>
                <a:tab pos="151130" algn="l"/>
              </a:tabLst>
            </a:pPr>
            <a:r>
              <a:rPr dirty="0" sz="850" spc="-75">
                <a:latin typeface="Arimo"/>
                <a:cs typeface="Arimo"/>
              </a:rPr>
              <a:t>Pek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45">
                <a:latin typeface="Arimo"/>
                <a:cs typeface="Arimo"/>
              </a:rPr>
              <a:t>özel </a:t>
            </a:r>
            <a:r>
              <a:rPr dirty="0" sz="850" spc="-85">
                <a:latin typeface="Arimo"/>
                <a:cs typeface="Arimo"/>
              </a:rPr>
              <a:t>amaçl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kaydedici: </a:t>
            </a:r>
            <a:r>
              <a:rPr dirty="0" sz="850" spc="-75">
                <a:latin typeface="Arimo"/>
                <a:cs typeface="Arimo"/>
              </a:rPr>
              <a:t>Ço</a:t>
            </a:r>
            <a:r>
              <a:rPr dirty="0" sz="850" spc="-75">
                <a:latin typeface="WenQuanYi Micro Hei Mono"/>
                <a:cs typeface="WenQuanYi Micro Hei Mono"/>
              </a:rPr>
              <a:t>ğ</a:t>
            </a:r>
            <a:r>
              <a:rPr dirty="0" sz="850" spc="-75">
                <a:latin typeface="Arimo"/>
                <a:cs typeface="Arimo"/>
              </a:rPr>
              <a:t>u </a:t>
            </a:r>
            <a:r>
              <a:rPr dirty="0" sz="850" spc="-125">
                <a:latin typeface="Arimo"/>
                <a:cs typeface="Arimo"/>
              </a:rPr>
              <a:t>CISC </a:t>
            </a:r>
            <a:r>
              <a:rPr dirty="0" sz="850" spc="-90">
                <a:latin typeface="Arimo"/>
                <a:cs typeface="Arimo"/>
              </a:rPr>
              <a:t>tasar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m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, </a:t>
            </a:r>
            <a:r>
              <a:rPr dirty="0" sz="850" spc="-160">
                <a:latin typeface="Arimo"/>
                <a:cs typeface="Arimo"/>
              </a:rPr>
              <a:t>y</a:t>
            </a:r>
            <a:r>
              <a:rPr dirty="0" sz="850" spc="-160">
                <a:latin typeface="WenQuanYi Micro Hei Mono"/>
                <a:cs typeface="WenQuanYi Micro Hei Mono"/>
              </a:rPr>
              <a:t>ığı</a:t>
            </a:r>
            <a:r>
              <a:rPr dirty="0" sz="850" spc="-160">
                <a:latin typeface="Arimo"/>
                <a:cs typeface="Arimo"/>
              </a:rPr>
              <a:t>n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aretçisi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50">
                <a:latin typeface="Arimo"/>
                <a:cs typeface="Arimo"/>
              </a:rPr>
              <a:t>kesme </a:t>
            </a:r>
            <a:r>
              <a:rPr dirty="0" sz="850" spc="-20">
                <a:latin typeface="Arimo"/>
                <a:cs typeface="Arimo"/>
              </a:rPr>
              <a:t>yöneticisi gibi  </a:t>
            </a:r>
            <a:r>
              <a:rPr dirty="0" sz="850" spc="-45">
                <a:latin typeface="Arimo"/>
                <a:cs typeface="Arimo"/>
              </a:rPr>
              <a:t>özel </a:t>
            </a:r>
            <a:r>
              <a:rPr dirty="0" sz="850" spc="-85">
                <a:latin typeface="Arimo"/>
                <a:cs typeface="Arimo"/>
              </a:rPr>
              <a:t>amaçl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kaydedicileri </a:t>
            </a:r>
            <a:r>
              <a:rPr dirty="0" sz="850" spc="-30">
                <a:latin typeface="Arimo"/>
                <a:cs typeface="Arimo"/>
              </a:rPr>
              <a:t>kendisi </a:t>
            </a:r>
            <a:r>
              <a:rPr dirty="0" sz="850" spc="-35">
                <a:latin typeface="Arimo"/>
                <a:cs typeface="Arimo"/>
              </a:rPr>
              <a:t>kurar.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65">
                <a:latin typeface="Arimo"/>
                <a:cs typeface="Arimo"/>
              </a:rPr>
              <a:t>donan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m </a:t>
            </a:r>
            <a:r>
              <a:rPr dirty="0" sz="850" spc="-114">
                <a:latin typeface="Arimo"/>
                <a:cs typeface="Arimo"/>
              </a:rPr>
              <a:t>tasar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m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n</a:t>
            </a:r>
            <a:r>
              <a:rPr dirty="0" sz="850" spc="-114">
                <a:latin typeface="WenQuanYi Micro Hei Mono"/>
                <a:cs typeface="WenQuanYi Micro Hei Mono"/>
              </a:rPr>
              <a:t>ı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5">
                <a:latin typeface="Arimo"/>
                <a:cs typeface="Arimo"/>
              </a:rPr>
              <a:t>dereceye</a:t>
            </a:r>
            <a:r>
              <a:rPr dirty="0" sz="850" spc="-2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kadar</a:t>
            </a:r>
            <a:endParaRPr sz="850">
              <a:latin typeface="Arimo"/>
              <a:cs typeface="Arim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65324" y="5648866"/>
            <a:ext cx="4178935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0495" marR="5080">
              <a:lnSpc>
                <a:spcPct val="102200"/>
              </a:lnSpc>
              <a:spcBef>
                <a:spcPts val="95"/>
              </a:spcBef>
            </a:pPr>
            <a:r>
              <a:rPr dirty="0" sz="850" spc="-25">
                <a:latin typeface="Arimo"/>
                <a:cs typeface="Arimo"/>
              </a:rPr>
              <a:t>basitle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tirir. </a:t>
            </a:r>
            <a:r>
              <a:rPr dirty="0" sz="850" spc="-20">
                <a:latin typeface="Arimo"/>
                <a:cs typeface="Arimo"/>
              </a:rPr>
              <a:t>Komutlar </a:t>
            </a:r>
            <a:r>
              <a:rPr dirty="0" sz="850" spc="-90">
                <a:latin typeface="Arimo"/>
                <a:cs typeface="Arimo"/>
              </a:rPr>
              <a:t>karma</a:t>
            </a:r>
            <a:r>
              <a:rPr dirty="0" sz="850" spc="-90">
                <a:latin typeface="WenQuanYi Micro Hei Mono"/>
                <a:cs typeface="WenQuanYi Micro Hei Mono"/>
              </a:rPr>
              <a:t>şı</a:t>
            </a:r>
            <a:r>
              <a:rPr dirty="0" sz="850" spc="-90">
                <a:latin typeface="Arimo"/>
                <a:cs typeface="Arimo"/>
              </a:rPr>
              <a:t>k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undan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 spc="-20">
                <a:latin typeface="Arimo"/>
                <a:cs typeface="Arimo"/>
              </a:rPr>
              <a:t>parametrenin </a:t>
            </a:r>
            <a:r>
              <a:rPr dirty="0" sz="850" spc="-45">
                <a:latin typeface="Arimo"/>
                <a:cs typeface="Arimo"/>
              </a:rPr>
              <a:t>tutulmas</a:t>
            </a:r>
            <a:r>
              <a:rPr dirty="0" sz="850" spc="-45">
                <a:latin typeface="WenQuanYi Micro Hei Mono"/>
                <a:cs typeface="WenQuanYi Micro Hei Mono"/>
              </a:rPr>
              <a:t>ı </a:t>
            </a:r>
            <a:r>
              <a:rPr dirty="0" sz="850" spc="-100">
                <a:latin typeface="Arimo"/>
                <a:cs typeface="Arimo"/>
              </a:rPr>
              <a:t>ayr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5">
                <a:latin typeface="Arimo"/>
                <a:cs typeface="Arimo"/>
              </a:rPr>
              <a:t>önem  </a:t>
            </a:r>
            <a:r>
              <a:rPr dirty="0" sz="850" spc="-114">
                <a:latin typeface="Arimo"/>
                <a:cs typeface="Arimo"/>
              </a:rPr>
              <a:t>ta</a:t>
            </a:r>
            <a:r>
              <a:rPr dirty="0" sz="850" spc="-114">
                <a:latin typeface="WenQuanYi Micro Hei Mono"/>
                <a:cs typeface="WenQuanYi Micro Hei Mono"/>
              </a:rPr>
              <a:t>şı</a:t>
            </a:r>
            <a:r>
              <a:rPr dirty="0" sz="850" spc="-114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  <a:p>
            <a:pPr marL="150495" marR="6985" indent="-138430">
              <a:lnSpc>
                <a:spcPct val="102200"/>
              </a:lnSpc>
              <a:buFont typeface="Arial"/>
              <a:buChar char="•"/>
              <a:tabLst>
                <a:tab pos="151130" algn="l"/>
              </a:tabLst>
            </a:pPr>
            <a:r>
              <a:rPr dirty="0" sz="850" spc="-50">
                <a:latin typeface="Arimo"/>
                <a:cs typeface="Arimo"/>
              </a:rPr>
              <a:t>Bayrak </a:t>
            </a:r>
            <a:r>
              <a:rPr dirty="0" sz="850" spc="-35">
                <a:latin typeface="Arimo"/>
                <a:cs typeface="Arimo"/>
              </a:rPr>
              <a:t>kaydedicisi: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35">
                <a:latin typeface="Arimo"/>
                <a:cs typeface="Arimo"/>
              </a:rPr>
              <a:t>kaydedici, </a:t>
            </a:r>
            <a:r>
              <a:rPr dirty="0" sz="850" spc="-45">
                <a:latin typeface="Arimo"/>
                <a:cs typeface="Arimo"/>
              </a:rPr>
              <a:t>son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lemin </a:t>
            </a:r>
            <a:r>
              <a:rPr dirty="0" sz="850" spc="-30">
                <a:latin typeface="Arimo"/>
                <a:cs typeface="Arimo"/>
              </a:rPr>
              <a:t>sonucunun ne </a:t>
            </a:r>
            <a:r>
              <a:rPr dirty="0" sz="850" spc="-25">
                <a:latin typeface="Arimo"/>
                <a:cs typeface="Arimo"/>
              </a:rPr>
              <a:t>oldu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unu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lemciye </a:t>
            </a:r>
            <a:r>
              <a:rPr dirty="0" sz="850">
                <a:latin typeface="Arimo"/>
                <a:cs typeface="Arimo"/>
              </a:rPr>
              <a:t>bildirir </a:t>
            </a:r>
            <a:r>
              <a:rPr dirty="0" sz="850" spc="-45">
                <a:latin typeface="Arimo"/>
                <a:cs typeface="Arimo"/>
              </a:rPr>
              <a:t>ve  </a:t>
            </a:r>
            <a:r>
              <a:rPr dirty="0" sz="850" spc="-30">
                <a:latin typeface="Arimo"/>
                <a:cs typeface="Arimo"/>
              </a:rPr>
              <a:t>sonraki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lemin </a:t>
            </a:r>
            <a:r>
              <a:rPr dirty="0" sz="850" spc="-30">
                <a:latin typeface="Arimo"/>
                <a:cs typeface="Arimo"/>
              </a:rPr>
              <a:t>buna </a:t>
            </a:r>
            <a:r>
              <a:rPr dirty="0" sz="850" spc="-35">
                <a:latin typeface="Arimo"/>
                <a:cs typeface="Arimo"/>
              </a:rPr>
              <a:t>göre </a:t>
            </a:r>
            <a:r>
              <a:rPr dirty="0" sz="850" spc="-15">
                <a:latin typeface="Arimo"/>
                <a:cs typeface="Arimo"/>
              </a:rPr>
              <a:t>yönlendirilmesini</a:t>
            </a:r>
            <a:r>
              <a:rPr dirty="0" sz="850" spc="-70">
                <a:latin typeface="Arimo"/>
                <a:cs typeface="Arimo"/>
              </a:rPr>
              <a:t> </a:t>
            </a:r>
            <a:r>
              <a:rPr dirty="0" sz="850" spc="-55">
                <a:latin typeface="Arimo"/>
                <a:cs typeface="Arimo"/>
              </a:rPr>
              <a:t>sa</a:t>
            </a:r>
            <a:r>
              <a:rPr dirty="0" sz="850" spc="-55">
                <a:latin typeface="WenQuanYi Micro Hei Mono"/>
                <a:cs typeface="WenQuanYi Micro Hei Mono"/>
              </a:rPr>
              <a:t>ğ</a:t>
            </a:r>
            <a:r>
              <a:rPr dirty="0" sz="850" spc="-55">
                <a:latin typeface="Arimo"/>
                <a:cs typeface="Arimo"/>
              </a:rPr>
              <a:t>lar.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55</a:t>
            </a:r>
            <a:endParaRPr sz="550">
              <a:latin typeface="Arimo"/>
              <a:cs typeface="Arim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56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82" y="710150"/>
            <a:ext cx="88455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80">
                <a:solidFill>
                  <a:srgbClr val="FF0000"/>
                </a:solidFill>
                <a:latin typeface="WenQuanYi Micro Hei Mono"/>
                <a:cs typeface="WenQuanYi Micro Hei Mono"/>
              </a:rPr>
              <a:t>İ</a:t>
            </a:r>
            <a:r>
              <a:rPr dirty="0" sz="850" spc="-80">
                <a:solidFill>
                  <a:srgbClr val="FF0000"/>
                </a:solidFill>
                <a:latin typeface="Arimo"/>
                <a:cs typeface="Arimo"/>
              </a:rPr>
              <a:t>deal </a:t>
            </a: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CISC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Mimarisi</a:t>
            </a:r>
            <a:endParaRPr sz="850">
              <a:latin typeface="Arimo"/>
              <a:cs typeface="Arim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1065287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70" y="828294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63097" y="949144"/>
            <a:ext cx="4180840" cy="18789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25">
                <a:latin typeface="Arimo"/>
                <a:cs typeface="Arimo"/>
              </a:rPr>
              <a:t>CISC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lemciler,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5">
                <a:latin typeface="Arimo"/>
                <a:cs typeface="Arimo"/>
              </a:rPr>
              <a:t>sonraki </a:t>
            </a:r>
            <a:r>
              <a:rPr dirty="0" sz="850" spc="-25">
                <a:latin typeface="Arimo"/>
                <a:cs typeface="Arimo"/>
              </a:rPr>
              <a:t>komuta </a:t>
            </a:r>
            <a:r>
              <a:rPr dirty="0" sz="850" spc="-50">
                <a:latin typeface="Arimo"/>
                <a:cs typeface="Arimo"/>
              </a:rPr>
              <a:t>ba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lamadan </a:t>
            </a:r>
            <a:r>
              <a:rPr dirty="0" sz="850" spc="-35">
                <a:latin typeface="Arimo"/>
                <a:cs typeface="Arimo"/>
              </a:rPr>
              <a:t>önce </a:t>
            </a:r>
            <a:r>
              <a:rPr dirty="0" sz="850" spc="-20">
                <a:latin typeface="Arimo"/>
                <a:cs typeface="Arimo"/>
              </a:rPr>
              <a:t>elindeki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25">
                <a:latin typeface="Arimo"/>
                <a:cs typeface="Arimo"/>
              </a:rPr>
              <a:t>tamamen </a:t>
            </a:r>
            <a:r>
              <a:rPr dirty="0" sz="850" spc="-30">
                <a:latin typeface="Arimo"/>
                <a:cs typeface="Arimo"/>
              </a:rPr>
              <a:t>icra </a:t>
            </a:r>
            <a:r>
              <a:rPr dirty="0" sz="850" spc="-20">
                <a:latin typeface="Arimo"/>
                <a:cs typeface="Arimo"/>
              </a:rPr>
              <a:t>etmek  </a:t>
            </a:r>
            <a:r>
              <a:rPr dirty="0" sz="850" spc="-40">
                <a:latin typeface="Arimo"/>
                <a:cs typeface="Arimo"/>
              </a:rPr>
              <a:t>üzere </a:t>
            </a:r>
            <a:r>
              <a:rPr dirty="0" sz="850" spc="-75">
                <a:latin typeface="Arimo"/>
                <a:cs typeface="Arimo"/>
              </a:rPr>
              <a:t>tasarlanm</a:t>
            </a:r>
            <a:r>
              <a:rPr dirty="0" sz="850" spc="-75">
                <a:latin typeface="WenQuanYi Micro Hei Mono"/>
                <a:cs typeface="WenQuanYi Micro Hei Mono"/>
              </a:rPr>
              <a:t>ış</a:t>
            </a:r>
            <a:r>
              <a:rPr dirty="0" sz="850" spc="-75">
                <a:latin typeface="Arimo"/>
                <a:cs typeface="Arimo"/>
              </a:rPr>
              <a:t>t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 </a:t>
            </a:r>
            <a:r>
              <a:rPr dirty="0" sz="850" spc="-50">
                <a:latin typeface="Arimo"/>
                <a:cs typeface="Arimo"/>
              </a:rPr>
              <a:t>Ama </a:t>
            </a:r>
            <a:r>
              <a:rPr dirty="0" sz="850" spc="-35">
                <a:latin typeface="Arimo"/>
                <a:cs typeface="Arimo"/>
              </a:rPr>
              <a:t>gerçekte </a:t>
            </a:r>
            <a:r>
              <a:rPr dirty="0" sz="850" spc="-25">
                <a:latin typeface="Arimo"/>
                <a:cs typeface="Arimo"/>
              </a:rPr>
              <a:t>böyle </a:t>
            </a:r>
            <a:r>
              <a:rPr dirty="0" sz="850" spc="-30">
                <a:latin typeface="Arimo"/>
                <a:cs typeface="Arimo"/>
              </a:rPr>
              <a:t>olmaz, çünkü </a:t>
            </a:r>
            <a:r>
              <a:rPr dirty="0" sz="850" spc="-10">
                <a:latin typeface="Arimo"/>
                <a:cs typeface="Arimo"/>
              </a:rPr>
              <a:t>komutlar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90">
                <a:latin typeface="Arimo"/>
                <a:cs typeface="Arimo"/>
              </a:rPr>
              <a:t>karma</a:t>
            </a:r>
            <a:r>
              <a:rPr dirty="0" sz="850" spc="-90">
                <a:latin typeface="WenQuanYi Micro Hei Mono"/>
                <a:cs typeface="WenQuanYi Micro Hei Mono"/>
              </a:rPr>
              <a:t>şı</a:t>
            </a:r>
            <a:r>
              <a:rPr dirty="0" sz="850" spc="-90">
                <a:latin typeface="Arimo"/>
                <a:cs typeface="Arimo"/>
              </a:rPr>
              <a:t>kt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5">
                <a:latin typeface="Arimo"/>
                <a:cs typeface="Arimo"/>
              </a:rPr>
              <a:t>tek  </a:t>
            </a:r>
            <a:r>
              <a:rPr dirty="0" sz="850" spc="-80">
                <a:latin typeface="Arimo"/>
                <a:cs typeface="Arimo"/>
              </a:rPr>
              <a:t>sayk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lda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lenmez. </a:t>
            </a:r>
            <a:r>
              <a:rPr dirty="0" sz="850" spc="-80">
                <a:latin typeface="WenQuanYi Micro Hei Mono"/>
                <a:cs typeface="WenQuanYi Micro Hei Mono"/>
              </a:rPr>
              <a:t>İş‐</a:t>
            </a:r>
            <a:r>
              <a:rPr dirty="0" sz="850" spc="-80">
                <a:latin typeface="Arimo"/>
                <a:cs typeface="Arimo"/>
              </a:rPr>
              <a:t>hatt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nda </a:t>
            </a:r>
            <a:r>
              <a:rPr dirty="0" sz="850" spc="-25">
                <a:latin typeface="Arimo"/>
                <a:cs typeface="Arimo"/>
              </a:rPr>
              <a:t>beklemelere </a:t>
            </a:r>
            <a:r>
              <a:rPr dirty="0" sz="850" spc="-40">
                <a:latin typeface="Arimo"/>
                <a:cs typeface="Arimo"/>
              </a:rPr>
              <a:t>sebep </a:t>
            </a:r>
            <a:r>
              <a:rPr dirty="0" sz="850" spc="-20">
                <a:latin typeface="Arimo"/>
                <a:cs typeface="Arimo"/>
              </a:rPr>
              <a:t>olurlar. </a:t>
            </a:r>
            <a:r>
              <a:rPr dirty="0" sz="850" spc="-60">
                <a:latin typeface="Arimo"/>
                <a:cs typeface="Arimo"/>
              </a:rPr>
              <a:t>Bu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sebeple </a:t>
            </a:r>
            <a:r>
              <a:rPr dirty="0" sz="850" spc="-50">
                <a:latin typeface="Arimo"/>
                <a:cs typeface="Arimo"/>
              </a:rPr>
              <a:t>ço</a:t>
            </a:r>
            <a:r>
              <a:rPr dirty="0" sz="850" spc="-50">
                <a:latin typeface="WenQuanYi Micro Hei Mono"/>
                <a:cs typeface="WenQuanYi Micro Hei Mono"/>
              </a:rPr>
              <a:t>ğ</a:t>
            </a:r>
            <a:r>
              <a:rPr dirty="0" sz="850" spc="-50">
                <a:latin typeface="Arimo"/>
                <a:cs typeface="Arimo"/>
              </a:rPr>
              <a:t>u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 </a:t>
            </a:r>
            <a:r>
              <a:rPr dirty="0" sz="850">
                <a:latin typeface="Arimo"/>
                <a:cs typeface="Arimo"/>
              </a:rPr>
              <a:t>bir  </a:t>
            </a:r>
            <a:r>
              <a:rPr dirty="0" sz="850" spc="-15">
                <a:latin typeface="Arimo"/>
                <a:cs typeface="Arimo"/>
              </a:rPr>
              <a:t>komutun </a:t>
            </a:r>
            <a:r>
              <a:rPr dirty="0" sz="850" spc="-105">
                <a:latin typeface="Arimo"/>
                <a:cs typeface="Arimo"/>
              </a:rPr>
              <a:t>icras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n</a:t>
            </a:r>
            <a:r>
              <a:rPr dirty="0" sz="850" spc="-105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pek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>
                <a:latin typeface="Arimo"/>
                <a:cs typeface="Arimo"/>
              </a:rPr>
              <a:t>belirli </a:t>
            </a:r>
            <a:r>
              <a:rPr dirty="0" sz="850" spc="-75">
                <a:latin typeface="Arimo"/>
                <a:cs typeface="Arimo"/>
              </a:rPr>
              <a:t>a</a:t>
            </a:r>
            <a:r>
              <a:rPr dirty="0" sz="850" spc="-75">
                <a:latin typeface="WenQuanYi Micro Hei Mono"/>
                <a:cs typeface="WenQuanYi Micro Hei Mono"/>
              </a:rPr>
              <a:t>ş</a:t>
            </a:r>
            <a:r>
              <a:rPr dirty="0" sz="850" spc="-75">
                <a:latin typeface="Arimo"/>
                <a:cs typeface="Arimo"/>
              </a:rPr>
              <a:t>amaya </a:t>
            </a:r>
            <a:r>
              <a:rPr dirty="0" sz="850" spc="-114">
                <a:latin typeface="Arimo"/>
                <a:cs typeface="Arimo"/>
              </a:rPr>
              <a:t>ay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r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r. </a:t>
            </a:r>
            <a:r>
              <a:rPr dirty="0" sz="850" spc="-25">
                <a:latin typeface="Arimo"/>
                <a:cs typeface="Arimo"/>
              </a:rPr>
              <a:t>Bir </a:t>
            </a:r>
            <a:r>
              <a:rPr dirty="0" sz="850" spc="-75">
                <a:latin typeface="Arimo"/>
                <a:cs typeface="Arimo"/>
              </a:rPr>
              <a:t>a</a:t>
            </a:r>
            <a:r>
              <a:rPr dirty="0" sz="850" spc="-75">
                <a:latin typeface="WenQuanYi Micro Hei Mono"/>
                <a:cs typeface="WenQuanYi Micro Hei Mono"/>
              </a:rPr>
              <a:t>ş</a:t>
            </a:r>
            <a:r>
              <a:rPr dirty="0" sz="850" spc="-75">
                <a:latin typeface="Arimo"/>
                <a:cs typeface="Arimo"/>
              </a:rPr>
              <a:t>ama </a:t>
            </a:r>
            <a:r>
              <a:rPr dirty="0" sz="850">
                <a:latin typeface="Arimo"/>
                <a:cs typeface="Arimo"/>
              </a:rPr>
              <a:t>biter </a:t>
            </a:r>
            <a:r>
              <a:rPr dirty="0" sz="850" spc="-10">
                <a:latin typeface="Arimo"/>
                <a:cs typeface="Arimo"/>
              </a:rPr>
              <a:t>bitme </a:t>
            </a:r>
            <a:r>
              <a:rPr dirty="0" sz="850" spc="-45">
                <a:latin typeface="Arimo"/>
                <a:cs typeface="Arimo"/>
              </a:rPr>
              <a:t>sonuç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0">
                <a:latin typeface="Arimo"/>
                <a:cs typeface="Arimo"/>
              </a:rPr>
              <a:t>sonraki  </a:t>
            </a:r>
            <a:r>
              <a:rPr dirty="0" sz="850" spc="-70">
                <a:latin typeface="Arimo"/>
                <a:cs typeface="Arimo"/>
              </a:rPr>
              <a:t>a</a:t>
            </a:r>
            <a:r>
              <a:rPr dirty="0" sz="850" spc="-70">
                <a:latin typeface="WenQuanYi Micro Hei Mono"/>
                <a:cs typeface="WenQuanYi Micro Hei Mono"/>
              </a:rPr>
              <a:t>ş</a:t>
            </a:r>
            <a:r>
              <a:rPr dirty="0" sz="850" spc="-70">
                <a:latin typeface="Arimo"/>
                <a:cs typeface="Arimo"/>
              </a:rPr>
              <a:t>amaya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90">
                <a:latin typeface="Arimo"/>
                <a:cs typeface="Arimo"/>
              </a:rPr>
              <a:t>aktar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l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mo"/>
              <a:cs typeface="Arimo"/>
            </a:endParaRPr>
          </a:p>
          <a:p>
            <a:pPr marL="150495" indent="-138430">
              <a:lnSpc>
                <a:spcPct val="100000"/>
              </a:lnSpc>
              <a:buFont typeface="Arial"/>
              <a:buChar char="•"/>
              <a:tabLst>
                <a:tab pos="151130" algn="l"/>
              </a:tabLst>
            </a:pPr>
            <a:r>
              <a:rPr dirty="0" sz="850" spc="-30">
                <a:solidFill>
                  <a:srgbClr val="FF0000"/>
                </a:solidFill>
                <a:latin typeface="Arimo"/>
                <a:cs typeface="Arimo"/>
              </a:rPr>
              <a:t>Al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getir</a:t>
            </a:r>
            <a:r>
              <a:rPr dirty="0" sz="850" spc="-10">
                <a:latin typeface="Arimo"/>
                <a:cs typeface="Arimo"/>
              </a:rPr>
              <a:t>: </a:t>
            </a:r>
            <a:r>
              <a:rPr dirty="0" sz="850" spc="-25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45">
                <a:latin typeface="Arimo"/>
                <a:cs typeface="Arimo"/>
              </a:rPr>
              <a:t>ana </a:t>
            </a:r>
            <a:r>
              <a:rPr dirty="0" sz="850" spc="-15">
                <a:latin typeface="Arimo"/>
                <a:cs typeface="Arimo"/>
              </a:rPr>
              <a:t>bellekten </a:t>
            </a:r>
            <a:r>
              <a:rPr dirty="0" sz="850" spc="-120">
                <a:latin typeface="Arimo"/>
                <a:cs typeface="Arimo"/>
              </a:rPr>
              <a:t>al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n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p</a:t>
            </a:r>
            <a:r>
              <a:rPr dirty="0" sz="850" spc="-140">
                <a:latin typeface="Arimo"/>
                <a:cs typeface="Arimo"/>
              </a:rPr>
              <a:t> </a:t>
            </a:r>
            <a:r>
              <a:rPr dirty="0" sz="850" spc="-10">
                <a:latin typeface="Arimo"/>
                <a:cs typeface="Arimo"/>
              </a:rPr>
              <a:t>getirilir.</a:t>
            </a:r>
            <a:endParaRPr sz="850">
              <a:latin typeface="Arimo"/>
              <a:cs typeface="Arimo"/>
            </a:endParaRPr>
          </a:p>
          <a:p>
            <a:pPr marL="150495" indent="-13843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Kodunu </a:t>
            </a: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çöz: </a:t>
            </a:r>
            <a:r>
              <a:rPr dirty="0" sz="850" spc="-25">
                <a:latin typeface="Arimo"/>
                <a:cs typeface="Arimo"/>
              </a:rPr>
              <a:t>Komutun 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ifresi çözülür. </a:t>
            </a:r>
            <a:r>
              <a:rPr dirty="0" sz="850" spc="-70">
                <a:latin typeface="Arimo"/>
                <a:cs typeface="Arimo"/>
              </a:rPr>
              <a:t>E</a:t>
            </a:r>
            <a:r>
              <a:rPr dirty="0" sz="850" spc="-70">
                <a:latin typeface="WenQuanYi Micro Hei Mono"/>
                <a:cs typeface="WenQuanYi Micro Hei Mono"/>
              </a:rPr>
              <a:t>ğ</a:t>
            </a:r>
            <a:r>
              <a:rPr dirty="0" sz="850" spc="-70">
                <a:latin typeface="Arimo"/>
                <a:cs typeface="Arimo"/>
              </a:rPr>
              <a:t>er </a:t>
            </a:r>
            <a:r>
              <a:rPr dirty="0" sz="850" spc="-40">
                <a:latin typeface="Arimo"/>
                <a:cs typeface="Arimo"/>
              </a:rPr>
              <a:t>gerekliyse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lemci </a:t>
            </a:r>
            <a:r>
              <a:rPr dirty="0" sz="850" spc="-15">
                <a:latin typeface="Arimo"/>
                <a:cs typeface="Arimo"/>
              </a:rPr>
              <a:t>bellekten </a:t>
            </a:r>
            <a:r>
              <a:rPr dirty="0" sz="850" spc="-40">
                <a:latin typeface="Arimo"/>
                <a:cs typeface="Arimo"/>
              </a:rPr>
              <a:t>ek </a:t>
            </a:r>
            <a:r>
              <a:rPr dirty="0" sz="850" spc="-15">
                <a:latin typeface="Arimo"/>
                <a:cs typeface="Arimo"/>
              </a:rPr>
              <a:t>bilgi</a:t>
            </a:r>
            <a:r>
              <a:rPr dirty="0" sz="850" spc="3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okur.</a:t>
            </a:r>
            <a:endParaRPr sz="850">
              <a:latin typeface="Arimo"/>
              <a:cs typeface="Arimo"/>
            </a:endParaRPr>
          </a:p>
          <a:p>
            <a:pPr marL="150495" marR="5080" indent="-138430">
              <a:lnSpc>
                <a:spcPct val="102200"/>
              </a:lnSpc>
              <a:buFont typeface="Arial"/>
              <a:buChar char="•"/>
              <a:tabLst>
                <a:tab pos="151130" algn="l"/>
              </a:tabLst>
            </a:pP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Çal</a:t>
            </a:r>
            <a:r>
              <a:rPr dirty="0" sz="850" spc="-105">
                <a:solidFill>
                  <a:srgbClr val="FF0000"/>
                </a:solidFill>
                <a:latin typeface="WenQuanYi Micro Hei Mono"/>
                <a:cs typeface="WenQuanYi Micro Hei Mono"/>
              </a:rPr>
              <a:t>ış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t</a:t>
            </a:r>
            <a:r>
              <a:rPr dirty="0" sz="850" spc="-10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r: </a:t>
            </a:r>
            <a:r>
              <a:rPr dirty="0" sz="850" spc="-30">
                <a:latin typeface="Arimo"/>
                <a:cs typeface="Arimo"/>
              </a:rPr>
              <a:t>Komut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lenir. Mikroprogram</a:t>
            </a:r>
            <a:r>
              <a:rPr dirty="0" sz="850" spc="-40">
                <a:latin typeface="WenQuanYi Micro Hei Mono"/>
                <a:cs typeface="WenQuanYi Micro Hei Mono"/>
              </a:rPr>
              <a:t>ı</a:t>
            </a:r>
            <a:r>
              <a:rPr dirty="0" sz="850" spc="-40">
                <a:latin typeface="Arimo"/>
                <a:cs typeface="Arimo"/>
              </a:rPr>
              <a:t>n </a:t>
            </a:r>
            <a:r>
              <a:rPr dirty="0" sz="850" spc="-10">
                <a:latin typeface="Arimo"/>
                <a:cs typeface="Arimo"/>
              </a:rPr>
              <a:t>kontrol </a:t>
            </a:r>
            <a:r>
              <a:rPr dirty="0" sz="850" spc="-30">
                <a:latin typeface="Arimo"/>
                <a:cs typeface="Arimo"/>
              </a:rPr>
              <a:t>kodu </a:t>
            </a:r>
            <a:r>
              <a:rPr dirty="0" sz="850" spc="-20">
                <a:latin typeface="Arimo"/>
                <a:cs typeface="Arimo"/>
              </a:rPr>
              <a:t>i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letimi yürütecek </a:t>
            </a:r>
            <a:r>
              <a:rPr dirty="0" sz="850" spc="-65">
                <a:latin typeface="Arimo"/>
                <a:cs typeface="Arimo"/>
              </a:rPr>
              <a:t>donan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m </a:t>
            </a:r>
            <a:r>
              <a:rPr dirty="0" sz="850" spc="-20">
                <a:latin typeface="Arimo"/>
                <a:cs typeface="Arimo"/>
              </a:rPr>
              <a:t>çevrimini  belirler.</a:t>
            </a:r>
            <a:endParaRPr sz="850">
              <a:latin typeface="Arimo"/>
              <a:cs typeface="Arimo"/>
            </a:endParaRPr>
          </a:p>
          <a:p>
            <a:pPr marL="150495" indent="-13843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Tekrar yaz</a:t>
            </a:r>
            <a:r>
              <a:rPr dirty="0" sz="850" spc="-50">
                <a:latin typeface="Arimo"/>
                <a:cs typeface="Arimo"/>
              </a:rPr>
              <a:t>: </a:t>
            </a:r>
            <a:r>
              <a:rPr dirty="0" sz="850" spc="-40">
                <a:latin typeface="Arimo"/>
                <a:cs typeface="Arimo"/>
              </a:rPr>
              <a:t>Sonuçlar </a:t>
            </a:r>
            <a:r>
              <a:rPr dirty="0" sz="850" spc="-35">
                <a:latin typeface="Arimo"/>
                <a:cs typeface="Arimo"/>
              </a:rPr>
              <a:t>belle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</a:t>
            </a:r>
            <a:r>
              <a:rPr dirty="0" sz="850" spc="-15">
                <a:latin typeface="Arimo"/>
                <a:cs typeface="Arimo"/>
              </a:rPr>
              <a:t> </a:t>
            </a:r>
            <a:r>
              <a:rPr dirty="0" sz="850" spc="-114">
                <a:latin typeface="Arimo"/>
                <a:cs typeface="Arimo"/>
              </a:rPr>
              <a:t>yaz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l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mo"/>
              <a:cs typeface="Arimo"/>
            </a:endParaRPr>
          </a:p>
          <a:p>
            <a:pPr algn="just" marL="12700" marR="6350" indent="-635">
              <a:lnSpc>
                <a:spcPct val="102200"/>
              </a:lnSpc>
            </a:pPr>
            <a:r>
              <a:rPr dirty="0" sz="850" spc="-80">
                <a:latin typeface="WenQuanYi Micro Hei Mono"/>
                <a:cs typeface="WenQuanYi Micro Hei Mono"/>
              </a:rPr>
              <a:t>İ</a:t>
            </a:r>
            <a:r>
              <a:rPr dirty="0" sz="850" spc="-80">
                <a:latin typeface="Arimo"/>
                <a:cs typeface="Arimo"/>
              </a:rPr>
              <a:t>deal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25">
                <a:latin typeface="Arimo"/>
                <a:cs typeface="Arimo"/>
              </a:rPr>
              <a:t>CISC </a:t>
            </a:r>
            <a:r>
              <a:rPr dirty="0" sz="850" spc="-60">
                <a:latin typeface="Arimo"/>
                <a:cs typeface="Arimo"/>
              </a:rPr>
              <a:t>makinas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nda,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50">
                <a:latin typeface="Arimo"/>
                <a:cs typeface="Arimo"/>
              </a:rPr>
              <a:t>sadece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5">
                <a:latin typeface="Arimo"/>
                <a:cs typeface="Arimo"/>
              </a:rPr>
              <a:t>çevrim </a:t>
            </a:r>
            <a:r>
              <a:rPr dirty="0" sz="850" spc="-20">
                <a:latin typeface="Arimo"/>
                <a:cs typeface="Arimo"/>
              </a:rPr>
              <a:t>gerektirir. </a:t>
            </a:r>
            <a:r>
              <a:rPr dirty="0" sz="850" spc="-40">
                <a:latin typeface="Arimo"/>
                <a:cs typeface="Arimo"/>
              </a:rPr>
              <a:t>Gerçekte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0">
                <a:latin typeface="Arimo"/>
                <a:cs typeface="Arimo"/>
              </a:rPr>
              <a:t>anda 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30">
                <a:latin typeface="Arimo"/>
                <a:cs typeface="Arimo"/>
              </a:rPr>
              <a:t>icra eden makine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20">
                <a:latin typeface="Arimo"/>
                <a:cs typeface="Arimo"/>
              </a:rPr>
              <a:t>mümkün</a:t>
            </a:r>
            <a:r>
              <a:rPr dirty="0" sz="850" spc="-17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olan </a:t>
            </a:r>
            <a:r>
              <a:rPr dirty="0" sz="850" spc="-30">
                <a:latin typeface="Arimo"/>
                <a:cs typeface="Arimo"/>
              </a:rPr>
              <a:t>en </a:t>
            </a:r>
            <a:r>
              <a:rPr dirty="0" sz="850" spc="-45">
                <a:latin typeface="Arimo"/>
                <a:cs typeface="Arimo"/>
              </a:rPr>
              <a:t>yüksek </a:t>
            </a:r>
            <a:r>
              <a:rPr dirty="0" sz="850" spc="-125">
                <a:latin typeface="Arimo"/>
                <a:cs typeface="Arimo"/>
              </a:rPr>
              <a:t>h</a:t>
            </a:r>
            <a:r>
              <a:rPr dirty="0" sz="850" spc="-125">
                <a:latin typeface="WenQuanYi Micro Hei Mono"/>
                <a:cs typeface="WenQuanYi Micro Hei Mono"/>
              </a:rPr>
              <a:t>ı</a:t>
            </a:r>
            <a:r>
              <a:rPr dirty="0" sz="850" spc="-125">
                <a:latin typeface="Arimo"/>
                <a:cs typeface="Arimo"/>
              </a:rPr>
              <a:t>zd</a:t>
            </a:r>
            <a:r>
              <a:rPr dirty="0" sz="850" spc="-125">
                <a:latin typeface="WenQuanYi Micro Hei Mono"/>
                <a:cs typeface="WenQuanYi Micro Hei Mono"/>
              </a:rPr>
              <a:t>ı</a:t>
            </a:r>
            <a:r>
              <a:rPr dirty="0" sz="850" spc="-12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57</a:t>
            </a:r>
            <a:endParaRPr sz="550">
              <a:latin typeface="Arimo"/>
              <a:cs typeface="Arim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28677" y="710150"/>
            <a:ext cx="120586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Gerçekçi </a:t>
            </a:r>
            <a:r>
              <a:rPr dirty="0" sz="850">
                <a:solidFill>
                  <a:srgbClr val="FF0000"/>
                </a:solidFill>
                <a:latin typeface="Arimo"/>
                <a:cs typeface="Arimo"/>
              </a:rPr>
              <a:t>bir </a:t>
            </a: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CISC</a:t>
            </a:r>
            <a:r>
              <a:rPr dirty="0" sz="850" spc="-8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Makinesi</a:t>
            </a:r>
            <a:endParaRPr sz="850">
              <a:latin typeface="Arimo"/>
              <a:cs typeface="Arim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47715" y="975169"/>
            <a:ext cx="4191000" cy="995680"/>
            <a:chOff x="5847715" y="975169"/>
            <a:chExt cx="4191000" cy="995680"/>
          </a:xfrm>
        </p:grpSpPr>
        <p:sp>
          <p:nvSpPr>
            <p:cNvPr id="9" name="object 9"/>
            <p:cNvSpPr/>
            <p:nvPr/>
          </p:nvSpPr>
          <p:spPr>
            <a:xfrm>
              <a:off x="5847715" y="975169"/>
              <a:ext cx="4190568" cy="407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853595" y="1504632"/>
              <a:ext cx="2996120" cy="388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853595" y="1892808"/>
              <a:ext cx="787095" cy="77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58</a:t>
            </a:r>
            <a:endParaRPr sz="550">
              <a:latin typeface="Arimo"/>
              <a:cs typeface="Arim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41882" y="4483323"/>
            <a:ext cx="134937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CISC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Mimarisinin</a:t>
            </a:r>
            <a:r>
              <a:rPr dirty="0" sz="850" spc="-12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Üstünlükleri</a:t>
            </a:r>
            <a:endParaRPr sz="850">
              <a:latin typeface="Arimo"/>
              <a:cs typeface="Arim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3171" y="4722353"/>
            <a:ext cx="4180204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125">
                <a:latin typeface="Arimo"/>
                <a:cs typeface="Arimo"/>
              </a:rPr>
              <a:t>CISC </a:t>
            </a:r>
            <a:r>
              <a:rPr dirty="0" sz="850" spc="-25">
                <a:latin typeface="Arimo"/>
                <a:cs typeface="Arimo"/>
              </a:rPr>
              <a:t>makinalar </a:t>
            </a:r>
            <a:r>
              <a:rPr dirty="0" sz="850" spc="-5">
                <a:latin typeface="Arimo"/>
                <a:cs typeface="Arimo"/>
              </a:rPr>
              <a:t>ilk </a:t>
            </a:r>
            <a:r>
              <a:rPr dirty="0" sz="850" spc="-40">
                <a:latin typeface="Arimo"/>
                <a:cs typeface="Arimo"/>
              </a:rPr>
              <a:t>geli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im </a:t>
            </a:r>
            <a:r>
              <a:rPr dirty="0" sz="850" spc="-85">
                <a:latin typeface="Arimo"/>
                <a:cs typeface="Arimo"/>
              </a:rPr>
              <a:t>s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ralar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nda</a:t>
            </a:r>
            <a:r>
              <a:rPr dirty="0" sz="850" spc="6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bilgisayar </a:t>
            </a:r>
            <a:r>
              <a:rPr dirty="0" sz="850" spc="-65">
                <a:latin typeface="Arimo"/>
                <a:cs typeface="Arimo"/>
              </a:rPr>
              <a:t>performans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yükseltmek </a:t>
            </a:r>
            <a:r>
              <a:rPr dirty="0" sz="850" spc="-15">
                <a:latin typeface="Arimo"/>
                <a:cs typeface="Arimo"/>
              </a:rPr>
              <a:t>için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mevcut</a:t>
            </a:r>
            <a:endParaRPr sz="850">
              <a:latin typeface="Arimo"/>
              <a:cs typeface="Arim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6493" y="4838700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01088" y="4854684"/>
            <a:ext cx="107188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">
                <a:latin typeface="Arimo"/>
                <a:cs typeface="Arimo"/>
              </a:rPr>
              <a:t>teknolojileri</a:t>
            </a:r>
            <a:r>
              <a:rPr dirty="0" sz="850" spc="-80">
                <a:latin typeface="Arimo"/>
                <a:cs typeface="Arimo"/>
              </a:rPr>
              <a:t> </a:t>
            </a:r>
            <a:r>
              <a:rPr dirty="0" sz="850" spc="-50">
                <a:latin typeface="Arimo"/>
                <a:cs typeface="Arimo"/>
              </a:rPr>
              <a:t>kulland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lar.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6493" y="5251703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63207" y="5119415"/>
            <a:ext cx="4180204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0495" marR="5080" indent="-138430">
              <a:lnSpc>
                <a:spcPct val="102200"/>
              </a:lnSpc>
              <a:spcBef>
                <a:spcPts val="95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20">
                <a:latin typeface="Arimo"/>
                <a:cs typeface="Arimo"/>
              </a:rPr>
              <a:t>Mikroprogramlama </a:t>
            </a:r>
            <a:r>
              <a:rPr dirty="0" sz="850" spc="-45">
                <a:latin typeface="Arimo"/>
                <a:cs typeface="Arimo"/>
              </a:rPr>
              <a:t>assembly </a:t>
            </a:r>
            <a:r>
              <a:rPr dirty="0" sz="850" spc="-5">
                <a:latin typeface="Arimo"/>
                <a:cs typeface="Arimo"/>
              </a:rPr>
              <a:t>dilinin </a:t>
            </a:r>
            <a:r>
              <a:rPr dirty="0" sz="850" spc="-20">
                <a:latin typeface="Arimo"/>
                <a:cs typeface="Arimo"/>
              </a:rPr>
              <a:t>yürütülmesi </a:t>
            </a:r>
            <a:r>
              <a:rPr dirty="0" sz="850" spc="-35">
                <a:latin typeface="Arimo"/>
                <a:cs typeface="Arimo"/>
              </a:rPr>
              <a:t>kadar </a:t>
            </a:r>
            <a:r>
              <a:rPr dirty="0" sz="850" spc="-65">
                <a:latin typeface="Arimo"/>
                <a:cs typeface="Arimo"/>
              </a:rPr>
              <a:t>kolayd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0">
                <a:latin typeface="Arimo"/>
                <a:cs typeface="Arimo"/>
              </a:rPr>
              <a:t>sistemdeki </a:t>
            </a:r>
            <a:r>
              <a:rPr dirty="0" sz="850" spc="-10">
                <a:latin typeface="Arimo"/>
                <a:cs typeface="Arimo"/>
              </a:rPr>
              <a:t>kontrol  biriminden </a:t>
            </a:r>
            <a:r>
              <a:rPr dirty="0" sz="850" spc="-40">
                <a:latin typeface="Arimo"/>
                <a:cs typeface="Arimo"/>
              </a:rPr>
              <a:t>daha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ucuzdur.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3207" y="5516505"/>
            <a:ext cx="4180204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65">
                <a:latin typeface="Arimo"/>
                <a:cs typeface="Arimo"/>
              </a:rPr>
              <a:t>Yeni </a:t>
            </a:r>
            <a:r>
              <a:rPr dirty="0" sz="850" spc="-15">
                <a:latin typeface="Arimo"/>
                <a:cs typeface="Arimo"/>
              </a:rPr>
              <a:t>komutlar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0">
                <a:latin typeface="Arimo"/>
                <a:cs typeface="Arimo"/>
              </a:rPr>
              <a:t>mikrokod </a:t>
            </a:r>
            <a:r>
              <a:rPr dirty="0" sz="850" spc="-65">
                <a:latin typeface="Arimo"/>
                <a:cs typeface="Arimo"/>
              </a:rPr>
              <a:t>ROM’a </a:t>
            </a:r>
            <a:r>
              <a:rPr dirty="0" sz="850" spc="-25">
                <a:latin typeface="Arimo"/>
                <a:cs typeface="Arimo"/>
              </a:rPr>
              <a:t>eklemenin </a:t>
            </a:r>
            <a:r>
              <a:rPr dirty="0" sz="850" spc="-105">
                <a:latin typeface="Arimo"/>
                <a:cs typeface="Arimo"/>
              </a:rPr>
              <a:t>kolayl</a:t>
            </a:r>
            <a:r>
              <a:rPr dirty="0" sz="850" spc="-105">
                <a:latin typeface="WenQuanYi Micro Hei Mono"/>
                <a:cs typeface="WenQuanYi Micro Hei Mono"/>
              </a:rPr>
              <a:t>ığı </a:t>
            </a:r>
            <a:r>
              <a:rPr dirty="0" sz="850" spc="-75">
                <a:latin typeface="Arimo"/>
                <a:cs typeface="Arimo"/>
              </a:rPr>
              <a:t>tasar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mc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lara </a:t>
            </a:r>
            <a:r>
              <a:rPr dirty="0" sz="850" spc="-130">
                <a:latin typeface="Arimo"/>
                <a:cs typeface="Arimo"/>
              </a:rPr>
              <a:t>CISC </a:t>
            </a:r>
            <a:r>
              <a:rPr dirty="0" sz="850" spc="-70">
                <a:latin typeface="Arimo"/>
                <a:cs typeface="Arimo"/>
              </a:rPr>
              <a:t>makinalar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409">
                <a:latin typeface="WenQuanYi Micro Hei Mono"/>
                <a:cs typeface="WenQuanYi Micro Hei Mono"/>
              </a:rPr>
              <a:t> </a:t>
            </a:r>
            <a:r>
              <a:rPr dirty="0" sz="850" spc="-5">
                <a:latin typeface="Arimo"/>
                <a:cs typeface="Arimo"/>
              </a:rPr>
              <a:t>ilk</a:t>
            </a:r>
            <a:endParaRPr sz="850">
              <a:latin typeface="Arimo"/>
              <a:cs typeface="Arim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1088" y="5648866"/>
            <a:ext cx="404241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5">
                <a:latin typeface="Arimo"/>
                <a:cs typeface="Arimo"/>
              </a:rPr>
              <a:t>bilgisayarlar </a:t>
            </a:r>
            <a:r>
              <a:rPr dirty="0" sz="850" spc="-20">
                <a:latin typeface="Arimo"/>
                <a:cs typeface="Arimo"/>
              </a:rPr>
              <a:t>gibi </a:t>
            </a:r>
            <a:r>
              <a:rPr dirty="0" sz="850" spc="-60">
                <a:latin typeface="Arimo"/>
                <a:cs typeface="Arimo"/>
              </a:rPr>
              <a:t>çal</a:t>
            </a:r>
            <a:r>
              <a:rPr dirty="0" sz="850" spc="-60">
                <a:latin typeface="WenQuanYi Micro Hei Mono"/>
                <a:cs typeface="WenQuanYi Micro Hei Mono"/>
              </a:rPr>
              <a:t>ış</a:t>
            </a:r>
            <a:r>
              <a:rPr dirty="0" sz="850" spc="-60">
                <a:latin typeface="Arimo"/>
                <a:cs typeface="Arimo"/>
              </a:rPr>
              <a:t>t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rabilirler </a:t>
            </a:r>
            <a:r>
              <a:rPr dirty="0" sz="850" spc="-30">
                <a:latin typeface="Arimo"/>
                <a:cs typeface="Arimo"/>
              </a:rPr>
              <a:t>çünkü </a:t>
            </a:r>
            <a:r>
              <a:rPr dirty="0" sz="850" spc="-25">
                <a:latin typeface="Arimo"/>
                <a:cs typeface="Arimo"/>
              </a:rPr>
              <a:t>yeni </a:t>
            </a:r>
            <a:r>
              <a:rPr dirty="0" sz="850" spc="-35">
                <a:latin typeface="Arimo"/>
                <a:cs typeface="Arimo"/>
              </a:rPr>
              <a:t>bilgisayar </a:t>
            </a:r>
            <a:r>
              <a:rPr dirty="0" sz="850" spc="-30">
                <a:latin typeface="Arimo"/>
                <a:cs typeface="Arimo"/>
              </a:rPr>
              <a:t>önceki </a:t>
            </a:r>
            <a:r>
              <a:rPr dirty="0" sz="850" spc="-55">
                <a:latin typeface="Arimo"/>
                <a:cs typeface="Arimo"/>
              </a:rPr>
              <a:t>bilgisayar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komut kümelerini 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içerecektir.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3208" y="6045969"/>
            <a:ext cx="4180204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0495" marR="5080" indent="-138430">
              <a:lnSpc>
                <a:spcPct val="102200"/>
              </a:lnSpc>
              <a:spcBef>
                <a:spcPts val="95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35">
                <a:latin typeface="Arimo"/>
                <a:cs typeface="Arimo"/>
              </a:rPr>
              <a:t>Her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20">
                <a:latin typeface="Arimo"/>
                <a:cs typeface="Arimo"/>
              </a:rPr>
              <a:t>yetenekli </a:t>
            </a:r>
            <a:r>
              <a:rPr dirty="0" sz="850" spc="-35">
                <a:latin typeface="Arimo"/>
                <a:cs typeface="Arimo"/>
              </a:rPr>
              <a:t>olmaya </a:t>
            </a:r>
            <a:r>
              <a:rPr dirty="0" sz="850" spc="-90">
                <a:latin typeface="Arimo"/>
                <a:cs typeface="Arimo"/>
              </a:rPr>
              <a:t>ba</a:t>
            </a:r>
            <a:r>
              <a:rPr dirty="0" sz="850" spc="-90">
                <a:latin typeface="WenQuanYi Micro Hei Mono"/>
                <a:cs typeface="WenQuanYi Micro Hei Mono"/>
              </a:rPr>
              <a:t>ş</a:t>
            </a:r>
            <a:r>
              <a:rPr dirty="0" sz="850" spc="-90">
                <a:latin typeface="Arimo"/>
                <a:cs typeface="Arimo"/>
              </a:rPr>
              <a:t>lad</a:t>
            </a:r>
            <a:r>
              <a:rPr dirty="0" sz="850" spc="-90">
                <a:latin typeface="WenQuanYi Micro Hei Mono"/>
                <a:cs typeface="WenQuanYi Micro Hei Mono"/>
              </a:rPr>
              <a:t>ığı</a:t>
            </a:r>
            <a:r>
              <a:rPr dirty="0" sz="850" spc="-90">
                <a:latin typeface="Arimo"/>
                <a:cs typeface="Arimo"/>
              </a:rPr>
              <a:t>ndan </a:t>
            </a:r>
            <a:r>
              <a:rPr dirty="0" sz="850" spc="-15">
                <a:latin typeface="Arimo"/>
                <a:cs typeface="Arimo"/>
              </a:rPr>
              <a:t>verilen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5">
                <a:latin typeface="Arimo"/>
                <a:cs typeface="Arimo"/>
              </a:rPr>
              <a:t>görevi </a:t>
            </a:r>
            <a:r>
              <a:rPr dirty="0" sz="850" spc="-10">
                <a:latin typeface="Arimo"/>
                <a:cs typeface="Arimo"/>
              </a:rPr>
              <a:t>yürütmek </a:t>
            </a:r>
            <a:r>
              <a:rPr dirty="0" sz="850" spc="-20">
                <a:latin typeface="Arimo"/>
                <a:cs typeface="Arimo"/>
              </a:rPr>
              <a:t>için </a:t>
            </a:r>
            <a:r>
              <a:rPr dirty="0" sz="850" spc="-40">
                <a:latin typeface="Arimo"/>
                <a:cs typeface="Arimo"/>
              </a:rPr>
              <a:t>daha  </a:t>
            </a:r>
            <a:r>
              <a:rPr dirty="0" sz="850" spc="-70">
                <a:latin typeface="Arimo"/>
                <a:cs typeface="Arimo"/>
              </a:rPr>
              <a:t>az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komut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75">
                <a:latin typeface="Arimo"/>
                <a:cs typeface="Arimo"/>
              </a:rPr>
              <a:t>kullan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50">
                <a:latin typeface="Arimo"/>
                <a:cs typeface="Arimo"/>
              </a:rPr>
              <a:t>Bu,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nispeten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80">
                <a:latin typeface="Arimo"/>
                <a:cs typeface="Arimo"/>
              </a:rPr>
              <a:t>yava</a:t>
            </a:r>
            <a:r>
              <a:rPr dirty="0" sz="850" spc="-80">
                <a:latin typeface="WenQuanYi Micro Hei Mono"/>
                <a:cs typeface="WenQuanYi Micro Hei Mono"/>
              </a:rPr>
              <a:t>ş</a:t>
            </a:r>
            <a:r>
              <a:rPr dirty="0" sz="850" spc="-315">
                <a:latin typeface="WenQuanYi Micro Hei Mono"/>
                <a:cs typeface="WenQuanYi Micro Hei Mono"/>
              </a:rPr>
              <a:t> </a:t>
            </a:r>
            <a:r>
              <a:rPr dirty="0" sz="850" spc="-45">
                <a:latin typeface="Arimo"/>
                <a:cs typeface="Arimo"/>
              </a:rPr>
              <a:t>ana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belle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in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daha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>
                <a:latin typeface="Arimo"/>
                <a:cs typeface="Arimo"/>
              </a:rPr>
              <a:t>etkili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100">
                <a:latin typeface="Arimo"/>
                <a:cs typeface="Arimo"/>
              </a:rPr>
              <a:t>kullan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m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320">
                <a:latin typeface="WenQuanYi Micro Hei Mono"/>
                <a:cs typeface="WenQuanYi Micro Hei Mono"/>
              </a:rPr>
              <a:t> </a:t>
            </a:r>
            <a:r>
              <a:rPr dirty="0" sz="850" spc="-60">
                <a:latin typeface="Arimo"/>
                <a:cs typeface="Arimo"/>
              </a:rPr>
              <a:t>sa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lar.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3208" y="6443060"/>
            <a:ext cx="4180204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0495" marR="5080" indent="-138430">
              <a:lnSpc>
                <a:spcPct val="102200"/>
              </a:lnSpc>
              <a:spcBef>
                <a:spcPts val="95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15">
                <a:latin typeface="Arimo"/>
                <a:cs typeface="Arimo"/>
              </a:rPr>
              <a:t>Mikroprogram komut kümeleri, </a:t>
            </a:r>
            <a:r>
              <a:rPr dirty="0" sz="850" spc="-45">
                <a:latin typeface="Arimo"/>
                <a:cs typeface="Arimo"/>
              </a:rPr>
              <a:t>yüksek </a:t>
            </a:r>
            <a:r>
              <a:rPr dirty="0" sz="850" spc="-30">
                <a:latin typeface="Arimo"/>
                <a:cs typeface="Arimo"/>
              </a:rPr>
              <a:t>seviyeli </a:t>
            </a:r>
            <a:r>
              <a:rPr dirty="0" sz="850" spc="-10">
                <a:latin typeface="Arimo"/>
                <a:cs typeface="Arimo"/>
              </a:rPr>
              <a:t>dillerine </a:t>
            </a:r>
            <a:r>
              <a:rPr dirty="0" sz="850" spc="-35">
                <a:latin typeface="Arimo"/>
                <a:cs typeface="Arimo"/>
              </a:rPr>
              <a:t>benzer </a:t>
            </a:r>
            <a:r>
              <a:rPr dirty="0" sz="850" spc="-20">
                <a:latin typeface="Arimo"/>
                <a:cs typeface="Arimo"/>
              </a:rPr>
              <a:t>biçimde </a:t>
            </a:r>
            <a:r>
              <a:rPr dirty="0" sz="850" spc="-45">
                <a:latin typeface="Arimo"/>
                <a:cs typeface="Arimo"/>
              </a:rPr>
              <a:t>yaz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labildi</a:t>
            </a:r>
            <a:r>
              <a:rPr dirty="0" sz="850" spc="-45">
                <a:latin typeface="WenQuanYi Micro Hei Mono"/>
                <a:cs typeface="WenQuanYi Micro Hei Mono"/>
              </a:rPr>
              <a:t>ğ</a:t>
            </a:r>
            <a:r>
              <a:rPr dirty="0" sz="850" spc="-45">
                <a:latin typeface="Arimo"/>
                <a:cs typeface="Arimo"/>
              </a:rPr>
              <a:t>inden  </a:t>
            </a:r>
            <a:r>
              <a:rPr dirty="0" sz="850" spc="-20">
                <a:latin typeface="Arimo"/>
                <a:cs typeface="Arimo"/>
              </a:rPr>
              <a:t>derleyici </a:t>
            </a:r>
            <a:r>
              <a:rPr dirty="0" sz="850" spc="-85">
                <a:latin typeface="Arimo"/>
                <a:cs typeface="Arimo"/>
              </a:rPr>
              <a:t>karma</a:t>
            </a:r>
            <a:r>
              <a:rPr dirty="0" sz="850" spc="-85">
                <a:latin typeface="WenQuanYi Micro Hei Mono"/>
                <a:cs typeface="WenQuanYi Micro Hei Mono"/>
              </a:rPr>
              <a:t>şı</a:t>
            </a:r>
            <a:r>
              <a:rPr dirty="0" sz="850" spc="-85">
                <a:latin typeface="Arimo"/>
                <a:cs typeface="Arimo"/>
              </a:rPr>
              <a:t>k </a:t>
            </a:r>
            <a:r>
              <a:rPr dirty="0" sz="850" spc="-25">
                <a:latin typeface="Arimo"/>
                <a:cs typeface="Arimo"/>
              </a:rPr>
              <a:t>olmak </a:t>
            </a:r>
            <a:r>
              <a:rPr dirty="0" sz="850" spc="-30">
                <a:latin typeface="Arimo"/>
                <a:cs typeface="Arimo"/>
              </a:rPr>
              <a:t>zorunda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ildir.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828677" y="4483323"/>
            <a:ext cx="128333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CISC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Mimarisinin</a:t>
            </a:r>
            <a:r>
              <a:rPr dirty="0" sz="850" spc="-9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100">
                <a:solidFill>
                  <a:srgbClr val="FF0000"/>
                </a:solidFill>
                <a:latin typeface="Arimo"/>
                <a:cs typeface="Arimo"/>
              </a:rPr>
              <a:t>Sak</a:t>
            </a:r>
            <a:r>
              <a:rPr dirty="0" sz="850" spc="-10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solidFill>
                  <a:srgbClr val="FF0000"/>
                </a:solidFill>
                <a:latin typeface="Arimo"/>
                <a:cs typeface="Arimo"/>
              </a:rPr>
              <a:t>ncalar</a:t>
            </a:r>
            <a:r>
              <a:rPr dirty="0" sz="850" spc="-10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49966" y="4722353"/>
            <a:ext cx="4180204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85">
                <a:latin typeface="WenQuanYi Micro Hei Mono"/>
                <a:cs typeface="WenQuanYi Micro Hei Mono"/>
              </a:rPr>
              <a:t>İş</a:t>
            </a:r>
            <a:r>
              <a:rPr dirty="0" sz="850" spc="-85">
                <a:latin typeface="Arimo"/>
                <a:cs typeface="Arimo"/>
              </a:rPr>
              <a:t>lemci </a:t>
            </a:r>
            <a:r>
              <a:rPr dirty="0" sz="850" spc="-20">
                <a:latin typeface="Arimo"/>
                <a:cs typeface="Arimo"/>
              </a:rPr>
              <a:t>ailesinin </a:t>
            </a:r>
            <a:r>
              <a:rPr dirty="0" sz="850" spc="-5">
                <a:latin typeface="Arimo"/>
                <a:cs typeface="Arimo"/>
              </a:rPr>
              <a:t>ilk </a:t>
            </a:r>
            <a:r>
              <a:rPr dirty="0" sz="850" spc="-80">
                <a:latin typeface="Arimo"/>
                <a:cs typeface="Arimo"/>
              </a:rPr>
              <a:t>ku</a:t>
            </a:r>
            <a:r>
              <a:rPr dirty="0" sz="850" spc="-80">
                <a:latin typeface="WenQuanYi Micro Hei Mono"/>
                <a:cs typeface="WenQuanYi Micro Hei Mono"/>
              </a:rPr>
              <a:t>ş</a:t>
            </a:r>
            <a:r>
              <a:rPr dirty="0" sz="850" spc="-80">
                <a:latin typeface="Arimo"/>
                <a:cs typeface="Arimo"/>
              </a:rPr>
              <a:t>aklar</a:t>
            </a:r>
            <a:r>
              <a:rPr dirty="0" sz="850" spc="-80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her </a:t>
            </a:r>
            <a:r>
              <a:rPr dirty="0" sz="850" spc="-25">
                <a:latin typeface="Arimo"/>
                <a:cs typeface="Arimo"/>
              </a:rPr>
              <a:t>yeni </a:t>
            </a:r>
            <a:r>
              <a:rPr dirty="0" sz="850" spc="-35">
                <a:latin typeface="Arimo"/>
                <a:cs typeface="Arimo"/>
              </a:rPr>
              <a:t>versiyon </a:t>
            </a:r>
            <a:r>
              <a:rPr dirty="0" sz="850" spc="-50">
                <a:latin typeface="Arimo"/>
                <a:cs typeface="Arimo"/>
              </a:rPr>
              <a:t>taraf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 </a:t>
            </a:r>
            <a:r>
              <a:rPr dirty="0" sz="850" spc="-25">
                <a:latin typeface="Arimo"/>
                <a:cs typeface="Arimo"/>
              </a:rPr>
              <a:t>kabullenilmi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tir. </a:t>
            </a:r>
            <a:r>
              <a:rPr dirty="0" sz="850" spc="-40">
                <a:latin typeface="Arimo"/>
                <a:cs typeface="Arimo"/>
              </a:rPr>
              <a:t>Böylece</a:t>
            </a:r>
            <a:r>
              <a:rPr dirty="0" sz="850" spc="15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komut</a:t>
            </a:r>
            <a:endParaRPr sz="850">
              <a:latin typeface="Arimo"/>
              <a:cs typeface="Arim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83275" y="4838712"/>
            <a:ext cx="4412615" cy="828040"/>
          </a:xfrm>
          <a:custGeom>
            <a:avLst/>
            <a:gdLst/>
            <a:ahLst/>
            <a:cxnLst/>
            <a:rect l="l" t="t" r="r" b="b"/>
            <a:pathLst>
              <a:path w="4412615" h="828039">
                <a:moveTo>
                  <a:pt x="4412158" y="0"/>
                </a:moveTo>
                <a:lnTo>
                  <a:pt x="0" y="0"/>
                </a:lnTo>
                <a:lnTo>
                  <a:pt x="0" y="413004"/>
                </a:lnTo>
                <a:lnTo>
                  <a:pt x="0" y="413766"/>
                </a:lnTo>
                <a:lnTo>
                  <a:pt x="0" y="827532"/>
                </a:lnTo>
                <a:lnTo>
                  <a:pt x="4412158" y="827532"/>
                </a:lnTo>
                <a:lnTo>
                  <a:pt x="4412158" y="413766"/>
                </a:lnTo>
                <a:lnTo>
                  <a:pt x="4412158" y="413004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849881" y="4854684"/>
            <a:ext cx="4180204" cy="8197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50495">
              <a:lnSpc>
                <a:spcPct val="100000"/>
              </a:lnSpc>
              <a:spcBef>
                <a:spcPts val="114"/>
              </a:spcBef>
            </a:pPr>
            <a:r>
              <a:rPr dirty="0" sz="850" spc="-30">
                <a:latin typeface="Arimo"/>
                <a:cs typeface="Arimo"/>
              </a:rPr>
              <a:t>kodu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5">
                <a:latin typeface="Arimo"/>
                <a:cs typeface="Arimo"/>
              </a:rPr>
              <a:t>çip </a:t>
            </a:r>
            <a:r>
              <a:rPr dirty="0" sz="850" spc="-95">
                <a:latin typeface="Arimo"/>
                <a:cs typeface="Arimo"/>
              </a:rPr>
              <a:t>donan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m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270">
                <a:latin typeface="WenQuanYi Micro Hei Mono"/>
                <a:cs typeface="WenQuanYi Micro Hei Mono"/>
              </a:rPr>
              <a:t> </a:t>
            </a:r>
            <a:r>
              <a:rPr dirty="0" sz="850" spc="-45">
                <a:latin typeface="Arimo"/>
                <a:cs typeface="Arimo"/>
              </a:rPr>
              <a:t>bilgisayarlar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 spc="-90">
                <a:latin typeface="Arimo"/>
                <a:cs typeface="Arimo"/>
              </a:rPr>
              <a:t>ku</a:t>
            </a:r>
            <a:r>
              <a:rPr dirty="0" sz="850" spc="-90">
                <a:latin typeface="WenQuanYi Micro Hei Mono"/>
                <a:cs typeface="WenQuanYi Micro Hei Mono"/>
              </a:rPr>
              <a:t>ş</a:t>
            </a:r>
            <a:r>
              <a:rPr dirty="0" sz="850" spc="-90">
                <a:latin typeface="Arimo"/>
                <a:cs typeface="Arimo"/>
              </a:rPr>
              <a:t>a</a:t>
            </a:r>
            <a:r>
              <a:rPr dirty="0" sz="850" spc="-90">
                <a:latin typeface="WenQuanYi Micro Hei Mono"/>
                <a:cs typeface="WenQuanYi Micro Hei Mono"/>
              </a:rPr>
              <a:t>ğı</a:t>
            </a:r>
            <a:r>
              <a:rPr dirty="0" sz="850" spc="-90">
                <a:latin typeface="Arimo"/>
                <a:cs typeface="Arimo"/>
              </a:rPr>
              <a:t>yla </a:t>
            </a:r>
            <a:r>
              <a:rPr dirty="0" sz="850" spc="-5">
                <a:latin typeface="Arimo"/>
                <a:cs typeface="Arimo"/>
              </a:rPr>
              <a:t>birlikte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85">
                <a:latin typeface="Arimo"/>
                <a:cs typeface="Arimo"/>
              </a:rPr>
              <a:t>karma</a:t>
            </a:r>
            <a:r>
              <a:rPr dirty="0" sz="850" spc="-85">
                <a:latin typeface="WenQuanYi Micro Hei Mono"/>
                <a:cs typeface="WenQuanYi Micro Hei Mono"/>
              </a:rPr>
              <a:t>şı</a:t>
            </a:r>
            <a:r>
              <a:rPr dirty="0" sz="850" spc="-85">
                <a:latin typeface="Arimo"/>
                <a:cs typeface="Arimo"/>
              </a:rPr>
              <a:t>k </a:t>
            </a:r>
            <a:r>
              <a:rPr dirty="0" sz="850" spc="-30">
                <a:latin typeface="Arimo"/>
                <a:cs typeface="Arimo"/>
              </a:rPr>
              <a:t>hale </a:t>
            </a:r>
            <a:r>
              <a:rPr dirty="0" sz="850" spc="-35">
                <a:latin typeface="Arimo"/>
                <a:cs typeface="Arimo"/>
              </a:rPr>
              <a:t>gelmi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tir.</a:t>
            </a:r>
            <a:endParaRPr sz="850">
              <a:latin typeface="Arimo"/>
              <a:cs typeface="Arimo"/>
            </a:endParaRPr>
          </a:p>
          <a:p>
            <a:pPr algn="just" marL="150495" marR="5080" indent="-138430">
              <a:lnSpc>
                <a:spcPct val="102200"/>
              </a:lnSpc>
              <a:buFont typeface="Arial"/>
              <a:buChar char="•"/>
              <a:tabLst>
                <a:tab pos="151130" algn="l"/>
              </a:tabLst>
            </a:pPr>
            <a:r>
              <a:rPr dirty="0" sz="850" spc="-10">
                <a:latin typeface="Arimo"/>
                <a:cs typeface="Arimo"/>
              </a:rPr>
              <a:t>Mümkün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</a:t>
            </a:r>
            <a:r>
              <a:rPr dirty="0" sz="850" spc="-35">
                <a:latin typeface="Arimo"/>
                <a:cs typeface="Arimo"/>
              </a:rPr>
              <a:t>kadar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15">
                <a:latin typeface="Arimo"/>
                <a:cs typeface="Arimo"/>
              </a:rPr>
              <a:t>komut, </a:t>
            </a:r>
            <a:r>
              <a:rPr dirty="0" sz="850" spc="-20">
                <a:latin typeface="Arimo"/>
                <a:cs typeface="Arimo"/>
              </a:rPr>
              <a:t>mümkün </a:t>
            </a:r>
            <a:r>
              <a:rPr dirty="0" sz="850" spc="-25">
                <a:latin typeface="Arimo"/>
                <a:cs typeface="Arimo"/>
              </a:rPr>
              <a:t>olan </a:t>
            </a:r>
            <a:r>
              <a:rPr dirty="0" sz="850" spc="-30">
                <a:latin typeface="Arimo"/>
                <a:cs typeface="Arimo"/>
              </a:rPr>
              <a:t>en </a:t>
            </a:r>
            <a:r>
              <a:rPr dirty="0" sz="850" spc="-70">
                <a:latin typeface="Arimo"/>
                <a:cs typeface="Arimo"/>
              </a:rPr>
              <a:t>az </a:t>
            </a:r>
            <a:r>
              <a:rPr dirty="0" sz="850" spc="-50">
                <a:latin typeface="Arimo"/>
                <a:cs typeface="Arimo"/>
              </a:rPr>
              <a:t>zaman </a:t>
            </a:r>
            <a:r>
              <a:rPr dirty="0" sz="850" spc="-70">
                <a:latin typeface="Arimo"/>
                <a:cs typeface="Arimo"/>
              </a:rPr>
              <a:t>kayb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yla </a:t>
            </a:r>
            <a:r>
              <a:rPr dirty="0" sz="850" spc="-35">
                <a:latin typeface="Arimo"/>
                <a:cs typeface="Arimo"/>
              </a:rPr>
              <a:t>belle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  </a:t>
            </a:r>
            <a:r>
              <a:rPr dirty="0" sz="850" spc="-20">
                <a:latin typeface="Arimo"/>
                <a:cs typeface="Arimo"/>
              </a:rPr>
              <a:t>depolanabiliyor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0">
                <a:latin typeface="Arimo"/>
                <a:cs typeface="Arimo"/>
              </a:rPr>
              <a:t>komutlar </a:t>
            </a:r>
            <a:r>
              <a:rPr dirty="0" sz="850" spc="-40">
                <a:latin typeface="Arimo"/>
                <a:cs typeface="Arimo"/>
              </a:rPr>
              <a:t>neredeyse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 spc="-25">
                <a:latin typeface="Arimo"/>
                <a:cs typeface="Arimo"/>
              </a:rPr>
              <a:t>uzunlukta </a:t>
            </a:r>
            <a:r>
              <a:rPr dirty="0" sz="850" spc="-20">
                <a:latin typeface="Arimo"/>
                <a:cs typeface="Arimo"/>
              </a:rPr>
              <a:t>olabiliyor. </a:t>
            </a:r>
            <a:r>
              <a:rPr dirty="0" sz="850" spc="-35">
                <a:latin typeface="Arimo"/>
                <a:cs typeface="Arimo"/>
              </a:rPr>
              <a:t>Bunun </a:t>
            </a:r>
            <a:r>
              <a:rPr dirty="0" sz="850" spc="-75">
                <a:latin typeface="Arimo"/>
                <a:cs typeface="Arimo"/>
              </a:rPr>
              <a:t>anlam</a:t>
            </a:r>
            <a:r>
              <a:rPr dirty="0" sz="850" spc="-75">
                <a:latin typeface="WenQuanYi Micro Hei Mono"/>
                <a:cs typeface="WenQuanYi Micro Hei Mono"/>
              </a:rPr>
              <a:t>ı </a:t>
            </a:r>
            <a:r>
              <a:rPr dirty="0" sz="850" spc="-65">
                <a:latin typeface="Arimo"/>
                <a:cs typeface="Arimo"/>
              </a:rPr>
              <a:t>farkl</a:t>
            </a:r>
            <a:r>
              <a:rPr dirty="0" sz="850" spc="-65">
                <a:latin typeface="WenQuanYi Micro Hei Mono"/>
                <a:cs typeface="WenQuanYi Micro Hei Mono"/>
              </a:rPr>
              <a:t>ı  </a:t>
            </a:r>
            <a:r>
              <a:rPr dirty="0" sz="850" spc="-15">
                <a:latin typeface="Arimo"/>
                <a:cs typeface="Arimo"/>
              </a:rPr>
              <a:t>komutlar </a:t>
            </a:r>
            <a:r>
              <a:rPr dirty="0" sz="850" spc="-65">
                <a:latin typeface="Arimo"/>
                <a:cs typeface="Arimo"/>
              </a:rPr>
              <a:t>farkl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miktarlarda </a:t>
            </a:r>
            <a:r>
              <a:rPr dirty="0" sz="850" spc="-40">
                <a:latin typeface="Arimo"/>
                <a:cs typeface="Arimo"/>
              </a:rPr>
              <a:t>saat </a:t>
            </a:r>
            <a:r>
              <a:rPr dirty="0" sz="850" spc="-20">
                <a:latin typeface="Arimo"/>
                <a:cs typeface="Arimo"/>
              </a:rPr>
              <a:t>çevrimi </a:t>
            </a:r>
            <a:r>
              <a:rPr dirty="0" sz="850" spc="-40">
                <a:latin typeface="Arimo"/>
                <a:cs typeface="Arimo"/>
              </a:rPr>
              <a:t>tutacakt</a:t>
            </a:r>
            <a:r>
              <a:rPr dirty="0" sz="850" spc="-40">
                <a:latin typeface="WenQuanYi Micro Hei Mono"/>
                <a:cs typeface="WenQuanYi Micro Hei Mono"/>
              </a:rPr>
              <a:t>ı</a:t>
            </a:r>
            <a:r>
              <a:rPr dirty="0" sz="850" spc="-40">
                <a:latin typeface="Arimo"/>
                <a:cs typeface="Arimo"/>
              </a:rPr>
              <a:t>r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40">
                <a:latin typeface="Arimo"/>
                <a:cs typeface="Arimo"/>
              </a:rPr>
              <a:t>da </a:t>
            </a:r>
            <a:r>
              <a:rPr dirty="0" sz="850" spc="-60">
                <a:latin typeface="Arimo"/>
                <a:cs typeface="Arimo"/>
              </a:rPr>
              <a:t>makinan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  </a:t>
            </a:r>
            <a:r>
              <a:rPr dirty="0" sz="850" spc="-70">
                <a:latin typeface="Arimo"/>
                <a:cs typeface="Arimo"/>
              </a:rPr>
              <a:t>performans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</a:t>
            </a:r>
            <a:r>
              <a:rPr dirty="0" sz="850" spc="-70">
                <a:latin typeface="WenQuanYi Micro Hei Mono"/>
                <a:cs typeface="WenQuanYi Micro Hei Mono"/>
              </a:rPr>
              <a:t>ı  </a:t>
            </a:r>
            <a:r>
              <a:rPr dirty="0" sz="850" spc="-35">
                <a:latin typeface="Arimo"/>
                <a:cs typeface="Arimo"/>
              </a:rPr>
              <a:t>dü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ürecektir.</a:t>
            </a:r>
            <a:endParaRPr sz="850">
              <a:latin typeface="Arimo"/>
              <a:cs typeface="Arimo"/>
            </a:endParaRPr>
          </a:p>
          <a:p>
            <a:pPr algn="just" marL="150495" indent="-13843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75">
                <a:latin typeface="Arimo"/>
                <a:cs typeface="Arimo"/>
              </a:rPr>
              <a:t>Ço</a:t>
            </a:r>
            <a:r>
              <a:rPr dirty="0" sz="850" spc="-75">
                <a:latin typeface="WenQuanYi Micro Hei Mono"/>
                <a:cs typeface="WenQuanYi Micro Hei Mono"/>
              </a:rPr>
              <a:t>ğ</a:t>
            </a:r>
            <a:r>
              <a:rPr dirty="0" sz="850" spc="-75">
                <a:latin typeface="Arimo"/>
                <a:cs typeface="Arimo"/>
              </a:rPr>
              <a:t>u </a:t>
            </a:r>
            <a:r>
              <a:rPr dirty="0" sz="850" spc="-45">
                <a:latin typeface="Arimo"/>
                <a:cs typeface="Arimo"/>
              </a:rPr>
              <a:t>özel </a:t>
            </a:r>
            <a:r>
              <a:rPr dirty="0" sz="850" spc="-35">
                <a:latin typeface="Arimo"/>
                <a:cs typeface="Arimo"/>
              </a:rPr>
              <a:t>güçlü </a:t>
            </a:r>
            <a:r>
              <a:rPr dirty="0" sz="850" spc="-15">
                <a:latin typeface="Arimo"/>
                <a:cs typeface="Arimo"/>
              </a:rPr>
              <a:t>komutlar geçerliliklerini </a:t>
            </a:r>
            <a:r>
              <a:rPr dirty="0" sz="850" spc="-30">
                <a:latin typeface="Arimo"/>
                <a:cs typeface="Arimo"/>
              </a:rPr>
              <a:t>do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rulamak </a:t>
            </a:r>
            <a:r>
              <a:rPr dirty="0" sz="850" spc="-20">
                <a:latin typeface="Arimo"/>
                <a:cs typeface="Arimo"/>
              </a:rPr>
              <a:t>için </a:t>
            </a:r>
            <a:r>
              <a:rPr dirty="0" sz="850" spc="-10">
                <a:latin typeface="Arimo"/>
                <a:cs typeface="Arimo"/>
              </a:rPr>
              <a:t>yeteri </a:t>
            </a:r>
            <a:r>
              <a:rPr dirty="0" sz="850" spc="-35">
                <a:latin typeface="Arimo"/>
                <a:cs typeface="Arimo"/>
              </a:rPr>
              <a:t>kadar </a:t>
            </a:r>
            <a:r>
              <a:rPr dirty="0" sz="850" spc="-145">
                <a:latin typeface="Arimo"/>
                <a:cs typeface="Arimo"/>
              </a:rPr>
              <a:t>s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k s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k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kullan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lm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yor.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49991" y="5648866"/>
            <a:ext cx="4180204" cy="8197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50495">
              <a:lnSpc>
                <a:spcPct val="100000"/>
              </a:lnSpc>
              <a:spcBef>
                <a:spcPts val="114"/>
              </a:spcBef>
            </a:pPr>
            <a:r>
              <a:rPr dirty="0" sz="850" spc="-25">
                <a:latin typeface="Arimo"/>
                <a:cs typeface="Arimo"/>
              </a:rPr>
              <a:t>Tipik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0">
                <a:latin typeface="Arimo"/>
                <a:cs typeface="Arimo"/>
              </a:rPr>
              <a:t>programda </a:t>
            </a:r>
            <a:r>
              <a:rPr dirty="0" sz="850" spc="-25">
                <a:latin typeface="Arimo"/>
                <a:cs typeface="Arimo"/>
              </a:rPr>
              <a:t>mevcut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</a:t>
            </a:r>
            <a:r>
              <a:rPr dirty="0" sz="850" spc="-90">
                <a:latin typeface="Arimo"/>
                <a:cs typeface="Arimo"/>
              </a:rPr>
              <a:t>yakla</a:t>
            </a:r>
            <a:r>
              <a:rPr dirty="0" sz="850" spc="-90">
                <a:latin typeface="WenQuanYi Micro Hei Mono"/>
                <a:cs typeface="WenQuanYi Micro Hei Mono"/>
              </a:rPr>
              <a:t>şı</a:t>
            </a:r>
            <a:r>
              <a:rPr dirty="0" sz="850" spc="-90">
                <a:latin typeface="Arimo"/>
                <a:cs typeface="Arimo"/>
              </a:rPr>
              <a:t>k </a:t>
            </a:r>
            <a:r>
              <a:rPr dirty="0" sz="850" spc="-55">
                <a:latin typeface="Arimo"/>
                <a:cs typeface="Arimo"/>
              </a:rPr>
              <a:t>%20’si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70">
                <a:latin typeface="Arimo"/>
                <a:cs typeface="Arimo"/>
              </a:rPr>
              <a:t>kullan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l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yor.</a:t>
            </a:r>
            <a:endParaRPr sz="850">
              <a:latin typeface="Arimo"/>
              <a:cs typeface="Arimo"/>
            </a:endParaRPr>
          </a:p>
          <a:p>
            <a:pPr algn="just" marL="150495" marR="5080" indent="-138430">
              <a:lnSpc>
                <a:spcPct val="102200"/>
              </a:lnSpc>
              <a:buFont typeface="Arial"/>
              <a:buChar char="•"/>
              <a:tabLst>
                <a:tab pos="151130" algn="l"/>
              </a:tabLst>
            </a:pPr>
            <a:r>
              <a:rPr dirty="0" sz="850" spc="-20">
                <a:latin typeface="Arimo"/>
                <a:cs typeface="Arimo"/>
              </a:rPr>
              <a:t>Komutlar genellikle </a:t>
            </a:r>
            <a:r>
              <a:rPr dirty="0" sz="850" spc="-40">
                <a:latin typeface="Arimo"/>
                <a:cs typeface="Arimo"/>
              </a:rPr>
              <a:t>bayrak </a:t>
            </a:r>
            <a:r>
              <a:rPr dirty="0" sz="850" spc="-15">
                <a:latin typeface="Arimo"/>
                <a:cs typeface="Arimo"/>
              </a:rPr>
              <a:t>(durum) </a:t>
            </a:r>
            <a:r>
              <a:rPr dirty="0" sz="850" spc="-25">
                <a:latin typeface="Arimo"/>
                <a:cs typeface="Arimo"/>
              </a:rPr>
              <a:t>kodunu komuta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0">
                <a:latin typeface="Arimo"/>
                <a:cs typeface="Arimo"/>
              </a:rPr>
              <a:t>yan </a:t>
            </a:r>
            <a:r>
              <a:rPr dirty="0" sz="850" spc="-10">
                <a:latin typeface="Arimo"/>
                <a:cs typeface="Arimo"/>
              </a:rPr>
              <a:t>etki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40">
                <a:latin typeface="Arimo"/>
                <a:cs typeface="Arimo"/>
              </a:rPr>
              <a:t>kurar.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40">
                <a:latin typeface="Arimo"/>
                <a:cs typeface="Arimo"/>
              </a:rPr>
              <a:t>ise ek  </a:t>
            </a:r>
            <a:r>
              <a:rPr dirty="0" sz="850" spc="-65">
                <a:latin typeface="Arimo"/>
                <a:cs typeface="Arimo"/>
              </a:rPr>
              <a:t>sayk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llar </a:t>
            </a:r>
            <a:r>
              <a:rPr dirty="0" sz="850" spc="-30">
                <a:latin typeface="Arimo"/>
                <a:cs typeface="Arimo"/>
              </a:rPr>
              <a:t>yani </a:t>
            </a:r>
            <a:r>
              <a:rPr dirty="0" sz="850" spc="-25">
                <a:latin typeface="Arimo"/>
                <a:cs typeface="Arimo"/>
              </a:rPr>
              <a:t>bekleme </a:t>
            </a:r>
            <a:r>
              <a:rPr dirty="0" sz="850" spc="-20">
                <a:latin typeface="Arimo"/>
                <a:cs typeface="Arimo"/>
              </a:rPr>
              <a:t>demektir. </a:t>
            </a:r>
            <a:r>
              <a:rPr dirty="0" sz="850" spc="-114">
                <a:latin typeface="Arimo"/>
                <a:cs typeface="Arimo"/>
              </a:rPr>
              <a:t>Ayn</a:t>
            </a:r>
            <a:r>
              <a:rPr dirty="0" sz="850" spc="-114">
                <a:latin typeface="WenQuanYi Micro Hei Mono"/>
                <a:cs typeface="WenQuanYi Micro Hei Mono"/>
              </a:rPr>
              <a:t>ı </a:t>
            </a:r>
            <a:r>
              <a:rPr dirty="0" sz="850" spc="-45">
                <a:latin typeface="Arimo"/>
                <a:cs typeface="Arimo"/>
              </a:rPr>
              <a:t>zamanda </a:t>
            </a:r>
            <a:r>
              <a:rPr dirty="0" sz="850" spc="-30">
                <a:latin typeface="Arimo"/>
                <a:cs typeface="Arimo"/>
              </a:rPr>
              <a:t>sonraki </a:t>
            </a:r>
            <a:r>
              <a:rPr dirty="0" sz="850" spc="-10">
                <a:latin typeface="Arimo"/>
                <a:cs typeface="Arimo"/>
              </a:rPr>
              <a:t>komutlar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40">
                <a:latin typeface="Arimo"/>
                <a:cs typeface="Arimo"/>
              </a:rPr>
              <a:t>yapmadan </a:t>
            </a:r>
            <a:r>
              <a:rPr dirty="0" sz="850" spc="-35">
                <a:latin typeface="Arimo"/>
                <a:cs typeface="Arimo"/>
              </a:rPr>
              <a:t>önce  </a:t>
            </a:r>
            <a:r>
              <a:rPr dirty="0" sz="850" spc="-40">
                <a:latin typeface="Arimo"/>
                <a:cs typeface="Arimo"/>
              </a:rPr>
              <a:t>bayrak </a:t>
            </a:r>
            <a:r>
              <a:rPr dirty="0" sz="850">
                <a:latin typeface="Arimo"/>
                <a:cs typeface="Arimo"/>
              </a:rPr>
              <a:t>bitlerinin </a:t>
            </a:r>
            <a:r>
              <a:rPr dirty="0" sz="850" spc="-25">
                <a:latin typeface="Arimo"/>
                <a:cs typeface="Arimo"/>
              </a:rPr>
              <a:t>mevcut </a:t>
            </a:r>
            <a:r>
              <a:rPr dirty="0" sz="850" spc="-15">
                <a:latin typeface="Arimo"/>
                <a:cs typeface="Arimo"/>
              </a:rPr>
              <a:t>durumunu bilmek </a:t>
            </a:r>
            <a:r>
              <a:rPr dirty="0" sz="850" spc="-45">
                <a:latin typeface="Arimo"/>
                <a:cs typeface="Arimo"/>
              </a:rPr>
              <a:t>durumundad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40">
                <a:latin typeface="Arimo"/>
                <a:cs typeface="Arimo"/>
              </a:rPr>
              <a:t>da </a:t>
            </a:r>
            <a:r>
              <a:rPr dirty="0" sz="850" spc="-20">
                <a:latin typeface="Arimo"/>
                <a:cs typeface="Arimo"/>
              </a:rPr>
              <a:t>yine </a:t>
            </a:r>
            <a:r>
              <a:rPr dirty="0" sz="850" spc="-40">
                <a:latin typeface="Arimo"/>
                <a:cs typeface="Arimo"/>
              </a:rPr>
              <a:t>ek </a:t>
            </a:r>
            <a:r>
              <a:rPr dirty="0" sz="850" spc="-90">
                <a:latin typeface="Arimo"/>
                <a:cs typeface="Arimo"/>
              </a:rPr>
              <a:t>sayk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l </a:t>
            </a:r>
            <a:r>
              <a:rPr dirty="0" sz="850" spc="-25">
                <a:latin typeface="Arimo"/>
                <a:cs typeface="Arimo"/>
              </a:rPr>
              <a:t>demektir.  </a:t>
            </a:r>
            <a:r>
              <a:rPr dirty="0" sz="850" spc="-70">
                <a:latin typeface="Arimo"/>
                <a:cs typeface="Arimo"/>
              </a:rPr>
              <a:t>Bayraklar</a:t>
            </a:r>
            <a:r>
              <a:rPr dirty="0" sz="850" spc="-7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kurmak </a:t>
            </a:r>
            <a:r>
              <a:rPr dirty="0" sz="850" spc="-50">
                <a:latin typeface="Arimo"/>
                <a:cs typeface="Arimo"/>
              </a:rPr>
              <a:t>zaman </a:t>
            </a:r>
            <a:r>
              <a:rPr dirty="0" sz="850" spc="-135">
                <a:latin typeface="Arimo"/>
                <a:cs typeface="Arimo"/>
              </a:rPr>
              <a:t>ald</a:t>
            </a:r>
            <a:r>
              <a:rPr dirty="0" sz="850" spc="-135">
                <a:latin typeface="WenQuanYi Micro Hei Mono"/>
                <a:cs typeface="WenQuanYi Micro Hei Mono"/>
              </a:rPr>
              <a:t>ığı </a:t>
            </a:r>
            <a:r>
              <a:rPr dirty="0" sz="850" spc="-20">
                <a:latin typeface="Arimo"/>
                <a:cs typeface="Arimo"/>
              </a:rPr>
              <a:t>gibi, programlar </a:t>
            </a:r>
            <a:r>
              <a:rPr dirty="0" sz="850" spc="-15">
                <a:latin typeface="Arimo"/>
                <a:cs typeface="Arimo"/>
              </a:rPr>
              <a:t>takip </a:t>
            </a:r>
            <a:r>
              <a:rPr dirty="0" sz="850" spc="-30">
                <a:latin typeface="Arimo"/>
                <a:cs typeface="Arimo"/>
              </a:rPr>
              <a:t>eden </a:t>
            </a:r>
            <a:r>
              <a:rPr dirty="0" sz="850" spc="-15">
                <a:latin typeface="Arimo"/>
                <a:cs typeface="Arimo"/>
              </a:rPr>
              <a:t>komutun </a:t>
            </a:r>
            <a:r>
              <a:rPr dirty="0" sz="850" spc="-80">
                <a:latin typeface="Arimo"/>
                <a:cs typeface="Arimo"/>
              </a:rPr>
              <a:t>bayra</a:t>
            </a:r>
            <a:r>
              <a:rPr dirty="0" sz="850" spc="-80">
                <a:latin typeface="WenQuanYi Micro Hei Mono"/>
                <a:cs typeface="WenQuanYi Micro Hei Mono"/>
              </a:rPr>
              <a:t>ğı</a:t>
            </a:r>
            <a:r>
              <a:rPr dirty="0" sz="850" spc="-80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durumunu 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tirmeden </a:t>
            </a:r>
            <a:r>
              <a:rPr dirty="0" sz="850" spc="-35">
                <a:latin typeface="Arimo"/>
                <a:cs typeface="Arimo"/>
              </a:rPr>
              <a:t>önce </a:t>
            </a:r>
            <a:r>
              <a:rPr dirty="0" sz="850" spc="-40">
                <a:latin typeface="Arimo"/>
                <a:cs typeface="Arimo"/>
              </a:rPr>
              <a:t>bayrak </a:t>
            </a:r>
            <a:r>
              <a:rPr dirty="0" sz="850">
                <a:latin typeface="Arimo"/>
                <a:cs typeface="Arimo"/>
              </a:rPr>
              <a:t>bitlerini </a:t>
            </a:r>
            <a:r>
              <a:rPr dirty="0" sz="850" spc="-30">
                <a:latin typeface="Arimo"/>
                <a:cs typeface="Arimo"/>
              </a:rPr>
              <a:t>incelemek</a:t>
            </a:r>
            <a:r>
              <a:rPr dirty="0" sz="850" spc="-90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zorundad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59</a:t>
            </a:r>
            <a:endParaRPr sz="550">
              <a:latin typeface="Arimo"/>
              <a:cs typeface="Arim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60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82" y="710150"/>
            <a:ext cx="64071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0">
                <a:solidFill>
                  <a:srgbClr val="FF0000"/>
                </a:solidFill>
                <a:latin typeface="Arimo"/>
                <a:cs typeface="Arimo"/>
              </a:rPr>
              <a:t>RISC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Mimarisi</a:t>
            </a:r>
            <a:endParaRPr sz="85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208" y="949144"/>
            <a:ext cx="4180204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5">
                <a:latin typeface="Arimo"/>
                <a:cs typeface="Arimo"/>
              </a:rPr>
              <a:t>RISC </a:t>
            </a:r>
            <a:r>
              <a:rPr dirty="0" sz="850" spc="-20">
                <a:latin typeface="Arimo"/>
                <a:cs typeface="Arimo"/>
              </a:rPr>
              <a:t>mimarisi, </a:t>
            </a:r>
            <a:r>
              <a:rPr dirty="0" sz="850" spc="-125">
                <a:latin typeface="Arimo"/>
                <a:cs typeface="Arimo"/>
              </a:rPr>
              <a:t>CISC </a:t>
            </a:r>
            <a:r>
              <a:rPr dirty="0" sz="850" spc="-5">
                <a:latin typeface="Arimo"/>
                <a:cs typeface="Arimo"/>
              </a:rPr>
              <a:t>mimarili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lemcilerin </a:t>
            </a:r>
            <a:r>
              <a:rPr dirty="0" sz="850" spc="-15">
                <a:latin typeface="Arimo"/>
                <a:cs typeface="Arimo"/>
              </a:rPr>
              <a:t>kötü </a:t>
            </a:r>
            <a:r>
              <a:rPr dirty="0" sz="850" spc="-90">
                <a:latin typeface="Arimo"/>
                <a:cs typeface="Arimo"/>
              </a:rPr>
              <a:t>yanlar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n</a:t>
            </a:r>
            <a:r>
              <a:rPr dirty="0" sz="850" spc="-9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gidermek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70">
                <a:latin typeface="Arimo"/>
                <a:cs typeface="Arimo"/>
              </a:rPr>
              <a:t>piyasan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 </a:t>
            </a:r>
            <a:r>
              <a:rPr dirty="0" sz="850" spc="-20">
                <a:latin typeface="Arimo"/>
                <a:cs typeface="Arimo"/>
              </a:rPr>
              <a:t>tepkisi </a:t>
            </a:r>
            <a:r>
              <a:rPr dirty="0" sz="850" spc="-10">
                <a:latin typeface="Arimo"/>
                <a:cs typeface="Arimo"/>
              </a:rPr>
              <a:t>ile</a:t>
            </a:r>
            <a:r>
              <a:rPr dirty="0" sz="850" spc="-10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ona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493" y="1065287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70" y="828294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3208" y="1081509"/>
            <a:ext cx="4180204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5">
                <a:latin typeface="Arimo"/>
                <a:cs typeface="Arimo"/>
              </a:rPr>
              <a:t>alternatif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25">
                <a:latin typeface="Arimo"/>
                <a:cs typeface="Arimo"/>
              </a:rPr>
              <a:t>geli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tirilmi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tir. </a:t>
            </a:r>
            <a:r>
              <a:rPr dirty="0" sz="850" spc="-130">
                <a:latin typeface="Arimo"/>
                <a:cs typeface="Arimo"/>
              </a:rPr>
              <a:t>RISC’</a:t>
            </a:r>
            <a:r>
              <a:rPr dirty="0" sz="850" spc="-13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IBM, </a:t>
            </a:r>
            <a:r>
              <a:rPr dirty="0" sz="850" spc="-30">
                <a:latin typeface="Arimo"/>
                <a:cs typeface="Arimo"/>
              </a:rPr>
              <a:t>Apple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spc="-5">
                <a:latin typeface="Arimo"/>
                <a:cs typeface="Arimo"/>
              </a:rPr>
              <a:t>Motorola </a:t>
            </a:r>
            <a:r>
              <a:rPr dirty="0" sz="850" spc="-20">
                <a:latin typeface="Arimo"/>
                <a:cs typeface="Arimo"/>
              </a:rPr>
              <a:t>gibi </a:t>
            </a:r>
            <a:r>
              <a:rPr dirty="0" sz="850" spc="-10">
                <a:latin typeface="Arimo"/>
                <a:cs typeface="Arimo"/>
              </a:rPr>
              <a:t>firmalar </a:t>
            </a:r>
            <a:r>
              <a:rPr dirty="0" sz="850" spc="-25">
                <a:latin typeface="Arimo"/>
                <a:cs typeface="Arimo"/>
              </a:rPr>
              <a:t>sistematik </a:t>
            </a:r>
            <a:r>
              <a:rPr dirty="0" sz="850">
                <a:latin typeface="Arimo"/>
                <a:cs typeface="Arimo"/>
              </a:rPr>
              <a:t>bir  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ekilde </a:t>
            </a:r>
            <a:r>
              <a:rPr dirty="0" sz="850" spc="-30">
                <a:latin typeface="Arimo"/>
                <a:cs typeface="Arimo"/>
              </a:rPr>
              <a:t>geli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tirmi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tir. </a:t>
            </a:r>
            <a:r>
              <a:rPr dirty="0" sz="850" spc="-120">
                <a:latin typeface="Arimo"/>
                <a:cs typeface="Arimo"/>
              </a:rPr>
              <a:t>RISC </a:t>
            </a:r>
            <a:r>
              <a:rPr dirty="0" sz="850" spc="-30">
                <a:latin typeface="Arimo"/>
                <a:cs typeface="Arimo"/>
              </a:rPr>
              <a:t>felsefesinin </a:t>
            </a:r>
            <a:r>
              <a:rPr dirty="0" sz="850" spc="-35">
                <a:latin typeface="Arimo"/>
                <a:cs typeface="Arimo"/>
              </a:rPr>
              <a:t>taraftarlar</a:t>
            </a:r>
            <a:r>
              <a:rPr dirty="0" sz="850" spc="-35">
                <a:latin typeface="WenQuanYi Micro Hei Mono"/>
                <a:cs typeface="WenQuanYi Micro Hei Mono"/>
              </a:rPr>
              <a:t>ı</a:t>
            </a:r>
            <a:r>
              <a:rPr dirty="0" sz="850" spc="-35">
                <a:latin typeface="Arimo"/>
                <a:cs typeface="Arimo"/>
              </a:rPr>
              <a:t>, bilgisayar </a:t>
            </a:r>
            <a:r>
              <a:rPr dirty="0" sz="850" spc="-20">
                <a:latin typeface="Arimo"/>
                <a:cs typeface="Arimo"/>
              </a:rPr>
              <a:t>mimarisinin </a:t>
            </a:r>
            <a:r>
              <a:rPr dirty="0" sz="850" spc="-15">
                <a:latin typeface="Arimo"/>
                <a:cs typeface="Arimo"/>
              </a:rPr>
              <a:t>tam </a:t>
            </a:r>
            <a:r>
              <a:rPr dirty="0" sz="850" spc="-60">
                <a:latin typeface="Arimo"/>
                <a:cs typeface="Arimo"/>
              </a:rPr>
              <a:t>anlam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yla </a:t>
            </a:r>
            <a:r>
              <a:rPr dirty="0" sz="850">
                <a:latin typeface="Arimo"/>
                <a:cs typeface="Arimo"/>
              </a:rPr>
              <a:t>bir  </a:t>
            </a:r>
            <a:r>
              <a:rPr dirty="0" sz="850" spc="-25">
                <a:latin typeface="Arimo"/>
                <a:cs typeface="Arimo"/>
              </a:rPr>
              <a:t>elden </a:t>
            </a:r>
            <a:r>
              <a:rPr dirty="0" sz="850" spc="-35">
                <a:latin typeface="Arimo"/>
                <a:cs typeface="Arimo"/>
              </a:rPr>
              <a:t>geçirmeye </a:t>
            </a:r>
            <a:r>
              <a:rPr dirty="0" sz="850" spc="-55">
                <a:latin typeface="Arimo"/>
                <a:cs typeface="Arimo"/>
              </a:rPr>
              <a:t>ihtiyac</a:t>
            </a:r>
            <a:r>
              <a:rPr dirty="0" sz="850" spc="-55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oldu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unu </a:t>
            </a:r>
            <a:r>
              <a:rPr dirty="0" sz="850" spc="-40">
                <a:latin typeface="Arimo"/>
                <a:cs typeface="Arimo"/>
              </a:rPr>
              <a:t>ve neredeyse </a:t>
            </a:r>
            <a:r>
              <a:rPr dirty="0" sz="850" spc="-5">
                <a:latin typeface="Arimo"/>
                <a:cs typeface="Arimo"/>
              </a:rPr>
              <a:t>bütün </a:t>
            </a:r>
            <a:r>
              <a:rPr dirty="0" sz="850" spc="-40">
                <a:latin typeface="Arimo"/>
                <a:cs typeface="Arimo"/>
              </a:rPr>
              <a:t>geleneksel </a:t>
            </a:r>
            <a:r>
              <a:rPr dirty="0" sz="850" spc="-45">
                <a:latin typeface="Arimo"/>
                <a:cs typeface="Arimo"/>
              </a:rPr>
              <a:t>bilgisayarlar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</a:t>
            </a:r>
            <a:r>
              <a:rPr dirty="0" sz="850" spc="-10">
                <a:latin typeface="Arimo"/>
                <a:cs typeface="Arimo"/>
              </a:rPr>
              <a:t>mimari  </a:t>
            </a:r>
            <a:r>
              <a:rPr dirty="0" sz="850" spc="-85">
                <a:latin typeface="Arimo"/>
                <a:cs typeface="Arimo"/>
              </a:rPr>
              <a:t>bak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ndan </a:t>
            </a:r>
            <a:r>
              <a:rPr dirty="0" sz="850" spc="-45">
                <a:latin typeface="Arimo"/>
                <a:cs typeface="Arimo"/>
              </a:rPr>
              <a:t>birtak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m </a:t>
            </a:r>
            <a:r>
              <a:rPr dirty="0" sz="850" spc="-30">
                <a:latin typeface="Arimo"/>
                <a:cs typeface="Arimo"/>
              </a:rPr>
              <a:t>eksikliklere </a:t>
            </a:r>
            <a:r>
              <a:rPr dirty="0" sz="850" spc="-35">
                <a:latin typeface="Arimo"/>
                <a:cs typeface="Arimo"/>
              </a:rPr>
              <a:t>sahip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unu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0">
                <a:latin typeface="Arimo"/>
                <a:cs typeface="Arimo"/>
              </a:rPr>
              <a:t>eskidi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ini </a:t>
            </a:r>
            <a:r>
              <a:rPr dirty="0" sz="850" spc="-50">
                <a:latin typeface="Arimo"/>
                <a:cs typeface="Arimo"/>
              </a:rPr>
              <a:t>dü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ünüyorlard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. </a:t>
            </a:r>
            <a:r>
              <a:rPr dirty="0" sz="850" spc="-55">
                <a:latin typeface="Arimo"/>
                <a:cs typeface="Arimo"/>
              </a:rPr>
              <a:t>Bilgisayarlar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n  </a:t>
            </a:r>
            <a:r>
              <a:rPr dirty="0" sz="850" spc="-15">
                <a:latin typeface="Arimo"/>
                <a:cs typeface="Arimo"/>
              </a:rPr>
              <a:t>gittikçe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90">
                <a:latin typeface="Arimo"/>
                <a:cs typeface="Arimo"/>
              </a:rPr>
              <a:t>karma</a:t>
            </a:r>
            <a:r>
              <a:rPr dirty="0" sz="850" spc="-90">
                <a:latin typeface="WenQuanYi Micro Hei Mono"/>
                <a:cs typeface="WenQuanYi Micro Hei Mono"/>
              </a:rPr>
              <a:t>şı</a:t>
            </a:r>
            <a:r>
              <a:rPr dirty="0" sz="850" spc="-90">
                <a:latin typeface="Arimo"/>
                <a:cs typeface="Arimo"/>
              </a:rPr>
              <a:t>k </a:t>
            </a:r>
            <a:r>
              <a:rPr dirty="0" sz="850" spc="-30">
                <a:latin typeface="Arimo"/>
                <a:cs typeface="Arimo"/>
              </a:rPr>
              <a:t>hale </a:t>
            </a:r>
            <a:r>
              <a:rPr dirty="0" sz="850" spc="-15">
                <a:latin typeface="Arimo"/>
                <a:cs typeface="Arimo"/>
              </a:rPr>
              <a:t>getirildi</a:t>
            </a:r>
            <a:r>
              <a:rPr dirty="0" sz="850" spc="-15">
                <a:latin typeface="WenQuanYi Micro Hei Mono"/>
                <a:cs typeface="WenQuanYi Micro Hei Mono"/>
              </a:rPr>
              <a:t>ğ</a:t>
            </a:r>
            <a:r>
              <a:rPr dirty="0" sz="850" spc="-15">
                <a:latin typeface="Arimo"/>
                <a:cs typeface="Arimo"/>
              </a:rPr>
              <a:t>i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5">
                <a:latin typeface="Arimo"/>
                <a:cs typeface="Arimo"/>
              </a:rPr>
              <a:t>hepsinin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5">
                <a:latin typeface="Arimo"/>
                <a:cs typeface="Arimo"/>
              </a:rPr>
              <a:t>kenara </a:t>
            </a:r>
            <a:r>
              <a:rPr dirty="0" sz="850" spc="-120">
                <a:latin typeface="Arimo"/>
                <a:cs typeface="Arimo"/>
              </a:rPr>
              <a:t>b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rak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l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p </a:t>
            </a:r>
            <a:r>
              <a:rPr dirty="0" sz="850" spc="-30">
                <a:latin typeface="Arimo"/>
                <a:cs typeface="Arimo"/>
              </a:rPr>
              <a:t>en </a:t>
            </a:r>
            <a:r>
              <a:rPr dirty="0" sz="850" spc="-50">
                <a:latin typeface="Arimo"/>
                <a:cs typeface="Arimo"/>
              </a:rPr>
              <a:t>ba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tan </a:t>
            </a:r>
            <a:r>
              <a:rPr dirty="0" sz="850" spc="-25">
                <a:latin typeface="Arimo"/>
                <a:cs typeface="Arimo"/>
              </a:rPr>
              <a:t>geri </a:t>
            </a:r>
            <a:r>
              <a:rPr dirty="0" sz="850" spc="-55">
                <a:latin typeface="Arimo"/>
                <a:cs typeface="Arimo"/>
              </a:rPr>
              <a:t>ba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lamak  </a:t>
            </a:r>
            <a:r>
              <a:rPr dirty="0" sz="850" spc="-30">
                <a:latin typeface="Arimo"/>
                <a:cs typeface="Arimo"/>
              </a:rPr>
              <a:t>gerekti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fikrindeydiler.</a:t>
            </a:r>
            <a:endParaRPr sz="8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208" y="2008068"/>
            <a:ext cx="4180840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0">
                <a:latin typeface="Arimo"/>
                <a:cs typeface="Arimo"/>
              </a:rPr>
              <a:t>70’lerin </a:t>
            </a:r>
            <a:r>
              <a:rPr dirty="0" sz="850" spc="-45">
                <a:latin typeface="Arimo"/>
                <a:cs typeface="Arimo"/>
              </a:rPr>
              <a:t>ortalar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nda </a:t>
            </a:r>
            <a:r>
              <a:rPr dirty="0" sz="850" spc="-100">
                <a:latin typeface="Arimo"/>
                <a:cs typeface="Arimo"/>
              </a:rPr>
              <a:t>yar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iletken teknolojisindeki </a:t>
            </a:r>
            <a:r>
              <a:rPr dirty="0" sz="850" spc="-45">
                <a:latin typeface="Arimo"/>
                <a:cs typeface="Arimo"/>
              </a:rPr>
              <a:t>geli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meler, ana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 </a:t>
            </a:r>
            <a:r>
              <a:rPr dirty="0" sz="850" spc="-65">
                <a:latin typeface="Arimo"/>
                <a:cs typeface="Arimo"/>
              </a:rPr>
              <a:t>yongalar</a:t>
            </a:r>
            <a:r>
              <a:rPr dirty="0" sz="850" spc="-65">
                <a:latin typeface="WenQuanYi Micro Hei Mono"/>
                <a:cs typeface="WenQuanYi Micro Hei Mono"/>
              </a:rPr>
              <a:t>ı  </a:t>
            </a:r>
            <a:r>
              <a:rPr dirty="0" sz="850" spc="-70">
                <a:latin typeface="Arimo"/>
                <a:cs typeface="Arimo"/>
              </a:rPr>
              <a:t>aras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ndaki </a:t>
            </a:r>
            <a:r>
              <a:rPr dirty="0" sz="850" spc="-140">
                <a:latin typeface="Arimo"/>
                <a:cs typeface="Arimo"/>
              </a:rPr>
              <a:t>h</a:t>
            </a:r>
            <a:r>
              <a:rPr dirty="0" sz="850" spc="-140">
                <a:latin typeface="WenQuanYi Micro Hei Mono"/>
                <a:cs typeface="WenQuanYi Micro Hei Mono"/>
              </a:rPr>
              <a:t>ı</a:t>
            </a:r>
            <a:r>
              <a:rPr dirty="0" sz="850" spc="-140">
                <a:latin typeface="Arimo"/>
                <a:cs typeface="Arimo"/>
              </a:rPr>
              <a:t>z </a:t>
            </a:r>
            <a:r>
              <a:rPr dirty="0" sz="850" spc="-105">
                <a:latin typeface="Arimo"/>
                <a:cs typeface="Arimo"/>
              </a:rPr>
              <a:t>fark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n</a:t>
            </a:r>
            <a:r>
              <a:rPr dirty="0" sz="850" spc="-105">
                <a:latin typeface="WenQuanYi Micro Hei Mono"/>
                <a:cs typeface="WenQuanYi Micro Hei Mono"/>
              </a:rPr>
              <a:t>ı </a:t>
            </a:r>
            <a:r>
              <a:rPr dirty="0" sz="850" spc="-45">
                <a:latin typeface="Arimo"/>
                <a:cs typeface="Arimo"/>
              </a:rPr>
              <a:t>azaltmaya </a:t>
            </a:r>
            <a:r>
              <a:rPr dirty="0" sz="850" spc="-85">
                <a:latin typeface="Arimo"/>
                <a:cs typeface="Arimo"/>
              </a:rPr>
              <a:t>ba</a:t>
            </a:r>
            <a:r>
              <a:rPr dirty="0" sz="850" spc="-85">
                <a:latin typeface="WenQuanYi Micro Hei Mono"/>
                <a:cs typeface="WenQuanYi Micro Hei Mono"/>
              </a:rPr>
              <a:t>ş</a:t>
            </a:r>
            <a:r>
              <a:rPr dirty="0" sz="850" spc="-85">
                <a:latin typeface="Arimo"/>
                <a:cs typeface="Arimo"/>
              </a:rPr>
              <a:t>lad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. </a:t>
            </a:r>
            <a:r>
              <a:rPr dirty="0" sz="850" spc="-35">
                <a:latin typeface="Arimo"/>
                <a:cs typeface="Arimo"/>
              </a:rPr>
              <a:t>Bellek </a:t>
            </a:r>
            <a:r>
              <a:rPr dirty="0" sz="850" spc="-185">
                <a:latin typeface="Arimo"/>
                <a:cs typeface="Arimo"/>
              </a:rPr>
              <a:t>h</a:t>
            </a:r>
            <a:r>
              <a:rPr dirty="0" sz="850" spc="-185">
                <a:latin typeface="WenQuanYi Micro Hei Mono"/>
                <a:cs typeface="WenQuanYi Micro Hei Mono"/>
              </a:rPr>
              <a:t>ı</a:t>
            </a:r>
            <a:r>
              <a:rPr dirty="0" sz="850" spc="-185">
                <a:latin typeface="Arimo"/>
                <a:cs typeface="Arimo"/>
              </a:rPr>
              <a:t>z</a:t>
            </a:r>
            <a:r>
              <a:rPr dirty="0" sz="850" spc="-185">
                <a:latin typeface="WenQuanYi Micro Hei Mono"/>
                <a:cs typeface="WenQuanYi Micro Hei Mono"/>
              </a:rPr>
              <a:t>ı </a:t>
            </a:r>
            <a:r>
              <a:rPr dirty="0" sz="850" spc="-100">
                <a:latin typeface="Arimo"/>
                <a:cs typeface="Arimo"/>
              </a:rPr>
              <a:t>art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ld</a:t>
            </a:r>
            <a:r>
              <a:rPr dirty="0" sz="850" spc="-100">
                <a:latin typeface="WenQuanYi Micro Hei Mono"/>
                <a:cs typeface="WenQuanYi Micro Hei Mono"/>
              </a:rPr>
              <a:t>ığı</a:t>
            </a:r>
            <a:r>
              <a:rPr dirty="0" sz="850" spc="-100">
                <a:latin typeface="Arimo"/>
                <a:cs typeface="Arimo"/>
              </a:rPr>
              <a:t>ndan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spc="-45">
                <a:latin typeface="Arimo"/>
                <a:cs typeface="Arimo"/>
              </a:rPr>
              <a:t>yüksek </a:t>
            </a:r>
            <a:r>
              <a:rPr dirty="0" sz="850" spc="-30">
                <a:latin typeface="Arimo"/>
                <a:cs typeface="Arimo"/>
              </a:rPr>
              <a:t>seviyeli </a:t>
            </a:r>
            <a:r>
              <a:rPr dirty="0" sz="850" spc="-10">
                <a:latin typeface="Arimo"/>
                <a:cs typeface="Arimo"/>
              </a:rPr>
              <a:t>diller  </a:t>
            </a:r>
            <a:r>
              <a:rPr dirty="0" sz="850" spc="-45">
                <a:latin typeface="Arimo"/>
                <a:cs typeface="Arimo"/>
              </a:rPr>
              <a:t>Assembly </a:t>
            </a:r>
            <a:r>
              <a:rPr dirty="0" sz="850" spc="-5">
                <a:latin typeface="Arimo"/>
                <a:cs typeface="Arimo"/>
              </a:rPr>
              <a:t>dilinin </a:t>
            </a:r>
            <a:r>
              <a:rPr dirty="0" sz="850" spc="-15">
                <a:latin typeface="Arimo"/>
                <a:cs typeface="Arimo"/>
              </a:rPr>
              <a:t>yerini </a:t>
            </a:r>
            <a:r>
              <a:rPr dirty="0" sz="850" spc="-85">
                <a:latin typeface="Arimo"/>
                <a:cs typeface="Arimo"/>
              </a:rPr>
              <a:t>ald</a:t>
            </a:r>
            <a:r>
              <a:rPr dirty="0" sz="850" spc="-85">
                <a:latin typeface="WenQuanYi Micro Hei Mono"/>
                <a:cs typeface="WenQuanYi Micro Hei Mono"/>
              </a:rPr>
              <a:t>ığı</a:t>
            </a:r>
            <a:r>
              <a:rPr dirty="0" sz="850" spc="-85">
                <a:latin typeface="Arimo"/>
                <a:cs typeface="Arimo"/>
              </a:rPr>
              <a:t>ndan,  </a:t>
            </a:r>
            <a:r>
              <a:rPr dirty="0" sz="850" spc="-114">
                <a:latin typeface="Arimo"/>
                <a:cs typeface="Arimo"/>
              </a:rPr>
              <a:t>CISC’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n </a:t>
            </a:r>
            <a:r>
              <a:rPr dirty="0" sz="850" spc="-100">
                <a:latin typeface="Arimo"/>
                <a:cs typeface="Arimo"/>
              </a:rPr>
              <a:t>ba</a:t>
            </a:r>
            <a:r>
              <a:rPr dirty="0" sz="850" spc="-100">
                <a:latin typeface="WenQuanYi Micro Hei Mono"/>
                <a:cs typeface="WenQuanYi Micro Hei Mono"/>
              </a:rPr>
              <a:t>ş</a:t>
            </a:r>
            <a:r>
              <a:rPr dirty="0" sz="850" spc="-100">
                <a:latin typeface="Arimo"/>
                <a:cs typeface="Arimo"/>
              </a:rPr>
              <a:t>l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ca </a:t>
            </a:r>
            <a:r>
              <a:rPr dirty="0" sz="850" spc="-15">
                <a:latin typeface="Arimo"/>
                <a:cs typeface="Arimo"/>
              </a:rPr>
              <a:t>üstünlükleri </a:t>
            </a:r>
            <a:r>
              <a:rPr dirty="0" sz="850" spc="-50">
                <a:latin typeface="Arimo"/>
                <a:cs typeface="Arimo"/>
              </a:rPr>
              <a:t>geçersizle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meye </a:t>
            </a:r>
            <a:r>
              <a:rPr dirty="0" sz="850" spc="-85">
                <a:latin typeface="Arimo"/>
                <a:cs typeface="Arimo"/>
              </a:rPr>
              <a:t>ba</a:t>
            </a:r>
            <a:r>
              <a:rPr dirty="0" sz="850" spc="-85">
                <a:latin typeface="WenQuanYi Micro Hei Mono"/>
                <a:cs typeface="WenQuanYi Micro Hei Mono"/>
              </a:rPr>
              <a:t>ş</a:t>
            </a:r>
            <a:r>
              <a:rPr dirty="0" sz="850" spc="-85">
                <a:latin typeface="Arimo"/>
                <a:cs typeface="Arimo"/>
              </a:rPr>
              <a:t>lad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.  </a:t>
            </a:r>
            <a:r>
              <a:rPr dirty="0" sz="850" spc="-45">
                <a:latin typeface="Arimo"/>
                <a:cs typeface="Arimo"/>
              </a:rPr>
              <a:t>Bilgisayar </a:t>
            </a:r>
            <a:r>
              <a:rPr dirty="0" sz="850" spc="-95">
                <a:latin typeface="Arimo"/>
                <a:cs typeface="Arimo"/>
              </a:rPr>
              <a:t>tasar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mc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lar</a:t>
            </a:r>
            <a:r>
              <a:rPr dirty="0" sz="850" spc="-95">
                <a:latin typeface="WenQuanYi Micro Hei Mono"/>
                <a:cs typeface="WenQuanYi Micro Hei Mono"/>
              </a:rPr>
              <a:t>ı </a:t>
            </a:r>
            <a:r>
              <a:rPr dirty="0" sz="850" spc="-50">
                <a:latin typeface="Arimo"/>
                <a:cs typeface="Arimo"/>
              </a:rPr>
              <a:t>sadece </a:t>
            </a:r>
            <a:r>
              <a:rPr dirty="0" sz="850" spc="-95">
                <a:latin typeface="Arimo"/>
                <a:cs typeface="Arimo"/>
              </a:rPr>
              <a:t>donan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m</a:t>
            </a:r>
            <a:r>
              <a:rPr dirty="0" sz="850" spc="-95">
                <a:latin typeface="WenQuanYi Micro Hei Mono"/>
                <a:cs typeface="WenQuanYi Micro Hei Mono"/>
              </a:rPr>
              <a:t>ı </a:t>
            </a:r>
            <a:r>
              <a:rPr dirty="0" sz="850" spc="-65">
                <a:latin typeface="Arimo"/>
                <a:cs typeface="Arimo"/>
              </a:rPr>
              <a:t>h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zland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rmaktan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30">
                <a:latin typeface="Arimo"/>
                <a:cs typeface="Arimo"/>
              </a:rPr>
              <a:t>bilgisayar </a:t>
            </a:r>
            <a:r>
              <a:rPr dirty="0" sz="850" spc="-65">
                <a:latin typeface="Arimo"/>
                <a:cs typeface="Arimo"/>
              </a:rPr>
              <a:t>performans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</a:t>
            </a:r>
            <a:r>
              <a:rPr dirty="0" sz="850" spc="-65">
                <a:latin typeface="WenQuanYi Micro Hei Mono"/>
                <a:cs typeface="WenQuanYi Micro Hei Mono"/>
              </a:rPr>
              <a:t>ı  </a:t>
            </a:r>
            <a:r>
              <a:rPr dirty="0" sz="850" spc="-20">
                <a:latin typeface="Arimo"/>
                <a:cs typeface="Arimo"/>
              </a:rPr>
              <a:t>iyile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tirmek için </a:t>
            </a:r>
            <a:r>
              <a:rPr dirty="0" sz="850" spc="-75">
                <a:latin typeface="Arimo"/>
                <a:cs typeface="Arimo"/>
              </a:rPr>
              <a:t>ba</a:t>
            </a:r>
            <a:r>
              <a:rPr dirty="0" sz="850" spc="-75">
                <a:latin typeface="WenQuanYi Micro Hei Mono"/>
                <a:cs typeface="WenQuanYi Micro Hei Mono"/>
              </a:rPr>
              <a:t>ş</a:t>
            </a:r>
            <a:r>
              <a:rPr dirty="0" sz="850" spc="-75">
                <a:latin typeface="Arimo"/>
                <a:cs typeface="Arimo"/>
              </a:rPr>
              <a:t>ka </a:t>
            </a:r>
            <a:r>
              <a:rPr dirty="0" sz="850" spc="-20">
                <a:latin typeface="Arimo"/>
                <a:cs typeface="Arimo"/>
              </a:rPr>
              <a:t>yollar </a:t>
            </a:r>
            <a:r>
              <a:rPr dirty="0" sz="850" spc="-35">
                <a:latin typeface="Arimo"/>
                <a:cs typeface="Arimo"/>
              </a:rPr>
              <a:t>denemeye</a:t>
            </a:r>
            <a:r>
              <a:rPr dirty="0" sz="850" spc="-70">
                <a:latin typeface="Arimo"/>
                <a:cs typeface="Arimo"/>
              </a:rPr>
              <a:t> ba</a:t>
            </a:r>
            <a:r>
              <a:rPr dirty="0" sz="850" spc="-70">
                <a:latin typeface="WenQuanYi Micro Hei Mono"/>
                <a:cs typeface="WenQuanYi Micro Hei Mono"/>
              </a:rPr>
              <a:t>ş</a:t>
            </a:r>
            <a:r>
              <a:rPr dirty="0" sz="850" spc="-70">
                <a:latin typeface="Arimo"/>
                <a:cs typeface="Arimo"/>
              </a:rPr>
              <a:t>lad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lar.</a:t>
            </a:r>
            <a:endParaRPr sz="85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61</a:t>
            </a:r>
            <a:endParaRPr sz="550">
              <a:latin typeface="Arimo"/>
              <a:cs typeface="Arim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28677" y="710150"/>
            <a:ext cx="69151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05">
                <a:solidFill>
                  <a:srgbClr val="FF0000"/>
                </a:solidFill>
                <a:latin typeface="WenQuanYi Micro Hei Mono"/>
                <a:cs typeface="WenQuanYi Micro Hei Mono"/>
              </a:rPr>
              <a:t>İ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lk </a:t>
            </a:r>
            <a:r>
              <a:rPr dirty="0" sz="850" spc="-120">
                <a:solidFill>
                  <a:srgbClr val="FF0000"/>
                </a:solidFill>
                <a:latin typeface="Arimo"/>
                <a:cs typeface="Arimo"/>
              </a:rPr>
              <a:t>RISC</a:t>
            </a: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5">
                <a:solidFill>
                  <a:srgbClr val="FF0000"/>
                </a:solidFill>
                <a:latin typeface="Arimo"/>
                <a:cs typeface="Arimo"/>
              </a:rPr>
              <a:t>Modeli</a:t>
            </a:r>
            <a:endParaRPr sz="850">
              <a:latin typeface="Arimo"/>
              <a:cs typeface="Arim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0001" y="949144"/>
            <a:ext cx="4180204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0">
                <a:latin typeface="Arimo"/>
                <a:cs typeface="Arimo"/>
              </a:rPr>
              <a:t>IBM </a:t>
            </a:r>
            <a:r>
              <a:rPr dirty="0" sz="850" spc="-20">
                <a:latin typeface="Arimo"/>
                <a:cs typeface="Arimo"/>
              </a:rPr>
              <a:t>70’lerde </a:t>
            </a:r>
            <a:r>
              <a:rPr dirty="0" sz="850" spc="-120">
                <a:latin typeface="Arimo"/>
                <a:cs typeface="Arimo"/>
              </a:rPr>
              <a:t>RISC </a:t>
            </a:r>
            <a:r>
              <a:rPr dirty="0" sz="850" spc="-15">
                <a:latin typeface="Arimo"/>
                <a:cs typeface="Arimo"/>
              </a:rPr>
              <a:t>mimarisini </a:t>
            </a:r>
            <a:r>
              <a:rPr dirty="0" sz="850" spc="-55">
                <a:latin typeface="Arimo"/>
                <a:cs typeface="Arimo"/>
              </a:rPr>
              <a:t>tan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mlayan </a:t>
            </a:r>
            <a:r>
              <a:rPr dirty="0" sz="850" spc="-5">
                <a:latin typeface="Arimo"/>
                <a:cs typeface="Arimo"/>
              </a:rPr>
              <a:t>ilk 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irket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25">
                <a:latin typeface="Arimo"/>
                <a:cs typeface="Arimo"/>
              </a:rPr>
              <a:t>kabul </a:t>
            </a:r>
            <a:r>
              <a:rPr dirty="0" sz="850" spc="-20">
                <a:latin typeface="Arimo"/>
                <a:cs typeface="Arimo"/>
              </a:rPr>
              <a:t>edilir. </a:t>
            </a:r>
            <a:r>
              <a:rPr dirty="0" sz="850" spc="-80">
                <a:latin typeface="Arimo"/>
                <a:cs typeface="Arimo"/>
              </a:rPr>
              <a:t>Asl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nda </a:t>
            </a:r>
            <a:r>
              <a:rPr dirty="0" sz="850" spc="-20">
                <a:latin typeface="Arimo"/>
                <a:cs typeface="Arimo"/>
              </a:rPr>
              <a:t>bu</a:t>
            </a:r>
            <a:r>
              <a:rPr dirty="0" sz="850" spc="125">
                <a:latin typeface="Arimo"/>
                <a:cs typeface="Arimo"/>
              </a:rPr>
              <a:t> </a:t>
            </a:r>
            <a:r>
              <a:rPr dirty="0" sz="850" spc="-75">
                <a:latin typeface="Arimo"/>
                <a:cs typeface="Arimo"/>
              </a:rPr>
              <a:t>ara</a:t>
            </a:r>
            <a:r>
              <a:rPr dirty="0" sz="850" spc="-75">
                <a:latin typeface="WenQuanYi Micro Hei Mono"/>
                <a:cs typeface="WenQuanYi Micro Hei Mono"/>
              </a:rPr>
              <a:t>ş</a:t>
            </a:r>
            <a:r>
              <a:rPr dirty="0" sz="850" spc="-75">
                <a:latin typeface="Arimo"/>
                <a:cs typeface="Arimo"/>
              </a:rPr>
              <a:t>t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rma</a:t>
            </a:r>
            <a:endParaRPr sz="850">
              <a:latin typeface="Arimo"/>
              <a:cs typeface="Arim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83275" y="1065287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58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58" y="828294"/>
                </a:lnTo>
                <a:lnTo>
                  <a:pt x="4412158" y="414528"/>
                </a:lnTo>
                <a:lnTo>
                  <a:pt x="4412158" y="413766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850001" y="1081509"/>
            <a:ext cx="4180840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0">
                <a:latin typeface="Arimo"/>
                <a:cs typeface="Arimo"/>
              </a:rPr>
              <a:t>temel </a:t>
            </a:r>
            <a:r>
              <a:rPr dirty="0" sz="850" spc="-25">
                <a:latin typeface="Arimo"/>
                <a:cs typeface="Arimo"/>
              </a:rPr>
              <a:t>mimarisel </a:t>
            </a:r>
            <a:r>
              <a:rPr dirty="0" sz="850" spc="-15">
                <a:latin typeface="Arimo"/>
                <a:cs typeface="Arimo"/>
              </a:rPr>
              <a:t>modeller </a:t>
            </a:r>
            <a:r>
              <a:rPr dirty="0" sz="850" spc="-25">
                <a:latin typeface="Arimo"/>
                <a:cs typeface="Arimo"/>
              </a:rPr>
              <a:t>ortaya </a:t>
            </a:r>
            <a:r>
              <a:rPr dirty="0" sz="850" spc="-75">
                <a:latin typeface="Arimo"/>
                <a:cs typeface="Arimo"/>
              </a:rPr>
              <a:t>ç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karmak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40">
                <a:latin typeface="Arimo"/>
                <a:cs typeface="Arimo"/>
              </a:rPr>
              <a:t>Berkeley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0">
                <a:latin typeface="Arimo"/>
                <a:cs typeface="Arimo"/>
              </a:rPr>
              <a:t>Standford </a:t>
            </a:r>
            <a:r>
              <a:rPr dirty="0" sz="850" spc="-20">
                <a:latin typeface="Arimo"/>
                <a:cs typeface="Arimo"/>
              </a:rPr>
              <a:t>üniversitelerince </a:t>
            </a:r>
            <a:r>
              <a:rPr dirty="0" sz="850" spc="-40">
                <a:latin typeface="Arimo"/>
                <a:cs typeface="Arimo"/>
              </a:rPr>
              <a:t>daha  fazla </a:t>
            </a:r>
            <a:r>
              <a:rPr dirty="0" sz="850" spc="-20">
                <a:latin typeface="Arimo"/>
                <a:cs typeface="Arimo"/>
              </a:rPr>
              <a:t>geli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tirildi. </a:t>
            </a:r>
            <a:r>
              <a:rPr dirty="0" sz="850" spc="-110">
                <a:latin typeface="Arimo"/>
                <a:cs typeface="Arimo"/>
              </a:rPr>
              <a:t>RISC’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n </a:t>
            </a:r>
            <a:r>
              <a:rPr dirty="0" sz="850" spc="-35">
                <a:latin typeface="Arimo"/>
                <a:cs typeface="Arimo"/>
              </a:rPr>
              <a:t>felsefesi </a:t>
            </a:r>
            <a:r>
              <a:rPr dirty="0" sz="850" spc="-40">
                <a:latin typeface="Arimo"/>
                <a:cs typeface="Arimo"/>
              </a:rPr>
              <a:t>üç </a:t>
            </a:r>
            <a:r>
              <a:rPr dirty="0" sz="850" spc="-10">
                <a:latin typeface="Arimo"/>
                <a:cs typeface="Arimo"/>
              </a:rPr>
              <a:t>temel </a:t>
            </a:r>
            <a:r>
              <a:rPr dirty="0" sz="850" spc="-30">
                <a:latin typeface="Arimo"/>
                <a:cs typeface="Arimo"/>
              </a:rPr>
              <a:t>prensibe</a:t>
            </a:r>
            <a:r>
              <a:rPr dirty="0" sz="850" spc="-140">
                <a:latin typeface="Arimo"/>
                <a:cs typeface="Arimo"/>
              </a:rPr>
              <a:t> </a:t>
            </a:r>
            <a:r>
              <a:rPr dirty="0" sz="850" spc="-90">
                <a:latin typeface="Arimo"/>
                <a:cs typeface="Arimo"/>
              </a:rPr>
              <a:t>dayan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20">
                <a:solidFill>
                  <a:srgbClr val="FF0000"/>
                </a:solidFill>
                <a:latin typeface="Arimo"/>
                <a:cs typeface="Arimo"/>
              </a:rPr>
              <a:t>Bütün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komutlar tek </a:t>
            </a:r>
            <a:r>
              <a:rPr dirty="0" sz="850">
                <a:solidFill>
                  <a:srgbClr val="FF0000"/>
                </a:solidFill>
                <a:latin typeface="Arimo"/>
                <a:cs typeface="Arimo"/>
              </a:rPr>
              <a:t>bir </a:t>
            </a: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çevrimle 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çal</a:t>
            </a:r>
            <a:r>
              <a:rPr dirty="0" sz="850" spc="-105">
                <a:solidFill>
                  <a:srgbClr val="FF0000"/>
                </a:solidFill>
                <a:latin typeface="WenQuanYi Micro Hei Mono"/>
                <a:cs typeface="WenQuanYi Micro Hei Mono"/>
              </a:rPr>
              <a:t>ış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t</a:t>
            </a:r>
            <a:r>
              <a:rPr dirty="0" sz="850" spc="-10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r</a:t>
            </a:r>
            <a:r>
              <a:rPr dirty="0" sz="850" spc="-10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lmal</a:t>
            </a:r>
            <a:r>
              <a:rPr dirty="0" sz="850" spc="-10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d</a:t>
            </a:r>
            <a:r>
              <a:rPr dirty="0" sz="850" spc="-10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r: </a:t>
            </a:r>
            <a:r>
              <a:rPr dirty="0" sz="850" spc="-35">
                <a:latin typeface="Arimo"/>
                <a:cs typeface="Arimo"/>
              </a:rPr>
              <a:t>Performans </a:t>
            </a:r>
            <a:r>
              <a:rPr dirty="0" sz="850" spc="-25">
                <a:latin typeface="Arimo"/>
                <a:cs typeface="Arimo"/>
              </a:rPr>
              <a:t>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itli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inin </a:t>
            </a:r>
            <a:r>
              <a:rPr dirty="0" sz="850" spc="-30">
                <a:latin typeface="Arimo"/>
                <a:cs typeface="Arimo"/>
              </a:rPr>
              <a:t>gerekli </a:t>
            </a:r>
            <a:r>
              <a:rPr dirty="0" sz="850" spc="-155">
                <a:latin typeface="Arimo"/>
                <a:cs typeface="Arimo"/>
              </a:rPr>
              <a:t>k</a:t>
            </a:r>
            <a:r>
              <a:rPr dirty="0" sz="850" spc="-155">
                <a:latin typeface="WenQuanYi Micro Hei Mono"/>
                <a:cs typeface="WenQuanYi Micro Hei Mono"/>
              </a:rPr>
              <a:t>ı</a:t>
            </a:r>
            <a:r>
              <a:rPr dirty="0" sz="850" spc="-155">
                <a:latin typeface="Arimo"/>
                <a:cs typeface="Arimo"/>
              </a:rPr>
              <a:t>sm</a:t>
            </a:r>
            <a:r>
              <a:rPr dirty="0" sz="850" spc="-15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budur.  </a:t>
            </a:r>
            <a:r>
              <a:rPr dirty="0" sz="850" spc="-35">
                <a:latin typeface="Arimo"/>
                <a:cs typeface="Arimo"/>
              </a:rPr>
              <a:t>Gerçekle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tirilmesi </a:t>
            </a:r>
            <a:r>
              <a:rPr dirty="0" sz="850" spc="-120">
                <a:latin typeface="Arimo"/>
                <a:cs typeface="Arimo"/>
              </a:rPr>
              <a:t>baz</a:t>
            </a:r>
            <a:r>
              <a:rPr dirty="0" sz="850" spc="-120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özelliklerin </a:t>
            </a:r>
            <a:r>
              <a:rPr dirty="0" sz="850" spc="-60">
                <a:latin typeface="Arimo"/>
                <a:cs typeface="Arimo"/>
              </a:rPr>
              <a:t>varolmas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na </a:t>
            </a:r>
            <a:r>
              <a:rPr dirty="0" sz="850" spc="-100">
                <a:latin typeface="Arimo"/>
                <a:cs typeface="Arimo"/>
              </a:rPr>
              <a:t>ba</a:t>
            </a:r>
            <a:r>
              <a:rPr dirty="0" sz="850" spc="-100">
                <a:latin typeface="WenQuanYi Micro Hei Mono"/>
                <a:cs typeface="WenQuanYi Micro Hei Mono"/>
              </a:rPr>
              <a:t>ğ</a:t>
            </a:r>
            <a:r>
              <a:rPr dirty="0" sz="850" spc="-100">
                <a:latin typeface="Arimo"/>
                <a:cs typeface="Arimo"/>
              </a:rPr>
              <a:t>l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d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r. </a:t>
            </a:r>
            <a:r>
              <a:rPr dirty="0" sz="850" spc="-30">
                <a:latin typeface="Arimo"/>
                <a:cs typeface="Arimo"/>
              </a:rPr>
              <a:t>Komut kodu </a:t>
            </a:r>
            <a:r>
              <a:rPr dirty="0" sz="850" spc="-15">
                <a:latin typeface="Arimo"/>
                <a:cs typeface="Arimo"/>
              </a:rPr>
              <a:t>harici veri </a:t>
            </a:r>
            <a:r>
              <a:rPr dirty="0" sz="850" spc="-25">
                <a:latin typeface="Arimo"/>
                <a:cs typeface="Arimo"/>
              </a:rPr>
              <a:t>yoluna </a:t>
            </a:r>
            <a:r>
              <a:rPr dirty="0" sz="850" spc="-40">
                <a:latin typeface="Arimo"/>
                <a:cs typeface="Arimo"/>
              </a:rPr>
              <a:t>e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it </a:t>
            </a:r>
            <a:r>
              <a:rPr dirty="0" sz="850" spc="-55">
                <a:latin typeface="Arimo"/>
                <a:cs typeface="Arimo"/>
              </a:rPr>
              <a:t>ya  </a:t>
            </a:r>
            <a:r>
              <a:rPr dirty="0" sz="850" spc="-40">
                <a:latin typeface="Arimo"/>
                <a:cs typeface="Arimo"/>
              </a:rPr>
              <a:t>da daha </a:t>
            </a:r>
            <a:r>
              <a:rPr dirty="0" sz="850" spc="-35">
                <a:latin typeface="Arimo"/>
                <a:cs typeface="Arimo"/>
              </a:rPr>
              <a:t>küçük </a:t>
            </a:r>
            <a:r>
              <a:rPr dirty="0" sz="850" spc="-20">
                <a:latin typeface="Arimo"/>
                <a:cs typeface="Arimo"/>
              </a:rPr>
              <a:t>sabit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5">
                <a:latin typeface="Arimo"/>
                <a:cs typeface="Arimo"/>
              </a:rPr>
              <a:t>geni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likte </a:t>
            </a:r>
            <a:r>
              <a:rPr dirty="0" sz="850" spc="-60">
                <a:latin typeface="Arimo"/>
                <a:cs typeface="Arimo"/>
              </a:rPr>
              <a:t>olmal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, </a:t>
            </a:r>
            <a:r>
              <a:rPr dirty="0" sz="850" spc="-30">
                <a:latin typeface="Arimo"/>
                <a:cs typeface="Arimo"/>
              </a:rPr>
              <a:t>ilave </a:t>
            </a:r>
            <a:r>
              <a:rPr dirty="0" sz="850" spc="-20">
                <a:latin typeface="Arimo"/>
                <a:cs typeface="Arimo"/>
              </a:rPr>
              <a:t>edilmek </a:t>
            </a:r>
            <a:r>
              <a:rPr dirty="0" sz="850" spc="-25">
                <a:latin typeface="Arimo"/>
                <a:cs typeface="Arimo"/>
              </a:rPr>
              <a:t>istenen </a:t>
            </a:r>
            <a:r>
              <a:rPr dirty="0" sz="850" spc="-20">
                <a:latin typeface="Arimo"/>
                <a:cs typeface="Arimo"/>
              </a:rPr>
              <a:t>operandlar </a:t>
            </a:r>
            <a:r>
              <a:rPr dirty="0" sz="850" spc="-25">
                <a:latin typeface="Arimo"/>
                <a:cs typeface="Arimo"/>
              </a:rPr>
              <a:t>desteklenmemeli 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0">
                <a:latin typeface="Arimo"/>
                <a:cs typeface="Arimo"/>
              </a:rPr>
              <a:t>kodu </a:t>
            </a:r>
            <a:r>
              <a:rPr dirty="0" sz="850" spc="-40">
                <a:latin typeface="Arimo"/>
                <a:cs typeface="Arimo"/>
              </a:rPr>
              <a:t>çözümü </a:t>
            </a:r>
            <a:r>
              <a:rPr dirty="0" sz="850" spc="-20">
                <a:latin typeface="Arimo"/>
                <a:cs typeface="Arimo"/>
              </a:rPr>
              <a:t>gecikmelerini </a:t>
            </a:r>
            <a:r>
              <a:rPr dirty="0" sz="850" spc="-30">
                <a:latin typeface="Arimo"/>
                <a:cs typeface="Arimo"/>
              </a:rPr>
              <a:t>engellemek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35">
                <a:latin typeface="Arimo"/>
                <a:cs typeface="Arimo"/>
              </a:rPr>
              <a:t>dikey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0">
                <a:latin typeface="Arimo"/>
                <a:cs typeface="Arimo"/>
              </a:rPr>
              <a:t>basit</a:t>
            </a:r>
            <a:r>
              <a:rPr dirty="0" sz="850" spc="-95">
                <a:latin typeface="Arimo"/>
                <a:cs typeface="Arimo"/>
              </a:rPr>
              <a:t> </a:t>
            </a:r>
            <a:r>
              <a:rPr dirty="0" sz="850" spc="-60">
                <a:latin typeface="Arimo"/>
                <a:cs typeface="Arimo"/>
              </a:rPr>
              <a:t>olmal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.</a:t>
            </a:r>
            <a:endParaRPr sz="85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50001" y="1875695"/>
            <a:ext cx="4180204" cy="952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Belle</a:t>
            </a:r>
            <a:r>
              <a:rPr dirty="0" sz="850" spc="-45">
                <a:solidFill>
                  <a:srgbClr val="FF0000"/>
                </a:solidFill>
                <a:latin typeface="WenQuanYi Micro Hei Mono"/>
                <a:cs typeface="WenQuanYi Micro Hei Mono"/>
              </a:rPr>
              <a:t>ğ</a:t>
            </a: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e </a:t>
            </a: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sadece </a:t>
            </a:r>
            <a:r>
              <a:rPr dirty="0" sz="850" spc="10">
                <a:solidFill>
                  <a:srgbClr val="FF0000"/>
                </a:solidFill>
                <a:latin typeface="Arimo"/>
                <a:cs typeface="Arimo"/>
              </a:rPr>
              <a:t>“load” </a:t>
            </a: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ve </a:t>
            </a:r>
            <a:r>
              <a:rPr dirty="0" sz="850">
                <a:solidFill>
                  <a:srgbClr val="FF0000"/>
                </a:solidFill>
                <a:latin typeface="Arimo"/>
                <a:cs typeface="Arimo"/>
              </a:rPr>
              <a:t>“store” </a:t>
            </a: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komutlar</a:t>
            </a:r>
            <a:r>
              <a:rPr dirty="0" sz="850" spc="-4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yla </a:t>
            </a: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eri</a:t>
            </a:r>
            <a:r>
              <a:rPr dirty="0" sz="850" spc="-25">
                <a:solidFill>
                  <a:srgbClr val="FF0000"/>
                </a:solidFill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ilmelidir. </a:t>
            </a:r>
            <a:r>
              <a:rPr dirty="0" sz="850" spc="-60">
                <a:latin typeface="Arimo"/>
                <a:cs typeface="Arimo"/>
              </a:rPr>
              <a:t>Bu  </a:t>
            </a:r>
            <a:r>
              <a:rPr dirty="0" sz="850" spc="-25">
                <a:latin typeface="Arimo"/>
                <a:cs typeface="Arimo"/>
              </a:rPr>
              <a:t>prensip </a:t>
            </a:r>
            <a:r>
              <a:rPr dirty="0" sz="850" spc="-5">
                <a:latin typeface="Arimo"/>
                <a:cs typeface="Arimo"/>
              </a:rPr>
              <a:t>ilkinin </a:t>
            </a:r>
            <a:r>
              <a:rPr dirty="0" sz="850" spc="-40">
                <a:latin typeface="Arimo"/>
                <a:cs typeface="Arimo"/>
              </a:rPr>
              <a:t>do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al  </a:t>
            </a:r>
            <a:r>
              <a:rPr dirty="0" sz="850" spc="-35">
                <a:latin typeface="Arimo"/>
                <a:cs typeface="Arimo"/>
              </a:rPr>
              <a:t>sonucudur. </a:t>
            </a:r>
            <a:r>
              <a:rPr dirty="0" sz="850" spc="-70">
                <a:latin typeface="Arimo"/>
                <a:cs typeface="Arimo"/>
              </a:rPr>
              <a:t>E</a:t>
            </a:r>
            <a:r>
              <a:rPr dirty="0" sz="850" spc="-70">
                <a:latin typeface="WenQuanYi Micro Hei Mono"/>
                <a:cs typeface="WenQuanYi Micro Hei Mono"/>
              </a:rPr>
              <a:t>ğ</a:t>
            </a:r>
            <a:r>
              <a:rPr dirty="0" sz="850" spc="-70">
                <a:latin typeface="Arimo"/>
                <a:cs typeface="Arimo"/>
              </a:rPr>
              <a:t>er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10">
                <a:latin typeface="Arimo"/>
                <a:cs typeface="Arimo"/>
              </a:rPr>
              <a:t>direkt </a:t>
            </a:r>
            <a:r>
              <a:rPr dirty="0" sz="850" spc="-25">
                <a:latin typeface="Arimo"/>
                <a:cs typeface="Arimo"/>
              </a:rPr>
              <a:t>olarak belle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 kendi </a:t>
            </a:r>
            <a:r>
              <a:rPr dirty="0" sz="850" spc="-100">
                <a:latin typeface="Arimo"/>
                <a:cs typeface="Arimo"/>
              </a:rPr>
              <a:t>amac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do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rultusunda </a:t>
            </a:r>
            <a:r>
              <a:rPr dirty="0" sz="850" spc="-20">
                <a:latin typeface="Arimo"/>
                <a:cs typeface="Arimo"/>
              </a:rPr>
              <a:t>yönlendirirse</a:t>
            </a:r>
            <a:r>
              <a:rPr dirty="0" sz="850" spc="-170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onu  </a:t>
            </a:r>
            <a:r>
              <a:rPr dirty="0" sz="850" spc="-90">
                <a:latin typeface="Arimo"/>
                <a:cs typeface="Arimo"/>
              </a:rPr>
              <a:t>çal</a:t>
            </a:r>
            <a:r>
              <a:rPr dirty="0" sz="850" spc="-90">
                <a:latin typeface="WenQuanYi Micro Hei Mono"/>
                <a:cs typeface="WenQuanYi Micro Hei Mono"/>
              </a:rPr>
              <a:t>ış</a:t>
            </a:r>
            <a:r>
              <a:rPr dirty="0" sz="850" spc="-90">
                <a:latin typeface="Arimo"/>
                <a:cs typeface="Arimo"/>
              </a:rPr>
              <a:t>t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rmak </a:t>
            </a:r>
            <a:r>
              <a:rPr dirty="0" sz="850" spc="-20">
                <a:latin typeface="Arimo"/>
                <a:cs typeface="Arimo"/>
              </a:rPr>
              <a:t>için </a:t>
            </a:r>
            <a:r>
              <a:rPr dirty="0" sz="850" spc="-25">
                <a:latin typeface="Arimo"/>
                <a:cs typeface="Arimo"/>
              </a:rPr>
              <a:t>birçok </a:t>
            </a:r>
            <a:r>
              <a:rPr dirty="0" sz="850" spc="-90">
                <a:latin typeface="Arimo"/>
                <a:cs typeface="Arimo"/>
              </a:rPr>
              <a:t>sayk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l </a:t>
            </a:r>
            <a:r>
              <a:rPr dirty="0" sz="850" spc="-50">
                <a:latin typeface="Arimo"/>
                <a:cs typeface="Arimo"/>
              </a:rPr>
              <a:t>geçer. </a:t>
            </a:r>
            <a:r>
              <a:rPr dirty="0" sz="850" spc="-25">
                <a:latin typeface="Arimo"/>
                <a:cs typeface="Arimo"/>
              </a:rPr>
              <a:t>Komut </a:t>
            </a:r>
            <a:r>
              <a:rPr dirty="0" sz="850" spc="-120">
                <a:latin typeface="Arimo"/>
                <a:cs typeface="Arimo"/>
              </a:rPr>
              <a:t>al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n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p </a:t>
            </a:r>
            <a:r>
              <a:rPr dirty="0" sz="850">
                <a:latin typeface="Arimo"/>
                <a:cs typeface="Arimo"/>
              </a:rPr>
              <a:t>getirilir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50">
                <a:latin typeface="Arimo"/>
                <a:cs typeface="Arimo"/>
              </a:rPr>
              <a:t>gözden </a:t>
            </a:r>
            <a:r>
              <a:rPr dirty="0" sz="850" spc="-20">
                <a:latin typeface="Arimo"/>
                <a:cs typeface="Arimo"/>
              </a:rPr>
              <a:t>geçirilir. </a:t>
            </a:r>
            <a:r>
              <a:rPr dirty="0" sz="850" spc="-125">
                <a:latin typeface="Arimo"/>
                <a:cs typeface="Arimo"/>
              </a:rPr>
              <a:t>RISC 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lemcisiyle </a:t>
            </a:r>
            <a:r>
              <a:rPr dirty="0" sz="850" spc="-35">
                <a:latin typeface="Arimo"/>
                <a:cs typeface="Arimo"/>
              </a:rPr>
              <a:t>belle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 </a:t>
            </a:r>
            <a:r>
              <a:rPr dirty="0" sz="850" spc="-55">
                <a:latin typeface="Arimo"/>
                <a:cs typeface="Arimo"/>
              </a:rPr>
              <a:t>yerle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mi</a:t>
            </a:r>
            <a:r>
              <a:rPr dirty="0" sz="850" spc="-55">
                <a:latin typeface="WenQuanYi Micro Hei Mono"/>
                <a:cs typeface="WenQuanYi Micro Hei Mono"/>
              </a:rPr>
              <a:t>ş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5">
                <a:latin typeface="Arimo"/>
                <a:cs typeface="Arimo"/>
              </a:rPr>
              <a:t>kaydediciye </a:t>
            </a:r>
            <a:r>
              <a:rPr dirty="0" sz="850" spc="-25">
                <a:latin typeface="Arimo"/>
                <a:cs typeface="Arimo"/>
              </a:rPr>
              <a:t>yüklenir, </a:t>
            </a:r>
            <a:r>
              <a:rPr dirty="0" sz="850" spc="-35">
                <a:latin typeface="Arimo"/>
                <a:cs typeface="Arimo"/>
              </a:rPr>
              <a:t>kaydedici </a:t>
            </a:r>
            <a:r>
              <a:rPr dirty="0" sz="850" spc="-50">
                <a:latin typeface="Arimo"/>
                <a:cs typeface="Arimo"/>
              </a:rPr>
              <a:t>gözden </a:t>
            </a:r>
            <a:r>
              <a:rPr dirty="0" sz="850" spc="-15">
                <a:latin typeface="Arimo"/>
                <a:cs typeface="Arimo"/>
              </a:rPr>
              <a:t>geçirilir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40">
                <a:latin typeface="Arimo"/>
                <a:cs typeface="Arimo"/>
              </a:rPr>
              <a:t>son 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30">
                <a:latin typeface="Arimo"/>
                <a:cs typeface="Arimo"/>
              </a:rPr>
              <a:t>kaydedicinin </a:t>
            </a:r>
            <a:r>
              <a:rPr dirty="0" sz="850" spc="-25">
                <a:latin typeface="Arimo"/>
                <a:cs typeface="Arimo"/>
              </a:rPr>
              <a:t>içeri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 </a:t>
            </a:r>
            <a:r>
              <a:rPr dirty="0" sz="850" spc="-45">
                <a:latin typeface="Arimo"/>
                <a:cs typeface="Arimo"/>
              </a:rPr>
              <a:t>ana </a:t>
            </a:r>
            <a:r>
              <a:rPr dirty="0" sz="850" spc="-35">
                <a:latin typeface="Arimo"/>
                <a:cs typeface="Arimo"/>
              </a:rPr>
              <a:t>belle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 </a:t>
            </a:r>
            <a:r>
              <a:rPr dirty="0" sz="850" spc="-114">
                <a:latin typeface="Arimo"/>
                <a:cs typeface="Arimo"/>
              </a:rPr>
              <a:t>yaz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l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30">
                <a:latin typeface="Arimo"/>
                <a:cs typeface="Arimo"/>
              </a:rPr>
              <a:t>seri en </a:t>
            </a:r>
            <a:r>
              <a:rPr dirty="0" sz="850" spc="-70">
                <a:latin typeface="Arimo"/>
                <a:cs typeface="Arimo"/>
              </a:rPr>
              <a:t>az </a:t>
            </a:r>
            <a:r>
              <a:rPr dirty="0" sz="850" spc="-40">
                <a:latin typeface="Arimo"/>
                <a:cs typeface="Arimo"/>
              </a:rPr>
              <a:t>üç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90">
                <a:latin typeface="Arimo"/>
                <a:cs typeface="Arimo"/>
              </a:rPr>
              <a:t>al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r. </a:t>
            </a:r>
            <a:r>
              <a:rPr dirty="0" sz="850" spc="-45">
                <a:latin typeface="Arimo"/>
                <a:cs typeface="Arimo"/>
              </a:rPr>
              <a:t>Kaydedici </a:t>
            </a:r>
            <a:r>
              <a:rPr dirty="0" sz="850" spc="-60">
                <a:latin typeface="Arimo"/>
                <a:cs typeface="Arimo"/>
              </a:rPr>
              <a:t>tabanl</a:t>
            </a:r>
            <a:r>
              <a:rPr dirty="0" sz="850" spc="-60">
                <a:latin typeface="WenQuanYi Micro Hei Mono"/>
                <a:cs typeface="WenQuanYi Micro Hei Mono"/>
              </a:rPr>
              <a:t>ı 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35">
                <a:latin typeface="Arimo"/>
                <a:cs typeface="Arimo"/>
              </a:rPr>
              <a:t>gerçekle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tirmeyle </a:t>
            </a:r>
            <a:r>
              <a:rPr dirty="0" sz="850" spc="-50">
                <a:latin typeface="Arimo"/>
                <a:cs typeface="Arimo"/>
              </a:rPr>
              <a:t>performans</a:t>
            </a:r>
            <a:r>
              <a:rPr dirty="0" sz="850" spc="-50">
                <a:latin typeface="WenQuanYi Micro Hei Mono"/>
                <a:cs typeface="WenQuanYi Micro Hei Mono"/>
              </a:rPr>
              <a:t>ı </a:t>
            </a:r>
            <a:r>
              <a:rPr dirty="0" sz="850" spc="-5">
                <a:latin typeface="Arimo"/>
                <a:cs typeface="Arimo"/>
              </a:rPr>
              <a:t>iyi </a:t>
            </a:r>
            <a:r>
              <a:rPr dirty="0" sz="850" spc="-20">
                <a:latin typeface="Arimo"/>
                <a:cs typeface="Arimo"/>
              </a:rPr>
              <a:t>durumda </a:t>
            </a:r>
            <a:r>
              <a:rPr dirty="0" sz="850" spc="-5">
                <a:latin typeface="Arimo"/>
                <a:cs typeface="Arimo"/>
              </a:rPr>
              <a:t>tutmak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100">
                <a:latin typeface="Arimo"/>
                <a:cs typeface="Arimo"/>
              </a:rPr>
              <a:t>say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da </a:t>
            </a:r>
            <a:r>
              <a:rPr dirty="0" sz="850" spc="-35">
                <a:latin typeface="Arimo"/>
                <a:cs typeface="Arimo"/>
              </a:rPr>
              <a:t>genel </a:t>
            </a:r>
            <a:r>
              <a:rPr dirty="0" sz="850" spc="-85">
                <a:latin typeface="Arimo"/>
                <a:cs typeface="Arimo"/>
              </a:rPr>
              <a:t>amaçl</a:t>
            </a:r>
            <a:r>
              <a:rPr dirty="0" sz="850" spc="-85">
                <a:latin typeface="WenQuanYi Micro Hei Mono"/>
                <a:cs typeface="WenQuanYi Micro Hei Mono"/>
              </a:rPr>
              <a:t>ı  </a:t>
            </a:r>
            <a:r>
              <a:rPr dirty="0" sz="850" spc="-35">
                <a:latin typeface="Arimo"/>
                <a:cs typeface="Arimo"/>
              </a:rPr>
              <a:t>kaydediciye </a:t>
            </a:r>
            <a:r>
              <a:rPr dirty="0" sz="850" spc="-20">
                <a:latin typeface="Arimo"/>
                <a:cs typeface="Arimo"/>
              </a:rPr>
              <a:t>ihtiyaç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75">
                <a:latin typeface="Arimo"/>
                <a:cs typeface="Arimo"/>
              </a:rPr>
              <a:t>vard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62</a:t>
            </a:r>
            <a:endParaRPr sz="550">
              <a:latin typeface="Arimo"/>
              <a:cs typeface="Arim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41882" y="4483323"/>
            <a:ext cx="69151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05">
                <a:solidFill>
                  <a:srgbClr val="FF0000"/>
                </a:solidFill>
                <a:latin typeface="WenQuanYi Micro Hei Mono"/>
                <a:cs typeface="WenQuanYi Micro Hei Mono"/>
              </a:rPr>
              <a:t>İ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lk </a:t>
            </a:r>
            <a:r>
              <a:rPr dirty="0" sz="850" spc="-120">
                <a:solidFill>
                  <a:srgbClr val="FF0000"/>
                </a:solidFill>
                <a:latin typeface="Arimo"/>
                <a:cs typeface="Arimo"/>
              </a:rPr>
              <a:t>RISC</a:t>
            </a: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5">
                <a:solidFill>
                  <a:srgbClr val="FF0000"/>
                </a:solidFill>
                <a:latin typeface="Arimo"/>
                <a:cs typeface="Arimo"/>
              </a:rPr>
              <a:t>Modeli</a:t>
            </a:r>
            <a:endParaRPr sz="85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208" y="4722312"/>
            <a:ext cx="4180204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0">
                <a:solidFill>
                  <a:srgbClr val="FF0000"/>
                </a:solidFill>
                <a:latin typeface="Arimo"/>
                <a:cs typeface="Arimo"/>
              </a:rPr>
              <a:t>Bütün </a:t>
            </a:r>
            <a:r>
              <a:rPr dirty="0" sz="850" spc="-30">
                <a:solidFill>
                  <a:srgbClr val="FF0000"/>
                </a:solidFill>
                <a:latin typeface="Arimo"/>
                <a:cs typeface="Arimo"/>
              </a:rPr>
              <a:t>icra </a:t>
            </a:r>
            <a:r>
              <a:rPr dirty="0" sz="850" spc="-5">
                <a:solidFill>
                  <a:srgbClr val="FF0000"/>
                </a:solidFill>
                <a:latin typeface="Arimo"/>
                <a:cs typeface="Arimo"/>
              </a:rPr>
              <a:t>birimleri </a:t>
            </a: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mikrokod kullanmadan </a:t>
            </a: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donan</a:t>
            </a:r>
            <a:r>
              <a:rPr dirty="0" sz="850" spc="-5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mdan 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çal</a:t>
            </a:r>
            <a:r>
              <a:rPr dirty="0" sz="850" spc="-105">
                <a:solidFill>
                  <a:srgbClr val="FF0000"/>
                </a:solidFill>
                <a:latin typeface="WenQuanYi Micro Hei Mono"/>
                <a:cs typeface="WenQuanYi Micro Hei Mono"/>
              </a:rPr>
              <a:t>ış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t</a:t>
            </a:r>
            <a:r>
              <a:rPr dirty="0" sz="850" spc="-10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r</a:t>
            </a:r>
            <a:r>
              <a:rPr dirty="0" sz="850" spc="-10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lmal</a:t>
            </a:r>
            <a:r>
              <a:rPr dirty="0" sz="850" spc="-10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d</a:t>
            </a:r>
            <a:r>
              <a:rPr dirty="0" sz="850" spc="-10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r: </a:t>
            </a:r>
            <a:r>
              <a:rPr dirty="0" sz="850" spc="-15">
                <a:latin typeface="Arimo"/>
                <a:cs typeface="Arimo"/>
              </a:rPr>
              <a:t>Mikrokod</a:t>
            </a:r>
            <a:r>
              <a:rPr dirty="0" sz="850" spc="85">
                <a:latin typeface="Arimo"/>
                <a:cs typeface="Arimo"/>
              </a:rPr>
              <a:t> </a:t>
            </a:r>
            <a:r>
              <a:rPr dirty="0" sz="850" spc="-80">
                <a:latin typeface="Arimo"/>
                <a:cs typeface="Arimo"/>
              </a:rPr>
              <a:t>kullan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m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,</a:t>
            </a:r>
            <a:endParaRPr sz="850">
              <a:latin typeface="Arimo"/>
              <a:cs typeface="Arim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6493" y="4838700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63208" y="4854684"/>
            <a:ext cx="4180204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0">
                <a:latin typeface="Arimo"/>
                <a:cs typeface="Arimo"/>
              </a:rPr>
              <a:t>dizi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0">
                <a:latin typeface="Arimo"/>
                <a:cs typeface="Arimo"/>
              </a:rPr>
              <a:t>benzeri </a:t>
            </a:r>
            <a:r>
              <a:rPr dirty="0" sz="850" spc="-10">
                <a:latin typeface="Arimo"/>
                <a:cs typeface="Arimo"/>
              </a:rPr>
              <a:t>verileri </a:t>
            </a:r>
            <a:r>
              <a:rPr dirty="0" sz="850" spc="-25">
                <a:latin typeface="Arimo"/>
                <a:cs typeface="Arimo"/>
              </a:rPr>
              <a:t>yüklemek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100">
                <a:latin typeface="Arimo"/>
                <a:cs typeface="Arimo"/>
              </a:rPr>
              <a:t>say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da </a:t>
            </a:r>
            <a:r>
              <a:rPr dirty="0" sz="850" spc="-25">
                <a:latin typeface="Arimo"/>
                <a:cs typeface="Arimo"/>
              </a:rPr>
              <a:t>çevrim </a:t>
            </a:r>
            <a:r>
              <a:rPr dirty="0" sz="850" spc="-20">
                <a:latin typeface="Arimo"/>
                <a:cs typeface="Arimo"/>
              </a:rPr>
              <a:t>demektir.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40">
                <a:latin typeface="Arimo"/>
                <a:cs typeface="Arimo"/>
              </a:rPr>
              <a:t>yüzden </a:t>
            </a:r>
            <a:r>
              <a:rPr dirty="0" sz="850" spc="-10">
                <a:latin typeface="Arimo"/>
                <a:cs typeface="Arimo"/>
              </a:rPr>
              <a:t>tek </a:t>
            </a:r>
            <a:r>
              <a:rPr dirty="0" sz="850" spc="-15">
                <a:latin typeface="Arimo"/>
                <a:cs typeface="Arimo"/>
              </a:rPr>
              <a:t>çevrimli </a:t>
            </a:r>
            <a:r>
              <a:rPr dirty="0" sz="850" spc="-30">
                <a:latin typeface="Arimo"/>
                <a:cs typeface="Arimo"/>
              </a:rPr>
              <a:t>icra  </a:t>
            </a:r>
            <a:r>
              <a:rPr dirty="0" sz="850" spc="-5">
                <a:latin typeface="Arimo"/>
                <a:cs typeface="Arimo"/>
              </a:rPr>
              <a:t>birimlerinin </a:t>
            </a:r>
            <a:r>
              <a:rPr dirty="0" sz="850" spc="-15">
                <a:latin typeface="Arimo"/>
                <a:cs typeface="Arimo"/>
              </a:rPr>
              <a:t>yürütülmesinde </a:t>
            </a:r>
            <a:r>
              <a:rPr dirty="0" sz="850" spc="-40">
                <a:latin typeface="Arimo"/>
                <a:cs typeface="Arimo"/>
              </a:rPr>
              <a:t>kolay</a:t>
            </a:r>
            <a:r>
              <a:rPr dirty="0" sz="850" spc="-105">
                <a:latin typeface="Arimo"/>
                <a:cs typeface="Arimo"/>
              </a:rPr>
              <a:t> </a:t>
            </a:r>
            <a:r>
              <a:rPr dirty="0" sz="850" spc="-50">
                <a:latin typeface="Arimo"/>
                <a:cs typeface="Arimo"/>
              </a:rPr>
              <a:t>kullan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lmaz.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3208" y="5251775"/>
            <a:ext cx="4180204" cy="952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latin typeface="Arimo"/>
                <a:cs typeface="Arimo"/>
              </a:rPr>
              <a:t>Günümüzün </a:t>
            </a:r>
            <a:r>
              <a:rPr dirty="0" sz="850" spc="-120">
                <a:latin typeface="Arimo"/>
                <a:cs typeface="Arimo"/>
              </a:rPr>
              <a:t>RISC </a:t>
            </a:r>
            <a:r>
              <a:rPr dirty="0" sz="850" spc="-114">
                <a:latin typeface="Arimo"/>
                <a:cs typeface="Arimo"/>
              </a:rPr>
              <a:t>yap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s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na </a:t>
            </a:r>
            <a:r>
              <a:rPr dirty="0" sz="850" spc="-35">
                <a:latin typeface="Arimo"/>
                <a:cs typeface="Arimo"/>
              </a:rPr>
              <a:t>sahip </a:t>
            </a:r>
            <a:r>
              <a:rPr dirty="0" sz="850" spc="-10">
                <a:latin typeface="Arimo"/>
                <a:cs typeface="Arimo"/>
              </a:rPr>
              <a:t>ticari </a:t>
            </a:r>
            <a:r>
              <a:rPr dirty="0" sz="850" spc="-25">
                <a:latin typeface="Arimo"/>
                <a:cs typeface="Arimo"/>
              </a:rPr>
              <a:t>mikroi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lemcilerinde </a:t>
            </a:r>
            <a:r>
              <a:rPr dirty="0" sz="850" spc="-35">
                <a:latin typeface="Arimo"/>
                <a:cs typeface="Arimo"/>
              </a:rPr>
              <a:t>genel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5">
                <a:latin typeface="Arimo"/>
                <a:cs typeface="Arimo"/>
              </a:rPr>
              <a:t>iki </a:t>
            </a:r>
            <a:r>
              <a:rPr dirty="0" sz="850" spc="-20">
                <a:latin typeface="Arimo"/>
                <a:cs typeface="Arimo"/>
              </a:rPr>
              <a:t>tarz </a:t>
            </a:r>
            <a:r>
              <a:rPr dirty="0" sz="850" spc="-25">
                <a:latin typeface="Arimo"/>
                <a:cs typeface="Arimo"/>
              </a:rPr>
              <a:t>görülür.  </a:t>
            </a:r>
            <a:r>
              <a:rPr dirty="0" sz="850" i="1">
                <a:latin typeface="Carlito"/>
                <a:cs typeface="Carlito"/>
              </a:rPr>
              <a:t>Bunlar Berkeley Modeli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i="1">
                <a:latin typeface="Carlito"/>
                <a:cs typeface="Carlito"/>
              </a:rPr>
              <a:t>Standford </a:t>
            </a:r>
            <a:r>
              <a:rPr dirty="0" sz="850" spc="-20">
                <a:latin typeface="Arimo"/>
                <a:cs typeface="Arimo"/>
              </a:rPr>
              <a:t>modelidir. </a:t>
            </a:r>
            <a:r>
              <a:rPr dirty="0" sz="850" spc="-50">
                <a:latin typeface="Arimo"/>
                <a:cs typeface="Arimo"/>
              </a:rPr>
              <a:t>Aralar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ndaki </a:t>
            </a:r>
            <a:r>
              <a:rPr dirty="0" sz="850" spc="-70">
                <a:latin typeface="Arimo"/>
                <a:cs typeface="Arimo"/>
              </a:rPr>
              <a:t>esas </a:t>
            </a:r>
            <a:r>
              <a:rPr dirty="0" sz="850" spc="-15">
                <a:latin typeface="Arimo"/>
                <a:cs typeface="Arimo"/>
              </a:rPr>
              <a:t>fark </a:t>
            </a:r>
            <a:r>
              <a:rPr dirty="0" sz="850" spc="-35">
                <a:latin typeface="Arimo"/>
                <a:cs typeface="Arimo"/>
              </a:rPr>
              <a:t>kaydedici </a:t>
            </a:r>
            <a:r>
              <a:rPr dirty="0" sz="850" spc="-15">
                <a:latin typeface="Arimo"/>
                <a:cs typeface="Arimo"/>
              </a:rPr>
              <a:t>kümeleri </a:t>
            </a:r>
            <a:r>
              <a:rPr dirty="0" sz="850" spc="-45">
                <a:latin typeface="Arimo"/>
                <a:cs typeface="Arimo"/>
              </a:rPr>
              <a:t>ve  </a:t>
            </a:r>
            <a:r>
              <a:rPr dirty="0" sz="850" spc="-55">
                <a:latin typeface="Arimo"/>
                <a:cs typeface="Arimo"/>
              </a:rPr>
              <a:t>bunlar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n </a:t>
            </a:r>
            <a:r>
              <a:rPr dirty="0" sz="850" spc="-70">
                <a:latin typeface="Arimo"/>
                <a:cs typeface="Arimo"/>
              </a:rPr>
              <a:t>kullan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m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yla </a:t>
            </a:r>
            <a:r>
              <a:rPr dirty="0" sz="850" spc="-90">
                <a:latin typeface="Arimo"/>
                <a:cs typeface="Arimo"/>
              </a:rPr>
              <a:t>alakal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d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r. </a:t>
            </a:r>
            <a:r>
              <a:rPr dirty="0" sz="850" spc="-35">
                <a:latin typeface="Arimo"/>
                <a:cs typeface="Arimo"/>
              </a:rPr>
              <a:t>Her </a:t>
            </a:r>
            <a:r>
              <a:rPr dirty="0" sz="850" spc="-25">
                <a:latin typeface="Arimo"/>
                <a:cs typeface="Arimo"/>
              </a:rPr>
              <a:t>ikisi </a:t>
            </a:r>
            <a:r>
              <a:rPr dirty="0" sz="850" spc="-30">
                <a:latin typeface="Arimo"/>
                <a:cs typeface="Arimo"/>
              </a:rPr>
              <a:t>de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45">
                <a:latin typeface="Arimo"/>
                <a:cs typeface="Arimo"/>
              </a:rPr>
              <a:t>ve komutlar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</a:t>
            </a:r>
            <a:r>
              <a:rPr dirty="0" sz="850" spc="-5">
                <a:latin typeface="Arimo"/>
                <a:cs typeface="Arimo"/>
              </a:rPr>
              <a:t>birbirinden </a:t>
            </a:r>
            <a:r>
              <a:rPr dirty="0" sz="850" spc="-130">
                <a:latin typeface="Arimo"/>
                <a:cs typeface="Arimo"/>
              </a:rPr>
              <a:t>ayr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130">
                <a:latin typeface="Arimo"/>
                <a:cs typeface="Arimo"/>
              </a:rPr>
              <a:t>ld</a:t>
            </a:r>
            <a:r>
              <a:rPr dirty="0" sz="850" spc="-130">
                <a:latin typeface="WenQuanYi Micro Hei Mono"/>
                <a:cs typeface="WenQuanYi Micro Hei Mono"/>
              </a:rPr>
              <a:t>ığı </a:t>
            </a:r>
            <a:r>
              <a:rPr dirty="0" sz="850" spc="-30">
                <a:latin typeface="Arimo"/>
                <a:cs typeface="Arimo"/>
              </a:rPr>
              <a:t>veriye  </a:t>
            </a:r>
            <a:r>
              <a:rPr dirty="0" sz="850" spc="-25">
                <a:latin typeface="Arimo"/>
                <a:cs typeface="Arimo"/>
              </a:rPr>
              <a:t>eri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imin paralel </a:t>
            </a:r>
            <a:r>
              <a:rPr dirty="0" sz="850" spc="-130">
                <a:latin typeface="Arimo"/>
                <a:cs typeface="Arimo"/>
              </a:rPr>
              <a:t>yap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130">
                <a:latin typeface="Arimo"/>
                <a:cs typeface="Arimo"/>
              </a:rPr>
              <a:t>ld</a:t>
            </a:r>
            <a:r>
              <a:rPr dirty="0" sz="850" spc="-130">
                <a:latin typeface="WenQuanYi Micro Hei Mono"/>
                <a:cs typeface="WenQuanYi Micro Hei Mono"/>
              </a:rPr>
              <a:t>ığı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114">
                <a:latin typeface="Arimo"/>
                <a:cs typeface="Arimo"/>
              </a:rPr>
              <a:t>uyu</a:t>
            </a:r>
            <a:r>
              <a:rPr dirty="0" sz="850" spc="-114">
                <a:latin typeface="WenQuanYi Micro Hei Mono"/>
                <a:cs typeface="WenQuanYi Micro Hei Mono"/>
              </a:rPr>
              <a:t>ş</a:t>
            </a:r>
            <a:r>
              <a:rPr dirty="0" sz="850" spc="-114">
                <a:latin typeface="Arimo"/>
                <a:cs typeface="Arimo"/>
              </a:rPr>
              <a:t>mazl</a:t>
            </a:r>
            <a:r>
              <a:rPr dirty="0" sz="850" spc="-114">
                <a:latin typeface="WenQuanYi Micro Hei Mono"/>
                <a:cs typeface="WenQuanYi Micro Hei Mono"/>
              </a:rPr>
              <a:t>ığı</a:t>
            </a:r>
            <a:r>
              <a:rPr dirty="0" sz="850" spc="-114">
                <a:latin typeface="Arimo"/>
                <a:cs typeface="Arimo"/>
              </a:rPr>
              <a:t>n</a:t>
            </a:r>
            <a:r>
              <a:rPr dirty="0" sz="850" spc="-114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ortadan </a:t>
            </a:r>
            <a:r>
              <a:rPr dirty="0" sz="850" spc="-65">
                <a:latin typeface="Arimo"/>
                <a:cs typeface="Arimo"/>
              </a:rPr>
              <a:t>kald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ran </a:t>
            </a:r>
            <a:r>
              <a:rPr dirty="0" sz="850" spc="5" i="1">
                <a:latin typeface="Carlito"/>
                <a:cs typeface="Carlito"/>
              </a:rPr>
              <a:t>Harward </a:t>
            </a:r>
            <a:r>
              <a:rPr dirty="0" sz="850" i="1">
                <a:latin typeface="Carlito"/>
                <a:cs typeface="Carlito"/>
              </a:rPr>
              <a:t>harici  </a:t>
            </a:r>
            <a:r>
              <a:rPr dirty="0" sz="850" spc="5" i="1">
                <a:latin typeface="Carlito"/>
                <a:cs typeface="Carlito"/>
              </a:rPr>
              <a:t>veriyolu </a:t>
            </a:r>
            <a:r>
              <a:rPr dirty="0" sz="850" i="1">
                <a:latin typeface="Carlito"/>
                <a:cs typeface="Carlito"/>
              </a:rPr>
              <a:t>mimarisine </a:t>
            </a:r>
            <a:r>
              <a:rPr dirty="0" sz="850" spc="-25">
                <a:latin typeface="Arimo"/>
                <a:cs typeface="Arimo"/>
              </a:rPr>
              <a:t>sahiptir. </a:t>
            </a:r>
            <a:r>
              <a:rPr dirty="0" sz="850" spc="-75">
                <a:latin typeface="Arimo"/>
                <a:cs typeface="Arimo"/>
              </a:rPr>
              <a:t>E</a:t>
            </a:r>
            <a:r>
              <a:rPr dirty="0" sz="850" spc="-75">
                <a:latin typeface="WenQuanYi Micro Hei Mono"/>
                <a:cs typeface="WenQuanYi Micro Hei Mono"/>
              </a:rPr>
              <a:t>ğ</a:t>
            </a:r>
            <a:r>
              <a:rPr dirty="0" sz="850" spc="-75">
                <a:latin typeface="Arimo"/>
                <a:cs typeface="Arimo"/>
              </a:rPr>
              <a:t>er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10">
                <a:latin typeface="Arimo"/>
                <a:cs typeface="Arimo"/>
              </a:rPr>
              <a:t>iki </a:t>
            </a:r>
            <a:r>
              <a:rPr dirty="0" sz="850" spc="-145">
                <a:latin typeface="Arimo"/>
                <a:cs typeface="Arimo"/>
              </a:rPr>
              <a:t>ak</a:t>
            </a:r>
            <a:r>
              <a:rPr dirty="0" sz="850" spc="-145">
                <a:latin typeface="WenQuanYi Micro Hei Mono"/>
                <a:cs typeface="WenQuanYi Micro Hei Mono"/>
              </a:rPr>
              <a:t>ış </a:t>
            </a:r>
            <a:r>
              <a:rPr dirty="0" sz="850" spc="-15">
                <a:latin typeface="Arimo"/>
                <a:cs typeface="Arimo"/>
              </a:rPr>
              <a:t>tek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5">
                <a:latin typeface="Arimo"/>
                <a:cs typeface="Arimo"/>
              </a:rPr>
              <a:t>yoldan </a:t>
            </a:r>
            <a:r>
              <a:rPr dirty="0" sz="850" spc="-70">
                <a:latin typeface="Arimo"/>
                <a:cs typeface="Arimo"/>
              </a:rPr>
              <a:t>yap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lmaya </a:t>
            </a:r>
            <a:r>
              <a:rPr dirty="0" sz="850" spc="-110">
                <a:latin typeface="Arimo"/>
                <a:cs typeface="Arimo"/>
              </a:rPr>
              <a:t>kalk</a:t>
            </a:r>
            <a:r>
              <a:rPr dirty="0" sz="850" spc="-110">
                <a:latin typeface="WenQuanYi Micro Hei Mono"/>
                <a:cs typeface="WenQuanYi Micro Hei Mono"/>
              </a:rPr>
              <a:t>ışı</a:t>
            </a:r>
            <a:r>
              <a:rPr dirty="0" sz="850" spc="-110">
                <a:latin typeface="Arimo"/>
                <a:cs typeface="Arimo"/>
              </a:rPr>
              <a:t>l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rsa, </a:t>
            </a:r>
            <a:r>
              <a:rPr dirty="0" sz="850" spc="-25">
                <a:latin typeface="Arimo"/>
                <a:cs typeface="Arimo"/>
              </a:rPr>
              <a:t>herhangi </a:t>
            </a:r>
            <a:r>
              <a:rPr dirty="0" sz="850">
                <a:latin typeface="Arimo"/>
                <a:cs typeface="Arimo"/>
              </a:rPr>
              <a:t>bir 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114">
                <a:latin typeface="Arimo"/>
                <a:cs typeface="Arimo"/>
              </a:rPr>
              <a:t>ça</a:t>
            </a:r>
            <a:r>
              <a:rPr dirty="0" sz="850" spc="-114">
                <a:latin typeface="WenQuanYi Micro Hei Mono"/>
                <a:cs typeface="WenQuanYi Micro Hei Mono"/>
              </a:rPr>
              <a:t>ğı</a:t>
            </a:r>
            <a:r>
              <a:rPr dirty="0" sz="850" spc="-114">
                <a:latin typeface="Arimo"/>
                <a:cs typeface="Arimo"/>
              </a:rPr>
              <a:t>rmas</a:t>
            </a:r>
            <a:r>
              <a:rPr dirty="0" sz="850" spc="-114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175">
                <a:latin typeface="Arimo"/>
                <a:cs typeface="Arimo"/>
              </a:rPr>
              <a:t>ak</a:t>
            </a:r>
            <a:r>
              <a:rPr dirty="0" sz="850" spc="-175">
                <a:latin typeface="WenQuanYi Micro Hei Mono"/>
                <a:cs typeface="WenQuanYi Micro Hei Mono"/>
              </a:rPr>
              <a:t>ışı</a:t>
            </a:r>
            <a:r>
              <a:rPr dirty="0" sz="850" spc="-175">
                <a:latin typeface="Arimo"/>
                <a:cs typeface="Arimo"/>
              </a:rPr>
              <a:t>n</a:t>
            </a:r>
            <a:r>
              <a:rPr dirty="0" sz="850" spc="-175">
                <a:latin typeface="WenQuanYi Micro Hei Mono"/>
                <a:cs typeface="WenQuanYi Micro Hei Mono"/>
              </a:rPr>
              <a:t>ı </a:t>
            </a:r>
            <a:r>
              <a:rPr dirty="0" sz="850" spc="-5">
                <a:latin typeface="Arimo"/>
                <a:cs typeface="Arimo"/>
              </a:rPr>
              <a:t>durdurur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lemcinin </a:t>
            </a:r>
            <a:r>
              <a:rPr dirty="0" sz="850" spc="-10">
                <a:latin typeface="Arimo"/>
                <a:cs typeface="Arimo"/>
              </a:rPr>
              <a:t>tek </a:t>
            </a:r>
            <a:r>
              <a:rPr dirty="0" sz="850" spc="-25">
                <a:latin typeface="Arimo"/>
                <a:cs typeface="Arimo"/>
              </a:rPr>
              <a:t>çevrimde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leme </a:t>
            </a:r>
            <a:r>
              <a:rPr dirty="0" sz="850" spc="-20">
                <a:latin typeface="Arimo"/>
                <a:cs typeface="Arimo"/>
              </a:rPr>
              <a:t>hedefine  </a:t>
            </a:r>
            <a:r>
              <a:rPr dirty="0" sz="850" spc="-100">
                <a:latin typeface="Arimo"/>
                <a:cs typeface="Arimo"/>
              </a:rPr>
              <a:t>ula</a:t>
            </a:r>
            <a:r>
              <a:rPr dirty="0" sz="850" spc="-100">
                <a:latin typeface="WenQuanYi Micro Hei Mono"/>
                <a:cs typeface="WenQuanYi Micro Hei Mono"/>
              </a:rPr>
              <a:t>ş</a:t>
            </a:r>
            <a:r>
              <a:rPr dirty="0" sz="850" spc="-100">
                <a:latin typeface="Arimo"/>
                <a:cs typeface="Arimo"/>
              </a:rPr>
              <a:t>mas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25">
                <a:latin typeface="Arimo"/>
                <a:cs typeface="Arimo"/>
              </a:rPr>
              <a:t>önüne</a:t>
            </a:r>
            <a:r>
              <a:rPr dirty="0" sz="850" spc="-114">
                <a:latin typeface="Arimo"/>
                <a:cs typeface="Arimo"/>
              </a:rPr>
              <a:t> </a:t>
            </a:r>
            <a:r>
              <a:rPr dirty="0" sz="850" spc="-55">
                <a:latin typeface="Arimo"/>
                <a:cs typeface="Arimo"/>
              </a:rPr>
              <a:t>geçer.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828677" y="4483323"/>
            <a:ext cx="124587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0">
                <a:solidFill>
                  <a:srgbClr val="FF0000"/>
                </a:solidFill>
                <a:latin typeface="Arimo"/>
                <a:cs typeface="Arimo"/>
              </a:rPr>
              <a:t>RISC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Mimarisinin</a:t>
            </a:r>
            <a:r>
              <a:rPr dirty="0" sz="850" spc="-12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Özellikleri</a:t>
            </a:r>
            <a:endParaRPr sz="850">
              <a:latin typeface="Arimo"/>
              <a:cs typeface="Arim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50001" y="4722312"/>
            <a:ext cx="417893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5">
                <a:latin typeface="Arimo"/>
                <a:cs typeface="Arimo"/>
              </a:rPr>
              <a:t>RISC </a:t>
            </a:r>
            <a:r>
              <a:rPr dirty="0" sz="850" spc="-20">
                <a:latin typeface="Arimo"/>
                <a:cs typeface="Arimo"/>
              </a:rPr>
              <a:t>mimarisi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40">
                <a:latin typeface="Arimo"/>
                <a:cs typeface="Arimo"/>
              </a:rPr>
              <a:t>anda </a:t>
            </a:r>
            <a:r>
              <a:rPr dirty="0" sz="850" spc="-15">
                <a:latin typeface="Arimo"/>
                <a:cs typeface="Arimo"/>
              </a:rPr>
              <a:t>birden </a:t>
            </a:r>
            <a:r>
              <a:rPr dirty="0" sz="850" spc="-40">
                <a:latin typeface="Arimo"/>
                <a:cs typeface="Arimo"/>
              </a:rPr>
              <a:t>fazla </a:t>
            </a:r>
            <a:r>
              <a:rPr dirty="0" sz="850" spc="-15">
                <a:latin typeface="Arimo"/>
                <a:cs typeface="Arimo"/>
              </a:rPr>
              <a:t>komutun birden </a:t>
            </a:r>
            <a:r>
              <a:rPr dirty="0" sz="850" spc="-40">
                <a:latin typeface="Arimo"/>
                <a:cs typeface="Arimo"/>
              </a:rPr>
              <a:t>fazla </a:t>
            </a:r>
            <a:r>
              <a:rPr dirty="0" sz="850" spc="-10">
                <a:latin typeface="Arimo"/>
                <a:cs typeface="Arimo"/>
              </a:rPr>
              <a:t>birimde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lendi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i </a:t>
            </a:r>
            <a:r>
              <a:rPr dirty="0" sz="850" spc="-45" i="1">
                <a:latin typeface="Carlito"/>
                <a:cs typeface="Carlito"/>
              </a:rPr>
              <a:t>i</a:t>
            </a:r>
            <a:r>
              <a:rPr dirty="0" sz="850" spc="-45" i="1">
                <a:latin typeface="Arial"/>
                <a:cs typeface="Arial"/>
              </a:rPr>
              <a:t>ş </a:t>
            </a:r>
            <a:r>
              <a:rPr dirty="0" sz="850" spc="-5" i="1">
                <a:latin typeface="Carlito"/>
                <a:cs typeface="Carlito"/>
              </a:rPr>
              <a:t>hatl</a:t>
            </a:r>
            <a:r>
              <a:rPr dirty="0" sz="850" spc="-5" i="1">
                <a:latin typeface="Arial"/>
                <a:cs typeface="Arial"/>
              </a:rPr>
              <a:t>ı </a:t>
            </a:r>
            <a:r>
              <a:rPr dirty="0" sz="850" spc="-5" i="1">
                <a:latin typeface="Carlito"/>
                <a:cs typeface="Carlito"/>
              </a:rPr>
              <a:t>tekni</a:t>
            </a:r>
            <a:r>
              <a:rPr dirty="0" sz="850" spc="-5" i="1">
                <a:latin typeface="Arial"/>
                <a:cs typeface="Arial"/>
              </a:rPr>
              <a:t>ğ</a:t>
            </a:r>
            <a:r>
              <a:rPr dirty="0" sz="850" spc="-5" i="1">
                <a:latin typeface="Carlito"/>
                <a:cs typeface="Carlito"/>
              </a:rPr>
              <a:t>i</a:t>
            </a:r>
            <a:r>
              <a:rPr dirty="0" sz="850" spc="-45" i="1">
                <a:latin typeface="Carlito"/>
                <a:cs typeface="Carlito"/>
              </a:rPr>
              <a:t> </a:t>
            </a:r>
            <a:r>
              <a:rPr dirty="0" sz="850" spc="-50">
                <a:latin typeface="Arimo"/>
                <a:cs typeface="Arimo"/>
              </a:rPr>
              <a:t>ve</a:t>
            </a:r>
            <a:endParaRPr sz="850">
              <a:latin typeface="Arimo"/>
              <a:cs typeface="Arim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83275" y="4838700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850001" y="4854684"/>
            <a:ext cx="4179570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-635">
              <a:lnSpc>
                <a:spcPct val="102200"/>
              </a:lnSpc>
              <a:spcBef>
                <a:spcPts val="95"/>
              </a:spcBef>
            </a:pPr>
            <a:r>
              <a:rPr dirty="0" sz="850" i="1">
                <a:latin typeface="Carlito"/>
                <a:cs typeface="Carlito"/>
              </a:rPr>
              <a:t>süperskalar </a:t>
            </a:r>
            <a:r>
              <a:rPr dirty="0" sz="850" spc="-105">
                <a:latin typeface="Arimo"/>
                <a:cs typeface="Arimo"/>
              </a:rPr>
              <a:t>yap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lar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n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n </a:t>
            </a:r>
            <a:r>
              <a:rPr dirty="0" sz="850" spc="-70">
                <a:latin typeface="Arimo"/>
                <a:cs typeface="Arimo"/>
              </a:rPr>
              <a:t>kullan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m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yla </a:t>
            </a:r>
            <a:r>
              <a:rPr dirty="0" sz="850" spc="-45">
                <a:latin typeface="Arimo"/>
                <a:cs typeface="Arimo"/>
              </a:rPr>
              <a:t>yüksek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0">
                <a:latin typeface="Arimo"/>
                <a:cs typeface="Arimo"/>
              </a:rPr>
              <a:t>performans </a:t>
            </a:r>
            <a:r>
              <a:rPr dirty="0" sz="850" spc="-100">
                <a:latin typeface="Arimo"/>
                <a:cs typeface="Arimo"/>
              </a:rPr>
              <a:t>sa</a:t>
            </a:r>
            <a:r>
              <a:rPr dirty="0" sz="850" spc="-100">
                <a:latin typeface="WenQuanYi Micro Hei Mono"/>
                <a:cs typeface="WenQuanYi Micro Hei Mono"/>
              </a:rPr>
              <a:t>ğ</a:t>
            </a:r>
            <a:r>
              <a:rPr dirty="0" sz="850" spc="-100">
                <a:latin typeface="Arimo"/>
                <a:cs typeface="Arimo"/>
              </a:rPr>
              <a:t>lam</a:t>
            </a:r>
            <a:r>
              <a:rPr dirty="0" sz="850" spc="-100">
                <a:latin typeface="WenQuanYi Micro Hei Mono"/>
                <a:cs typeface="WenQuanYi Micro Hei Mono"/>
              </a:rPr>
              <a:t>ış</a:t>
            </a:r>
            <a:r>
              <a:rPr dirty="0" sz="850" spc="-100">
                <a:latin typeface="Arimo"/>
                <a:cs typeface="Arimo"/>
              </a:rPr>
              <a:t>t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70">
                <a:latin typeface="Arimo"/>
                <a:cs typeface="Arimo"/>
              </a:rPr>
              <a:t>tasar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m </a:t>
            </a:r>
            <a:r>
              <a:rPr dirty="0" sz="850" spc="-25">
                <a:latin typeface="Arimo"/>
                <a:cs typeface="Arimo"/>
              </a:rPr>
              <a:t>tekni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  </a:t>
            </a:r>
            <a:r>
              <a:rPr dirty="0" sz="850" spc="-45">
                <a:latin typeface="Arimo"/>
                <a:cs typeface="Arimo"/>
              </a:rPr>
              <a:t>yüksek </a:t>
            </a:r>
            <a:r>
              <a:rPr dirty="0" sz="850" spc="-25">
                <a:latin typeface="Arimo"/>
                <a:cs typeface="Arimo"/>
              </a:rPr>
              <a:t>bellek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60">
                <a:latin typeface="Arimo"/>
                <a:cs typeface="Arimo"/>
              </a:rPr>
              <a:t>geli</a:t>
            </a:r>
            <a:r>
              <a:rPr dirty="0" sz="850" spc="-60">
                <a:latin typeface="WenQuanYi Micro Hei Mono"/>
                <a:cs typeface="WenQuanYi Micro Hei Mono"/>
              </a:rPr>
              <a:t>ş</a:t>
            </a:r>
            <a:r>
              <a:rPr dirty="0" sz="850" spc="-60">
                <a:latin typeface="Arimo"/>
                <a:cs typeface="Arimo"/>
              </a:rPr>
              <a:t>mi</a:t>
            </a:r>
            <a:r>
              <a:rPr dirty="0" sz="850" spc="-60">
                <a:latin typeface="WenQuanYi Micro Hei Mono"/>
                <a:cs typeface="WenQuanYi Micro Hei Mono"/>
              </a:rPr>
              <a:t>ş </a:t>
            </a:r>
            <a:r>
              <a:rPr dirty="0" sz="850" spc="-25">
                <a:latin typeface="Arimo"/>
                <a:cs typeface="Arimo"/>
              </a:rPr>
              <a:t>derleme </a:t>
            </a:r>
            <a:r>
              <a:rPr dirty="0" sz="850" spc="-10">
                <a:latin typeface="Arimo"/>
                <a:cs typeface="Arimo"/>
              </a:rPr>
              <a:t>teknolojisi </a:t>
            </a:r>
            <a:r>
              <a:rPr dirty="0" sz="850" spc="-20">
                <a:latin typeface="Arimo"/>
                <a:cs typeface="Arimo"/>
              </a:rPr>
              <a:t>gerektirmektedir.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15">
                <a:latin typeface="Arimo"/>
                <a:cs typeface="Arimo"/>
              </a:rPr>
              <a:t>mimari </a:t>
            </a:r>
            <a:r>
              <a:rPr dirty="0" sz="850" spc="-20">
                <a:latin typeface="Arimo"/>
                <a:cs typeface="Arimo"/>
              </a:rPr>
              <a:t>küçültülen </a:t>
            </a:r>
            <a:r>
              <a:rPr dirty="0" sz="850" spc="-15">
                <a:latin typeface="Arimo"/>
                <a:cs typeface="Arimo"/>
              </a:rPr>
              <a:t>komut  </a:t>
            </a:r>
            <a:r>
              <a:rPr dirty="0" sz="850" spc="-30">
                <a:latin typeface="Arimo"/>
                <a:cs typeface="Arimo"/>
              </a:rPr>
              <a:t>kümesi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60">
                <a:latin typeface="Arimo"/>
                <a:cs typeface="Arimo"/>
              </a:rPr>
              <a:t>azalt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lan </a:t>
            </a:r>
            <a:r>
              <a:rPr dirty="0" sz="850" spc="-35">
                <a:latin typeface="Arimo"/>
                <a:cs typeface="Arimo"/>
              </a:rPr>
              <a:t>adresleme </a:t>
            </a:r>
            <a:r>
              <a:rPr dirty="0" sz="850" spc="-55">
                <a:latin typeface="Arimo"/>
                <a:cs typeface="Arimo"/>
              </a:rPr>
              <a:t>modlar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370">
                <a:latin typeface="WenQuanYi Micro Hei Mono"/>
                <a:cs typeface="WenQuanYi Micro Hei Mono"/>
              </a:rPr>
              <a:t> </a:t>
            </a:r>
            <a:r>
              <a:rPr dirty="0" sz="850" spc="-155">
                <a:latin typeface="Arimo"/>
                <a:cs typeface="Arimo"/>
              </a:rPr>
              <a:t>say</a:t>
            </a:r>
            <a:r>
              <a:rPr dirty="0" sz="850" spc="-155">
                <a:latin typeface="WenQuanYi Micro Hei Mono"/>
                <a:cs typeface="WenQuanYi Micro Hei Mono"/>
              </a:rPr>
              <a:t>ı</a:t>
            </a:r>
            <a:r>
              <a:rPr dirty="0" sz="850" spc="-155">
                <a:latin typeface="Arimo"/>
                <a:cs typeface="Arimo"/>
              </a:rPr>
              <a:t>s</a:t>
            </a:r>
            <a:r>
              <a:rPr dirty="0" sz="850" spc="-155">
                <a:latin typeface="WenQuanYi Micro Hei Mono"/>
                <a:cs typeface="WenQuanYi Micro Hei Mono"/>
              </a:rPr>
              <a:t>ı </a:t>
            </a:r>
            <a:r>
              <a:rPr dirty="0" sz="850" spc="-75">
                <a:latin typeface="Arimo"/>
                <a:cs typeface="Arimo"/>
              </a:rPr>
              <a:t>yan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nda </a:t>
            </a:r>
            <a:r>
              <a:rPr dirty="0" sz="850" spc="-95">
                <a:latin typeface="Arimo"/>
                <a:cs typeface="Arimo"/>
              </a:rPr>
              <a:t>a</a:t>
            </a:r>
            <a:r>
              <a:rPr dirty="0" sz="850" spc="-95">
                <a:latin typeface="WenQuanYi Micro Hei Mono"/>
                <a:cs typeface="WenQuanYi Micro Hei Mono"/>
              </a:rPr>
              <a:t>ş</a:t>
            </a:r>
            <a:r>
              <a:rPr dirty="0" sz="850" spc="-95">
                <a:latin typeface="Arimo"/>
                <a:cs typeface="Arimo"/>
              </a:rPr>
              <a:t>a</a:t>
            </a:r>
            <a:r>
              <a:rPr dirty="0" sz="850" spc="-95">
                <a:latin typeface="WenQuanYi Micro Hei Mono"/>
                <a:cs typeface="WenQuanYi Micro Hei Mono"/>
              </a:rPr>
              <a:t>ğı</a:t>
            </a:r>
            <a:r>
              <a:rPr dirty="0" sz="850" spc="-95">
                <a:latin typeface="Arimo"/>
                <a:cs typeface="Arimo"/>
              </a:rPr>
              <a:t>daki </a:t>
            </a:r>
            <a:r>
              <a:rPr dirty="0" sz="850" spc="-25">
                <a:latin typeface="Arimo"/>
                <a:cs typeface="Arimo"/>
              </a:rPr>
              <a:t>özelliklere sahiptir.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83275" y="5251703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850001" y="5384134"/>
            <a:ext cx="2804160" cy="290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25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çevrimlik </a:t>
            </a:r>
            <a:r>
              <a:rPr dirty="0" sz="850" spc="-45">
                <a:latin typeface="Arimo"/>
                <a:cs typeface="Arimo"/>
              </a:rPr>
              <a:t>zamanda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</a:t>
            </a:r>
            <a:r>
              <a:rPr dirty="0" sz="850" spc="-13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leyebilme</a:t>
            </a:r>
            <a:endParaRPr sz="850">
              <a:latin typeface="Arimo"/>
              <a:cs typeface="Arimo"/>
            </a:endParaRPr>
          </a:p>
          <a:p>
            <a:pPr marL="150495" indent="-13843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114">
                <a:latin typeface="Arimo"/>
                <a:cs typeface="Arimo"/>
              </a:rPr>
              <a:t>Ayn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430">
                <a:latin typeface="WenQuanYi Micro Hei Mono"/>
                <a:cs typeface="WenQuanYi Micro Hei Mono"/>
              </a:rPr>
              <a:t> </a:t>
            </a:r>
            <a:r>
              <a:rPr dirty="0" sz="850" spc="-25">
                <a:latin typeface="Arimo"/>
                <a:cs typeface="Arimo"/>
              </a:rPr>
              <a:t>uzunluk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0">
                <a:latin typeface="Arimo"/>
                <a:cs typeface="Arimo"/>
              </a:rPr>
              <a:t>sabit </a:t>
            </a:r>
            <a:r>
              <a:rPr dirty="0" sz="850" spc="-10">
                <a:latin typeface="Arimo"/>
                <a:cs typeface="Arimo"/>
              </a:rPr>
              <a:t>formatta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0">
                <a:latin typeface="Arimo"/>
                <a:cs typeface="Arimo"/>
              </a:rPr>
              <a:t>kümesine </a:t>
            </a:r>
            <a:r>
              <a:rPr dirty="0" sz="850" spc="-35">
                <a:latin typeface="Arimo"/>
                <a:cs typeface="Arimo"/>
              </a:rPr>
              <a:t>sahip </a:t>
            </a:r>
            <a:r>
              <a:rPr dirty="0" sz="850" spc="-20">
                <a:latin typeface="Arimo"/>
                <a:cs typeface="Arimo"/>
              </a:rPr>
              <a:t>olma</a:t>
            </a:r>
            <a:endParaRPr sz="850">
              <a:latin typeface="Arimo"/>
              <a:cs typeface="Arim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49890" y="5648866"/>
            <a:ext cx="4178935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0495" marR="5080" indent="-137795">
              <a:lnSpc>
                <a:spcPct val="102200"/>
              </a:lnSpc>
              <a:spcBef>
                <a:spcPts val="95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50">
                <a:latin typeface="Arimo"/>
                <a:cs typeface="Arimo"/>
              </a:rPr>
              <a:t>Ana </a:t>
            </a:r>
            <a:r>
              <a:rPr dirty="0" sz="850" spc="-35">
                <a:latin typeface="Arimo"/>
                <a:cs typeface="Arimo"/>
              </a:rPr>
              <a:t>belle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 </a:t>
            </a:r>
            <a:r>
              <a:rPr dirty="0" sz="850" spc="-55">
                <a:latin typeface="Arimo"/>
                <a:cs typeface="Arimo"/>
              </a:rPr>
              <a:t>sadece </a:t>
            </a:r>
            <a:r>
              <a:rPr dirty="0" sz="850" spc="-20">
                <a:latin typeface="Arimo"/>
                <a:cs typeface="Arimo"/>
              </a:rPr>
              <a:t>load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spc="-25">
                <a:latin typeface="Arimo"/>
                <a:cs typeface="Arimo"/>
              </a:rPr>
              <a:t>store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yla </a:t>
            </a:r>
            <a:r>
              <a:rPr dirty="0" sz="850" spc="-35">
                <a:latin typeface="Arimo"/>
                <a:cs typeface="Arimo"/>
              </a:rPr>
              <a:t>eri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im, </a:t>
            </a:r>
            <a:r>
              <a:rPr dirty="0" sz="850" spc="-50">
                <a:latin typeface="Arimo"/>
                <a:cs typeface="Arimo"/>
              </a:rPr>
              <a:t>operasyonlar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 </a:t>
            </a:r>
            <a:r>
              <a:rPr dirty="0" sz="850" spc="-55">
                <a:latin typeface="Arimo"/>
                <a:cs typeface="Arimo"/>
              </a:rPr>
              <a:t>sadece </a:t>
            </a:r>
            <a:r>
              <a:rPr dirty="0" sz="850" spc="-35">
                <a:latin typeface="Arimo"/>
                <a:cs typeface="Arimo"/>
              </a:rPr>
              <a:t>kaydedici  </a:t>
            </a:r>
            <a:r>
              <a:rPr dirty="0" sz="850" spc="-30">
                <a:latin typeface="Arimo"/>
                <a:cs typeface="Arimo"/>
              </a:rPr>
              <a:t>üzerinde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100">
                <a:latin typeface="Arimo"/>
                <a:cs typeface="Arimo"/>
              </a:rPr>
              <a:t>yap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lmas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  <a:p>
            <a:pPr marL="150495" indent="-13843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20">
                <a:latin typeface="Arimo"/>
                <a:cs typeface="Arimo"/>
              </a:rPr>
              <a:t>Bütün </a:t>
            </a:r>
            <a:r>
              <a:rPr dirty="0" sz="850" spc="-30">
                <a:latin typeface="Arimo"/>
                <a:cs typeface="Arimo"/>
              </a:rPr>
              <a:t>icra </a:t>
            </a:r>
            <a:r>
              <a:rPr dirty="0" sz="850" spc="-5">
                <a:latin typeface="Arimo"/>
                <a:cs typeface="Arimo"/>
              </a:rPr>
              <a:t>birimlerinin </a:t>
            </a:r>
            <a:r>
              <a:rPr dirty="0" sz="850" spc="-20">
                <a:latin typeface="Arimo"/>
                <a:cs typeface="Arimo"/>
              </a:rPr>
              <a:t>mikrokod </a:t>
            </a:r>
            <a:r>
              <a:rPr dirty="0" sz="850" spc="-45">
                <a:latin typeface="Arimo"/>
                <a:cs typeface="Arimo"/>
              </a:rPr>
              <a:t>kullan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lmadan </a:t>
            </a:r>
            <a:r>
              <a:rPr dirty="0" sz="850" spc="-60">
                <a:latin typeface="Arimo"/>
                <a:cs typeface="Arimo"/>
              </a:rPr>
              <a:t>donan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msal</a:t>
            </a:r>
            <a:r>
              <a:rPr dirty="0" sz="850" spc="-130">
                <a:latin typeface="Arimo"/>
                <a:cs typeface="Arimo"/>
              </a:rPr>
              <a:t> </a:t>
            </a:r>
            <a:r>
              <a:rPr dirty="0" sz="850" spc="-120">
                <a:latin typeface="Arimo"/>
                <a:cs typeface="Arimo"/>
              </a:rPr>
              <a:t>çal</a:t>
            </a:r>
            <a:r>
              <a:rPr dirty="0" sz="850" spc="-120">
                <a:latin typeface="WenQuanYi Micro Hei Mono"/>
                <a:cs typeface="WenQuanYi Micro Hei Mono"/>
              </a:rPr>
              <a:t>ış</a:t>
            </a:r>
            <a:r>
              <a:rPr dirty="0" sz="850" spc="-120">
                <a:latin typeface="Arimo"/>
                <a:cs typeface="Arimo"/>
              </a:rPr>
              <a:t>mas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  <a:p>
            <a:pPr marL="150495" indent="-13843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70">
                <a:latin typeface="Arimo"/>
                <a:cs typeface="Arimo"/>
              </a:rPr>
              <a:t>Yüksek </a:t>
            </a:r>
            <a:r>
              <a:rPr dirty="0" sz="850" spc="-30">
                <a:latin typeface="Arimo"/>
                <a:cs typeface="Arimo"/>
              </a:rPr>
              <a:t>seviyeli </a:t>
            </a:r>
            <a:r>
              <a:rPr dirty="0" sz="850" spc="-5">
                <a:latin typeface="Arimo"/>
                <a:cs typeface="Arimo"/>
              </a:rPr>
              <a:t>dilleri</a:t>
            </a:r>
            <a:r>
              <a:rPr dirty="0" sz="850" spc="-30">
                <a:latin typeface="Arimo"/>
                <a:cs typeface="Arimo"/>
              </a:rPr>
              <a:t> destekleme</a:t>
            </a:r>
            <a:endParaRPr sz="850">
              <a:latin typeface="Arimo"/>
              <a:cs typeface="Arimo"/>
            </a:endParaRPr>
          </a:p>
          <a:p>
            <a:pPr marL="150495" indent="-13843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70">
                <a:latin typeface="Arimo"/>
                <a:cs typeface="Arimo"/>
              </a:rPr>
              <a:t>Çok </a:t>
            </a:r>
            <a:r>
              <a:rPr dirty="0" sz="850" spc="-100">
                <a:latin typeface="Arimo"/>
                <a:cs typeface="Arimo"/>
              </a:rPr>
              <a:t>say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da </a:t>
            </a:r>
            <a:r>
              <a:rPr dirty="0" sz="850" spc="-35">
                <a:latin typeface="Arimo"/>
                <a:cs typeface="Arimo"/>
              </a:rPr>
              <a:t>kaydediciye sahip</a:t>
            </a:r>
            <a:r>
              <a:rPr dirty="0" sz="850" spc="-95">
                <a:latin typeface="Arimo"/>
                <a:cs typeface="Arimo"/>
              </a:rPr>
              <a:t> </a:t>
            </a:r>
            <a:r>
              <a:rPr dirty="0" sz="850" spc="-80">
                <a:latin typeface="Arimo"/>
                <a:cs typeface="Arimo"/>
              </a:rPr>
              <a:t>olmas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63</a:t>
            </a:r>
            <a:endParaRPr sz="550">
              <a:latin typeface="Arimo"/>
              <a:cs typeface="Arim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64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82" y="710150"/>
            <a:ext cx="67373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35">
                <a:solidFill>
                  <a:srgbClr val="FF0000"/>
                </a:solidFill>
                <a:latin typeface="WenQuanYi Micro Hei Mono"/>
                <a:cs typeface="WenQuanYi Micro Hei Mono"/>
              </a:rPr>
              <a:t>İş </a:t>
            </a:r>
            <a:r>
              <a:rPr dirty="0" sz="850" spc="-75">
                <a:solidFill>
                  <a:srgbClr val="FF0000"/>
                </a:solidFill>
                <a:latin typeface="Arimo"/>
                <a:cs typeface="Arimo"/>
              </a:rPr>
              <a:t>Hatt</a:t>
            </a:r>
            <a:r>
              <a:rPr dirty="0" sz="850" spc="-7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434">
                <a:solidFill>
                  <a:srgbClr val="FF0000"/>
                </a:solidFill>
                <a:latin typeface="WenQuanYi Micro Hei Mono"/>
                <a:cs typeface="WenQuanYi Micro Hei Mono"/>
              </a:rPr>
              <a:t> </a:t>
            </a: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Tekni</a:t>
            </a:r>
            <a:r>
              <a:rPr dirty="0" sz="850" spc="-55">
                <a:solidFill>
                  <a:srgbClr val="FF0000"/>
                </a:solidFill>
                <a:latin typeface="WenQuanYi Micro Hei Mono"/>
                <a:cs typeface="WenQuanYi Micro Hei Mono"/>
              </a:rPr>
              <a:t>ğ</a:t>
            </a: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i</a:t>
            </a:r>
            <a:endParaRPr sz="85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208" y="949144"/>
            <a:ext cx="417957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0">
                <a:latin typeface="Arimo"/>
                <a:cs typeface="Arimo"/>
              </a:rPr>
              <a:t>Bilgisayar </a:t>
            </a:r>
            <a:r>
              <a:rPr dirty="0" sz="850" spc="-100">
                <a:latin typeface="Arimo"/>
                <a:cs typeface="Arimo"/>
              </a:rPr>
              <a:t>donan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m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0">
                <a:latin typeface="Arimo"/>
                <a:cs typeface="Arimo"/>
              </a:rPr>
              <a:t>anda </a:t>
            </a:r>
            <a:r>
              <a:rPr dirty="0" sz="850" spc="-15">
                <a:latin typeface="Arimo"/>
                <a:cs typeface="Arimo"/>
              </a:rPr>
              <a:t>birden </a:t>
            </a:r>
            <a:r>
              <a:rPr dirty="0" sz="850" spc="-40">
                <a:latin typeface="Arimo"/>
                <a:cs typeface="Arimo"/>
              </a:rPr>
              <a:t>fazla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lemcinin </a:t>
            </a:r>
            <a:r>
              <a:rPr dirty="0" sz="850" spc="-65">
                <a:latin typeface="Arimo"/>
                <a:cs typeface="Arimo"/>
              </a:rPr>
              <a:t>farkl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55">
                <a:latin typeface="Arimo"/>
                <a:cs typeface="Arimo"/>
              </a:rPr>
              <a:t>alanlar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nda</a:t>
            </a:r>
            <a:r>
              <a:rPr dirty="0" sz="850" spc="-12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leyebildi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493" y="106527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3208" y="1081509"/>
            <a:ext cx="417830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0">
                <a:latin typeface="Arimo"/>
                <a:cs typeface="Arimo"/>
              </a:rPr>
              <a:t>tekni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 </a:t>
            </a:r>
            <a:r>
              <a:rPr dirty="0" sz="850" spc="-80">
                <a:latin typeface="Arimo"/>
                <a:cs typeface="Arimo"/>
              </a:rPr>
              <a:t>i</a:t>
            </a:r>
            <a:r>
              <a:rPr dirty="0" sz="850" spc="-80">
                <a:latin typeface="WenQuanYi Micro Hei Mono"/>
                <a:cs typeface="WenQuanYi Micro Hei Mono"/>
              </a:rPr>
              <a:t>ş </a:t>
            </a:r>
            <a:r>
              <a:rPr dirty="0" sz="850" spc="-65">
                <a:latin typeface="Arimo"/>
                <a:cs typeface="Arimo"/>
              </a:rPr>
              <a:t>hatt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tekni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i </a:t>
            </a:r>
            <a:r>
              <a:rPr dirty="0" sz="850" spc="-25">
                <a:latin typeface="Arimo"/>
                <a:cs typeface="Arimo"/>
              </a:rPr>
              <a:t>denir. Bir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25">
                <a:latin typeface="Arimo"/>
                <a:cs typeface="Arimo"/>
              </a:rPr>
              <a:t>ele </a:t>
            </a:r>
            <a:r>
              <a:rPr dirty="0" sz="850" spc="-45">
                <a:latin typeface="Arimo"/>
                <a:cs typeface="Arimo"/>
              </a:rPr>
              <a:t>almaya </a:t>
            </a:r>
            <a:r>
              <a:rPr dirty="0" sz="850" spc="-50">
                <a:latin typeface="Arimo"/>
                <a:cs typeface="Arimo"/>
              </a:rPr>
              <a:t>ba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lamadan </a:t>
            </a:r>
            <a:r>
              <a:rPr dirty="0" sz="850" spc="-35">
                <a:latin typeface="Arimo"/>
                <a:cs typeface="Arimo"/>
              </a:rPr>
              <a:t>önce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0">
                <a:latin typeface="Arimo"/>
                <a:cs typeface="Arimo"/>
              </a:rPr>
              <a:t>öncekinin  </a:t>
            </a:r>
            <a:r>
              <a:rPr dirty="0" sz="850" spc="-70">
                <a:latin typeface="Arimo"/>
                <a:cs typeface="Arimo"/>
              </a:rPr>
              <a:t>tamamlanmas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330">
                <a:latin typeface="WenQuanYi Micro Hei Mono"/>
                <a:cs typeface="WenQuanYi Micro Hei Mono"/>
              </a:rPr>
              <a:t> </a:t>
            </a:r>
            <a:r>
              <a:rPr dirty="0" sz="850" spc="-35">
                <a:latin typeface="Arimo"/>
                <a:cs typeface="Arimo"/>
              </a:rPr>
              <a:t>beklemez.</a:t>
            </a:r>
            <a:endParaRPr sz="8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987" y="1478604"/>
            <a:ext cx="4180840" cy="1349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25">
                <a:latin typeface="Arimo"/>
                <a:cs typeface="Arimo"/>
              </a:rPr>
              <a:t>CISC </a:t>
            </a:r>
            <a:r>
              <a:rPr dirty="0" sz="850" spc="-60">
                <a:latin typeface="Arimo"/>
                <a:cs typeface="Arimo"/>
              </a:rPr>
              <a:t>tabanl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makinelerde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komutun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lenmesi </a:t>
            </a:r>
            <a:r>
              <a:rPr dirty="0" sz="850" spc="-35">
                <a:latin typeface="Arimo"/>
                <a:cs typeface="Arimo"/>
              </a:rPr>
              <a:t>4 </a:t>
            </a:r>
            <a:r>
              <a:rPr dirty="0" sz="850" spc="-80">
                <a:latin typeface="Arimo"/>
                <a:cs typeface="Arimo"/>
              </a:rPr>
              <a:t>ad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mda </a:t>
            </a:r>
            <a:r>
              <a:rPr dirty="0" sz="850" spc="-75">
                <a:latin typeface="Arimo"/>
                <a:cs typeface="Arimo"/>
              </a:rPr>
              <a:t>yap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lmaktad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 </a:t>
            </a:r>
            <a:r>
              <a:rPr dirty="0" sz="850" spc="-30">
                <a:latin typeface="Arimo"/>
                <a:cs typeface="Arimo"/>
              </a:rPr>
              <a:t>Bunlar </a:t>
            </a:r>
            <a:r>
              <a:rPr dirty="0" sz="850" spc="-15">
                <a:latin typeface="Arimo"/>
                <a:cs typeface="Arimo"/>
              </a:rPr>
              <a:t>komutu  bellekten </a:t>
            </a:r>
            <a:r>
              <a:rPr dirty="0" sz="850" spc="-95">
                <a:latin typeface="Arimo"/>
                <a:cs typeface="Arimo"/>
              </a:rPr>
              <a:t>al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p </a:t>
            </a:r>
            <a:r>
              <a:rPr dirty="0" sz="850" spc="-20">
                <a:latin typeface="Arimo"/>
                <a:cs typeface="Arimo"/>
              </a:rPr>
              <a:t>getirmek, </a:t>
            </a:r>
            <a:r>
              <a:rPr dirty="0" sz="850" spc="-30">
                <a:latin typeface="Arimo"/>
                <a:cs typeface="Arimo"/>
              </a:rPr>
              <a:t>kodunu </a:t>
            </a:r>
            <a:r>
              <a:rPr dirty="0" sz="850" spc="-45">
                <a:latin typeface="Arimo"/>
                <a:cs typeface="Arimo"/>
              </a:rPr>
              <a:t>çözmek,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lemek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5">
                <a:latin typeface="Arimo"/>
                <a:cs typeface="Arimo"/>
              </a:rPr>
              <a:t>yeniden </a:t>
            </a:r>
            <a:r>
              <a:rPr dirty="0" sz="850" spc="-35">
                <a:latin typeface="Arimo"/>
                <a:cs typeface="Arimo"/>
              </a:rPr>
              <a:t>belle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 </a:t>
            </a:r>
            <a:r>
              <a:rPr dirty="0" sz="850" spc="-65">
                <a:latin typeface="Arimo"/>
                <a:cs typeface="Arimo"/>
              </a:rPr>
              <a:t>yazmakt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r. </a:t>
            </a:r>
            <a:r>
              <a:rPr dirty="0" sz="850" spc="-60">
                <a:latin typeface="Arimo"/>
                <a:cs typeface="Arimo"/>
              </a:rPr>
              <a:t>Bu  </a:t>
            </a:r>
            <a:r>
              <a:rPr dirty="0" sz="850" spc="-30">
                <a:latin typeface="Arimo"/>
                <a:cs typeface="Arimo"/>
              </a:rPr>
              <a:t>kademeler </a:t>
            </a:r>
            <a:r>
              <a:rPr dirty="0" sz="850" spc="-120">
                <a:latin typeface="Arimo"/>
                <a:cs typeface="Arimo"/>
              </a:rPr>
              <a:t>RISC </a:t>
            </a:r>
            <a:r>
              <a:rPr dirty="0" sz="850" spc="-60">
                <a:latin typeface="Arimo"/>
                <a:cs typeface="Arimo"/>
              </a:rPr>
              <a:t>tabanl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makinelerde </a:t>
            </a:r>
            <a:r>
              <a:rPr dirty="0" sz="850" spc="-30">
                <a:latin typeface="Arimo"/>
                <a:cs typeface="Arimo"/>
              </a:rPr>
              <a:t>de </a:t>
            </a:r>
            <a:r>
              <a:rPr dirty="0" sz="850" spc="-20">
                <a:latin typeface="Arimo"/>
                <a:cs typeface="Arimo"/>
              </a:rPr>
              <a:t>bulunur. </a:t>
            </a:r>
            <a:r>
              <a:rPr dirty="0" sz="850" spc="-55">
                <a:latin typeface="Arimo"/>
                <a:cs typeface="Arimo"/>
              </a:rPr>
              <a:t>Fakat </a:t>
            </a: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paralel </a:t>
            </a:r>
            <a:r>
              <a:rPr dirty="0" sz="850" spc="-30">
                <a:solidFill>
                  <a:srgbClr val="FF0000"/>
                </a:solidFill>
                <a:latin typeface="Arimo"/>
                <a:cs typeface="Arimo"/>
              </a:rPr>
              <a:t>olarak </a:t>
            </a:r>
            <a:r>
              <a:rPr dirty="0" sz="850" spc="-30">
                <a:latin typeface="Arimo"/>
                <a:cs typeface="Arimo"/>
              </a:rPr>
              <a:t>icra </a:t>
            </a:r>
            <a:r>
              <a:rPr dirty="0" sz="850" spc="-15">
                <a:latin typeface="Arimo"/>
                <a:cs typeface="Arimo"/>
              </a:rPr>
              <a:t>edilirler. </a:t>
            </a:r>
            <a:r>
              <a:rPr dirty="0" sz="850" spc="-25">
                <a:latin typeface="Arimo"/>
                <a:cs typeface="Arimo"/>
              </a:rPr>
              <a:t>Bir  </a:t>
            </a:r>
            <a:r>
              <a:rPr dirty="0" sz="850" spc="-35">
                <a:latin typeface="Arimo"/>
                <a:cs typeface="Arimo"/>
              </a:rPr>
              <a:t>kademedeki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>
                <a:latin typeface="Arimo"/>
                <a:cs typeface="Arimo"/>
              </a:rPr>
              <a:t>biter </a:t>
            </a:r>
            <a:r>
              <a:rPr dirty="0" sz="850" spc="-20">
                <a:latin typeface="Arimo"/>
                <a:cs typeface="Arimo"/>
              </a:rPr>
              <a:t>bitmez </a:t>
            </a:r>
            <a:r>
              <a:rPr dirty="0" sz="850" spc="-35">
                <a:latin typeface="Arimo"/>
                <a:cs typeface="Arimo"/>
              </a:rPr>
              <a:t>sonucu </a:t>
            </a:r>
            <a:r>
              <a:rPr dirty="0" sz="850" spc="-30">
                <a:latin typeface="Arimo"/>
                <a:cs typeface="Arimo"/>
              </a:rPr>
              <a:t>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 </a:t>
            </a:r>
            <a:r>
              <a:rPr dirty="0" sz="850" spc="-45">
                <a:latin typeface="Arimo"/>
                <a:cs typeface="Arimo"/>
              </a:rPr>
              <a:t>kademeye </a:t>
            </a:r>
            <a:r>
              <a:rPr dirty="0" sz="850" spc="-80">
                <a:latin typeface="Arimo"/>
                <a:cs typeface="Arimo"/>
              </a:rPr>
              <a:t>aktar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0">
                <a:latin typeface="Arimo"/>
                <a:cs typeface="Arimo"/>
              </a:rPr>
              <a:t>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0">
                <a:latin typeface="Arimo"/>
                <a:cs typeface="Arimo"/>
              </a:rPr>
              <a:t>üzerinde  </a:t>
            </a:r>
            <a:r>
              <a:rPr dirty="0" sz="850" spc="-90">
                <a:latin typeface="Arimo"/>
                <a:cs typeface="Arimo"/>
              </a:rPr>
              <a:t>çal</a:t>
            </a:r>
            <a:r>
              <a:rPr dirty="0" sz="850" spc="-90">
                <a:latin typeface="WenQuanYi Micro Hei Mono"/>
                <a:cs typeface="WenQuanYi Micro Hei Mono"/>
              </a:rPr>
              <a:t>ış</a:t>
            </a:r>
            <a:r>
              <a:rPr dirty="0" sz="850" spc="-90">
                <a:latin typeface="Arimo"/>
                <a:cs typeface="Arimo"/>
              </a:rPr>
              <a:t>maya </a:t>
            </a:r>
            <a:r>
              <a:rPr dirty="0" sz="850" spc="-95">
                <a:latin typeface="Arimo"/>
                <a:cs typeface="Arimo"/>
              </a:rPr>
              <a:t>ba</a:t>
            </a:r>
            <a:r>
              <a:rPr dirty="0" sz="850" spc="-95">
                <a:latin typeface="WenQuanYi Micro Hei Mono"/>
                <a:cs typeface="WenQuanYi Micro Hei Mono"/>
              </a:rPr>
              <a:t>ş</a:t>
            </a:r>
            <a:r>
              <a:rPr dirty="0" sz="850" spc="-95">
                <a:latin typeface="Arimo"/>
                <a:cs typeface="Arimo"/>
              </a:rPr>
              <a:t>lan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r. </a:t>
            </a:r>
            <a:r>
              <a:rPr dirty="0" sz="850" spc="-85">
                <a:latin typeface="Arimo"/>
                <a:cs typeface="Arimo"/>
              </a:rPr>
              <a:t>Tek  </a:t>
            </a:r>
            <a:r>
              <a:rPr dirty="0" sz="850" spc="-65">
                <a:latin typeface="Arimo"/>
                <a:cs typeface="Arimo"/>
              </a:rPr>
              <a:t>i</a:t>
            </a:r>
            <a:r>
              <a:rPr dirty="0" sz="850" spc="-65">
                <a:latin typeface="WenQuanYi Micro Hei Mono"/>
                <a:cs typeface="WenQuanYi Micro Hei Mono"/>
              </a:rPr>
              <a:t>ş‐</a:t>
            </a:r>
            <a:r>
              <a:rPr dirty="0" sz="850" spc="-65">
                <a:latin typeface="Arimo"/>
                <a:cs typeface="Arimo"/>
              </a:rPr>
              <a:t>hatl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sistemin </a:t>
            </a:r>
            <a:r>
              <a:rPr dirty="0" sz="850" spc="-50">
                <a:latin typeface="Arimo"/>
                <a:cs typeface="Arimo"/>
              </a:rPr>
              <a:t>performans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,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bölümün </a:t>
            </a:r>
            <a:r>
              <a:rPr dirty="0" sz="850" spc="-55">
                <a:latin typeface="Arimo"/>
                <a:cs typeface="Arimo"/>
              </a:rPr>
              <a:t>tamamlanmas</a:t>
            </a:r>
            <a:r>
              <a:rPr dirty="0" sz="850" spc="-55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için  </a:t>
            </a:r>
            <a:r>
              <a:rPr dirty="0" sz="850" spc="-40">
                <a:latin typeface="Arimo"/>
                <a:cs typeface="Arimo"/>
              </a:rPr>
              <a:t>gereken </a:t>
            </a:r>
            <a:r>
              <a:rPr dirty="0" sz="850" spc="-50">
                <a:latin typeface="Arimo"/>
                <a:cs typeface="Arimo"/>
              </a:rPr>
              <a:t>zamana </a:t>
            </a:r>
            <a:r>
              <a:rPr dirty="0" sz="850" spc="-100">
                <a:latin typeface="Arimo"/>
                <a:cs typeface="Arimo"/>
              </a:rPr>
              <a:t>ba</a:t>
            </a:r>
            <a:r>
              <a:rPr dirty="0" sz="850" spc="-100">
                <a:latin typeface="WenQuanYi Micro Hei Mono"/>
                <a:cs typeface="WenQuanYi Micro Hei Mono"/>
              </a:rPr>
              <a:t>ğ</a:t>
            </a:r>
            <a:r>
              <a:rPr dirty="0" sz="850" spc="-100">
                <a:latin typeface="Arimo"/>
                <a:cs typeface="Arimo"/>
              </a:rPr>
              <a:t>l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d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r. </a:t>
            </a:r>
            <a:r>
              <a:rPr dirty="0" sz="850" spc="-100">
                <a:latin typeface="WenQuanYi Micro Hei Mono"/>
                <a:cs typeface="WenQuanYi Micro Hei Mono"/>
              </a:rPr>
              <a:t>İş‐</a:t>
            </a:r>
            <a:r>
              <a:rPr dirty="0" sz="850" spc="-100">
                <a:latin typeface="Arimo"/>
                <a:cs typeface="Arimo"/>
              </a:rPr>
              <a:t>hatt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tekni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i </a:t>
            </a:r>
            <a:r>
              <a:rPr dirty="0" sz="850" spc="-30">
                <a:latin typeface="Arimo"/>
                <a:cs typeface="Arimo"/>
              </a:rPr>
              <a:t>kullanmayan </a:t>
            </a:r>
            <a:r>
              <a:rPr dirty="0" sz="850" spc="-50">
                <a:latin typeface="Arimo"/>
                <a:cs typeface="Arimo"/>
              </a:rPr>
              <a:t>tasar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mlarda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</a:t>
            </a:r>
            <a:r>
              <a:rPr dirty="0" sz="850" spc="-20">
                <a:latin typeface="Arimo"/>
                <a:cs typeface="Arimo"/>
              </a:rPr>
              <a:t>gibi </a:t>
            </a:r>
            <a:r>
              <a:rPr dirty="0" sz="850" spc="5">
                <a:latin typeface="Arimo"/>
                <a:cs typeface="Arimo"/>
              </a:rPr>
              <a:t>tüm </a:t>
            </a:r>
            <a:r>
              <a:rPr dirty="0" sz="850" spc="-30">
                <a:latin typeface="Arimo"/>
                <a:cs typeface="Arimo"/>
              </a:rPr>
              <a:t>safhalar 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50">
                <a:latin typeface="Arimo"/>
                <a:cs typeface="Arimo"/>
              </a:rPr>
              <a:t>geçen </a:t>
            </a:r>
            <a:r>
              <a:rPr dirty="0" sz="850" spc="-10">
                <a:latin typeface="Arimo"/>
                <a:cs typeface="Arimo"/>
              </a:rPr>
              <a:t>toplam </a:t>
            </a:r>
            <a:r>
              <a:rPr dirty="0" sz="850" spc="-50">
                <a:latin typeface="Arimo"/>
                <a:cs typeface="Arimo"/>
              </a:rPr>
              <a:t>zamana </a:t>
            </a:r>
            <a:r>
              <a:rPr dirty="0" sz="850" spc="-100">
                <a:latin typeface="Arimo"/>
                <a:cs typeface="Arimo"/>
              </a:rPr>
              <a:t>ba</a:t>
            </a:r>
            <a:r>
              <a:rPr dirty="0" sz="850" spc="-100">
                <a:latin typeface="WenQuanYi Micro Hei Mono"/>
                <a:cs typeface="WenQuanYi Micro Hei Mono"/>
              </a:rPr>
              <a:t>ğ</a:t>
            </a:r>
            <a:r>
              <a:rPr dirty="0" sz="850" spc="-100">
                <a:latin typeface="Arimo"/>
                <a:cs typeface="Arimo"/>
              </a:rPr>
              <a:t>l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345">
                <a:latin typeface="WenQuanYi Micro Hei Mono"/>
                <a:cs typeface="WenQuanYi Micro Hei Mono"/>
              </a:rPr>
              <a:t>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ildir.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mo"/>
              <a:cs typeface="Arimo"/>
            </a:endParaRPr>
          </a:p>
          <a:p>
            <a:pPr algn="just" marL="12700" marR="5715">
              <a:lnSpc>
                <a:spcPct val="102200"/>
              </a:lnSpc>
            </a:pP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30">
                <a:latin typeface="Arimo"/>
                <a:cs typeface="Arimo"/>
              </a:rPr>
              <a:t>tekni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 </a:t>
            </a:r>
            <a:r>
              <a:rPr dirty="0" sz="850" spc="-35">
                <a:latin typeface="Arimo"/>
                <a:cs typeface="Arimo"/>
              </a:rPr>
              <a:t>sahip </a:t>
            </a:r>
            <a:r>
              <a:rPr dirty="0" sz="850" spc="-120">
                <a:latin typeface="Arimo"/>
                <a:cs typeface="Arimo"/>
              </a:rPr>
              <a:t>RISC </a:t>
            </a:r>
            <a:r>
              <a:rPr dirty="0" sz="850" spc="-60">
                <a:latin typeface="Arimo"/>
                <a:cs typeface="Arimo"/>
              </a:rPr>
              <a:t>tabanl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lemcilerde,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 her </a:t>
            </a:r>
            <a:r>
              <a:rPr dirty="0" sz="850" spc="-35">
                <a:latin typeface="Arimo"/>
                <a:cs typeface="Arimo"/>
              </a:rPr>
              <a:t>kademede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0">
                <a:latin typeface="Arimo"/>
                <a:cs typeface="Arimo"/>
              </a:rPr>
              <a:t>saat </a:t>
            </a:r>
            <a:r>
              <a:rPr dirty="0" sz="850" spc="-20">
                <a:latin typeface="Arimo"/>
                <a:cs typeface="Arimo"/>
              </a:rPr>
              <a:t>çevrimi  </a:t>
            </a:r>
            <a:r>
              <a:rPr dirty="0" sz="850" spc="-40">
                <a:latin typeface="Arimo"/>
                <a:cs typeface="Arimo"/>
              </a:rPr>
              <a:t>harcar. </a:t>
            </a:r>
            <a:r>
              <a:rPr dirty="0" sz="850" spc="-45">
                <a:latin typeface="Arimo"/>
                <a:cs typeface="Arimo"/>
              </a:rPr>
              <a:t>Böylece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 spc="-40">
                <a:latin typeface="Arimo"/>
                <a:cs typeface="Arimo"/>
              </a:rPr>
              <a:t>saat </a:t>
            </a:r>
            <a:r>
              <a:rPr dirty="0" sz="850" spc="-20">
                <a:latin typeface="Arimo"/>
                <a:cs typeface="Arimo"/>
              </a:rPr>
              <a:t>çevrimi </a:t>
            </a:r>
            <a:r>
              <a:rPr dirty="0" sz="850" spc="-110">
                <a:latin typeface="Arimo"/>
                <a:cs typeface="Arimo"/>
              </a:rPr>
              <a:t>ba</a:t>
            </a:r>
            <a:r>
              <a:rPr dirty="0" sz="850" spc="-110">
                <a:latin typeface="WenQuanYi Micro Hei Mono"/>
                <a:cs typeface="WenQuanYi Micro Hei Mono"/>
              </a:rPr>
              <a:t>şı</a:t>
            </a:r>
            <a:r>
              <a:rPr dirty="0" sz="850" spc="-110">
                <a:latin typeface="Arimo"/>
                <a:cs typeface="Arimo"/>
              </a:rPr>
              <a:t>na </a:t>
            </a:r>
            <a:r>
              <a:rPr dirty="0" sz="850" spc="-25">
                <a:latin typeface="Arimo"/>
                <a:cs typeface="Arimo"/>
              </a:rPr>
              <a:t>yeni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0">
                <a:latin typeface="Arimo"/>
                <a:cs typeface="Arimo"/>
              </a:rPr>
              <a:t>kabul</a:t>
            </a:r>
            <a:r>
              <a:rPr dirty="0" sz="850" spc="-80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edebilir.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65</a:t>
            </a:r>
            <a:endParaRPr sz="550">
              <a:latin typeface="Arimo"/>
              <a:cs typeface="Arim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28677" y="710150"/>
            <a:ext cx="142557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35">
                <a:solidFill>
                  <a:srgbClr val="FF0000"/>
                </a:solidFill>
                <a:latin typeface="WenQuanYi Micro Hei Mono"/>
                <a:cs typeface="WenQuanYi Micro Hei Mono"/>
              </a:rPr>
              <a:t>İş </a:t>
            </a:r>
            <a:r>
              <a:rPr dirty="0" sz="850" spc="-80">
                <a:solidFill>
                  <a:srgbClr val="FF0000"/>
                </a:solidFill>
                <a:latin typeface="Arimo"/>
                <a:cs typeface="Arimo"/>
              </a:rPr>
              <a:t>Hatl</a:t>
            </a:r>
            <a:r>
              <a:rPr dirty="0" sz="850" spc="-8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434">
                <a:solidFill>
                  <a:srgbClr val="FF0000"/>
                </a:solidFill>
                <a:latin typeface="WenQuanYi Micro Hei Mono"/>
                <a:cs typeface="WenQuanYi Micro Hei Mono"/>
              </a:rPr>
              <a:t> </a:t>
            </a: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Sistemlerde Performans</a:t>
            </a:r>
            <a:endParaRPr sz="850">
              <a:latin typeface="Arimo"/>
              <a:cs typeface="Arim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0001" y="949144"/>
            <a:ext cx="4180204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35">
                <a:latin typeface="WenQuanYi Micro Hei Mono"/>
                <a:cs typeface="WenQuanYi Micro Hei Mono"/>
              </a:rPr>
              <a:t>İş </a:t>
            </a:r>
            <a:r>
              <a:rPr dirty="0" sz="850" spc="-65">
                <a:latin typeface="Arimo"/>
                <a:cs typeface="Arimo"/>
              </a:rPr>
              <a:t>hatt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405">
                <a:latin typeface="WenQuanYi Micro Hei Mono"/>
                <a:cs typeface="WenQuanYi Micro Hei Mono"/>
              </a:rPr>
              <a:t> </a:t>
            </a:r>
            <a:r>
              <a:rPr dirty="0" sz="850" spc="-20">
                <a:latin typeface="Arimo"/>
                <a:cs typeface="Arimo"/>
              </a:rPr>
              <a:t>tekni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i </a:t>
            </a:r>
            <a:r>
              <a:rPr dirty="0" sz="850" spc="-25">
                <a:latin typeface="Arimo"/>
                <a:cs typeface="Arimo"/>
              </a:rPr>
              <a:t>kullanan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lemci, </a:t>
            </a:r>
            <a:r>
              <a:rPr dirty="0" sz="850" spc="-15">
                <a:latin typeface="Arimo"/>
                <a:cs typeface="Arimo"/>
              </a:rPr>
              <a:t>bellekten veri </a:t>
            </a:r>
            <a:r>
              <a:rPr dirty="0" sz="850" spc="-35">
                <a:latin typeface="Arimo"/>
                <a:cs typeface="Arimo"/>
              </a:rPr>
              <a:t>okuma </a:t>
            </a:r>
            <a:r>
              <a:rPr dirty="0" sz="850" spc="-90">
                <a:latin typeface="Arimo"/>
                <a:cs typeface="Arimo"/>
              </a:rPr>
              <a:t>s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ras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ndaki </a:t>
            </a:r>
            <a:r>
              <a:rPr dirty="0" sz="850" spc="-30">
                <a:latin typeface="Arimo"/>
                <a:cs typeface="Arimo"/>
              </a:rPr>
              <a:t>beklemeler, </a:t>
            </a:r>
            <a:r>
              <a:rPr dirty="0" sz="850" spc="-145">
                <a:latin typeface="Arimo"/>
                <a:cs typeface="Arimo"/>
              </a:rPr>
              <a:t>s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n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rl</a:t>
            </a:r>
            <a:r>
              <a:rPr dirty="0" sz="850" spc="-145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komut</a:t>
            </a:r>
            <a:endParaRPr sz="850">
              <a:latin typeface="Arimo"/>
              <a:cs typeface="Arim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83275" y="106527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850001" y="1081509"/>
            <a:ext cx="4180204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0">
                <a:latin typeface="Arimo"/>
                <a:cs typeface="Arimo"/>
              </a:rPr>
              <a:t>kümesi </a:t>
            </a:r>
            <a:r>
              <a:rPr dirty="0" sz="850" spc="-100">
                <a:latin typeface="Arimo"/>
                <a:cs typeface="Arimo"/>
              </a:rPr>
              <a:t>tasar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m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15">
                <a:latin typeface="Arimo"/>
                <a:cs typeface="Arimo"/>
              </a:rPr>
              <a:t>komutlar </a:t>
            </a:r>
            <a:r>
              <a:rPr dirty="0" sz="850" spc="-65">
                <a:latin typeface="Arimo"/>
                <a:cs typeface="Arimo"/>
              </a:rPr>
              <a:t>aras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ndaki </a:t>
            </a:r>
            <a:r>
              <a:rPr dirty="0" sz="850" spc="-30">
                <a:latin typeface="Arimo"/>
                <a:cs typeface="Arimo"/>
              </a:rPr>
              <a:t>uyumsuzluk </a:t>
            </a:r>
            <a:r>
              <a:rPr dirty="0" sz="850" spc="-20">
                <a:latin typeface="Arimo"/>
                <a:cs typeface="Arimo"/>
              </a:rPr>
              <a:t>gibi </a:t>
            </a:r>
            <a:r>
              <a:rPr dirty="0" sz="850" spc="-55">
                <a:latin typeface="Arimo"/>
                <a:cs typeface="Arimo"/>
              </a:rPr>
              <a:t>de</a:t>
            </a:r>
            <a:r>
              <a:rPr dirty="0" sz="850" spc="-55">
                <a:latin typeface="WenQuanYi Micro Hei Mono"/>
                <a:cs typeface="WenQuanYi Micro Hei Mono"/>
              </a:rPr>
              <a:t>ğ</a:t>
            </a:r>
            <a:r>
              <a:rPr dirty="0" sz="850" spc="-55">
                <a:latin typeface="Arimo"/>
                <a:cs typeface="Arimo"/>
              </a:rPr>
              <a:t>i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ik </a:t>
            </a:r>
            <a:r>
              <a:rPr dirty="0" sz="850" spc="-20">
                <a:latin typeface="Arimo"/>
                <a:cs typeface="Arimo"/>
              </a:rPr>
              <a:t>durumlardan </a:t>
            </a:r>
            <a:r>
              <a:rPr dirty="0" sz="850" spc="-75">
                <a:latin typeface="Arimo"/>
                <a:cs typeface="Arimo"/>
              </a:rPr>
              <a:t>dolay</a:t>
            </a:r>
            <a:r>
              <a:rPr dirty="0" sz="850" spc="-75">
                <a:latin typeface="WenQuanYi Micro Hei Mono"/>
                <a:cs typeface="WenQuanYi Micro Hei Mono"/>
              </a:rPr>
              <a:t>ı </a:t>
            </a:r>
            <a:r>
              <a:rPr dirty="0" sz="850" spc="-85">
                <a:latin typeface="Arimo"/>
                <a:cs typeface="Arimo"/>
              </a:rPr>
              <a:t>at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  </a:t>
            </a:r>
            <a:r>
              <a:rPr dirty="0" sz="850" spc="-20">
                <a:latin typeface="Arimo"/>
                <a:cs typeface="Arimo"/>
              </a:rPr>
              <a:t>durumda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kalabilir.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66</a:t>
            </a:r>
            <a:endParaRPr sz="550">
              <a:latin typeface="Arimo"/>
              <a:cs typeface="Arim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41882" y="4483323"/>
            <a:ext cx="48450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Bellek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195">
                <a:solidFill>
                  <a:srgbClr val="FF0000"/>
                </a:solidFill>
                <a:latin typeface="Arimo"/>
                <a:cs typeface="Arimo"/>
              </a:rPr>
              <a:t>H</a:t>
            </a:r>
            <a:r>
              <a:rPr dirty="0" sz="850" spc="-19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95">
                <a:solidFill>
                  <a:srgbClr val="FF0000"/>
                </a:solidFill>
                <a:latin typeface="Arimo"/>
                <a:cs typeface="Arimo"/>
              </a:rPr>
              <a:t>z</a:t>
            </a:r>
            <a:r>
              <a:rPr dirty="0" sz="850" spc="-19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3208" y="4722312"/>
            <a:ext cx="4180204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>
                <a:latin typeface="Arimo"/>
                <a:cs typeface="Arimo"/>
              </a:rPr>
              <a:t>Bellek </a:t>
            </a:r>
            <a:r>
              <a:rPr dirty="0" sz="850" spc="-180">
                <a:latin typeface="Arimo"/>
                <a:cs typeface="Arimo"/>
              </a:rPr>
              <a:t>h</a:t>
            </a:r>
            <a:r>
              <a:rPr dirty="0" sz="850" spc="-180">
                <a:latin typeface="WenQuanYi Micro Hei Mono"/>
                <a:cs typeface="WenQuanYi Micro Hei Mono"/>
              </a:rPr>
              <a:t>ı</a:t>
            </a:r>
            <a:r>
              <a:rPr dirty="0" sz="850" spc="-180">
                <a:latin typeface="Arimo"/>
                <a:cs typeface="Arimo"/>
              </a:rPr>
              <a:t>z</a:t>
            </a:r>
            <a:r>
              <a:rPr dirty="0" sz="850" spc="-180">
                <a:latin typeface="WenQuanYi Micro Hei Mono"/>
                <a:cs typeface="WenQuanYi Micro Hei Mono"/>
              </a:rPr>
              <a:t>ı </a:t>
            </a:r>
            <a:r>
              <a:rPr dirty="0" sz="850" spc="-50">
                <a:latin typeface="Arimo"/>
                <a:cs typeface="Arimo"/>
              </a:rPr>
              <a:t>sorunlar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320">
                <a:latin typeface="WenQuanYi Micro Hei Mono"/>
                <a:cs typeface="WenQuanYi Micro Hei Mono"/>
              </a:rPr>
              <a:t> </a:t>
            </a:r>
            <a:r>
              <a:rPr dirty="0" sz="850" spc="-35">
                <a:latin typeface="Arimo"/>
                <a:cs typeface="Arimo"/>
              </a:rPr>
              <a:t>ço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unlukla </a:t>
            </a:r>
            <a:r>
              <a:rPr dirty="0" sz="850" spc="-20">
                <a:latin typeface="Arimo"/>
                <a:cs typeface="Arimo"/>
              </a:rPr>
              <a:t>ön bellek </a:t>
            </a:r>
            <a:r>
              <a:rPr dirty="0" sz="850" spc="-70">
                <a:latin typeface="Arimo"/>
                <a:cs typeface="Arimo"/>
              </a:rPr>
              <a:t>kullan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m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yla </a:t>
            </a:r>
            <a:r>
              <a:rPr dirty="0" sz="850" spc="-40">
                <a:latin typeface="Arimo"/>
                <a:cs typeface="Arimo"/>
              </a:rPr>
              <a:t>çözülmü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tür. </a:t>
            </a:r>
            <a:r>
              <a:rPr dirty="0" sz="850" spc="-30">
                <a:latin typeface="Arimo"/>
                <a:cs typeface="Arimo"/>
              </a:rPr>
              <a:t>Statik </a:t>
            </a:r>
            <a:r>
              <a:rPr dirty="0" sz="850" spc="-45">
                <a:latin typeface="Arimo"/>
                <a:cs typeface="Arimo"/>
              </a:rPr>
              <a:t>RAM’den </a:t>
            </a:r>
            <a:r>
              <a:rPr dirty="0" sz="850" spc="-50">
                <a:latin typeface="Arimo"/>
                <a:cs typeface="Arimo"/>
              </a:rPr>
              <a:t>olu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an </a:t>
            </a:r>
            <a:r>
              <a:rPr dirty="0" sz="850" spc="-20">
                <a:latin typeface="Arimo"/>
                <a:cs typeface="Arimo"/>
              </a:rPr>
              <a:t>ön</a:t>
            </a:r>
            <a:endParaRPr sz="850">
              <a:latin typeface="Arimo"/>
              <a:cs typeface="Arim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6493" y="4838712"/>
            <a:ext cx="4412615" cy="828040"/>
          </a:xfrm>
          <a:custGeom>
            <a:avLst/>
            <a:gdLst/>
            <a:ahLst/>
            <a:cxnLst/>
            <a:rect l="l" t="t" r="r" b="b"/>
            <a:pathLst>
              <a:path w="4412615" h="828039">
                <a:moveTo>
                  <a:pt x="4412170" y="0"/>
                </a:moveTo>
                <a:lnTo>
                  <a:pt x="0" y="0"/>
                </a:lnTo>
                <a:lnTo>
                  <a:pt x="0" y="413004"/>
                </a:lnTo>
                <a:lnTo>
                  <a:pt x="0" y="413766"/>
                </a:lnTo>
                <a:lnTo>
                  <a:pt x="0" y="827532"/>
                </a:lnTo>
                <a:lnTo>
                  <a:pt x="4412170" y="827532"/>
                </a:lnTo>
                <a:lnTo>
                  <a:pt x="4412170" y="413766"/>
                </a:lnTo>
                <a:lnTo>
                  <a:pt x="4412170" y="413004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63208" y="4854684"/>
            <a:ext cx="4179570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10" i="1">
                <a:solidFill>
                  <a:srgbClr val="31859C"/>
                </a:solidFill>
                <a:latin typeface="Carlito"/>
                <a:cs typeface="Carlito"/>
              </a:rPr>
              <a:t>i</a:t>
            </a:r>
            <a:r>
              <a:rPr dirty="0" sz="850" spc="-10" i="1">
                <a:solidFill>
                  <a:srgbClr val="31859C"/>
                </a:solidFill>
                <a:latin typeface="Arial"/>
                <a:cs typeface="Arial"/>
              </a:rPr>
              <a:t>ş</a:t>
            </a:r>
            <a:r>
              <a:rPr dirty="0" sz="850" spc="-10" i="1">
                <a:solidFill>
                  <a:srgbClr val="31859C"/>
                </a:solidFill>
                <a:latin typeface="Carlito"/>
                <a:cs typeface="Carlito"/>
              </a:rPr>
              <a:t>lemci </a:t>
            </a:r>
            <a:r>
              <a:rPr dirty="0" sz="850" i="1">
                <a:solidFill>
                  <a:srgbClr val="31859C"/>
                </a:solidFill>
                <a:latin typeface="Carlito"/>
                <a:cs typeface="Carlito"/>
              </a:rPr>
              <a:t>ile </a:t>
            </a:r>
            <a:r>
              <a:rPr dirty="0" sz="850" spc="5" i="1">
                <a:solidFill>
                  <a:srgbClr val="31859C"/>
                </a:solidFill>
                <a:latin typeface="Carlito"/>
                <a:cs typeface="Carlito"/>
              </a:rPr>
              <a:t>dinamik </a:t>
            </a:r>
            <a:r>
              <a:rPr dirty="0" sz="850" spc="-5" i="1">
                <a:solidFill>
                  <a:srgbClr val="31859C"/>
                </a:solidFill>
                <a:latin typeface="Carlito"/>
                <a:cs typeface="Carlito"/>
              </a:rPr>
              <a:t>RAM’e </a:t>
            </a:r>
            <a:r>
              <a:rPr dirty="0" sz="850" spc="5" i="1">
                <a:solidFill>
                  <a:srgbClr val="31859C"/>
                </a:solidFill>
                <a:latin typeface="Carlito"/>
                <a:cs typeface="Carlito"/>
              </a:rPr>
              <a:t>sahip ana bellek </a:t>
            </a:r>
            <a:r>
              <a:rPr dirty="0" sz="850" i="1">
                <a:solidFill>
                  <a:srgbClr val="31859C"/>
                </a:solidFill>
                <a:latin typeface="Carlito"/>
                <a:cs typeface="Carlito"/>
              </a:rPr>
              <a:t>aras</a:t>
            </a:r>
            <a:r>
              <a:rPr dirty="0" sz="850" i="1">
                <a:solidFill>
                  <a:srgbClr val="31859C"/>
                </a:solidFill>
                <a:latin typeface="Arial"/>
                <a:cs typeface="Arial"/>
              </a:rPr>
              <a:t>ı</a:t>
            </a:r>
            <a:r>
              <a:rPr dirty="0" sz="850" i="1">
                <a:solidFill>
                  <a:srgbClr val="31859C"/>
                </a:solidFill>
                <a:latin typeface="Carlito"/>
                <a:cs typeface="Carlito"/>
              </a:rPr>
              <a:t>na </a:t>
            </a:r>
            <a:r>
              <a:rPr dirty="0" sz="850" spc="-15" i="1">
                <a:solidFill>
                  <a:srgbClr val="31859C"/>
                </a:solidFill>
                <a:latin typeface="Carlito"/>
                <a:cs typeface="Carlito"/>
              </a:rPr>
              <a:t>yerle</a:t>
            </a:r>
            <a:r>
              <a:rPr dirty="0" sz="850" spc="-15" i="1">
                <a:solidFill>
                  <a:srgbClr val="31859C"/>
                </a:solidFill>
                <a:latin typeface="Arial"/>
                <a:cs typeface="Arial"/>
              </a:rPr>
              <a:t>ş</a:t>
            </a:r>
            <a:r>
              <a:rPr dirty="0" sz="850" spc="-15" i="1">
                <a:solidFill>
                  <a:srgbClr val="31859C"/>
                </a:solidFill>
                <a:latin typeface="Carlito"/>
                <a:cs typeface="Carlito"/>
              </a:rPr>
              <a:t>tirilmi</a:t>
            </a:r>
            <a:r>
              <a:rPr dirty="0" sz="850" spc="-15" i="1">
                <a:solidFill>
                  <a:srgbClr val="31859C"/>
                </a:solidFill>
                <a:latin typeface="Arial"/>
                <a:cs typeface="Arial"/>
              </a:rPr>
              <a:t>ş </a:t>
            </a:r>
            <a:r>
              <a:rPr dirty="0" sz="850" spc="-145">
                <a:latin typeface="Arimo"/>
                <a:cs typeface="Arimo"/>
              </a:rPr>
              <a:t>h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zl</a:t>
            </a:r>
            <a:r>
              <a:rPr dirty="0" sz="850" spc="-145">
                <a:latin typeface="WenQuanYi Micro Hei Mono"/>
                <a:cs typeface="WenQuanYi Micro Hei Mono"/>
              </a:rPr>
              <a:t>ı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10">
                <a:latin typeface="Arimo"/>
                <a:cs typeface="Arimo"/>
              </a:rPr>
              <a:t>türüdür.  </a:t>
            </a:r>
            <a:r>
              <a:rPr dirty="0" sz="850" spc="-80">
                <a:latin typeface="WenQuanYi Micro Hei Mono"/>
                <a:cs typeface="WenQuanYi Micro Hei Mono"/>
              </a:rPr>
              <a:t>İş</a:t>
            </a:r>
            <a:r>
              <a:rPr dirty="0" sz="850" spc="-80">
                <a:latin typeface="Arimo"/>
                <a:cs typeface="Arimo"/>
              </a:rPr>
              <a:t>lemci </a:t>
            </a:r>
            <a:r>
              <a:rPr dirty="0" sz="850" spc="-45">
                <a:latin typeface="Arimo"/>
                <a:cs typeface="Arimo"/>
              </a:rPr>
              <a:t>ana </a:t>
            </a:r>
            <a:r>
              <a:rPr dirty="0" sz="850" spc="-15">
                <a:latin typeface="Arimo"/>
                <a:cs typeface="Arimo"/>
              </a:rPr>
              <a:t>bellekten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90">
                <a:latin typeface="Arimo"/>
                <a:cs typeface="Arimo"/>
              </a:rPr>
              <a:t>alan</a:t>
            </a:r>
            <a:r>
              <a:rPr dirty="0" sz="850" spc="-9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okumak </a:t>
            </a:r>
            <a:r>
              <a:rPr dirty="0" sz="850" spc="-25">
                <a:latin typeface="Arimo"/>
                <a:cs typeface="Arimo"/>
              </a:rPr>
              <a:t>istedi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inde,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30">
                <a:latin typeface="Arimo"/>
                <a:cs typeface="Arimo"/>
              </a:rPr>
              <a:t>alan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45">
                <a:latin typeface="Arimo"/>
                <a:cs typeface="Arimo"/>
              </a:rPr>
              <a:t>zamanda </a:t>
            </a:r>
            <a:r>
              <a:rPr dirty="0" sz="850" spc="-20">
                <a:latin typeface="Arimo"/>
                <a:cs typeface="Arimo"/>
              </a:rPr>
              <a:t>ön </a:t>
            </a:r>
            <a:r>
              <a:rPr dirty="0" sz="850" spc="-35">
                <a:latin typeface="Arimo"/>
                <a:cs typeface="Arimo"/>
              </a:rPr>
              <a:t>belle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  </a:t>
            </a:r>
            <a:r>
              <a:rPr dirty="0" sz="850" spc="-65">
                <a:latin typeface="Arimo"/>
                <a:cs typeface="Arimo"/>
              </a:rPr>
              <a:t>kopyalan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r. </a:t>
            </a:r>
            <a:r>
              <a:rPr dirty="0" sz="850" spc="-85">
                <a:latin typeface="Arimo"/>
                <a:cs typeface="Arimo"/>
              </a:rPr>
              <a:t>Dolay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s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yla, </a:t>
            </a:r>
            <a:r>
              <a:rPr dirty="0" sz="850" spc="-45">
                <a:latin typeface="Arimo"/>
                <a:cs typeface="Arimo"/>
              </a:rPr>
              <a:t>ana </a:t>
            </a:r>
            <a:r>
              <a:rPr dirty="0" sz="850" spc="-35">
                <a:latin typeface="Arimo"/>
                <a:cs typeface="Arimo"/>
              </a:rPr>
              <a:t>belle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 </a:t>
            </a:r>
            <a:r>
              <a:rPr dirty="0" sz="850" spc="-50">
                <a:latin typeface="Arimo"/>
                <a:cs typeface="Arimo"/>
              </a:rPr>
              <a:t>yazmak </a:t>
            </a:r>
            <a:r>
              <a:rPr dirty="0" sz="850" spc="-35">
                <a:latin typeface="Arimo"/>
                <a:cs typeface="Arimo"/>
              </a:rPr>
              <a:t>isterse </a:t>
            </a:r>
            <a:r>
              <a:rPr dirty="0" sz="850" spc="-30">
                <a:latin typeface="Arimo"/>
                <a:cs typeface="Arimo"/>
              </a:rPr>
              <a:t>de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35">
                <a:latin typeface="Arimo"/>
                <a:cs typeface="Arimo"/>
              </a:rPr>
              <a:t>önce </a:t>
            </a:r>
            <a:r>
              <a:rPr dirty="0" sz="850" spc="-20">
                <a:latin typeface="Arimo"/>
                <a:cs typeface="Arimo"/>
              </a:rPr>
              <a:t>ön </a:t>
            </a:r>
            <a:r>
              <a:rPr dirty="0" sz="850" spc="-35">
                <a:latin typeface="Arimo"/>
                <a:cs typeface="Arimo"/>
              </a:rPr>
              <a:t>belle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 </a:t>
            </a:r>
            <a:r>
              <a:rPr dirty="0" sz="850" spc="-114">
                <a:latin typeface="Arimo"/>
                <a:cs typeface="Arimo"/>
              </a:rPr>
              <a:t>yaz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l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r. </a:t>
            </a:r>
            <a:r>
              <a:rPr dirty="0" sz="850" spc="-45">
                <a:latin typeface="Arimo"/>
                <a:cs typeface="Arimo"/>
              </a:rPr>
              <a:t>Uygun </a:t>
            </a:r>
            <a:r>
              <a:rPr dirty="0" sz="850" spc="-5">
                <a:latin typeface="Arimo"/>
                <a:cs typeface="Arimo"/>
              </a:rPr>
              <a:t>bir  </a:t>
            </a:r>
            <a:r>
              <a:rPr dirty="0" sz="850" spc="-50">
                <a:latin typeface="Arimo"/>
                <a:cs typeface="Arimo"/>
              </a:rPr>
              <a:t>zaman </a:t>
            </a:r>
            <a:r>
              <a:rPr dirty="0" sz="850" spc="-25">
                <a:latin typeface="Arimo"/>
                <a:cs typeface="Arimo"/>
              </a:rPr>
              <a:t>bulundu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unda </a:t>
            </a:r>
            <a:r>
              <a:rPr dirty="0" sz="850" spc="-40">
                <a:latin typeface="Arimo"/>
                <a:cs typeface="Arimo"/>
              </a:rPr>
              <a:t>da </a:t>
            </a:r>
            <a:r>
              <a:rPr dirty="0" sz="850" spc="-45">
                <a:latin typeface="Arimo"/>
                <a:cs typeface="Arimo"/>
              </a:rPr>
              <a:t>ana </a:t>
            </a:r>
            <a:r>
              <a:rPr dirty="0" sz="850" spc="-35">
                <a:latin typeface="Arimo"/>
                <a:cs typeface="Arimo"/>
              </a:rPr>
              <a:t>belle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geçirilir.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28677" y="4483323"/>
            <a:ext cx="66484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0">
                <a:solidFill>
                  <a:srgbClr val="FF0000"/>
                </a:solidFill>
                <a:latin typeface="Arimo"/>
                <a:cs typeface="Arimo"/>
              </a:rPr>
              <a:t>Komut</a:t>
            </a:r>
            <a:r>
              <a:rPr dirty="0" sz="850" spc="-7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30">
                <a:solidFill>
                  <a:srgbClr val="FF0000"/>
                </a:solidFill>
                <a:latin typeface="Arimo"/>
                <a:cs typeface="Arimo"/>
              </a:rPr>
              <a:t>Gizlili</a:t>
            </a:r>
            <a:r>
              <a:rPr dirty="0" sz="850" spc="-30">
                <a:solidFill>
                  <a:srgbClr val="FF0000"/>
                </a:solidFill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solidFill>
                  <a:srgbClr val="FF0000"/>
                </a:solidFill>
                <a:latin typeface="Arimo"/>
                <a:cs typeface="Arimo"/>
              </a:rPr>
              <a:t>i</a:t>
            </a:r>
            <a:endParaRPr sz="850">
              <a:latin typeface="Arimo"/>
              <a:cs typeface="Arim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50001" y="4722312"/>
            <a:ext cx="417957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05">
                <a:latin typeface="Arimo"/>
                <a:cs typeface="Arimo"/>
              </a:rPr>
              <a:t>Zay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f </a:t>
            </a:r>
            <a:r>
              <a:rPr dirty="0" sz="850" spc="-65">
                <a:latin typeface="Arimo"/>
                <a:cs typeface="Arimo"/>
              </a:rPr>
              <a:t>tasarlanm</a:t>
            </a:r>
            <a:r>
              <a:rPr dirty="0" sz="850" spc="-65">
                <a:latin typeface="WenQuanYi Micro Hei Mono"/>
                <a:cs typeface="WenQuanYi Micro Hei Mono"/>
              </a:rPr>
              <a:t>ış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5">
                <a:latin typeface="Arimo"/>
                <a:cs typeface="Arimo"/>
              </a:rPr>
              <a:t>kümesi, </a:t>
            </a:r>
            <a:r>
              <a:rPr dirty="0" sz="850" spc="-65">
                <a:latin typeface="Arimo"/>
                <a:cs typeface="Arimo"/>
              </a:rPr>
              <a:t>i</a:t>
            </a:r>
            <a:r>
              <a:rPr dirty="0" sz="850" spc="-65">
                <a:latin typeface="WenQuanYi Micro Hei Mono"/>
                <a:cs typeface="WenQuanYi Micro Hei Mono"/>
              </a:rPr>
              <a:t>ş‐</a:t>
            </a:r>
            <a:r>
              <a:rPr dirty="0" sz="850" spc="-65">
                <a:latin typeface="Arimo"/>
                <a:cs typeface="Arimo"/>
              </a:rPr>
              <a:t>hatl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tekni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 </a:t>
            </a:r>
            <a:r>
              <a:rPr dirty="0" sz="850" spc="-35">
                <a:latin typeface="Arimo"/>
                <a:cs typeface="Arimo"/>
              </a:rPr>
              <a:t>sahip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lemcinin </a:t>
            </a:r>
            <a:r>
              <a:rPr dirty="0" sz="850" spc="-145">
                <a:latin typeface="Arimo"/>
                <a:cs typeface="Arimo"/>
              </a:rPr>
              <a:t>s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k s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k </a:t>
            </a:r>
            <a:r>
              <a:rPr dirty="0" sz="850" spc="-65">
                <a:latin typeface="Arimo"/>
                <a:cs typeface="Arimo"/>
              </a:rPr>
              <a:t>durmas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na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sebep</a:t>
            </a:r>
            <a:endParaRPr sz="850">
              <a:latin typeface="Arimo"/>
              <a:cs typeface="Arim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83275" y="4838700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850001" y="4854684"/>
            <a:ext cx="187452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5">
                <a:latin typeface="Arimo"/>
                <a:cs typeface="Arimo"/>
              </a:rPr>
              <a:t>olabilir. </a:t>
            </a:r>
            <a:r>
              <a:rPr dirty="0" sz="850" spc="-45">
                <a:latin typeface="Arimo"/>
                <a:cs typeface="Arimo"/>
              </a:rPr>
              <a:t>Genel </a:t>
            </a:r>
            <a:r>
              <a:rPr dirty="0" sz="850" spc="-50">
                <a:latin typeface="Arimo"/>
                <a:cs typeface="Arimo"/>
              </a:rPr>
              <a:t>sorunlar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 </a:t>
            </a:r>
            <a:r>
              <a:rPr dirty="0" sz="850" spc="-105">
                <a:latin typeface="Arimo"/>
                <a:cs typeface="Arimo"/>
              </a:rPr>
              <a:t>baz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lar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330">
                <a:latin typeface="WenQuanYi Micro Hei Mono"/>
                <a:cs typeface="WenQuanYi Micro Hei Mono"/>
              </a:rPr>
              <a:t> 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öyledir:</a:t>
            </a:r>
            <a:endParaRPr sz="850">
              <a:latin typeface="Arimo"/>
              <a:cs typeface="Arim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83275" y="5251703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849890" y="5119415"/>
            <a:ext cx="4180204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2200"/>
              </a:lnSpc>
              <a:spcBef>
                <a:spcPts val="95"/>
              </a:spcBef>
            </a:pPr>
            <a:r>
              <a:rPr dirty="0" sz="850" spc="-70">
                <a:solidFill>
                  <a:srgbClr val="FF0000"/>
                </a:solidFill>
                <a:latin typeface="Arimo"/>
                <a:cs typeface="Arimo"/>
              </a:rPr>
              <a:t>Yüksek </a:t>
            </a: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düzeyde </a:t>
            </a:r>
            <a:r>
              <a:rPr dirty="0" sz="850" spc="-40">
                <a:solidFill>
                  <a:srgbClr val="FF0000"/>
                </a:solidFill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ifrelenmi</a:t>
            </a:r>
            <a:r>
              <a:rPr dirty="0" sz="850" spc="-40">
                <a:solidFill>
                  <a:srgbClr val="FF0000"/>
                </a:solidFill>
                <a:latin typeface="WenQuanYi Micro Hei Mono"/>
                <a:cs typeface="WenQuanYi Micro Hei Mono"/>
              </a:rPr>
              <a:t>ş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komutlar: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10">
                <a:latin typeface="Arimo"/>
                <a:cs typeface="Arimo"/>
              </a:rPr>
              <a:t>tip </a:t>
            </a:r>
            <a:r>
              <a:rPr dirty="0" sz="850" spc="-15">
                <a:latin typeface="Arimo"/>
                <a:cs typeface="Arimo"/>
              </a:rPr>
              <a:t>komutlar </a:t>
            </a:r>
            <a:r>
              <a:rPr dirty="0" sz="850" spc="-125">
                <a:latin typeface="Arimo"/>
                <a:cs typeface="Arimo"/>
              </a:rPr>
              <a:t>CISC </a:t>
            </a:r>
            <a:r>
              <a:rPr dirty="0" sz="850" spc="-60">
                <a:latin typeface="Arimo"/>
                <a:cs typeface="Arimo"/>
              </a:rPr>
              <a:t>tabanl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makinelerde </a:t>
            </a:r>
            <a:r>
              <a:rPr dirty="0" sz="850" spc="-75">
                <a:latin typeface="Arimo"/>
                <a:cs typeface="Arimo"/>
              </a:rPr>
              <a:t>kullan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 </a:t>
            </a:r>
            <a:r>
              <a:rPr dirty="0" sz="850" spc="-45">
                <a:latin typeface="Arimo"/>
                <a:cs typeface="Arimo"/>
              </a:rPr>
              <a:t>ve  çözmek </a:t>
            </a:r>
            <a:r>
              <a:rPr dirty="0" sz="850" spc="-20">
                <a:latin typeface="Arimo"/>
                <a:cs typeface="Arimo"/>
              </a:rPr>
              <a:t>için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5">
                <a:latin typeface="Arimo"/>
                <a:cs typeface="Arimo"/>
              </a:rPr>
              <a:t>dizi </a:t>
            </a:r>
            <a:r>
              <a:rPr dirty="0" sz="850" spc="-10">
                <a:latin typeface="Arimo"/>
                <a:cs typeface="Arimo"/>
              </a:rPr>
              <a:t>testler</a:t>
            </a:r>
            <a:r>
              <a:rPr dirty="0" sz="850" spc="-114">
                <a:latin typeface="Arimo"/>
                <a:cs typeface="Arimo"/>
              </a:rPr>
              <a:t> </a:t>
            </a:r>
            <a:r>
              <a:rPr dirty="0" sz="850" spc="-70">
                <a:latin typeface="Arimo"/>
                <a:cs typeface="Arimo"/>
              </a:rPr>
              <a:t>uygulan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-65">
                <a:solidFill>
                  <a:srgbClr val="FF0000"/>
                </a:solidFill>
                <a:latin typeface="Arimo"/>
                <a:cs typeface="Arimo"/>
              </a:rPr>
              <a:t>De</a:t>
            </a:r>
            <a:r>
              <a:rPr dirty="0" sz="850" spc="-65">
                <a:solidFill>
                  <a:srgbClr val="FF0000"/>
                </a:solidFill>
                <a:latin typeface="WenQuanYi Micro Hei Mono"/>
                <a:cs typeface="WenQuanYi Micro Hei Mono"/>
              </a:rPr>
              <a:t>ğ</a:t>
            </a:r>
            <a:r>
              <a:rPr dirty="0" sz="850" spc="-65">
                <a:solidFill>
                  <a:srgbClr val="FF0000"/>
                </a:solidFill>
                <a:latin typeface="Arimo"/>
                <a:cs typeface="Arimo"/>
              </a:rPr>
              <a:t>i</a:t>
            </a:r>
            <a:r>
              <a:rPr dirty="0" sz="850" spc="-65">
                <a:solidFill>
                  <a:srgbClr val="FF0000"/>
                </a:solidFill>
                <a:latin typeface="WenQuanYi Micro Hei Mono"/>
                <a:cs typeface="WenQuanYi Micro Hei Mono"/>
              </a:rPr>
              <a:t>ş</a:t>
            </a:r>
            <a:r>
              <a:rPr dirty="0" sz="850" spc="-65">
                <a:solidFill>
                  <a:srgbClr val="FF0000"/>
                </a:solidFill>
                <a:latin typeface="Arimo"/>
                <a:cs typeface="Arimo"/>
              </a:rPr>
              <a:t>ken </a:t>
            </a: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uzunlukta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komutlar: </a:t>
            </a:r>
            <a:r>
              <a:rPr dirty="0" sz="850" spc="-25">
                <a:latin typeface="Arimo"/>
                <a:cs typeface="Arimo"/>
              </a:rPr>
              <a:t>Komutun </a:t>
            </a:r>
            <a:r>
              <a:rPr dirty="0" sz="850" spc="-5">
                <a:latin typeface="Arimo"/>
                <a:cs typeface="Arimo"/>
              </a:rPr>
              <a:t>tümünü </a:t>
            </a:r>
            <a:r>
              <a:rPr dirty="0" sz="850" spc="-15">
                <a:latin typeface="Arimo"/>
                <a:cs typeface="Arimo"/>
              </a:rPr>
              <a:t>getirmek </a:t>
            </a:r>
            <a:r>
              <a:rPr dirty="0" sz="850" spc="-35">
                <a:latin typeface="Arimo"/>
                <a:cs typeface="Arimo"/>
              </a:rPr>
              <a:t>belle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20">
                <a:latin typeface="Arimo"/>
                <a:cs typeface="Arimo"/>
              </a:rPr>
              <a:t>yönlü </a:t>
            </a:r>
            <a:r>
              <a:rPr dirty="0" sz="850" spc="-35">
                <a:latin typeface="Arimo"/>
                <a:cs typeface="Arimo"/>
              </a:rPr>
              <a:t>ba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vurular  </a:t>
            </a:r>
            <a:r>
              <a:rPr dirty="0" sz="850" spc="-20">
                <a:latin typeface="Arimo"/>
                <a:cs typeface="Arimo"/>
              </a:rPr>
              <a:t>gerektirir.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50">
                <a:latin typeface="Arimo"/>
                <a:cs typeface="Arimo"/>
              </a:rPr>
              <a:t>Komutlar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105">
                <a:latin typeface="Arimo"/>
                <a:cs typeface="Arimo"/>
              </a:rPr>
              <a:t>baz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lar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320">
                <a:latin typeface="WenQuanYi Micro Hei Mono"/>
                <a:cs typeface="WenQuanYi Micro Hei Mono"/>
              </a:rPr>
              <a:t> </a:t>
            </a:r>
            <a:r>
              <a:rPr dirty="0" sz="850">
                <a:latin typeface="Arimo"/>
                <a:cs typeface="Arimo"/>
              </a:rPr>
              <a:t>bir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kelime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105">
                <a:latin typeface="Arimo"/>
                <a:cs typeface="Arimo"/>
              </a:rPr>
              <a:t>baz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lar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320">
                <a:latin typeface="WenQuanYi Micro Hei Mono"/>
                <a:cs typeface="WenQuanYi Micro Hei Mono"/>
              </a:rPr>
              <a:t> </a:t>
            </a:r>
            <a:r>
              <a:rPr dirty="0" sz="850" spc="-15">
                <a:latin typeface="Arimo"/>
                <a:cs typeface="Arimo"/>
              </a:rPr>
              <a:t>birden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70">
                <a:latin typeface="Arimo"/>
                <a:cs typeface="Arimo"/>
              </a:rPr>
              <a:t>fazlad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49890" y="5648866"/>
            <a:ext cx="4180204" cy="1217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Ana </a:t>
            </a: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belle</a:t>
            </a:r>
            <a:r>
              <a:rPr dirty="0" sz="850" spc="-35">
                <a:solidFill>
                  <a:srgbClr val="FF0000"/>
                </a:solidFill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e </a:t>
            </a: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giri</a:t>
            </a:r>
            <a:r>
              <a:rPr dirty="0" sz="850" spc="-45">
                <a:solidFill>
                  <a:srgbClr val="FF0000"/>
                </a:solidFill>
                <a:latin typeface="WenQuanYi Micro Hei Mono"/>
                <a:cs typeface="WenQuanYi Micro Hei Mono"/>
              </a:rPr>
              <a:t>ş 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yapan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komutlar: </a:t>
            </a:r>
            <a:r>
              <a:rPr dirty="0" sz="850" spc="-50">
                <a:latin typeface="Arimo"/>
                <a:cs typeface="Arimo"/>
              </a:rPr>
              <a:t>Ana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80">
                <a:latin typeface="Arimo"/>
                <a:cs typeface="Arimo"/>
              </a:rPr>
              <a:t>yava</a:t>
            </a:r>
            <a:r>
              <a:rPr dirty="0" sz="850" spc="-80">
                <a:latin typeface="WenQuanYi Micro Hei Mono"/>
                <a:cs typeface="WenQuanYi Micro Hei Mono"/>
              </a:rPr>
              <a:t>ş </a:t>
            </a:r>
            <a:r>
              <a:rPr dirty="0" sz="850" spc="-30">
                <a:latin typeface="Arimo"/>
                <a:cs typeface="Arimo"/>
              </a:rPr>
              <a:t>olabilece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inden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 </a:t>
            </a:r>
            <a:r>
              <a:rPr dirty="0" sz="850" spc="-20">
                <a:latin typeface="Arimo"/>
                <a:cs typeface="Arimo"/>
              </a:rPr>
              <a:t>durabilir.  </a:t>
            </a:r>
            <a:r>
              <a:rPr dirty="0" sz="850" spc="-75">
                <a:solidFill>
                  <a:srgbClr val="FF0000"/>
                </a:solidFill>
                <a:latin typeface="WenQuanYi Micro Hei Mono"/>
                <a:cs typeface="WenQuanYi Micro Hei Mono"/>
              </a:rPr>
              <a:t>İş</a:t>
            </a:r>
            <a:r>
              <a:rPr dirty="0" sz="850" spc="-75">
                <a:solidFill>
                  <a:srgbClr val="FF0000"/>
                </a:solidFill>
                <a:latin typeface="Arimo"/>
                <a:cs typeface="Arimo"/>
              </a:rPr>
              <a:t>lenmesi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için 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çok fazla saat </a:t>
            </a:r>
            <a:r>
              <a:rPr dirty="0" sz="850" spc="-20">
                <a:solidFill>
                  <a:srgbClr val="FF0000"/>
                </a:solidFill>
                <a:latin typeface="Arimo"/>
                <a:cs typeface="Arimo"/>
              </a:rPr>
              <a:t>çevrimi gerektiren </a:t>
            </a:r>
            <a:r>
              <a:rPr dirty="0" sz="850" spc="-85">
                <a:solidFill>
                  <a:srgbClr val="FF0000"/>
                </a:solidFill>
                <a:latin typeface="Arimo"/>
                <a:cs typeface="Arimo"/>
              </a:rPr>
              <a:t>karma</a:t>
            </a:r>
            <a:r>
              <a:rPr dirty="0" sz="850" spc="-85">
                <a:solidFill>
                  <a:srgbClr val="FF0000"/>
                </a:solidFill>
                <a:latin typeface="WenQuanYi Micro Hei Mono"/>
                <a:cs typeface="WenQuanYi Micro Hei Mono"/>
              </a:rPr>
              <a:t>şı</a:t>
            </a:r>
            <a:r>
              <a:rPr dirty="0" sz="850" spc="-85">
                <a:solidFill>
                  <a:srgbClr val="FF0000"/>
                </a:solidFill>
                <a:latin typeface="Arimo"/>
                <a:cs typeface="Arimo"/>
              </a:rPr>
              <a:t>k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komutlar: </a:t>
            </a:r>
            <a:r>
              <a:rPr dirty="0" sz="850" spc="-35">
                <a:latin typeface="Arimo"/>
                <a:cs typeface="Arimo"/>
              </a:rPr>
              <a:t>Mesela </a:t>
            </a:r>
            <a:r>
              <a:rPr dirty="0" sz="850" spc="-50">
                <a:latin typeface="Arimo"/>
                <a:cs typeface="Arimo"/>
              </a:rPr>
              <a:t>kayan </a:t>
            </a:r>
            <a:r>
              <a:rPr dirty="0" sz="850" spc="-60">
                <a:latin typeface="Arimo"/>
                <a:cs typeface="Arimo"/>
              </a:rPr>
              <a:t>noktal</a:t>
            </a:r>
            <a:r>
              <a:rPr dirty="0" sz="850" spc="-60">
                <a:latin typeface="WenQuanYi Micro Hei Mono"/>
                <a:cs typeface="WenQuanYi Micro Hei Mono"/>
              </a:rPr>
              <a:t>ı 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lemler</a:t>
            </a:r>
            <a:endParaRPr sz="85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114">
                <a:solidFill>
                  <a:srgbClr val="FF0000"/>
                </a:solidFill>
                <a:latin typeface="Arimo"/>
                <a:cs typeface="Arimo"/>
              </a:rPr>
              <a:t>Ayn</a:t>
            </a:r>
            <a:r>
              <a:rPr dirty="0" sz="850" spc="-114">
                <a:solidFill>
                  <a:srgbClr val="FF0000"/>
                </a:solidFill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kaydediciye </a:t>
            </a: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yazma </a:t>
            </a: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ve </a:t>
            </a:r>
            <a:r>
              <a:rPr dirty="0" sz="850" spc="-30">
                <a:solidFill>
                  <a:srgbClr val="FF0000"/>
                </a:solidFill>
                <a:latin typeface="Arimo"/>
                <a:cs typeface="Arimo"/>
              </a:rPr>
              <a:t>okuma </a:t>
            </a: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ihtiyac</a:t>
            </a:r>
            <a:r>
              <a:rPr dirty="0" sz="850" spc="-55">
                <a:solidFill>
                  <a:srgbClr val="FF0000"/>
                </a:solidFill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solidFill>
                  <a:srgbClr val="FF0000"/>
                </a:solidFill>
                <a:latin typeface="Arimo"/>
                <a:cs typeface="Arimo"/>
              </a:rPr>
              <a:t>olan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komutlar: </a:t>
            </a:r>
            <a:r>
              <a:rPr dirty="0" sz="850" spc="-35">
                <a:latin typeface="Arimo"/>
                <a:cs typeface="Arimo"/>
              </a:rPr>
              <a:t>Kaydedicinin </a:t>
            </a:r>
            <a:r>
              <a:rPr dirty="0" sz="850" spc="-25">
                <a:latin typeface="Arimo"/>
                <a:cs typeface="Arimo"/>
              </a:rPr>
              <a:t>önceki </a:t>
            </a:r>
            <a:r>
              <a:rPr dirty="0" sz="850" spc="-30">
                <a:latin typeface="Arimo"/>
                <a:cs typeface="Arimo"/>
              </a:rPr>
              <a:t>okuma  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leminden hala </a:t>
            </a:r>
            <a:r>
              <a:rPr dirty="0" sz="850" spc="-50">
                <a:latin typeface="Arimo"/>
                <a:cs typeface="Arimo"/>
              </a:rPr>
              <a:t>me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gul </a:t>
            </a:r>
            <a:r>
              <a:rPr dirty="0" sz="850" spc="-85">
                <a:latin typeface="Arimo"/>
                <a:cs typeface="Arimo"/>
              </a:rPr>
              <a:t>olmas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sebebiyle, kaydedicinin </a:t>
            </a:r>
            <a:r>
              <a:rPr dirty="0" sz="850" spc="-35">
                <a:latin typeface="Arimo"/>
                <a:cs typeface="Arimo"/>
              </a:rPr>
              <a:t>kullan</a:t>
            </a:r>
            <a:r>
              <a:rPr dirty="0" sz="850" spc="-35">
                <a:latin typeface="WenQuanYi Micro Hei Mono"/>
                <a:cs typeface="WenQuanYi Micro Hei Mono"/>
              </a:rPr>
              <a:t>ı</a:t>
            </a:r>
            <a:r>
              <a:rPr dirty="0" sz="850" spc="-35">
                <a:latin typeface="Arimo"/>
                <a:cs typeface="Arimo"/>
              </a:rPr>
              <a:t>labilir </a:t>
            </a:r>
            <a:r>
              <a:rPr dirty="0" sz="850" spc="-70">
                <a:latin typeface="Arimo"/>
                <a:cs typeface="Arimo"/>
              </a:rPr>
              <a:t>olmas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na </a:t>
            </a:r>
            <a:r>
              <a:rPr dirty="0" sz="850" spc="-35">
                <a:latin typeface="Arimo"/>
                <a:cs typeface="Arimo"/>
              </a:rPr>
              <a:t>kadar 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lemcinin </a:t>
            </a:r>
            <a:r>
              <a:rPr dirty="0" sz="850" spc="-65">
                <a:latin typeface="Arimo"/>
                <a:cs typeface="Arimo"/>
              </a:rPr>
              <a:t>durmas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na </a:t>
            </a:r>
            <a:r>
              <a:rPr dirty="0" sz="850" spc="-40">
                <a:latin typeface="Arimo"/>
                <a:cs typeface="Arimo"/>
              </a:rPr>
              <a:t>sebep</a:t>
            </a:r>
            <a:r>
              <a:rPr dirty="0" sz="850" spc="-2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olabilir.</a:t>
            </a:r>
            <a:endParaRPr sz="85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85">
                <a:solidFill>
                  <a:srgbClr val="FF0000"/>
                </a:solidFill>
                <a:latin typeface="Arimo"/>
                <a:cs typeface="Arimo"/>
              </a:rPr>
              <a:t>Tek </a:t>
            </a:r>
            <a:r>
              <a:rPr dirty="0" sz="850" spc="-20">
                <a:solidFill>
                  <a:srgbClr val="FF0000"/>
                </a:solidFill>
                <a:latin typeface="Arimo"/>
                <a:cs typeface="Arimo"/>
              </a:rPr>
              <a:t>nokta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kaynaklar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na </a:t>
            </a:r>
            <a:r>
              <a:rPr dirty="0" sz="850" spc="-20">
                <a:solidFill>
                  <a:srgbClr val="FF0000"/>
                </a:solidFill>
                <a:latin typeface="Arimo"/>
                <a:cs typeface="Arimo"/>
              </a:rPr>
              <a:t>olan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güvenilirlik: </a:t>
            </a:r>
            <a:r>
              <a:rPr dirty="0" sz="850" spc="-50">
                <a:latin typeface="Arimo"/>
                <a:cs typeface="Arimo"/>
              </a:rPr>
              <a:t>Bayrak </a:t>
            </a:r>
            <a:r>
              <a:rPr dirty="0" sz="850" spc="-25">
                <a:latin typeface="Arimo"/>
                <a:cs typeface="Arimo"/>
              </a:rPr>
              <a:t>kaydedicilerindeki </a:t>
            </a:r>
            <a:r>
              <a:rPr dirty="0" sz="850" spc="-45">
                <a:latin typeface="Arimo"/>
                <a:cs typeface="Arimo"/>
              </a:rPr>
              <a:t>durumlar</a:t>
            </a:r>
            <a:r>
              <a:rPr dirty="0" sz="850" spc="-45">
                <a:latin typeface="WenQuanYi Micro Hei Mono"/>
                <a:cs typeface="WenQuanYi Micro Hei Mono"/>
              </a:rPr>
              <a:t>ı </a:t>
            </a:r>
            <a:r>
              <a:rPr dirty="0" sz="850" spc="-45">
                <a:latin typeface="Arimo"/>
                <a:cs typeface="Arimo"/>
              </a:rPr>
              <a:t>e</a:t>
            </a:r>
            <a:r>
              <a:rPr dirty="0" sz="850" spc="-45">
                <a:latin typeface="WenQuanYi Micro Hei Mono"/>
                <a:cs typeface="WenQuanYi Micro Hei Mono"/>
              </a:rPr>
              <a:t>ğ</a:t>
            </a:r>
            <a:r>
              <a:rPr dirty="0" sz="850" spc="-45">
                <a:latin typeface="Arimo"/>
                <a:cs typeface="Arimo"/>
              </a:rPr>
              <a:t>er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  </a:t>
            </a:r>
            <a:r>
              <a:rPr dirty="0" sz="850" spc="-40">
                <a:latin typeface="Arimo"/>
                <a:cs typeface="Arimo"/>
              </a:rPr>
              <a:t>kurarsa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5">
                <a:latin typeface="Arimo"/>
                <a:cs typeface="Arimo"/>
              </a:rPr>
              <a:t>takip </a:t>
            </a:r>
            <a:r>
              <a:rPr dirty="0" sz="850" spc="-30">
                <a:latin typeface="Arimo"/>
                <a:cs typeface="Arimo"/>
              </a:rPr>
              <a:t>eden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>
                <a:latin typeface="Arimo"/>
                <a:cs typeface="Arimo"/>
              </a:rPr>
              <a:t>bitler </a:t>
            </a:r>
            <a:r>
              <a:rPr dirty="0" sz="850" spc="-40">
                <a:latin typeface="Arimo"/>
                <a:cs typeface="Arimo"/>
              </a:rPr>
              <a:t>okumaya </a:t>
            </a:r>
            <a:r>
              <a:rPr dirty="0" sz="850" spc="-110">
                <a:latin typeface="Arimo"/>
                <a:cs typeface="Arimo"/>
              </a:rPr>
              <a:t>çal</a:t>
            </a:r>
            <a:r>
              <a:rPr dirty="0" sz="850" spc="-110">
                <a:latin typeface="WenQuanYi Micro Hei Mono"/>
                <a:cs typeface="WenQuanYi Micro Hei Mono"/>
              </a:rPr>
              <a:t>ışı</a:t>
            </a:r>
            <a:r>
              <a:rPr dirty="0" sz="850" spc="-110">
                <a:latin typeface="Arimo"/>
                <a:cs typeface="Arimo"/>
              </a:rPr>
              <a:t>rsa, </a:t>
            </a:r>
            <a:r>
              <a:rPr dirty="0" sz="850" spc="-15">
                <a:latin typeface="Arimo"/>
                <a:cs typeface="Arimo"/>
              </a:rPr>
              <a:t>ikinci komut </a:t>
            </a:r>
            <a:r>
              <a:rPr dirty="0" sz="850" spc="-10">
                <a:latin typeface="Arimo"/>
                <a:cs typeface="Arimo"/>
              </a:rPr>
              <a:t>birinci </a:t>
            </a:r>
            <a:r>
              <a:rPr dirty="0" sz="850" spc="-15">
                <a:latin typeface="Arimo"/>
                <a:cs typeface="Arimo"/>
              </a:rPr>
              <a:t>komutun </a:t>
            </a:r>
            <a:r>
              <a:rPr dirty="0" sz="850" spc="-55">
                <a:latin typeface="Arimo"/>
                <a:cs typeface="Arimo"/>
              </a:rPr>
              <a:t>yazma 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lemi </a:t>
            </a:r>
            <a:r>
              <a:rPr dirty="0" sz="850" spc="-15">
                <a:latin typeface="Arimo"/>
                <a:cs typeface="Arimo"/>
              </a:rPr>
              <a:t>bitene </a:t>
            </a:r>
            <a:r>
              <a:rPr dirty="0" sz="850" spc="-35">
                <a:latin typeface="Arimo"/>
                <a:cs typeface="Arimo"/>
              </a:rPr>
              <a:t>kadar </a:t>
            </a:r>
            <a:r>
              <a:rPr dirty="0" sz="850" spc="-30">
                <a:latin typeface="Arimo"/>
                <a:cs typeface="Arimo"/>
              </a:rPr>
              <a:t>beklemek</a:t>
            </a:r>
            <a:r>
              <a:rPr dirty="0" sz="850" spc="-80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zorundad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67</a:t>
            </a:r>
            <a:endParaRPr sz="550">
              <a:latin typeface="Arimo"/>
              <a:cs typeface="Arim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68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82" y="710150"/>
            <a:ext cx="53022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0">
                <a:solidFill>
                  <a:srgbClr val="FF0000"/>
                </a:solidFill>
                <a:latin typeface="Arimo"/>
                <a:cs typeface="Arimo"/>
              </a:rPr>
              <a:t>Güvenilirlik</a:t>
            </a:r>
            <a:endParaRPr sz="85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208" y="949144"/>
            <a:ext cx="417893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5">
                <a:latin typeface="Arimo"/>
                <a:cs typeface="Arimo"/>
              </a:rPr>
              <a:t>RISC </a:t>
            </a:r>
            <a:r>
              <a:rPr dirty="0" sz="850" spc="-80">
                <a:latin typeface="Arimo"/>
                <a:cs typeface="Arimo"/>
              </a:rPr>
              <a:t>programc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lar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problemlerinden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0">
                <a:latin typeface="Arimo"/>
                <a:cs typeface="Arimo"/>
              </a:rPr>
              <a:t>tanesi, </a:t>
            </a:r>
            <a:r>
              <a:rPr dirty="0" sz="850" spc="-100">
                <a:latin typeface="Arimo"/>
                <a:cs typeface="Arimo"/>
              </a:rPr>
              <a:t>zay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f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0">
                <a:latin typeface="Arimo"/>
                <a:cs typeface="Arimo"/>
              </a:rPr>
              <a:t>kümesinden </a:t>
            </a:r>
            <a:r>
              <a:rPr dirty="0" sz="850" spc="-75">
                <a:latin typeface="Arimo"/>
                <a:cs typeface="Arimo"/>
              </a:rPr>
              <a:t>dolay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125">
                <a:latin typeface="WenQuanYi Micro Hei Mono"/>
                <a:cs typeface="WenQuanYi Micro Hei Mono"/>
              </a:rPr>
              <a:t>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lemcinin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493" y="1065287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70" y="828294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3208" y="1081509"/>
            <a:ext cx="4180204" cy="8197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0">
                <a:latin typeface="Arimo"/>
                <a:cs typeface="Arimo"/>
              </a:rPr>
              <a:t>yava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layabilmesidir.</a:t>
            </a:r>
            <a:endParaRPr sz="85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35">
                <a:latin typeface="Arimo"/>
                <a:cs typeface="Arimo"/>
              </a:rPr>
              <a:t>Her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komutun </a:t>
            </a:r>
            <a:r>
              <a:rPr dirty="0" sz="850" spc="-35">
                <a:latin typeface="Arimo"/>
                <a:cs typeface="Arimo"/>
              </a:rPr>
              <a:t>sonucunu </a:t>
            </a:r>
            <a:r>
              <a:rPr dirty="0" sz="850" spc="-30">
                <a:latin typeface="Arimo"/>
                <a:cs typeface="Arimo"/>
              </a:rPr>
              <a:t>depolamak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0">
                <a:latin typeface="Arimo"/>
                <a:cs typeface="Arimo"/>
              </a:rPr>
              <a:t>miktar </a:t>
            </a:r>
            <a:r>
              <a:rPr dirty="0" sz="850" spc="-50">
                <a:latin typeface="Arimo"/>
                <a:cs typeface="Arimo"/>
              </a:rPr>
              <a:t>zaman </a:t>
            </a:r>
            <a:r>
              <a:rPr dirty="0" sz="850" spc="-60">
                <a:latin typeface="Arimo"/>
                <a:cs typeface="Arimo"/>
              </a:rPr>
              <a:t>harcanmas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ndan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0">
                <a:latin typeface="Arimo"/>
                <a:cs typeface="Arimo"/>
              </a:rPr>
              <a:t>birkaç  </a:t>
            </a:r>
            <a:r>
              <a:rPr dirty="0" sz="850" spc="-15">
                <a:latin typeface="Arimo"/>
                <a:cs typeface="Arimo"/>
              </a:rPr>
              <a:t>komutun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45">
                <a:latin typeface="Arimo"/>
                <a:cs typeface="Arimo"/>
              </a:rPr>
              <a:t>zamanda </a:t>
            </a:r>
            <a:r>
              <a:rPr dirty="0" sz="850" spc="-25">
                <a:latin typeface="Arimo"/>
                <a:cs typeface="Arimo"/>
              </a:rPr>
              <a:t>ele </a:t>
            </a:r>
            <a:r>
              <a:rPr dirty="0" sz="850" spc="-80">
                <a:latin typeface="Arimo"/>
                <a:cs typeface="Arimo"/>
              </a:rPr>
              <a:t>al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nmas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ndan </a:t>
            </a:r>
            <a:r>
              <a:rPr dirty="0" sz="850" spc="-75">
                <a:latin typeface="Arimo"/>
                <a:cs typeface="Arimo"/>
              </a:rPr>
              <a:t>dolay</a:t>
            </a:r>
            <a:r>
              <a:rPr dirty="0" sz="850" spc="-75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sonraki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</a:t>
            </a:r>
            <a:r>
              <a:rPr dirty="0" sz="850" spc="-5">
                <a:latin typeface="Arimo"/>
                <a:cs typeface="Arimo"/>
              </a:rPr>
              <a:t>ilk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 </a:t>
            </a:r>
            <a:r>
              <a:rPr dirty="0" sz="850" spc="-75">
                <a:latin typeface="Arimo"/>
                <a:cs typeface="Arimo"/>
              </a:rPr>
              <a:t>sonuçlar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 depolanmas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</a:t>
            </a:r>
            <a:r>
              <a:rPr dirty="0" sz="850" spc="-7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beklemek </a:t>
            </a:r>
            <a:r>
              <a:rPr dirty="0" sz="850" spc="-60">
                <a:latin typeface="Arimo"/>
                <a:cs typeface="Arimo"/>
              </a:rPr>
              <a:t>zorundad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r.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Bununla </a:t>
            </a:r>
            <a:r>
              <a:rPr dirty="0" sz="850" spc="-5">
                <a:latin typeface="Arimo"/>
                <a:cs typeface="Arimo"/>
              </a:rPr>
              <a:t>birlikte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5">
                <a:latin typeface="Arimo"/>
                <a:cs typeface="Arimo"/>
              </a:rPr>
              <a:t>program </a:t>
            </a:r>
            <a:r>
              <a:rPr dirty="0" sz="850" spc="-20">
                <a:latin typeface="Arimo"/>
                <a:cs typeface="Arimo"/>
              </a:rPr>
              <a:t>içindeki 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</a:t>
            </a:r>
            <a:r>
              <a:rPr dirty="0" sz="850" spc="-20">
                <a:latin typeface="Arimo"/>
                <a:cs typeface="Arimo"/>
              </a:rPr>
              <a:t>basit </a:t>
            </a:r>
            <a:r>
              <a:rPr dirty="0" sz="850" spc="-25">
                <a:latin typeface="Arimo"/>
                <a:cs typeface="Arimo"/>
              </a:rPr>
              <a:t>olarak yeniden </a:t>
            </a:r>
            <a:r>
              <a:rPr dirty="0" sz="850" spc="-35">
                <a:latin typeface="Arimo"/>
                <a:cs typeface="Arimo"/>
              </a:rPr>
              <a:t>düzenlenmesi </a:t>
            </a:r>
            <a:r>
              <a:rPr dirty="0" sz="850" spc="-120">
                <a:latin typeface="Arimo"/>
                <a:cs typeface="Arimo"/>
              </a:rPr>
              <a:t>RISC </a:t>
            </a:r>
            <a:r>
              <a:rPr dirty="0" sz="850" spc="-65">
                <a:latin typeface="Arimo"/>
                <a:cs typeface="Arimo"/>
              </a:rPr>
              <a:t>programlar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25">
                <a:latin typeface="Arimo"/>
                <a:cs typeface="Arimo"/>
              </a:rPr>
              <a:t>performans  </a:t>
            </a:r>
            <a:r>
              <a:rPr dirty="0" sz="850" spc="-100">
                <a:latin typeface="Arimo"/>
                <a:cs typeface="Arimo"/>
              </a:rPr>
              <a:t>k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s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tlamalar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355">
                <a:latin typeface="WenQuanYi Micro Hei Mono"/>
                <a:cs typeface="WenQuanYi Micro Hei Mono"/>
              </a:rPr>
              <a:t> </a:t>
            </a:r>
            <a:r>
              <a:rPr dirty="0" sz="850" spc="-15">
                <a:latin typeface="Arimo"/>
                <a:cs typeface="Arimo"/>
              </a:rPr>
              <a:t>ortadan </a:t>
            </a:r>
            <a:r>
              <a:rPr dirty="0" sz="850" spc="-45">
                <a:latin typeface="Arimo"/>
                <a:cs typeface="Arimo"/>
              </a:rPr>
              <a:t>kald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rabilir.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69</a:t>
            </a:r>
            <a:endParaRPr sz="55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28677" y="710150"/>
            <a:ext cx="110807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Süper </a:t>
            </a:r>
            <a:r>
              <a:rPr dirty="0" sz="850" spc="-235">
                <a:solidFill>
                  <a:srgbClr val="FF0000"/>
                </a:solidFill>
                <a:latin typeface="WenQuanYi Micro Hei Mono"/>
                <a:cs typeface="WenQuanYi Micro Hei Mono"/>
              </a:rPr>
              <a:t>İş </a:t>
            </a:r>
            <a:r>
              <a:rPr dirty="0" sz="850" spc="-65">
                <a:solidFill>
                  <a:srgbClr val="FF0000"/>
                </a:solidFill>
                <a:latin typeface="Arimo"/>
                <a:cs typeface="Arimo"/>
              </a:rPr>
              <a:t>hatt</a:t>
            </a:r>
            <a:r>
              <a:rPr dirty="0" sz="850" spc="-6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405">
                <a:solidFill>
                  <a:srgbClr val="FF0000"/>
                </a:solidFill>
                <a:latin typeface="WenQuanYi Micro Hei Mono"/>
                <a:cs typeface="WenQuanYi Micro Hei Mono"/>
              </a:rPr>
              <a:t> </a:t>
            </a: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Teknolojisi</a:t>
            </a:r>
            <a:endParaRPr sz="85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0001" y="949144"/>
            <a:ext cx="417957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5">
                <a:latin typeface="Arimo"/>
                <a:cs typeface="Arimo"/>
              </a:rPr>
              <a:t>Süper </a:t>
            </a:r>
            <a:r>
              <a:rPr dirty="0" sz="850" spc="-80">
                <a:latin typeface="Arimo"/>
                <a:cs typeface="Arimo"/>
              </a:rPr>
              <a:t>i</a:t>
            </a:r>
            <a:r>
              <a:rPr dirty="0" sz="850" spc="-80">
                <a:latin typeface="WenQuanYi Micro Hei Mono"/>
                <a:cs typeface="WenQuanYi Micro Hei Mono"/>
              </a:rPr>
              <a:t>ş </a:t>
            </a:r>
            <a:r>
              <a:rPr dirty="0" sz="850" spc="-70">
                <a:latin typeface="Arimo"/>
                <a:cs typeface="Arimo"/>
              </a:rPr>
              <a:t>hatl</a:t>
            </a:r>
            <a:r>
              <a:rPr dirty="0" sz="850" spc="-7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sistem, </a:t>
            </a:r>
            <a:r>
              <a:rPr dirty="0" sz="850" spc="-80">
                <a:latin typeface="Arimo"/>
                <a:cs typeface="Arimo"/>
              </a:rPr>
              <a:t>i</a:t>
            </a:r>
            <a:r>
              <a:rPr dirty="0" sz="850" spc="-80">
                <a:latin typeface="WenQuanYi Micro Hei Mono"/>
                <a:cs typeface="WenQuanYi Micro Hei Mono"/>
              </a:rPr>
              <a:t>ş </a:t>
            </a:r>
            <a:r>
              <a:rPr dirty="0" sz="850" spc="-85">
                <a:latin typeface="Arimo"/>
                <a:cs typeface="Arimo"/>
              </a:rPr>
              <a:t>hatt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5">
                <a:latin typeface="Arimo"/>
                <a:cs typeface="Arimo"/>
              </a:rPr>
              <a:t>kademesini 2 </a:t>
            </a:r>
            <a:r>
              <a:rPr dirty="0" sz="850">
                <a:latin typeface="Arimo"/>
                <a:cs typeface="Arimo"/>
              </a:rPr>
              <a:t>alt </a:t>
            </a:r>
            <a:r>
              <a:rPr dirty="0" sz="850" spc="-35">
                <a:latin typeface="Arimo"/>
                <a:cs typeface="Arimo"/>
              </a:rPr>
              <a:t>devreye </a:t>
            </a:r>
            <a:r>
              <a:rPr dirty="0" sz="850" spc="-120">
                <a:latin typeface="Arimo"/>
                <a:cs typeface="Arimo"/>
              </a:rPr>
              <a:t>ay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r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r </a:t>
            </a:r>
            <a:r>
              <a:rPr dirty="0" sz="850" spc="-45">
                <a:latin typeface="Arimo"/>
                <a:cs typeface="Arimo"/>
              </a:rPr>
              <a:t>ve saat </a:t>
            </a:r>
            <a:r>
              <a:rPr dirty="0" sz="850" spc="-175">
                <a:latin typeface="Arimo"/>
                <a:cs typeface="Arimo"/>
              </a:rPr>
              <a:t>h</a:t>
            </a:r>
            <a:r>
              <a:rPr dirty="0" sz="850" spc="-175">
                <a:latin typeface="WenQuanYi Micro Hei Mono"/>
                <a:cs typeface="WenQuanYi Micro Hei Mono"/>
              </a:rPr>
              <a:t>ı</a:t>
            </a:r>
            <a:r>
              <a:rPr dirty="0" sz="850" spc="-175">
                <a:latin typeface="Arimo"/>
                <a:cs typeface="Arimo"/>
              </a:rPr>
              <a:t>z</a:t>
            </a:r>
            <a:r>
              <a:rPr dirty="0" sz="850" spc="-175">
                <a:latin typeface="WenQuanYi Micro Hei Mono"/>
                <a:cs typeface="WenQuanYi Micro Hei Mono"/>
              </a:rPr>
              <a:t>ı</a:t>
            </a:r>
            <a:r>
              <a:rPr dirty="0" sz="850" spc="-175">
                <a:latin typeface="Arimo"/>
                <a:cs typeface="Arimo"/>
              </a:rPr>
              <a:t>n</a:t>
            </a:r>
            <a:r>
              <a:rPr dirty="0" sz="850" spc="-175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WenQuanYi Micro Hei Mono"/>
                <a:cs typeface="WenQuanYi Micro Hei Mono"/>
              </a:rPr>
              <a:t> </a:t>
            </a:r>
            <a:r>
              <a:rPr dirty="0" sz="850" spc="-10">
                <a:latin typeface="Arimo"/>
                <a:cs typeface="Arimo"/>
              </a:rPr>
              <a:t>dâhili</a:t>
            </a:r>
            <a:endParaRPr sz="850">
              <a:latin typeface="Arimo"/>
              <a:cs typeface="Arim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83275" y="106527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850001" y="1081509"/>
            <a:ext cx="4180204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2200"/>
              </a:lnSpc>
              <a:spcBef>
                <a:spcPts val="95"/>
              </a:spcBef>
            </a:pP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25">
                <a:latin typeface="Arimo"/>
                <a:cs typeface="Arimo"/>
              </a:rPr>
              <a:t>ikiye </a:t>
            </a:r>
            <a:r>
              <a:rPr dirty="0" sz="850" spc="-35">
                <a:latin typeface="Arimo"/>
                <a:cs typeface="Arimo"/>
              </a:rPr>
              <a:t>katlar. Her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0">
                <a:latin typeface="Arimo"/>
                <a:cs typeface="Arimo"/>
              </a:rPr>
              <a:t>kademe saat </a:t>
            </a:r>
            <a:r>
              <a:rPr dirty="0" sz="850" spc="-110">
                <a:latin typeface="Arimo"/>
                <a:cs typeface="Arimo"/>
              </a:rPr>
              <a:t>ba</a:t>
            </a:r>
            <a:r>
              <a:rPr dirty="0" sz="850" spc="-110">
                <a:latin typeface="WenQuanYi Micro Hei Mono"/>
                <a:cs typeface="WenQuanYi Micro Hei Mono"/>
              </a:rPr>
              <a:t>şı</a:t>
            </a:r>
            <a:r>
              <a:rPr dirty="0" sz="850" spc="-110">
                <a:latin typeface="Arimo"/>
                <a:cs typeface="Arimo"/>
              </a:rPr>
              <a:t>na </a:t>
            </a:r>
            <a:r>
              <a:rPr dirty="0" sz="850" spc="-35">
                <a:latin typeface="Arimo"/>
                <a:cs typeface="Arimo"/>
              </a:rPr>
              <a:t>1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0">
                <a:latin typeface="Arimo"/>
                <a:cs typeface="Arimo"/>
              </a:rPr>
              <a:t>icra </a:t>
            </a:r>
            <a:r>
              <a:rPr dirty="0" sz="850" spc="-40">
                <a:latin typeface="Arimo"/>
                <a:cs typeface="Arimo"/>
              </a:rPr>
              <a:t>eder. </a:t>
            </a:r>
            <a:r>
              <a:rPr dirty="0" sz="850" spc="-50">
                <a:latin typeface="Arimo"/>
                <a:cs typeface="Arimo"/>
              </a:rPr>
              <a:t>Ancak </a:t>
            </a:r>
            <a:r>
              <a:rPr dirty="0" sz="850" spc="-10">
                <a:latin typeface="Arimo"/>
                <a:cs typeface="Arimo"/>
              </a:rPr>
              <a:t>dahili </a:t>
            </a:r>
            <a:r>
              <a:rPr dirty="0" sz="850" spc="-40">
                <a:latin typeface="Arimo"/>
                <a:cs typeface="Arimo"/>
              </a:rPr>
              <a:t>saat </a:t>
            </a:r>
            <a:r>
              <a:rPr dirty="0" sz="850" spc="-5">
                <a:latin typeface="Arimo"/>
                <a:cs typeface="Arimo"/>
              </a:rPr>
              <a:t>iki </a:t>
            </a:r>
            <a:r>
              <a:rPr dirty="0" sz="850" spc="-25">
                <a:latin typeface="Arimo"/>
                <a:cs typeface="Arimo"/>
              </a:rPr>
              <a:t>kat </a:t>
            </a:r>
            <a:r>
              <a:rPr dirty="0" sz="850" spc="-145">
                <a:latin typeface="Arimo"/>
                <a:cs typeface="Arimo"/>
              </a:rPr>
              <a:t>h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zl</a:t>
            </a:r>
            <a:r>
              <a:rPr dirty="0" sz="850" spc="-145">
                <a:latin typeface="WenQuanYi Micro Hei Mono"/>
                <a:cs typeface="WenQuanYi Micro Hei Mono"/>
              </a:rPr>
              <a:t>ı 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undan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80">
                <a:latin typeface="Arimo"/>
                <a:cs typeface="Arimo"/>
              </a:rPr>
              <a:t>i</a:t>
            </a:r>
            <a:r>
              <a:rPr dirty="0" sz="850" spc="-80">
                <a:latin typeface="WenQuanYi Micro Hei Mono"/>
                <a:cs typeface="WenQuanYi Micro Hei Mono"/>
              </a:rPr>
              <a:t>ş</a:t>
            </a:r>
            <a:r>
              <a:rPr dirty="0" sz="850" spc="-310">
                <a:latin typeface="WenQuanYi Micro Hei Mono"/>
                <a:cs typeface="WenQuanYi Micro Hei Mono"/>
              </a:rPr>
              <a:t> </a:t>
            </a:r>
            <a:r>
              <a:rPr dirty="0" sz="850" spc="-70">
                <a:latin typeface="Arimo"/>
                <a:cs typeface="Arimo"/>
              </a:rPr>
              <a:t>hatl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310">
                <a:latin typeface="WenQuanYi Micro Hei Mono"/>
                <a:cs typeface="WenQuanYi Micro Hei Mono"/>
              </a:rPr>
              <a:t> </a:t>
            </a:r>
            <a:r>
              <a:rPr dirty="0" sz="850" spc="-40">
                <a:latin typeface="Arimo"/>
                <a:cs typeface="Arimo"/>
              </a:rPr>
              <a:t>saat </a:t>
            </a:r>
            <a:r>
              <a:rPr dirty="0" sz="850" spc="-25">
                <a:latin typeface="Arimo"/>
                <a:cs typeface="Arimo"/>
              </a:rPr>
              <a:t>darbesinin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her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vuru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unda </a:t>
            </a:r>
            <a:r>
              <a:rPr dirty="0" sz="850" spc="-5">
                <a:latin typeface="Arimo"/>
                <a:cs typeface="Arimo"/>
              </a:rPr>
              <a:t>iki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komutu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yükleyebilir.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70</a:t>
            </a:r>
            <a:endParaRPr sz="550">
              <a:latin typeface="Arimo"/>
              <a:cs typeface="Arim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41882" y="4483323"/>
            <a:ext cx="89408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Süperskalar</a:t>
            </a:r>
            <a:r>
              <a:rPr dirty="0" sz="850" spc="-8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>
                <a:solidFill>
                  <a:srgbClr val="FF0000"/>
                </a:solidFill>
                <a:latin typeface="Arimo"/>
                <a:cs typeface="Arimo"/>
              </a:rPr>
              <a:t>Mimari</a:t>
            </a:r>
            <a:endParaRPr sz="850">
              <a:latin typeface="Arimo"/>
              <a:cs typeface="Arim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3208" y="4722312"/>
            <a:ext cx="4180204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5">
                <a:latin typeface="Arimo"/>
                <a:cs typeface="Arimo"/>
              </a:rPr>
              <a:t>Süperskalar </a:t>
            </a:r>
            <a:r>
              <a:rPr dirty="0" sz="850" spc="-20">
                <a:latin typeface="Arimo"/>
                <a:cs typeface="Arimo"/>
              </a:rPr>
              <a:t>makineler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65">
                <a:latin typeface="WenQuanYi Micro Hei Mono"/>
                <a:cs typeface="WenQuanYi Micro Hei Mono"/>
              </a:rPr>
              <a:t>ş</a:t>
            </a:r>
            <a:r>
              <a:rPr dirty="0" sz="850" spc="-65">
                <a:latin typeface="Arimo"/>
                <a:cs typeface="Arimo"/>
              </a:rPr>
              <a:t>eyi </a:t>
            </a:r>
            <a:r>
              <a:rPr dirty="0" sz="850" spc="-35">
                <a:latin typeface="Arimo"/>
                <a:cs typeface="Arimo"/>
              </a:rPr>
              <a:t>yapmakta </a:t>
            </a:r>
            <a:r>
              <a:rPr dirty="0" sz="850" spc="-20">
                <a:latin typeface="Arimo"/>
                <a:cs typeface="Arimo"/>
              </a:rPr>
              <a:t>yetenekli olan </a:t>
            </a:r>
            <a:r>
              <a:rPr dirty="0" sz="850" spc="-30">
                <a:latin typeface="Arimo"/>
                <a:cs typeface="Arimo"/>
              </a:rPr>
              <a:t>pek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30">
                <a:latin typeface="Arimo"/>
                <a:cs typeface="Arimo"/>
              </a:rPr>
              <a:t>icra </a:t>
            </a:r>
            <a:r>
              <a:rPr dirty="0" sz="850" spc="-5">
                <a:latin typeface="Arimo"/>
                <a:cs typeface="Arimo"/>
              </a:rPr>
              <a:t>birimini </a:t>
            </a:r>
            <a:r>
              <a:rPr dirty="0" sz="850" spc="-25">
                <a:latin typeface="Arimo"/>
                <a:cs typeface="Arimo"/>
              </a:rPr>
              <a:t>içerir.</a:t>
            </a:r>
            <a:r>
              <a:rPr dirty="0" sz="850" spc="35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Bu</a:t>
            </a:r>
            <a:endParaRPr sz="850">
              <a:latin typeface="Arimo"/>
              <a:cs typeface="Arim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6493" y="4838700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63208" y="4854684"/>
            <a:ext cx="417893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lemcinin, birkaç </a:t>
            </a:r>
            <a:r>
              <a:rPr dirty="0" sz="850" spc="-35">
                <a:latin typeface="Arimo"/>
                <a:cs typeface="Arimo"/>
              </a:rPr>
              <a:t>benzer </a:t>
            </a:r>
            <a:r>
              <a:rPr dirty="0" sz="850" spc="-15">
                <a:latin typeface="Arimo"/>
                <a:cs typeface="Arimo"/>
              </a:rPr>
              <a:t>komutun her </a:t>
            </a:r>
            <a:r>
              <a:rPr dirty="0" sz="850">
                <a:latin typeface="Arimo"/>
                <a:cs typeface="Arimo"/>
              </a:rPr>
              <a:t>birini </a:t>
            </a:r>
            <a:r>
              <a:rPr dirty="0" sz="850" spc="-20">
                <a:latin typeface="Arimo"/>
                <a:cs typeface="Arimo"/>
              </a:rPr>
              <a:t>eldeki </a:t>
            </a:r>
            <a:r>
              <a:rPr dirty="0" sz="850" spc="-30">
                <a:latin typeface="Arimo"/>
                <a:cs typeface="Arimo"/>
              </a:rPr>
              <a:t>icra </a:t>
            </a:r>
            <a:r>
              <a:rPr dirty="0" sz="850" spc="-5">
                <a:latin typeface="Arimo"/>
                <a:cs typeface="Arimo"/>
              </a:rPr>
              <a:t>birimlerine </a:t>
            </a:r>
            <a:r>
              <a:rPr dirty="0" sz="850" spc="-65">
                <a:latin typeface="Arimo"/>
                <a:cs typeface="Arimo"/>
              </a:rPr>
              <a:t>da</a:t>
            </a:r>
            <a:r>
              <a:rPr dirty="0" sz="850" spc="-65">
                <a:latin typeface="WenQuanYi Micro Hei Mono"/>
                <a:cs typeface="WenQuanYi Micro Hei Mono"/>
              </a:rPr>
              <a:t>ğı</a:t>
            </a:r>
            <a:r>
              <a:rPr dirty="0" sz="850" spc="-65">
                <a:latin typeface="Arimo"/>
                <a:cs typeface="Arimo"/>
              </a:rPr>
              <a:t>tarak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lemesine </a:t>
            </a:r>
            <a:r>
              <a:rPr dirty="0" sz="850" spc="-25">
                <a:latin typeface="Arimo"/>
                <a:cs typeface="Arimo"/>
              </a:rPr>
              <a:t>izin  verir.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097" y="5251775"/>
            <a:ext cx="4180204" cy="952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0">
                <a:latin typeface="Arimo"/>
                <a:cs typeface="Arimo"/>
              </a:rPr>
              <a:t>Mesela </a:t>
            </a:r>
            <a:r>
              <a:rPr dirty="0" sz="850" spc="-10">
                <a:latin typeface="Arimo"/>
                <a:cs typeface="Arimo"/>
              </a:rPr>
              <a:t>iki </a:t>
            </a:r>
            <a:r>
              <a:rPr dirty="0" sz="850" spc="-5">
                <a:latin typeface="Arimo"/>
                <a:cs typeface="Arimo"/>
              </a:rPr>
              <a:t>aritmetik birimi </a:t>
            </a:r>
            <a:r>
              <a:rPr dirty="0" sz="850" spc="-25">
                <a:latin typeface="Arimo"/>
                <a:cs typeface="Arimo"/>
              </a:rPr>
              <a:t>olan </a:t>
            </a:r>
            <a:r>
              <a:rPr dirty="0" sz="850" spc="-40">
                <a:latin typeface="Arimo"/>
                <a:cs typeface="Arimo"/>
              </a:rPr>
              <a:t>süperskalar </a:t>
            </a:r>
            <a:r>
              <a:rPr dirty="0" sz="850" spc="-25">
                <a:latin typeface="Arimo"/>
                <a:cs typeface="Arimo"/>
              </a:rPr>
              <a:t>makine </a:t>
            </a:r>
            <a:r>
              <a:rPr dirty="0" sz="850" spc="-10">
                <a:latin typeface="Arimo"/>
                <a:cs typeface="Arimo"/>
              </a:rPr>
              <a:t>iki </a:t>
            </a:r>
            <a:r>
              <a:rPr dirty="0" sz="850" spc="5">
                <a:latin typeface="Arimo"/>
                <a:cs typeface="Arimo"/>
              </a:rPr>
              <a:t>çift </a:t>
            </a:r>
            <a:r>
              <a:rPr dirty="0" sz="850" spc="-145">
                <a:latin typeface="Arimo"/>
                <a:cs typeface="Arimo"/>
              </a:rPr>
              <a:t>say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y</a:t>
            </a:r>
            <a:r>
              <a:rPr dirty="0" sz="850" spc="-145">
                <a:latin typeface="WenQuanYi Micro Hei Mono"/>
                <a:cs typeface="WenQuanYi Micro Hei Mono"/>
              </a:rPr>
              <a:t>ı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40">
                <a:latin typeface="Arimo"/>
                <a:cs typeface="Arimo"/>
              </a:rPr>
              <a:t>anda </a:t>
            </a:r>
            <a:r>
              <a:rPr dirty="0" sz="850" spc="-70">
                <a:latin typeface="Arimo"/>
                <a:cs typeface="Arimo"/>
              </a:rPr>
              <a:t>(sonuçlar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  </a:t>
            </a:r>
            <a:r>
              <a:rPr dirty="0" sz="850" spc="-35">
                <a:latin typeface="Arimo"/>
                <a:cs typeface="Arimo"/>
              </a:rPr>
              <a:t>yere </a:t>
            </a:r>
            <a:r>
              <a:rPr dirty="0" sz="850" spc="-15">
                <a:latin typeface="Arimo"/>
                <a:cs typeface="Arimo"/>
              </a:rPr>
              <a:t>gitmek </a:t>
            </a:r>
            <a:r>
              <a:rPr dirty="0" sz="850" spc="-30">
                <a:latin typeface="Arimo"/>
                <a:cs typeface="Arimo"/>
              </a:rPr>
              <a:t>zorunda </a:t>
            </a:r>
            <a:r>
              <a:rPr dirty="0" sz="850" spc="-105">
                <a:latin typeface="Arimo"/>
                <a:cs typeface="Arimo"/>
              </a:rPr>
              <a:t>olmad</a:t>
            </a:r>
            <a:r>
              <a:rPr dirty="0" sz="850" spc="-105">
                <a:latin typeface="WenQuanYi Micro Hei Mono"/>
                <a:cs typeface="WenQuanYi Micro Hei Mono"/>
              </a:rPr>
              <a:t>ığı </a:t>
            </a:r>
            <a:r>
              <a:rPr dirty="0" sz="850" spc="-20">
                <a:latin typeface="Arimo"/>
                <a:cs typeface="Arimo"/>
              </a:rPr>
              <a:t>durumlarda) toplayabilir.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25">
                <a:latin typeface="Arimo"/>
                <a:cs typeface="Arimo"/>
              </a:rPr>
              <a:t>makine </a:t>
            </a:r>
            <a:r>
              <a:rPr dirty="0" sz="850" spc="-5">
                <a:latin typeface="Arimo"/>
                <a:cs typeface="Arimo"/>
              </a:rPr>
              <a:t>iki </a:t>
            </a:r>
            <a:r>
              <a:rPr dirty="0" sz="850" spc="-170">
                <a:latin typeface="Arimo"/>
                <a:cs typeface="Arimo"/>
              </a:rPr>
              <a:t>ç</a:t>
            </a:r>
            <a:r>
              <a:rPr dirty="0" sz="850" spc="-170">
                <a:latin typeface="WenQuanYi Micro Hei Mono"/>
                <a:cs typeface="WenQuanYi Micro Hei Mono"/>
              </a:rPr>
              <a:t>ı</a:t>
            </a:r>
            <a:r>
              <a:rPr dirty="0" sz="850" spc="-170">
                <a:latin typeface="Arimo"/>
                <a:cs typeface="Arimo"/>
              </a:rPr>
              <a:t>k</a:t>
            </a:r>
            <a:r>
              <a:rPr dirty="0" sz="850" spc="-170">
                <a:latin typeface="WenQuanYi Micro Hei Mono"/>
                <a:cs typeface="WenQuanYi Micro Hei Mono"/>
              </a:rPr>
              <a:t>ış</a:t>
            </a:r>
            <a:r>
              <a:rPr dirty="0" sz="850" spc="-170">
                <a:latin typeface="Arimo"/>
                <a:cs typeface="Arimo"/>
              </a:rPr>
              <a:t>l</a:t>
            </a:r>
            <a:r>
              <a:rPr dirty="0" sz="850" spc="-17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makine olarak  </a:t>
            </a:r>
            <a:r>
              <a:rPr dirty="0" sz="850" spc="-90">
                <a:latin typeface="Arimo"/>
                <a:cs typeface="Arimo"/>
              </a:rPr>
              <a:t>adland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r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l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r. </a:t>
            </a:r>
            <a:r>
              <a:rPr dirty="0" sz="850" spc="-120">
                <a:latin typeface="Arimo"/>
                <a:cs typeface="Arimo"/>
              </a:rPr>
              <a:t>RISC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0">
                <a:latin typeface="Arimo"/>
                <a:cs typeface="Arimo"/>
              </a:rPr>
              <a:t>kümesi </a:t>
            </a:r>
            <a:r>
              <a:rPr dirty="0" sz="850" spc="-35">
                <a:latin typeface="Arimo"/>
                <a:cs typeface="Arimo"/>
              </a:rPr>
              <a:t>süperskalar </a:t>
            </a:r>
            <a:r>
              <a:rPr dirty="0" sz="850" spc="-20">
                <a:latin typeface="Arimo"/>
                <a:cs typeface="Arimo"/>
              </a:rPr>
              <a:t>mimariye </a:t>
            </a:r>
            <a:r>
              <a:rPr dirty="0" sz="850" spc="-15">
                <a:latin typeface="Arimo"/>
                <a:cs typeface="Arimo"/>
              </a:rPr>
              <a:t>tam </a:t>
            </a:r>
            <a:r>
              <a:rPr dirty="0" sz="850" spc="-20">
                <a:latin typeface="Arimo"/>
                <a:cs typeface="Arimo"/>
              </a:rPr>
              <a:t>uyumludur. </a:t>
            </a:r>
            <a:r>
              <a:rPr dirty="0" sz="850" spc="-40">
                <a:latin typeface="Arimo"/>
                <a:cs typeface="Arimo"/>
              </a:rPr>
              <a:t>Bunu </a:t>
            </a:r>
            <a:r>
              <a:rPr dirty="0" sz="850" spc="-35">
                <a:latin typeface="Arimo"/>
                <a:cs typeface="Arimo"/>
              </a:rPr>
              <a:t>sebebi </a:t>
            </a:r>
            <a:r>
              <a:rPr dirty="0" sz="850" spc="-25">
                <a:latin typeface="Arimo"/>
                <a:cs typeface="Arimo"/>
              </a:rPr>
              <a:t>çip  </a:t>
            </a:r>
            <a:r>
              <a:rPr dirty="0" sz="850" spc="-30">
                <a:latin typeface="Arimo"/>
                <a:cs typeface="Arimo"/>
              </a:rPr>
              <a:t>üzerinde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70">
                <a:latin typeface="Arimo"/>
                <a:cs typeface="Arimo"/>
              </a:rPr>
              <a:t>az </a:t>
            </a:r>
            <a:r>
              <a:rPr dirty="0" sz="850" spc="-25">
                <a:latin typeface="Arimo"/>
                <a:cs typeface="Arimo"/>
              </a:rPr>
              <a:t>yer </a:t>
            </a:r>
            <a:r>
              <a:rPr dirty="0" sz="850">
                <a:latin typeface="Arimo"/>
                <a:cs typeface="Arimo"/>
              </a:rPr>
              <a:t>tutan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spc="-85">
                <a:latin typeface="Arimo"/>
                <a:cs typeface="Arimo"/>
              </a:rPr>
              <a:t>dolay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s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yla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40">
                <a:latin typeface="Arimo"/>
                <a:cs typeface="Arimo"/>
              </a:rPr>
              <a:t>daha fazla </a:t>
            </a:r>
            <a:r>
              <a:rPr dirty="0" sz="850" spc="-70">
                <a:latin typeface="Arimo"/>
                <a:cs typeface="Arimo"/>
              </a:rPr>
              <a:t>kez </a:t>
            </a:r>
            <a:r>
              <a:rPr dirty="0" sz="850" spc="-90">
                <a:latin typeface="Arimo"/>
                <a:cs typeface="Arimo"/>
              </a:rPr>
              <a:t>kopyas</a:t>
            </a:r>
            <a:r>
              <a:rPr dirty="0" sz="850" spc="-90">
                <a:latin typeface="WenQuanYi Micro Hei Mono"/>
                <a:cs typeface="WenQuanYi Micro Hei Mono"/>
              </a:rPr>
              <a:t>ı </a:t>
            </a:r>
            <a:r>
              <a:rPr dirty="0" sz="850" spc="-65">
                <a:latin typeface="Arimo"/>
                <a:cs typeface="Arimo"/>
              </a:rPr>
              <a:t>ç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kart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labilen </a:t>
            </a:r>
            <a:r>
              <a:rPr dirty="0" sz="850" spc="-20">
                <a:latin typeface="Arimo"/>
                <a:cs typeface="Arimo"/>
              </a:rPr>
              <a:t>basit 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10">
                <a:latin typeface="Arimo"/>
                <a:cs typeface="Arimo"/>
              </a:rPr>
              <a:t>birimlerinde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komutun </a:t>
            </a:r>
            <a:r>
              <a:rPr dirty="0" sz="850" spc="-30">
                <a:latin typeface="Arimo"/>
                <a:cs typeface="Arimo"/>
              </a:rPr>
              <a:t>icra </a:t>
            </a:r>
            <a:r>
              <a:rPr dirty="0" sz="850" spc="-15">
                <a:latin typeface="Arimo"/>
                <a:cs typeface="Arimo"/>
              </a:rPr>
              <a:t>edilebilmesidir </a:t>
            </a:r>
            <a:r>
              <a:rPr dirty="0" sz="850" spc="-30">
                <a:latin typeface="Arimo"/>
                <a:cs typeface="Arimo"/>
              </a:rPr>
              <a:t>çünkü, </a:t>
            </a:r>
            <a:r>
              <a:rPr dirty="0" sz="850" spc="-15">
                <a:latin typeface="Arimo"/>
                <a:cs typeface="Arimo"/>
              </a:rPr>
              <a:t>komutlar </a:t>
            </a:r>
            <a:r>
              <a:rPr dirty="0" sz="850" spc="-65">
                <a:latin typeface="Arimo"/>
                <a:cs typeface="Arimo"/>
              </a:rPr>
              <a:t>aras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ndaki </a:t>
            </a:r>
            <a:r>
              <a:rPr dirty="0" sz="850" spc="-114">
                <a:latin typeface="Arimo"/>
                <a:cs typeface="Arimo"/>
              </a:rPr>
              <a:t>ba</a:t>
            </a:r>
            <a:r>
              <a:rPr dirty="0" sz="850" spc="-114">
                <a:latin typeface="WenQuanYi Micro Hei Mono"/>
                <a:cs typeface="WenQuanYi Micro Hei Mono"/>
              </a:rPr>
              <a:t>ğı</a:t>
            </a:r>
            <a:r>
              <a:rPr dirty="0" sz="850" spc="-114">
                <a:latin typeface="Arimo"/>
                <a:cs typeface="Arimo"/>
              </a:rPr>
              <a:t>ml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l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k  </a:t>
            </a:r>
            <a:r>
              <a:rPr dirty="0" sz="850" spc="-30">
                <a:latin typeface="Arimo"/>
                <a:cs typeface="Arimo"/>
              </a:rPr>
              <a:t>önemsenmemektedir. </a:t>
            </a:r>
            <a:r>
              <a:rPr dirty="0" sz="850" spc="-60">
                <a:latin typeface="Arimo"/>
                <a:cs typeface="Arimo"/>
              </a:rPr>
              <a:t>(E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er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5">
                <a:latin typeface="Arimo"/>
                <a:cs typeface="Arimo"/>
              </a:rPr>
              <a:t>iki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5">
                <a:latin typeface="Arimo"/>
                <a:cs typeface="Arimo"/>
              </a:rPr>
              <a:t>kaydedici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0">
                <a:latin typeface="Arimo"/>
                <a:cs typeface="Arimo"/>
              </a:rPr>
              <a:t>bayrak </a:t>
            </a:r>
            <a:r>
              <a:rPr dirty="0" sz="850" spc="-65">
                <a:latin typeface="Arimo"/>
                <a:cs typeface="Arimo"/>
              </a:rPr>
              <a:t>kodlar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gibi </a:t>
            </a:r>
            <a:r>
              <a:rPr dirty="0" sz="850" spc="-114">
                <a:latin typeface="Arimo"/>
                <a:cs typeface="Arimo"/>
              </a:rPr>
              <a:t>ayn</a:t>
            </a:r>
            <a:r>
              <a:rPr dirty="0" sz="850" spc="-114">
                <a:latin typeface="WenQuanYi Micro Hei Mono"/>
                <a:cs typeface="WenQuanYi Micro Hei Mono"/>
              </a:rPr>
              <a:t>ı  </a:t>
            </a:r>
            <a:r>
              <a:rPr dirty="0" sz="850" spc="-65">
                <a:latin typeface="Arimo"/>
                <a:cs typeface="Arimo"/>
              </a:rPr>
              <a:t>kaynaklar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325">
                <a:latin typeface="WenQuanYi Micro Hei Mono"/>
                <a:cs typeface="WenQuanYi Micro Hei Mono"/>
              </a:rPr>
              <a:t> </a:t>
            </a:r>
            <a:r>
              <a:rPr dirty="0" sz="850" spc="-30">
                <a:latin typeface="Arimo"/>
                <a:cs typeface="Arimo"/>
              </a:rPr>
              <a:t>isterse,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bunlar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310">
                <a:latin typeface="WenQuanYi Micro Hei Mono"/>
                <a:cs typeface="WenQuanYi Micro Hei Mono"/>
              </a:rPr>
              <a:t> </a:t>
            </a:r>
            <a:r>
              <a:rPr dirty="0" sz="850" spc="-65">
                <a:latin typeface="Arimo"/>
                <a:cs typeface="Arimo"/>
              </a:rPr>
              <a:t>kaynaklar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320">
                <a:latin typeface="WenQuanYi Micro Hei Mono"/>
                <a:cs typeface="WenQuanYi Micro Hei Mono"/>
              </a:rPr>
              <a:t> </a:t>
            </a:r>
            <a:r>
              <a:rPr dirty="0" sz="850" spc="-30">
                <a:latin typeface="Arimo"/>
                <a:cs typeface="Arimo"/>
              </a:rPr>
              <a:t>isterse,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bunlar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310">
                <a:latin typeface="WenQuanYi Micro Hei Mono"/>
                <a:cs typeface="WenQuanYi Micro Hei Mono"/>
              </a:rPr>
              <a:t> </a:t>
            </a:r>
            <a:r>
              <a:rPr dirty="0" sz="850" spc="-40">
                <a:latin typeface="Arimo"/>
                <a:cs typeface="Arimo"/>
              </a:rPr>
              <a:t>anda </a:t>
            </a:r>
            <a:r>
              <a:rPr dirty="0" sz="850" spc="-15">
                <a:latin typeface="Arimo"/>
                <a:cs typeface="Arimo"/>
              </a:rPr>
              <a:t>yürütülemezler).</a:t>
            </a:r>
            <a:endParaRPr sz="850">
              <a:latin typeface="Arimo"/>
              <a:cs typeface="Arim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3195" y="6310700"/>
            <a:ext cx="4180204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80">
                <a:latin typeface="Arimo"/>
                <a:cs typeface="Arimo"/>
              </a:rPr>
              <a:t>RISC’de </a:t>
            </a:r>
            <a:r>
              <a:rPr dirty="0" sz="850" spc="-35">
                <a:latin typeface="Arimo"/>
                <a:cs typeface="Arimo"/>
              </a:rPr>
              <a:t>kaydedici </a:t>
            </a:r>
            <a:r>
              <a:rPr dirty="0" sz="850" spc="-155">
                <a:latin typeface="Arimo"/>
                <a:cs typeface="Arimo"/>
              </a:rPr>
              <a:t>say</a:t>
            </a:r>
            <a:r>
              <a:rPr dirty="0" sz="850" spc="-155">
                <a:latin typeface="WenQuanYi Micro Hei Mono"/>
                <a:cs typeface="WenQuanYi Micro Hei Mono"/>
              </a:rPr>
              <a:t>ı</a:t>
            </a:r>
            <a:r>
              <a:rPr dirty="0" sz="850" spc="-155">
                <a:latin typeface="Arimo"/>
                <a:cs typeface="Arimo"/>
              </a:rPr>
              <a:t>s</a:t>
            </a:r>
            <a:r>
              <a:rPr dirty="0" sz="850" spc="-15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çoktur. </a:t>
            </a:r>
            <a:r>
              <a:rPr dirty="0" sz="850" spc="-95">
                <a:latin typeface="Arimo"/>
                <a:cs typeface="Arimo"/>
              </a:rPr>
              <a:t>Dolay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s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yla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kaydediciye </a:t>
            </a:r>
            <a:r>
              <a:rPr dirty="0" sz="850" spc="-15">
                <a:latin typeface="Arimo"/>
                <a:cs typeface="Arimo"/>
              </a:rPr>
              <a:t>nadir talep </a:t>
            </a:r>
            <a:r>
              <a:rPr dirty="0" sz="850" spc="-25">
                <a:latin typeface="Arimo"/>
                <a:cs typeface="Arimo"/>
              </a:rPr>
              <a:t>görülür. Bir </a:t>
            </a:r>
            <a:r>
              <a:rPr dirty="0" sz="850" spc="-120">
                <a:latin typeface="Arimo"/>
                <a:cs typeface="Arimo"/>
              </a:rPr>
              <a:t>çok</a:t>
            </a:r>
            <a:r>
              <a:rPr dirty="0" sz="850" spc="-120">
                <a:latin typeface="WenQuanYi Micro Hei Mono"/>
                <a:cs typeface="WenQuanYi Micro Hei Mono"/>
              </a:rPr>
              <a:t>‐</a:t>
            </a:r>
            <a:r>
              <a:rPr dirty="0" sz="850" spc="-120">
                <a:latin typeface="Arimo"/>
                <a:cs typeface="Arimo"/>
              </a:rPr>
              <a:t>ç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k</a:t>
            </a:r>
            <a:r>
              <a:rPr dirty="0" sz="850" spc="-120">
                <a:latin typeface="WenQuanYi Micro Hei Mono"/>
                <a:cs typeface="WenQuanYi Micro Hei Mono"/>
              </a:rPr>
              <a:t>ış</a:t>
            </a:r>
            <a:r>
              <a:rPr dirty="0" sz="850" spc="-120">
                <a:latin typeface="Arimo"/>
                <a:cs typeface="Arimo"/>
              </a:rPr>
              <a:t>l</a:t>
            </a:r>
            <a:r>
              <a:rPr dirty="0" sz="850" spc="-120">
                <a:latin typeface="WenQuanYi Micro Hei Mono"/>
                <a:cs typeface="WenQuanYi Micro Hei Mono"/>
              </a:rPr>
              <a:t>ı  </a:t>
            </a:r>
            <a:r>
              <a:rPr dirty="0" sz="850" spc="-30">
                <a:latin typeface="Arimo"/>
                <a:cs typeface="Arimo"/>
              </a:rPr>
              <a:t>makine </a:t>
            </a:r>
            <a:r>
              <a:rPr dirty="0" sz="850" spc="-25">
                <a:latin typeface="Arimo"/>
                <a:cs typeface="Arimo"/>
              </a:rPr>
              <a:t>genellikle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algetir </a:t>
            </a:r>
            <a:r>
              <a:rPr dirty="0" sz="850" spc="-40">
                <a:latin typeface="Arimo"/>
                <a:cs typeface="Arimo"/>
              </a:rPr>
              <a:t>kademesine ve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0">
                <a:latin typeface="Arimo"/>
                <a:cs typeface="Arimo"/>
              </a:rPr>
              <a:t>kod</a:t>
            </a:r>
            <a:r>
              <a:rPr dirty="0" sz="850" spc="-40">
                <a:latin typeface="WenQuanYi Micro Hei Mono"/>
                <a:cs typeface="WenQuanYi Micro Hei Mono"/>
              </a:rPr>
              <a:t>‐</a:t>
            </a:r>
            <a:r>
              <a:rPr dirty="0" sz="850" spc="-40">
                <a:latin typeface="Arimo"/>
                <a:cs typeface="Arimo"/>
              </a:rPr>
              <a:t>çözme </a:t>
            </a:r>
            <a:r>
              <a:rPr dirty="0" sz="850" spc="-35">
                <a:latin typeface="Arimo"/>
                <a:cs typeface="Arimo"/>
              </a:rPr>
              <a:t>kademesine </a:t>
            </a:r>
            <a:r>
              <a:rPr dirty="0" sz="850" spc="-25">
                <a:latin typeface="Arimo"/>
                <a:cs typeface="Arimo"/>
              </a:rPr>
              <a:t>sahiptir. </a:t>
            </a:r>
            <a:r>
              <a:rPr dirty="0" sz="850" spc="-55">
                <a:latin typeface="Arimo"/>
                <a:cs typeface="Arimo"/>
              </a:rPr>
              <a:t>Fakat </a:t>
            </a:r>
            <a:r>
              <a:rPr dirty="0" sz="850" spc="-20">
                <a:latin typeface="Arimo"/>
                <a:cs typeface="Arimo"/>
              </a:rPr>
              <a:t>bu  </a:t>
            </a:r>
            <a:r>
              <a:rPr dirty="0" sz="850" spc="-30">
                <a:latin typeface="Arimo"/>
                <a:cs typeface="Arimo"/>
              </a:rPr>
              <a:t>kademeler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 spc="-40">
                <a:latin typeface="Arimo"/>
                <a:cs typeface="Arimo"/>
              </a:rPr>
              <a:t>saat </a:t>
            </a:r>
            <a:r>
              <a:rPr dirty="0" sz="850" spc="-15">
                <a:latin typeface="Arimo"/>
                <a:cs typeface="Arimo"/>
              </a:rPr>
              <a:t>çevriminin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90">
                <a:latin typeface="Arimo"/>
                <a:cs typeface="Arimo"/>
              </a:rPr>
              <a:t>parças</a:t>
            </a:r>
            <a:r>
              <a:rPr dirty="0" sz="850" spc="-90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içinde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lenir. Böylece </a:t>
            </a:r>
            <a:r>
              <a:rPr dirty="0" sz="850" spc="-15">
                <a:latin typeface="Arimo"/>
                <a:cs typeface="Arimo"/>
              </a:rPr>
              <a:t>bunlar </a:t>
            </a:r>
            <a:r>
              <a:rPr dirty="0" sz="850" spc="-20">
                <a:latin typeface="Arimo"/>
                <a:cs typeface="Arimo"/>
              </a:rPr>
              <a:t>makinenin </a:t>
            </a:r>
            <a:r>
              <a:rPr dirty="0" sz="850" spc="5">
                <a:latin typeface="Arimo"/>
                <a:cs typeface="Arimo"/>
              </a:rPr>
              <a:t>tüm </a:t>
            </a:r>
            <a:r>
              <a:rPr dirty="0" sz="850" spc="-175">
                <a:latin typeface="Arimo"/>
                <a:cs typeface="Arimo"/>
              </a:rPr>
              <a:t>h</a:t>
            </a:r>
            <a:r>
              <a:rPr dirty="0" sz="850" spc="-175">
                <a:latin typeface="WenQuanYi Micro Hei Mono"/>
                <a:cs typeface="WenQuanYi Micro Hei Mono"/>
              </a:rPr>
              <a:t>ı</a:t>
            </a:r>
            <a:r>
              <a:rPr dirty="0" sz="850" spc="-175">
                <a:latin typeface="Arimo"/>
                <a:cs typeface="Arimo"/>
              </a:rPr>
              <a:t>z</a:t>
            </a:r>
            <a:r>
              <a:rPr dirty="0" sz="850" spc="-175">
                <a:latin typeface="WenQuanYi Micro Hei Mono"/>
                <a:cs typeface="WenQuanYi Micro Hei Mono"/>
              </a:rPr>
              <a:t>ı</a:t>
            </a:r>
            <a:r>
              <a:rPr dirty="0" sz="850" spc="-175">
                <a:latin typeface="Arimo"/>
                <a:cs typeface="Arimo"/>
              </a:rPr>
              <a:t>n</a:t>
            </a:r>
            <a:r>
              <a:rPr dirty="0" sz="850" spc="-175">
                <a:latin typeface="WenQuanYi Micro Hei Mono"/>
                <a:cs typeface="WenQuanYi Micro Hei Mono"/>
              </a:rPr>
              <a:t>ı  </a:t>
            </a:r>
            <a:r>
              <a:rPr dirty="0" sz="850" spc="-75">
                <a:latin typeface="Arimo"/>
                <a:cs typeface="Arimo"/>
              </a:rPr>
              <a:t>s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rlamazlar.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828677" y="4483323"/>
            <a:ext cx="135001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0">
                <a:solidFill>
                  <a:srgbClr val="FF0000"/>
                </a:solidFill>
                <a:latin typeface="Arimo"/>
                <a:cs typeface="Arimo"/>
              </a:rPr>
              <a:t>RISC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Mimarisinin</a:t>
            </a:r>
            <a:r>
              <a:rPr dirty="0" sz="850" spc="-14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Üstünlükleri</a:t>
            </a:r>
            <a:endParaRPr sz="850">
              <a:latin typeface="Arimo"/>
              <a:cs typeface="Arim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50001" y="4722312"/>
            <a:ext cx="4180204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5">
                <a:latin typeface="Arimo"/>
                <a:cs typeface="Arimo"/>
              </a:rPr>
              <a:t>RISC </a:t>
            </a:r>
            <a:r>
              <a:rPr dirty="0" sz="850" spc="-100">
                <a:latin typeface="Arimo"/>
                <a:cs typeface="Arimo"/>
              </a:rPr>
              <a:t>tasar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m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olan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0">
                <a:latin typeface="Arimo"/>
                <a:cs typeface="Arimo"/>
              </a:rPr>
              <a:t>mikroi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lemciyi </a:t>
            </a:r>
            <a:r>
              <a:rPr dirty="0" sz="850" spc="-25">
                <a:latin typeface="Arimo"/>
                <a:cs typeface="Arimo"/>
              </a:rPr>
              <a:t>kullanmak, </a:t>
            </a:r>
            <a:r>
              <a:rPr dirty="0" sz="850" spc="-75">
                <a:latin typeface="Arimo"/>
                <a:cs typeface="Arimo"/>
              </a:rPr>
              <a:t>kar</a:t>
            </a:r>
            <a:r>
              <a:rPr dirty="0" sz="850" spc="-75">
                <a:latin typeface="WenQuanYi Micro Hei Mono"/>
                <a:cs typeface="WenQuanYi Micro Hei Mono"/>
              </a:rPr>
              <a:t>şı</a:t>
            </a:r>
            <a:r>
              <a:rPr dirty="0" sz="850" spc="-75">
                <a:latin typeface="Arimo"/>
                <a:cs typeface="Arimo"/>
              </a:rPr>
              <a:t>la</a:t>
            </a:r>
            <a:r>
              <a:rPr dirty="0" sz="850" spc="-75">
                <a:latin typeface="WenQuanYi Micro Hei Mono"/>
                <a:cs typeface="WenQuanYi Micro Hei Mono"/>
              </a:rPr>
              <a:t>ş</a:t>
            </a:r>
            <a:r>
              <a:rPr dirty="0" sz="850" spc="-75">
                <a:latin typeface="Arimo"/>
                <a:cs typeface="Arimo"/>
              </a:rPr>
              <a:t>t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labilir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25">
                <a:latin typeface="Arimo"/>
                <a:cs typeface="Arimo"/>
              </a:rPr>
              <a:t>CISC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114">
                <a:latin typeface="Arimo"/>
                <a:cs typeface="Arimo"/>
              </a:rPr>
              <a:t>tasar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m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n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83275" y="4838700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850001" y="4854684"/>
            <a:ext cx="183642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>
                <a:latin typeface="Arimo"/>
                <a:cs typeface="Arimo"/>
              </a:rPr>
              <a:t>kullanamaya göre </a:t>
            </a:r>
            <a:r>
              <a:rPr dirty="0" sz="850" spc="-30">
                <a:latin typeface="Arimo"/>
                <a:cs typeface="Arimo"/>
              </a:rPr>
              <a:t>pek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30">
                <a:latin typeface="Arimo"/>
                <a:cs typeface="Arimo"/>
              </a:rPr>
              <a:t>avantaj</a:t>
            </a:r>
            <a:r>
              <a:rPr dirty="0" sz="850" spc="-105">
                <a:latin typeface="Arimo"/>
                <a:cs typeface="Arimo"/>
              </a:rPr>
              <a:t> </a:t>
            </a:r>
            <a:r>
              <a:rPr dirty="0" sz="850" spc="-55">
                <a:latin typeface="Arimo"/>
                <a:cs typeface="Arimo"/>
              </a:rPr>
              <a:t>sa</a:t>
            </a:r>
            <a:r>
              <a:rPr dirty="0" sz="850" spc="-55">
                <a:latin typeface="WenQuanYi Micro Hei Mono"/>
                <a:cs typeface="WenQuanYi Micro Hei Mono"/>
              </a:rPr>
              <a:t>ğ</a:t>
            </a:r>
            <a:r>
              <a:rPr dirty="0" sz="850" spc="-55">
                <a:latin typeface="Arimo"/>
                <a:cs typeface="Arimo"/>
              </a:rPr>
              <a:t>lar.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83275" y="5251703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850001" y="5119415"/>
            <a:ext cx="4179570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20">
                <a:solidFill>
                  <a:srgbClr val="FF0000"/>
                </a:solidFill>
                <a:latin typeface="Arimo"/>
                <a:cs typeface="Arimo"/>
              </a:rPr>
              <a:t>H</a:t>
            </a:r>
            <a:r>
              <a:rPr dirty="0" sz="850" spc="-12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solidFill>
                  <a:srgbClr val="FF0000"/>
                </a:solidFill>
                <a:latin typeface="Arimo"/>
                <a:cs typeface="Arimo"/>
              </a:rPr>
              <a:t>z: </a:t>
            </a:r>
            <a:r>
              <a:rPr dirty="0" sz="850" spc="-100">
                <a:latin typeface="Arimo"/>
                <a:cs typeface="Arimo"/>
              </a:rPr>
              <a:t>Azalt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lm</a:t>
            </a:r>
            <a:r>
              <a:rPr dirty="0" sz="850" spc="-100">
                <a:latin typeface="WenQuanYi Micro Hei Mono"/>
                <a:cs typeface="WenQuanYi Micro Hei Mono"/>
              </a:rPr>
              <a:t>ış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5">
                <a:latin typeface="Arimo"/>
                <a:cs typeface="Arimo"/>
              </a:rPr>
              <a:t>kümesi, kanal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40">
                <a:latin typeface="Arimo"/>
                <a:cs typeface="Arimo"/>
              </a:rPr>
              <a:t>süperskalar </a:t>
            </a:r>
            <a:r>
              <a:rPr dirty="0" sz="850" spc="-70">
                <a:latin typeface="Arimo"/>
                <a:cs typeface="Arimo"/>
              </a:rPr>
              <a:t>tasar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ma </a:t>
            </a:r>
            <a:r>
              <a:rPr dirty="0" sz="850" spc="-20">
                <a:latin typeface="Arimo"/>
                <a:cs typeface="Arimo"/>
              </a:rPr>
              <a:t>izin </a:t>
            </a:r>
            <a:r>
              <a:rPr dirty="0" sz="850" spc="-25">
                <a:latin typeface="Arimo"/>
                <a:cs typeface="Arimo"/>
              </a:rPr>
              <a:t>verdi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inden </a:t>
            </a:r>
            <a:r>
              <a:rPr dirty="0" sz="850" spc="-120">
                <a:latin typeface="Arimo"/>
                <a:cs typeface="Arimo"/>
              </a:rPr>
              <a:t>RISC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lemciler  </a:t>
            </a:r>
            <a:r>
              <a:rPr dirty="0" sz="850" spc="-25">
                <a:latin typeface="Arimo"/>
                <a:cs typeface="Arimo"/>
              </a:rPr>
              <a:t>genellikle </a:t>
            </a:r>
            <a:r>
              <a:rPr dirty="0" sz="850" spc="-75">
                <a:latin typeface="Arimo"/>
                <a:cs typeface="Arimo"/>
              </a:rPr>
              <a:t>kar</a:t>
            </a:r>
            <a:r>
              <a:rPr dirty="0" sz="850" spc="-75">
                <a:latin typeface="WenQuanYi Micro Hei Mono"/>
                <a:cs typeface="WenQuanYi Micro Hei Mono"/>
              </a:rPr>
              <a:t>şı</a:t>
            </a:r>
            <a:r>
              <a:rPr dirty="0" sz="850" spc="-75">
                <a:latin typeface="Arimo"/>
                <a:cs typeface="Arimo"/>
              </a:rPr>
              <a:t>la</a:t>
            </a:r>
            <a:r>
              <a:rPr dirty="0" sz="850" spc="-75">
                <a:latin typeface="WenQuanYi Micro Hei Mono"/>
                <a:cs typeface="WenQuanYi Micro Hei Mono"/>
              </a:rPr>
              <a:t>ş</a:t>
            </a:r>
            <a:r>
              <a:rPr dirty="0" sz="850" spc="-75">
                <a:latin typeface="Arimo"/>
                <a:cs typeface="Arimo"/>
              </a:rPr>
              <a:t>t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labilir </a:t>
            </a:r>
            <a:r>
              <a:rPr dirty="0" sz="850" spc="-100">
                <a:latin typeface="Arimo"/>
                <a:cs typeface="Arimo"/>
              </a:rPr>
              <a:t>yar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iletken </a:t>
            </a:r>
            <a:r>
              <a:rPr dirty="0" sz="850" spc="-15">
                <a:latin typeface="Arimo"/>
                <a:cs typeface="Arimo"/>
              </a:rPr>
              <a:t>teknolojisi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14">
                <a:latin typeface="Arimo"/>
                <a:cs typeface="Arimo"/>
              </a:rPr>
              <a:t>ayn</a:t>
            </a:r>
            <a:r>
              <a:rPr dirty="0" sz="850" spc="-114">
                <a:latin typeface="WenQuanYi Micro Hei Mono"/>
                <a:cs typeface="WenQuanYi Micro Hei Mono"/>
              </a:rPr>
              <a:t>ı </a:t>
            </a:r>
            <a:r>
              <a:rPr dirty="0" sz="850" spc="-45">
                <a:latin typeface="Arimo"/>
                <a:cs typeface="Arimo"/>
              </a:rPr>
              <a:t>saat </a:t>
            </a:r>
            <a:r>
              <a:rPr dirty="0" sz="850" spc="-60">
                <a:latin typeface="Arimo"/>
                <a:cs typeface="Arimo"/>
              </a:rPr>
              <a:t>oranlar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50">
                <a:latin typeface="Arimo"/>
                <a:cs typeface="Arimo"/>
              </a:rPr>
              <a:t>kullan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lan </a:t>
            </a:r>
            <a:r>
              <a:rPr dirty="0" sz="850" spc="-125">
                <a:latin typeface="Arimo"/>
                <a:cs typeface="Arimo"/>
              </a:rPr>
              <a:t>CISC  </a:t>
            </a:r>
            <a:r>
              <a:rPr dirty="0" sz="850" spc="-20">
                <a:latin typeface="Arimo"/>
                <a:cs typeface="Arimo"/>
              </a:rPr>
              <a:t>i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lemcilerinin </a:t>
            </a:r>
            <a:r>
              <a:rPr dirty="0" sz="850" spc="-50">
                <a:latin typeface="Arimo"/>
                <a:cs typeface="Arimo"/>
              </a:rPr>
              <a:t>performans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n2 veya </a:t>
            </a:r>
            <a:r>
              <a:rPr dirty="0" sz="850" spc="-35">
                <a:latin typeface="Arimo"/>
                <a:cs typeface="Arimo"/>
              </a:rPr>
              <a:t>4 </a:t>
            </a:r>
            <a:r>
              <a:rPr dirty="0" sz="850" spc="-95">
                <a:latin typeface="Arimo"/>
                <a:cs typeface="Arimo"/>
              </a:rPr>
              <a:t>kat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340">
                <a:latin typeface="WenQuanYi Micro Hei Mono"/>
                <a:cs typeface="WenQuanYi Micro Hei Mono"/>
              </a:rPr>
              <a:t>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45">
                <a:latin typeface="Arimo"/>
                <a:cs typeface="Arimo"/>
              </a:rPr>
              <a:t>yüksek </a:t>
            </a:r>
            <a:r>
              <a:rPr dirty="0" sz="850" spc="-20">
                <a:latin typeface="Arimo"/>
                <a:cs typeface="Arimo"/>
              </a:rPr>
              <a:t>performans </a:t>
            </a:r>
            <a:r>
              <a:rPr dirty="0" sz="850" spc="-25">
                <a:latin typeface="Arimo"/>
                <a:cs typeface="Arimo"/>
              </a:rPr>
              <a:t>gösterirler.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49890" y="5648866"/>
            <a:ext cx="4179570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Basit </a:t>
            </a:r>
            <a:r>
              <a:rPr dirty="0" sz="850" spc="-65">
                <a:solidFill>
                  <a:srgbClr val="FF0000"/>
                </a:solidFill>
                <a:latin typeface="Arimo"/>
                <a:cs typeface="Arimo"/>
              </a:rPr>
              <a:t>Donan</a:t>
            </a:r>
            <a:r>
              <a:rPr dirty="0" sz="850" spc="-6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solidFill>
                  <a:srgbClr val="FF0000"/>
                </a:solidFill>
                <a:latin typeface="Arimo"/>
                <a:cs typeface="Arimo"/>
              </a:rPr>
              <a:t>m: </a:t>
            </a:r>
            <a:r>
              <a:rPr dirty="0" sz="850" spc="-125">
                <a:latin typeface="Arimo"/>
                <a:cs typeface="Arimo"/>
              </a:rPr>
              <a:t>RISC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lemcinin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5">
                <a:latin typeface="Arimo"/>
                <a:cs typeface="Arimo"/>
              </a:rPr>
              <a:t>kümesi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20">
                <a:latin typeface="Arimo"/>
                <a:cs typeface="Arimo"/>
              </a:rPr>
              <a:t>basit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undan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70">
                <a:latin typeface="Arimo"/>
                <a:cs typeface="Arimo"/>
              </a:rPr>
              <a:t>az </a:t>
            </a:r>
            <a:r>
              <a:rPr dirty="0" sz="850" spc="-25">
                <a:latin typeface="Arimo"/>
                <a:cs typeface="Arimo"/>
              </a:rPr>
              <a:t>çip </a:t>
            </a:r>
            <a:r>
              <a:rPr dirty="0" sz="850" spc="-110">
                <a:latin typeface="Arimo"/>
                <a:cs typeface="Arimo"/>
              </a:rPr>
              <a:t>uzay</a:t>
            </a:r>
            <a:r>
              <a:rPr dirty="0" sz="850" spc="-110">
                <a:latin typeface="WenQuanYi Micro Hei Mono"/>
                <a:cs typeface="WenQuanYi Micro Hei Mono"/>
              </a:rPr>
              <a:t>ı  </a:t>
            </a:r>
            <a:r>
              <a:rPr dirty="0" sz="850" spc="-50">
                <a:latin typeface="Arimo"/>
                <a:cs typeface="Arimo"/>
              </a:rPr>
              <a:t>kullan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rlar. Ekstra </a:t>
            </a:r>
            <a:r>
              <a:rPr dirty="0" sz="850" spc="-30">
                <a:latin typeface="Arimo"/>
                <a:cs typeface="Arimo"/>
              </a:rPr>
              <a:t>fonksiyonlar, </a:t>
            </a:r>
            <a:r>
              <a:rPr dirty="0" sz="850" spc="-25">
                <a:latin typeface="Arimo"/>
                <a:cs typeface="Arimo"/>
              </a:rPr>
              <a:t>bellek </a:t>
            </a:r>
            <a:r>
              <a:rPr dirty="0" sz="850" spc="-10">
                <a:latin typeface="Arimo"/>
                <a:cs typeface="Arimo"/>
              </a:rPr>
              <a:t>kontrol </a:t>
            </a:r>
            <a:r>
              <a:rPr dirty="0" sz="850" spc="-5">
                <a:latin typeface="Arimo"/>
                <a:cs typeface="Arimo"/>
              </a:rPr>
              <a:t>birimleri </a:t>
            </a:r>
            <a:r>
              <a:rPr dirty="0" sz="850" spc="-50">
                <a:latin typeface="Arimo"/>
                <a:cs typeface="Arimo"/>
              </a:rPr>
              <a:t>veya kayan </a:t>
            </a:r>
            <a:r>
              <a:rPr dirty="0" sz="850" spc="-55">
                <a:latin typeface="Arimo"/>
                <a:cs typeface="Arimo"/>
              </a:rPr>
              <a:t>noktal</a:t>
            </a:r>
            <a:r>
              <a:rPr dirty="0" sz="850" spc="-55">
                <a:latin typeface="WenQuanYi Micro Hei Mono"/>
                <a:cs typeface="WenQuanYi Micro Hei Mono"/>
              </a:rPr>
              <a:t>ı </a:t>
            </a:r>
            <a:r>
              <a:rPr dirty="0" sz="850" spc="-5">
                <a:latin typeface="Arimo"/>
                <a:cs typeface="Arimo"/>
              </a:rPr>
              <a:t>aritmetik birimleri  </a:t>
            </a:r>
            <a:r>
              <a:rPr dirty="0" sz="850" spc="-30">
                <a:latin typeface="Arimo"/>
                <a:cs typeface="Arimo"/>
              </a:rPr>
              <a:t>de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345">
                <a:latin typeface="WenQuanYi Micro Hei Mono"/>
                <a:cs typeface="WenQuanYi Micro Hei Mono"/>
              </a:rPr>
              <a:t> </a:t>
            </a:r>
            <a:r>
              <a:rPr dirty="0" sz="850" spc="-25">
                <a:latin typeface="Arimo"/>
                <a:cs typeface="Arimo"/>
              </a:rPr>
              <a:t>çip </a:t>
            </a:r>
            <a:r>
              <a:rPr dirty="0" sz="850" spc="-30">
                <a:latin typeface="Arimo"/>
                <a:cs typeface="Arimo"/>
              </a:rPr>
              <a:t>üzerine </a:t>
            </a:r>
            <a:r>
              <a:rPr dirty="0" sz="850" spc="-20">
                <a:latin typeface="Arimo"/>
                <a:cs typeface="Arimo"/>
              </a:rPr>
              <a:t>yerle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tirilir.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50001" y="6178329"/>
            <a:ext cx="4180204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50">
                <a:solidFill>
                  <a:srgbClr val="FF0000"/>
                </a:solidFill>
                <a:latin typeface="Arimo"/>
                <a:cs typeface="Arimo"/>
              </a:rPr>
              <a:t>K</a:t>
            </a:r>
            <a:r>
              <a:rPr dirty="0" sz="850" spc="-15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50">
                <a:solidFill>
                  <a:srgbClr val="FF0000"/>
                </a:solidFill>
                <a:latin typeface="Arimo"/>
                <a:cs typeface="Arimo"/>
              </a:rPr>
              <a:t>sa </a:t>
            </a:r>
            <a:r>
              <a:rPr dirty="0" sz="850" spc="-100">
                <a:solidFill>
                  <a:srgbClr val="FF0000"/>
                </a:solidFill>
                <a:latin typeface="Arimo"/>
                <a:cs typeface="Arimo"/>
              </a:rPr>
              <a:t>Tasar</a:t>
            </a:r>
            <a:r>
              <a:rPr dirty="0" sz="850" spc="-10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solidFill>
                  <a:srgbClr val="FF0000"/>
                </a:solidFill>
                <a:latin typeface="Arimo"/>
                <a:cs typeface="Arimo"/>
              </a:rPr>
              <a:t>m </a:t>
            </a:r>
            <a:r>
              <a:rPr dirty="0" sz="850" spc="-85">
                <a:solidFill>
                  <a:srgbClr val="FF0000"/>
                </a:solidFill>
                <a:latin typeface="Arimo"/>
                <a:cs typeface="Arimo"/>
              </a:rPr>
              <a:t>Zaman</a:t>
            </a:r>
            <a:r>
              <a:rPr dirty="0" sz="850" spc="-8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solidFill>
                  <a:srgbClr val="FF0000"/>
                </a:solidFill>
                <a:latin typeface="Arimo"/>
                <a:cs typeface="Arimo"/>
              </a:rPr>
              <a:t>: </a:t>
            </a:r>
            <a:r>
              <a:rPr dirty="0" sz="850" spc="-125">
                <a:latin typeface="Arimo"/>
                <a:cs typeface="Arimo"/>
              </a:rPr>
              <a:t>RISC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lemciler </a:t>
            </a:r>
            <a:r>
              <a:rPr dirty="0" sz="850" spc="-125">
                <a:latin typeface="Arimo"/>
                <a:cs typeface="Arimo"/>
              </a:rPr>
              <a:t>CISC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lemcilere </a:t>
            </a:r>
            <a:r>
              <a:rPr dirty="0" sz="850" spc="-35">
                <a:latin typeface="Arimo"/>
                <a:cs typeface="Arimo"/>
              </a:rPr>
              <a:t>göre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20">
                <a:latin typeface="Arimo"/>
                <a:cs typeface="Arimo"/>
              </a:rPr>
              <a:t>basit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undan </a:t>
            </a:r>
            <a:r>
              <a:rPr dirty="0" sz="850" spc="-40">
                <a:latin typeface="Arimo"/>
                <a:cs typeface="Arimo"/>
              </a:rPr>
              <a:t>daha çabuk  </a:t>
            </a:r>
            <a:r>
              <a:rPr dirty="0" sz="850" spc="-15">
                <a:latin typeface="Arimo"/>
                <a:cs typeface="Arimo"/>
              </a:rPr>
              <a:t>tasarlanabilirler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0">
                <a:latin typeface="Arimo"/>
                <a:cs typeface="Arimo"/>
              </a:rPr>
              <a:t>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 </a:t>
            </a:r>
            <a:r>
              <a:rPr dirty="0" sz="850" spc="-15">
                <a:latin typeface="Arimo"/>
                <a:cs typeface="Arimo"/>
              </a:rPr>
              <a:t>teknolojik </a:t>
            </a:r>
            <a:r>
              <a:rPr dirty="0" sz="850" spc="-30">
                <a:latin typeface="Arimo"/>
                <a:cs typeface="Arimo"/>
              </a:rPr>
              <a:t>geli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melerin </a:t>
            </a:r>
            <a:r>
              <a:rPr dirty="0" sz="850" spc="-70">
                <a:latin typeface="Arimo"/>
                <a:cs typeface="Arimo"/>
              </a:rPr>
              <a:t>avantajlar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</a:t>
            </a:r>
            <a:r>
              <a:rPr dirty="0" sz="850" spc="-70">
                <a:latin typeface="WenQuanYi Micro Hei Mono"/>
                <a:cs typeface="WenQuanYi Micro Hei Mono"/>
              </a:rPr>
              <a:t>ı </a:t>
            </a:r>
            <a:r>
              <a:rPr dirty="0" sz="850" spc="-125">
                <a:latin typeface="Arimo"/>
                <a:cs typeface="Arimo"/>
              </a:rPr>
              <a:t>CISC </a:t>
            </a:r>
            <a:r>
              <a:rPr dirty="0" sz="850" spc="-70">
                <a:latin typeface="Arimo"/>
                <a:cs typeface="Arimo"/>
              </a:rPr>
              <a:t>tasar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mlar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na </a:t>
            </a:r>
            <a:r>
              <a:rPr dirty="0" sz="850" spc="-35">
                <a:latin typeface="Arimo"/>
                <a:cs typeface="Arimo"/>
              </a:rPr>
              <a:t>göre </a:t>
            </a:r>
            <a:r>
              <a:rPr dirty="0" sz="850" spc="-45">
                <a:latin typeface="Arimo"/>
                <a:cs typeface="Arimo"/>
              </a:rPr>
              <a:t>daha  </a:t>
            </a:r>
            <a:r>
              <a:rPr dirty="0" sz="850" spc="-40">
                <a:latin typeface="Arimo"/>
                <a:cs typeface="Arimo"/>
              </a:rPr>
              <a:t>çabuk </a:t>
            </a:r>
            <a:r>
              <a:rPr dirty="0" sz="850" spc="-30">
                <a:latin typeface="Arimo"/>
                <a:cs typeface="Arimo"/>
              </a:rPr>
              <a:t>kabul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edebilirler.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71</a:t>
            </a:r>
            <a:endParaRPr sz="550">
              <a:latin typeface="Arimo"/>
              <a:cs typeface="Arim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72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82" y="710150"/>
            <a:ext cx="128460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0">
                <a:solidFill>
                  <a:srgbClr val="FF0000"/>
                </a:solidFill>
                <a:latin typeface="Arimo"/>
                <a:cs typeface="Arimo"/>
              </a:rPr>
              <a:t>RISC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Mimarisinin</a:t>
            </a:r>
            <a:r>
              <a:rPr dirty="0" sz="850" spc="-11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100">
                <a:solidFill>
                  <a:srgbClr val="FF0000"/>
                </a:solidFill>
                <a:latin typeface="Arimo"/>
                <a:cs typeface="Arimo"/>
              </a:rPr>
              <a:t>Sak</a:t>
            </a:r>
            <a:r>
              <a:rPr dirty="0" sz="850" spc="-10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solidFill>
                  <a:srgbClr val="FF0000"/>
                </a:solidFill>
                <a:latin typeface="Arimo"/>
                <a:cs typeface="Arimo"/>
              </a:rPr>
              <a:t>ncalar</a:t>
            </a:r>
            <a:r>
              <a:rPr dirty="0" sz="850" spc="-10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208" y="949144"/>
            <a:ext cx="417957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5">
                <a:latin typeface="Arimo"/>
                <a:cs typeface="Arimo"/>
              </a:rPr>
              <a:t>CISC </a:t>
            </a:r>
            <a:r>
              <a:rPr dirty="0" sz="850" spc="-70">
                <a:latin typeface="Arimo"/>
                <a:cs typeface="Arimo"/>
              </a:rPr>
              <a:t>tasar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m </a:t>
            </a:r>
            <a:r>
              <a:rPr dirty="0" sz="850" spc="-20">
                <a:latin typeface="Arimo"/>
                <a:cs typeface="Arimo"/>
              </a:rPr>
              <a:t>stratejisinden </a:t>
            </a:r>
            <a:r>
              <a:rPr dirty="0" sz="850" spc="-125">
                <a:latin typeface="Arimo"/>
                <a:cs typeface="Arimo"/>
              </a:rPr>
              <a:t>RISC </a:t>
            </a:r>
            <a:r>
              <a:rPr dirty="0" sz="850" spc="-70">
                <a:latin typeface="Arimo"/>
                <a:cs typeface="Arimo"/>
              </a:rPr>
              <a:t>tasar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m </a:t>
            </a:r>
            <a:r>
              <a:rPr dirty="0" sz="850" spc="-20">
                <a:latin typeface="Arimo"/>
                <a:cs typeface="Arimo"/>
              </a:rPr>
              <a:t>stratejisine </a:t>
            </a:r>
            <a:r>
              <a:rPr dirty="0" sz="850" spc="-75">
                <a:latin typeface="Arimo"/>
                <a:cs typeface="Arimo"/>
              </a:rPr>
              <a:t>yap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lan </a:t>
            </a:r>
            <a:r>
              <a:rPr dirty="0" sz="850" spc="-70">
                <a:latin typeface="Arimo"/>
                <a:cs typeface="Arimo"/>
              </a:rPr>
              <a:t>geçi</a:t>
            </a:r>
            <a:r>
              <a:rPr dirty="0" sz="850" spc="-70">
                <a:latin typeface="WenQuanYi Micro Hei Mono"/>
                <a:cs typeface="WenQuanYi Micro Hei Mono"/>
              </a:rPr>
              <a:t>ş </a:t>
            </a:r>
            <a:r>
              <a:rPr dirty="0" sz="850" spc="-25">
                <a:latin typeface="Arimo"/>
                <a:cs typeface="Arimo"/>
              </a:rPr>
              <a:t>kendi </a:t>
            </a:r>
            <a:r>
              <a:rPr dirty="0" sz="850" spc="-10">
                <a:latin typeface="Arimo"/>
                <a:cs typeface="Arimo"/>
              </a:rPr>
              <a:t>problemlerini</a:t>
            </a:r>
            <a:r>
              <a:rPr dirty="0" sz="850" spc="-12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de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493" y="106527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3208" y="1081509"/>
            <a:ext cx="417957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0">
                <a:latin typeface="Arimo"/>
                <a:cs typeface="Arimo"/>
              </a:rPr>
              <a:t>beraberinde </a:t>
            </a:r>
            <a:r>
              <a:rPr dirty="0" sz="850" spc="-25">
                <a:latin typeface="Arimo"/>
                <a:cs typeface="Arimo"/>
              </a:rPr>
              <a:t>getirmi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tir. </a:t>
            </a:r>
            <a:r>
              <a:rPr dirty="0" sz="850" spc="-75">
                <a:latin typeface="Arimo"/>
                <a:cs typeface="Arimo"/>
              </a:rPr>
              <a:t>Donan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m </a:t>
            </a:r>
            <a:r>
              <a:rPr dirty="0" sz="850" spc="-20">
                <a:latin typeface="Arimo"/>
                <a:cs typeface="Arimo"/>
              </a:rPr>
              <a:t>mühendisleri </a:t>
            </a:r>
            <a:r>
              <a:rPr dirty="0" sz="850" spc="-65">
                <a:latin typeface="Arimo"/>
                <a:cs typeface="Arimo"/>
              </a:rPr>
              <a:t>kodlar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125">
                <a:latin typeface="Arimo"/>
                <a:cs typeface="Arimo"/>
              </a:rPr>
              <a:t>CISC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lemcisinden </a:t>
            </a:r>
            <a:r>
              <a:rPr dirty="0" sz="850" spc="-120">
                <a:latin typeface="Arimo"/>
                <a:cs typeface="Arimo"/>
              </a:rPr>
              <a:t>RISC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lemcisine  </a:t>
            </a:r>
            <a:r>
              <a:rPr dirty="0" sz="850" spc="-55">
                <a:latin typeface="Arimo"/>
                <a:cs typeface="Arimo"/>
              </a:rPr>
              <a:t>aktar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rken </a:t>
            </a:r>
            <a:r>
              <a:rPr dirty="0" sz="850" spc="-25">
                <a:latin typeface="Arimo"/>
                <a:cs typeface="Arimo"/>
              </a:rPr>
              <a:t>anahtar 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 </a:t>
            </a:r>
            <a:r>
              <a:rPr dirty="0" sz="850" spc="-65">
                <a:latin typeface="Arimo"/>
                <a:cs typeface="Arimo"/>
              </a:rPr>
              <a:t>göz </a:t>
            </a:r>
            <a:r>
              <a:rPr dirty="0" sz="850" spc="-25">
                <a:latin typeface="Arimo"/>
                <a:cs typeface="Arimo"/>
              </a:rPr>
              <a:t>önünde </a:t>
            </a:r>
            <a:r>
              <a:rPr dirty="0" sz="850" spc="-20">
                <a:latin typeface="Arimo"/>
                <a:cs typeface="Arimo"/>
              </a:rPr>
              <a:t>bulundurmak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zorundad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73</a:t>
            </a:r>
            <a:endParaRPr sz="55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28677" y="710150"/>
            <a:ext cx="54419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Kod</a:t>
            </a:r>
            <a:r>
              <a:rPr dirty="0" sz="850" spc="-9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Özelli</a:t>
            </a:r>
            <a:r>
              <a:rPr dirty="0" sz="850" spc="-40">
                <a:solidFill>
                  <a:srgbClr val="FF0000"/>
                </a:solidFill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i</a:t>
            </a:r>
            <a:endParaRPr sz="85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0001" y="949144"/>
            <a:ext cx="4180204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5">
                <a:latin typeface="Arimo"/>
                <a:cs typeface="Arimo"/>
              </a:rPr>
              <a:t>Bir </a:t>
            </a:r>
            <a:r>
              <a:rPr dirty="0" sz="850" spc="-125">
                <a:latin typeface="Arimo"/>
                <a:cs typeface="Arimo"/>
              </a:rPr>
              <a:t>RISC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lemcisinin </a:t>
            </a:r>
            <a:r>
              <a:rPr dirty="0" sz="850" spc="-50">
                <a:latin typeface="Arimo"/>
                <a:cs typeface="Arimo"/>
              </a:rPr>
              <a:t>performans</a:t>
            </a:r>
            <a:r>
              <a:rPr dirty="0" sz="850" spc="-50">
                <a:latin typeface="WenQuanYi Micro Hei Mono"/>
                <a:cs typeface="WenQuanYi Micro Hei Mono"/>
              </a:rPr>
              <a:t>ı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ledi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i </a:t>
            </a:r>
            <a:r>
              <a:rPr dirty="0" sz="850" spc="-30">
                <a:latin typeface="Arimo"/>
                <a:cs typeface="Arimo"/>
              </a:rPr>
              <a:t>kodun </a:t>
            </a:r>
            <a:r>
              <a:rPr dirty="0" sz="850" spc="-50">
                <a:latin typeface="Arimo"/>
                <a:cs typeface="Arimo"/>
              </a:rPr>
              <a:t>algoritmas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na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100">
                <a:latin typeface="Arimo"/>
                <a:cs typeface="Arimo"/>
              </a:rPr>
              <a:t>ba</a:t>
            </a:r>
            <a:r>
              <a:rPr dirty="0" sz="850" spc="-100">
                <a:latin typeface="WenQuanYi Micro Hei Mono"/>
                <a:cs typeface="WenQuanYi Micro Hei Mono"/>
              </a:rPr>
              <a:t>ğ</a:t>
            </a:r>
            <a:r>
              <a:rPr dirty="0" sz="850" spc="-100">
                <a:latin typeface="Arimo"/>
                <a:cs typeface="Arimo"/>
              </a:rPr>
              <a:t>l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d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r. </a:t>
            </a:r>
            <a:r>
              <a:rPr dirty="0" sz="850" spc="-75">
                <a:latin typeface="Arimo"/>
                <a:cs typeface="Arimo"/>
              </a:rPr>
              <a:t>E</a:t>
            </a:r>
            <a:r>
              <a:rPr dirty="0" sz="850" spc="-75">
                <a:latin typeface="WenQuanYi Micro Hei Mono"/>
                <a:cs typeface="WenQuanYi Micro Hei Mono"/>
              </a:rPr>
              <a:t>ğ</a:t>
            </a:r>
            <a:r>
              <a:rPr dirty="0" sz="850" spc="-75">
                <a:latin typeface="Arimo"/>
                <a:cs typeface="Arimo"/>
              </a:rPr>
              <a:t>er</a:t>
            </a:r>
            <a:r>
              <a:rPr dirty="0" sz="850" spc="5">
                <a:latin typeface="Arimo"/>
                <a:cs typeface="Arimo"/>
              </a:rPr>
              <a:t> </a:t>
            </a:r>
            <a:r>
              <a:rPr dirty="0" sz="850" spc="-60">
                <a:latin typeface="Arimo"/>
                <a:cs typeface="Arimo"/>
              </a:rPr>
              <a:t>programc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83275" y="106527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850001" y="1081509"/>
            <a:ext cx="417957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2200"/>
              </a:lnSpc>
              <a:spcBef>
                <a:spcPts val="95"/>
              </a:spcBef>
            </a:pP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20">
                <a:latin typeface="Arimo"/>
                <a:cs typeface="Arimo"/>
              </a:rPr>
              <a:t>derleyici,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0">
                <a:latin typeface="Arimo"/>
                <a:cs typeface="Arimo"/>
              </a:rPr>
              <a:t>programlamada </a:t>
            </a:r>
            <a:r>
              <a:rPr dirty="0" sz="850" spc="-100">
                <a:latin typeface="Arimo"/>
                <a:cs typeface="Arimo"/>
              </a:rPr>
              <a:t>zay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f </a:t>
            </a:r>
            <a:r>
              <a:rPr dirty="0" sz="850" spc="-80">
                <a:latin typeface="Arimo"/>
                <a:cs typeface="Arimo"/>
              </a:rPr>
              <a:t>i</a:t>
            </a:r>
            <a:r>
              <a:rPr dirty="0" sz="850" spc="-80">
                <a:latin typeface="WenQuanYi Micro Hei Mono"/>
                <a:cs typeface="WenQuanYi Micro Hei Mono"/>
              </a:rPr>
              <a:t>ş </a:t>
            </a:r>
            <a:r>
              <a:rPr dirty="0" sz="850" spc="-95">
                <a:latin typeface="Arimo"/>
                <a:cs typeface="Arimo"/>
              </a:rPr>
              <a:t>ç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kar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rsa,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lemci </a:t>
            </a:r>
            <a:r>
              <a:rPr dirty="0" sz="850" spc="-80">
                <a:latin typeface="Arimo"/>
                <a:cs typeface="Arimo"/>
              </a:rPr>
              <a:t>at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 </a:t>
            </a:r>
            <a:r>
              <a:rPr dirty="0" sz="850" spc="-20">
                <a:latin typeface="Arimo"/>
                <a:cs typeface="Arimo"/>
              </a:rPr>
              <a:t>durumda </a:t>
            </a:r>
            <a:r>
              <a:rPr dirty="0" sz="850" spc="-35">
                <a:latin typeface="Arimo"/>
                <a:cs typeface="Arimo"/>
              </a:rPr>
              <a:t>kalarak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0">
                <a:latin typeface="Arimo"/>
                <a:cs typeface="Arimo"/>
              </a:rPr>
              <a:t>parça  </a:t>
            </a:r>
            <a:r>
              <a:rPr dirty="0" sz="850" spc="-50">
                <a:latin typeface="Arimo"/>
                <a:cs typeface="Arimo"/>
              </a:rPr>
              <a:t>zaman </a:t>
            </a:r>
            <a:r>
              <a:rPr dirty="0" sz="850" spc="-30">
                <a:latin typeface="Arimo"/>
                <a:cs typeface="Arimo"/>
              </a:rPr>
              <a:t>harcayabilir.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49890" y="1478604"/>
            <a:ext cx="4180204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715">
              <a:lnSpc>
                <a:spcPct val="102200"/>
              </a:lnSpc>
              <a:spcBef>
                <a:spcPts val="95"/>
              </a:spcBef>
            </a:pPr>
            <a:r>
              <a:rPr dirty="0" sz="850" spc="-40">
                <a:latin typeface="Arimo"/>
                <a:cs typeface="Arimo"/>
              </a:rPr>
              <a:t>Programlama </a:t>
            </a:r>
            <a:r>
              <a:rPr dirty="0" sz="850" spc="-55">
                <a:latin typeface="Arimo"/>
                <a:cs typeface="Arimo"/>
              </a:rPr>
              <a:t>kurallar</a:t>
            </a:r>
            <a:r>
              <a:rPr dirty="0" sz="850" spc="-55">
                <a:latin typeface="WenQuanYi Micro Hei Mono"/>
                <a:cs typeface="WenQuanYi Micro Hei Mono"/>
              </a:rPr>
              <a:t>ı </a:t>
            </a:r>
            <a:r>
              <a:rPr dirty="0" sz="850" spc="-90">
                <a:latin typeface="Arimo"/>
                <a:cs typeface="Arimo"/>
              </a:rPr>
              <a:t>karma</a:t>
            </a:r>
            <a:r>
              <a:rPr dirty="0" sz="850" spc="-90">
                <a:latin typeface="WenQuanYi Micro Hei Mono"/>
                <a:cs typeface="WenQuanYi Micro Hei Mono"/>
              </a:rPr>
              <a:t>şı</a:t>
            </a:r>
            <a:r>
              <a:rPr dirty="0" sz="850" spc="-90">
                <a:latin typeface="Arimo"/>
                <a:cs typeface="Arimo"/>
              </a:rPr>
              <a:t>k </a:t>
            </a:r>
            <a:r>
              <a:rPr dirty="0" sz="850" spc="-30">
                <a:latin typeface="Arimo"/>
                <a:cs typeface="Arimo"/>
              </a:rPr>
              <a:t>olabilece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inden </a:t>
            </a:r>
            <a:r>
              <a:rPr dirty="0" sz="850" spc="-50">
                <a:latin typeface="Arimo"/>
                <a:cs typeface="Arimo"/>
              </a:rPr>
              <a:t>ço</a:t>
            </a:r>
            <a:r>
              <a:rPr dirty="0" sz="850" spc="-50">
                <a:latin typeface="WenQuanYi Micro Hei Mono"/>
                <a:cs typeface="WenQuanYi Micro Hei Mono"/>
              </a:rPr>
              <a:t>ğ</a:t>
            </a:r>
            <a:r>
              <a:rPr dirty="0" sz="850" spc="-50">
                <a:latin typeface="Arimo"/>
                <a:cs typeface="Arimo"/>
              </a:rPr>
              <a:t>u programc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lar </a:t>
            </a:r>
            <a:r>
              <a:rPr dirty="0" sz="850" spc="-45">
                <a:latin typeface="Arimo"/>
                <a:cs typeface="Arimo"/>
              </a:rPr>
              <a:t>yüksek </a:t>
            </a:r>
            <a:r>
              <a:rPr dirty="0" sz="850" spc="-30">
                <a:latin typeface="Arimo"/>
                <a:cs typeface="Arimo"/>
              </a:rPr>
              <a:t>düzeyli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5">
                <a:latin typeface="Arimo"/>
                <a:cs typeface="Arimo"/>
              </a:rPr>
              <a:t>dil  </a:t>
            </a:r>
            <a:r>
              <a:rPr dirty="0" sz="850" spc="-40">
                <a:latin typeface="Arimo"/>
                <a:cs typeface="Arimo"/>
              </a:rPr>
              <a:t>kullan</a:t>
            </a:r>
            <a:r>
              <a:rPr dirty="0" sz="850" spc="-40">
                <a:latin typeface="WenQuanYi Micro Hei Mono"/>
                <a:cs typeface="WenQuanYi Micro Hei Mono"/>
              </a:rPr>
              <a:t>ı</a:t>
            </a:r>
            <a:r>
              <a:rPr dirty="0" sz="850" spc="-40">
                <a:latin typeface="Arimo"/>
                <a:cs typeface="Arimo"/>
              </a:rPr>
              <a:t>rlar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0">
                <a:latin typeface="Arimo"/>
                <a:cs typeface="Arimo"/>
              </a:rPr>
              <a:t>düzenlemeyi </a:t>
            </a:r>
            <a:r>
              <a:rPr dirty="0" sz="850" spc="-25">
                <a:latin typeface="Arimo"/>
                <a:cs typeface="Arimo"/>
              </a:rPr>
              <a:t>derleyiciye</a:t>
            </a:r>
            <a:r>
              <a:rPr dirty="0" sz="850" spc="-70">
                <a:latin typeface="Arimo"/>
                <a:cs typeface="Arimo"/>
              </a:rPr>
              <a:t> </a:t>
            </a:r>
            <a:r>
              <a:rPr dirty="0" sz="850" spc="-80">
                <a:latin typeface="Arimo"/>
                <a:cs typeface="Arimo"/>
              </a:rPr>
              <a:t>b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rak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rlar.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120">
                <a:latin typeface="Arimo"/>
                <a:cs typeface="Arimo"/>
              </a:rPr>
              <a:t>RISC </a:t>
            </a:r>
            <a:r>
              <a:rPr dirty="0" sz="850" spc="-80">
                <a:latin typeface="Arimo"/>
                <a:cs typeface="Arimo"/>
              </a:rPr>
              <a:t>uygulamas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 </a:t>
            </a:r>
            <a:r>
              <a:rPr dirty="0" sz="850" spc="-50">
                <a:latin typeface="Arimo"/>
                <a:cs typeface="Arimo"/>
              </a:rPr>
              <a:t>performans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, </a:t>
            </a:r>
            <a:r>
              <a:rPr dirty="0" sz="850" spc="-20">
                <a:latin typeface="Arimo"/>
                <a:cs typeface="Arimo"/>
              </a:rPr>
              <a:t>derleyici </a:t>
            </a:r>
            <a:r>
              <a:rPr dirty="0" sz="850" spc="-50">
                <a:latin typeface="Arimo"/>
                <a:cs typeface="Arimo"/>
              </a:rPr>
              <a:t>taraf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 </a:t>
            </a:r>
            <a:r>
              <a:rPr dirty="0" sz="850" spc="-25">
                <a:latin typeface="Arimo"/>
                <a:cs typeface="Arimo"/>
              </a:rPr>
              <a:t>olu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turulan kodun </a:t>
            </a:r>
            <a:r>
              <a:rPr dirty="0" sz="850" spc="-30">
                <a:latin typeface="Arimo"/>
                <a:cs typeface="Arimo"/>
              </a:rPr>
              <a:t>özelli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ine </a:t>
            </a:r>
            <a:r>
              <a:rPr dirty="0" sz="850" spc="-100">
                <a:latin typeface="Arimo"/>
                <a:cs typeface="Arimo"/>
              </a:rPr>
              <a:t>ba</a:t>
            </a:r>
            <a:r>
              <a:rPr dirty="0" sz="850" spc="-100">
                <a:latin typeface="WenQuanYi Micro Hei Mono"/>
                <a:cs typeface="WenQuanYi Micro Hei Mono"/>
              </a:rPr>
              <a:t>ğ</a:t>
            </a:r>
            <a:r>
              <a:rPr dirty="0" sz="850" spc="-100">
                <a:latin typeface="Arimo"/>
                <a:cs typeface="Arimo"/>
              </a:rPr>
              <a:t>l</a:t>
            </a:r>
            <a:r>
              <a:rPr dirty="0" sz="850" spc="-100">
                <a:latin typeface="WenQuanYi Micro Hei Mono"/>
                <a:cs typeface="WenQuanYi Micro Hei Mono"/>
              </a:rPr>
              <a:t>ı 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undan </a:t>
            </a:r>
            <a:r>
              <a:rPr dirty="0" sz="850" spc="-75">
                <a:latin typeface="Arimo"/>
                <a:cs typeface="Arimo"/>
              </a:rPr>
              <a:t>dolay</a:t>
            </a:r>
            <a:r>
              <a:rPr dirty="0" sz="850" spc="-75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geli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tiriciler </a:t>
            </a:r>
            <a:r>
              <a:rPr dirty="0" sz="850" spc="-50">
                <a:latin typeface="Arimo"/>
                <a:cs typeface="Arimo"/>
              </a:rPr>
              <a:t>i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lenmi</a:t>
            </a:r>
            <a:r>
              <a:rPr dirty="0" sz="850" spc="-50">
                <a:latin typeface="WenQuanYi Micro Hei Mono"/>
                <a:cs typeface="WenQuanYi Micro Hei Mono"/>
              </a:rPr>
              <a:t>ş </a:t>
            </a:r>
            <a:r>
              <a:rPr dirty="0" sz="850" spc="-30">
                <a:latin typeface="Arimo"/>
                <a:cs typeface="Arimo"/>
              </a:rPr>
              <a:t>kodun özelli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ine </a:t>
            </a:r>
            <a:r>
              <a:rPr dirty="0" sz="850" spc="-45">
                <a:latin typeface="Arimo"/>
                <a:cs typeface="Arimo"/>
              </a:rPr>
              <a:t>dayanan </a:t>
            </a:r>
            <a:r>
              <a:rPr dirty="0" sz="850" spc="-15">
                <a:latin typeface="Arimo"/>
                <a:cs typeface="Arimo"/>
              </a:rPr>
              <a:t>derleyicileri </a:t>
            </a:r>
            <a:r>
              <a:rPr dirty="0" sz="850" spc="-20">
                <a:latin typeface="Arimo"/>
                <a:cs typeface="Arimo"/>
              </a:rPr>
              <a:t>dikkatle  </a:t>
            </a:r>
            <a:r>
              <a:rPr dirty="0" sz="850" spc="-45">
                <a:latin typeface="Arimo"/>
                <a:cs typeface="Arimo"/>
              </a:rPr>
              <a:t>seçmek </a:t>
            </a:r>
            <a:r>
              <a:rPr dirty="0" sz="850" spc="-50">
                <a:latin typeface="Arimo"/>
                <a:cs typeface="Arimo"/>
              </a:rPr>
              <a:t>zorundad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rlar.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74</a:t>
            </a:r>
            <a:endParaRPr sz="550">
              <a:latin typeface="Arimo"/>
              <a:cs typeface="Arim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41882" y="4483323"/>
            <a:ext cx="99314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0">
                <a:solidFill>
                  <a:srgbClr val="FF0000"/>
                </a:solidFill>
                <a:latin typeface="Arimo"/>
                <a:cs typeface="Arimo"/>
              </a:rPr>
              <a:t>Hatalardan</a:t>
            </a:r>
            <a:r>
              <a:rPr dirty="0" sz="850" spc="-9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85">
                <a:solidFill>
                  <a:srgbClr val="FF0000"/>
                </a:solidFill>
                <a:latin typeface="Arimo"/>
                <a:cs typeface="Arimo"/>
              </a:rPr>
              <a:t>Ar</a:t>
            </a:r>
            <a:r>
              <a:rPr dirty="0" sz="850" spc="-8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solidFill>
                  <a:srgbClr val="FF0000"/>
                </a:solidFill>
                <a:latin typeface="Arimo"/>
                <a:cs typeface="Arimo"/>
              </a:rPr>
              <a:t>nd</a:t>
            </a:r>
            <a:r>
              <a:rPr dirty="0" sz="850" spc="-8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solidFill>
                  <a:srgbClr val="FF0000"/>
                </a:solidFill>
                <a:latin typeface="Arimo"/>
                <a:cs typeface="Arimo"/>
              </a:rPr>
              <a:t>rma</a:t>
            </a:r>
            <a:endParaRPr sz="850">
              <a:latin typeface="Arimo"/>
              <a:cs typeface="Arim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3208" y="4722312"/>
            <a:ext cx="4180204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0">
                <a:latin typeface="Arimo"/>
                <a:cs typeface="Arimo"/>
              </a:rPr>
              <a:t>Komut </a:t>
            </a:r>
            <a:r>
              <a:rPr dirty="0" sz="850" spc="-60">
                <a:latin typeface="Arimo"/>
                <a:cs typeface="Arimo"/>
              </a:rPr>
              <a:t>planlamas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dikkatli </a:t>
            </a:r>
            <a:r>
              <a:rPr dirty="0" sz="850" spc="-75">
                <a:latin typeface="Arimo"/>
                <a:cs typeface="Arimo"/>
              </a:rPr>
              <a:t>yap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lmazsa </a:t>
            </a:r>
            <a:r>
              <a:rPr dirty="0" sz="850" spc="-25">
                <a:latin typeface="Arimo"/>
                <a:cs typeface="Arimo"/>
              </a:rPr>
              <a:t>hatalardan </a:t>
            </a:r>
            <a:r>
              <a:rPr dirty="0" sz="850" spc="-105">
                <a:latin typeface="Arimo"/>
                <a:cs typeface="Arimo"/>
              </a:rPr>
              <a:t>ar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nd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rmay</a:t>
            </a:r>
            <a:r>
              <a:rPr dirty="0" sz="850" spc="-105">
                <a:latin typeface="WenQuanYi Micro Hei Mono"/>
                <a:cs typeface="WenQuanYi Micro Hei Mono"/>
              </a:rPr>
              <a:t>ı </a:t>
            </a:r>
            <a:r>
              <a:rPr dirty="0" sz="850" spc="-50">
                <a:latin typeface="Arimo"/>
                <a:cs typeface="Arimo"/>
              </a:rPr>
              <a:t>zorla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t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rabilir. </a:t>
            </a:r>
            <a:r>
              <a:rPr dirty="0" sz="850" spc="-20">
                <a:latin typeface="Arimo"/>
                <a:cs typeface="Arimo"/>
              </a:rPr>
              <a:t>Makine</a:t>
            </a:r>
            <a:r>
              <a:rPr dirty="0" sz="850" spc="20">
                <a:latin typeface="Arimo"/>
                <a:cs typeface="Arimo"/>
              </a:rPr>
              <a:t> </a:t>
            </a:r>
            <a:r>
              <a:rPr dirty="0" sz="850">
                <a:latin typeface="Arimo"/>
                <a:cs typeface="Arimo"/>
              </a:rPr>
              <a:t>dili</a:t>
            </a:r>
            <a:endParaRPr sz="850">
              <a:latin typeface="Arimo"/>
              <a:cs typeface="Arim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6493" y="4838700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63208" y="4854684"/>
            <a:ext cx="417957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65">
                <a:latin typeface="Arimo"/>
                <a:cs typeface="Arimo"/>
              </a:rPr>
              <a:t>komutlar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 </a:t>
            </a:r>
            <a:r>
              <a:rPr dirty="0" sz="850" spc="-120">
                <a:latin typeface="Arimo"/>
                <a:cs typeface="Arimo"/>
              </a:rPr>
              <a:t>kar</a:t>
            </a:r>
            <a:r>
              <a:rPr dirty="0" sz="850" spc="-120">
                <a:latin typeface="WenQuanYi Micro Hei Mono"/>
                <a:cs typeface="WenQuanYi Micro Hei Mono"/>
              </a:rPr>
              <a:t>ış</a:t>
            </a:r>
            <a:r>
              <a:rPr dirty="0" sz="850" spc="-120">
                <a:latin typeface="Arimo"/>
                <a:cs typeface="Arimo"/>
              </a:rPr>
              <a:t>t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r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lmas</a:t>
            </a:r>
            <a:r>
              <a:rPr dirty="0" sz="850" spc="-12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kodu </a:t>
            </a:r>
            <a:r>
              <a:rPr dirty="0" sz="850" spc="-75">
                <a:latin typeface="Arimo"/>
                <a:cs typeface="Arimo"/>
              </a:rPr>
              <a:t>okumay</a:t>
            </a:r>
            <a:r>
              <a:rPr dirty="0" sz="850" spc="-75">
                <a:latin typeface="WenQuanYi Micro Hei Mono"/>
                <a:cs typeface="WenQuanYi Micro Hei Mono"/>
              </a:rPr>
              <a:t>ı </a:t>
            </a:r>
            <a:r>
              <a:rPr dirty="0" sz="850" spc="-85">
                <a:latin typeface="Arimo"/>
                <a:cs typeface="Arimo"/>
              </a:rPr>
              <a:t>zorla</a:t>
            </a:r>
            <a:r>
              <a:rPr dirty="0" sz="850" spc="-85">
                <a:latin typeface="WenQuanYi Micro Hei Mono"/>
                <a:cs typeface="WenQuanYi Micro Hei Mono"/>
              </a:rPr>
              <a:t>ş</a:t>
            </a:r>
            <a:r>
              <a:rPr dirty="0" sz="850" spc="-85">
                <a:latin typeface="Arimo"/>
                <a:cs typeface="Arimo"/>
              </a:rPr>
              <a:t>t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r. </a:t>
            </a:r>
            <a:r>
              <a:rPr dirty="0" sz="850" spc="-35">
                <a:latin typeface="Arimo"/>
                <a:cs typeface="Arimo"/>
              </a:rPr>
              <a:t>Bunun </a:t>
            </a:r>
            <a:r>
              <a:rPr dirty="0" sz="850" spc="-20">
                <a:latin typeface="Arimo"/>
                <a:cs typeface="Arimo"/>
              </a:rPr>
              <a:t>için </a:t>
            </a:r>
            <a:r>
              <a:rPr dirty="0" sz="850" spc="-65">
                <a:latin typeface="Arimo"/>
                <a:cs typeface="Arimo"/>
              </a:rPr>
              <a:t>programc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kodlama yaparken  </a:t>
            </a:r>
            <a:r>
              <a:rPr dirty="0" sz="850" spc="-15">
                <a:latin typeface="Arimo"/>
                <a:cs typeface="Arimo"/>
              </a:rPr>
              <a:t>dikkatli </a:t>
            </a:r>
            <a:r>
              <a:rPr dirty="0" sz="850" spc="-25">
                <a:latin typeface="Arimo"/>
                <a:cs typeface="Arimo"/>
              </a:rPr>
              <a:t>olmak</a:t>
            </a:r>
            <a:r>
              <a:rPr dirty="0" sz="850" spc="-85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zorundad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28677" y="4483323"/>
            <a:ext cx="65976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Kod</a:t>
            </a:r>
            <a:r>
              <a:rPr dirty="0" sz="850" spc="-8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Büyümesi</a:t>
            </a:r>
            <a:endParaRPr sz="850">
              <a:latin typeface="Arimo"/>
              <a:cs typeface="Arim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50001" y="4722312"/>
            <a:ext cx="417957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60">
                <a:latin typeface="Arimo"/>
                <a:cs typeface="Arimo"/>
              </a:rPr>
              <a:t>Kod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geni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lemesi </a:t>
            </a:r>
            <a:r>
              <a:rPr dirty="0" sz="850" spc="-125">
                <a:latin typeface="Arimo"/>
                <a:cs typeface="Arimo"/>
              </a:rPr>
              <a:t>CISC </a:t>
            </a:r>
            <a:r>
              <a:rPr dirty="0" sz="850" spc="-30">
                <a:latin typeface="Arimo"/>
                <a:cs typeface="Arimo"/>
              </a:rPr>
              <a:t>makinesi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20">
                <a:latin typeface="Arimo"/>
                <a:cs typeface="Arimo"/>
              </a:rPr>
              <a:t>derlenen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spc="-125">
                <a:latin typeface="Arimo"/>
                <a:cs typeface="Arimo"/>
              </a:rPr>
              <a:t>RISC </a:t>
            </a:r>
            <a:r>
              <a:rPr dirty="0" sz="850" spc="-35">
                <a:latin typeface="Arimo"/>
                <a:cs typeface="Arimo"/>
              </a:rPr>
              <a:t>makinesi </a:t>
            </a:r>
            <a:r>
              <a:rPr dirty="0" sz="850" spc="-15">
                <a:latin typeface="Arimo"/>
                <a:cs typeface="Arimo"/>
              </a:rPr>
              <a:t>için tekrar </a:t>
            </a:r>
            <a:r>
              <a:rPr dirty="0" sz="850" spc="-20">
                <a:latin typeface="Arimo"/>
                <a:cs typeface="Arimo"/>
              </a:rPr>
              <a:t>derlenen</a:t>
            </a:r>
            <a:r>
              <a:rPr dirty="0" sz="850" spc="-15">
                <a:latin typeface="Arimo"/>
                <a:cs typeface="Arimo"/>
              </a:rPr>
              <a:t> </a:t>
            </a:r>
            <a:r>
              <a:rPr dirty="0" sz="850" spc="-5">
                <a:latin typeface="Arimo"/>
                <a:cs typeface="Arimo"/>
              </a:rPr>
              <a:t>bir</a:t>
            </a:r>
            <a:endParaRPr sz="850">
              <a:latin typeface="Arimo"/>
              <a:cs typeface="Arim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83275" y="4838700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850001" y="4854684"/>
            <a:ext cx="417893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60">
                <a:latin typeface="Arimo"/>
                <a:cs typeface="Arimo"/>
              </a:rPr>
              <a:t>program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 </a:t>
            </a:r>
            <a:r>
              <a:rPr dirty="0" sz="850" spc="-35">
                <a:latin typeface="Arimo"/>
                <a:cs typeface="Arimo"/>
              </a:rPr>
              <a:t>aradaki </a:t>
            </a:r>
            <a:r>
              <a:rPr dirty="0" sz="850" spc="-30">
                <a:latin typeface="Arimo"/>
                <a:cs typeface="Arimo"/>
              </a:rPr>
              <a:t>göreceli uzunluk </a:t>
            </a:r>
            <a:r>
              <a:rPr dirty="0" sz="850" spc="-100">
                <a:latin typeface="Arimo"/>
                <a:cs typeface="Arimo"/>
              </a:rPr>
              <a:t>fark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aret eder. </a:t>
            </a:r>
            <a:r>
              <a:rPr dirty="0" sz="850" spc="-85">
                <a:latin typeface="Arimo"/>
                <a:cs typeface="Arimo"/>
              </a:rPr>
              <a:t>Tam </a:t>
            </a:r>
            <a:r>
              <a:rPr dirty="0" sz="850" spc="-45">
                <a:latin typeface="Arimo"/>
                <a:cs typeface="Arimo"/>
              </a:rPr>
              <a:t>geni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leme </a:t>
            </a:r>
            <a:r>
              <a:rPr dirty="0" sz="850" spc="-80">
                <a:latin typeface="Arimo"/>
                <a:cs typeface="Arimo"/>
              </a:rPr>
              <a:t>asl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nda </a:t>
            </a:r>
            <a:r>
              <a:rPr dirty="0" sz="850" spc="-15">
                <a:latin typeface="Arimo"/>
                <a:cs typeface="Arimo"/>
              </a:rPr>
              <a:t>derleyicinin  niteli</a:t>
            </a:r>
            <a:r>
              <a:rPr dirty="0" sz="850" spc="-15">
                <a:latin typeface="WenQuanYi Micro Hei Mono"/>
                <a:cs typeface="WenQuanYi Micro Hei Mono"/>
              </a:rPr>
              <a:t>ğ</a:t>
            </a:r>
            <a:r>
              <a:rPr dirty="0" sz="850" spc="-15">
                <a:latin typeface="Arimo"/>
                <a:cs typeface="Arimo"/>
              </a:rPr>
              <a:t>ine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0">
                <a:latin typeface="Arimo"/>
                <a:cs typeface="Arimo"/>
              </a:rPr>
              <a:t>makinenin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5">
                <a:latin typeface="Arimo"/>
                <a:cs typeface="Arimo"/>
              </a:rPr>
              <a:t>kümesi </a:t>
            </a:r>
            <a:r>
              <a:rPr dirty="0" sz="850" spc="-114">
                <a:latin typeface="Arimo"/>
                <a:cs typeface="Arimo"/>
              </a:rPr>
              <a:t>yap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s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na </a:t>
            </a:r>
            <a:r>
              <a:rPr dirty="0" sz="850" spc="-110">
                <a:latin typeface="Arimo"/>
                <a:cs typeface="Arimo"/>
              </a:rPr>
              <a:t>ba</a:t>
            </a:r>
            <a:r>
              <a:rPr dirty="0" sz="850" spc="-110">
                <a:latin typeface="WenQuanYi Micro Hei Mono"/>
                <a:cs typeface="WenQuanYi Micro Hei Mono"/>
              </a:rPr>
              <a:t>ğ</a:t>
            </a:r>
            <a:r>
              <a:rPr dirty="0" sz="850" spc="-110">
                <a:latin typeface="Arimo"/>
                <a:cs typeface="Arimo"/>
              </a:rPr>
              <a:t>l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d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50001" y="5251775"/>
            <a:ext cx="4180204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25">
                <a:latin typeface="Arimo"/>
                <a:cs typeface="Arimo"/>
              </a:rPr>
              <a:t>CISC </a:t>
            </a:r>
            <a:r>
              <a:rPr dirty="0" sz="850" spc="-60">
                <a:latin typeface="Arimo"/>
                <a:cs typeface="Arimo"/>
              </a:rPr>
              <a:t>tabanl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makinelerin </a:t>
            </a:r>
            <a:r>
              <a:rPr dirty="0" sz="850" spc="-85">
                <a:latin typeface="Arimo"/>
                <a:cs typeface="Arimo"/>
              </a:rPr>
              <a:t>karma</a:t>
            </a:r>
            <a:r>
              <a:rPr dirty="0" sz="850" spc="-85">
                <a:latin typeface="WenQuanYi Micro Hei Mono"/>
                <a:cs typeface="WenQuanYi Micro Hei Mono"/>
              </a:rPr>
              <a:t>şı</a:t>
            </a:r>
            <a:r>
              <a:rPr dirty="0" sz="850" spc="-85">
                <a:latin typeface="Arimo"/>
                <a:cs typeface="Arimo"/>
              </a:rPr>
              <a:t>k </a:t>
            </a:r>
            <a:r>
              <a:rPr dirty="0" sz="850" spc="-20">
                <a:latin typeface="Arimo"/>
                <a:cs typeface="Arimo"/>
              </a:rPr>
              <a:t>i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lemlerinin </a:t>
            </a:r>
            <a:r>
              <a:rPr dirty="0" sz="850" spc="-15">
                <a:latin typeface="Arimo"/>
                <a:cs typeface="Arimo"/>
              </a:rPr>
              <a:t>tek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15">
                <a:latin typeface="Arimo"/>
                <a:cs typeface="Arimo"/>
              </a:rPr>
              <a:t>yürütülmesinden </a:t>
            </a:r>
            <a:r>
              <a:rPr dirty="0" sz="850" spc="-75">
                <a:latin typeface="Arimo"/>
                <a:cs typeface="Arimo"/>
              </a:rPr>
              <a:t>dolay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335">
                <a:latin typeface="WenQuanYi Micro Hei Mono"/>
                <a:cs typeface="WenQuanYi Micro Hei Mono"/>
              </a:rPr>
              <a:t> </a:t>
            </a:r>
            <a:r>
              <a:rPr dirty="0" sz="850" spc="-35">
                <a:latin typeface="Arimo"/>
                <a:cs typeface="Arimo"/>
              </a:rPr>
              <a:t>kod  </a:t>
            </a:r>
            <a:r>
              <a:rPr dirty="0" sz="850" spc="-45">
                <a:latin typeface="Arimo"/>
                <a:cs typeface="Arimo"/>
              </a:rPr>
              <a:t>geni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lemesi </a:t>
            </a:r>
            <a:r>
              <a:rPr dirty="0" sz="850" spc="-15">
                <a:latin typeface="Arimo"/>
                <a:cs typeface="Arimo"/>
              </a:rPr>
              <a:t>problem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olabilir.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75</a:t>
            </a:r>
            <a:endParaRPr sz="550">
              <a:latin typeface="Arimo"/>
              <a:cs typeface="Arim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76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109" y="757581"/>
            <a:ext cx="136207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Mikroi</a:t>
            </a:r>
            <a:r>
              <a:rPr dirty="0" sz="850" spc="-25">
                <a:solidFill>
                  <a:srgbClr val="FF0000"/>
                </a:solidFill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lemci </a:t>
            </a: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kullan</a:t>
            </a:r>
            <a:r>
              <a:rPr dirty="0" sz="850" spc="-5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m</a:t>
            </a:r>
            <a:r>
              <a:rPr dirty="0" sz="850" spc="-114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alanlar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911" y="1137028"/>
            <a:ext cx="434848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40">
                <a:latin typeface="Arimo"/>
                <a:cs typeface="Arimo"/>
              </a:rPr>
              <a:t>Günümüzde, </a:t>
            </a:r>
            <a:r>
              <a:rPr dirty="0" sz="850" spc="-30">
                <a:latin typeface="Arimo"/>
                <a:cs typeface="Arimo"/>
              </a:rPr>
              <a:t>en </a:t>
            </a:r>
            <a:r>
              <a:rPr dirty="0" sz="850" spc="-25">
                <a:latin typeface="Arimo"/>
                <a:cs typeface="Arimo"/>
              </a:rPr>
              <a:t>büyük </a:t>
            </a:r>
            <a:r>
              <a:rPr dirty="0" sz="850" spc="-45">
                <a:latin typeface="Arimo"/>
                <a:cs typeface="Arimo"/>
              </a:rPr>
              <a:t>ana </a:t>
            </a:r>
            <a:r>
              <a:rPr dirty="0" sz="850" spc="-30">
                <a:latin typeface="Arimo"/>
                <a:cs typeface="Arimo"/>
              </a:rPr>
              <a:t>bilgisayarlardan, </a:t>
            </a:r>
            <a:r>
              <a:rPr dirty="0" sz="850" spc="-35">
                <a:latin typeface="Arimo"/>
                <a:cs typeface="Arimo"/>
              </a:rPr>
              <a:t>en küçük </a:t>
            </a:r>
            <a:r>
              <a:rPr dirty="0" sz="850" spc="-20">
                <a:latin typeface="Arimo"/>
                <a:cs typeface="Arimo"/>
              </a:rPr>
              <a:t>el </a:t>
            </a:r>
            <a:r>
              <a:rPr dirty="0" sz="850" spc="-45">
                <a:latin typeface="Arimo"/>
                <a:cs typeface="Arimo"/>
              </a:rPr>
              <a:t>bilgisayarlar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na </a:t>
            </a:r>
            <a:r>
              <a:rPr dirty="0" sz="850" spc="-35">
                <a:latin typeface="Arimo"/>
                <a:cs typeface="Arimo"/>
              </a:rPr>
              <a:t>kadar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 spc="-35">
                <a:latin typeface="Arimo"/>
                <a:cs typeface="Arimo"/>
              </a:rPr>
              <a:t>sistem  çekirde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inde </a:t>
            </a:r>
            <a:r>
              <a:rPr dirty="0" sz="850" spc="-30">
                <a:latin typeface="Arimo"/>
                <a:cs typeface="Arimo"/>
              </a:rPr>
              <a:t>mikroi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kullan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lmaktad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8060" y="1754936"/>
            <a:ext cx="3810000" cy="919480"/>
            <a:chOff x="738060" y="1754936"/>
            <a:chExt cx="3810000" cy="919480"/>
          </a:xfrm>
        </p:grpSpPr>
        <p:sp>
          <p:nvSpPr>
            <p:cNvPr id="5" name="object 5"/>
            <p:cNvSpPr/>
            <p:nvPr/>
          </p:nvSpPr>
          <p:spPr>
            <a:xfrm>
              <a:off x="1737410" y="2002129"/>
              <a:ext cx="553821" cy="3043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77961" y="2306459"/>
              <a:ext cx="545528" cy="2820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8060" y="1858620"/>
              <a:ext cx="792721" cy="7927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64688" y="1858617"/>
              <a:ext cx="829919" cy="7504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02304" y="1754936"/>
              <a:ext cx="845667" cy="919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593361" y="3331714"/>
            <a:ext cx="62865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15">
                <a:solidFill>
                  <a:srgbClr val="898989"/>
                </a:solidFill>
                <a:latin typeface="Arimo"/>
                <a:cs typeface="Arimo"/>
              </a:rPr>
              <a:t>5</a:t>
            </a:r>
            <a:endParaRPr sz="550">
              <a:latin typeface="Arimo"/>
              <a:cs typeface="Arim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18022" y="861267"/>
            <a:ext cx="117792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0">
                <a:solidFill>
                  <a:srgbClr val="FF0000"/>
                </a:solidFill>
                <a:latin typeface="Arimo"/>
                <a:cs typeface="Arimo"/>
              </a:rPr>
              <a:t>Mikroi</a:t>
            </a:r>
            <a:r>
              <a:rPr dirty="0" sz="850" spc="-20">
                <a:solidFill>
                  <a:srgbClr val="FF0000"/>
                </a:solidFill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solidFill>
                  <a:srgbClr val="FF0000"/>
                </a:solidFill>
                <a:latin typeface="Arimo"/>
                <a:cs typeface="Arimo"/>
              </a:rPr>
              <a:t>lemcinin</a:t>
            </a:r>
            <a:r>
              <a:rPr dirty="0" sz="850" spc="-9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Görevleri</a:t>
            </a:r>
            <a:endParaRPr sz="850">
              <a:latin typeface="Arimo"/>
              <a:cs typeface="Arim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83275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918022" y="1125998"/>
            <a:ext cx="3414395" cy="42290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1435" indent="-39370">
              <a:lnSpc>
                <a:spcPct val="100000"/>
              </a:lnSpc>
              <a:spcBef>
                <a:spcPts val="114"/>
              </a:spcBef>
              <a:buSzPct val="88235"/>
              <a:buFont typeface="Arial"/>
              <a:buChar char="•"/>
              <a:tabLst>
                <a:tab pos="52069" algn="l"/>
              </a:tabLst>
            </a:pPr>
            <a:r>
              <a:rPr dirty="0" sz="850" spc="-40">
                <a:latin typeface="Arimo"/>
                <a:cs typeface="Arimo"/>
              </a:rPr>
              <a:t>Sistemdeki </a:t>
            </a:r>
            <a:r>
              <a:rPr dirty="0" sz="850">
                <a:latin typeface="Arimo"/>
                <a:cs typeface="Arimo"/>
              </a:rPr>
              <a:t>tüm </a:t>
            </a:r>
            <a:r>
              <a:rPr dirty="0" sz="850" spc="-25">
                <a:latin typeface="Arimo"/>
                <a:cs typeface="Arimo"/>
              </a:rPr>
              <a:t>elemanlar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0">
                <a:latin typeface="Arimo"/>
                <a:cs typeface="Arimo"/>
              </a:rPr>
              <a:t>birimlere </a:t>
            </a:r>
            <a:r>
              <a:rPr dirty="0" sz="850" spc="-45">
                <a:latin typeface="Arimo"/>
                <a:cs typeface="Arimo"/>
              </a:rPr>
              <a:t>zamanlama ve </a:t>
            </a:r>
            <a:r>
              <a:rPr dirty="0" sz="850" spc="-10">
                <a:latin typeface="Arimo"/>
                <a:cs typeface="Arimo"/>
              </a:rPr>
              <a:t>kontrol </a:t>
            </a:r>
            <a:r>
              <a:rPr dirty="0" sz="850" spc="-30">
                <a:latin typeface="Arimo"/>
                <a:cs typeface="Arimo"/>
              </a:rPr>
              <a:t>sinyali</a:t>
            </a:r>
            <a:r>
              <a:rPr dirty="0" sz="850" spc="-20">
                <a:latin typeface="Arimo"/>
                <a:cs typeface="Arimo"/>
              </a:rPr>
              <a:t> </a:t>
            </a:r>
            <a:r>
              <a:rPr dirty="0" sz="850" spc="-60">
                <a:latin typeface="Arimo"/>
                <a:cs typeface="Arimo"/>
              </a:rPr>
              <a:t>sa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lar.</a:t>
            </a:r>
            <a:endParaRPr sz="850">
              <a:latin typeface="Arimo"/>
              <a:cs typeface="Arimo"/>
            </a:endParaRPr>
          </a:p>
          <a:p>
            <a:pPr marL="51435" indent="-39370">
              <a:lnSpc>
                <a:spcPct val="100000"/>
              </a:lnSpc>
              <a:spcBef>
                <a:spcPts val="25"/>
              </a:spcBef>
              <a:buSzPct val="88235"/>
              <a:buFont typeface="Arial"/>
              <a:buChar char="•"/>
              <a:tabLst>
                <a:tab pos="52069" algn="l"/>
              </a:tabLst>
            </a:pPr>
            <a:r>
              <a:rPr dirty="0" sz="850" spc="-30">
                <a:latin typeface="Arimo"/>
                <a:cs typeface="Arimo"/>
              </a:rPr>
              <a:t>Bellekten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95">
                <a:latin typeface="Arimo"/>
                <a:cs typeface="Arimo"/>
              </a:rPr>
              <a:t>al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p</a:t>
            </a:r>
            <a:r>
              <a:rPr dirty="0" sz="850" spc="-80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getirir.</a:t>
            </a:r>
            <a:endParaRPr sz="850">
              <a:latin typeface="Arimo"/>
              <a:cs typeface="Arimo"/>
            </a:endParaRPr>
          </a:p>
          <a:p>
            <a:pPr marL="51435" indent="-39370">
              <a:lnSpc>
                <a:spcPct val="100000"/>
              </a:lnSpc>
              <a:spcBef>
                <a:spcPts val="20"/>
              </a:spcBef>
              <a:buSzPct val="88235"/>
              <a:buFont typeface="Arial"/>
              <a:buChar char="•"/>
              <a:tabLst>
                <a:tab pos="52069" algn="l"/>
              </a:tabLst>
            </a:pPr>
            <a:r>
              <a:rPr dirty="0" sz="850" spc="-25">
                <a:latin typeface="Arimo"/>
                <a:cs typeface="Arimo"/>
              </a:rPr>
              <a:t>Komutun kodunu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60">
                <a:latin typeface="Arimo"/>
                <a:cs typeface="Arimo"/>
              </a:rPr>
              <a:t>çözer.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83275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918008" y="1523099"/>
            <a:ext cx="3865879" cy="42290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1435" indent="-39370">
              <a:lnSpc>
                <a:spcPct val="100000"/>
              </a:lnSpc>
              <a:spcBef>
                <a:spcPts val="114"/>
              </a:spcBef>
              <a:buSzPct val="88235"/>
              <a:buFont typeface="Arial"/>
              <a:buChar char="•"/>
              <a:tabLst>
                <a:tab pos="52069" algn="l"/>
              </a:tabLst>
            </a:pPr>
            <a:r>
              <a:rPr dirty="0" sz="850" spc="-25">
                <a:latin typeface="Arimo"/>
                <a:cs typeface="Arimo"/>
              </a:rPr>
              <a:t>Komutun </a:t>
            </a:r>
            <a:r>
              <a:rPr dirty="0" sz="850" spc="-60">
                <a:latin typeface="Arimo"/>
                <a:cs typeface="Arimo"/>
              </a:rPr>
              <a:t>operand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na </a:t>
            </a:r>
            <a:r>
              <a:rPr dirty="0" sz="850" spc="-30">
                <a:latin typeface="Arimo"/>
                <a:cs typeface="Arimo"/>
              </a:rPr>
              <a:t>göre, </a:t>
            </a:r>
            <a:r>
              <a:rPr dirty="0" sz="850" spc="-15">
                <a:latin typeface="Arimo"/>
                <a:cs typeface="Arimo"/>
              </a:rPr>
              <a:t>veriyi </a:t>
            </a:r>
            <a:r>
              <a:rPr dirty="0" sz="850" spc="-30">
                <a:latin typeface="Arimo"/>
                <a:cs typeface="Arimo"/>
              </a:rPr>
              <a:t>kendisine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60">
                <a:latin typeface="Arimo"/>
                <a:cs typeface="Arimo"/>
              </a:rPr>
              <a:t>G/Ç </a:t>
            </a:r>
            <a:r>
              <a:rPr dirty="0" sz="850" spc="-5">
                <a:latin typeface="Arimo"/>
                <a:cs typeface="Arimo"/>
              </a:rPr>
              <a:t>birimine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75">
                <a:latin typeface="Arimo"/>
                <a:cs typeface="Arimo"/>
              </a:rPr>
              <a:t>aktar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  <a:p>
            <a:pPr marL="51435" indent="-39370">
              <a:lnSpc>
                <a:spcPct val="100000"/>
              </a:lnSpc>
              <a:spcBef>
                <a:spcPts val="25"/>
              </a:spcBef>
              <a:buSzPct val="88235"/>
              <a:buFont typeface="Arial"/>
              <a:buChar char="•"/>
              <a:tabLst>
                <a:tab pos="52069" algn="l"/>
              </a:tabLst>
            </a:pPr>
            <a:r>
              <a:rPr dirty="0" sz="850" spc="-5">
                <a:latin typeface="Arimo"/>
                <a:cs typeface="Arimo"/>
              </a:rPr>
              <a:t>Aritmetik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65">
                <a:latin typeface="Arimo"/>
                <a:cs typeface="Arimo"/>
              </a:rPr>
              <a:t>mant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k </a:t>
            </a:r>
            <a:r>
              <a:rPr dirty="0" sz="850" spc="-20">
                <a:latin typeface="Arimo"/>
                <a:cs typeface="Arimo"/>
              </a:rPr>
              <a:t>i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lemlerini</a:t>
            </a:r>
            <a:r>
              <a:rPr dirty="0" sz="850" spc="-65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yürütür.</a:t>
            </a:r>
            <a:endParaRPr sz="850">
              <a:latin typeface="Arimo"/>
              <a:cs typeface="Arimo"/>
            </a:endParaRPr>
          </a:p>
          <a:p>
            <a:pPr marL="51435" indent="-39370">
              <a:lnSpc>
                <a:spcPct val="100000"/>
              </a:lnSpc>
              <a:spcBef>
                <a:spcPts val="20"/>
              </a:spcBef>
              <a:buSzPct val="88235"/>
              <a:buFont typeface="Arial"/>
              <a:buChar char="•"/>
              <a:tabLst>
                <a:tab pos="52069" algn="l"/>
              </a:tabLst>
            </a:pPr>
            <a:r>
              <a:rPr dirty="0" sz="850" spc="-40">
                <a:latin typeface="Arimo"/>
                <a:cs typeface="Arimo"/>
              </a:rPr>
              <a:t>Program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lenirken, </a:t>
            </a:r>
            <a:r>
              <a:rPr dirty="0" sz="850" spc="-30">
                <a:latin typeface="Arimo"/>
                <a:cs typeface="Arimo"/>
              </a:rPr>
              <a:t>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 </a:t>
            </a:r>
            <a:r>
              <a:rPr dirty="0" sz="850" spc="-65">
                <a:latin typeface="Arimo"/>
                <a:cs typeface="Arimo"/>
              </a:rPr>
              <a:t>donan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m </a:t>
            </a:r>
            <a:r>
              <a:rPr dirty="0" sz="850" spc="-10">
                <a:latin typeface="Arimo"/>
                <a:cs typeface="Arimo"/>
              </a:rPr>
              <a:t>birimlerinden </a:t>
            </a:r>
            <a:r>
              <a:rPr dirty="0" sz="850" spc="-40">
                <a:latin typeface="Arimo"/>
                <a:cs typeface="Arimo"/>
              </a:rPr>
              <a:t>gelen </a:t>
            </a:r>
            <a:r>
              <a:rPr dirty="0" sz="850" spc="-55">
                <a:latin typeface="Arimo"/>
                <a:cs typeface="Arimo"/>
              </a:rPr>
              <a:t>kesme </a:t>
            </a:r>
            <a:r>
              <a:rPr dirty="0" sz="850" spc="-15">
                <a:latin typeface="Arimo"/>
                <a:cs typeface="Arimo"/>
              </a:rPr>
              <a:t>taleplerine </a:t>
            </a:r>
            <a:r>
              <a:rPr dirty="0" sz="850" spc="-45">
                <a:latin typeface="Arimo"/>
                <a:cs typeface="Arimo"/>
              </a:rPr>
              <a:t>cevap</a:t>
            </a:r>
            <a:r>
              <a:rPr dirty="0" sz="850" spc="5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verir.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80155" y="3331714"/>
            <a:ext cx="62865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15">
                <a:solidFill>
                  <a:srgbClr val="898989"/>
                </a:solidFill>
                <a:latin typeface="Arimo"/>
                <a:cs typeface="Arimo"/>
              </a:rPr>
              <a:t>6</a:t>
            </a:r>
            <a:endParaRPr sz="550">
              <a:latin typeface="Arimo"/>
              <a:cs typeface="Arim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31229" y="4634440"/>
            <a:ext cx="101600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0">
                <a:solidFill>
                  <a:srgbClr val="FF0000"/>
                </a:solidFill>
                <a:latin typeface="Arimo"/>
                <a:cs typeface="Arimo"/>
              </a:rPr>
              <a:t>Mikroi</a:t>
            </a:r>
            <a:r>
              <a:rPr dirty="0" sz="850" spc="-20">
                <a:solidFill>
                  <a:srgbClr val="FF0000"/>
                </a:solidFill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solidFill>
                  <a:srgbClr val="FF0000"/>
                </a:solidFill>
                <a:latin typeface="Arimo"/>
                <a:cs typeface="Arimo"/>
              </a:rPr>
              <a:t>lemcinin</a:t>
            </a:r>
            <a:r>
              <a:rPr dirty="0" sz="850" spc="-10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165">
                <a:solidFill>
                  <a:srgbClr val="FF0000"/>
                </a:solidFill>
                <a:latin typeface="Arimo"/>
                <a:cs typeface="Arimo"/>
              </a:rPr>
              <a:t>Yap</a:t>
            </a:r>
            <a:r>
              <a:rPr dirty="0" sz="850" spc="-16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65">
                <a:solidFill>
                  <a:srgbClr val="FF0000"/>
                </a:solidFill>
                <a:latin typeface="Arimo"/>
                <a:cs typeface="Arimo"/>
              </a:rPr>
              <a:t>s</a:t>
            </a:r>
            <a:r>
              <a:rPr dirty="0" sz="850" spc="-16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1229" y="4899172"/>
            <a:ext cx="275399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0">
                <a:latin typeface="Arimo"/>
                <a:cs typeface="Arimo"/>
              </a:rPr>
              <a:t>Mikroi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lemcilerin </a:t>
            </a:r>
            <a:r>
              <a:rPr dirty="0" sz="850" spc="-105">
                <a:latin typeface="Arimo"/>
                <a:cs typeface="Arimo"/>
              </a:rPr>
              <a:t>yap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s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nda </a:t>
            </a:r>
            <a:r>
              <a:rPr dirty="0" sz="850" spc="-95">
                <a:latin typeface="Arimo"/>
                <a:cs typeface="Arimo"/>
              </a:rPr>
              <a:t>a</a:t>
            </a:r>
            <a:r>
              <a:rPr dirty="0" sz="850" spc="-95">
                <a:latin typeface="WenQuanYi Micro Hei Mono"/>
                <a:cs typeface="WenQuanYi Micro Hei Mono"/>
              </a:rPr>
              <a:t>ş</a:t>
            </a:r>
            <a:r>
              <a:rPr dirty="0" sz="850" spc="-95">
                <a:latin typeface="Arimo"/>
                <a:cs typeface="Arimo"/>
              </a:rPr>
              <a:t>a</a:t>
            </a:r>
            <a:r>
              <a:rPr dirty="0" sz="850" spc="-95">
                <a:latin typeface="WenQuanYi Micro Hei Mono"/>
                <a:cs typeface="WenQuanYi Micro Hei Mono"/>
              </a:rPr>
              <a:t>ğı</a:t>
            </a:r>
            <a:r>
              <a:rPr dirty="0" sz="850" spc="-95">
                <a:latin typeface="Arimo"/>
                <a:cs typeface="Arimo"/>
              </a:rPr>
              <a:t>daki </a:t>
            </a:r>
            <a:r>
              <a:rPr dirty="0" sz="850">
                <a:latin typeface="Arimo"/>
                <a:cs typeface="Arimo"/>
              </a:rPr>
              <a:t>birimler</a:t>
            </a:r>
            <a:r>
              <a:rPr dirty="0" sz="850" spc="-85">
                <a:latin typeface="Arimo"/>
                <a:cs typeface="Arimo"/>
              </a:rPr>
              <a:t> </a:t>
            </a:r>
            <a:r>
              <a:rPr dirty="0" sz="850" spc="-50">
                <a:latin typeface="Arimo"/>
                <a:cs typeface="Arimo"/>
              </a:rPr>
              <a:t>bulunmaktad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6493" y="5251703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31229" y="5163903"/>
            <a:ext cx="60642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1435" indent="-39370">
              <a:lnSpc>
                <a:spcPct val="100000"/>
              </a:lnSpc>
              <a:spcBef>
                <a:spcPts val="114"/>
              </a:spcBef>
              <a:buSzPct val="88235"/>
              <a:buFont typeface="Arial"/>
              <a:buChar char="•"/>
              <a:tabLst>
                <a:tab pos="52069" algn="l"/>
              </a:tabLst>
            </a:pPr>
            <a:r>
              <a:rPr dirty="0" sz="850" spc="-35">
                <a:latin typeface="Arimo"/>
                <a:cs typeface="Arimo"/>
              </a:rPr>
              <a:t>Kaydediciler</a:t>
            </a:r>
            <a:endParaRPr sz="850">
              <a:latin typeface="Arimo"/>
              <a:cs typeface="Arim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1229" y="5296263"/>
            <a:ext cx="1355725" cy="290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1435" indent="-39370">
              <a:lnSpc>
                <a:spcPct val="100000"/>
              </a:lnSpc>
              <a:spcBef>
                <a:spcPts val="114"/>
              </a:spcBef>
              <a:buSzPct val="88235"/>
              <a:buFont typeface="Arial"/>
              <a:buChar char="•"/>
              <a:tabLst>
                <a:tab pos="52069" algn="l"/>
              </a:tabLst>
            </a:pPr>
            <a:r>
              <a:rPr dirty="0" sz="850" spc="-5">
                <a:latin typeface="Arimo"/>
                <a:cs typeface="Arimo"/>
              </a:rPr>
              <a:t>Aritmetik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60">
                <a:latin typeface="Arimo"/>
                <a:cs typeface="Arimo"/>
              </a:rPr>
              <a:t>Mant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k</a:t>
            </a:r>
            <a:r>
              <a:rPr dirty="0" sz="850" spc="-100">
                <a:latin typeface="Arimo"/>
                <a:cs typeface="Arimo"/>
              </a:rPr>
              <a:t> </a:t>
            </a:r>
            <a:r>
              <a:rPr dirty="0" sz="850" spc="-10">
                <a:latin typeface="Arimo"/>
                <a:cs typeface="Arimo"/>
              </a:rPr>
              <a:t>Birimi</a:t>
            </a:r>
            <a:endParaRPr sz="850">
              <a:latin typeface="Arimo"/>
              <a:cs typeface="Arimo"/>
            </a:endParaRPr>
          </a:p>
          <a:p>
            <a:pPr marL="51435" indent="-39370">
              <a:lnSpc>
                <a:spcPct val="100000"/>
              </a:lnSpc>
              <a:spcBef>
                <a:spcPts val="25"/>
              </a:spcBef>
              <a:buSzPct val="88235"/>
              <a:buFont typeface="Arial"/>
              <a:buChar char="•"/>
              <a:tabLst>
                <a:tab pos="52069" algn="l"/>
              </a:tabLst>
            </a:pPr>
            <a:r>
              <a:rPr dirty="0" sz="850" spc="-45">
                <a:latin typeface="Arimo"/>
                <a:cs typeface="Arimo"/>
              </a:rPr>
              <a:t>Zamanlama ve </a:t>
            </a:r>
            <a:r>
              <a:rPr dirty="0" sz="850" spc="-20">
                <a:latin typeface="Arimo"/>
                <a:cs typeface="Arimo"/>
              </a:rPr>
              <a:t>Kontrol</a:t>
            </a:r>
            <a:r>
              <a:rPr dirty="0" sz="850" spc="-85">
                <a:latin typeface="Arimo"/>
                <a:cs typeface="Arimo"/>
              </a:rPr>
              <a:t> </a:t>
            </a:r>
            <a:r>
              <a:rPr dirty="0" sz="850" spc="-10">
                <a:latin typeface="Arimo"/>
                <a:cs typeface="Arimo"/>
              </a:rPr>
              <a:t>Birimi</a:t>
            </a:r>
            <a:endParaRPr sz="850">
              <a:latin typeface="Arimo"/>
              <a:cs typeface="Arim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918022" y="4634440"/>
            <a:ext cx="56832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Kaydediciler</a:t>
            </a:r>
            <a:endParaRPr sz="850">
              <a:latin typeface="Arimo"/>
              <a:cs typeface="Arim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18022" y="4899172"/>
            <a:ext cx="4176395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80">
                <a:latin typeface="WenQuanYi Micro Hei Mono"/>
                <a:cs typeface="WenQuanYi Micro Hei Mono"/>
              </a:rPr>
              <a:t>İş</a:t>
            </a:r>
            <a:r>
              <a:rPr dirty="0" sz="850" spc="-80">
                <a:latin typeface="Arimo"/>
                <a:cs typeface="Arimo"/>
              </a:rPr>
              <a:t>lemci </a:t>
            </a:r>
            <a:r>
              <a:rPr dirty="0" sz="850" spc="-25">
                <a:latin typeface="Arimo"/>
                <a:cs typeface="Arimo"/>
              </a:rPr>
              <a:t>içerisinde </a:t>
            </a:r>
            <a:r>
              <a:rPr dirty="0" sz="850" spc="-30">
                <a:latin typeface="Arimo"/>
                <a:cs typeface="Arimo"/>
              </a:rPr>
              <a:t>ham </a:t>
            </a:r>
            <a:r>
              <a:rPr dirty="0" sz="850" spc="-10">
                <a:latin typeface="Arimo"/>
                <a:cs typeface="Arimo"/>
              </a:rPr>
              <a:t>bilgi </a:t>
            </a:r>
            <a:r>
              <a:rPr dirty="0" sz="850" spc="-20">
                <a:latin typeface="Arimo"/>
                <a:cs typeface="Arimo"/>
              </a:rPr>
              <a:t>girdisinin </a:t>
            </a:r>
            <a:r>
              <a:rPr dirty="0" sz="850" spc="-145">
                <a:latin typeface="Arimo"/>
                <a:cs typeface="Arimo"/>
              </a:rPr>
              <a:t>h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zl</a:t>
            </a:r>
            <a:r>
              <a:rPr dirty="0" sz="850" spc="-145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biçimde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lenerek </a:t>
            </a:r>
            <a:r>
              <a:rPr dirty="0" sz="850" spc="-35">
                <a:latin typeface="Arimo"/>
                <a:cs typeface="Arimo"/>
              </a:rPr>
              <a:t>kullan</a:t>
            </a:r>
            <a:r>
              <a:rPr dirty="0" sz="850" spc="-35">
                <a:latin typeface="WenQuanYi Micro Hei Mono"/>
                <a:cs typeface="WenQuanYi Micro Hei Mono"/>
              </a:rPr>
              <a:t>ı</a:t>
            </a:r>
            <a:r>
              <a:rPr dirty="0" sz="850" spc="-35">
                <a:latin typeface="Arimo"/>
                <a:cs typeface="Arimo"/>
              </a:rPr>
              <a:t>labilir </a:t>
            </a:r>
            <a:r>
              <a:rPr dirty="0" sz="850" spc="-114">
                <a:latin typeface="Arimo"/>
                <a:cs typeface="Arimo"/>
              </a:rPr>
              <a:t>ç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kt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ya  </a:t>
            </a:r>
            <a:r>
              <a:rPr dirty="0" sz="850" spc="-25">
                <a:latin typeface="Arimo"/>
                <a:cs typeface="Arimo"/>
              </a:rPr>
              <a:t>dönü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türülmesi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35">
                <a:latin typeface="Arimo"/>
                <a:cs typeface="Arimo"/>
              </a:rPr>
              <a:t>sistemde </a:t>
            </a:r>
            <a:r>
              <a:rPr dirty="0" sz="850" spc="-10">
                <a:latin typeface="Arimo"/>
                <a:cs typeface="Arimo"/>
              </a:rPr>
              <a:t>verileri </a:t>
            </a:r>
            <a:r>
              <a:rPr dirty="0" sz="850" spc="-40">
                <a:latin typeface="Arimo"/>
                <a:cs typeface="Arimo"/>
              </a:rPr>
              <a:t>geçici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30">
                <a:latin typeface="Arimo"/>
                <a:cs typeface="Arimo"/>
              </a:rPr>
              <a:t>üzerinde </a:t>
            </a:r>
            <a:r>
              <a:rPr dirty="0" sz="850" spc="-20">
                <a:latin typeface="Arimo"/>
                <a:cs typeface="Arimo"/>
              </a:rPr>
              <a:t>tutacak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0">
                <a:latin typeface="Arimo"/>
                <a:cs typeface="Arimo"/>
              </a:rPr>
              <a:t>gurup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100">
                <a:latin typeface="Arimo"/>
                <a:cs typeface="Arimo"/>
              </a:rPr>
              <a:t>saklay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ya  </a:t>
            </a:r>
            <a:r>
              <a:rPr dirty="0" sz="850" spc="-20">
                <a:latin typeface="Arimo"/>
                <a:cs typeface="Arimo"/>
              </a:rPr>
              <a:t>ihtiyaç </a:t>
            </a:r>
            <a:r>
              <a:rPr dirty="0" sz="850" spc="-45">
                <a:latin typeface="Arimo"/>
                <a:cs typeface="Arimo"/>
              </a:rPr>
              <a:t>duyulmaktad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r. </a:t>
            </a:r>
            <a:r>
              <a:rPr dirty="0" sz="850" spc="-35">
                <a:latin typeface="Arimo"/>
                <a:cs typeface="Arimo"/>
              </a:rPr>
              <a:t>Kaydediciler </a:t>
            </a:r>
            <a:r>
              <a:rPr dirty="0" sz="850" spc="-15">
                <a:latin typeface="Arimo"/>
                <a:cs typeface="Arimo"/>
              </a:rPr>
              <a:t>verinin </a:t>
            </a:r>
            <a:r>
              <a:rPr dirty="0" sz="850" spc="-60">
                <a:latin typeface="Arimo"/>
                <a:cs typeface="Arimo"/>
              </a:rPr>
              <a:t>manevras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nda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5">
                <a:latin typeface="Arimo"/>
                <a:cs typeface="Arimo"/>
              </a:rPr>
              <a:t>geçici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45">
                <a:latin typeface="Arimo"/>
                <a:cs typeface="Arimo"/>
              </a:rPr>
              <a:t>tutulmas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nda  </a:t>
            </a:r>
            <a:r>
              <a:rPr dirty="0" sz="850" spc="-20">
                <a:latin typeface="Arimo"/>
                <a:cs typeface="Arimo"/>
              </a:rPr>
              <a:t>görevlidirler.</a:t>
            </a:r>
            <a:endParaRPr sz="850">
              <a:latin typeface="Arimo"/>
              <a:cs typeface="Arim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346395" y="3779342"/>
            <a:ext cx="5287645" cy="3773804"/>
            <a:chOff x="5346395" y="3779342"/>
            <a:chExt cx="5287645" cy="3773804"/>
          </a:xfrm>
        </p:grpSpPr>
        <p:sp>
          <p:nvSpPr>
            <p:cNvPr id="28" name="object 28"/>
            <p:cNvSpPr/>
            <p:nvPr/>
          </p:nvSpPr>
          <p:spPr>
            <a:xfrm>
              <a:off x="7162088" y="5562663"/>
              <a:ext cx="1768182" cy="139277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46573" y="3779519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09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593361" y="7123268"/>
            <a:ext cx="6286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15">
                <a:solidFill>
                  <a:srgbClr val="898989"/>
                </a:solidFill>
                <a:latin typeface="Arimo"/>
                <a:cs typeface="Arimo"/>
              </a:rPr>
              <a:t>7</a:t>
            </a:r>
            <a:endParaRPr sz="550">
              <a:latin typeface="Arimo"/>
              <a:cs typeface="Arim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80155" y="7123268"/>
            <a:ext cx="6286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15">
                <a:solidFill>
                  <a:srgbClr val="898989"/>
                </a:solidFill>
                <a:latin typeface="Arimo"/>
                <a:cs typeface="Arimo"/>
              </a:rPr>
              <a:t>8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82" y="710150"/>
            <a:ext cx="71882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Sistem</a:t>
            </a:r>
            <a:r>
              <a:rPr dirty="0" sz="850" spc="-8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Tasar</a:t>
            </a:r>
            <a:r>
              <a:rPr dirty="0" sz="850" spc="-12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m</a:t>
            </a:r>
            <a:r>
              <a:rPr dirty="0" sz="850" spc="-12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8877" y="1026725"/>
            <a:ext cx="4008120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20">
                <a:latin typeface="Arimo"/>
                <a:cs typeface="Arimo"/>
              </a:rPr>
              <a:t>RISC </a:t>
            </a:r>
            <a:r>
              <a:rPr dirty="0" sz="850" spc="-15">
                <a:latin typeface="Arimo"/>
                <a:cs typeface="Arimo"/>
              </a:rPr>
              <a:t>makinelerin </a:t>
            </a:r>
            <a:r>
              <a:rPr dirty="0" sz="850" spc="-30">
                <a:latin typeface="Arimo"/>
                <a:cs typeface="Arimo"/>
              </a:rPr>
              <a:t>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problemi </a:t>
            </a:r>
            <a:r>
              <a:rPr dirty="0" sz="850" spc="-30">
                <a:latin typeface="Arimo"/>
                <a:cs typeface="Arimo"/>
              </a:rPr>
              <a:t>de </a:t>
            </a:r>
            <a:r>
              <a:rPr dirty="0" sz="850" spc="-65">
                <a:latin typeface="Arimo"/>
                <a:cs typeface="Arimo"/>
              </a:rPr>
              <a:t>komutlar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beslemek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145">
                <a:latin typeface="Arimo"/>
                <a:cs typeface="Arimo"/>
              </a:rPr>
              <a:t>h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zl</a:t>
            </a:r>
            <a:r>
              <a:rPr dirty="0" sz="850" spc="-145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bellek  sistemleri gerektirmeleridir. </a:t>
            </a:r>
            <a:r>
              <a:rPr dirty="0" sz="850" spc="-125">
                <a:latin typeface="Arimo"/>
                <a:cs typeface="Arimo"/>
              </a:rPr>
              <a:t>CISC </a:t>
            </a:r>
            <a:r>
              <a:rPr dirty="0" sz="850" spc="-60">
                <a:latin typeface="Arimo"/>
                <a:cs typeface="Arimo"/>
              </a:rPr>
              <a:t>tabanl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sistemler </a:t>
            </a:r>
            <a:r>
              <a:rPr dirty="0" sz="850" spc="-20">
                <a:latin typeface="Arimo"/>
                <a:cs typeface="Arimo"/>
              </a:rPr>
              <a:t>genellikle </a:t>
            </a:r>
            <a:r>
              <a:rPr dirty="0" sz="850" spc="-25">
                <a:latin typeface="Arimo"/>
                <a:cs typeface="Arimo"/>
              </a:rPr>
              <a:t>kendi </a:t>
            </a:r>
            <a:r>
              <a:rPr dirty="0" sz="850" spc="-10">
                <a:latin typeface="Arimo"/>
                <a:cs typeface="Arimo"/>
              </a:rPr>
              <a:t>çipleri </a:t>
            </a:r>
            <a:r>
              <a:rPr dirty="0" sz="850" spc="-30">
                <a:latin typeface="Arimo"/>
                <a:cs typeface="Arimo"/>
              </a:rPr>
              <a:t>üzerinde </a:t>
            </a:r>
            <a:r>
              <a:rPr dirty="0" sz="850" spc="-75">
                <a:latin typeface="Arimo"/>
                <a:cs typeface="Arimo"/>
              </a:rPr>
              <a:t>L1 </a:t>
            </a:r>
            <a:r>
              <a:rPr dirty="0" sz="850" spc="-55">
                <a:latin typeface="Arimo"/>
                <a:cs typeface="Arimo"/>
              </a:rPr>
              <a:t>Ön  </a:t>
            </a:r>
            <a:r>
              <a:rPr dirty="0" sz="850" spc="-25">
                <a:latin typeface="Arimo"/>
                <a:cs typeface="Arimo"/>
              </a:rPr>
              <a:t>bellek </a:t>
            </a:r>
            <a:r>
              <a:rPr dirty="0" sz="850" spc="-20">
                <a:latin typeface="Arimo"/>
                <a:cs typeface="Arimo"/>
              </a:rPr>
              <a:t>denilen </a:t>
            </a:r>
            <a:r>
              <a:rPr dirty="0" sz="850" spc="-15">
                <a:latin typeface="Arimo"/>
                <a:cs typeface="Arimo"/>
              </a:rPr>
              <a:t>bellekleri</a:t>
            </a:r>
            <a:r>
              <a:rPr dirty="0" sz="850" spc="-60">
                <a:latin typeface="Arimo"/>
                <a:cs typeface="Arimo"/>
              </a:rPr>
              <a:t> </a:t>
            </a:r>
            <a:r>
              <a:rPr dirty="0" sz="850" spc="-70">
                <a:latin typeface="Arimo"/>
                <a:cs typeface="Arimo"/>
              </a:rPr>
              <a:t>ta</a:t>
            </a:r>
            <a:r>
              <a:rPr dirty="0" sz="850" spc="-70">
                <a:latin typeface="WenQuanYi Micro Hei Mono"/>
                <a:cs typeface="WenQuanYi Micro Hei Mono"/>
              </a:rPr>
              <a:t>şı</a:t>
            </a:r>
            <a:r>
              <a:rPr dirty="0" sz="850" spc="-70">
                <a:latin typeface="Arimo"/>
                <a:cs typeface="Arimo"/>
              </a:rPr>
              <a:t>rlar.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77</a:t>
            </a:r>
            <a:endParaRPr sz="550">
              <a:latin typeface="Arimo"/>
              <a:cs typeface="Arim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828677" y="710150"/>
            <a:ext cx="382587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10">
                <a:solidFill>
                  <a:srgbClr val="FF0000"/>
                </a:solidFill>
                <a:latin typeface="Arimo"/>
                <a:cs typeface="Arimo"/>
              </a:rPr>
              <a:t>EPIC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Mimarisi </a:t>
            </a: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(Explicitly </a:t>
            </a: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Parallel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Instruction </a:t>
            </a: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Computing) </a:t>
            </a:r>
            <a:r>
              <a:rPr dirty="0" sz="850" spc="-20">
                <a:solidFill>
                  <a:srgbClr val="FF0000"/>
                </a:solidFill>
                <a:latin typeface="Arimo"/>
                <a:cs typeface="Arimo"/>
              </a:rPr>
              <a:t>Belirtilmi</a:t>
            </a:r>
            <a:r>
              <a:rPr dirty="0" sz="850" spc="-20">
                <a:solidFill>
                  <a:srgbClr val="FF0000"/>
                </a:solidFill>
                <a:latin typeface="WenQuanYi Micro Hei Mono"/>
                <a:cs typeface="WenQuanYi Micro Hei Mono"/>
              </a:rPr>
              <a:t>ş</a:t>
            </a:r>
            <a:r>
              <a:rPr dirty="0" sz="850" spc="-350">
                <a:solidFill>
                  <a:srgbClr val="FF0000"/>
                </a:solidFill>
                <a:latin typeface="WenQuanYi Micro Hei Mono"/>
                <a:cs typeface="WenQuanYi Micro Hei Mono"/>
              </a:rPr>
              <a:t> 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Paralel </a:t>
            </a: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Komutlarla  </a:t>
            </a: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Hesaplama</a:t>
            </a:r>
            <a:endParaRPr sz="85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4707" y="1067904"/>
            <a:ext cx="4249420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70">
                <a:latin typeface="Arimo"/>
                <a:cs typeface="Arimo"/>
              </a:rPr>
              <a:t>Çok </a:t>
            </a:r>
            <a:r>
              <a:rPr dirty="0" sz="850" spc="-35">
                <a:latin typeface="Arimo"/>
                <a:cs typeface="Arimo"/>
              </a:rPr>
              <a:t>uzun </a:t>
            </a:r>
            <a:r>
              <a:rPr dirty="0" sz="850" spc="-15">
                <a:latin typeface="Arimo"/>
                <a:cs typeface="Arimo"/>
              </a:rPr>
              <a:t>kelimeli </a:t>
            </a:r>
            <a:r>
              <a:rPr dirty="0" sz="850" spc="-45">
                <a:latin typeface="Arimo"/>
                <a:cs typeface="Arimo"/>
              </a:rPr>
              <a:t>(VLIW) </a:t>
            </a:r>
            <a:r>
              <a:rPr dirty="0" sz="850" spc="-35">
                <a:latin typeface="Arimo"/>
                <a:cs typeface="Arimo"/>
              </a:rPr>
              <a:t>bilgisayarlar, </a:t>
            </a:r>
            <a:r>
              <a:rPr dirty="0" sz="850" spc="-130">
                <a:latin typeface="Arimo"/>
                <a:cs typeface="Arimo"/>
              </a:rPr>
              <a:t>yaz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130">
                <a:latin typeface="Arimo"/>
                <a:cs typeface="Arimo"/>
              </a:rPr>
              <a:t>l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130">
                <a:latin typeface="Arimo"/>
                <a:cs typeface="Arimo"/>
              </a:rPr>
              <a:t>m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130">
                <a:latin typeface="Arimo"/>
                <a:cs typeface="Arimo"/>
              </a:rPr>
              <a:t>n </a:t>
            </a:r>
            <a:r>
              <a:rPr dirty="0" sz="850" spc="-30">
                <a:latin typeface="Arimo"/>
                <a:cs typeface="Arimo"/>
              </a:rPr>
              <a:t>paralelizme ili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kin </a:t>
            </a:r>
            <a:r>
              <a:rPr dirty="0" sz="850" spc="-40">
                <a:latin typeface="Arimo"/>
                <a:cs typeface="Arimo"/>
              </a:rPr>
              <a:t>kesin </a:t>
            </a:r>
            <a:r>
              <a:rPr dirty="0" sz="850" spc="-15">
                <a:latin typeface="Arimo"/>
                <a:cs typeface="Arimo"/>
              </a:rPr>
              <a:t>bilgi </a:t>
            </a:r>
            <a:r>
              <a:rPr dirty="0" sz="850" spc="-120">
                <a:latin typeface="Arimo"/>
                <a:cs typeface="Arimo"/>
              </a:rPr>
              <a:t>sa</a:t>
            </a:r>
            <a:r>
              <a:rPr dirty="0" sz="850" spc="-120">
                <a:latin typeface="WenQuanYi Micro Hei Mono"/>
                <a:cs typeface="WenQuanYi Micro Hei Mono"/>
              </a:rPr>
              <a:t>ğ</a:t>
            </a:r>
            <a:r>
              <a:rPr dirty="0" sz="850" spc="-120">
                <a:latin typeface="Arimo"/>
                <a:cs typeface="Arimo"/>
              </a:rPr>
              <a:t>lad</a:t>
            </a:r>
            <a:r>
              <a:rPr dirty="0" sz="850" spc="-120">
                <a:latin typeface="WenQuanYi Micro Hei Mono"/>
                <a:cs typeface="WenQuanYi Micro Hei Mono"/>
              </a:rPr>
              <a:t>ığı </a:t>
            </a:r>
            <a:r>
              <a:rPr dirty="0" sz="850" spc="-10">
                <a:latin typeface="Arimo"/>
                <a:cs typeface="Arimo"/>
              </a:rPr>
              <a:t>mimari  </a:t>
            </a:r>
            <a:r>
              <a:rPr dirty="0" sz="850" spc="-20">
                <a:latin typeface="Arimo"/>
                <a:cs typeface="Arimo"/>
              </a:rPr>
              <a:t>örneklerdir. </a:t>
            </a:r>
            <a:r>
              <a:rPr dirty="0" sz="850" spc="-25">
                <a:latin typeface="Arimo"/>
                <a:cs typeface="Arimo"/>
              </a:rPr>
              <a:t>Derleyici programdaki paralelli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 </a:t>
            </a:r>
            <a:r>
              <a:rPr dirty="0" sz="850" spc="-50">
                <a:latin typeface="Arimo"/>
                <a:cs typeface="Arimo"/>
              </a:rPr>
              <a:t>tan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mlar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0">
                <a:latin typeface="Arimo"/>
                <a:cs typeface="Arimo"/>
              </a:rPr>
              <a:t>hangi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80">
                <a:latin typeface="Arimo"/>
                <a:cs typeface="Arimo"/>
              </a:rPr>
              <a:t>ba</a:t>
            </a:r>
            <a:r>
              <a:rPr dirty="0" sz="850" spc="-80">
                <a:latin typeface="WenQuanYi Micro Hei Mono"/>
                <a:cs typeface="WenQuanYi Micro Hei Mono"/>
              </a:rPr>
              <a:t>ş</a:t>
            </a:r>
            <a:r>
              <a:rPr dirty="0" sz="850" spc="-80">
                <a:latin typeface="Arimo"/>
                <a:cs typeface="Arimo"/>
              </a:rPr>
              <a:t>kas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ndan  </a:t>
            </a:r>
            <a:r>
              <a:rPr dirty="0" sz="850" spc="-125">
                <a:latin typeface="Arimo"/>
                <a:cs typeface="Arimo"/>
              </a:rPr>
              <a:t>ba</a:t>
            </a:r>
            <a:r>
              <a:rPr dirty="0" sz="850" spc="-125">
                <a:latin typeface="WenQuanYi Micro Hei Mono"/>
                <a:cs typeface="WenQuanYi Micro Hei Mono"/>
              </a:rPr>
              <a:t>ğı</a:t>
            </a:r>
            <a:r>
              <a:rPr dirty="0" sz="850" spc="-125">
                <a:latin typeface="Arimo"/>
                <a:cs typeface="Arimo"/>
              </a:rPr>
              <a:t>ms</a:t>
            </a:r>
            <a:r>
              <a:rPr dirty="0" sz="850" spc="-125">
                <a:latin typeface="WenQuanYi Micro Hei Mono"/>
                <a:cs typeface="WenQuanYi Micro Hei Mono"/>
              </a:rPr>
              <a:t>ı</a:t>
            </a:r>
            <a:r>
              <a:rPr dirty="0" sz="850" spc="-125">
                <a:latin typeface="Arimo"/>
                <a:cs typeface="Arimo"/>
              </a:rPr>
              <a:t>z </a:t>
            </a:r>
            <a:r>
              <a:rPr dirty="0" sz="850" spc="-25">
                <a:latin typeface="Arimo"/>
                <a:cs typeface="Arimo"/>
              </a:rPr>
              <a:t>oldu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unu </a:t>
            </a:r>
            <a:r>
              <a:rPr dirty="0" sz="850" spc="-10">
                <a:latin typeface="Arimo"/>
                <a:cs typeface="Arimo"/>
              </a:rPr>
              <a:t>belirterek </a:t>
            </a:r>
            <a:r>
              <a:rPr dirty="0" sz="850" spc="-65">
                <a:latin typeface="Arimo"/>
                <a:cs typeface="Arimo"/>
              </a:rPr>
              <a:t>donan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ma </a:t>
            </a:r>
            <a:r>
              <a:rPr dirty="0" sz="850" spc="-10">
                <a:latin typeface="Arimo"/>
                <a:cs typeface="Arimo"/>
              </a:rPr>
              <a:t>bildirir. </a:t>
            </a:r>
            <a:r>
              <a:rPr dirty="0" sz="850" spc="-60">
                <a:latin typeface="Arimo"/>
                <a:cs typeface="Arimo"/>
              </a:rPr>
              <a:t>Bu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bilgi,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çevrimde </a:t>
            </a:r>
            <a:r>
              <a:rPr dirty="0" sz="850" spc="-30">
                <a:latin typeface="Arimo"/>
                <a:cs typeface="Arimo"/>
              </a:rPr>
              <a:t>hangi 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lerin  </a:t>
            </a:r>
            <a:r>
              <a:rPr dirty="0" sz="850" spc="-50">
                <a:latin typeface="Arimo"/>
                <a:cs typeface="Arimo"/>
              </a:rPr>
              <a:t>ba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lat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labilece</a:t>
            </a:r>
            <a:r>
              <a:rPr dirty="0" sz="850" spc="-50">
                <a:latin typeface="WenQuanYi Micro Hei Mono"/>
                <a:cs typeface="WenQuanYi Micro Hei Mono"/>
              </a:rPr>
              <a:t>ğ</a:t>
            </a:r>
            <a:r>
              <a:rPr dirty="0" sz="850" spc="-50">
                <a:latin typeface="Arimo"/>
                <a:cs typeface="Arimo"/>
              </a:rPr>
              <a:t>iyle </a:t>
            </a:r>
            <a:r>
              <a:rPr dirty="0" sz="850" spc="-5">
                <a:latin typeface="Arimo"/>
                <a:cs typeface="Arimo"/>
              </a:rPr>
              <a:t>ilgili </a:t>
            </a:r>
            <a:r>
              <a:rPr dirty="0" sz="850" spc="-40">
                <a:latin typeface="Arimo"/>
                <a:cs typeface="Arimo"/>
              </a:rPr>
              <a:t>daha fazla </a:t>
            </a:r>
            <a:r>
              <a:rPr dirty="0" sz="850" spc="-15">
                <a:latin typeface="Arimo"/>
                <a:cs typeface="Arimo"/>
              </a:rPr>
              <a:t>denetim </a:t>
            </a:r>
            <a:r>
              <a:rPr dirty="0" sz="850" spc="-25">
                <a:latin typeface="Arimo"/>
                <a:cs typeface="Arimo"/>
              </a:rPr>
              <a:t>olmadan </a:t>
            </a:r>
            <a:r>
              <a:rPr dirty="0" sz="850" spc="-55">
                <a:latin typeface="Arimo"/>
                <a:cs typeface="Arimo"/>
              </a:rPr>
              <a:t>donan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mla </a:t>
            </a:r>
            <a:r>
              <a:rPr dirty="0" sz="850" spc="-30">
                <a:latin typeface="Arimo"/>
                <a:cs typeface="Arimo"/>
              </a:rPr>
              <a:t>do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rudan</a:t>
            </a:r>
            <a:r>
              <a:rPr dirty="0" sz="850" spc="-20">
                <a:latin typeface="Arimo"/>
                <a:cs typeface="Arimo"/>
              </a:rPr>
              <a:t> de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erlendirilir.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4597" y="1729734"/>
            <a:ext cx="4248150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-635">
              <a:lnSpc>
                <a:spcPct val="102200"/>
              </a:lnSpc>
              <a:spcBef>
                <a:spcPts val="95"/>
              </a:spcBef>
            </a:pPr>
            <a:r>
              <a:rPr dirty="0" sz="850" spc="-114">
                <a:latin typeface="Arimo"/>
                <a:cs typeface="Arimo"/>
              </a:rPr>
              <a:t>EPIC </a:t>
            </a:r>
            <a:r>
              <a:rPr dirty="0" sz="850" spc="-80">
                <a:latin typeface="Arimo"/>
                <a:cs typeface="Arimo"/>
              </a:rPr>
              <a:t>tarz</a:t>
            </a:r>
            <a:r>
              <a:rPr dirty="0" sz="850" spc="-80">
                <a:latin typeface="WenQuanYi Micro Hei Mono"/>
                <a:cs typeface="WenQuanYi Micro Hei Mono"/>
              </a:rPr>
              <a:t>ı </a:t>
            </a:r>
            <a:r>
              <a:rPr dirty="0" sz="850" spc="-10">
                <a:latin typeface="Arimo"/>
                <a:cs typeface="Arimo"/>
              </a:rPr>
              <a:t>mimari, </a:t>
            </a:r>
            <a:r>
              <a:rPr dirty="0" sz="850" spc="-60">
                <a:latin typeface="Arimo"/>
                <a:cs typeface="Arimo"/>
              </a:rPr>
              <a:t>VLIW </a:t>
            </a:r>
            <a:r>
              <a:rPr dirty="0" sz="850" spc="-20">
                <a:latin typeface="Arimo"/>
                <a:cs typeface="Arimo"/>
              </a:rPr>
              <a:t>tekni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inin </a:t>
            </a:r>
            <a:r>
              <a:rPr dirty="0" sz="850" spc="-30">
                <a:latin typeface="Arimo"/>
                <a:cs typeface="Arimo"/>
              </a:rPr>
              <a:t>geli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tirilmi</a:t>
            </a:r>
            <a:r>
              <a:rPr dirty="0" sz="850" spc="-30">
                <a:latin typeface="WenQuanYi Micro Hei Mono"/>
                <a:cs typeface="WenQuanYi Micro Hei Mono"/>
              </a:rPr>
              <a:t>ş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0">
                <a:latin typeface="Arimo"/>
                <a:cs typeface="Arimo"/>
              </a:rPr>
              <a:t>modelidir </a:t>
            </a:r>
            <a:r>
              <a:rPr dirty="0" sz="850" spc="-15">
                <a:latin typeface="Arimo"/>
                <a:cs typeface="Arimo"/>
              </a:rPr>
              <a:t>denilebilir. </a:t>
            </a:r>
            <a:r>
              <a:rPr dirty="0" sz="850" spc="-45">
                <a:latin typeface="Arimo"/>
                <a:cs typeface="Arimo"/>
              </a:rPr>
              <a:t>Süperskalar 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lemcilerin en </a:t>
            </a:r>
            <a:r>
              <a:rPr dirty="0" sz="850" spc="-10">
                <a:latin typeface="Arimo"/>
                <a:cs typeface="Arimo"/>
              </a:rPr>
              <a:t>iyi yönlerinin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50">
                <a:latin typeface="Arimo"/>
                <a:cs typeface="Arimo"/>
              </a:rPr>
              <a:t>ço</a:t>
            </a:r>
            <a:r>
              <a:rPr dirty="0" sz="850" spc="-50">
                <a:latin typeface="WenQuanYi Micro Hei Mono"/>
                <a:cs typeface="WenQuanYi Micro Hei Mono"/>
              </a:rPr>
              <a:t>ğ</a:t>
            </a:r>
            <a:r>
              <a:rPr dirty="0" sz="850" spc="-50">
                <a:latin typeface="Arimo"/>
                <a:cs typeface="Arimo"/>
              </a:rPr>
              <a:t>u </a:t>
            </a:r>
            <a:r>
              <a:rPr dirty="0" sz="850" spc="-110">
                <a:latin typeface="Arimo"/>
                <a:cs typeface="Arimo"/>
              </a:rPr>
              <a:t>EPIC </a:t>
            </a:r>
            <a:r>
              <a:rPr dirty="0" sz="850" spc="-35">
                <a:latin typeface="Arimo"/>
                <a:cs typeface="Arimo"/>
              </a:rPr>
              <a:t>felsefesine </a:t>
            </a:r>
            <a:r>
              <a:rPr dirty="0" sz="850" spc="-30">
                <a:latin typeface="Arimo"/>
                <a:cs typeface="Arimo"/>
              </a:rPr>
              <a:t>adapte </a:t>
            </a:r>
            <a:r>
              <a:rPr dirty="0" sz="850" spc="-25">
                <a:latin typeface="Arimo"/>
                <a:cs typeface="Arimo"/>
              </a:rPr>
              <a:t>edilmi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tir. </a:t>
            </a:r>
            <a:r>
              <a:rPr dirty="0" sz="850" spc="-70">
                <a:latin typeface="Arimo"/>
                <a:cs typeface="Arimo"/>
              </a:rPr>
              <a:t>Çok </a:t>
            </a:r>
            <a:r>
              <a:rPr dirty="0" sz="850" spc="-15">
                <a:latin typeface="Arimo"/>
                <a:cs typeface="Arimo"/>
              </a:rPr>
              <a:t>belirgin </a:t>
            </a:r>
            <a:r>
              <a:rPr dirty="0" sz="850" spc="-120">
                <a:latin typeface="Arimo"/>
                <a:cs typeface="Arimo"/>
              </a:rPr>
              <a:t>RISC  </a:t>
            </a:r>
            <a:r>
              <a:rPr dirty="0" sz="850" spc="-5">
                <a:latin typeface="Arimo"/>
                <a:cs typeface="Arimo"/>
              </a:rPr>
              <a:t>mimarileri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</a:t>
            </a:r>
            <a:r>
              <a:rPr dirty="0" sz="850" spc="-20">
                <a:latin typeface="Arimo"/>
                <a:cs typeface="Arimo"/>
              </a:rPr>
              <a:t>gibi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110">
                <a:latin typeface="Arimo"/>
                <a:cs typeface="Arimo"/>
              </a:rPr>
              <a:t>EPIC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140">
                <a:latin typeface="Arimo"/>
                <a:cs typeface="Arimo"/>
              </a:rPr>
              <a:t>yap</a:t>
            </a:r>
            <a:r>
              <a:rPr dirty="0" sz="850" spc="-140">
                <a:latin typeface="WenQuanYi Micro Hei Mono"/>
                <a:cs typeface="WenQuanYi Micro Hei Mono"/>
              </a:rPr>
              <a:t>ı</a:t>
            </a:r>
            <a:r>
              <a:rPr dirty="0" sz="850" spc="-140">
                <a:latin typeface="Arimo"/>
                <a:cs typeface="Arimo"/>
              </a:rPr>
              <a:t>s</a:t>
            </a:r>
            <a:r>
              <a:rPr dirty="0" sz="850" spc="-140">
                <a:latin typeface="WenQuanYi Micro Hei Mono"/>
                <a:cs typeface="WenQuanYi Micro Hei Mono"/>
              </a:rPr>
              <a:t>ı</a:t>
            </a:r>
            <a:r>
              <a:rPr dirty="0" sz="850" spc="-315">
                <a:latin typeface="WenQuanYi Micro Hei Mono"/>
                <a:cs typeface="WenQuanYi Micro Hei Mono"/>
              </a:rPr>
              <a:t> </a:t>
            </a:r>
            <a:r>
              <a:rPr dirty="0" sz="850" spc="-20">
                <a:latin typeface="Arimo"/>
                <a:cs typeface="Arimo"/>
              </a:rPr>
              <a:t>içinde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>
                <a:latin typeface="Arimo"/>
                <a:cs typeface="Arimo"/>
              </a:rPr>
              <a:t>bir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komut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kümesi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mimarisinden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85">
                <a:latin typeface="Arimo"/>
                <a:cs typeface="Arimo"/>
              </a:rPr>
              <a:t>fazlas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315">
                <a:latin typeface="WenQuanYi Micro Hei Mono"/>
                <a:cs typeface="WenQuanYi Micro Hei Mono"/>
              </a:rPr>
              <a:t> </a:t>
            </a:r>
            <a:r>
              <a:rPr dirty="0" sz="850" spc="-85">
                <a:latin typeface="Arimo"/>
                <a:cs typeface="Arimo"/>
              </a:rPr>
              <a:t>vard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78</a:t>
            </a:r>
            <a:endParaRPr sz="550">
              <a:latin typeface="Arimo"/>
              <a:cs typeface="Arim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41882" y="4483323"/>
            <a:ext cx="128397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10">
                <a:solidFill>
                  <a:srgbClr val="FF0000"/>
                </a:solidFill>
                <a:latin typeface="Arimo"/>
                <a:cs typeface="Arimo"/>
              </a:rPr>
              <a:t>EPIC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Mimarisinin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Avantajlar</a:t>
            </a:r>
            <a:r>
              <a:rPr dirty="0" sz="850" spc="-5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882" y="4730074"/>
            <a:ext cx="6413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Arial"/>
                <a:cs typeface="Arial"/>
              </a:rPr>
              <a:t>•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9763" y="4730033"/>
            <a:ext cx="276288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0">
                <a:latin typeface="Arimo"/>
                <a:cs typeface="Arimo"/>
              </a:rPr>
              <a:t>Paralel </a:t>
            </a:r>
            <a:r>
              <a:rPr dirty="0" sz="850" spc="-95">
                <a:latin typeface="Arimo"/>
                <a:cs typeface="Arimo"/>
              </a:rPr>
              <a:t>çal</a:t>
            </a:r>
            <a:r>
              <a:rPr dirty="0" sz="850" spc="-95">
                <a:latin typeface="WenQuanYi Micro Hei Mono"/>
                <a:cs typeface="WenQuanYi Micro Hei Mono"/>
              </a:rPr>
              <a:t>ış</a:t>
            </a:r>
            <a:r>
              <a:rPr dirty="0" sz="850" spc="-95">
                <a:latin typeface="Arimo"/>
                <a:cs typeface="Arimo"/>
              </a:rPr>
              <a:t>t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rma </a:t>
            </a:r>
            <a:r>
              <a:rPr dirty="0" sz="850" spc="-25">
                <a:latin typeface="Arimo"/>
                <a:cs typeface="Arimo"/>
              </a:rPr>
              <a:t>(çevrim </a:t>
            </a:r>
            <a:r>
              <a:rPr dirty="0" sz="850" spc="-110">
                <a:latin typeface="Arimo"/>
                <a:cs typeface="Arimo"/>
              </a:rPr>
              <a:t>ba</a:t>
            </a:r>
            <a:r>
              <a:rPr dirty="0" sz="850" spc="-110">
                <a:latin typeface="WenQuanYi Micro Hei Mono"/>
                <a:cs typeface="WenQuanYi Micro Hei Mono"/>
              </a:rPr>
              <a:t>şı</a:t>
            </a:r>
            <a:r>
              <a:rPr dirty="0" sz="850" spc="-110">
                <a:latin typeface="Arimo"/>
                <a:cs typeface="Arimo"/>
              </a:rPr>
              <a:t>na </a:t>
            </a:r>
            <a:r>
              <a:rPr dirty="0" sz="850" spc="-15">
                <a:latin typeface="Arimo"/>
                <a:cs typeface="Arimo"/>
              </a:rPr>
              <a:t>birden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15">
                <a:latin typeface="Arimo"/>
                <a:cs typeface="Arimo"/>
              </a:rPr>
              <a:t>komut</a:t>
            </a:r>
            <a:r>
              <a:rPr dirty="0" sz="850" spc="-175">
                <a:latin typeface="Arimo"/>
                <a:cs typeface="Arimo"/>
              </a:rPr>
              <a:t> </a:t>
            </a:r>
            <a:r>
              <a:rPr dirty="0" sz="850" spc="-90">
                <a:latin typeface="Arimo"/>
                <a:cs typeface="Arimo"/>
              </a:rPr>
              <a:t>çal</a:t>
            </a:r>
            <a:r>
              <a:rPr dirty="0" sz="850" spc="-90">
                <a:latin typeface="WenQuanYi Micro Hei Mono"/>
                <a:cs typeface="WenQuanYi Micro Hei Mono"/>
              </a:rPr>
              <a:t>ış</a:t>
            </a:r>
            <a:r>
              <a:rPr dirty="0" sz="850" spc="-90">
                <a:latin typeface="Arimo"/>
                <a:cs typeface="Arimo"/>
              </a:rPr>
              <a:t>t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rma)</a:t>
            </a:r>
            <a:endParaRPr sz="850">
              <a:latin typeface="Arimo"/>
              <a:cs typeface="Arim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6493" y="4838712"/>
            <a:ext cx="4412615" cy="828040"/>
          </a:xfrm>
          <a:custGeom>
            <a:avLst/>
            <a:gdLst/>
            <a:ahLst/>
            <a:cxnLst/>
            <a:rect l="l" t="t" r="r" b="b"/>
            <a:pathLst>
              <a:path w="4412615" h="828039">
                <a:moveTo>
                  <a:pt x="4412170" y="0"/>
                </a:moveTo>
                <a:lnTo>
                  <a:pt x="0" y="0"/>
                </a:lnTo>
                <a:lnTo>
                  <a:pt x="0" y="413004"/>
                </a:lnTo>
                <a:lnTo>
                  <a:pt x="0" y="413766"/>
                </a:lnTo>
                <a:lnTo>
                  <a:pt x="0" y="827532"/>
                </a:lnTo>
                <a:lnTo>
                  <a:pt x="4412170" y="827532"/>
                </a:lnTo>
                <a:lnTo>
                  <a:pt x="4412170" y="413766"/>
                </a:lnTo>
                <a:lnTo>
                  <a:pt x="4412170" y="413004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41772" y="4862405"/>
            <a:ext cx="4249420" cy="8197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45">
                <a:latin typeface="Arimo"/>
                <a:cs typeface="Arimo"/>
              </a:rPr>
              <a:t>Tahmin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85">
                <a:latin typeface="Arimo"/>
                <a:cs typeface="Arimo"/>
              </a:rPr>
              <a:t>kullan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  <a:p>
            <a:pPr marL="150495" indent="-13843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50">
                <a:latin typeface="Arimo"/>
                <a:cs typeface="Arimo"/>
              </a:rPr>
              <a:t>Spekülasyon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85">
                <a:latin typeface="Arimo"/>
                <a:cs typeface="Arimo"/>
              </a:rPr>
              <a:t>kullan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  <a:p>
            <a:pPr marL="150495" indent="-13843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30">
                <a:latin typeface="Arimo"/>
                <a:cs typeface="Arimo"/>
              </a:rPr>
              <a:t>Derleme </a:t>
            </a:r>
            <a:r>
              <a:rPr dirty="0" sz="850" spc="-80">
                <a:latin typeface="Arimo"/>
                <a:cs typeface="Arimo"/>
              </a:rPr>
              <a:t>an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nda </a:t>
            </a:r>
            <a:r>
              <a:rPr dirty="0" sz="850" spc="-25">
                <a:latin typeface="Arimo"/>
                <a:cs typeface="Arimo"/>
              </a:rPr>
              <a:t>paralelizmi </a:t>
            </a:r>
            <a:r>
              <a:rPr dirty="0" sz="850" spc="-70">
                <a:latin typeface="Arimo"/>
                <a:cs typeface="Arimo"/>
              </a:rPr>
              <a:t>tan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yan</a:t>
            </a:r>
            <a:r>
              <a:rPr dirty="0" sz="850" spc="-20">
                <a:latin typeface="Arimo"/>
                <a:cs typeface="Arimo"/>
              </a:rPr>
              <a:t> derleyiciler</a:t>
            </a:r>
            <a:endParaRPr sz="850">
              <a:latin typeface="Arimo"/>
              <a:cs typeface="Arimo"/>
            </a:endParaRPr>
          </a:p>
          <a:p>
            <a:pPr marL="150495" indent="-13843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40">
                <a:latin typeface="Arimo"/>
                <a:cs typeface="Arimo"/>
              </a:rPr>
              <a:t>128 </a:t>
            </a:r>
            <a:r>
              <a:rPr dirty="0" sz="850" spc="-50">
                <a:latin typeface="Arimo"/>
                <a:cs typeface="Arimo"/>
              </a:rPr>
              <a:t>kayan </a:t>
            </a:r>
            <a:r>
              <a:rPr dirty="0" sz="850" spc="-20">
                <a:latin typeface="Arimo"/>
                <a:cs typeface="Arimo"/>
              </a:rPr>
              <a:t>nokta, </a:t>
            </a:r>
            <a:r>
              <a:rPr dirty="0" sz="850" spc="-40">
                <a:latin typeface="Arimo"/>
                <a:cs typeface="Arimo"/>
              </a:rPr>
              <a:t>128 </a:t>
            </a:r>
            <a:r>
              <a:rPr dirty="0" sz="850" spc="-75">
                <a:latin typeface="Arimo"/>
                <a:cs typeface="Arimo"/>
              </a:rPr>
              <a:t>tamsay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, </a:t>
            </a:r>
            <a:r>
              <a:rPr dirty="0" sz="850" spc="-35">
                <a:latin typeface="Arimo"/>
                <a:cs typeface="Arimo"/>
              </a:rPr>
              <a:t>64 </a:t>
            </a:r>
            <a:r>
              <a:rPr dirty="0" sz="850" spc="-5">
                <a:latin typeface="Arimo"/>
                <a:cs typeface="Arimo"/>
              </a:rPr>
              <a:t>tahminli </a:t>
            </a:r>
            <a:r>
              <a:rPr dirty="0" sz="850" spc="-25">
                <a:latin typeface="Arimo"/>
                <a:cs typeface="Arimo"/>
              </a:rPr>
              <a:t>büyük </a:t>
            </a:r>
            <a:r>
              <a:rPr dirty="0" sz="850" spc="-35">
                <a:latin typeface="Arimo"/>
                <a:cs typeface="Arimo"/>
              </a:rPr>
              <a:t>kaydedici</a:t>
            </a:r>
            <a:r>
              <a:rPr dirty="0" sz="850" spc="-6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kümesi</a:t>
            </a:r>
            <a:endParaRPr sz="850">
              <a:latin typeface="Arimo"/>
              <a:cs typeface="Arimo"/>
            </a:endParaRPr>
          </a:p>
          <a:p>
            <a:pPr marL="150495" indent="-13843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35">
                <a:latin typeface="Arimo"/>
                <a:cs typeface="Arimo"/>
              </a:rPr>
              <a:t>Dallanma </a:t>
            </a:r>
            <a:r>
              <a:rPr dirty="0" sz="850" spc="-10">
                <a:latin typeface="Arimo"/>
                <a:cs typeface="Arimo"/>
              </a:rPr>
              <a:t>tahmini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40">
                <a:latin typeface="Arimo"/>
                <a:cs typeface="Arimo"/>
              </a:rPr>
              <a:t>gecikmesi </a:t>
            </a:r>
            <a:r>
              <a:rPr dirty="0" sz="850" spc="-15">
                <a:latin typeface="Arimo"/>
                <a:cs typeface="Arimo"/>
              </a:rPr>
              <a:t>problemlerine </a:t>
            </a:r>
            <a:r>
              <a:rPr dirty="0" sz="850" spc="-120">
                <a:latin typeface="Arimo"/>
                <a:cs typeface="Arimo"/>
              </a:rPr>
              <a:t>kar</a:t>
            </a:r>
            <a:r>
              <a:rPr dirty="0" sz="850" spc="-120">
                <a:latin typeface="WenQuanYi Micro Hei Mono"/>
                <a:cs typeface="WenQuanYi Micro Hei Mono"/>
              </a:rPr>
              <a:t>şı</a:t>
            </a:r>
            <a:r>
              <a:rPr dirty="0" sz="850" spc="-385">
                <a:latin typeface="WenQuanYi Micro Hei Mono"/>
                <a:cs typeface="WenQuanYi Micro Hei Mono"/>
              </a:rPr>
              <a:t> </a:t>
            </a:r>
            <a:r>
              <a:rPr dirty="0" sz="850" spc="-20">
                <a:latin typeface="Arimo"/>
                <a:cs typeface="Arimo"/>
              </a:rPr>
              <a:t>üstün </a:t>
            </a:r>
            <a:r>
              <a:rPr dirty="0" sz="850" spc="-100">
                <a:latin typeface="Arimo"/>
                <a:cs typeface="Arimo"/>
              </a:rPr>
              <a:t>ba</a:t>
            </a:r>
            <a:r>
              <a:rPr dirty="0" sz="850" spc="-100">
                <a:latin typeface="WenQuanYi Micro Hei Mono"/>
                <a:cs typeface="WenQuanYi Micro Hei Mono"/>
              </a:rPr>
              <a:t>ş</a:t>
            </a:r>
            <a:r>
              <a:rPr dirty="0" sz="850" spc="-100">
                <a:latin typeface="Arimo"/>
                <a:cs typeface="Arimo"/>
              </a:rPr>
              <a:t>ar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  <a:p>
            <a:pPr marL="150495" indent="-13843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55">
                <a:latin typeface="Arimo"/>
                <a:cs typeface="Arimo"/>
              </a:rPr>
              <a:t>Geli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me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5">
                <a:latin typeface="Arimo"/>
                <a:cs typeface="Arimo"/>
              </a:rPr>
              <a:t>yeni </a:t>
            </a:r>
            <a:r>
              <a:rPr dirty="0" sz="850" spc="-5">
                <a:latin typeface="Arimo"/>
                <a:cs typeface="Arimo"/>
              </a:rPr>
              <a:t>birimlerin </a:t>
            </a:r>
            <a:r>
              <a:rPr dirty="0" sz="850" spc="-30">
                <a:latin typeface="Arimo"/>
                <a:cs typeface="Arimo"/>
              </a:rPr>
              <a:t>eklenmesine </a:t>
            </a:r>
            <a:r>
              <a:rPr dirty="0" sz="850" spc="-15">
                <a:latin typeface="Arimo"/>
                <a:cs typeface="Arimo"/>
              </a:rPr>
              <a:t>verilen </a:t>
            </a:r>
            <a:r>
              <a:rPr dirty="0" sz="850" spc="-45">
                <a:latin typeface="Arimo"/>
                <a:cs typeface="Arimo"/>
              </a:rPr>
              <a:t>do</a:t>
            </a:r>
            <a:r>
              <a:rPr dirty="0" sz="850" spc="-45">
                <a:latin typeface="WenQuanYi Micro Hei Mono"/>
                <a:cs typeface="WenQuanYi Micro Hei Mono"/>
              </a:rPr>
              <a:t>ğ</a:t>
            </a:r>
            <a:r>
              <a:rPr dirty="0" sz="850" spc="-45">
                <a:latin typeface="Arimo"/>
                <a:cs typeface="Arimo"/>
              </a:rPr>
              <a:t>al </a:t>
            </a:r>
            <a:r>
              <a:rPr dirty="0" sz="850" spc="-75">
                <a:latin typeface="Arimo"/>
                <a:cs typeface="Arimo"/>
              </a:rPr>
              <a:t>yap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dan </a:t>
            </a:r>
            <a:r>
              <a:rPr dirty="0" sz="850" spc="-40">
                <a:latin typeface="Arimo"/>
                <a:cs typeface="Arimo"/>
              </a:rPr>
              <a:t>kaynaklanan </a:t>
            </a:r>
            <a:r>
              <a:rPr dirty="0" sz="850" spc="-35">
                <a:latin typeface="Arimo"/>
                <a:cs typeface="Arimo"/>
              </a:rPr>
              <a:t>destek </a:t>
            </a:r>
            <a:r>
              <a:rPr dirty="0" sz="850" spc="-45">
                <a:latin typeface="Arimo"/>
                <a:cs typeface="Arimo"/>
              </a:rPr>
              <a:t>ve</a:t>
            </a:r>
            <a:r>
              <a:rPr dirty="0" sz="850" spc="8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eskiye</a:t>
            </a:r>
            <a:endParaRPr sz="850">
              <a:latin typeface="Arimo"/>
              <a:cs typeface="Arim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9763" y="5656587"/>
            <a:ext cx="72707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0">
                <a:latin typeface="Arimo"/>
                <a:cs typeface="Arimo"/>
              </a:rPr>
              <a:t>kar</a:t>
            </a:r>
            <a:r>
              <a:rPr dirty="0" sz="850" spc="-120">
                <a:latin typeface="WenQuanYi Micro Hei Mono"/>
                <a:cs typeface="WenQuanYi Micro Hei Mono"/>
              </a:rPr>
              <a:t>şı</a:t>
            </a:r>
            <a:r>
              <a:rPr dirty="0" sz="850" spc="-370">
                <a:latin typeface="WenQuanYi Micro Hei Mono"/>
                <a:cs typeface="WenQuanYi Micro Hei Mono"/>
              </a:rPr>
              <a:t> </a:t>
            </a:r>
            <a:r>
              <a:rPr dirty="0" sz="850" spc="-15">
                <a:latin typeface="Arimo"/>
                <a:cs typeface="Arimo"/>
              </a:rPr>
              <a:t>uyumluluk</a:t>
            </a:r>
            <a:endParaRPr sz="850">
              <a:latin typeface="Arimo"/>
              <a:cs typeface="Arim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28677" y="4483323"/>
            <a:ext cx="128397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10">
                <a:solidFill>
                  <a:srgbClr val="FF0000"/>
                </a:solidFill>
                <a:latin typeface="Arimo"/>
                <a:cs typeface="Arimo"/>
              </a:rPr>
              <a:t>EPIC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Mimarisinin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Avantajlar</a:t>
            </a:r>
            <a:r>
              <a:rPr dirty="0" sz="850" spc="-5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28677" y="4730074"/>
            <a:ext cx="290068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40">
                <a:latin typeface="Arimo"/>
                <a:cs typeface="Arimo"/>
              </a:rPr>
              <a:t>Paralel </a:t>
            </a:r>
            <a:r>
              <a:rPr dirty="0" sz="850" spc="-95">
                <a:latin typeface="Arimo"/>
                <a:cs typeface="Arimo"/>
              </a:rPr>
              <a:t>çal</a:t>
            </a:r>
            <a:r>
              <a:rPr dirty="0" sz="850" spc="-95">
                <a:latin typeface="WenQuanYi Micro Hei Mono"/>
                <a:cs typeface="WenQuanYi Micro Hei Mono"/>
              </a:rPr>
              <a:t>ış</a:t>
            </a:r>
            <a:r>
              <a:rPr dirty="0" sz="850" spc="-95">
                <a:latin typeface="Arimo"/>
                <a:cs typeface="Arimo"/>
              </a:rPr>
              <a:t>t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rma </a:t>
            </a:r>
            <a:r>
              <a:rPr dirty="0" sz="850" spc="-25">
                <a:latin typeface="Arimo"/>
                <a:cs typeface="Arimo"/>
              </a:rPr>
              <a:t>(çevrim </a:t>
            </a:r>
            <a:r>
              <a:rPr dirty="0" sz="850" spc="-110">
                <a:latin typeface="Arimo"/>
                <a:cs typeface="Arimo"/>
              </a:rPr>
              <a:t>ba</a:t>
            </a:r>
            <a:r>
              <a:rPr dirty="0" sz="850" spc="-110">
                <a:latin typeface="WenQuanYi Micro Hei Mono"/>
                <a:cs typeface="WenQuanYi Micro Hei Mono"/>
              </a:rPr>
              <a:t>şı</a:t>
            </a:r>
            <a:r>
              <a:rPr dirty="0" sz="850" spc="-110">
                <a:latin typeface="Arimo"/>
                <a:cs typeface="Arimo"/>
              </a:rPr>
              <a:t>na </a:t>
            </a:r>
            <a:r>
              <a:rPr dirty="0" sz="850" spc="-15">
                <a:latin typeface="Arimo"/>
                <a:cs typeface="Arimo"/>
              </a:rPr>
              <a:t>birden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15">
                <a:latin typeface="Arimo"/>
                <a:cs typeface="Arimo"/>
              </a:rPr>
              <a:t>komut</a:t>
            </a:r>
            <a:r>
              <a:rPr dirty="0" sz="850" spc="-175">
                <a:latin typeface="Arimo"/>
                <a:cs typeface="Arimo"/>
              </a:rPr>
              <a:t> </a:t>
            </a:r>
            <a:r>
              <a:rPr dirty="0" sz="850" spc="-90">
                <a:latin typeface="Arimo"/>
                <a:cs typeface="Arimo"/>
              </a:rPr>
              <a:t>çal</a:t>
            </a:r>
            <a:r>
              <a:rPr dirty="0" sz="850" spc="-90">
                <a:latin typeface="WenQuanYi Micro Hei Mono"/>
                <a:cs typeface="WenQuanYi Micro Hei Mono"/>
              </a:rPr>
              <a:t>ış</a:t>
            </a:r>
            <a:r>
              <a:rPr dirty="0" sz="850" spc="-90">
                <a:latin typeface="Arimo"/>
                <a:cs typeface="Arimo"/>
              </a:rPr>
              <a:t>t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rma)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83275" y="4838712"/>
            <a:ext cx="4412615" cy="828040"/>
          </a:xfrm>
          <a:custGeom>
            <a:avLst/>
            <a:gdLst/>
            <a:ahLst/>
            <a:cxnLst/>
            <a:rect l="l" t="t" r="r" b="b"/>
            <a:pathLst>
              <a:path w="4412615" h="828039">
                <a:moveTo>
                  <a:pt x="4412158" y="0"/>
                </a:moveTo>
                <a:lnTo>
                  <a:pt x="0" y="0"/>
                </a:lnTo>
                <a:lnTo>
                  <a:pt x="0" y="413004"/>
                </a:lnTo>
                <a:lnTo>
                  <a:pt x="0" y="413766"/>
                </a:lnTo>
                <a:lnTo>
                  <a:pt x="0" y="827532"/>
                </a:lnTo>
                <a:lnTo>
                  <a:pt x="4412158" y="827532"/>
                </a:lnTo>
                <a:lnTo>
                  <a:pt x="4412158" y="413766"/>
                </a:lnTo>
                <a:lnTo>
                  <a:pt x="4412158" y="413004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828567" y="4862405"/>
            <a:ext cx="4249420" cy="8197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45">
                <a:latin typeface="Arimo"/>
                <a:cs typeface="Arimo"/>
              </a:rPr>
              <a:t>Tahmin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85">
                <a:latin typeface="Arimo"/>
                <a:cs typeface="Arimo"/>
              </a:rPr>
              <a:t>kullan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  <a:p>
            <a:pPr marL="150495" indent="-13843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50">
                <a:latin typeface="Arimo"/>
                <a:cs typeface="Arimo"/>
              </a:rPr>
              <a:t>Spekülasyon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85">
                <a:latin typeface="Arimo"/>
                <a:cs typeface="Arimo"/>
              </a:rPr>
              <a:t>kullan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  <a:p>
            <a:pPr marL="150495" indent="-13843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30">
                <a:latin typeface="Arimo"/>
                <a:cs typeface="Arimo"/>
              </a:rPr>
              <a:t>Derleme </a:t>
            </a:r>
            <a:r>
              <a:rPr dirty="0" sz="850" spc="-80">
                <a:latin typeface="Arimo"/>
                <a:cs typeface="Arimo"/>
              </a:rPr>
              <a:t>an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nda </a:t>
            </a:r>
            <a:r>
              <a:rPr dirty="0" sz="850" spc="-25">
                <a:latin typeface="Arimo"/>
                <a:cs typeface="Arimo"/>
              </a:rPr>
              <a:t>paralelizmi </a:t>
            </a:r>
            <a:r>
              <a:rPr dirty="0" sz="850" spc="-70">
                <a:latin typeface="Arimo"/>
                <a:cs typeface="Arimo"/>
              </a:rPr>
              <a:t>tan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yan</a:t>
            </a:r>
            <a:r>
              <a:rPr dirty="0" sz="850" spc="-20">
                <a:latin typeface="Arimo"/>
                <a:cs typeface="Arimo"/>
              </a:rPr>
              <a:t> derleyiciler</a:t>
            </a:r>
            <a:endParaRPr sz="850">
              <a:latin typeface="Arimo"/>
              <a:cs typeface="Arimo"/>
            </a:endParaRPr>
          </a:p>
          <a:p>
            <a:pPr marL="150495" indent="-13843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40">
                <a:latin typeface="Arimo"/>
                <a:cs typeface="Arimo"/>
              </a:rPr>
              <a:t>128 </a:t>
            </a:r>
            <a:r>
              <a:rPr dirty="0" sz="850" spc="-50">
                <a:latin typeface="Arimo"/>
                <a:cs typeface="Arimo"/>
              </a:rPr>
              <a:t>kayan </a:t>
            </a:r>
            <a:r>
              <a:rPr dirty="0" sz="850" spc="-20">
                <a:latin typeface="Arimo"/>
                <a:cs typeface="Arimo"/>
              </a:rPr>
              <a:t>nokta, </a:t>
            </a:r>
            <a:r>
              <a:rPr dirty="0" sz="850" spc="-40">
                <a:latin typeface="Arimo"/>
                <a:cs typeface="Arimo"/>
              </a:rPr>
              <a:t>128 </a:t>
            </a:r>
            <a:r>
              <a:rPr dirty="0" sz="850" spc="-75">
                <a:latin typeface="Arimo"/>
                <a:cs typeface="Arimo"/>
              </a:rPr>
              <a:t>tamsay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, </a:t>
            </a:r>
            <a:r>
              <a:rPr dirty="0" sz="850" spc="-35">
                <a:latin typeface="Arimo"/>
                <a:cs typeface="Arimo"/>
              </a:rPr>
              <a:t>64 </a:t>
            </a:r>
            <a:r>
              <a:rPr dirty="0" sz="850" spc="-5">
                <a:latin typeface="Arimo"/>
                <a:cs typeface="Arimo"/>
              </a:rPr>
              <a:t>tahminli </a:t>
            </a:r>
            <a:r>
              <a:rPr dirty="0" sz="850" spc="-25">
                <a:latin typeface="Arimo"/>
                <a:cs typeface="Arimo"/>
              </a:rPr>
              <a:t>büyük </a:t>
            </a:r>
            <a:r>
              <a:rPr dirty="0" sz="850" spc="-35">
                <a:latin typeface="Arimo"/>
                <a:cs typeface="Arimo"/>
              </a:rPr>
              <a:t>kaydedici</a:t>
            </a:r>
            <a:r>
              <a:rPr dirty="0" sz="850" spc="-6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kümesi</a:t>
            </a:r>
            <a:endParaRPr sz="850">
              <a:latin typeface="Arimo"/>
              <a:cs typeface="Arimo"/>
            </a:endParaRPr>
          </a:p>
          <a:p>
            <a:pPr marL="150495" indent="-13843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35">
                <a:latin typeface="Arimo"/>
                <a:cs typeface="Arimo"/>
              </a:rPr>
              <a:t>Dallanma </a:t>
            </a:r>
            <a:r>
              <a:rPr dirty="0" sz="850" spc="-10">
                <a:latin typeface="Arimo"/>
                <a:cs typeface="Arimo"/>
              </a:rPr>
              <a:t>tahmini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40">
                <a:latin typeface="Arimo"/>
                <a:cs typeface="Arimo"/>
              </a:rPr>
              <a:t>gecikmesi </a:t>
            </a:r>
            <a:r>
              <a:rPr dirty="0" sz="850" spc="-15">
                <a:latin typeface="Arimo"/>
                <a:cs typeface="Arimo"/>
              </a:rPr>
              <a:t>problemlerine </a:t>
            </a:r>
            <a:r>
              <a:rPr dirty="0" sz="850" spc="-120">
                <a:latin typeface="Arimo"/>
                <a:cs typeface="Arimo"/>
              </a:rPr>
              <a:t>kar</a:t>
            </a:r>
            <a:r>
              <a:rPr dirty="0" sz="850" spc="-120">
                <a:latin typeface="WenQuanYi Micro Hei Mono"/>
                <a:cs typeface="WenQuanYi Micro Hei Mono"/>
              </a:rPr>
              <a:t>şı</a:t>
            </a:r>
            <a:r>
              <a:rPr dirty="0" sz="850" spc="-385">
                <a:latin typeface="WenQuanYi Micro Hei Mono"/>
                <a:cs typeface="WenQuanYi Micro Hei Mono"/>
              </a:rPr>
              <a:t> </a:t>
            </a:r>
            <a:r>
              <a:rPr dirty="0" sz="850" spc="-20">
                <a:latin typeface="Arimo"/>
                <a:cs typeface="Arimo"/>
              </a:rPr>
              <a:t>üstün </a:t>
            </a:r>
            <a:r>
              <a:rPr dirty="0" sz="850" spc="-100">
                <a:latin typeface="Arimo"/>
                <a:cs typeface="Arimo"/>
              </a:rPr>
              <a:t>ba</a:t>
            </a:r>
            <a:r>
              <a:rPr dirty="0" sz="850" spc="-100">
                <a:latin typeface="WenQuanYi Micro Hei Mono"/>
                <a:cs typeface="WenQuanYi Micro Hei Mono"/>
              </a:rPr>
              <a:t>ş</a:t>
            </a:r>
            <a:r>
              <a:rPr dirty="0" sz="850" spc="-100">
                <a:latin typeface="Arimo"/>
                <a:cs typeface="Arimo"/>
              </a:rPr>
              <a:t>ar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  <a:p>
            <a:pPr marL="150495" indent="-13843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55">
                <a:latin typeface="Arimo"/>
                <a:cs typeface="Arimo"/>
              </a:rPr>
              <a:t>Geli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me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5">
                <a:latin typeface="Arimo"/>
                <a:cs typeface="Arimo"/>
              </a:rPr>
              <a:t>yeni </a:t>
            </a:r>
            <a:r>
              <a:rPr dirty="0" sz="850" spc="-5">
                <a:latin typeface="Arimo"/>
                <a:cs typeface="Arimo"/>
              </a:rPr>
              <a:t>birimlerin </a:t>
            </a:r>
            <a:r>
              <a:rPr dirty="0" sz="850" spc="-30">
                <a:latin typeface="Arimo"/>
                <a:cs typeface="Arimo"/>
              </a:rPr>
              <a:t>eklenmesine </a:t>
            </a:r>
            <a:r>
              <a:rPr dirty="0" sz="850" spc="-15">
                <a:latin typeface="Arimo"/>
                <a:cs typeface="Arimo"/>
              </a:rPr>
              <a:t>verilen </a:t>
            </a:r>
            <a:r>
              <a:rPr dirty="0" sz="850" spc="-45">
                <a:latin typeface="Arimo"/>
                <a:cs typeface="Arimo"/>
              </a:rPr>
              <a:t>do</a:t>
            </a:r>
            <a:r>
              <a:rPr dirty="0" sz="850" spc="-45">
                <a:latin typeface="WenQuanYi Micro Hei Mono"/>
                <a:cs typeface="WenQuanYi Micro Hei Mono"/>
              </a:rPr>
              <a:t>ğ</a:t>
            </a:r>
            <a:r>
              <a:rPr dirty="0" sz="850" spc="-45">
                <a:latin typeface="Arimo"/>
                <a:cs typeface="Arimo"/>
              </a:rPr>
              <a:t>al </a:t>
            </a:r>
            <a:r>
              <a:rPr dirty="0" sz="850" spc="-75">
                <a:latin typeface="Arimo"/>
                <a:cs typeface="Arimo"/>
              </a:rPr>
              <a:t>yap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dan </a:t>
            </a:r>
            <a:r>
              <a:rPr dirty="0" sz="850" spc="-40">
                <a:latin typeface="Arimo"/>
                <a:cs typeface="Arimo"/>
              </a:rPr>
              <a:t>kaynaklanan </a:t>
            </a:r>
            <a:r>
              <a:rPr dirty="0" sz="850" spc="-35">
                <a:latin typeface="Arimo"/>
                <a:cs typeface="Arimo"/>
              </a:rPr>
              <a:t>destek </a:t>
            </a:r>
            <a:r>
              <a:rPr dirty="0" sz="850" spc="-45">
                <a:latin typeface="Arimo"/>
                <a:cs typeface="Arimo"/>
              </a:rPr>
              <a:t>ve</a:t>
            </a:r>
            <a:r>
              <a:rPr dirty="0" sz="850" spc="8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eskiye</a:t>
            </a:r>
            <a:endParaRPr sz="850">
              <a:latin typeface="Arimo"/>
              <a:cs typeface="Arim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66548" y="5656587"/>
            <a:ext cx="72707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0">
                <a:latin typeface="Arimo"/>
                <a:cs typeface="Arimo"/>
              </a:rPr>
              <a:t>kar</a:t>
            </a:r>
            <a:r>
              <a:rPr dirty="0" sz="850" spc="-120">
                <a:latin typeface="WenQuanYi Micro Hei Mono"/>
                <a:cs typeface="WenQuanYi Micro Hei Mono"/>
              </a:rPr>
              <a:t>şı</a:t>
            </a:r>
            <a:r>
              <a:rPr dirty="0" sz="850" spc="-370">
                <a:latin typeface="WenQuanYi Micro Hei Mono"/>
                <a:cs typeface="WenQuanYi Micro Hei Mono"/>
              </a:rPr>
              <a:t> </a:t>
            </a:r>
            <a:r>
              <a:rPr dirty="0" sz="850" spc="-15">
                <a:latin typeface="Arimo"/>
                <a:cs typeface="Arimo"/>
              </a:rPr>
              <a:t>uyumluluk</a:t>
            </a:r>
            <a:endParaRPr sz="850">
              <a:latin typeface="Arimo"/>
              <a:cs typeface="Arim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79</a:t>
            </a:r>
            <a:endParaRPr sz="550">
              <a:latin typeface="Arimo"/>
              <a:cs typeface="Arim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80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82" y="710150"/>
            <a:ext cx="79311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65">
                <a:solidFill>
                  <a:srgbClr val="FF0000"/>
                </a:solidFill>
                <a:latin typeface="Arimo"/>
                <a:cs typeface="Arimo"/>
              </a:rPr>
              <a:t>X86 </a:t>
            </a:r>
            <a:r>
              <a:rPr dirty="0" sz="850" spc="-30">
                <a:solidFill>
                  <a:srgbClr val="FF0000"/>
                </a:solidFill>
                <a:latin typeface="Arimo"/>
                <a:cs typeface="Arimo"/>
              </a:rPr>
              <a:t>Komut</a:t>
            </a:r>
            <a:r>
              <a:rPr dirty="0" sz="850" spc="-6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165">
                <a:solidFill>
                  <a:srgbClr val="FF0000"/>
                </a:solidFill>
                <a:latin typeface="Arimo"/>
                <a:cs typeface="Arimo"/>
              </a:rPr>
              <a:t>Yap</a:t>
            </a:r>
            <a:r>
              <a:rPr dirty="0" sz="850" spc="-16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65">
                <a:solidFill>
                  <a:srgbClr val="FF0000"/>
                </a:solidFill>
                <a:latin typeface="Arimo"/>
                <a:cs typeface="Arimo"/>
              </a:rPr>
              <a:t>s</a:t>
            </a:r>
            <a:r>
              <a:rPr dirty="0" sz="850" spc="-16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82" y="956865"/>
            <a:ext cx="424878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0">
                <a:latin typeface="Arimo"/>
                <a:cs typeface="Arimo"/>
              </a:rPr>
              <a:t>Komutlar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5">
                <a:latin typeface="Arimo"/>
                <a:cs typeface="Arimo"/>
              </a:rPr>
              <a:t>talimatlardan </a:t>
            </a:r>
            <a:r>
              <a:rPr dirty="0" sz="850" spc="-40">
                <a:latin typeface="Arimo"/>
                <a:cs typeface="Arimo"/>
              </a:rPr>
              <a:t>meydana </a:t>
            </a:r>
            <a:r>
              <a:rPr dirty="0" sz="850" spc="-35">
                <a:latin typeface="Arimo"/>
                <a:cs typeface="Arimo"/>
              </a:rPr>
              <a:t>gelen </a:t>
            </a:r>
            <a:r>
              <a:rPr dirty="0" sz="850" spc="-40">
                <a:latin typeface="Arimo"/>
                <a:cs typeface="Arimo"/>
              </a:rPr>
              <a:t>assembly </a:t>
            </a:r>
            <a:r>
              <a:rPr dirty="0" sz="850" spc="-10">
                <a:latin typeface="Arimo"/>
                <a:cs typeface="Arimo"/>
              </a:rPr>
              <a:t>dilinde </a:t>
            </a:r>
            <a:r>
              <a:rPr dirty="0" sz="850" spc="-125">
                <a:latin typeface="Arimo"/>
                <a:cs typeface="Arimo"/>
              </a:rPr>
              <a:t>yaz</a:t>
            </a:r>
            <a:r>
              <a:rPr dirty="0" sz="850" spc="-125">
                <a:latin typeface="WenQuanYi Micro Hei Mono"/>
                <a:cs typeface="WenQuanYi Micro Hei Mono"/>
              </a:rPr>
              <a:t>ı</a:t>
            </a:r>
            <a:r>
              <a:rPr dirty="0" sz="850" spc="-125">
                <a:latin typeface="Arimo"/>
                <a:cs typeface="Arimo"/>
              </a:rPr>
              <a:t>lm</a:t>
            </a:r>
            <a:r>
              <a:rPr dirty="0" sz="850" spc="-125">
                <a:latin typeface="WenQuanYi Micro Hei Mono"/>
                <a:cs typeface="WenQuanYi Micro Hei Mono"/>
              </a:rPr>
              <a:t>ış </a:t>
            </a:r>
            <a:r>
              <a:rPr dirty="0" sz="850" spc="-45">
                <a:latin typeface="Arimo"/>
                <a:cs typeface="Arimo"/>
              </a:rPr>
              <a:t>kaynak </a:t>
            </a:r>
            <a:r>
              <a:rPr dirty="0" sz="850" spc="-80">
                <a:latin typeface="Arimo"/>
                <a:cs typeface="Arimo"/>
              </a:rPr>
              <a:t>kodlar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 </a:t>
            </a:r>
            <a:r>
              <a:rPr dirty="0" sz="850" spc="-20">
                <a:latin typeface="Arimo"/>
                <a:cs typeface="Arimo"/>
              </a:rPr>
              <a:t>her</a:t>
            </a:r>
            <a:r>
              <a:rPr dirty="0" sz="850" spc="160">
                <a:latin typeface="Arimo"/>
                <a:cs typeface="Arimo"/>
              </a:rPr>
              <a:t> </a:t>
            </a:r>
            <a:r>
              <a:rPr dirty="0" sz="850" spc="-5">
                <a:latin typeface="Arimo"/>
                <a:cs typeface="Arimo"/>
              </a:rPr>
              <a:t>bir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493" y="106527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1882" y="1089230"/>
            <a:ext cx="4248785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-635">
              <a:lnSpc>
                <a:spcPct val="102200"/>
              </a:lnSpc>
              <a:spcBef>
                <a:spcPts val="95"/>
              </a:spcBef>
            </a:pPr>
            <a:r>
              <a:rPr dirty="0" sz="850" spc="-85">
                <a:latin typeface="Arimo"/>
                <a:cs typeface="Arimo"/>
              </a:rPr>
              <a:t>sat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nda, </a:t>
            </a:r>
            <a:r>
              <a:rPr dirty="0" sz="850" spc="10">
                <a:latin typeface="Arimo"/>
                <a:cs typeface="Arimo"/>
              </a:rPr>
              <a:t>dört </a:t>
            </a:r>
            <a:r>
              <a:rPr dirty="0" sz="850" spc="-100">
                <a:latin typeface="Arimo"/>
                <a:cs typeface="Arimo"/>
              </a:rPr>
              <a:t>ayr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alan </a:t>
            </a:r>
            <a:r>
              <a:rPr dirty="0" sz="850" spc="-40">
                <a:latin typeface="Arimo"/>
                <a:cs typeface="Arimo"/>
              </a:rPr>
              <a:t>tan</a:t>
            </a:r>
            <a:r>
              <a:rPr dirty="0" sz="850" spc="-40">
                <a:latin typeface="WenQuanYi Micro Hei Mono"/>
                <a:cs typeface="WenQuanYi Micro Hei Mono"/>
              </a:rPr>
              <a:t>ı</a:t>
            </a:r>
            <a:r>
              <a:rPr dirty="0" sz="850" spc="-40">
                <a:latin typeface="Arimo"/>
                <a:cs typeface="Arimo"/>
              </a:rPr>
              <a:t>mlanabilir. </a:t>
            </a:r>
            <a:r>
              <a:rPr dirty="0" sz="850" spc="-30">
                <a:latin typeface="Arimo"/>
                <a:cs typeface="Arimo"/>
              </a:rPr>
              <a:t>Bunlar </a:t>
            </a:r>
            <a:r>
              <a:rPr dirty="0" sz="850" spc="-10">
                <a:latin typeface="Arimo"/>
                <a:cs typeface="Arimo"/>
              </a:rPr>
              <a:t>etiket </a:t>
            </a:r>
            <a:r>
              <a:rPr dirty="0" sz="850" spc="-75">
                <a:latin typeface="Arimo"/>
                <a:cs typeface="Arimo"/>
              </a:rPr>
              <a:t>alan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,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75">
                <a:latin typeface="Arimo"/>
                <a:cs typeface="Arimo"/>
              </a:rPr>
              <a:t>alan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, </a:t>
            </a:r>
            <a:r>
              <a:rPr dirty="0" sz="850" spc="-25">
                <a:latin typeface="Arimo"/>
                <a:cs typeface="Arimo"/>
              </a:rPr>
              <a:t>operand </a:t>
            </a:r>
            <a:r>
              <a:rPr dirty="0" sz="850" spc="-90">
                <a:latin typeface="Arimo"/>
                <a:cs typeface="Arimo"/>
              </a:rPr>
              <a:t>alan</a:t>
            </a:r>
            <a:r>
              <a:rPr dirty="0" sz="850" spc="-90">
                <a:latin typeface="WenQuanYi Micro Hei Mono"/>
                <a:cs typeface="WenQuanYi Micro Hei Mono"/>
              </a:rPr>
              <a:t>ı </a:t>
            </a:r>
            <a:r>
              <a:rPr dirty="0" sz="850" spc="-50">
                <a:latin typeface="Arimo"/>
                <a:cs typeface="Arimo"/>
              </a:rPr>
              <a:t>ve  </a:t>
            </a:r>
            <a:r>
              <a:rPr dirty="0" sz="850" spc="-75">
                <a:latin typeface="Arimo"/>
                <a:cs typeface="Arimo"/>
              </a:rPr>
              <a:t>aç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klama </a:t>
            </a:r>
            <a:r>
              <a:rPr dirty="0" sz="850" spc="-80">
                <a:latin typeface="Arimo"/>
                <a:cs typeface="Arimo"/>
              </a:rPr>
              <a:t>alanlar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d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r. </a:t>
            </a:r>
            <a:r>
              <a:rPr dirty="0" sz="850" spc="-30">
                <a:latin typeface="Arimo"/>
                <a:cs typeface="Arimo"/>
              </a:rPr>
              <a:t>Etiket,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spc="-25">
                <a:latin typeface="Arimo"/>
                <a:cs typeface="Arimo"/>
              </a:rPr>
              <a:t>operand </a:t>
            </a:r>
            <a:r>
              <a:rPr dirty="0" sz="850" spc="-60">
                <a:latin typeface="Arimo"/>
                <a:cs typeface="Arimo"/>
              </a:rPr>
              <a:t>alanlar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10">
                <a:latin typeface="Arimo"/>
                <a:cs typeface="Arimo"/>
              </a:rPr>
              <a:t>birbirinden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40">
                <a:latin typeface="Arimo"/>
                <a:cs typeface="Arimo"/>
              </a:rPr>
              <a:t>daha fazla bo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luk </a:t>
            </a:r>
            <a:r>
              <a:rPr dirty="0" sz="850" spc="-55">
                <a:latin typeface="Arimo"/>
                <a:cs typeface="Arimo"/>
              </a:rPr>
              <a:t>ya  </a:t>
            </a:r>
            <a:r>
              <a:rPr dirty="0" sz="850" spc="-40">
                <a:latin typeface="Arimo"/>
                <a:cs typeface="Arimo"/>
              </a:rPr>
              <a:t>da </a:t>
            </a:r>
            <a:r>
              <a:rPr dirty="0" sz="850" spc="-15">
                <a:latin typeface="Arimo"/>
                <a:cs typeface="Arimo"/>
              </a:rPr>
              <a:t>tab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75">
                <a:latin typeface="Arimo"/>
                <a:cs typeface="Arimo"/>
              </a:rPr>
              <a:t>ayr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rlar. Aç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klama </a:t>
            </a:r>
            <a:r>
              <a:rPr dirty="0" sz="850" spc="-90">
                <a:latin typeface="Arimo"/>
                <a:cs typeface="Arimo"/>
              </a:rPr>
              <a:t>alan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375">
                <a:latin typeface="WenQuanYi Micro Hei Mono"/>
                <a:cs typeface="WenQuanYi Micro Hei Mono"/>
              </a:rPr>
              <a:t> </a:t>
            </a: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95">
                <a:latin typeface="Arimo"/>
                <a:cs typeface="Arimo"/>
              </a:rPr>
              <a:t>ayr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lmal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d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6493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81</a:t>
            </a:r>
            <a:endParaRPr sz="550">
              <a:latin typeface="Arimo"/>
              <a:cs typeface="Arim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28677" y="710150"/>
            <a:ext cx="79819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75">
                <a:solidFill>
                  <a:srgbClr val="FF0000"/>
                </a:solidFill>
                <a:latin typeface="Arimo"/>
                <a:cs typeface="Arimo"/>
              </a:rPr>
              <a:t>Aç</a:t>
            </a:r>
            <a:r>
              <a:rPr dirty="0" sz="850" spc="-7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solidFill>
                  <a:srgbClr val="FF0000"/>
                </a:solidFill>
                <a:latin typeface="Arimo"/>
                <a:cs typeface="Arimo"/>
              </a:rPr>
              <a:t>klama</a:t>
            </a:r>
            <a:r>
              <a:rPr dirty="0" sz="850" spc="-9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Alanlar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83275" y="106527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828677" y="956865"/>
            <a:ext cx="424942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80">
                <a:latin typeface="Arimo"/>
                <a:cs typeface="Arimo"/>
              </a:rPr>
              <a:t>Aç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klama </a:t>
            </a:r>
            <a:r>
              <a:rPr dirty="0" sz="850" spc="-55">
                <a:latin typeface="Arimo"/>
                <a:cs typeface="Arimo"/>
              </a:rPr>
              <a:t>program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n </a:t>
            </a:r>
            <a:r>
              <a:rPr dirty="0" sz="850" spc="-10">
                <a:latin typeface="Arimo"/>
                <a:cs typeface="Arimo"/>
              </a:rPr>
              <a:t>belli </a:t>
            </a:r>
            <a:r>
              <a:rPr dirty="0" sz="850" spc="-15">
                <a:latin typeface="Arimo"/>
                <a:cs typeface="Arimo"/>
              </a:rPr>
              <a:t>yerlerine </a:t>
            </a:r>
            <a:r>
              <a:rPr dirty="0" sz="850" spc="-10">
                <a:latin typeface="Arimo"/>
                <a:cs typeface="Arimo"/>
              </a:rPr>
              <a:t>ileride </a:t>
            </a:r>
            <a:r>
              <a:rPr dirty="0" sz="850" spc="-20">
                <a:latin typeface="Arimo"/>
                <a:cs typeface="Arimo"/>
              </a:rPr>
              <a:t>dikkat </a:t>
            </a:r>
            <a:r>
              <a:rPr dirty="0" sz="850" spc="-40">
                <a:latin typeface="Arimo"/>
                <a:cs typeface="Arimo"/>
              </a:rPr>
              <a:t>çekmek </a:t>
            </a:r>
            <a:r>
              <a:rPr dirty="0" sz="850" spc="-75">
                <a:latin typeface="Arimo"/>
                <a:cs typeface="Arimo"/>
              </a:rPr>
              <a:t>amac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yla </a:t>
            </a:r>
            <a:r>
              <a:rPr dirty="0" sz="850" spc="-50">
                <a:latin typeface="Arimo"/>
                <a:cs typeface="Arimo"/>
              </a:rPr>
              <a:t>kullan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lan </a:t>
            </a:r>
            <a:r>
              <a:rPr dirty="0" sz="850">
                <a:latin typeface="Arimo"/>
                <a:cs typeface="Arimo"/>
              </a:rPr>
              <a:t>bir</a:t>
            </a:r>
            <a:r>
              <a:rPr dirty="0" sz="850" spc="95">
                <a:latin typeface="Arimo"/>
                <a:cs typeface="Arimo"/>
              </a:rPr>
              <a:t> </a:t>
            </a:r>
            <a:r>
              <a:rPr dirty="0" sz="850" spc="-90">
                <a:latin typeface="Arimo"/>
                <a:cs typeface="Arimo"/>
              </a:rPr>
              <a:t>tan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md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28619" y="1089230"/>
            <a:ext cx="340614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75">
                <a:latin typeface="Arimo"/>
                <a:cs typeface="Arimo"/>
              </a:rPr>
              <a:t>Programc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315">
                <a:latin typeface="WenQuanYi Micro Hei Mono"/>
                <a:cs typeface="WenQuanYi Micro Hei Mono"/>
              </a:rPr>
              <a:t> </a:t>
            </a:r>
            <a:r>
              <a:rPr dirty="0" sz="850" spc="-20">
                <a:latin typeface="Arimo"/>
                <a:cs typeface="Arimo"/>
              </a:rPr>
              <a:t>için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seçimliktir.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75">
                <a:latin typeface="Arimo"/>
                <a:cs typeface="Arimo"/>
              </a:rPr>
              <a:t>E</a:t>
            </a:r>
            <a:r>
              <a:rPr dirty="0" sz="850" spc="-75">
                <a:latin typeface="WenQuanYi Micro Hei Mono"/>
                <a:cs typeface="WenQuanYi Micro Hei Mono"/>
              </a:rPr>
              <a:t>ğ</a:t>
            </a:r>
            <a:r>
              <a:rPr dirty="0" sz="850" spc="-75">
                <a:latin typeface="Arimo"/>
                <a:cs typeface="Arimo"/>
              </a:rPr>
              <a:t>er</a:t>
            </a:r>
            <a:r>
              <a:rPr dirty="0" sz="850" spc="-2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isterse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programc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305">
                <a:latin typeface="WenQuanYi Micro Hei Mono"/>
                <a:cs typeface="WenQuanYi Micro Hei Mono"/>
              </a:rPr>
              <a:t> </a:t>
            </a:r>
            <a:r>
              <a:rPr dirty="0" sz="850" spc="-20">
                <a:latin typeface="Arimo"/>
                <a:cs typeface="Arimo"/>
              </a:rPr>
              <a:t>bu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85">
                <a:latin typeface="Arimo"/>
                <a:cs typeface="Arimo"/>
              </a:rPr>
              <a:t>sat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rlar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310">
                <a:latin typeface="WenQuanYi Micro Hei Mono"/>
                <a:cs typeface="WenQuanYi Micro Hei Mono"/>
              </a:rPr>
              <a:t> </a:t>
            </a:r>
            <a:r>
              <a:rPr dirty="0" sz="850" spc="-25">
                <a:latin typeface="Arimo"/>
                <a:cs typeface="Arimo"/>
              </a:rPr>
              <a:t>kullanmayabilir.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83275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828677" y="1353961"/>
            <a:ext cx="222313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60">
                <a:latin typeface="Arimo"/>
                <a:cs typeface="Arimo"/>
              </a:rPr>
              <a:t>AX,15H </a:t>
            </a:r>
            <a:r>
              <a:rPr dirty="0" sz="850" spc="-40">
                <a:solidFill>
                  <a:srgbClr val="215968"/>
                </a:solidFill>
                <a:latin typeface="Arimo"/>
                <a:cs typeface="Arimo"/>
              </a:rPr>
              <a:t>;15H </a:t>
            </a:r>
            <a:r>
              <a:rPr dirty="0" sz="850" spc="-155">
                <a:solidFill>
                  <a:srgbClr val="215968"/>
                </a:solidFill>
                <a:latin typeface="Arimo"/>
                <a:cs typeface="Arimo"/>
              </a:rPr>
              <a:t>say</a:t>
            </a:r>
            <a:r>
              <a:rPr dirty="0" sz="850" spc="-155">
                <a:solidFill>
                  <a:srgbClr val="215968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55">
                <a:solidFill>
                  <a:srgbClr val="215968"/>
                </a:solidFill>
                <a:latin typeface="Arimo"/>
                <a:cs typeface="Arimo"/>
              </a:rPr>
              <a:t>s</a:t>
            </a:r>
            <a:r>
              <a:rPr dirty="0" sz="850" spc="-155">
                <a:solidFill>
                  <a:srgbClr val="215968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55">
                <a:solidFill>
                  <a:srgbClr val="215968"/>
                </a:solidFill>
                <a:latin typeface="Arimo"/>
                <a:cs typeface="Arimo"/>
              </a:rPr>
              <a:t>n</a:t>
            </a:r>
            <a:r>
              <a:rPr dirty="0" sz="850" spc="-155">
                <a:solidFill>
                  <a:srgbClr val="215968"/>
                </a:solidFill>
                <a:latin typeface="WenQuanYi Micro Hei Mono"/>
                <a:cs typeface="WenQuanYi Micro Hei Mono"/>
              </a:rPr>
              <a:t>ı </a:t>
            </a:r>
            <a:r>
              <a:rPr dirty="0" sz="850" spc="-95">
                <a:solidFill>
                  <a:srgbClr val="215968"/>
                </a:solidFill>
                <a:latin typeface="Arimo"/>
                <a:cs typeface="Arimo"/>
              </a:rPr>
              <a:t>AX </a:t>
            </a:r>
            <a:r>
              <a:rPr dirty="0" sz="850" spc="-35">
                <a:solidFill>
                  <a:srgbClr val="215968"/>
                </a:solidFill>
                <a:latin typeface="Arimo"/>
                <a:cs typeface="Arimo"/>
              </a:rPr>
              <a:t>kaydedicisine</a:t>
            </a:r>
            <a:r>
              <a:rPr dirty="0" sz="850" spc="-105">
                <a:solidFill>
                  <a:srgbClr val="215968"/>
                </a:solidFill>
                <a:latin typeface="Arimo"/>
                <a:cs typeface="Arimo"/>
              </a:rPr>
              <a:t> </a:t>
            </a:r>
            <a:r>
              <a:rPr dirty="0" sz="850" spc="-25">
                <a:solidFill>
                  <a:srgbClr val="215968"/>
                </a:solidFill>
                <a:latin typeface="Arimo"/>
                <a:cs typeface="Arimo"/>
              </a:rPr>
              <a:t>yükle  </a:t>
            </a:r>
            <a:r>
              <a:rPr dirty="0" sz="850" spc="-75">
                <a:latin typeface="Arimo"/>
                <a:cs typeface="Arimo"/>
              </a:rPr>
              <a:t>ADD </a:t>
            </a:r>
            <a:r>
              <a:rPr dirty="0" sz="850" spc="-90">
                <a:latin typeface="Arimo"/>
                <a:cs typeface="Arimo"/>
              </a:rPr>
              <a:t>BX,AX </a:t>
            </a:r>
            <a:r>
              <a:rPr dirty="0" sz="850" spc="-65">
                <a:solidFill>
                  <a:srgbClr val="215968"/>
                </a:solidFill>
                <a:latin typeface="Arimo"/>
                <a:cs typeface="Arimo"/>
              </a:rPr>
              <a:t>;AX </a:t>
            </a:r>
            <a:r>
              <a:rPr dirty="0" sz="850" spc="-35">
                <a:solidFill>
                  <a:srgbClr val="215968"/>
                </a:solidFill>
                <a:latin typeface="Arimo"/>
                <a:cs typeface="Arimo"/>
              </a:rPr>
              <a:t>kaydedicisindeki </a:t>
            </a:r>
            <a:r>
              <a:rPr dirty="0" sz="850" spc="-15">
                <a:solidFill>
                  <a:srgbClr val="215968"/>
                </a:solidFill>
                <a:latin typeface="Arimo"/>
                <a:cs typeface="Arimo"/>
              </a:rPr>
              <a:t>veriyi </a:t>
            </a:r>
            <a:r>
              <a:rPr dirty="0" sz="850" spc="-80">
                <a:solidFill>
                  <a:srgbClr val="215968"/>
                </a:solidFill>
                <a:latin typeface="Arimo"/>
                <a:cs typeface="Arimo"/>
              </a:rPr>
              <a:t>BX’e</a:t>
            </a:r>
            <a:r>
              <a:rPr dirty="0" sz="850" spc="50">
                <a:solidFill>
                  <a:srgbClr val="215968"/>
                </a:solidFill>
                <a:latin typeface="Arimo"/>
                <a:cs typeface="Arimo"/>
              </a:rPr>
              <a:t> </a:t>
            </a:r>
            <a:r>
              <a:rPr dirty="0" sz="850" spc="-25">
                <a:solidFill>
                  <a:srgbClr val="215968"/>
                </a:solidFill>
                <a:latin typeface="Arimo"/>
                <a:cs typeface="Arimo"/>
              </a:rPr>
              <a:t>yükle</a:t>
            </a:r>
            <a:endParaRPr sz="850">
              <a:latin typeface="Arimo"/>
              <a:cs typeface="Arim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82</a:t>
            </a:r>
            <a:endParaRPr sz="550">
              <a:latin typeface="Arimo"/>
              <a:cs typeface="Arim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41882" y="4483323"/>
            <a:ext cx="52832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0">
                <a:solidFill>
                  <a:srgbClr val="FF0000"/>
                </a:solidFill>
                <a:latin typeface="Arimo"/>
                <a:cs typeface="Arimo"/>
              </a:rPr>
              <a:t>Etiket</a:t>
            </a:r>
            <a:r>
              <a:rPr dirty="0" sz="850" spc="-8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90">
                <a:solidFill>
                  <a:srgbClr val="FF0000"/>
                </a:solidFill>
                <a:latin typeface="Arimo"/>
                <a:cs typeface="Arimo"/>
              </a:rPr>
              <a:t>Alan</a:t>
            </a:r>
            <a:r>
              <a:rPr dirty="0" sz="850" spc="-9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6493" y="4838700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41882" y="4734085"/>
            <a:ext cx="424878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Arial"/>
                <a:cs typeface="Arial"/>
              </a:rPr>
              <a:t>Bu</a:t>
            </a:r>
            <a:r>
              <a:rPr dirty="0" sz="850" spc="11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alan</a:t>
            </a:r>
            <a:r>
              <a:rPr dirty="0" sz="850" spc="11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sembolik</a:t>
            </a:r>
            <a:r>
              <a:rPr dirty="0" sz="850" spc="11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bir</a:t>
            </a:r>
            <a:r>
              <a:rPr dirty="0" sz="850" spc="11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isimdir</a:t>
            </a:r>
            <a:r>
              <a:rPr dirty="0" sz="850" spc="10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ve</a:t>
            </a:r>
            <a:r>
              <a:rPr dirty="0" sz="850" spc="110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komut</a:t>
            </a:r>
            <a:r>
              <a:rPr dirty="0" sz="850" spc="10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satırının</a:t>
            </a:r>
            <a:r>
              <a:rPr dirty="0" sz="850" spc="10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ilk</a:t>
            </a:r>
            <a:r>
              <a:rPr dirty="0" sz="850" spc="11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başına</a:t>
            </a:r>
            <a:r>
              <a:rPr dirty="0" sz="850" spc="10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konur.</a:t>
            </a:r>
            <a:r>
              <a:rPr dirty="0" sz="850" spc="10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Etiketin</a:t>
            </a:r>
            <a:r>
              <a:rPr dirty="0" sz="850" spc="10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ilk</a:t>
            </a:r>
            <a:r>
              <a:rPr dirty="0" sz="850" spc="11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karakteri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1882" y="4866444"/>
            <a:ext cx="424878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5">
                <a:latin typeface="Arial"/>
                <a:cs typeface="Arial"/>
              </a:rPr>
              <a:t>sayısal </a:t>
            </a:r>
            <a:r>
              <a:rPr dirty="0" sz="850" spc="10">
                <a:latin typeface="Arial"/>
                <a:cs typeface="Arial"/>
              </a:rPr>
              <a:t>olmamak </a:t>
            </a:r>
            <a:r>
              <a:rPr dirty="0" sz="850" spc="5">
                <a:latin typeface="Arial"/>
                <a:cs typeface="Arial"/>
              </a:rPr>
              <a:t>üzere tüm karakterleri </a:t>
            </a:r>
            <a:r>
              <a:rPr dirty="0" sz="850">
                <a:latin typeface="Arial"/>
                <a:cs typeface="Arial"/>
              </a:rPr>
              <a:t>içerebilir. </a:t>
            </a:r>
            <a:r>
              <a:rPr dirty="0" sz="850" spc="5">
                <a:latin typeface="Arial"/>
                <a:cs typeface="Arial"/>
              </a:rPr>
              <a:t>Etiket </a:t>
            </a:r>
            <a:r>
              <a:rPr dirty="0" sz="850" spc="10">
                <a:latin typeface="Arial"/>
                <a:cs typeface="Arial"/>
              </a:rPr>
              <a:t>adı maksimum 32 </a:t>
            </a:r>
            <a:r>
              <a:rPr dirty="0" sz="850" spc="5">
                <a:latin typeface="Arial"/>
                <a:cs typeface="Arial"/>
              </a:rPr>
              <a:t>karakter  uzunluğunda</a:t>
            </a:r>
            <a:r>
              <a:rPr dirty="0" sz="850" spc="-1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kullanılabilir.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1882" y="5263535"/>
            <a:ext cx="912494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solidFill>
                  <a:srgbClr val="948A54"/>
                </a:solidFill>
                <a:latin typeface="Arial"/>
                <a:cs typeface="Arial"/>
              </a:rPr>
              <a:t>BASLA: </a:t>
            </a:r>
            <a:r>
              <a:rPr dirty="0" sz="850" spc="10">
                <a:latin typeface="Arial"/>
                <a:cs typeface="Arial"/>
              </a:rPr>
              <a:t>JMP</a:t>
            </a:r>
            <a:r>
              <a:rPr dirty="0" sz="850" spc="-125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ANA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1882" y="5660638"/>
            <a:ext cx="4248785" cy="5549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14"/>
              </a:spcBef>
              <a:buChar char="•"/>
              <a:tabLst>
                <a:tab pos="151130" algn="l"/>
              </a:tabLst>
            </a:pPr>
            <a:r>
              <a:rPr dirty="0" sz="850" spc="5">
                <a:latin typeface="Arial"/>
                <a:cs typeface="Arial"/>
              </a:rPr>
              <a:t>Etiket adları </a:t>
            </a:r>
            <a:r>
              <a:rPr dirty="0" sz="850" spc="10">
                <a:latin typeface="Arial"/>
                <a:cs typeface="Arial"/>
              </a:rPr>
              <a:t>mümkünse </a:t>
            </a:r>
            <a:r>
              <a:rPr dirty="0" sz="850" spc="5">
                <a:latin typeface="Arial"/>
                <a:cs typeface="Arial"/>
              </a:rPr>
              <a:t>kısa ve anlamlı</a:t>
            </a:r>
            <a:r>
              <a:rPr dirty="0" sz="850" spc="-35">
                <a:latin typeface="Arial"/>
                <a:cs typeface="Arial"/>
              </a:rPr>
              <a:t> </a:t>
            </a:r>
            <a:r>
              <a:rPr dirty="0" sz="850" spc="-5">
                <a:latin typeface="Arial"/>
                <a:cs typeface="Arial"/>
              </a:rPr>
              <a:t>olmalıdır.</a:t>
            </a:r>
            <a:endParaRPr sz="850">
              <a:latin typeface="Arial"/>
              <a:cs typeface="Arial"/>
            </a:endParaRPr>
          </a:p>
          <a:p>
            <a:pPr marL="150495" indent="-138430">
              <a:lnSpc>
                <a:spcPct val="100000"/>
              </a:lnSpc>
              <a:spcBef>
                <a:spcPts val="25"/>
              </a:spcBef>
              <a:buChar char="•"/>
              <a:tabLst>
                <a:tab pos="151130" algn="l"/>
              </a:tabLst>
            </a:pPr>
            <a:r>
              <a:rPr dirty="0" sz="850" spc="5">
                <a:latin typeface="Arial"/>
                <a:cs typeface="Arial"/>
              </a:rPr>
              <a:t>Etiket alanında bir birine </a:t>
            </a:r>
            <a:r>
              <a:rPr dirty="0" sz="850" spc="10">
                <a:latin typeface="Arial"/>
                <a:cs typeface="Arial"/>
              </a:rPr>
              <a:t>benzeyen </a:t>
            </a:r>
            <a:r>
              <a:rPr dirty="0" sz="850" spc="5">
                <a:latin typeface="Arial"/>
                <a:cs typeface="Arial"/>
              </a:rPr>
              <a:t>isimler</a:t>
            </a:r>
            <a:r>
              <a:rPr dirty="0" sz="850" spc="-3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kullanılmamalıdır.</a:t>
            </a:r>
            <a:endParaRPr sz="850">
              <a:latin typeface="Arial"/>
              <a:cs typeface="Arial"/>
            </a:endParaRPr>
          </a:p>
          <a:p>
            <a:pPr marL="150495" marR="5080" indent="-137795">
              <a:lnSpc>
                <a:spcPct val="102200"/>
              </a:lnSpc>
              <a:buChar char="•"/>
              <a:tabLst>
                <a:tab pos="151130" algn="l"/>
              </a:tabLst>
            </a:pPr>
            <a:r>
              <a:rPr dirty="0" sz="850" spc="5">
                <a:latin typeface="Arial"/>
                <a:cs typeface="Arial"/>
              </a:rPr>
              <a:t>Etiket adında </a:t>
            </a:r>
            <a:r>
              <a:rPr dirty="0" sz="850">
                <a:latin typeface="Arial"/>
                <a:cs typeface="Arial"/>
              </a:rPr>
              <a:t>birbirine </a:t>
            </a:r>
            <a:r>
              <a:rPr dirty="0" sz="850" spc="5">
                <a:latin typeface="Arial"/>
                <a:cs typeface="Arial"/>
              </a:rPr>
              <a:t>benzeyen </a:t>
            </a:r>
            <a:r>
              <a:rPr dirty="0" sz="850">
                <a:latin typeface="Arial"/>
                <a:cs typeface="Arial"/>
              </a:rPr>
              <a:t>karakterler </a:t>
            </a:r>
            <a:r>
              <a:rPr dirty="0" sz="850" spc="5">
                <a:latin typeface="Arial"/>
                <a:cs typeface="Arial"/>
              </a:rPr>
              <a:t>bir arada </a:t>
            </a:r>
            <a:r>
              <a:rPr dirty="0" sz="850">
                <a:latin typeface="Arial"/>
                <a:cs typeface="Arial"/>
              </a:rPr>
              <a:t>kullanılmamalıdır. </a:t>
            </a:r>
            <a:r>
              <a:rPr dirty="0" sz="850" spc="10">
                <a:latin typeface="Arial"/>
                <a:cs typeface="Arial"/>
              </a:rPr>
              <a:t>0 </a:t>
            </a:r>
            <a:r>
              <a:rPr dirty="0" sz="850" spc="5">
                <a:latin typeface="Arial"/>
                <a:cs typeface="Arial"/>
              </a:rPr>
              <a:t>ile O, </a:t>
            </a:r>
            <a:r>
              <a:rPr dirty="0" sz="850" spc="10">
                <a:latin typeface="Arial"/>
                <a:cs typeface="Arial"/>
              </a:rPr>
              <a:t>S  </a:t>
            </a:r>
            <a:r>
              <a:rPr dirty="0" sz="850" spc="5">
                <a:latin typeface="Arial"/>
                <a:cs typeface="Arial"/>
              </a:rPr>
              <a:t>ile </a:t>
            </a:r>
            <a:r>
              <a:rPr dirty="0" sz="850" spc="10">
                <a:latin typeface="Arial"/>
                <a:cs typeface="Arial"/>
              </a:rPr>
              <a:t>5</a:t>
            </a:r>
            <a:r>
              <a:rPr dirty="0" sz="850" spc="-1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gibi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828677" y="4483323"/>
            <a:ext cx="57340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0">
                <a:solidFill>
                  <a:srgbClr val="FF0000"/>
                </a:solidFill>
                <a:latin typeface="Arimo"/>
                <a:cs typeface="Arimo"/>
              </a:rPr>
              <a:t>Komut</a:t>
            </a:r>
            <a:r>
              <a:rPr dirty="0" sz="850" spc="-8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90">
                <a:solidFill>
                  <a:srgbClr val="FF0000"/>
                </a:solidFill>
                <a:latin typeface="Arimo"/>
                <a:cs typeface="Arimo"/>
              </a:rPr>
              <a:t>Alan</a:t>
            </a:r>
            <a:r>
              <a:rPr dirty="0" sz="850" spc="-9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28677" y="4730033"/>
            <a:ext cx="424942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0">
                <a:latin typeface="Arimo"/>
                <a:cs typeface="Arimo"/>
              </a:rPr>
              <a:t>Mikroi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lemciye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55">
                <a:latin typeface="Arimo"/>
                <a:cs typeface="Arimo"/>
              </a:rPr>
              <a:t>i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i </a:t>
            </a:r>
            <a:r>
              <a:rPr dirty="0" sz="850" spc="5">
                <a:latin typeface="Arimo"/>
                <a:cs typeface="Arimo"/>
              </a:rPr>
              <a:t>tarif </a:t>
            </a:r>
            <a:r>
              <a:rPr dirty="0" sz="850" spc="-30">
                <a:latin typeface="Arimo"/>
                <a:cs typeface="Arimo"/>
              </a:rPr>
              <a:t>eden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spc="-20">
                <a:latin typeface="Arimo"/>
                <a:cs typeface="Arimo"/>
              </a:rPr>
              <a:t>mühendisler </a:t>
            </a:r>
            <a:r>
              <a:rPr dirty="0" sz="850" spc="-50">
                <a:latin typeface="Arimo"/>
                <a:cs typeface="Arimo"/>
              </a:rPr>
              <a:t>taraf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25">
                <a:latin typeface="Arimo"/>
                <a:cs typeface="Arimo"/>
              </a:rPr>
              <a:t>cümlesinin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75">
                <a:latin typeface="Arimo"/>
                <a:cs typeface="Arimo"/>
              </a:rPr>
              <a:t>k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salt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larak</a:t>
            </a:r>
            <a:endParaRPr sz="850">
              <a:latin typeface="Arimo"/>
              <a:cs typeface="Arim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83275" y="4838700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828677" y="4862405"/>
            <a:ext cx="4249420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0">
                <a:latin typeface="Arimo"/>
                <a:cs typeface="Arimo"/>
              </a:rPr>
              <a:t>mnemonik </a:t>
            </a:r>
            <a:r>
              <a:rPr dirty="0" sz="850" spc="-30">
                <a:latin typeface="Arimo"/>
                <a:cs typeface="Arimo"/>
              </a:rPr>
              <a:t>hale </a:t>
            </a:r>
            <a:r>
              <a:rPr dirty="0" sz="850" spc="-20">
                <a:latin typeface="Arimo"/>
                <a:cs typeface="Arimo"/>
              </a:rPr>
              <a:t>getirilmi</a:t>
            </a:r>
            <a:r>
              <a:rPr dirty="0" sz="850" spc="-20">
                <a:latin typeface="WenQuanYi Micro Hei Mono"/>
                <a:cs typeface="WenQuanYi Micro Hei Mono"/>
              </a:rPr>
              <a:t>ş </a:t>
            </a:r>
            <a:r>
              <a:rPr dirty="0" sz="850" spc="-65">
                <a:latin typeface="Arimo"/>
                <a:cs typeface="Arimo"/>
              </a:rPr>
              <a:t>anlaml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kelimelerin </a:t>
            </a:r>
            <a:r>
              <a:rPr dirty="0" sz="850" spc="-100">
                <a:latin typeface="Arimo"/>
                <a:cs typeface="Arimo"/>
              </a:rPr>
              <a:t>kullan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ld</a:t>
            </a:r>
            <a:r>
              <a:rPr dirty="0" sz="850" spc="-100">
                <a:latin typeface="WenQuanYi Micro Hei Mono"/>
                <a:cs typeface="WenQuanYi Micro Hei Mono"/>
              </a:rPr>
              <a:t>ığı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40">
                <a:latin typeface="Arimo"/>
                <a:cs typeface="Arimo"/>
              </a:rPr>
              <a:t>alana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75">
                <a:latin typeface="Arimo"/>
                <a:cs typeface="Arimo"/>
              </a:rPr>
              <a:t>alan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, </a:t>
            </a:r>
            <a:r>
              <a:rPr dirty="0" sz="850" spc="-40">
                <a:latin typeface="Arimo"/>
                <a:cs typeface="Arimo"/>
              </a:rPr>
              <a:t>aksiyon </a:t>
            </a:r>
            <a:r>
              <a:rPr dirty="0" sz="850" spc="-90">
                <a:latin typeface="Arimo"/>
                <a:cs typeface="Arimo"/>
              </a:rPr>
              <a:t>alan</a:t>
            </a:r>
            <a:r>
              <a:rPr dirty="0" sz="850" spc="-90">
                <a:latin typeface="WenQuanYi Micro Hei Mono"/>
                <a:cs typeface="WenQuanYi Micro Hei Mono"/>
              </a:rPr>
              <a:t>ı 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20">
                <a:latin typeface="Arimo"/>
                <a:cs typeface="Arimo"/>
              </a:rPr>
              <a:t>mnemonik </a:t>
            </a:r>
            <a:r>
              <a:rPr dirty="0" sz="850" spc="-90">
                <a:latin typeface="Arimo"/>
                <a:cs typeface="Arimo"/>
              </a:rPr>
              <a:t>alan</a:t>
            </a:r>
            <a:r>
              <a:rPr dirty="0" sz="850" spc="-90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denilir. </a:t>
            </a:r>
            <a:r>
              <a:rPr dirty="0" sz="850" spc="-30">
                <a:latin typeface="Arimo"/>
                <a:cs typeface="Arimo"/>
              </a:rPr>
              <a:t>Etiket </a:t>
            </a:r>
            <a:r>
              <a:rPr dirty="0" sz="850" spc="-60">
                <a:latin typeface="Arimo"/>
                <a:cs typeface="Arimo"/>
              </a:rPr>
              <a:t>alan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ndan </a:t>
            </a:r>
            <a:r>
              <a:rPr dirty="0" sz="850" spc="-40">
                <a:latin typeface="Arimo"/>
                <a:cs typeface="Arimo"/>
              </a:rPr>
              <a:t>sonra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tab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40">
                <a:latin typeface="Arimo"/>
                <a:cs typeface="Arimo"/>
              </a:rPr>
              <a:t>bo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lukla </a:t>
            </a:r>
            <a:r>
              <a:rPr dirty="0" sz="850" spc="-15">
                <a:latin typeface="Arimo"/>
                <a:cs typeface="Arimo"/>
              </a:rPr>
              <a:t>girilen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40">
                <a:latin typeface="Arimo"/>
                <a:cs typeface="Arimo"/>
              </a:rPr>
              <a:t>alanda </a:t>
            </a:r>
            <a:r>
              <a:rPr dirty="0" sz="850" spc="-25">
                <a:latin typeface="Arimo"/>
                <a:cs typeface="Arimo"/>
              </a:rPr>
              <a:t>bu  </a:t>
            </a:r>
            <a:r>
              <a:rPr dirty="0" sz="850" spc="-15">
                <a:latin typeface="Arimo"/>
                <a:cs typeface="Arimo"/>
              </a:rPr>
              <a:t>komutlar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bulunur.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83275" y="5251703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828677" y="5391856"/>
            <a:ext cx="23622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60">
                <a:latin typeface="Arimo"/>
                <a:cs typeface="Arimo"/>
              </a:rPr>
              <a:t>CMP  </a:t>
            </a:r>
            <a:r>
              <a:rPr dirty="0" sz="850" spc="-150">
                <a:latin typeface="Arimo"/>
                <a:cs typeface="Arimo"/>
              </a:rPr>
              <a:t>JC</a:t>
            </a:r>
            <a:endParaRPr sz="850">
              <a:latin typeface="Arimo"/>
              <a:cs typeface="Arim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28677" y="5656587"/>
            <a:ext cx="27749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55">
                <a:latin typeface="Arimo"/>
                <a:cs typeface="Arimo"/>
              </a:rPr>
              <a:t>X</a:t>
            </a:r>
            <a:r>
              <a:rPr dirty="0" sz="850" spc="-140">
                <a:latin typeface="Arimo"/>
                <a:cs typeface="Arimo"/>
              </a:rPr>
              <a:t>C</a:t>
            </a:r>
            <a:r>
              <a:rPr dirty="0" sz="850" spc="-75">
                <a:latin typeface="Arimo"/>
                <a:cs typeface="Arimo"/>
              </a:rPr>
              <a:t>H</a:t>
            </a:r>
            <a:r>
              <a:rPr dirty="0" sz="850" spc="-114">
                <a:latin typeface="Arimo"/>
                <a:cs typeface="Arimo"/>
              </a:rPr>
              <a:t>G</a:t>
            </a:r>
            <a:endParaRPr sz="850">
              <a:latin typeface="Arimo"/>
              <a:cs typeface="Arim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83</a:t>
            </a:r>
            <a:endParaRPr sz="550">
              <a:latin typeface="Arimo"/>
              <a:cs typeface="Arim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84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493" y="106527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1882" y="710150"/>
            <a:ext cx="4248785" cy="404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Operand</a:t>
            </a: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90">
                <a:solidFill>
                  <a:srgbClr val="FF0000"/>
                </a:solidFill>
                <a:latin typeface="Arimo"/>
                <a:cs typeface="Arimo"/>
              </a:rPr>
              <a:t>Alan</a:t>
            </a:r>
            <a:r>
              <a:rPr dirty="0" sz="850" spc="-9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WenQuanYi Micro Hei Mono"/>
              <a:cs typeface="WenQuanYi Micro Hei Mono"/>
            </a:endParaRPr>
          </a:p>
          <a:p>
            <a:pPr marL="12700">
              <a:lnSpc>
                <a:spcPct val="100000"/>
              </a:lnSpc>
            </a:pPr>
            <a:r>
              <a:rPr dirty="0" sz="850" spc="-40">
                <a:latin typeface="Arimo"/>
                <a:cs typeface="Arimo"/>
              </a:rPr>
              <a:t>Operand </a:t>
            </a:r>
            <a:r>
              <a:rPr dirty="0" sz="850" spc="-90">
                <a:latin typeface="Arimo"/>
                <a:cs typeface="Arimo"/>
              </a:rPr>
              <a:t>alan</a:t>
            </a:r>
            <a:r>
              <a:rPr dirty="0" sz="850" spc="-90">
                <a:latin typeface="WenQuanYi Micro Hei Mono"/>
                <a:cs typeface="WenQuanYi Micro Hei Mono"/>
              </a:rPr>
              <a:t>ı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lemciye 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lenecek </a:t>
            </a:r>
            <a:r>
              <a:rPr dirty="0" sz="850" spc="-15">
                <a:latin typeface="Arimo"/>
                <a:cs typeface="Arimo"/>
              </a:rPr>
              <a:t>verinin </a:t>
            </a:r>
            <a:r>
              <a:rPr dirty="0" sz="850" spc="-30">
                <a:latin typeface="Arimo"/>
                <a:cs typeface="Arimo"/>
              </a:rPr>
              <a:t>nerede olu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unu </a:t>
            </a:r>
            <a:r>
              <a:rPr dirty="0" sz="850" spc="-40">
                <a:latin typeface="Arimo"/>
                <a:cs typeface="Arimo"/>
              </a:rPr>
              <a:t>söyleyen </a:t>
            </a:r>
            <a:r>
              <a:rPr dirty="0" sz="850" spc="-135">
                <a:latin typeface="Arimo"/>
                <a:cs typeface="Arimo"/>
              </a:rPr>
              <a:t>k</a:t>
            </a:r>
            <a:r>
              <a:rPr dirty="0" sz="850" spc="-135">
                <a:latin typeface="WenQuanYi Micro Hei Mono"/>
                <a:cs typeface="WenQuanYi Micro Hei Mono"/>
              </a:rPr>
              <a:t>ı</a:t>
            </a:r>
            <a:r>
              <a:rPr dirty="0" sz="850" spc="-135">
                <a:latin typeface="Arimo"/>
                <a:cs typeface="Arimo"/>
              </a:rPr>
              <a:t>s</a:t>
            </a:r>
            <a:r>
              <a:rPr dirty="0" sz="850" spc="-135">
                <a:latin typeface="WenQuanYi Micro Hei Mono"/>
                <a:cs typeface="WenQuanYi Micro Hei Mono"/>
              </a:rPr>
              <a:t>ı</a:t>
            </a:r>
            <a:r>
              <a:rPr dirty="0" sz="850" spc="-135">
                <a:latin typeface="Arimo"/>
                <a:cs typeface="Arimo"/>
              </a:rPr>
              <a:t>md</a:t>
            </a:r>
            <a:r>
              <a:rPr dirty="0" sz="850" spc="-135">
                <a:latin typeface="WenQuanYi Micro Hei Mono"/>
                <a:cs typeface="WenQuanYi Micro Hei Mono"/>
              </a:rPr>
              <a:t>ı</a:t>
            </a:r>
            <a:r>
              <a:rPr dirty="0" sz="850" spc="-135">
                <a:latin typeface="Arimo"/>
                <a:cs typeface="Arimo"/>
              </a:rPr>
              <a:t>r. </a:t>
            </a:r>
            <a:r>
              <a:rPr dirty="0" sz="850" spc="-60">
                <a:latin typeface="Arimo"/>
                <a:cs typeface="Arimo"/>
              </a:rPr>
              <a:t>Bu</a:t>
            </a:r>
            <a:r>
              <a:rPr dirty="0" sz="850" spc="-114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operandlara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882" y="1089230"/>
            <a:ext cx="424942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2200"/>
              </a:lnSpc>
              <a:spcBef>
                <a:spcPts val="95"/>
              </a:spcBef>
            </a:pPr>
            <a:r>
              <a:rPr dirty="0" sz="850" spc="-30">
                <a:latin typeface="Arimo"/>
                <a:cs typeface="Arimo"/>
              </a:rPr>
              <a:t>üzerinde </a:t>
            </a:r>
            <a:r>
              <a:rPr dirty="0" sz="850" spc="-85">
                <a:latin typeface="Arimo"/>
                <a:cs typeface="Arimo"/>
              </a:rPr>
              <a:t>i</a:t>
            </a:r>
            <a:r>
              <a:rPr dirty="0" sz="850" spc="-85">
                <a:latin typeface="WenQuanYi Micro Hei Mono"/>
                <a:cs typeface="WenQuanYi Micro Hei Mono"/>
              </a:rPr>
              <a:t>ş </a:t>
            </a:r>
            <a:r>
              <a:rPr dirty="0" sz="850" spc="-75">
                <a:latin typeface="Arimo"/>
                <a:cs typeface="Arimo"/>
              </a:rPr>
              <a:t>yap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lan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25">
                <a:latin typeface="Arimo"/>
                <a:cs typeface="Arimo"/>
              </a:rPr>
              <a:t>denir.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35">
                <a:latin typeface="Arimo"/>
                <a:cs typeface="Arimo"/>
              </a:rPr>
              <a:t>alanda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90">
                <a:latin typeface="Arimo"/>
                <a:cs typeface="Arimo"/>
              </a:rPr>
              <a:t>alan</a:t>
            </a:r>
            <a:r>
              <a:rPr dirty="0" sz="850" spc="-90">
                <a:latin typeface="WenQuanYi Micro Hei Mono"/>
                <a:cs typeface="WenQuanYi Micro Hei Mono"/>
              </a:rPr>
              <a:t>ı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40">
                <a:latin typeface="Arimo"/>
                <a:cs typeface="Arimo"/>
              </a:rPr>
              <a:t>arada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10">
                <a:latin typeface="Arimo"/>
                <a:cs typeface="Arimo"/>
              </a:rPr>
              <a:t>iki </a:t>
            </a:r>
            <a:r>
              <a:rPr dirty="0" sz="850" spc="-20">
                <a:latin typeface="Arimo"/>
                <a:cs typeface="Arimo"/>
              </a:rPr>
              <a:t>karakterlik </a:t>
            </a:r>
            <a:r>
              <a:rPr dirty="0" sz="850" spc="-45">
                <a:latin typeface="Arimo"/>
                <a:cs typeface="Arimo"/>
              </a:rPr>
              <a:t>bo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luk  </a:t>
            </a:r>
            <a:r>
              <a:rPr dirty="0" sz="850" spc="-114">
                <a:latin typeface="Arimo"/>
                <a:cs typeface="Arimo"/>
              </a:rPr>
              <a:t>b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rak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l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r. </a:t>
            </a:r>
            <a:r>
              <a:rPr dirty="0" sz="850" spc="-105">
                <a:latin typeface="WenQuanYi Micro Hei Mono"/>
                <a:cs typeface="WenQuanYi Micro Hei Mono"/>
              </a:rPr>
              <a:t>İ</a:t>
            </a:r>
            <a:r>
              <a:rPr dirty="0" sz="850" spc="-105">
                <a:latin typeface="Arimo"/>
                <a:cs typeface="Arimo"/>
              </a:rPr>
              <a:t>ki </a:t>
            </a:r>
            <a:r>
              <a:rPr dirty="0" sz="850" spc="-30">
                <a:latin typeface="Arimo"/>
                <a:cs typeface="Arimo"/>
              </a:rPr>
              <a:t>operand </a:t>
            </a:r>
            <a:r>
              <a:rPr dirty="0" sz="850" spc="-85">
                <a:latin typeface="Arimo"/>
                <a:cs typeface="Arimo"/>
              </a:rPr>
              <a:t>aras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na </a:t>
            </a:r>
            <a:r>
              <a:rPr dirty="0" sz="850" spc="-15">
                <a:latin typeface="Arimo"/>
                <a:cs typeface="Arimo"/>
              </a:rPr>
              <a:t>virgül</a:t>
            </a:r>
            <a:r>
              <a:rPr dirty="0" sz="850" spc="-14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konulur.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838" y="1486326"/>
            <a:ext cx="4249420" cy="1481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670935">
              <a:lnSpc>
                <a:spcPct val="102200"/>
              </a:lnSpc>
              <a:spcBef>
                <a:spcPts val="95"/>
              </a:spcBef>
            </a:pPr>
            <a:r>
              <a:rPr dirty="0" sz="850" spc="-80">
                <a:latin typeface="Arimo"/>
                <a:cs typeface="Arimo"/>
              </a:rPr>
              <a:t>CMP </a:t>
            </a:r>
            <a:r>
              <a:rPr dirty="0" sz="850" spc="-90">
                <a:latin typeface="Arimo"/>
                <a:cs typeface="Arimo"/>
              </a:rPr>
              <a:t>AX,BX  </a:t>
            </a:r>
            <a:r>
              <a:rPr dirty="0" sz="850" spc="-75">
                <a:latin typeface="Arimo"/>
                <a:cs typeface="Arimo"/>
              </a:rPr>
              <a:t>ADD</a:t>
            </a:r>
            <a:r>
              <a:rPr dirty="0" sz="850" spc="-114">
                <a:latin typeface="Arimo"/>
                <a:cs typeface="Arimo"/>
              </a:rPr>
              <a:t> </a:t>
            </a:r>
            <a:r>
              <a:rPr dirty="0" sz="850" spc="-55">
                <a:latin typeface="Arimo"/>
                <a:cs typeface="Arimo"/>
              </a:rPr>
              <a:t>AX,[BX]  </a:t>
            </a: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75">
                <a:latin typeface="Arimo"/>
                <a:cs typeface="Arimo"/>
              </a:rPr>
              <a:t>CX,00  </a:t>
            </a:r>
            <a:r>
              <a:rPr dirty="0" sz="850" spc="-90">
                <a:latin typeface="Arimo"/>
                <a:cs typeface="Arimo"/>
              </a:rPr>
              <a:t>NOT</a:t>
            </a:r>
            <a:r>
              <a:rPr dirty="0" sz="850" spc="-60">
                <a:latin typeface="Arimo"/>
                <a:cs typeface="Arimo"/>
              </a:rPr>
              <a:t> </a:t>
            </a:r>
            <a:r>
              <a:rPr dirty="0" sz="850" spc="-95">
                <a:latin typeface="Arimo"/>
                <a:cs typeface="Arimo"/>
              </a:rPr>
              <a:t>AX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114">
                <a:latin typeface="Arimo"/>
                <a:cs typeface="Arimo"/>
              </a:rPr>
              <a:t>JNE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105">
                <a:latin typeface="Arimo"/>
                <a:cs typeface="Arimo"/>
              </a:rPr>
              <a:t>BASLA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Arimo"/>
              <a:cs typeface="Arimo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-110">
                <a:latin typeface="WenQuanYi Micro Hei Mono"/>
                <a:cs typeface="WenQuanYi Micro Hei Mono"/>
              </a:rPr>
              <a:t>İ</a:t>
            </a:r>
            <a:r>
              <a:rPr dirty="0" sz="850" spc="-110">
                <a:latin typeface="Arimo"/>
                <a:cs typeface="Arimo"/>
              </a:rPr>
              <a:t>ki </a:t>
            </a:r>
            <a:r>
              <a:rPr dirty="0" sz="850" spc="-55">
                <a:latin typeface="Arimo"/>
                <a:cs typeface="Arimo"/>
              </a:rPr>
              <a:t>operand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n </a:t>
            </a:r>
            <a:r>
              <a:rPr dirty="0" sz="850" spc="-25">
                <a:latin typeface="Arimo"/>
                <a:cs typeface="Arimo"/>
              </a:rPr>
              <a:t>bulundu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u </a:t>
            </a:r>
            <a:r>
              <a:rPr dirty="0" sz="850" spc="-35">
                <a:latin typeface="Arimo"/>
                <a:cs typeface="Arimo"/>
              </a:rPr>
              <a:t>alanda </a:t>
            </a:r>
            <a:r>
              <a:rPr dirty="0" sz="850">
                <a:latin typeface="Arimo"/>
                <a:cs typeface="Arimo"/>
              </a:rPr>
              <a:t>ilki </a:t>
            </a:r>
            <a:r>
              <a:rPr dirty="0" sz="850" spc="-20">
                <a:latin typeface="Arimo"/>
                <a:cs typeface="Arimo"/>
              </a:rPr>
              <a:t>hedef </a:t>
            </a:r>
            <a:r>
              <a:rPr dirty="0" sz="850" spc="-55">
                <a:latin typeface="Arimo"/>
                <a:cs typeface="Arimo"/>
              </a:rPr>
              <a:t>operand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, </a:t>
            </a:r>
            <a:r>
              <a:rPr dirty="0" sz="850" spc="-20">
                <a:latin typeface="Arimo"/>
                <a:cs typeface="Arimo"/>
              </a:rPr>
              <a:t>ikincisi </a:t>
            </a:r>
            <a:r>
              <a:rPr dirty="0" sz="850" spc="-45">
                <a:latin typeface="Arimo"/>
                <a:cs typeface="Arimo"/>
              </a:rPr>
              <a:t>kaynak </a:t>
            </a:r>
            <a:r>
              <a:rPr dirty="0" sz="850" spc="-60">
                <a:latin typeface="Arimo"/>
                <a:cs typeface="Arimo"/>
              </a:rPr>
              <a:t>operand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temsil  </a:t>
            </a:r>
            <a:r>
              <a:rPr dirty="0" sz="850" spc="-20">
                <a:latin typeface="Arimo"/>
                <a:cs typeface="Arimo"/>
              </a:rPr>
              <a:t>etmektedir.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mo"/>
              <a:cs typeface="Arimo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-35">
                <a:latin typeface="Arimo"/>
                <a:cs typeface="Arimo"/>
              </a:rPr>
              <a:t>Operand </a:t>
            </a:r>
            <a:r>
              <a:rPr dirty="0" sz="850" spc="-70">
                <a:latin typeface="Arimo"/>
                <a:cs typeface="Arimo"/>
              </a:rPr>
              <a:t>alan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nda </a:t>
            </a:r>
            <a:r>
              <a:rPr dirty="0" sz="850" spc="-50">
                <a:latin typeface="Arimo"/>
                <a:cs typeface="Arimo"/>
              </a:rPr>
              <a:t>kullan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lan </a:t>
            </a:r>
            <a:r>
              <a:rPr dirty="0" sz="850" spc="-30">
                <a:latin typeface="Arimo"/>
                <a:cs typeface="Arimo"/>
              </a:rPr>
              <a:t>do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rudan </a:t>
            </a:r>
            <a:r>
              <a:rPr dirty="0" sz="850" spc="-10">
                <a:latin typeface="Arimo"/>
                <a:cs typeface="Arimo"/>
              </a:rPr>
              <a:t>verilerin </a:t>
            </a:r>
            <a:r>
              <a:rPr dirty="0" sz="850" spc="-35">
                <a:latin typeface="Arimo"/>
                <a:cs typeface="Arimo"/>
              </a:rPr>
              <a:t>sonunda </a:t>
            </a:r>
            <a:r>
              <a:rPr dirty="0" sz="850" spc="-65">
                <a:latin typeface="Arimo"/>
                <a:cs typeface="Arimo"/>
              </a:rPr>
              <a:t>B,H,D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spc="-90">
                <a:latin typeface="Arimo"/>
                <a:cs typeface="Arimo"/>
              </a:rPr>
              <a:t>O </a:t>
            </a:r>
            <a:r>
              <a:rPr dirty="0" sz="850" spc="-15">
                <a:latin typeface="Arimo"/>
                <a:cs typeface="Arimo"/>
              </a:rPr>
              <a:t>gibi </a:t>
            </a:r>
            <a:r>
              <a:rPr dirty="0" sz="850" spc="-40">
                <a:latin typeface="Arimo"/>
                <a:cs typeface="Arimo"/>
              </a:rPr>
              <a:t>son </a:t>
            </a:r>
            <a:r>
              <a:rPr dirty="0" sz="850" spc="-60">
                <a:latin typeface="Arimo"/>
                <a:cs typeface="Arimo"/>
              </a:rPr>
              <a:t>tak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lar </a:t>
            </a:r>
            <a:r>
              <a:rPr dirty="0" sz="850" spc="-114">
                <a:latin typeface="Arimo"/>
                <a:cs typeface="Arimo"/>
              </a:rPr>
              <a:t>yaz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l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r.  </a:t>
            </a:r>
            <a:r>
              <a:rPr dirty="0" sz="850" spc="-30">
                <a:latin typeface="Arimo"/>
                <a:cs typeface="Arimo"/>
              </a:rPr>
              <a:t>Bunlar </a:t>
            </a:r>
            <a:r>
              <a:rPr dirty="0" sz="850" spc="-15">
                <a:latin typeface="Arimo"/>
                <a:cs typeface="Arimo"/>
              </a:rPr>
              <a:t>o </a:t>
            </a:r>
            <a:r>
              <a:rPr dirty="0" sz="850" spc="-100">
                <a:latin typeface="Arimo"/>
                <a:cs typeface="Arimo"/>
              </a:rPr>
              <a:t>say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lar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30">
                <a:latin typeface="Arimo"/>
                <a:cs typeface="Arimo"/>
              </a:rPr>
              <a:t>hangi tabanda </a:t>
            </a:r>
            <a:r>
              <a:rPr dirty="0" sz="850" spc="-25">
                <a:latin typeface="Arimo"/>
                <a:cs typeface="Arimo"/>
              </a:rPr>
              <a:t>oldu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unu </a:t>
            </a:r>
            <a:r>
              <a:rPr dirty="0" sz="850" spc="-30">
                <a:latin typeface="Arimo"/>
                <a:cs typeface="Arimo"/>
              </a:rPr>
              <a:t>gösterir. (B:binary, </a:t>
            </a:r>
            <a:r>
              <a:rPr dirty="0" sz="850" spc="-50">
                <a:latin typeface="Arimo"/>
                <a:cs typeface="Arimo"/>
              </a:rPr>
              <a:t>H:Hex,D: </a:t>
            </a:r>
            <a:r>
              <a:rPr dirty="0" sz="850" spc="-35">
                <a:latin typeface="Arimo"/>
                <a:cs typeface="Arimo"/>
              </a:rPr>
              <a:t>Desimal,</a:t>
            </a:r>
            <a:r>
              <a:rPr dirty="0" sz="850" spc="-13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O:Oktal)</a:t>
            </a:r>
            <a:endParaRPr sz="8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85</a:t>
            </a:r>
            <a:endParaRPr sz="55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112609" y="1266085"/>
            <a:ext cx="17018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65" b="1">
                <a:latin typeface="Trebuchet MS"/>
                <a:cs typeface="Trebuchet MS"/>
              </a:rPr>
              <a:t>Mikroişlemcilerin</a:t>
            </a:r>
            <a:r>
              <a:rPr dirty="0" sz="1350" spc="-150" b="1">
                <a:latin typeface="Trebuchet MS"/>
                <a:cs typeface="Trebuchet MS"/>
              </a:rPr>
              <a:t> </a:t>
            </a:r>
            <a:r>
              <a:rPr dirty="0" sz="1350" spc="-110" b="1">
                <a:latin typeface="Trebuchet MS"/>
                <a:cs typeface="Trebuchet MS"/>
              </a:rPr>
              <a:t>Tarihi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83275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86</a:t>
            </a:r>
            <a:endParaRPr sz="550">
              <a:latin typeface="Arimo"/>
              <a:cs typeface="Arim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27911" y="4806513"/>
            <a:ext cx="4280535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0">
                <a:latin typeface="Arimo"/>
                <a:cs typeface="Arimo"/>
              </a:rPr>
              <a:t>1978/1979 </a:t>
            </a:r>
            <a:r>
              <a:rPr dirty="0" sz="850" spc="-80">
                <a:latin typeface="Arimo"/>
                <a:cs typeface="Arimo"/>
              </a:rPr>
              <a:t>y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llar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nda </a:t>
            </a:r>
            <a:r>
              <a:rPr dirty="0" sz="850" spc="-10">
                <a:latin typeface="Arimo"/>
                <a:cs typeface="Arimo"/>
              </a:rPr>
              <a:t>üretilen </a:t>
            </a:r>
            <a:r>
              <a:rPr dirty="0" sz="850" spc="-5">
                <a:latin typeface="Arimo"/>
                <a:cs typeface="Arimo"/>
              </a:rPr>
              <a:t>ilk </a:t>
            </a:r>
            <a:r>
              <a:rPr dirty="0" sz="850" spc="-25">
                <a:latin typeface="Arimo"/>
                <a:cs typeface="Arimo"/>
              </a:rPr>
              <a:t>8086/8088’den </a:t>
            </a:r>
            <a:r>
              <a:rPr dirty="0" sz="850" spc="-85">
                <a:latin typeface="Arimo"/>
                <a:cs typeface="Arimo"/>
              </a:rPr>
              <a:t>ba</a:t>
            </a:r>
            <a:r>
              <a:rPr dirty="0" sz="850" spc="-85">
                <a:latin typeface="WenQuanYi Micro Hei Mono"/>
                <a:cs typeface="WenQuanYi Micro Hei Mono"/>
              </a:rPr>
              <a:t>ş</a:t>
            </a:r>
            <a:r>
              <a:rPr dirty="0" sz="850" spc="-85">
                <a:latin typeface="Arimo"/>
                <a:cs typeface="Arimo"/>
              </a:rPr>
              <a:t>lay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p</a:t>
            </a:r>
            <a:r>
              <a:rPr dirty="0" sz="850" spc="6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80286, 80386, 80486, </a:t>
            </a:r>
            <a:r>
              <a:rPr dirty="0" sz="850" spc="-25">
                <a:latin typeface="Arimo"/>
                <a:cs typeface="Arimo"/>
              </a:rPr>
              <a:t>Pentium,  </a:t>
            </a:r>
            <a:r>
              <a:rPr dirty="0" sz="850" spc="-30">
                <a:latin typeface="Arimo"/>
                <a:cs typeface="Arimo"/>
              </a:rPr>
              <a:t>Pentium </a:t>
            </a:r>
            <a:r>
              <a:rPr dirty="0" sz="850" spc="-45">
                <a:latin typeface="Arimo"/>
                <a:cs typeface="Arimo"/>
              </a:rPr>
              <a:t>Pro, </a:t>
            </a:r>
            <a:r>
              <a:rPr dirty="0" sz="850" spc="-25">
                <a:latin typeface="Arimo"/>
                <a:cs typeface="Arimo"/>
              </a:rPr>
              <a:t>Pentium </a:t>
            </a:r>
            <a:r>
              <a:rPr dirty="0" sz="850" spc="-20">
                <a:latin typeface="Arimo"/>
                <a:cs typeface="Arimo"/>
              </a:rPr>
              <a:t>MMX, </a:t>
            </a:r>
            <a:r>
              <a:rPr dirty="0" sz="850" spc="-25">
                <a:latin typeface="Arimo"/>
                <a:cs typeface="Arimo"/>
              </a:rPr>
              <a:t>Pentium </a:t>
            </a:r>
            <a:r>
              <a:rPr dirty="0" sz="850" spc="-20">
                <a:latin typeface="Arimo"/>
                <a:cs typeface="Arimo"/>
              </a:rPr>
              <a:t>II, </a:t>
            </a:r>
            <a:r>
              <a:rPr dirty="0" sz="850" spc="-25">
                <a:latin typeface="Arimo"/>
                <a:cs typeface="Arimo"/>
              </a:rPr>
              <a:t>Pentium </a:t>
            </a:r>
            <a:r>
              <a:rPr dirty="0" sz="850" spc="-20">
                <a:latin typeface="Arimo"/>
                <a:cs typeface="Arimo"/>
              </a:rPr>
              <a:t>III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0">
                <a:latin typeface="Arimo"/>
                <a:cs typeface="Arimo"/>
              </a:rPr>
              <a:t>Pentium </a:t>
            </a:r>
            <a:r>
              <a:rPr dirty="0" sz="850" spc="-50">
                <a:latin typeface="Arimo"/>
                <a:cs typeface="Arimo"/>
              </a:rPr>
              <a:t>IV </a:t>
            </a:r>
            <a:r>
              <a:rPr dirty="0" sz="850" spc="-25">
                <a:latin typeface="Arimo"/>
                <a:cs typeface="Arimo"/>
              </a:rPr>
              <a:t>mikroi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lemcilerine </a:t>
            </a:r>
            <a:r>
              <a:rPr dirty="0" sz="850" spc="-45">
                <a:latin typeface="Arimo"/>
                <a:cs typeface="Arimo"/>
              </a:rPr>
              <a:t>uzanan  </a:t>
            </a:r>
            <a:r>
              <a:rPr dirty="0" sz="850" spc="-60">
                <a:latin typeface="Arimo"/>
                <a:cs typeface="Arimo"/>
              </a:rPr>
              <a:t>geni</a:t>
            </a:r>
            <a:r>
              <a:rPr dirty="0" sz="850" spc="-60">
                <a:latin typeface="WenQuanYi Micro Hei Mono"/>
                <a:cs typeface="WenQuanYi Micro Hei Mono"/>
              </a:rPr>
              <a:t>ş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0">
                <a:latin typeface="Arimo"/>
                <a:cs typeface="Arimo"/>
              </a:rPr>
              <a:t>ürün </a:t>
            </a:r>
            <a:r>
              <a:rPr dirty="0" sz="850" spc="-45">
                <a:latin typeface="Arimo"/>
                <a:cs typeface="Arimo"/>
              </a:rPr>
              <a:t>yelpazesine </a:t>
            </a:r>
            <a:r>
              <a:rPr dirty="0" sz="850" spc="-35">
                <a:latin typeface="Arimo"/>
                <a:cs typeface="Arimo"/>
              </a:rPr>
              <a:t>sahip </a:t>
            </a:r>
            <a:r>
              <a:rPr dirty="0" sz="850" spc="-25">
                <a:latin typeface="Arimo"/>
                <a:cs typeface="Arimo"/>
              </a:rPr>
              <a:t>olan </a:t>
            </a:r>
            <a:r>
              <a:rPr dirty="0" sz="850" spc="-10">
                <a:latin typeface="Arimo"/>
                <a:cs typeface="Arimo"/>
              </a:rPr>
              <a:t>Intel </a:t>
            </a:r>
            <a:r>
              <a:rPr dirty="0" sz="850" spc="-45">
                <a:latin typeface="Arimo"/>
                <a:cs typeface="Arimo"/>
              </a:rPr>
              <a:t>x86 </a:t>
            </a:r>
            <a:r>
              <a:rPr dirty="0" sz="850" spc="-30">
                <a:latin typeface="Arimo"/>
                <a:cs typeface="Arimo"/>
              </a:rPr>
              <a:t>mikroi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 ailesi </a:t>
            </a:r>
            <a:r>
              <a:rPr dirty="0" sz="850" spc="-5">
                <a:latin typeface="Arimo"/>
                <a:cs typeface="Arimo"/>
              </a:rPr>
              <a:t>tarihteki </a:t>
            </a:r>
            <a:r>
              <a:rPr dirty="0" sz="850" spc="-30">
                <a:latin typeface="Arimo"/>
                <a:cs typeface="Arimo"/>
              </a:rPr>
              <a:t>en </a:t>
            </a:r>
            <a:r>
              <a:rPr dirty="0" sz="850" spc="-114">
                <a:latin typeface="Arimo"/>
                <a:cs typeface="Arimo"/>
              </a:rPr>
              <a:t>ba</a:t>
            </a:r>
            <a:r>
              <a:rPr dirty="0" sz="850" spc="-114">
                <a:latin typeface="WenQuanYi Micro Hei Mono"/>
                <a:cs typeface="WenQuanYi Micro Hei Mono"/>
              </a:rPr>
              <a:t>ş</a:t>
            </a:r>
            <a:r>
              <a:rPr dirty="0" sz="850" spc="-114">
                <a:latin typeface="Arimo"/>
                <a:cs typeface="Arimo"/>
              </a:rPr>
              <a:t>ar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l</a:t>
            </a:r>
            <a:r>
              <a:rPr dirty="0" sz="850" spc="-114">
                <a:latin typeface="WenQuanYi Micro Hei Mono"/>
                <a:cs typeface="WenQuanYi Micro Hei Mono"/>
              </a:rPr>
              <a:t>ı  </a:t>
            </a:r>
            <a:r>
              <a:rPr dirty="0" sz="850" spc="-30">
                <a:latin typeface="Arimo"/>
                <a:cs typeface="Arimo"/>
              </a:rPr>
              <a:t>mikroi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 ailesi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olmu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tur.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911" y="5468334"/>
            <a:ext cx="4279900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45">
                <a:latin typeface="Arimo"/>
                <a:cs typeface="Arimo"/>
              </a:rPr>
              <a:t>Bunda </a:t>
            </a:r>
            <a:r>
              <a:rPr dirty="0" sz="850" spc="-30">
                <a:latin typeface="Arimo"/>
                <a:cs typeface="Arimo"/>
              </a:rPr>
              <a:t>çe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itli </a:t>
            </a:r>
            <a:r>
              <a:rPr dirty="0" sz="850" spc="-10">
                <a:latin typeface="Arimo"/>
                <a:cs typeface="Arimo"/>
              </a:rPr>
              <a:t>faktörler </a:t>
            </a:r>
            <a:r>
              <a:rPr dirty="0" sz="850" spc="-5">
                <a:latin typeface="Arimo"/>
                <a:cs typeface="Arimo"/>
              </a:rPr>
              <a:t>rol </a:t>
            </a:r>
            <a:r>
              <a:rPr dirty="0" sz="850" spc="-100">
                <a:latin typeface="Arimo"/>
                <a:cs typeface="Arimo"/>
              </a:rPr>
              <a:t>alm</a:t>
            </a:r>
            <a:r>
              <a:rPr dirty="0" sz="850" spc="-100">
                <a:latin typeface="WenQuanYi Micro Hei Mono"/>
                <a:cs typeface="WenQuanYi Micro Hei Mono"/>
              </a:rPr>
              <a:t>ış</a:t>
            </a:r>
            <a:r>
              <a:rPr dirty="0" sz="850" spc="-100">
                <a:latin typeface="Arimo"/>
                <a:cs typeface="Arimo"/>
              </a:rPr>
              <a:t>t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r, </a:t>
            </a:r>
            <a:r>
              <a:rPr dirty="0" sz="850" spc="-25">
                <a:latin typeface="Arimo"/>
                <a:cs typeface="Arimo"/>
              </a:rPr>
              <a:t>fakat </a:t>
            </a:r>
            <a:r>
              <a:rPr dirty="0" sz="850" spc="-35">
                <a:latin typeface="Arimo"/>
                <a:cs typeface="Arimo"/>
              </a:rPr>
              <a:t>en </a:t>
            </a:r>
            <a:r>
              <a:rPr dirty="0" sz="850" spc="-25">
                <a:latin typeface="Arimo"/>
                <a:cs typeface="Arimo"/>
              </a:rPr>
              <a:t>büyük </a:t>
            </a:r>
            <a:r>
              <a:rPr dirty="0" sz="850" spc="-30">
                <a:latin typeface="Arimo"/>
                <a:cs typeface="Arimo"/>
              </a:rPr>
              <a:t>neden, 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üphesiz </a:t>
            </a:r>
            <a:r>
              <a:rPr dirty="0" sz="850" spc="-35">
                <a:latin typeface="Arimo"/>
                <a:cs typeface="Arimo"/>
              </a:rPr>
              <a:t>1981 </a:t>
            </a:r>
            <a:r>
              <a:rPr dirty="0" sz="850" spc="-85">
                <a:latin typeface="Arimo"/>
                <a:cs typeface="Arimo"/>
              </a:rPr>
              <a:t>y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ndaki </a:t>
            </a:r>
            <a:r>
              <a:rPr dirty="0" sz="850" spc="-5">
                <a:latin typeface="Arimo"/>
                <a:cs typeface="Arimo"/>
              </a:rPr>
              <a:t>ilk </a:t>
            </a:r>
            <a:r>
              <a:rPr dirty="0" sz="850" spc="-70">
                <a:latin typeface="Arimo"/>
                <a:cs typeface="Arimo"/>
              </a:rPr>
              <a:t>PC’de </a:t>
            </a:r>
            <a:r>
              <a:rPr dirty="0" sz="850" spc="-30">
                <a:latin typeface="Arimo"/>
                <a:cs typeface="Arimo"/>
              </a:rPr>
              <a:t>IBM  </a:t>
            </a:r>
            <a:r>
              <a:rPr dirty="0" sz="850" spc="-80">
                <a:latin typeface="Arimo"/>
                <a:cs typeface="Arimo"/>
              </a:rPr>
              <a:t>firmas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 </a:t>
            </a:r>
            <a:r>
              <a:rPr dirty="0" sz="850" spc="-35">
                <a:latin typeface="Arimo"/>
                <a:cs typeface="Arimo"/>
              </a:rPr>
              <a:t>8088 </a:t>
            </a:r>
            <a:r>
              <a:rPr dirty="0" sz="850" spc="-30">
                <a:latin typeface="Arimo"/>
                <a:cs typeface="Arimo"/>
              </a:rPr>
              <a:t>mikroi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lemcisini </a:t>
            </a:r>
            <a:r>
              <a:rPr dirty="0" sz="850" spc="-45">
                <a:latin typeface="Arimo"/>
                <a:cs typeface="Arimo"/>
              </a:rPr>
              <a:t>seçmesi </a:t>
            </a:r>
            <a:r>
              <a:rPr dirty="0" sz="850" spc="-35">
                <a:latin typeface="Arimo"/>
                <a:cs typeface="Arimo"/>
              </a:rPr>
              <a:t>olmu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tur. </a:t>
            </a:r>
            <a:r>
              <a:rPr dirty="0" sz="850" spc="-90">
                <a:latin typeface="Arimo"/>
                <a:cs typeface="Arimo"/>
              </a:rPr>
              <a:t>O </a:t>
            </a:r>
            <a:r>
              <a:rPr dirty="0" sz="850" spc="-5">
                <a:latin typeface="Arimo"/>
                <a:cs typeface="Arimo"/>
              </a:rPr>
              <a:t>tarihten </a:t>
            </a:r>
            <a:r>
              <a:rPr dirty="0" sz="850" spc="-10">
                <a:latin typeface="Arimo"/>
                <a:cs typeface="Arimo"/>
              </a:rPr>
              <a:t>itibaren, </a:t>
            </a:r>
            <a:r>
              <a:rPr dirty="0" sz="850" spc="-30">
                <a:latin typeface="Arimo"/>
                <a:cs typeface="Arimo"/>
              </a:rPr>
              <a:t>IBM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5">
                <a:latin typeface="Arimo"/>
                <a:cs typeface="Arimo"/>
              </a:rPr>
              <a:t>firma </a:t>
            </a:r>
            <a:r>
              <a:rPr dirty="0" sz="850" spc="-20">
                <a:latin typeface="Arimo"/>
                <a:cs typeface="Arimo"/>
              </a:rPr>
              <a:t>bu 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lemcileri </a:t>
            </a:r>
            <a:r>
              <a:rPr dirty="0" sz="850" spc="-40">
                <a:latin typeface="Arimo"/>
                <a:cs typeface="Arimo"/>
              </a:rPr>
              <a:t>PC’lerde </a:t>
            </a:r>
            <a:r>
              <a:rPr dirty="0" sz="850" spc="-45">
                <a:latin typeface="Arimo"/>
                <a:cs typeface="Arimo"/>
              </a:rPr>
              <a:t>kullanmaktad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r. </a:t>
            </a:r>
            <a:r>
              <a:rPr dirty="0" sz="850" spc="-30">
                <a:latin typeface="Arimo"/>
                <a:cs typeface="Arimo"/>
              </a:rPr>
              <a:t>PC’lerin </a:t>
            </a:r>
            <a:r>
              <a:rPr dirty="0" sz="850" spc="-40">
                <a:latin typeface="Arimo"/>
                <a:cs typeface="Arimo"/>
              </a:rPr>
              <a:t>dünyada </a:t>
            </a:r>
            <a:r>
              <a:rPr dirty="0" sz="850" spc="-95">
                <a:latin typeface="Arimo"/>
                <a:cs typeface="Arimo"/>
              </a:rPr>
              <a:t>yayg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75">
                <a:latin typeface="Arimo"/>
                <a:cs typeface="Arimo"/>
              </a:rPr>
              <a:t>kullan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lmas</a:t>
            </a:r>
            <a:r>
              <a:rPr dirty="0" sz="850" spc="-75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, bu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lemcilerin  </a:t>
            </a:r>
            <a:r>
              <a:rPr dirty="0" sz="850" spc="-100">
                <a:latin typeface="Arimo"/>
                <a:cs typeface="Arimo"/>
              </a:rPr>
              <a:t>ba</a:t>
            </a:r>
            <a:r>
              <a:rPr dirty="0" sz="850" spc="-100">
                <a:latin typeface="WenQuanYi Micro Hei Mono"/>
                <a:cs typeface="WenQuanYi Micro Hei Mono"/>
              </a:rPr>
              <a:t>ş</a:t>
            </a:r>
            <a:r>
              <a:rPr dirty="0" sz="850" spc="-100">
                <a:latin typeface="Arimo"/>
                <a:cs typeface="Arimo"/>
              </a:rPr>
              <a:t>ar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s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nda </a:t>
            </a:r>
            <a:r>
              <a:rPr dirty="0" sz="850" spc="-30">
                <a:latin typeface="Arimo"/>
                <a:cs typeface="Arimo"/>
              </a:rPr>
              <a:t>en </a:t>
            </a:r>
            <a:r>
              <a:rPr dirty="0" sz="850" spc="-25">
                <a:latin typeface="Arimo"/>
                <a:cs typeface="Arimo"/>
              </a:rPr>
              <a:t>büyük </a:t>
            </a:r>
            <a:r>
              <a:rPr dirty="0" sz="850" spc="-30">
                <a:latin typeface="Arimo"/>
                <a:cs typeface="Arimo"/>
              </a:rPr>
              <a:t>neden</a:t>
            </a:r>
            <a:r>
              <a:rPr dirty="0" sz="850" spc="-13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olmu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tur.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814643" y="4806513"/>
            <a:ext cx="4280535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715">
              <a:lnSpc>
                <a:spcPct val="102200"/>
              </a:lnSpc>
              <a:spcBef>
                <a:spcPts val="95"/>
              </a:spcBef>
            </a:pPr>
            <a:r>
              <a:rPr dirty="0" sz="850" spc="-25">
                <a:latin typeface="Arimo"/>
                <a:cs typeface="Arimo"/>
              </a:rPr>
              <a:t>Bir </a:t>
            </a:r>
            <a:r>
              <a:rPr dirty="0" sz="850" spc="-30">
                <a:latin typeface="Arimo"/>
                <a:cs typeface="Arimo"/>
              </a:rPr>
              <a:t>mikroi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lemciyi </a:t>
            </a:r>
            <a:r>
              <a:rPr dirty="0" sz="850" spc="-50">
                <a:latin typeface="Arimo"/>
                <a:cs typeface="Arimo"/>
              </a:rPr>
              <a:t>anlatman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 </a:t>
            </a:r>
            <a:r>
              <a:rPr dirty="0" sz="850" spc="-30">
                <a:latin typeface="Arimo"/>
                <a:cs typeface="Arimo"/>
              </a:rPr>
              <a:t>en </a:t>
            </a:r>
            <a:r>
              <a:rPr dirty="0" sz="850" spc="-5">
                <a:latin typeface="Arimo"/>
                <a:cs typeface="Arimo"/>
              </a:rPr>
              <a:t>iyi </a:t>
            </a:r>
            <a:r>
              <a:rPr dirty="0" sz="850" spc="-20">
                <a:latin typeface="Arimo"/>
                <a:cs typeface="Arimo"/>
              </a:rPr>
              <a:t>yolu,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lemcinin </a:t>
            </a:r>
            <a:r>
              <a:rPr dirty="0" sz="850" spc="-20">
                <a:latin typeface="Arimo"/>
                <a:cs typeface="Arimo"/>
              </a:rPr>
              <a:t>veriyolu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40">
                <a:latin typeface="Arimo"/>
                <a:cs typeface="Arimo"/>
              </a:rPr>
              <a:t>adres </a:t>
            </a:r>
            <a:r>
              <a:rPr dirty="0" sz="850" spc="-20">
                <a:latin typeface="Arimo"/>
                <a:cs typeface="Arimo"/>
              </a:rPr>
              <a:t>yolu </a:t>
            </a:r>
            <a:r>
              <a:rPr dirty="0" sz="850" spc="-35">
                <a:latin typeface="Arimo"/>
                <a:cs typeface="Arimo"/>
              </a:rPr>
              <a:t>geni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li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ini  </a:t>
            </a:r>
            <a:r>
              <a:rPr dirty="0" sz="850" spc="-25">
                <a:latin typeface="Arimo"/>
                <a:cs typeface="Arimo"/>
              </a:rPr>
              <a:t>söylemektir. Veriyolu; sinyalleri </a:t>
            </a:r>
            <a:r>
              <a:rPr dirty="0" sz="850" spc="-90">
                <a:latin typeface="Arimo"/>
                <a:cs typeface="Arimo"/>
              </a:rPr>
              <a:t>ta</a:t>
            </a:r>
            <a:r>
              <a:rPr dirty="0" sz="850" spc="-90">
                <a:latin typeface="WenQuanYi Micro Hei Mono"/>
                <a:cs typeface="WenQuanYi Micro Hei Mono"/>
              </a:rPr>
              <a:t>şı</a:t>
            </a:r>
            <a:r>
              <a:rPr dirty="0" sz="850" spc="-90">
                <a:latin typeface="Arimo"/>
                <a:cs typeface="Arimo"/>
              </a:rPr>
              <a:t>mak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65">
                <a:latin typeface="Arimo"/>
                <a:cs typeface="Arimo"/>
              </a:rPr>
              <a:t>tasarlanm</a:t>
            </a:r>
            <a:r>
              <a:rPr dirty="0" sz="850" spc="-65">
                <a:latin typeface="WenQuanYi Micro Hei Mono"/>
                <a:cs typeface="WenQuanYi Micro Hei Mono"/>
              </a:rPr>
              <a:t>ış</a:t>
            </a:r>
            <a:r>
              <a:rPr dirty="0" sz="850" spc="-335">
                <a:latin typeface="WenQuanYi Micro Hei Mono"/>
                <a:cs typeface="WenQuanYi Micro Hei Mono"/>
              </a:rPr>
              <a:t> </a:t>
            </a:r>
            <a:r>
              <a:rPr dirty="0" sz="850" spc="-50">
                <a:latin typeface="Arimo"/>
                <a:cs typeface="Arimo"/>
              </a:rPr>
              <a:t>ba</a:t>
            </a:r>
            <a:r>
              <a:rPr dirty="0" sz="850" spc="-50">
                <a:latin typeface="WenQuanYi Micro Hei Mono"/>
                <a:cs typeface="WenQuanYi Micro Hei Mono"/>
              </a:rPr>
              <a:t>ğ</a:t>
            </a:r>
            <a:r>
              <a:rPr dirty="0" sz="850" spc="-50">
                <a:latin typeface="Arimo"/>
                <a:cs typeface="Arimo"/>
              </a:rPr>
              <a:t>lant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lar </a:t>
            </a:r>
            <a:r>
              <a:rPr dirty="0" sz="850" spc="-25">
                <a:latin typeface="Arimo"/>
                <a:cs typeface="Arimo"/>
              </a:rPr>
              <a:t>dizisidir.</a:t>
            </a:r>
            <a:endParaRPr sz="85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20">
                <a:latin typeface="Arimo"/>
                <a:cs typeface="Arimo"/>
              </a:rPr>
              <a:t>Mikroi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lemcinin yolu denildi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inde </a:t>
            </a:r>
            <a:r>
              <a:rPr dirty="0" sz="850" spc="-5">
                <a:latin typeface="Arimo"/>
                <a:cs typeface="Arimo"/>
              </a:rPr>
              <a:t>ilk </a:t>
            </a:r>
            <a:r>
              <a:rPr dirty="0" sz="850" spc="-35">
                <a:latin typeface="Arimo"/>
                <a:cs typeface="Arimo"/>
              </a:rPr>
              <a:t>akla gelen,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30">
                <a:latin typeface="Arimo"/>
                <a:cs typeface="Arimo"/>
              </a:rPr>
              <a:t>göndermek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0">
                <a:latin typeface="Arimo"/>
                <a:cs typeface="Arimo"/>
              </a:rPr>
              <a:t>almak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50">
                <a:latin typeface="Arimo"/>
                <a:cs typeface="Arimo"/>
              </a:rPr>
              <a:t>kullan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lan </a:t>
            </a:r>
            <a:r>
              <a:rPr dirty="0" sz="850">
                <a:latin typeface="Arimo"/>
                <a:cs typeface="Arimo"/>
              </a:rPr>
              <a:t>tel  </a:t>
            </a:r>
            <a:r>
              <a:rPr dirty="0" sz="850" spc="-30">
                <a:latin typeface="Arimo"/>
                <a:cs typeface="Arimo"/>
              </a:rPr>
              <a:t>kümesidir. </a:t>
            </a:r>
            <a:r>
              <a:rPr dirty="0" sz="850" spc="-20">
                <a:latin typeface="Arimo"/>
                <a:cs typeface="Arimo"/>
              </a:rPr>
              <a:t>Birim </a:t>
            </a:r>
            <a:r>
              <a:rPr dirty="0" sz="850" spc="-50">
                <a:latin typeface="Arimo"/>
                <a:cs typeface="Arimo"/>
              </a:rPr>
              <a:t>zamanda </a:t>
            </a:r>
            <a:r>
              <a:rPr dirty="0" sz="850" spc="-30">
                <a:latin typeface="Arimo"/>
                <a:cs typeface="Arimo"/>
              </a:rPr>
              <a:t>ne </a:t>
            </a:r>
            <a:r>
              <a:rPr dirty="0" sz="850" spc="-35">
                <a:latin typeface="Arimo"/>
                <a:cs typeface="Arimo"/>
              </a:rPr>
              <a:t>kadar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35">
                <a:latin typeface="Arimo"/>
                <a:cs typeface="Arimo"/>
              </a:rPr>
              <a:t>sinyal </a:t>
            </a:r>
            <a:r>
              <a:rPr dirty="0" sz="850" spc="-20">
                <a:latin typeface="Arimo"/>
                <a:cs typeface="Arimo"/>
              </a:rPr>
              <a:t>gönderilebilirse, </a:t>
            </a:r>
            <a:r>
              <a:rPr dirty="0" sz="850" spc="-15">
                <a:latin typeface="Arimo"/>
                <a:cs typeface="Arimo"/>
              </a:rPr>
              <a:t>o </a:t>
            </a:r>
            <a:r>
              <a:rPr dirty="0" sz="850" spc="-35">
                <a:latin typeface="Arimo"/>
                <a:cs typeface="Arimo"/>
              </a:rPr>
              <a:t>kadar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20">
                <a:latin typeface="Arimo"/>
                <a:cs typeface="Arimo"/>
              </a:rPr>
              <a:t>transfer  </a:t>
            </a:r>
            <a:r>
              <a:rPr dirty="0" sz="850" spc="-5">
                <a:latin typeface="Arimo"/>
                <a:cs typeface="Arimo"/>
              </a:rPr>
              <a:t>edilebilir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0">
                <a:latin typeface="Arimo"/>
                <a:cs typeface="Arimo"/>
              </a:rPr>
              <a:t>veriyolu </a:t>
            </a:r>
            <a:r>
              <a:rPr dirty="0" sz="850" spc="-15">
                <a:latin typeface="Arimo"/>
                <a:cs typeface="Arimo"/>
              </a:rPr>
              <a:t>o </a:t>
            </a:r>
            <a:r>
              <a:rPr dirty="0" sz="850" spc="-35">
                <a:latin typeface="Arimo"/>
                <a:cs typeface="Arimo"/>
              </a:rPr>
              <a:t>kadar </a:t>
            </a:r>
            <a:r>
              <a:rPr dirty="0" sz="850" spc="-145">
                <a:latin typeface="Arimo"/>
                <a:cs typeface="Arimo"/>
              </a:rPr>
              <a:t>h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zl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400">
                <a:latin typeface="WenQuanYi Micro Hei Mono"/>
                <a:cs typeface="WenQuanYi Micro Hei Mono"/>
              </a:rPr>
              <a:t> </a:t>
            </a:r>
            <a:r>
              <a:rPr dirty="0" sz="850" spc="-25">
                <a:latin typeface="Arimo"/>
                <a:cs typeface="Arimo"/>
              </a:rPr>
              <a:t>olur.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14707" y="5600707"/>
            <a:ext cx="4280535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0">
                <a:latin typeface="Arimo"/>
                <a:cs typeface="Arimo"/>
              </a:rPr>
              <a:t>Veriyolundan </a:t>
            </a:r>
            <a:r>
              <a:rPr dirty="0" sz="850" spc="-25">
                <a:latin typeface="Arimo"/>
                <a:cs typeface="Arimo"/>
              </a:rPr>
              <a:t>tamamen </a:t>
            </a:r>
            <a:r>
              <a:rPr dirty="0" sz="850" spc="-65">
                <a:latin typeface="Arimo"/>
                <a:cs typeface="Arimo"/>
              </a:rPr>
              <a:t>farkl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olan </a:t>
            </a:r>
            <a:r>
              <a:rPr dirty="0" sz="850" spc="-40">
                <a:latin typeface="Arimo"/>
                <a:cs typeface="Arimo"/>
              </a:rPr>
              <a:t>adres </a:t>
            </a:r>
            <a:r>
              <a:rPr dirty="0" sz="850" spc="-20">
                <a:latin typeface="Arimo"/>
                <a:cs typeface="Arimo"/>
              </a:rPr>
              <a:t>yolu, </a:t>
            </a:r>
            <a:r>
              <a:rPr dirty="0" sz="850" spc="-15">
                <a:latin typeface="Arimo"/>
                <a:cs typeface="Arimo"/>
              </a:rPr>
              <a:t>verinin </a:t>
            </a:r>
            <a:r>
              <a:rPr dirty="0" sz="850" spc="-30">
                <a:latin typeface="Arimo"/>
                <a:cs typeface="Arimo"/>
              </a:rPr>
              <a:t>gönderilece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110">
                <a:latin typeface="Arimo"/>
                <a:cs typeface="Arimo"/>
              </a:rPr>
              <a:t>al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naca</a:t>
            </a:r>
            <a:r>
              <a:rPr dirty="0" sz="850" spc="-110">
                <a:latin typeface="WenQuanYi Micro Hei Mono"/>
                <a:cs typeface="WenQuanYi Micro Hei Mono"/>
              </a:rPr>
              <a:t>ğı </a:t>
            </a:r>
            <a:r>
              <a:rPr dirty="0" sz="850" spc="-20">
                <a:latin typeface="Arimo"/>
                <a:cs typeface="Arimo"/>
              </a:rPr>
              <a:t>bellek  </a:t>
            </a:r>
            <a:r>
              <a:rPr dirty="0" sz="850" spc="-25">
                <a:latin typeface="Arimo"/>
                <a:cs typeface="Arimo"/>
              </a:rPr>
              <a:t>konumunu </a:t>
            </a:r>
            <a:r>
              <a:rPr dirty="0" sz="850" spc="-10">
                <a:latin typeface="Arimo"/>
                <a:cs typeface="Arimo"/>
              </a:rPr>
              <a:t>bildiren </a:t>
            </a:r>
            <a:r>
              <a:rPr dirty="0" sz="850" spc="-35">
                <a:latin typeface="Arimo"/>
                <a:cs typeface="Arimo"/>
              </a:rPr>
              <a:t>adresleme </a:t>
            </a:r>
            <a:r>
              <a:rPr dirty="0" sz="850" spc="-15">
                <a:latin typeface="Arimo"/>
                <a:cs typeface="Arimo"/>
              </a:rPr>
              <a:t>bilgisini </a:t>
            </a:r>
            <a:r>
              <a:rPr dirty="0" sz="850" spc="-90">
                <a:latin typeface="Arimo"/>
                <a:cs typeface="Arimo"/>
              </a:rPr>
              <a:t>ta</a:t>
            </a:r>
            <a:r>
              <a:rPr dirty="0" sz="850" spc="-90">
                <a:latin typeface="WenQuanYi Micro Hei Mono"/>
                <a:cs typeface="WenQuanYi Micro Hei Mono"/>
              </a:rPr>
              <a:t>şı</a:t>
            </a:r>
            <a:r>
              <a:rPr dirty="0" sz="850" spc="-90">
                <a:latin typeface="Arimo"/>
                <a:cs typeface="Arimo"/>
              </a:rPr>
              <a:t>yan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0">
                <a:latin typeface="Arimo"/>
                <a:cs typeface="Arimo"/>
              </a:rPr>
              <a:t>dizi </a:t>
            </a:r>
            <a:r>
              <a:rPr dirty="0" sz="850" spc="-15">
                <a:latin typeface="Arimo"/>
                <a:cs typeface="Arimo"/>
              </a:rPr>
              <a:t>telden </a:t>
            </a:r>
            <a:r>
              <a:rPr dirty="0" sz="850" spc="-45">
                <a:latin typeface="Arimo"/>
                <a:cs typeface="Arimo"/>
              </a:rPr>
              <a:t>olu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ur. </a:t>
            </a:r>
            <a:r>
              <a:rPr dirty="0" sz="850" spc="-30">
                <a:latin typeface="Arimo"/>
                <a:cs typeface="Arimo"/>
              </a:rPr>
              <a:t>Veriyolunda 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</a:t>
            </a:r>
            <a:r>
              <a:rPr dirty="0" sz="850" spc="-20">
                <a:latin typeface="Arimo"/>
                <a:cs typeface="Arimo"/>
              </a:rPr>
              <a:t>gibi  </a:t>
            </a:r>
            <a:r>
              <a:rPr dirty="0" sz="850" spc="-40">
                <a:latin typeface="Arimo"/>
                <a:cs typeface="Arimo"/>
              </a:rPr>
              <a:t>adres </a:t>
            </a:r>
            <a:r>
              <a:rPr dirty="0" sz="850" spc="-20">
                <a:latin typeface="Arimo"/>
                <a:cs typeface="Arimo"/>
              </a:rPr>
              <a:t>yolundaki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0">
                <a:latin typeface="Arimo"/>
                <a:cs typeface="Arimo"/>
              </a:rPr>
              <a:t>telde </a:t>
            </a:r>
            <a:r>
              <a:rPr dirty="0" sz="850" spc="-85">
                <a:latin typeface="Arimo"/>
                <a:cs typeface="Arimo"/>
              </a:rPr>
              <a:t>yaln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zca </a:t>
            </a:r>
            <a:r>
              <a:rPr dirty="0" sz="850" spc="-10">
                <a:latin typeface="Arimo"/>
                <a:cs typeface="Arimo"/>
              </a:rPr>
              <a:t>tek </a:t>
            </a:r>
            <a:r>
              <a:rPr dirty="0" sz="850">
                <a:latin typeface="Arimo"/>
                <a:cs typeface="Arimo"/>
              </a:rPr>
              <a:t>bir bitlik </a:t>
            </a:r>
            <a:r>
              <a:rPr dirty="0" sz="850" spc="-10">
                <a:latin typeface="Arimo"/>
                <a:cs typeface="Arimo"/>
              </a:rPr>
              <a:t>bilgi </a:t>
            </a:r>
            <a:r>
              <a:rPr dirty="0" sz="850" spc="-100">
                <a:latin typeface="Arimo"/>
                <a:cs typeface="Arimo"/>
              </a:rPr>
              <a:t>ta</a:t>
            </a:r>
            <a:r>
              <a:rPr dirty="0" sz="850" spc="-100">
                <a:latin typeface="WenQuanYi Micro Hei Mono"/>
                <a:cs typeface="WenQuanYi Micro Hei Mono"/>
              </a:rPr>
              <a:t>şı</a:t>
            </a:r>
            <a:r>
              <a:rPr dirty="0" sz="850" spc="-100">
                <a:latin typeface="Arimo"/>
                <a:cs typeface="Arimo"/>
              </a:rPr>
              <a:t>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15">
                <a:latin typeface="Arimo"/>
                <a:cs typeface="Arimo"/>
              </a:rPr>
              <a:t>tek </a:t>
            </a:r>
            <a:r>
              <a:rPr dirty="0" sz="850" spc="5">
                <a:latin typeface="Arimo"/>
                <a:cs typeface="Arimo"/>
              </a:rPr>
              <a:t>bit, </a:t>
            </a:r>
            <a:r>
              <a:rPr dirty="0" sz="850" spc="-70">
                <a:latin typeface="Arimo"/>
                <a:cs typeface="Arimo"/>
              </a:rPr>
              <a:t>söz </a:t>
            </a:r>
            <a:r>
              <a:rPr dirty="0" sz="850" spc="-40">
                <a:latin typeface="Arimo"/>
                <a:cs typeface="Arimo"/>
              </a:rPr>
              <a:t>konusu </a:t>
            </a:r>
            <a:r>
              <a:rPr dirty="0" sz="850" spc="-30">
                <a:latin typeface="Arimo"/>
                <a:cs typeface="Arimo"/>
              </a:rPr>
              <a:t>adresin </a:t>
            </a:r>
            <a:r>
              <a:rPr dirty="0" sz="850" spc="-10">
                <a:latin typeface="Arimo"/>
                <a:cs typeface="Arimo"/>
              </a:rPr>
              <a:t>tek 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05">
                <a:latin typeface="Arimo"/>
                <a:cs typeface="Arimo"/>
              </a:rPr>
              <a:t>basama</a:t>
            </a:r>
            <a:r>
              <a:rPr dirty="0" sz="850" spc="-105">
                <a:latin typeface="WenQuanYi Micro Hei Mono"/>
                <a:cs typeface="WenQuanYi Micro Hei Mono"/>
              </a:rPr>
              <a:t>ğı</a:t>
            </a:r>
            <a:r>
              <a:rPr dirty="0" sz="850" spc="-105">
                <a:latin typeface="Arimo"/>
                <a:cs typeface="Arimo"/>
              </a:rPr>
              <a:t>n</a:t>
            </a:r>
            <a:r>
              <a:rPr dirty="0" sz="850" spc="-10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olu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turur.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25">
                <a:latin typeface="Arimo"/>
                <a:cs typeface="Arimo"/>
              </a:rPr>
              <a:t>nedenle, </a:t>
            </a:r>
            <a:r>
              <a:rPr dirty="0" sz="850">
                <a:latin typeface="Arimo"/>
                <a:cs typeface="Arimo"/>
              </a:rPr>
              <a:t>tel </a:t>
            </a:r>
            <a:r>
              <a:rPr dirty="0" sz="850" spc="-155">
                <a:latin typeface="Arimo"/>
                <a:cs typeface="Arimo"/>
              </a:rPr>
              <a:t>say</a:t>
            </a:r>
            <a:r>
              <a:rPr dirty="0" sz="850" spc="-155">
                <a:latin typeface="WenQuanYi Micro Hei Mono"/>
                <a:cs typeface="WenQuanYi Micro Hei Mono"/>
              </a:rPr>
              <a:t>ı</a:t>
            </a:r>
            <a:r>
              <a:rPr dirty="0" sz="850" spc="-155">
                <a:latin typeface="Arimo"/>
                <a:cs typeface="Arimo"/>
              </a:rPr>
              <a:t>s</a:t>
            </a:r>
            <a:r>
              <a:rPr dirty="0" sz="850" spc="-155">
                <a:latin typeface="WenQuanYi Micro Hei Mono"/>
                <a:cs typeface="WenQuanYi Micro Hei Mono"/>
              </a:rPr>
              <a:t>ı </a:t>
            </a:r>
            <a:r>
              <a:rPr dirty="0" sz="850" spc="-55">
                <a:latin typeface="Arimo"/>
                <a:cs typeface="Arimo"/>
              </a:rPr>
              <a:t>artt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kça </a:t>
            </a:r>
            <a:r>
              <a:rPr dirty="0" sz="850" spc="-35">
                <a:latin typeface="Arimo"/>
                <a:cs typeface="Arimo"/>
              </a:rPr>
              <a:t>adreslenecek </a:t>
            </a:r>
            <a:r>
              <a:rPr dirty="0" sz="850" spc="-10">
                <a:latin typeface="Arimo"/>
                <a:cs typeface="Arimo"/>
              </a:rPr>
              <a:t>toplam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55">
                <a:latin typeface="Arimo"/>
                <a:cs typeface="Arimo"/>
              </a:rPr>
              <a:t>miktar</a:t>
            </a:r>
            <a:r>
              <a:rPr dirty="0" sz="850" spc="-55">
                <a:latin typeface="WenQuanYi Micro Hei Mono"/>
                <a:cs typeface="WenQuanYi Micro Hei Mono"/>
              </a:rPr>
              <a:t>ı </a:t>
            </a:r>
            <a:r>
              <a:rPr dirty="0" sz="850" spc="-45">
                <a:latin typeface="Arimo"/>
                <a:cs typeface="Arimo"/>
              </a:rPr>
              <a:t>da  </a:t>
            </a:r>
            <a:r>
              <a:rPr dirty="0" sz="850" spc="-25">
                <a:latin typeface="Arimo"/>
                <a:cs typeface="Arimo"/>
              </a:rPr>
              <a:t>artar. </a:t>
            </a:r>
            <a:r>
              <a:rPr dirty="0" sz="850" spc="-45">
                <a:latin typeface="Arimo"/>
                <a:cs typeface="Arimo"/>
              </a:rPr>
              <a:t>Adres </a:t>
            </a:r>
            <a:r>
              <a:rPr dirty="0" sz="850" spc="-20">
                <a:latin typeface="Arimo"/>
                <a:cs typeface="Arimo"/>
              </a:rPr>
              <a:t>yolunun </a:t>
            </a:r>
            <a:r>
              <a:rPr dirty="0" sz="850" spc="-40">
                <a:latin typeface="Arimo"/>
                <a:cs typeface="Arimo"/>
              </a:rPr>
              <a:t>geni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li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i,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75">
                <a:latin typeface="Arimo"/>
                <a:cs typeface="Arimo"/>
              </a:rPr>
              <a:t>yongan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 </a:t>
            </a:r>
            <a:r>
              <a:rPr dirty="0" sz="850" spc="-35">
                <a:latin typeface="Arimo"/>
                <a:cs typeface="Arimo"/>
              </a:rPr>
              <a:t>adresleyebilece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i </a:t>
            </a:r>
            <a:r>
              <a:rPr dirty="0" sz="850" spc="-30">
                <a:latin typeface="Arimo"/>
                <a:cs typeface="Arimo"/>
              </a:rPr>
              <a:t>maksimum </a:t>
            </a:r>
            <a:r>
              <a:rPr dirty="0" sz="850" spc="-60">
                <a:latin typeface="Arimo"/>
                <a:cs typeface="Arimo"/>
              </a:rPr>
              <a:t>RAM </a:t>
            </a:r>
            <a:r>
              <a:rPr dirty="0" sz="850" spc="-80">
                <a:latin typeface="Arimo"/>
                <a:cs typeface="Arimo"/>
              </a:rPr>
              <a:t>miktar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275">
                <a:latin typeface="WenQuanYi Micro Hei Mono"/>
                <a:cs typeface="WenQuanYi Micro Hei Mono"/>
              </a:rPr>
              <a:t> </a:t>
            </a:r>
            <a:r>
              <a:rPr dirty="0" sz="850" spc="-20">
                <a:latin typeface="Arimo"/>
                <a:cs typeface="Arimo"/>
              </a:rPr>
              <a:t>belirler.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87</a:t>
            </a:r>
            <a:endParaRPr sz="550">
              <a:latin typeface="Arimo"/>
              <a:cs typeface="Arim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88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900" y="1033343"/>
            <a:ext cx="4280535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latin typeface="Arimo"/>
                <a:cs typeface="Arimo"/>
              </a:rPr>
              <a:t>8086 </a:t>
            </a:r>
            <a:r>
              <a:rPr dirty="0" sz="850" spc="-40">
                <a:latin typeface="Arimo"/>
                <a:cs typeface="Arimo"/>
              </a:rPr>
              <a:t>da </a:t>
            </a:r>
            <a:r>
              <a:rPr dirty="0" sz="850" spc="-10">
                <a:latin typeface="Arimo"/>
                <a:cs typeface="Arimo"/>
              </a:rPr>
              <a:t>16</a:t>
            </a:r>
            <a:r>
              <a:rPr dirty="0" sz="850" spc="-10">
                <a:latin typeface="WenQuanYi Micro Hei Mono"/>
                <a:cs typeface="WenQuanYi Micro Hei Mono"/>
              </a:rPr>
              <a:t>‐</a:t>
            </a:r>
            <a:r>
              <a:rPr dirty="0" sz="850" spc="-10">
                <a:latin typeface="Arimo"/>
                <a:cs typeface="Arimo"/>
              </a:rPr>
              <a:t>bit </a:t>
            </a:r>
            <a:r>
              <a:rPr dirty="0" sz="850" spc="-25">
                <a:latin typeface="Arimo"/>
                <a:cs typeface="Arimo"/>
              </a:rPr>
              <a:t>olan </a:t>
            </a:r>
            <a:r>
              <a:rPr dirty="0" sz="850" spc="-15">
                <a:latin typeface="Arimo"/>
                <a:cs typeface="Arimo"/>
              </a:rPr>
              <a:t>veriyolu </a:t>
            </a:r>
            <a:r>
              <a:rPr dirty="0" sz="850" spc="-25">
                <a:latin typeface="Arimo"/>
                <a:cs typeface="Arimo"/>
              </a:rPr>
              <a:t>Pentium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lemcisiyle </a:t>
            </a:r>
            <a:r>
              <a:rPr dirty="0" sz="850" spc="-40">
                <a:latin typeface="Arimo"/>
                <a:cs typeface="Arimo"/>
              </a:rPr>
              <a:t>x86 </a:t>
            </a:r>
            <a:r>
              <a:rPr dirty="0" sz="850" spc="-20">
                <a:latin typeface="Arimo"/>
                <a:cs typeface="Arimo"/>
              </a:rPr>
              <a:t>ailesinin </a:t>
            </a:r>
            <a:r>
              <a:rPr dirty="0" sz="850" spc="-15">
                <a:latin typeface="Arimo"/>
                <a:cs typeface="Arimo"/>
              </a:rPr>
              <a:t>veriyolu </a:t>
            </a:r>
            <a:r>
              <a:rPr dirty="0" sz="850" spc="-35">
                <a:latin typeface="Arimo"/>
                <a:cs typeface="Arimo"/>
              </a:rPr>
              <a:t>uzunlu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u </a:t>
            </a:r>
            <a:r>
              <a:rPr dirty="0" sz="850" spc="-15">
                <a:latin typeface="Arimo"/>
                <a:cs typeface="Arimo"/>
              </a:rPr>
              <a:t>64</a:t>
            </a:r>
            <a:r>
              <a:rPr dirty="0" sz="850" spc="-15">
                <a:latin typeface="WenQuanYi Micro Hei Mono"/>
                <a:cs typeface="WenQuanYi Micro Hei Mono"/>
              </a:rPr>
              <a:t>‐</a:t>
            </a:r>
            <a:r>
              <a:rPr dirty="0" sz="850" spc="-15">
                <a:latin typeface="Arimo"/>
                <a:cs typeface="Arimo"/>
              </a:rPr>
              <a:t>bite  </a:t>
            </a:r>
            <a:r>
              <a:rPr dirty="0" sz="850" spc="-120">
                <a:latin typeface="Arimo"/>
                <a:cs typeface="Arimo"/>
              </a:rPr>
              <a:t>ç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kar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lm</a:t>
            </a:r>
            <a:r>
              <a:rPr dirty="0" sz="850" spc="-120">
                <a:latin typeface="WenQuanYi Micro Hei Mono"/>
                <a:cs typeface="WenQuanYi Micro Hei Mono"/>
              </a:rPr>
              <a:t>ış</a:t>
            </a:r>
            <a:r>
              <a:rPr dirty="0" sz="850" spc="-120">
                <a:latin typeface="Arimo"/>
                <a:cs typeface="Arimo"/>
              </a:rPr>
              <a:t>t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r. </a:t>
            </a:r>
            <a:r>
              <a:rPr dirty="0" sz="850" spc="-10">
                <a:latin typeface="Arimo"/>
                <a:cs typeface="Arimo"/>
              </a:rPr>
              <a:t>Intel, </a:t>
            </a:r>
            <a:r>
              <a:rPr dirty="0" sz="850" spc="-30">
                <a:latin typeface="Arimo"/>
                <a:cs typeface="Arimo"/>
              </a:rPr>
              <a:t>Pentium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120">
                <a:latin typeface="Arimo"/>
                <a:cs typeface="Arimo"/>
              </a:rPr>
              <a:t>RISC </a:t>
            </a:r>
            <a:r>
              <a:rPr dirty="0" sz="850" spc="-15">
                <a:latin typeface="Arimo"/>
                <a:cs typeface="Arimo"/>
              </a:rPr>
              <a:t>mimarisi </a:t>
            </a:r>
            <a:r>
              <a:rPr dirty="0" sz="850" spc="-70">
                <a:latin typeface="Arimo"/>
                <a:cs typeface="Arimo"/>
              </a:rPr>
              <a:t>tasar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m </a:t>
            </a:r>
            <a:r>
              <a:rPr dirty="0" sz="850" spc="-55">
                <a:latin typeface="Arimo"/>
                <a:cs typeface="Arimo"/>
              </a:rPr>
              <a:t>kavramlar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ndan </a:t>
            </a:r>
            <a:r>
              <a:rPr dirty="0" sz="850" spc="-25">
                <a:latin typeface="Arimo"/>
                <a:cs typeface="Arimo"/>
              </a:rPr>
              <a:t>olan </a:t>
            </a:r>
            <a:r>
              <a:rPr dirty="0" sz="850" spc="-45">
                <a:latin typeface="Arimo"/>
                <a:cs typeface="Arimo"/>
              </a:rPr>
              <a:t>Superscalar </a:t>
            </a:r>
            <a:r>
              <a:rPr dirty="0" sz="850" spc="-10">
                <a:latin typeface="Arimo"/>
                <a:cs typeface="Arimo"/>
              </a:rPr>
              <a:t>mimariyi  </a:t>
            </a:r>
            <a:r>
              <a:rPr dirty="0" sz="850" spc="-35">
                <a:latin typeface="Arimo"/>
                <a:cs typeface="Arimo"/>
              </a:rPr>
              <a:t>kullanmaya </a:t>
            </a:r>
            <a:r>
              <a:rPr dirty="0" sz="850" spc="-80">
                <a:latin typeface="Arimo"/>
                <a:cs typeface="Arimo"/>
              </a:rPr>
              <a:t>ba</a:t>
            </a:r>
            <a:r>
              <a:rPr dirty="0" sz="850" spc="-80">
                <a:latin typeface="WenQuanYi Micro Hei Mono"/>
                <a:cs typeface="WenQuanYi Micro Hei Mono"/>
              </a:rPr>
              <a:t>ş</a:t>
            </a:r>
            <a:r>
              <a:rPr dirty="0" sz="850" spc="-80">
                <a:latin typeface="Arimo"/>
                <a:cs typeface="Arimo"/>
              </a:rPr>
              <a:t>lad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. </a:t>
            </a:r>
            <a:r>
              <a:rPr dirty="0" sz="850" spc="-25">
                <a:latin typeface="Arimo"/>
                <a:cs typeface="Arimo"/>
              </a:rPr>
              <a:t>Pentium </a:t>
            </a:r>
            <a:r>
              <a:rPr dirty="0" sz="850" spc="-40">
                <a:latin typeface="Arimo"/>
                <a:cs typeface="Arimo"/>
              </a:rPr>
              <a:t>da </a:t>
            </a:r>
            <a:r>
              <a:rPr dirty="0" sz="850" spc="-114">
                <a:latin typeface="Arimo"/>
                <a:cs typeface="Arimo"/>
              </a:rPr>
              <a:t>ayn</a:t>
            </a:r>
            <a:r>
              <a:rPr dirty="0" sz="850" spc="-114">
                <a:latin typeface="WenQuanYi Micro Hei Mono"/>
                <a:cs typeface="WenQuanYi Micro Hei Mono"/>
              </a:rPr>
              <a:t>ı </a:t>
            </a:r>
            <a:r>
              <a:rPr dirty="0" sz="850" spc="-40">
                <a:latin typeface="Arimo"/>
                <a:cs typeface="Arimo"/>
              </a:rPr>
              <a:t>anda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0">
                <a:latin typeface="Arimo"/>
                <a:cs typeface="Arimo"/>
              </a:rPr>
              <a:t>saatte, </a:t>
            </a:r>
            <a:r>
              <a:rPr dirty="0" sz="850" spc="-5">
                <a:latin typeface="Arimo"/>
                <a:cs typeface="Arimo"/>
              </a:rPr>
              <a:t>iki </a:t>
            </a:r>
            <a:r>
              <a:rPr dirty="0" sz="850" spc="-20">
                <a:latin typeface="Arimo"/>
                <a:cs typeface="Arimo"/>
              </a:rPr>
              <a:t>tane </a:t>
            </a:r>
            <a:r>
              <a:rPr dirty="0" sz="850" spc="-65">
                <a:latin typeface="Arimo"/>
                <a:cs typeface="Arimo"/>
              </a:rPr>
              <a:t>i</a:t>
            </a:r>
            <a:r>
              <a:rPr dirty="0" sz="850" spc="-65">
                <a:latin typeface="WenQuanYi Micro Hei Mono"/>
                <a:cs typeface="WenQuanYi Micro Hei Mono"/>
              </a:rPr>
              <a:t>ş‐</a:t>
            </a:r>
            <a:r>
              <a:rPr dirty="0" sz="850" spc="-65">
                <a:latin typeface="Arimo"/>
                <a:cs typeface="Arimo"/>
              </a:rPr>
              <a:t>hatl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380">
                <a:latin typeface="WenQuanYi Micro Hei Mono"/>
                <a:cs typeface="WenQuanYi Micro Hei Mono"/>
              </a:rPr>
              <a:t> </a:t>
            </a:r>
            <a:r>
              <a:rPr dirty="0" sz="850" spc="-15">
                <a:latin typeface="Arimo"/>
                <a:cs typeface="Arimo"/>
              </a:rPr>
              <a:t>tam </a:t>
            </a:r>
            <a:r>
              <a:rPr dirty="0" sz="850" spc="-130">
                <a:latin typeface="Arimo"/>
                <a:cs typeface="Arimo"/>
              </a:rPr>
              <a:t>say</a:t>
            </a:r>
            <a:r>
              <a:rPr dirty="0" sz="850" spc="-130">
                <a:latin typeface="WenQuanYi Micro Hei Mono"/>
                <a:cs typeface="WenQuanYi Micro Hei Mono"/>
              </a:rPr>
              <a:t>ı </a:t>
            </a:r>
            <a:r>
              <a:rPr dirty="0" sz="850">
                <a:latin typeface="Arimo"/>
                <a:cs typeface="Arimo"/>
              </a:rPr>
              <a:t>birimi </a:t>
            </a:r>
            <a:r>
              <a:rPr dirty="0" sz="850" spc="-5">
                <a:latin typeface="Arimo"/>
                <a:cs typeface="Arimo"/>
              </a:rPr>
              <a:t>iki </a:t>
            </a:r>
            <a:r>
              <a:rPr dirty="0" sz="850" spc="-15">
                <a:latin typeface="Arimo"/>
                <a:cs typeface="Arimo"/>
              </a:rPr>
              <a:t>komutu 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0">
                <a:latin typeface="Arimo"/>
                <a:cs typeface="Arimo"/>
              </a:rPr>
              <a:t>tane </a:t>
            </a:r>
            <a:r>
              <a:rPr dirty="0" sz="850" spc="-65">
                <a:latin typeface="Arimo"/>
                <a:cs typeface="Arimo"/>
              </a:rPr>
              <a:t>i</a:t>
            </a:r>
            <a:r>
              <a:rPr dirty="0" sz="850" spc="-65">
                <a:latin typeface="WenQuanYi Micro Hei Mono"/>
                <a:cs typeface="WenQuanYi Micro Hei Mono"/>
              </a:rPr>
              <a:t>ş‐</a:t>
            </a:r>
            <a:r>
              <a:rPr dirty="0" sz="850" spc="-65">
                <a:latin typeface="Arimo"/>
                <a:cs typeface="Arimo"/>
              </a:rPr>
              <a:t>hatl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105">
                <a:latin typeface="Arimo"/>
                <a:cs typeface="Arimo"/>
              </a:rPr>
              <a:t>FPU </a:t>
            </a:r>
            <a:r>
              <a:rPr dirty="0" sz="850">
                <a:latin typeface="Arimo"/>
                <a:cs typeface="Arimo"/>
              </a:rPr>
              <a:t>birimi </a:t>
            </a:r>
            <a:r>
              <a:rPr dirty="0" sz="850" spc="-30">
                <a:latin typeface="Arimo"/>
                <a:cs typeface="Arimo"/>
              </a:rPr>
              <a:t>de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0">
                <a:latin typeface="Arimo"/>
                <a:cs typeface="Arimo"/>
              </a:rPr>
              <a:t>tane </a:t>
            </a:r>
            <a:r>
              <a:rPr dirty="0" sz="850" spc="-100">
                <a:latin typeface="Arimo"/>
                <a:cs typeface="Arimo"/>
              </a:rPr>
              <a:t>FPU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20">
                <a:latin typeface="Arimo"/>
                <a:cs typeface="Arimo"/>
              </a:rPr>
              <a:t>yürütebilmektedir.Bu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lemcide </a:t>
            </a:r>
            <a:r>
              <a:rPr dirty="0" sz="850" spc="-90">
                <a:latin typeface="Arimo"/>
                <a:cs typeface="Arimo"/>
              </a:rPr>
              <a:t>ayr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ca  </a:t>
            </a:r>
            <a:r>
              <a:rPr dirty="0" sz="850" spc="-10">
                <a:latin typeface="Arimo"/>
                <a:cs typeface="Arimo"/>
              </a:rPr>
              <a:t>yürütme </a:t>
            </a:r>
            <a:r>
              <a:rPr dirty="0" sz="850" spc="-65">
                <a:latin typeface="Arimo"/>
                <a:cs typeface="Arimo"/>
              </a:rPr>
              <a:t>performans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önemli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20">
                <a:latin typeface="Arimo"/>
                <a:cs typeface="Arimo"/>
              </a:rPr>
              <a:t>etkileyen </a:t>
            </a:r>
            <a:r>
              <a:rPr dirty="0" sz="850" spc="-30">
                <a:latin typeface="Arimo"/>
                <a:cs typeface="Arimo"/>
              </a:rPr>
              <a:t>tümle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ik devre üzerinde </a:t>
            </a:r>
            <a:r>
              <a:rPr dirty="0" sz="850" spc="-10">
                <a:latin typeface="Arimo"/>
                <a:cs typeface="Arimo"/>
              </a:rPr>
              <a:t>birinci </a:t>
            </a:r>
            <a:r>
              <a:rPr dirty="0" sz="850" spc="-45">
                <a:latin typeface="Arimo"/>
                <a:cs typeface="Arimo"/>
              </a:rPr>
              <a:t>seviye (L1)  </a:t>
            </a:r>
            <a:r>
              <a:rPr dirty="0" sz="850" spc="-100">
                <a:latin typeface="Arimo"/>
                <a:cs typeface="Arimo"/>
              </a:rPr>
              <a:t>ayr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8 </a:t>
            </a:r>
            <a:r>
              <a:rPr dirty="0" sz="850" spc="-110">
                <a:latin typeface="Arimo"/>
                <a:cs typeface="Arimo"/>
              </a:rPr>
              <a:t>KB </a:t>
            </a:r>
            <a:r>
              <a:rPr dirty="0" sz="850" spc="-35">
                <a:latin typeface="Arimo"/>
                <a:cs typeface="Arimo"/>
              </a:rPr>
              <a:t>kod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5">
                <a:latin typeface="Arimo"/>
                <a:cs typeface="Arimo"/>
              </a:rPr>
              <a:t>8 </a:t>
            </a:r>
            <a:r>
              <a:rPr dirty="0" sz="850" spc="-110">
                <a:latin typeface="Arimo"/>
                <a:cs typeface="Arimo"/>
              </a:rPr>
              <a:t>KB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25">
                <a:latin typeface="Arimo"/>
                <a:cs typeface="Arimo"/>
              </a:rPr>
              <a:t>önbelle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14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bulunur.</a:t>
            </a:r>
            <a:endParaRPr sz="850">
              <a:latin typeface="Arimo"/>
              <a:cs typeface="Arim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2719577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7800" y="1959897"/>
            <a:ext cx="4281170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0">
                <a:latin typeface="Arimo"/>
                <a:cs typeface="Arimo"/>
              </a:rPr>
              <a:t>Pentium </a:t>
            </a:r>
            <a:r>
              <a:rPr dirty="0" sz="850" spc="-45">
                <a:latin typeface="Arimo"/>
                <a:cs typeface="Arimo"/>
              </a:rPr>
              <a:t>Pro, </a:t>
            </a:r>
            <a:r>
              <a:rPr dirty="0" sz="850" spc="-20">
                <a:latin typeface="Arimo"/>
                <a:cs typeface="Arimo"/>
              </a:rPr>
              <a:t>8086/8088, </a:t>
            </a:r>
            <a:r>
              <a:rPr dirty="0" sz="850" spc="-35">
                <a:latin typeface="Arimo"/>
                <a:cs typeface="Arimo"/>
              </a:rPr>
              <a:t>80286, 80386, 80486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5">
                <a:latin typeface="Arimo"/>
                <a:cs typeface="Arimo"/>
              </a:rPr>
              <a:t>Pentium 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lemcilerinden </a:t>
            </a:r>
            <a:r>
              <a:rPr dirty="0" sz="850" spc="-35">
                <a:latin typeface="Arimo"/>
                <a:cs typeface="Arimo"/>
              </a:rPr>
              <a:t>sonra gelen </a:t>
            </a:r>
            <a:r>
              <a:rPr dirty="0" sz="850" spc="-120">
                <a:latin typeface="Arimo"/>
                <a:cs typeface="Arimo"/>
              </a:rPr>
              <a:t>6’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nc</a:t>
            </a:r>
            <a:r>
              <a:rPr dirty="0" sz="850" spc="-120">
                <a:latin typeface="WenQuanYi Micro Hei Mono"/>
                <a:cs typeface="WenQuanYi Micro Hei Mono"/>
              </a:rPr>
              <a:t>ı  </a:t>
            </a:r>
            <a:r>
              <a:rPr dirty="0" sz="850" spc="-25">
                <a:latin typeface="Arimo"/>
                <a:cs typeface="Arimo"/>
              </a:rPr>
              <a:t>nesil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</a:t>
            </a:r>
            <a:r>
              <a:rPr dirty="0" sz="850" spc="-15">
                <a:latin typeface="Arimo"/>
                <a:cs typeface="Arimo"/>
              </a:rPr>
              <a:t>için, </a:t>
            </a:r>
            <a:r>
              <a:rPr dirty="0" sz="850" spc="-5">
                <a:latin typeface="Arimo"/>
                <a:cs typeface="Arimo"/>
              </a:rPr>
              <a:t>ilk </a:t>
            </a:r>
            <a:r>
              <a:rPr dirty="0" sz="850" spc="-125">
                <a:latin typeface="Arimo"/>
                <a:cs typeface="Arimo"/>
              </a:rPr>
              <a:t>ç</a:t>
            </a:r>
            <a:r>
              <a:rPr dirty="0" sz="850" spc="-125">
                <a:latin typeface="WenQuanYi Micro Hei Mono"/>
                <a:cs typeface="WenQuanYi Micro Hei Mono"/>
              </a:rPr>
              <a:t>ı</a:t>
            </a:r>
            <a:r>
              <a:rPr dirty="0" sz="850" spc="-125">
                <a:latin typeface="Arimo"/>
                <a:cs typeface="Arimo"/>
              </a:rPr>
              <a:t>kmas</a:t>
            </a:r>
            <a:r>
              <a:rPr dirty="0" sz="850" spc="-125">
                <a:latin typeface="WenQuanYi Micro Hei Mono"/>
                <a:cs typeface="WenQuanYi Micro Hei Mono"/>
              </a:rPr>
              <a:t>ı </a:t>
            </a:r>
            <a:r>
              <a:rPr dirty="0" sz="850" spc="-110">
                <a:latin typeface="Arimo"/>
                <a:cs typeface="Arimo"/>
              </a:rPr>
              <a:t>s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ras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nda </a:t>
            </a:r>
            <a:r>
              <a:rPr dirty="0" sz="850" spc="-80">
                <a:latin typeface="Arimo"/>
                <a:cs typeface="Arimo"/>
              </a:rPr>
              <a:t>P6 </a:t>
            </a:r>
            <a:r>
              <a:rPr dirty="0" sz="850" spc="-35">
                <a:latin typeface="Arimo"/>
                <a:cs typeface="Arimo"/>
              </a:rPr>
              <a:t>kod </a:t>
            </a:r>
            <a:r>
              <a:rPr dirty="0" sz="850" spc="-80">
                <a:latin typeface="Arimo"/>
                <a:cs typeface="Arimo"/>
              </a:rPr>
              <a:t>ad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yla </a:t>
            </a:r>
            <a:r>
              <a:rPr dirty="0" sz="850" spc="-125">
                <a:latin typeface="Arimo"/>
                <a:cs typeface="Arimo"/>
              </a:rPr>
              <a:t>an</a:t>
            </a:r>
            <a:r>
              <a:rPr dirty="0" sz="850" spc="-125">
                <a:latin typeface="WenQuanYi Micro Hei Mono"/>
                <a:cs typeface="WenQuanYi Micro Hei Mono"/>
              </a:rPr>
              <a:t>ı</a:t>
            </a:r>
            <a:r>
              <a:rPr dirty="0" sz="850" spc="-125">
                <a:latin typeface="Arimo"/>
                <a:cs typeface="Arimo"/>
              </a:rPr>
              <a:t>lm</a:t>
            </a:r>
            <a:r>
              <a:rPr dirty="0" sz="850" spc="-125">
                <a:latin typeface="WenQuanYi Micro Hei Mono"/>
                <a:cs typeface="WenQuanYi Micro Hei Mono"/>
              </a:rPr>
              <a:t>ış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5">
                <a:latin typeface="Arimo"/>
                <a:cs typeface="Arimo"/>
              </a:rPr>
              <a:t>önemli </a:t>
            </a:r>
            <a:r>
              <a:rPr dirty="0" sz="850" spc="-10">
                <a:latin typeface="Arimo"/>
                <a:cs typeface="Arimo"/>
              </a:rPr>
              <a:t>mimari </a:t>
            </a:r>
            <a:r>
              <a:rPr dirty="0" sz="850" spc="-20">
                <a:latin typeface="Arimo"/>
                <a:cs typeface="Arimo"/>
              </a:rPr>
              <a:t>ekler </a:t>
            </a:r>
            <a:r>
              <a:rPr dirty="0" sz="850" spc="-40">
                <a:latin typeface="Arimo"/>
                <a:cs typeface="Arimo"/>
              </a:rPr>
              <a:t>sunmu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tur.  </a:t>
            </a:r>
            <a:r>
              <a:rPr dirty="0" sz="850" spc="-80">
                <a:latin typeface="Arimo"/>
                <a:cs typeface="Arimo"/>
              </a:rPr>
              <a:t>P6 </a:t>
            </a:r>
            <a:r>
              <a:rPr dirty="0" sz="850" spc="-20">
                <a:latin typeface="Arimo"/>
                <a:cs typeface="Arimo"/>
              </a:rPr>
              <a:t>mimarisi dinamik </a:t>
            </a:r>
            <a:r>
              <a:rPr dirty="0" sz="850" spc="-10">
                <a:latin typeface="Arimo"/>
                <a:cs typeface="Arimo"/>
              </a:rPr>
              <a:t>yürütme </a:t>
            </a:r>
            <a:r>
              <a:rPr dirty="0" sz="850" spc="-15">
                <a:latin typeface="Arimo"/>
                <a:cs typeface="Arimo"/>
              </a:rPr>
              <a:t>teknolojisi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5">
                <a:latin typeface="Arimo"/>
                <a:cs typeface="Arimo"/>
              </a:rPr>
              <a:t>belirtilen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5">
                <a:latin typeface="Arimo"/>
                <a:cs typeface="Arimo"/>
              </a:rPr>
              <a:t>çoklu dallanma </a:t>
            </a:r>
            <a:r>
              <a:rPr dirty="0" sz="850" spc="-10">
                <a:latin typeface="Arimo"/>
                <a:cs typeface="Arimo"/>
              </a:rPr>
              <a:t>tahmini,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180">
                <a:latin typeface="Arimo"/>
                <a:cs typeface="Arimo"/>
              </a:rPr>
              <a:t>ak</a:t>
            </a:r>
            <a:r>
              <a:rPr dirty="0" sz="850" spc="-180">
                <a:latin typeface="WenQuanYi Micro Hei Mono"/>
                <a:cs typeface="WenQuanYi Micro Hei Mono"/>
              </a:rPr>
              <a:t>ışı  </a:t>
            </a:r>
            <a:r>
              <a:rPr dirty="0" sz="850" spc="-30">
                <a:latin typeface="Arimo"/>
                <a:cs typeface="Arimo"/>
              </a:rPr>
              <a:t>analizi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0">
                <a:latin typeface="Arimo"/>
                <a:cs typeface="Arimo"/>
              </a:rPr>
              <a:t>tahmini yürütme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40">
                <a:latin typeface="Arimo"/>
                <a:cs typeface="Arimo"/>
              </a:rPr>
              <a:t>üç </a:t>
            </a:r>
            <a:r>
              <a:rPr dirty="0" sz="850" spc="-10">
                <a:latin typeface="Arimo"/>
                <a:cs typeface="Arimo"/>
              </a:rPr>
              <a:t>temel </a:t>
            </a:r>
            <a:r>
              <a:rPr dirty="0" sz="850" spc="-25">
                <a:latin typeface="Arimo"/>
                <a:cs typeface="Arimo"/>
              </a:rPr>
              <a:t>fonksiyonlu </a:t>
            </a:r>
            <a:r>
              <a:rPr dirty="0" sz="850" spc="-10">
                <a:latin typeface="Arimo"/>
                <a:cs typeface="Arimo"/>
              </a:rPr>
              <a:t>mimari </a:t>
            </a:r>
            <a:r>
              <a:rPr dirty="0" sz="850" spc="-130">
                <a:latin typeface="Arimo"/>
                <a:cs typeface="Arimo"/>
              </a:rPr>
              <a:t>yap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130">
                <a:latin typeface="Arimo"/>
                <a:cs typeface="Arimo"/>
              </a:rPr>
              <a:t>y</a:t>
            </a:r>
            <a:r>
              <a:rPr dirty="0" sz="850" spc="-13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içermektedir. </a:t>
            </a:r>
            <a:r>
              <a:rPr dirty="0" sz="850" spc="-30">
                <a:latin typeface="Arimo"/>
                <a:cs typeface="Arimo"/>
              </a:rPr>
              <a:t>Pentium  </a:t>
            </a:r>
            <a:r>
              <a:rPr dirty="0" sz="850" spc="-40">
                <a:latin typeface="Arimo"/>
                <a:cs typeface="Arimo"/>
              </a:rPr>
              <a:t>Pro’ya </a:t>
            </a:r>
            <a:r>
              <a:rPr dirty="0" sz="850" spc="-35">
                <a:latin typeface="Arimo"/>
                <a:cs typeface="Arimo"/>
              </a:rPr>
              <a:t>4 </a:t>
            </a:r>
            <a:r>
              <a:rPr dirty="0" sz="850" spc="-25">
                <a:latin typeface="Arimo"/>
                <a:cs typeface="Arimo"/>
              </a:rPr>
              <a:t>yeni </a:t>
            </a:r>
            <a:r>
              <a:rPr dirty="0" sz="850" spc="-40">
                <a:latin typeface="Arimo"/>
                <a:cs typeface="Arimo"/>
              </a:rPr>
              <a:t>adres </a:t>
            </a:r>
            <a:r>
              <a:rPr dirty="0" sz="850" spc="-65">
                <a:latin typeface="Arimo"/>
                <a:cs typeface="Arimo"/>
              </a:rPr>
              <a:t>hatt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25">
                <a:latin typeface="Arimo"/>
                <a:cs typeface="Arimo"/>
              </a:rPr>
              <a:t>eklenerek </a:t>
            </a:r>
            <a:r>
              <a:rPr dirty="0" sz="850" spc="-40">
                <a:latin typeface="Arimo"/>
                <a:cs typeface="Arimo"/>
              </a:rPr>
              <a:t>adres </a:t>
            </a:r>
            <a:r>
              <a:rPr dirty="0" sz="850" spc="-20">
                <a:latin typeface="Arimo"/>
                <a:cs typeface="Arimo"/>
              </a:rPr>
              <a:t>yolu </a:t>
            </a:r>
            <a:r>
              <a:rPr dirty="0" sz="850" spc="-5">
                <a:latin typeface="Arimo"/>
                <a:cs typeface="Arimo"/>
              </a:rPr>
              <a:t>36</a:t>
            </a:r>
            <a:r>
              <a:rPr dirty="0" sz="850" spc="-5">
                <a:latin typeface="WenQuanYi Micro Hei Mono"/>
                <a:cs typeface="WenQuanYi Micro Hei Mono"/>
              </a:rPr>
              <a:t>‐</a:t>
            </a:r>
            <a:r>
              <a:rPr dirty="0" sz="850" spc="-5">
                <a:latin typeface="Arimo"/>
                <a:cs typeface="Arimo"/>
              </a:rPr>
              <a:t>bit </a:t>
            </a:r>
            <a:r>
              <a:rPr dirty="0" sz="850" spc="-100">
                <a:latin typeface="Arimo"/>
                <a:cs typeface="Arimo"/>
              </a:rPr>
              <a:t>yap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ld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. </a:t>
            </a:r>
            <a:r>
              <a:rPr dirty="0" sz="850" spc="-10">
                <a:latin typeface="Arimo"/>
                <a:cs typeface="Arimo"/>
              </a:rPr>
              <a:t>Intel </a:t>
            </a:r>
            <a:r>
              <a:rPr dirty="0" sz="850" spc="-60">
                <a:latin typeface="Arimo"/>
                <a:cs typeface="Arimo"/>
              </a:rPr>
              <a:t>firmas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5">
                <a:latin typeface="Arimo"/>
                <a:cs typeface="Arimo"/>
              </a:rPr>
              <a:t>ilk </a:t>
            </a:r>
            <a:r>
              <a:rPr dirty="0" sz="850" spc="-70">
                <a:latin typeface="Arimo"/>
                <a:cs typeface="Arimo"/>
              </a:rPr>
              <a:t>kez </a:t>
            </a:r>
            <a:r>
              <a:rPr dirty="0" sz="850" spc="-35">
                <a:latin typeface="Arimo"/>
                <a:cs typeface="Arimo"/>
              </a:rPr>
              <a:t>256 </a:t>
            </a:r>
            <a:r>
              <a:rPr dirty="0" sz="850" spc="-70">
                <a:latin typeface="Arimo"/>
                <a:cs typeface="Arimo"/>
              </a:rPr>
              <a:t>K,  </a:t>
            </a:r>
            <a:r>
              <a:rPr dirty="0" sz="850" spc="-35">
                <a:latin typeface="Arimo"/>
                <a:cs typeface="Arimo"/>
              </a:rPr>
              <a:t>512 </a:t>
            </a:r>
            <a:r>
              <a:rPr dirty="0" sz="850" spc="-120">
                <a:latin typeface="Arimo"/>
                <a:cs typeface="Arimo"/>
              </a:rPr>
              <a:t>K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35">
                <a:latin typeface="Arimo"/>
                <a:cs typeface="Arimo"/>
              </a:rPr>
              <a:t>1 </a:t>
            </a:r>
            <a:r>
              <a:rPr dirty="0" sz="850" spc="-30">
                <a:latin typeface="Arimo"/>
                <a:cs typeface="Arimo"/>
              </a:rPr>
              <a:t>MB </a:t>
            </a:r>
            <a:r>
              <a:rPr dirty="0" sz="850" spc="-15">
                <a:latin typeface="Arimo"/>
                <a:cs typeface="Arimo"/>
              </a:rPr>
              <a:t>olabilen </a:t>
            </a:r>
            <a:r>
              <a:rPr dirty="0" sz="850" spc="-75">
                <a:latin typeface="Arimo"/>
                <a:cs typeface="Arimo"/>
              </a:rPr>
              <a:t>L2 </a:t>
            </a:r>
            <a:r>
              <a:rPr dirty="0" sz="850" spc="-20">
                <a:latin typeface="Arimo"/>
                <a:cs typeface="Arimo"/>
              </a:rPr>
              <a:t>önbelle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ini </a:t>
            </a:r>
            <a:r>
              <a:rPr dirty="0" sz="850" spc="-30">
                <a:latin typeface="Arimo"/>
                <a:cs typeface="Arimo"/>
              </a:rPr>
              <a:t>Pentium </a:t>
            </a:r>
            <a:r>
              <a:rPr dirty="0" sz="850" spc="-45">
                <a:latin typeface="Arimo"/>
                <a:cs typeface="Arimo"/>
              </a:rPr>
              <a:t>Pro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lemcisinin </a:t>
            </a:r>
            <a:r>
              <a:rPr dirty="0" sz="850" spc="-30">
                <a:latin typeface="Arimo"/>
                <a:cs typeface="Arimo"/>
              </a:rPr>
              <a:t>üzerine</a:t>
            </a:r>
            <a:r>
              <a:rPr dirty="0" sz="850" spc="-6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yerle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tirdi.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89</a:t>
            </a:r>
            <a:endParaRPr sz="550">
              <a:latin typeface="Arimo"/>
              <a:cs typeface="Arim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14597" y="1033343"/>
            <a:ext cx="4280535" cy="1481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0">
                <a:latin typeface="Arimo"/>
                <a:cs typeface="Arimo"/>
              </a:rPr>
              <a:t>Intel </a:t>
            </a:r>
            <a:r>
              <a:rPr dirty="0" sz="850" spc="-60">
                <a:latin typeface="Arimo"/>
                <a:cs typeface="Arimo"/>
              </a:rPr>
              <a:t>firmas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65">
                <a:latin typeface="Arimo"/>
                <a:cs typeface="Arimo"/>
              </a:rPr>
              <a:t>PC’ye </a:t>
            </a:r>
            <a:r>
              <a:rPr dirty="0" sz="850" spc="-125">
                <a:latin typeface="Arimo"/>
                <a:cs typeface="Arimo"/>
              </a:rPr>
              <a:t>DSP </a:t>
            </a:r>
            <a:r>
              <a:rPr dirty="0" sz="850" spc="-35">
                <a:latin typeface="Arimo"/>
                <a:cs typeface="Arimo"/>
              </a:rPr>
              <a:t>özelli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i </a:t>
            </a:r>
            <a:r>
              <a:rPr dirty="0" sz="850" spc="-65">
                <a:latin typeface="Arimo"/>
                <a:cs typeface="Arimo"/>
              </a:rPr>
              <a:t>kazand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rmak </a:t>
            </a:r>
            <a:r>
              <a:rPr dirty="0" sz="850" spc="-20">
                <a:latin typeface="Arimo"/>
                <a:cs typeface="Arimo"/>
              </a:rPr>
              <a:t>için MMX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70">
                <a:latin typeface="Arimo"/>
                <a:cs typeface="Arimo"/>
              </a:rPr>
              <a:t>adland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lan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teknolojiyi,  </a:t>
            </a:r>
            <a:r>
              <a:rPr dirty="0" sz="850" spc="-30">
                <a:latin typeface="Arimo"/>
                <a:cs typeface="Arimo"/>
              </a:rPr>
              <a:t>Pentium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lemcilerine </a:t>
            </a:r>
            <a:r>
              <a:rPr dirty="0" sz="850" spc="-35">
                <a:latin typeface="Arimo"/>
                <a:cs typeface="Arimo"/>
              </a:rPr>
              <a:t>1997’den </a:t>
            </a:r>
            <a:r>
              <a:rPr dirty="0" sz="850" spc="-10">
                <a:latin typeface="Arimo"/>
                <a:cs typeface="Arimo"/>
              </a:rPr>
              <a:t>itibaren </a:t>
            </a:r>
            <a:r>
              <a:rPr dirty="0" sz="850" spc="-45">
                <a:latin typeface="Arimo"/>
                <a:cs typeface="Arimo"/>
              </a:rPr>
              <a:t>koymaya </a:t>
            </a:r>
            <a:r>
              <a:rPr dirty="0" sz="850" spc="-85">
                <a:latin typeface="Arimo"/>
                <a:cs typeface="Arimo"/>
              </a:rPr>
              <a:t>ba</a:t>
            </a:r>
            <a:r>
              <a:rPr dirty="0" sz="850" spc="-85">
                <a:latin typeface="WenQuanYi Micro Hei Mono"/>
                <a:cs typeface="WenQuanYi Micro Hei Mono"/>
              </a:rPr>
              <a:t>ş</a:t>
            </a:r>
            <a:r>
              <a:rPr dirty="0" sz="850" spc="-85">
                <a:latin typeface="Arimo"/>
                <a:cs typeface="Arimo"/>
              </a:rPr>
              <a:t>lad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. </a:t>
            </a:r>
            <a:r>
              <a:rPr dirty="0" sz="850" spc="-20">
                <a:latin typeface="Arimo"/>
                <a:cs typeface="Arimo"/>
              </a:rPr>
              <a:t>MMX </a:t>
            </a:r>
            <a:r>
              <a:rPr dirty="0" sz="850" spc="-15">
                <a:latin typeface="Arimo"/>
                <a:cs typeface="Arimo"/>
              </a:rPr>
              <a:t>teknolojisi </a:t>
            </a:r>
            <a:r>
              <a:rPr dirty="0" sz="850" spc="-10">
                <a:latin typeface="Arimo"/>
                <a:cs typeface="Arimo"/>
              </a:rPr>
              <a:t>Multimedya 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35">
                <a:latin typeface="Arimo"/>
                <a:cs typeface="Arimo"/>
              </a:rPr>
              <a:t>57 </a:t>
            </a:r>
            <a:r>
              <a:rPr dirty="0" sz="850" spc="-20">
                <a:latin typeface="Arimo"/>
                <a:cs typeface="Arimo"/>
              </a:rPr>
              <a:t>tane </a:t>
            </a:r>
            <a:r>
              <a:rPr dirty="0" sz="850" spc="-25">
                <a:latin typeface="Arimo"/>
                <a:cs typeface="Arimo"/>
              </a:rPr>
              <a:t>yeni </a:t>
            </a:r>
            <a:r>
              <a:rPr dirty="0" sz="850" spc="-15">
                <a:latin typeface="Arimo"/>
                <a:cs typeface="Arimo"/>
              </a:rPr>
              <a:t>komut</a:t>
            </a:r>
            <a:r>
              <a:rPr dirty="0" sz="850" spc="-125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sunmaktad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  <a:p>
            <a:pPr algn="just" marL="12700" marR="5715" indent="-635">
              <a:lnSpc>
                <a:spcPct val="102200"/>
              </a:lnSpc>
            </a:pPr>
            <a:r>
              <a:rPr dirty="0" sz="850" spc="-10">
                <a:latin typeface="Arimo"/>
                <a:cs typeface="Arimo"/>
              </a:rPr>
              <a:t>Intel </a:t>
            </a:r>
            <a:r>
              <a:rPr dirty="0" sz="850" spc="-30">
                <a:latin typeface="Arimo"/>
                <a:cs typeface="Arimo"/>
              </a:rPr>
              <a:t>Pentium </a:t>
            </a:r>
            <a:r>
              <a:rPr dirty="0" sz="850" spc="-20">
                <a:latin typeface="Arimo"/>
                <a:cs typeface="Arimo"/>
              </a:rPr>
              <a:t>II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lemcisi, </a:t>
            </a:r>
            <a:r>
              <a:rPr dirty="0" sz="850" spc="-30">
                <a:latin typeface="Arimo"/>
                <a:cs typeface="Arimo"/>
              </a:rPr>
              <a:t>Pentium </a:t>
            </a:r>
            <a:r>
              <a:rPr dirty="0" sz="850" spc="-45">
                <a:latin typeface="Arimo"/>
                <a:cs typeface="Arimo"/>
              </a:rPr>
              <a:t>Pro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spc="-20">
                <a:latin typeface="Arimo"/>
                <a:cs typeface="Arimo"/>
              </a:rPr>
              <a:t>MMX </a:t>
            </a:r>
            <a:r>
              <a:rPr dirty="0" sz="850" spc="-5">
                <a:latin typeface="Arimo"/>
                <a:cs typeface="Arimo"/>
              </a:rPr>
              <a:t>teknolojilerinin </a:t>
            </a:r>
            <a:r>
              <a:rPr dirty="0" sz="850" spc="-25">
                <a:latin typeface="Arimo"/>
                <a:cs typeface="Arimo"/>
              </a:rPr>
              <a:t>birle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imi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5">
                <a:latin typeface="Arimo"/>
                <a:cs typeface="Arimo"/>
              </a:rPr>
              <a:t>üretildi. </a:t>
            </a:r>
            <a:r>
              <a:rPr dirty="0" sz="850" spc="-60">
                <a:latin typeface="Arimo"/>
                <a:cs typeface="Arimo"/>
              </a:rPr>
              <a:t>Bu 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lemcide </a:t>
            </a:r>
            <a:r>
              <a:rPr dirty="0" sz="850" spc="-20">
                <a:latin typeface="Arimo"/>
                <a:cs typeface="Arimo"/>
              </a:rPr>
              <a:t>bulunan </a:t>
            </a:r>
            <a:r>
              <a:rPr dirty="0" sz="850" spc="-35">
                <a:latin typeface="Arimo"/>
                <a:cs typeface="Arimo"/>
              </a:rPr>
              <a:t>36 </a:t>
            </a:r>
            <a:r>
              <a:rPr dirty="0" sz="850" spc="-90">
                <a:latin typeface="Arimo"/>
                <a:cs typeface="Arimo"/>
              </a:rPr>
              <a:t>KB’l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k </a:t>
            </a:r>
            <a:r>
              <a:rPr dirty="0" sz="850" spc="-75">
                <a:latin typeface="Arimo"/>
                <a:cs typeface="Arimo"/>
              </a:rPr>
              <a:t>L1 </a:t>
            </a:r>
            <a:r>
              <a:rPr dirty="0" sz="850" spc="-25">
                <a:latin typeface="Arimo"/>
                <a:cs typeface="Arimo"/>
              </a:rPr>
              <a:t>önbelle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 </a:t>
            </a:r>
            <a:r>
              <a:rPr dirty="0" sz="850" spc="-45">
                <a:latin typeface="Arimo"/>
                <a:cs typeface="Arimo"/>
              </a:rPr>
              <a:t>yo</a:t>
            </a:r>
            <a:r>
              <a:rPr dirty="0" sz="850" spc="-45">
                <a:latin typeface="WenQuanYi Micro Hei Mono"/>
                <a:cs typeface="WenQuanYi Micro Hei Mono"/>
              </a:rPr>
              <a:t>ğ</a:t>
            </a:r>
            <a:r>
              <a:rPr dirty="0" sz="850" spc="-45">
                <a:latin typeface="Arimo"/>
                <a:cs typeface="Arimo"/>
              </a:rPr>
              <a:t>un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50">
                <a:latin typeface="Arimo"/>
                <a:cs typeface="Arimo"/>
              </a:rPr>
              <a:t>kullan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lan </a:t>
            </a:r>
            <a:r>
              <a:rPr dirty="0" sz="850" spc="-25">
                <a:latin typeface="Arimo"/>
                <a:cs typeface="Arimo"/>
              </a:rPr>
              <a:t>veriye </a:t>
            </a:r>
            <a:r>
              <a:rPr dirty="0" sz="850" spc="-145">
                <a:latin typeface="Arimo"/>
                <a:cs typeface="Arimo"/>
              </a:rPr>
              <a:t>h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zl</a:t>
            </a:r>
            <a:r>
              <a:rPr dirty="0" sz="850" spc="-145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eri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im </a:t>
            </a:r>
            <a:r>
              <a:rPr dirty="0" sz="850" spc="-60">
                <a:latin typeface="Arimo"/>
                <a:cs typeface="Arimo"/>
              </a:rPr>
              <a:t>sa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lar. </a:t>
            </a:r>
            <a:r>
              <a:rPr dirty="0" sz="850" spc="-95">
                <a:latin typeface="Arimo"/>
                <a:cs typeface="Arimo"/>
              </a:rPr>
              <a:t>Ayr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ca  </a:t>
            </a:r>
            <a:r>
              <a:rPr dirty="0" sz="850" spc="-30">
                <a:latin typeface="Arimo"/>
                <a:cs typeface="Arimo"/>
              </a:rPr>
              <a:t>tümle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ik devre üzerinde </a:t>
            </a:r>
            <a:r>
              <a:rPr dirty="0" sz="850" spc="-35">
                <a:latin typeface="Arimo"/>
                <a:cs typeface="Arimo"/>
              </a:rPr>
              <a:t>512 </a:t>
            </a:r>
            <a:r>
              <a:rPr dirty="0" sz="850" spc="-60">
                <a:latin typeface="Arimo"/>
                <a:cs typeface="Arimo"/>
              </a:rPr>
              <a:t>KB’dan </a:t>
            </a:r>
            <a:r>
              <a:rPr dirty="0" sz="850" spc="-55">
                <a:latin typeface="Arimo"/>
                <a:cs typeface="Arimo"/>
              </a:rPr>
              <a:t>ba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layan </a:t>
            </a:r>
            <a:r>
              <a:rPr dirty="0" sz="850" spc="-75">
                <a:latin typeface="Arimo"/>
                <a:cs typeface="Arimo"/>
              </a:rPr>
              <a:t>L2 </a:t>
            </a:r>
            <a:r>
              <a:rPr dirty="0" sz="850" spc="-25">
                <a:latin typeface="Arimo"/>
                <a:cs typeface="Arimo"/>
              </a:rPr>
              <a:t>önbelle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20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bulunur.</a:t>
            </a:r>
            <a:endParaRPr sz="85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30">
                <a:latin typeface="Arimo"/>
                <a:cs typeface="Arimo"/>
              </a:rPr>
              <a:t>Pentium </a:t>
            </a:r>
            <a:r>
              <a:rPr dirty="0" sz="850" spc="-25">
                <a:latin typeface="Arimo"/>
                <a:cs typeface="Arimo"/>
              </a:rPr>
              <a:t>III </a:t>
            </a:r>
            <a:r>
              <a:rPr dirty="0" sz="850" spc="-30">
                <a:latin typeface="Arimo"/>
                <a:cs typeface="Arimo"/>
              </a:rPr>
              <a:t>mikroi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lemcisi </a:t>
            </a:r>
            <a:r>
              <a:rPr dirty="0" sz="850" spc="-35">
                <a:latin typeface="Arimo"/>
                <a:cs typeface="Arimo"/>
              </a:rPr>
              <a:t>1999 </a:t>
            </a:r>
            <a:r>
              <a:rPr dirty="0" sz="850" spc="-145">
                <a:latin typeface="Arimo"/>
                <a:cs typeface="Arimo"/>
              </a:rPr>
              <a:t>y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l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n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n </a:t>
            </a:r>
            <a:r>
              <a:rPr dirty="0" sz="850" spc="-95">
                <a:latin typeface="Arimo"/>
                <a:cs typeface="Arimo"/>
              </a:rPr>
              <a:t>ba</a:t>
            </a:r>
            <a:r>
              <a:rPr dirty="0" sz="850" spc="-95">
                <a:latin typeface="WenQuanYi Micro Hei Mono"/>
                <a:cs typeface="WenQuanYi Micro Hei Mono"/>
              </a:rPr>
              <a:t>şı</a:t>
            </a:r>
            <a:r>
              <a:rPr dirty="0" sz="850" spc="-95">
                <a:latin typeface="Arimo"/>
                <a:cs typeface="Arimo"/>
              </a:rPr>
              <a:t>nda </a:t>
            </a:r>
            <a:r>
              <a:rPr dirty="0" sz="850" spc="-10">
                <a:latin typeface="Arimo"/>
                <a:cs typeface="Arimo"/>
              </a:rPr>
              <a:t>Intel </a:t>
            </a:r>
            <a:r>
              <a:rPr dirty="0" sz="850" spc="-50">
                <a:latin typeface="Arimo"/>
                <a:cs typeface="Arimo"/>
              </a:rPr>
              <a:t>taraf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 piyasaya </a:t>
            </a:r>
            <a:r>
              <a:rPr dirty="0" sz="850" spc="-35">
                <a:latin typeface="Arimo"/>
                <a:cs typeface="Arimo"/>
              </a:rPr>
              <a:t>sunulmu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tur. </a:t>
            </a:r>
            <a:r>
              <a:rPr dirty="0" sz="850" spc="-30">
                <a:latin typeface="Arimo"/>
                <a:cs typeface="Arimo"/>
              </a:rPr>
              <a:t>Pentium  </a:t>
            </a:r>
            <a:r>
              <a:rPr dirty="0" sz="850" spc="-20">
                <a:latin typeface="Arimo"/>
                <a:cs typeface="Arimo"/>
              </a:rPr>
              <a:t>III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40">
                <a:latin typeface="Arimo"/>
                <a:cs typeface="Arimo"/>
              </a:rPr>
              <a:t>gelen </a:t>
            </a:r>
            <a:r>
              <a:rPr dirty="0" sz="850" spc="-15">
                <a:latin typeface="Arimo"/>
                <a:cs typeface="Arimo"/>
              </a:rPr>
              <a:t>önemli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0">
                <a:latin typeface="Arimo"/>
                <a:cs typeface="Arimo"/>
              </a:rPr>
              <a:t>yenilik </a:t>
            </a:r>
            <a:r>
              <a:rPr dirty="0" sz="850" spc="-65">
                <a:latin typeface="Arimo"/>
                <a:cs typeface="Arimo"/>
              </a:rPr>
              <a:t>SIMD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70">
                <a:latin typeface="Arimo"/>
                <a:cs typeface="Arimo"/>
              </a:rPr>
              <a:t>adland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lan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10">
                <a:latin typeface="Arimo"/>
                <a:cs typeface="Arimo"/>
              </a:rPr>
              <a:t>yap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d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10">
                <a:latin typeface="Arimo"/>
                <a:cs typeface="Arimo"/>
              </a:rPr>
              <a:t>mimari </a:t>
            </a:r>
            <a:r>
              <a:rPr dirty="0" sz="850" spc="-110">
                <a:latin typeface="Arimo"/>
                <a:cs typeface="Arimo"/>
              </a:rPr>
              <a:t>yap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10">
                <a:latin typeface="Arimo"/>
                <a:cs typeface="Arimo"/>
              </a:rPr>
              <a:t>ile, </a:t>
            </a:r>
            <a:r>
              <a:rPr dirty="0" sz="850">
                <a:latin typeface="Arimo"/>
                <a:cs typeface="Arimo"/>
              </a:rPr>
              <a:t>ileri  </a:t>
            </a:r>
            <a:r>
              <a:rPr dirty="0" sz="850" spc="-15">
                <a:latin typeface="Arimo"/>
                <a:cs typeface="Arimo"/>
              </a:rPr>
              <a:t>görüntü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leme, </a:t>
            </a:r>
            <a:r>
              <a:rPr dirty="0" sz="850" spc="-55">
                <a:latin typeface="Arimo"/>
                <a:cs typeface="Arimo"/>
              </a:rPr>
              <a:t>3D, </a:t>
            </a:r>
            <a:r>
              <a:rPr dirty="0" sz="850" spc="-60">
                <a:latin typeface="Arimo"/>
                <a:cs typeface="Arimo"/>
              </a:rPr>
              <a:t>ses, </a:t>
            </a:r>
            <a:r>
              <a:rPr dirty="0" sz="850" spc="-20">
                <a:latin typeface="Arimo"/>
                <a:cs typeface="Arimo"/>
              </a:rPr>
              <a:t>video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75">
                <a:latin typeface="Arimo"/>
                <a:cs typeface="Arimo"/>
              </a:rPr>
              <a:t>ses </a:t>
            </a:r>
            <a:r>
              <a:rPr dirty="0" sz="850" spc="-70">
                <a:latin typeface="Arimo"/>
                <a:cs typeface="Arimo"/>
              </a:rPr>
              <a:t>tan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ma </a:t>
            </a:r>
            <a:r>
              <a:rPr dirty="0" sz="850" spc="-15">
                <a:latin typeface="Arimo"/>
                <a:cs typeface="Arimo"/>
              </a:rPr>
              <a:t>gibi </a:t>
            </a:r>
            <a:r>
              <a:rPr dirty="0" sz="850" spc="-30">
                <a:latin typeface="Arimo"/>
                <a:cs typeface="Arimo"/>
              </a:rPr>
              <a:t>uygulamalarda </a:t>
            </a:r>
            <a:r>
              <a:rPr dirty="0" sz="850" spc="-40">
                <a:latin typeface="Arimo"/>
                <a:cs typeface="Arimo"/>
              </a:rPr>
              <a:t>kullan</a:t>
            </a:r>
            <a:r>
              <a:rPr dirty="0" sz="850" spc="-40">
                <a:latin typeface="WenQuanYi Micro Hei Mono"/>
                <a:cs typeface="WenQuanYi Micro Hei Mono"/>
              </a:rPr>
              <a:t>ı</a:t>
            </a:r>
            <a:r>
              <a:rPr dirty="0" sz="850" spc="-40">
                <a:latin typeface="Arimo"/>
                <a:cs typeface="Arimo"/>
              </a:rPr>
              <a:t>labilecek </a:t>
            </a:r>
            <a:r>
              <a:rPr dirty="0" sz="850" spc="-35">
                <a:latin typeface="Arimo"/>
                <a:cs typeface="Arimo"/>
              </a:rPr>
              <a:t>70 </a:t>
            </a:r>
            <a:r>
              <a:rPr dirty="0" sz="850" spc="-20">
                <a:latin typeface="Arimo"/>
                <a:cs typeface="Arimo"/>
              </a:rPr>
              <a:t>tane </a:t>
            </a:r>
            <a:r>
              <a:rPr dirty="0" sz="850" spc="-25">
                <a:latin typeface="Arimo"/>
                <a:cs typeface="Arimo"/>
              </a:rPr>
              <a:t>yeni 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0">
                <a:latin typeface="Arimo"/>
                <a:cs typeface="Arimo"/>
              </a:rPr>
              <a:t>eklenmi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tir. Pentium </a:t>
            </a:r>
            <a:r>
              <a:rPr dirty="0" sz="850" spc="-25">
                <a:latin typeface="Arimo"/>
                <a:cs typeface="Arimo"/>
              </a:rPr>
              <a:t>III </a:t>
            </a:r>
            <a:r>
              <a:rPr dirty="0" sz="850" spc="-90">
                <a:latin typeface="Arimo"/>
                <a:cs typeface="Arimo"/>
              </a:rPr>
              <a:t>ayr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ca </a:t>
            </a:r>
            <a:r>
              <a:rPr dirty="0" sz="850" spc="-80">
                <a:latin typeface="Arimo"/>
                <a:cs typeface="Arimo"/>
              </a:rPr>
              <a:t>P6 </a:t>
            </a:r>
            <a:r>
              <a:rPr dirty="0" sz="850" spc="-20">
                <a:latin typeface="Arimo"/>
                <a:cs typeface="Arimo"/>
              </a:rPr>
              <a:t>mikromimarisini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lemli </a:t>
            </a:r>
            <a:r>
              <a:rPr dirty="0" sz="850" spc="-35">
                <a:latin typeface="Arimo"/>
                <a:cs typeface="Arimo"/>
              </a:rPr>
              <a:t>sistem </a:t>
            </a:r>
            <a:r>
              <a:rPr dirty="0" sz="850" spc="-20">
                <a:latin typeface="Arimo"/>
                <a:cs typeface="Arimo"/>
              </a:rPr>
              <a:t>yolu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spc="-10">
                <a:latin typeface="Arimo"/>
                <a:cs typeface="Arimo"/>
              </a:rPr>
              <a:t>Intel </a:t>
            </a:r>
            <a:r>
              <a:rPr dirty="0" sz="850" spc="-20">
                <a:latin typeface="Arimo"/>
                <a:cs typeface="Arimo"/>
              </a:rPr>
              <a:t>MMX  </a:t>
            </a:r>
            <a:r>
              <a:rPr dirty="0" sz="850" spc="-10">
                <a:latin typeface="Arimo"/>
                <a:cs typeface="Arimo"/>
              </a:rPr>
              <a:t>teknolojisini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içerir.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90</a:t>
            </a:r>
            <a:endParaRPr sz="550">
              <a:latin typeface="Arimo"/>
              <a:cs typeface="Arim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27899" y="4806513"/>
            <a:ext cx="4280535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0">
                <a:latin typeface="Arimo"/>
                <a:cs typeface="Arimo"/>
              </a:rPr>
              <a:t>Pentium </a:t>
            </a:r>
            <a:r>
              <a:rPr dirty="0" sz="850" spc="-65">
                <a:latin typeface="Arimo"/>
                <a:cs typeface="Arimo"/>
              </a:rPr>
              <a:t>IV, </a:t>
            </a:r>
            <a:r>
              <a:rPr dirty="0" sz="850" spc="-5">
                <a:latin typeface="Arimo"/>
                <a:cs typeface="Arimo"/>
              </a:rPr>
              <a:t>Intel’in </a:t>
            </a:r>
            <a:r>
              <a:rPr dirty="0" sz="850" spc="-15">
                <a:latin typeface="Arimo"/>
                <a:cs typeface="Arimo"/>
              </a:rPr>
              <a:t>1995’ten </a:t>
            </a:r>
            <a:r>
              <a:rPr dirty="0" sz="850" spc="-10">
                <a:latin typeface="Arimo"/>
                <a:cs typeface="Arimo"/>
              </a:rPr>
              <a:t>beri </a:t>
            </a:r>
            <a:r>
              <a:rPr dirty="0" sz="850" spc="-5">
                <a:latin typeface="Arimo"/>
                <a:cs typeface="Arimo"/>
              </a:rPr>
              <a:t>ilk </a:t>
            </a:r>
            <a:r>
              <a:rPr dirty="0" sz="850" spc="-25">
                <a:latin typeface="Arimo"/>
                <a:cs typeface="Arimo"/>
              </a:rPr>
              <a:t>tamamen </a:t>
            </a:r>
            <a:r>
              <a:rPr dirty="0" sz="850" spc="-35">
                <a:latin typeface="Arimo"/>
                <a:cs typeface="Arimo"/>
              </a:rPr>
              <a:t>yenilenmi</a:t>
            </a:r>
            <a:r>
              <a:rPr dirty="0" sz="850" spc="-35">
                <a:latin typeface="WenQuanYi Micro Hei Mono"/>
                <a:cs typeface="WenQuanYi Micro Hei Mono"/>
              </a:rPr>
              <a:t>ş </a:t>
            </a:r>
            <a:r>
              <a:rPr dirty="0" sz="850" spc="-45">
                <a:latin typeface="Arimo"/>
                <a:cs typeface="Arimo"/>
              </a:rPr>
              <a:t>x86 </a:t>
            </a:r>
            <a:r>
              <a:rPr dirty="0" sz="850" spc="-30">
                <a:latin typeface="Arimo"/>
                <a:cs typeface="Arimo"/>
              </a:rPr>
              <a:t>mikroi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lemcisidir. </a:t>
            </a:r>
            <a:r>
              <a:rPr dirty="0" sz="850" spc="-10">
                <a:latin typeface="Arimo"/>
                <a:cs typeface="Arimo"/>
              </a:rPr>
              <a:t>Intel </a:t>
            </a:r>
            <a:r>
              <a:rPr dirty="0" sz="850" spc="-15">
                <a:latin typeface="Arimo"/>
                <a:cs typeface="Arimo"/>
              </a:rPr>
              <a:t>1995’ten  </a:t>
            </a:r>
            <a:r>
              <a:rPr dirty="0" sz="850" spc="-10">
                <a:latin typeface="Arimo"/>
                <a:cs typeface="Arimo"/>
              </a:rPr>
              <a:t>beri </a:t>
            </a:r>
            <a:r>
              <a:rPr dirty="0" sz="850" spc="-20">
                <a:latin typeface="Arimo"/>
                <a:cs typeface="Arimo"/>
              </a:rPr>
              <a:t>MMX, </a:t>
            </a:r>
            <a:r>
              <a:rPr dirty="0" sz="850" spc="-130">
                <a:latin typeface="Arimo"/>
                <a:cs typeface="Arimo"/>
              </a:rPr>
              <a:t>SSE, </a:t>
            </a:r>
            <a:r>
              <a:rPr dirty="0" sz="850" spc="-25">
                <a:latin typeface="Arimo"/>
                <a:cs typeface="Arimo"/>
              </a:rPr>
              <a:t>çip </a:t>
            </a:r>
            <a:r>
              <a:rPr dirty="0" sz="850" spc="-30">
                <a:latin typeface="Arimo"/>
                <a:cs typeface="Arimo"/>
              </a:rPr>
              <a:t>üzeri </a:t>
            </a:r>
            <a:r>
              <a:rPr dirty="0" sz="850" spc="-75">
                <a:latin typeface="Arimo"/>
                <a:cs typeface="Arimo"/>
              </a:rPr>
              <a:t>L2 </a:t>
            </a:r>
            <a:r>
              <a:rPr dirty="0" sz="850" spc="-80">
                <a:latin typeface="Arimo"/>
                <a:cs typeface="Arimo"/>
              </a:rPr>
              <a:t>ka</a:t>
            </a:r>
            <a:r>
              <a:rPr dirty="0" sz="850" spc="-80">
                <a:latin typeface="WenQuanYi Micro Hei Mono"/>
                <a:cs typeface="WenQuanYi Micro Hei Mono"/>
              </a:rPr>
              <a:t>ş</a:t>
            </a:r>
            <a:r>
              <a:rPr dirty="0" sz="850" spc="-80">
                <a:latin typeface="Arimo"/>
                <a:cs typeface="Arimo"/>
              </a:rPr>
              <a:t>e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40">
                <a:latin typeface="Arimo"/>
                <a:cs typeface="Arimo"/>
              </a:rPr>
              <a:t>ve daha </a:t>
            </a:r>
            <a:r>
              <a:rPr dirty="0" sz="850" spc="-145">
                <a:latin typeface="Arimo"/>
                <a:cs typeface="Arimo"/>
              </a:rPr>
              <a:t>h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zl</a:t>
            </a:r>
            <a:r>
              <a:rPr dirty="0" sz="850" spc="-145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sistem </a:t>
            </a:r>
            <a:r>
              <a:rPr dirty="0" sz="850" spc="-45">
                <a:latin typeface="Arimo"/>
                <a:cs typeface="Arimo"/>
              </a:rPr>
              <a:t>veriyollar</a:t>
            </a:r>
            <a:r>
              <a:rPr dirty="0" sz="850" spc="-45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gibi </a:t>
            </a:r>
            <a:r>
              <a:rPr dirty="0" sz="850" spc="-35">
                <a:latin typeface="Arimo"/>
                <a:cs typeface="Arimo"/>
              </a:rPr>
              <a:t>pek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45">
                <a:latin typeface="Arimo"/>
                <a:cs typeface="Arimo"/>
              </a:rPr>
              <a:t>geli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meyi 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lemcilerine </a:t>
            </a:r>
            <a:r>
              <a:rPr dirty="0" sz="850" spc="-20">
                <a:latin typeface="Arimo"/>
                <a:cs typeface="Arimo"/>
              </a:rPr>
              <a:t>ekledi. </a:t>
            </a:r>
            <a:r>
              <a:rPr dirty="0" sz="850" spc="-55">
                <a:latin typeface="Arimo"/>
                <a:cs typeface="Arimo"/>
              </a:rPr>
              <a:t>Fakat </a:t>
            </a:r>
            <a:r>
              <a:rPr dirty="0" sz="850" spc="-25">
                <a:latin typeface="Arimo"/>
                <a:cs typeface="Arimo"/>
              </a:rPr>
              <a:t>Pentium </a:t>
            </a:r>
            <a:r>
              <a:rPr dirty="0" sz="850" spc="-65">
                <a:latin typeface="Arimo"/>
                <a:cs typeface="Arimo"/>
              </a:rPr>
              <a:t>IV, </a:t>
            </a:r>
            <a:r>
              <a:rPr dirty="0" sz="850" spc="-30">
                <a:latin typeface="Arimo"/>
                <a:cs typeface="Arimo"/>
              </a:rPr>
              <a:t>gelecekteki pek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10">
                <a:latin typeface="Arimo"/>
                <a:cs typeface="Arimo"/>
              </a:rPr>
              <a:t>çip’in temelini </a:t>
            </a:r>
            <a:r>
              <a:rPr dirty="0" sz="850" spc="-30">
                <a:latin typeface="Arimo"/>
                <a:cs typeface="Arimo"/>
              </a:rPr>
              <a:t>olu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turan </a:t>
            </a:r>
            <a:r>
              <a:rPr dirty="0" sz="850" spc="-40">
                <a:latin typeface="Arimo"/>
                <a:cs typeface="Arimo"/>
              </a:rPr>
              <a:t>gerçek </a:t>
            </a:r>
            <a:r>
              <a:rPr dirty="0" sz="850" spc="-5">
                <a:latin typeface="Arimo"/>
                <a:cs typeface="Arimo"/>
              </a:rPr>
              <a:t>bir  </a:t>
            </a:r>
            <a:r>
              <a:rPr dirty="0" sz="850" spc="-25">
                <a:latin typeface="Arimo"/>
                <a:cs typeface="Arimo"/>
              </a:rPr>
              <a:t>yeni </a:t>
            </a:r>
            <a:r>
              <a:rPr dirty="0" sz="850" spc="-30">
                <a:latin typeface="Arimo"/>
                <a:cs typeface="Arimo"/>
              </a:rPr>
              <a:t>nesil </a:t>
            </a:r>
            <a:r>
              <a:rPr dirty="0" sz="850" spc="-85">
                <a:latin typeface="Arimo"/>
                <a:cs typeface="Arimo"/>
              </a:rPr>
              <a:t>tasar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md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r.</a:t>
            </a:r>
            <a:r>
              <a:rPr dirty="0" sz="850" spc="6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Pentium </a:t>
            </a:r>
            <a:r>
              <a:rPr dirty="0" sz="850" spc="-25">
                <a:latin typeface="Arimo"/>
                <a:cs typeface="Arimo"/>
              </a:rPr>
              <a:t>IV’ün </a:t>
            </a:r>
            <a:r>
              <a:rPr dirty="0" sz="850" spc="-35">
                <a:latin typeface="Arimo"/>
                <a:cs typeface="Arimo"/>
              </a:rPr>
              <a:t>sistem </a:t>
            </a:r>
            <a:r>
              <a:rPr dirty="0" sz="850" spc="-45">
                <a:latin typeface="Arimo"/>
                <a:cs typeface="Arimo"/>
              </a:rPr>
              <a:t>veriyollar</a:t>
            </a:r>
            <a:r>
              <a:rPr dirty="0" sz="850" spc="-45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400 MHz’de </a:t>
            </a:r>
            <a:r>
              <a:rPr dirty="0" sz="850" spc="-65">
                <a:latin typeface="Arimo"/>
                <a:cs typeface="Arimo"/>
              </a:rPr>
              <a:t>çal</a:t>
            </a:r>
            <a:r>
              <a:rPr dirty="0" sz="850" spc="-65">
                <a:latin typeface="WenQuanYi Micro Hei Mono"/>
                <a:cs typeface="WenQuanYi Micro Hei Mono"/>
              </a:rPr>
              <a:t>ış</a:t>
            </a:r>
            <a:r>
              <a:rPr dirty="0" sz="850" spc="-65">
                <a:latin typeface="Arimo"/>
                <a:cs typeface="Arimo"/>
              </a:rPr>
              <a:t>abilir.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20">
                <a:latin typeface="Arimo"/>
                <a:cs typeface="Arimo"/>
              </a:rPr>
              <a:t>durumda  </a:t>
            </a:r>
            <a:r>
              <a:rPr dirty="0" sz="850" spc="-30">
                <a:latin typeface="Arimo"/>
                <a:cs typeface="Arimo"/>
              </a:rPr>
              <a:t>Pentium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50">
                <a:latin typeface="Arimo"/>
                <a:cs typeface="Arimo"/>
              </a:rPr>
              <a:t>IV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en </a:t>
            </a:r>
            <a:r>
              <a:rPr dirty="0" sz="850" spc="-145">
                <a:latin typeface="Arimo"/>
                <a:cs typeface="Arimo"/>
              </a:rPr>
              <a:t>h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zl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305">
                <a:latin typeface="WenQuanYi Micro Hei Mono"/>
                <a:cs typeface="WenQuanYi Micro Hei Mono"/>
              </a:rPr>
              <a:t> </a:t>
            </a:r>
            <a:r>
              <a:rPr dirty="0" sz="850" spc="-30">
                <a:latin typeface="Arimo"/>
                <a:cs typeface="Arimo"/>
              </a:rPr>
              <a:t>Pentium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10">
                <a:latin typeface="Arimo"/>
                <a:cs typeface="Arimo"/>
              </a:rPr>
              <a:t>III’ten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yüzde</a:t>
            </a:r>
            <a:r>
              <a:rPr dirty="0" sz="850" spc="-2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33 </a:t>
            </a:r>
            <a:r>
              <a:rPr dirty="0" sz="850" spc="-40">
                <a:latin typeface="Arimo"/>
                <a:cs typeface="Arimo"/>
              </a:rPr>
              <a:t>daha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145">
                <a:latin typeface="Arimo"/>
                <a:cs typeface="Arimo"/>
              </a:rPr>
              <a:t>h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zl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305">
                <a:latin typeface="WenQuanYi Micro Hei Mono"/>
                <a:cs typeface="WenQuanYi Micro Hei Mono"/>
              </a:rPr>
              <a:t> </a:t>
            </a:r>
            <a:r>
              <a:rPr dirty="0" sz="850" spc="-25">
                <a:latin typeface="Arimo"/>
                <a:cs typeface="Arimo"/>
              </a:rPr>
              <a:t>çekirdek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60">
                <a:latin typeface="Arimo"/>
                <a:cs typeface="Arimo"/>
              </a:rPr>
              <a:t>frekans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na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ve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2 </a:t>
            </a:r>
            <a:r>
              <a:rPr dirty="0" sz="850" spc="-20">
                <a:latin typeface="Arimo"/>
                <a:cs typeface="Arimo"/>
              </a:rPr>
              <a:t>kat</a:t>
            </a:r>
            <a:r>
              <a:rPr dirty="0" sz="850" spc="-40">
                <a:latin typeface="Arimo"/>
                <a:cs typeface="Arimo"/>
              </a:rPr>
              <a:t> daha</a:t>
            </a:r>
            <a:r>
              <a:rPr dirty="0" sz="850" spc="-25">
                <a:latin typeface="Arimo"/>
                <a:cs typeface="Arimo"/>
              </a:rPr>
              <a:t> </a:t>
            </a:r>
            <a:r>
              <a:rPr dirty="0" sz="850" spc="-145">
                <a:latin typeface="Arimo"/>
                <a:cs typeface="Arimo"/>
              </a:rPr>
              <a:t>h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zl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310">
                <a:latin typeface="WenQuanYi Micro Hei Mono"/>
                <a:cs typeface="WenQuanYi Micro Hei Mono"/>
              </a:rPr>
              <a:t> </a:t>
            </a:r>
            <a:r>
              <a:rPr dirty="0" sz="850">
                <a:latin typeface="Arimo"/>
                <a:cs typeface="Arimo"/>
              </a:rPr>
              <a:t>bir  </a:t>
            </a:r>
            <a:r>
              <a:rPr dirty="0" sz="850" spc="-25">
                <a:latin typeface="Arimo"/>
                <a:cs typeface="Arimo"/>
              </a:rPr>
              <a:t>veriyoluna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sahiptir.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79875" y="6038074"/>
            <a:ext cx="27940" cy="110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9"/>
              </a:lnSpc>
            </a:pPr>
            <a:r>
              <a:rPr dirty="0" sz="850" spc="25">
                <a:latin typeface="Arimo"/>
                <a:cs typeface="Arimo"/>
              </a:rPr>
              <a:t>’</a:t>
            </a:r>
            <a:endParaRPr sz="850">
              <a:latin typeface="Arimo"/>
              <a:cs typeface="Arim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6493" y="607923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27911" y="5733067"/>
            <a:ext cx="4280535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40">
                <a:latin typeface="Arimo"/>
                <a:cs typeface="Arimo"/>
              </a:rPr>
              <a:t>Günümüzde x86 </a:t>
            </a:r>
            <a:r>
              <a:rPr dirty="0" sz="850" spc="-90">
                <a:latin typeface="Arimo"/>
                <a:cs typeface="Arimo"/>
              </a:rPr>
              <a:t>pazar</a:t>
            </a:r>
            <a:r>
              <a:rPr dirty="0" sz="850" spc="-9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büyük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endüstri </a:t>
            </a:r>
            <a:r>
              <a:rPr dirty="0" sz="850" spc="-45">
                <a:latin typeface="Arimo"/>
                <a:cs typeface="Arimo"/>
              </a:rPr>
              <a:t>olmu</a:t>
            </a:r>
            <a:r>
              <a:rPr dirty="0" sz="850" spc="-45">
                <a:latin typeface="WenQuanYi Micro Hei Mono"/>
                <a:cs typeface="WenQuanYi Micro Hei Mono"/>
              </a:rPr>
              <a:t>ş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 spc="-114">
                <a:latin typeface="Arimo"/>
                <a:cs typeface="Arimo"/>
              </a:rPr>
              <a:t>y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l </a:t>
            </a:r>
            <a:r>
              <a:rPr dirty="0" sz="850" spc="-25">
                <a:latin typeface="Arimo"/>
                <a:cs typeface="Arimo"/>
              </a:rPr>
              <a:t>milyonlarca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 </a:t>
            </a:r>
            <a:r>
              <a:rPr dirty="0" sz="850" spc="-75">
                <a:latin typeface="Arimo"/>
                <a:cs typeface="Arimo"/>
              </a:rPr>
              <a:t>sat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lmaktad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  </a:t>
            </a:r>
            <a:r>
              <a:rPr dirty="0" sz="850" spc="-65">
                <a:latin typeface="Arimo"/>
                <a:cs typeface="Arimo"/>
              </a:rPr>
              <a:t>X86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lemcilerinin büyük </a:t>
            </a:r>
            <a:r>
              <a:rPr dirty="0" sz="850" spc="-15">
                <a:latin typeface="Arimo"/>
                <a:cs typeface="Arimo"/>
              </a:rPr>
              <a:t>popularitesi </a:t>
            </a:r>
            <a:r>
              <a:rPr dirty="0" sz="850" spc="-20">
                <a:latin typeface="Arimo"/>
                <a:cs typeface="Arimo"/>
              </a:rPr>
              <a:t>Intel’den </a:t>
            </a:r>
            <a:r>
              <a:rPr dirty="0" sz="850" spc="-75">
                <a:latin typeface="Arimo"/>
                <a:cs typeface="Arimo"/>
              </a:rPr>
              <a:t>ba</a:t>
            </a:r>
            <a:r>
              <a:rPr dirty="0" sz="850" spc="-75">
                <a:latin typeface="WenQuanYi Micro Hei Mono"/>
                <a:cs typeface="WenQuanYi Micro Hei Mono"/>
              </a:rPr>
              <a:t>ş</a:t>
            </a:r>
            <a:r>
              <a:rPr dirty="0" sz="850" spc="-75">
                <a:latin typeface="Arimo"/>
                <a:cs typeface="Arimo"/>
              </a:rPr>
              <a:t>ka </a:t>
            </a:r>
            <a:r>
              <a:rPr dirty="0" sz="850" spc="-40">
                <a:latin typeface="Arimo"/>
                <a:cs typeface="Arimo"/>
              </a:rPr>
              <a:t>firmalar</a:t>
            </a:r>
            <a:r>
              <a:rPr dirty="0" sz="850" spc="-40">
                <a:latin typeface="WenQuanYi Micro Hei Mono"/>
                <a:cs typeface="WenQuanYi Micro Hei Mono"/>
              </a:rPr>
              <a:t>ı </a:t>
            </a:r>
            <a:r>
              <a:rPr dirty="0" sz="850" spc="-40">
                <a:latin typeface="Arimo"/>
                <a:cs typeface="Arimo"/>
              </a:rPr>
              <a:t>da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50">
                <a:latin typeface="Arimo"/>
                <a:cs typeface="Arimo"/>
              </a:rPr>
              <a:t>pazara </a:t>
            </a:r>
            <a:r>
              <a:rPr dirty="0" sz="850" spc="-60">
                <a:latin typeface="Arimo"/>
                <a:cs typeface="Arimo"/>
              </a:rPr>
              <a:t>sokmu</a:t>
            </a:r>
            <a:r>
              <a:rPr dirty="0" sz="850" spc="-60">
                <a:latin typeface="WenQuanYi Micro Hei Mono"/>
                <a:cs typeface="WenQuanYi Micro Hei Mono"/>
              </a:rPr>
              <a:t>ş </a:t>
            </a:r>
            <a:r>
              <a:rPr dirty="0" sz="850" spc="-45">
                <a:latin typeface="Arimo"/>
                <a:cs typeface="Arimo"/>
              </a:rPr>
              <a:t>ve x86  </a:t>
            </a:r>
            <a:r>
              <a:rPr dirty="0" sz="850" spc="-15">
                <a:latin typeface="Arimo"/>
                <a:cs typeface="Arimo"/>
              </a:rPr>
              <a:t>uyumlu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lemciler </a:t>
            </a:r>
            <a:r>
              <a:rPr dirty="0" sz="850" spc="-15">
                <a:latin typeface="Arimo"/>
                <a:cs typeface="Arimo"/>
              </a:rPr>
              <a:t>üreten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5">
                <a:latin typeface="Arimo"/>
                <a:cs typeface="Arimo"/>
              </a:rPr>
              <a:t>firma </a:t>
            </a:r>
            <a:r>
              <a:rPr dirty="0" sz="850" spc="-25">
                <a:latin typeface="Arimo"/>
                <a:cs typeface="Arimo"/>
              </a:rPr>
              <a:t>ortaya </a:t>
            </a:r>
            <a:r>
              <a:rPr dirty="0" sz="850" spc="-130">
                <a:latin typeface="Arimo"/>
                <a:cs typeface="Arimo"/>
              </a:rPr>
              <a:t>ç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130">
                <a:latin typeface="Arimo"/>
                <a:cs typeface="Arimo"/>
              </a:rPr>
              <a:t>km</a:t>
            </a:r>
            <a:r>
              <a:rPr dirty="0" sz="850" spc="-130">
                <a:latin typeface="WenQuanYi Micro Hei Mono"/>
                <a:cs typeface="WenQuanYi Micro Hei Mono"/>
              </a:rPr>
              <a:t>ış</a:t>
            </a:r>
            <a:r>
              <a:rPr dirty="0" sz="850" spc="-130">
                <a:latin typeface="Arimo"/>
                <a:cs typeface="Arimo"/>
              </a:rPr>
              <a:t>t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130">
                <a:latin typeface="Arimo"/>
                <a:cs typeface="Arimo"/>
              </a:rPr>
              <a:t>r. </a:t>
            </a:r>
            <a:r>
              <a:rPr dirty="0" sz="850" spc="-40">
                <a:latin typeface="Arimo"/>
                <a:cs typeface="Arimo"/>
              </a:rPr>
              <a:t>Günümüzde </a:t>
            </a:r>
            <a:r>
              <a:rPr dirty="0" sz="850" spc="-10">
                <a:latin typeface="Arimo"/>
                <a:cs typeface="Arimo"/>
              </a:rPr>
              <a:t>Intel in </a:t>
            </a:r>
            <a:r>
              <a:rPr dirty="0" sz="850" spc="-75">
                <a:latin typeface="Arimo"/>
                <a:cs typeface="Arimo"/>
              </a:rPr>
              <a:t>yan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nda </a:t>
            </a:r>
            <a:r>
              <a:rPr dirty="0" sz="850" spc="-40">
                <a:latin typeface="Arimo"/>
                <a:cs typeface="Arimo"/>
              </a:rPr>
              <a:t>AMD, </a:t>
            </a:r>
            <a:r>
              <a:rPr dirty="0" sz="850" spc="-50">
                <a:latin typeface="Arimo"/>
                <a:cs typeface="Arimo"/>
              </a:rPr>
              <a:t>Cyrix 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5">
                <a:latin typeface="Arimo"/>
                <a:cs typeface="Arimo"/>
              </a:rPr>
              <a:t>Centaur </a:t>
            </a:r>
            <a:r>
              <a:rPr dirty="0" sz="850" spc="-30">
                <a:latin typeface="Arimo"/>
                <a:cs typeface="Arimo"/>
              </a:rPr>
              <a:t>hala </a:t>
            </a:r>
            <a:r>
              <a:rPr dirty="0" sz="850" spc="-5">
                <a:latin typeface="Arimo"/>
                <a:cs typeface="Arimo"/>
              </a:rPr>
              <a:t>aktif </a:t>
            </a:r>
            <a:r>
              <a:rPr dirty="0" sz="850" spc="-25">
                <a:latin typeface="Arimo"/>
                <a:cs typeface="Arimo"/>
              </a:rPr>
              <a:t>olarak</a:t>
            </a:r>
            <a:r>
              <a:rPr dirty="0" sz="850" spc="-85">
                <a:latin typeface="Arimo"/>
                <a:cs typeface="Arimo"/>
              </a:rPr>
              <a:t> </a:t>
            </a:r>
            <a:r>
              <a:rPr dirty="0" sz="850" spc="-90">
                <a:latin typeface="Arimo"/>
                <a:cs typeface="Arimo"/>
              </a:rPr>
              <a:t>yar</a:t>
            </a:r>
            <a:r>
              <a:rPr dirty="0" sz="850" spc="-90">
                <a:latin typeface="WenQuanYi Micro Hei Mono"/>
                <a:cs typeface="WenQuanYi Micro Hei Mono"/>
              </a:rPr>
              <a:t>ış</a:t>
            </a:r>
            <a:r>
              <a:rPr dirty="0" sz="850" spc="-90">
                <a:latin typeface="Arimo"/>
                <a:cs typeface="Arimo"/>
              </a:rPr>
              <a:t>maktad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461" y="3779202"/>
            <a:ext cx="8757285" cy="3773804"/>
            <a:chOff x="59461" y="3779202"/>
            <a:chExt cx="8757285" cy="3773804"/>
          </a:xfrm>
        </p:grpSpPr>
        <p:sp>
          <p:nvSpPr>
            <p:cNvPr id="15" name="object 15"/>
            <p:cNvSpPr/>
            <p:nvPr/>
          </p:nvSpPr>
          <p:spPr>
            <a:xfrm>
              <a:off x="59778" y="3779520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10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62089" y="4011422"/>
              <a:ext cx="1654568" cy="32381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055905" y="4668629"/>
            <a:ext cx="598805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0">
                <a:latin typeface="Arimo"/>
                <a:cs typeface="Arimo"/>
              </a:rPr>
              <a:t>Intel  </a:t>
            </a:r>
            <a:r>
              <a:rPr dirty="0" sz="850">
                <a:latin typeface="Arimo"/>
                <a:cs typeface="Arimo"/>
              </a:rPr>
              <a:t>Mik</a:t>
            </a:r>
            <a:r>
              <a:rPr dirty="0" sz="850" spc="-10">
                <a:latin typeface="Arimo"/>
                <a:cs typeface="Arimo"/>
              </a:rPr>
              <a:t>r</a:t>
            </a:r>
            <a:r>
              <a:rPr dirty="0" sz="850" spc="-10">
                <a:latin typeface="Arimo"/>
                <a:cs typeface="Arimo"/>
              </a:rPr>
              <a:t>o</a:t>
            </a:r>
            <a:r>
              <a:rPr dirty="0" sz="850" spc="-5">
                <a:latin typeface="Arimo"/>
                <a:cs typeface="Arimo"/>
              </a:rPr>
              <a:t>i</a:t>
            </a:r>
            <a:r>
              <a:rPr dirty="0" sz="850" spc="-180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  </a:t>
            </a:r>
            <a:r>
              <a:rPr dirty="0" sz="850" spc="-35">
                <a:latin typeface="Arimo"/>
                <a:cs typeface="Arimo"/>
              </a:rPr>
              <a:t>geli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imi</a:t>
            </a:r>
            <a:endParaRPr sz="850">
              <a:latin typeface="Arimo"/>
              <a:cs typeface="Arim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91</a:t>
            </a:r>
            <a:endParaRPr sz="55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92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911" y="1266085"/>
            <a:ext cx="98044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65" b="1">
                <a:latin typeface="Trebuchet MS"/>
                <a:cs typeface="Trebuchet MS"/>
              </a:rPr>
              <a:t>Assembly</a:t>
            </a:r>
            <a:r>
              <a:rPr dirty="0" sz="1350" spc="-165" b="1">
                <a:latin typeface="Trebuchet MS"/>
                <a:cs typeface="Trebuchet MS"/>
              </a:rPr>
              <a:t> </a:t>
            </a:r>
            <a:r>
              <a:rPr dirty="0" sz="1350" spc="-65" b="1">
                <a:latin typeface="Trebuchet MS"/>
                <a:cs typeface="Trebuchet MS"/>
              </a:rPr>
              <a:t>Dili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93</a:t>
            </a:r>
            <a:endParaRPr sz="550">
              <a:latin typeface="Arimo"/>
              <a:cs typeface="Arim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866917" y="885166"/>
            <a:ext cx="417639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65">
                <a:latin typeface="Arimo"/>
                <a:cs typeface="Arimo"/>
              </a:rPr>
              <a:t>Assembly </a:t>
            </a:r>
            <a:r>
              <a:rPr dirty="0" sz="1150" spc="-50">
                <a:latin typeface="Arimo"/>
                <a:cs typeface="Arimo"/>
              </a:rPr>
              <a:t>programlama </a:t>
            </a:r>
            <a:r>
              <a:rPr dirty="0" sz="1150" spc="-10">
                <a:latin typeface="Arimo"/>
                <a:cs typeface="Arimo"/>
              </a:rPr>
              <a:t>dili, </a:t>
            </a:r>
            <a:r>
              <a:rPr dirty="0" sz="1150" spc="-75">
                <a:latin typeface="Arimo"/>
                <a:cs typeface="Arimo"/>
              </a:rPr>
              <a:t>kullan</a:t>
            </a:r>
            <a:r>
              <a:rPr dirty="0" sz="1150" spc="-75">
                <a:latin typeface="WenQuanYi Micro Hei Mono"/>
                <a:cs typeface="WenQuanYi Micro Hei Mono"/>
              </a:rPr>
              <a:t>ı</a:t>
            </a:r>
            <a:r>
              <a:rPr dirty="0" sz="1150" spc="-75">
                <a:latin typeface="Arimo"/>
                <a:cs typeface="Arimo"/>
              </a:rPr>
              <a:t>lan </a:t>
            </a:r>
            <a:r>
              <a:rPr dirty="0" sz="1150" spc="-50">
                <a:latin typeface="Arimo"/>
                <a:cs typeface="Arimo"/>
              </a:rPr>
              <a:t>bilgisayar </a:t>
            </a:r>
            <a:r>
              <a:rPr dirty="0" sz="1150" spc="-35">
                <a:latin typeface="Arimo"/>
                <a:cs typeface="Arimo"/>
              </a:rPr>
              <a:t>sisteminin</a:t>
            </a:r>
            <a:r>
              <a:rPr dirty="0" sz="1150">
                <a:latin typeface="Arimo"/>
                <a:cs typeface="Arimo"/>
              </a:rPr>
              <a:t> </a:t>
            </a:r>
            <a:r>
              <a:rPr dirty="0" sz="1150" spc="-165">
                <a:latin typeface="Arimo"/>
                <a:cs typeface="Arimo"/>
              </a:rPr>
              <a:t>yap</a:t>
            </a:r>
            <a:r>
              <a:rPr dirty="0" sz="1150" spc="-165">
                <a:latin typeface="WenQuanYi Micro Hei Mono"/>
                <a:cs typeface="WenQuanYi Micro Hei Mono"/>
              </a:rPr>
              <a:t>ı</a:t>
            </a:r>
            <a:r>
              <a:rPr dirty="0" sz="1150" spc="-165">
                <a:latin typeface="Arimo"/>
                <a:cs typeface="Arimo"/>
              </a:rPr>
              <a:t>s</a:t>
            </a:r>
            <a:r>
              <a:rPr dirty="0" sz="1150" spc="-165">
                <a:latin typeface="WenQuanYi Micro Hei Mono"/>
                <a:cs typeface="WenQuanYi Micro Hei Mono"/>
              </a:rPr>
              <a:t>ı</a:t>
            </a:r>
            <a:r>
              <a:rPr dirty="0" sz="1150" spc="-165">
                <a:latin typeface="Arimo"/>
                <a:cs typeface="Arimo"/>
              </a:rPr>
              <a:t>na</a:t>
            </a:r>
            <a:endParaRPr sz="115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83275" y="106527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66917" y="1061655"/>
            <a:ext cx="4176395" cy="554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50" spc="-70">
                <a:latin typeface="Arimo"/>
                <a:cs typeface="Arimo"/>
              </a:rPr>
              <a:t>ve </a:t>
            </a:r>
            <a:r>
              <a:rPr dirty="0" sz="1150" spc="-40">
                <a:latin typeface="Arimo"/>
                <a:cs typeface="Arimo"/>
              </a:rPr>
              <a:t>i</a:t>
            </a:r>
            <a:r>
              <a:rPr dirty="0" sz="1150" spc="-40">
                <a:latin typeface="WenQuanYi Micro Hei Mono"/>
                <a:cs typeface="WenQuanYi Micro Hei Mono"/>
              </a:rPr>
              <a:t>ş</a:t>
            </a:r>
            <a:r>
              <a:rPr dirty="0" sz="1150" spc="-40">
                <a:latin typeface="Arimo"/>
                <a:cs typeface="Arimo"/>
              </a:rPr>
              <a:t>letim </a:t>
            </a:r>
            <a:r>
              <a:rPr dirty="0" sz="1150" spc="-45">
                <a:latin typeface="Arimo"/>
                <a:cs typeface="Arimo"/>
              </a:rPr>
              <a:t>sistemi  </a:t>
            </a:r>
            <a:r>
              <a:rPr dirty="0" sz="1150" spc="-30">
                <a:latin typeface="Arimo"/>
                <a:cs typeface="Arimo"/>
              </a:rPr>
              <a:t>gibi </a:t>
            </a:r>
            <a:r>
              <a:rPr dirty="0" sz="1150" spc="-25">
                <a:latin typeface="Arimo"/>
                <a:cs typeface="Arimo"/>
              </a:rPr>
              <a:t>platformlara </a:t>
            </a:r>
            <a:r>
              <a:rPr dirty="0" sz="1150" spc="-204">
                <a:latin typeface="Arimo"/>
                <a:cs typeface="Arimo"/>
              </a:rPr>
              <a:t>s</a:t>
            </a:r>
            <a:r>
              <a:rPr dirty="0" sz="1150" spc="-204">
                <a:latin typeface="WenQuanYi Micro Hei Mono"/>
                <a:cs typeface="WenQuanYi Micro Hei Mono"/>
              </a:rPr>
              <a:t>ı</a:t>
            </a:r>
            <a:r>
              <a:rPr dirty="0" sz="1150" spc="-204">
                <a:latin typeface="Arimo"/>
                <a:cs typeface="Arimo"/>
              </a:rPr>
              <a:t>k</a:t>
            </a:r>
            <a:r>
              <a:rPr dirty="0" sz="1150" spc="-204">
                <a:latin typeface="WenQuanYi Micro Hei Mono"/>
                <a:cs typeface="WenQuanYi Micro Hei Mono"/>
              </a:rPr>
              <a:t>ı‐</a:t>
            </a:r>
            <a:r>
              <a:rPr dirty="0" sz="1150" spc="-204">
                <a:latin typeface="Arimo"/>
                <a:cs typeface="Arimo"/>
              </a:rPr>
              <a:t>s</a:t>
            </a:r>
            <a:r>
              <a:rPr dirty="0" sz="1150" spc="-204">
                <a:latin typeface="WenQuanYi Micro Hei Mono"/>
                <a:cs typeface="WenQuanYi Micro Hei Mono"/>
              </a:rPr>
              <a:t>ı</a:t>
            </a:r>
            <a:r>
              <a:rPr dirty="0" sz="1150" spc="-204">
                <a:latin typeface="Arimo"/>
                <a:cs typeface="Arimo"/>
              </a:rPr>
              <a:t>k</a:t>
            </a:r>
            <a:r>
              <a:rPr dirty="0" sz="1150" spc="-204">
                <a:latin typeface="WenQuanYi Micro Hei Mono"/>
                <a:cs typeface="WenQuanYi Micro Hei Mono"/>
              </a:rPr>
              <a:t>ı</a:t>
            </a:r>
            <a:r>
              <a:rPr dirty="0" sz="1150" spc="-204">
                <a:latin typeface="Arimo"/>
                <a:cs typeface="Arimo"/>
              </a:rPr>
              <a:t>ya </a:t>
            </a:r>
            <a:r>
              <a:rPr dirty="0" sz="1150" spc="-170">
                <a:latin typeface="Arimo"/>
                <a:cs typeface="Arimo"/>
              </a:rPr>
              <a:t>ba</a:t>
            </a:r>
            <a:r>
              <a:rPr dirty="0" sz="1150" spc="-170">
                <a:latin typeface="WenQuanYi Micro Hei Mono"/>
                <a:cs typeface="WenQuanYi Micro Hei Mono"/>
              </a:rPr>
              <a:t>ğı</a:t>
            </a:r>
            <a:r>
              <a:rPr dirty="0" sz="1150" spc="-170">
                <a:latin typeface="Arimo"/>
                <a:cs typeface="Arimo"/>
              </a:rPr>
              <a:t>ml</a:t>
            </a:r>
            <a:r>
              <a:rPr dirty="0" sz="1150" spc="-170">
                <a:latin typeface="WenQuanYi Micro Hei Mono"/>
                <a:cs typeface="WenQuanYi Micro Hei Mono"/>
              </a:rPr>
              <a:t>ı </a:t>
            </a:r>
            <a:r>
              <a:rPr dirty="0" sz="1150" spc="-5">
                <a:latin typeface="Arimo"/>
                <a:cs typeface="Arimo"/>
              </a:rPr>
              <a:t>bir </a:t>
            </a:r>
            <a:r>
              <a:rPr dirty="0" sz="1150" spc="-30">
                <a:latin typeface="Arimo"/>
                <a:cs typeface="Arimo"/>
              </a:rPr>
              <a:t>dildir.  </a:t>
            </a:r>
            <a:r>
              <a:rPr dirty="0" sz="1150" spc="-65">
                <a:latin typeface="Arimo"/>
                <a:cs typeface="Arimo"/>
              </a:rPr>
              <a:t>Assembly </a:t>
            </a:r>
            <a:r>
              <a:rPr dirty="0" sz="1150" spc="-50">
                <a:latin typeface="Arimo"/>
                <a:cs typeface="Arimo"/>
              </a:rPr>
              <a:t>programlama </a:t>
            </a:r>
            <a:r>
              <a:rPr dirty="0" sz="1150" spc="-5">
                <a:latin typeface="Arimo"/>
                <a:cs typeface="Arimo"/>
              </a:rPr>
              <a:t>dili </a:t>
            </a:r>
            <a:r>
              <a:rPr dirty="0" sz="1150" spc="-80">
                <a:latin typeface="Arimo"/>
                <a:cs typeface="Arimo"/>
              </a:rPr>
              <a:t>dü</a:t>
            </a:r>
            <a:r>
              <a:rPr dirty="0" sz="1150" spc="-80">
                <a:latin typeface="WenQuanYi Micro Hei Mono"/>
                <a:cs typeface="WenQuanYi Micro Hei Mono"/>
              </a:rPr>
              <a:t>ş</a:t>
            </a:r>
            <a:r>
              <a:rPr dirty="0" sz="1150" spc="-80">
                <a:latin typeface="Arimo"/>
                <a:cs typeface="Arimo"/>
              </a:rPr>
              <a:t>ük </a:t>
            </a:r>
            <a:r>
              <a:rPr dirty="0" sz="1150" spc="-45">
                <a:latin typeface="Arimo"/>
                <a:cs typeface="Arimo"/>
              </a:rPr>
              <a:t>seviyeli </a:t>
            </a:r>
            <a:r>
              <a:rPr dirty="0" sz="1150" spc="-5">
                <a:latin typeface="Arimo"/>
                <a:cs typeface="Arimo"/>
              </a:rPr>
              <a:t>bir </a:t>
            </a:r>
            <a:r>
              <a:rPr dirty="0" sz="1150" spc="-10">
                <a:latin typeface="Arimo"/>
                <a:cs typeface="Arimo"/>
              </a:rPr>
              <a:t>dil </a:t>
            </a:r>
            <a:r>
              <a:rPr dirty="0" sz="1150" spc="-25">
                <a:latin typeface="Arimo"/>
                <a:cs typeface="Arimo"/>
              </a:rPr>
              <a:t>olup </a:t>
            </a:r>
            <a:r>
              <a:rPr dirty="0" sz="1150" spc="-130">
                <a:latin typeface="Arimo"/>
                <a:cs typeface="Arimo"/>
              </a:rPr>
              <a:t>C, </a:t>
            </a:r>
            <a:r>
              <a:rPr dirty="0" sz="1150" spc="-110">
                <a:latin typeface="Arimo"/>
                <a:cs typeface="Arimo"/>
              </a:rPr>
              <a:t>C++, </a:t>
            </a:r>
            <a:r>
              <a:rPr dirty="0" sz="1150" spc="-90">
                <a:latin typeface="Arimo"/>
                <a:cs typeface="Arimo"/>
              </a:rPr>
              <a:t>Pascal,  </a:t>
            </a:r>
            <a:r>
              <a:rPr dirty="0" sz="1150" spc="-145">
                <a:latin typeface="Arimo"/>
                <a:cs typeface="Arimo"/>
              </a:rPr>
              <a:t>C# </a:t>
            </a:r>
            <a:r>
              <a:rPr dirty="0" sz="1150" spc="-30">
                <a:latin typeface="Arimo"/>
                <a:cs typeface="Arimo"/>
              </a:rPr>
              <a:t>gibi </a:t>
            </a:r>
            <a:r>
              <a:rPr dirty="0" sz="1150" spc="-65">
                <a:latin typeface="Arimo"/>
                <a:cs typeface="Arimo"/>
              </a:rPr>
              <a:t>yüksek </a:t>
            </a:r>
            <a:r>
              <a:rPr dirty="0" sz="1150" spc="-45">
                <a:latin typeface="Arimo"/>
                <a:cs typeface="Arimo"/>
              </a:rPr>
              <a:t>seviyeli </a:t>
            </a:r>
            <a:r>
              <a:rPr dirty="0" sz="1150" spc="-50">
                <a:latin typeface="Arimo"/>
                <a:cs typeface="Arimo"/>
              </a:rPr>
              <a:t>programlama </a:t>
            </a:r>
            <a:r>
              <a:rPr dirty="0" sz="1150" spc="-20">
                <a:latin typeface="Arimo"/>
                <a:cs typeface="Arimo"/>
              </a:rPr>
              <a:t>dillerine </a:t>
            </a:r>
            <a:r>
              <a:rPr dirty="0" sz="1150" spc="-50">
                <a:latin typeface="Arimo"/>
                <a:cs typeface="Arimo"/>
              </a:rPr>
              <a:t>göre </a:t>
            </a:r>
            <a:r>
              <a:rPr dirty="0" sz="1150" spc="-140">
                <a:latin typeface="Arimo"/>
                <a:cs typeface="Arimo"/>
              </a:rPr>
              <a:t>anla</a:t>
            </a:r>
            <a:r>
              <a:rPr dirty="0" sz="1150" spc="-140">
                <a:latin typeface="WenQuanYi Micro Hei Mono"/>
                <a:cs typeface="WenQuanYi Micro Hei Mono"/>
              </a:rPr>
              <a:t>şı</a:t>
            </a:r>
            <a:r>
              <a:rPr dirty="0" sz="1150" spc="-140">
                <a:latin typeface="Arimo"/>
                <a:cs typeface="Arimo"/>
              </a:rPr>
              <a:t>lmas</a:t>
            </a:r>
            <a:r>
              <a:rPr dirty="0" sz="1150" spc="-140">
                <a:latin typeface="WenQuanYi Micro Hei Mono"/>
                <a:cs typeface="WenQuanYi Micro Hei Mono"/>
              </a:rPr>
              <a:t>ı</a:t>
            </a:r>
            <a:r>
              <a:rPr dirty="0" sz="1150" spc="-265">
                <a:latin typeface="WenQuanYi Micro Hei Mono"/>
                <a:cs typeface="WenQuanYi Micro Hei Mono"/>
              </a:rPr>
              <a:t> </a:t>
            </a:r>
            <a:r>
              <a:rPr dirty="0" sz="1150" spc="-50">
                <a:latin typeface="Arimo"/>
                <a:cs typeface="Arimo"/>
              </a:rPr>
              <a:t>biraz</a:t>
            </a:r>
            <a:endParaRPr sz="1150">
              <a:latin typeface="Arimo"/>
              <a:cs typeface="Arim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83275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66915" y="1591120"/>
            <a:ext cx="4176395" cy="10845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50" spc="-65">
                <a:latin typeface="Arimo"/>
                <a:cs typeface="Arimo"/>
              </a:rPr>
              <a:t>daha </a:t>
            </a:r>
            <a:r>
              <a:rPr dirty="0" sz="1150" spc="-55">
                <a:latin typeface="Arimo"/>
                <a:cs typeface="Arimo"/>
              </a:rPr>
              <a:t>zordur. </a:t>
            </a:r>
            <a:r>
              <a:rPr dirty="0" sz="1150" spc="-65">
                <a:latin typeface="Arimo"/>
                <a:cs typeface="Arimo"/>
              </a:rPr>
              <a:t>Assembly </a:t>
            </a:r>
            <a:r>
              <a:rPr dirty="0" sz="1150" spc="-5">
                <a:latin typeface="Arimo"/>
                <a:cs typeface="Arimo"/>
              </a:rPr>
              <a:t>dili </a:t>
            </a:r>
            <a:r>
              <a:rPr dirty="0" sz="1150" spc="-20">
                <a:latin typeface="Arimo"/>
                <a:cs typeface="Arimo"/>
              </a:rPr>
              <a:t>ile </a:t>
            </a:r>
            <a:r>
              <a:rPr dirty="0" sz="1150" spc="-45">
                <a:latin typeface="Arimo"/>
                <a:cs typeface="Arimo"/>
              </a:rPr>
              <a:t>program </a:t>
            </a:r>
            <a:r>
              <a:rPr dirty="0" sz="1150" spc="-70">
                <a:latin typeface="Arimo"/>
                <a:cs typeface="Arimo"/>
              </a:rPr>
              <a:t>yazarken </a:t>
            </a:r>
            <a:r>
              <a:rPr dirty="0" sz="1150" spc="-75">
                <a:latin typeface="Arimo"/>
                <a:cs typeface="Arimo"/>
              </a:rPr>
              <a:t>kullan</a:t>
            </a:r>
            <a:r>
              <a:rPr dirty="0" sz="1150" spc="-75">
                <a:latin typeface="WenQuanYi Micro Hei Mono"/>
                <a:cs typeface="WenQuanYi Micro Hei Mono"/>
              </a:rPr>
              <a:t>ı</a:t>
            </a:r>
            <a:r>
              <a:rPr dirty="0" sz="1150" spc="-75">
                <a:latin typeface="Arimo"/>
                <a:cs typeface="Arimo"/>
              </a:rPr>
              <a:t>lan </a:t>
            </a:r>
            <a:r>
              <a:rPr dirty="0" sz="1150" spc="-80">
                <a:latin typeface="Arimo"/>
                <a:cs typeface="Arimo"/>
              </a:rPr>
              <a:t>bilgisayar</a:t>
            </a:r>
            <a:r>
              <a:rPr dirty="0" sz="1150" spc="-80">
                <a:latin typeface="WenQuanYi Micro Hei Mono"/>
                <a:cs typeface="WenQuanYi Micro Hei Mono"/>
              </a:rPr>
              <a:t>ı</a:t>
            </a:r>
            <a:r>
              <a:rPr dirty="0" sz="1150" spc="-80">
                <a:latin typeface="Arimo"/>
                <a:cs typeface="Arimo"/>
              </a:rPr>
              <a:t>n  </a:t>
            </a:r>
            <a:r>
              <a:rPr dirty="0" sz="1150" spc="-90">
                <a:latin typeface="Arimo"/>
                <a:cs typeface="Arimo"/>
              </a:rPr>
              <a:t>donan</a:t>
            </a:r>
            <a:r>
              <a:rPr dirty="0" sz="1150" spc="-90">
                <a:latin typeface="WenQuanYi Micro Hei Mono"/>
                <a:cs typeface="WenQuanYi Micro Hei Mono"/>
              </a:rPr>
              <a:t>ı</a:t>
            </a:r>
            <a:r>
              <a:rPr dirty="0" sz="1150" spc="-90">
                <a:latin typeface="Arimo"/>
                <a:cs typeface="Arimo"/>
              </a:rPr>
              <a:t>msal </a:t>
            </a:r>
            <a:r>
              <a:rPr dirty="0" sz="1150" spc="-25">
                <a:latin typeface="Arimo"/>
                <a:cs typeface="Arimo"/>
              </a:rPr>
              <a:t>özelliklerinin </a:t>
            </a:r>
            <a:r>
              <a:rPr dirty="0" sz="1150" spc="-35">
                <a:latin typeface="Arimo"/>
                <a:cs typeface="Arimo"/>
              </a:rPr>
              <a:t>bilinmesi </a:t>
            </a:r>
            <a:r>
              <a:rPr dirty="0" sz="1150" spc="-45">
                <a:latin typeface="Arimo"/>
                <a:cs typeface="Arimo"/>
              </a:rPr>
              <a:t>gereki </a:t>
            </a:r>
            <a:r>
              <a:rPr dirty="0" sz="1150" spc="-30">
                <a:latin typeface="Arimo"/>
                <a:cs typeface="Arimo"/>
              </a:rPr>
              <a:t>. </a:t>
            </a:r>
            <a:r>
              <a:rPr dirty="0" sz="1150" spc="-150">
                <a:latin typeface="Arimo"/>
                <a:cs typeface="Arimo"/>
              </a:rPr>
              <a:t>Yaz</a:t>
            </a:r>
            <a:r>
              <a:rPr dirty="0" sz="1150" spc="-150">
                <a:latin typeface="WenQuanYi Micro Hei Mono"/>
                <a:cs typeface="WenQuanYi Micro Hei Mono"/>
              </a:rPr>
              <a:t>ı</a:t>
            </a:r>
            <a:r>
              <a:rPr dirty="0" sz="1150" spc="-150">
                <a:latin typeface="Arimo"/>
                <a:cs typeface="Arimo"/>
              </a:rPr>
              <a:t>lan </a:t>
            </a:r>
            <a:r>
              <a:rPr dirty="0" sz="1150" spc="-45">
                <a:latin typeface="Arimo"/>
                <a:cs typeface="Arimo"/>
              </a:rPr>
              <a:t>program </a:t>
            </a:r>
            <a:r>
              <a:rPr dirty="0" sz="1150" spc="-75">
                <a:latin typeface="Arimo"/>
                <a:cs typeface="Arimo"/>
              </a:rPr>
              <a:t>kullan</a:t>
            </a:r>
            <a:r>
              <a:rPr dirty="0" sz="1150" spc="-75">
                <a:latin typeface="WenQuanYi Micro Hei Mono"/>
                <a:cs typeface="WenQuanYi Micro Hei Mono"/>
              </a:rPr>
              <a:t>ı</a:t>
            </a:r>
            <a:r>
              <a:rPr dirty="0" sz="1150" spc="-75">
                <a:latin typeface="Arimo"/>
                <a:cs typeface="Arimo"/>
              </a:rPr>
              <a:t>lan  </a:t>
            </a:r>
            <a:r>
              <a:rPr dirty="0" sz="1150" spc="-45">
                <a:latin typeface="Arimo"/>
                <a:cs typeface="Arimo"/>
              </a:rPr>
              <a:t>mikroi</a:t>
            </a:r>
            <a:r>
              <a:rPr dirty="0" sz="1150" spc="-45">
                <a:latin typeface="WenQuanYi Micro Hei Mono"/>
                <a:cs typeface="WenQuanYi Micro Hei Mono"/>
              </a:rPr>
              <a:t>ş</a:t>
            </a:r>
            <a:r>
              <a:rPr dirty="0" sz="1150" spc="-45">
                <a:latin typeface="Arimo"/>
                <a:cs typeface="Arimo"/>
              </a:rPr>
              <a:t>lemcinin </a:t>
            </a:r>
            <a:r>
              <a:rPr dirty="0" sz="1150" spc="-165">
                <a:latin typeface="Arimo"/>
                <a:cs typeface="Arimo"/>
              </a:rPr>
              <a:t>yap</a:t>
            </a:r>
            <a:r>
              <a:rPr dirty="0" sz="1150" spc="-165">
                <a:latin typeface="WenQuanYi Micro Hei Mono"/>
                <a:cs typeface="WenQuanYi Micro Hei Mono"/>
              </a:rPr>
              <a:t>ı</a:t>
            </a:r>
            <a:r>
              <a:rPr dirty="0" sz="1150" spc="-165">
                <a:latin typeface="Arimo"/>
                <a:cs typeface="Arimo"/>
              </a:rPr>
              <a:t>s</a:t>
            </a:r>
            <a:r>
              <a:rPr dirty="0" sz="1150" spc="-165">
                <a:latin typeface="WenQuanYi Micro Hei Mono"/>
                <a:cs typeface="WenQuanYi Micro Hei Mono"/>
              </a:rPr>
              <a:t>ı</a:t>
            </a:r>
            <a:r>
              <a:rPr dirty="0" sz="1150" spc="-165">
                <a:latin typeface="Arimo"/>
                <a:cs typeface="Arimo"/>
              </a:rPr>
              <a:t>na </a:t>
            </a:r>
            <a:r>
              <a:rPr dirty="0" sz="1150" spc="-145">
                <a:latin typeface="Arimo"/>
                <a:cs typeface="Arimo"/>
              </a:rPr>
              <a:t>ba</a:t>
            </a:r>
            <a:r>
              <a:rPr dirty="0" sz="1150" spc="-145">
                <a:latin typeface="WenQuanYi Micro Hei Mono"/>
                <a:cs typeface="WenQuanYi Micro Hei Mono"/>
              </a:rPr>
              <a:t>ğ</a:t>
            </a:r>
            <a:r>
              <a:rPr dirty="0" sz="1150" spc="-145">
                <a:latin typeface="Arimo"/>
                <a:cs typeface="Arimo"/>
              </a:rPr>
              <a:t>l</a:t>
            </a:r>
            <a:r>
              <a:rPr dirty="0" sz="1150" spc="-145">
                <a:latin typeface="WenQuanYi Micro Hei Mono"/>
                <a:cs typeface="WenQuanYi Micro Hei Mono"/>
              </a:rPr>
              <a:t>ı</a:t>
            </a:r>
            <a:r>
              <a:rPr dirty="0" sz="1150" spc="-145">
                <a:latin typeface="Arimo"/>
                <a:cs typeface="Arimo"/>
              </a:rPr>
              <a:t>d</a:t>
            </a:r>
            <a:r>
              <a:rPr dirty="0" sz="1150" spc="-145">
                <a:latin typeface="WenQuanYi Micro Hei Mono"/>
                <a:cs typeface="WenQuanYi Micro Hei Mono"/>
              </a:rPr>
              <a:t>ı</a:t>
            </a:r>
            <a:r>
              <a:rPr dirty="0" sz="1150" spc="-145">
                <a:latin typeface="Arimo"/>
                <a:cs typeface="Arimo"/>
              </a:rPr>
              <a:t>r. </a:t>
            </a:r>
            <a:r>
              <a:rPr dirty="0" sz="1150" spc="-65">
                <a:latin typeface="Arimo"/>
                <a:cs typeface="Arimo"/>
              </a:rPr>
              <a:t>Assembly </a:t>
            </a:r>
            <a:r>
              <a:rPr dirty="0" sz="1150" spc="-5">
                <a:latin typeface="Arimo"/>
                <a:cs typeface="Arimo"/>
              </a:rPr>
              <a:t>dili </a:t>
            </a:r>
            <a:r>
              <a:rPr dirty="0" sz="1150" spc="-20">
                <a:latin typeface="Arimo"/>
                <a:cs typeface="Arimo"/>
              </a:rPr>
              <a:t>ile </a:t>
            </a:r>
            <a:r>
              <a:rPr dirty="0" sz="1150" spc="-45">
                <a:latin typeface="Arimo"/>
                <a:cs typeface="Arimo"/>
              </a:rPr>
              <a:t>program </a:t>
            </a:r>
            <a:r>
              <a:rPr dirty="0" sz="1150" spc="-70">
                <a:latin typeface="Arimo"/>
                <a:cs typeface="Arimo"/>
              </a:rPr>
              <a:t>yazarken  </a:t>
            </a:r>
            <a:r>
              <a:rPr dirty="0" sz="1150" spc="-90">
                <a:latin typeface="Arimo"/>
                <a:cs typeface="Arimo"/>
              </a:rPr>
              <a:t>programc</a:t>
            </a:r>
            <a:r>
              <a:rPr dirty="0" sz="1150" spc="-90">
                <a:latin typeface="WenQuanYi Micro Hei Mono"/>
                <a:cs typeface="WenQuanYi Micro Hei Mono"/>
              </a:rPr>
              <a:t>ı </a:t>
            </a:r>
            <a:r>
              <a:rPr dirty="0" sz="1150" spc="-50">
                <a:latin typeface="Arimo"/>
                <a:cs typeface="Arimo"/>
              </a:rPr>
              <a:t>do</a:t>
            </a:r>
            <a:r>
              <a:rPr dirty="0" sz="1150" spc="-50">
                <a:latin typeface="WenQuanYi Micro Hei Mono"/>
                <a:cs typeface="WenQuanYi Micro Hei Mono"/>
              </a:rPr>
              <a:t>ğ</a:t>
            </a:r>
            <a:r>
              <a:rPr dirty="0" sz="1150" spc="-50">
                <a:latin typeface="Arimo"/>
                <a:cs typeface="Arimo"/>
              </a:rPr>
              <a:t>rudan </a:t>
            </a:r>
            <a:r>
              <a:rPr dirty="0" sz="1150" spc="-80">
                <a:latin typeface="Arimo"/>
                <a:cs typeface="Arimo"/>
              </a:rPr>
              <a:t>bilgisayar</a:t>
            </a:r>
            <a:r>
              <a:rPr dirty="0" sz="1150" spc="-80">
                <a:latin typeface="WenQuanYi Micro Hei Mono"/>
                <a:cs typeface="WenQuanYi Micro Hei Mono"/>
              </a:rPr>
              <a:t>ı</a:t>
            </a:r>
            <a:r>
              <a:rPr dirty="0" sz="1150" spc="-80">
                <a:latin typeface="Arimo"/>
                <a:cs typeface="Arimo"/>
              </a:rPr>
              <a:t>n </a:t>
            </a:r>
            <a:r>
              <a:rPr dirty="0" sz="1150" spc="-60">
                <a:latin typeface="Arimo"/>
                <a:cs typeface="Arimo"/>
              </a:rPr>
              <a:t>i</a:t>
            </a:r>
            <a:r>
              <a:rPr dirty="0" sz="1150" spc="-60">
                <a:latin typeface="WenQuanYi Micro Hei Mono"/>
                <a:cs typeface="WenQuanYi Micro Hei Mono"/>
              </a:rPr>
              <a:t>ş</a:t>
            </a:r>
            <a:r>
              <a:rPr dirty="0" sz="1150" spc="-60">
                <a:latin typeface="Arimo"/>
                <a:cs typeface="Arimo"/>
              </a:rPr>
              <a:t>lemcisi </a:t>
            </a:r>
            <a:r>
              <a:rPr dirty="0" sz="1150" spc="-65">
                <a:latin typeface="Arimo"/>
                <a:cs typeface="Arimo"/>
              </a:rPr>
              <a:t>ve </a:t>
            </a:r>
            <a:r>
              <a:rPr dirty="0" sz="1150" spc="-165">
                <a:latin typeface="Arimo"/>
                <a:cs typeface="Arimo"/>
              </a:rPr>
              <a:t>haf</a:t>
            </a:r>
            <a:r>
              <a:rPr dirty="0" sz="1150" spc="-165">
                <a:latin typeface="WenQuanYi Micro Hei Mono"/>
                <a:cs typeface="WenQuanYi Micro Hei Mono"/>
              </a:rPr>
              <a:t>ı</a:t>
            </a:r>
            <a:r>
              <a:rPr dirty="0" sz="1150" spc="-165">
                <a:latin typeface="Arimo"/>
                <a:cs typeface="Arimo"/>
              </a:rPr>
              <a:t>zas</a:t>
            </a:r>
            <a:r>
              <a:rPr dirty="0" sz="1150" spc="-165">
                <a:latin typeface="WenQuanYi Micro Hei Mono"/>
                <a:cs typeface="WenQuanYi Micro Hei Mono"/>
              </a:rPr>
              <a:t>ı </a:t>
            </a:r>
            <a:r>
              <a:rPr dirty="0" sz="1150" spc="-15">
                <a:latin typeface="Arimo"/>
                <a:cs typeface="Arimo"/>
              </a:rPr>
              <a:t>ile </a:t>
            </a:r>
            <a:r>
              <a:rPr dirty="0" sz="1150" spc="-150">
                <a:latin typeface="Arimo"/>
                <a:cs typeface="Arimo"/>
              </a:rPr>
              <a:t>u</a:t>
            </a:r>
            <a:r>
              <a:rPr dirty="0" sz="1150" spc="-150">
                <a:latin typeface="WenQuanYi Micro Hei Mono"/>
                <a:cs typeface="WenQuanYi Micro Hei Mono"/>
              </a:rPr>
              <a:t>ğ</a:t>
            </a:r>
            <a:r>
              <a:rPr dirty="0" sz="1150" spc="-150">
                <a:latin typeface="Arimo"/>
                <a:cs typeface="Arimo"/>
              </a:rPr>
              <a:t>ra</a:t>
            </a:r>
            <a:r>
              <a:rPr dirty="0" sz="1150" spc="-150">
                <a:latin typeface="WenQuanYi Micro Hei Mono"/>
                <a:cs typeface="WenQuanYi Micro Hei Mono"/>
              </a:rPr>
              <a:t>şı</a:t>
            </a:r>
            <a:r>
              <a:rPr dirty="0" sz="1150" spc="-150">
                <a:latin typeface="Arimo"/>
                <a:cs typeface="Arimo"/>
              </a:rPr>
              <a:t>r.  </a:t>
            </a:r>
            <a:r>
              <a:rPr dirty="0" sz="1150" spc="-40">
                <a:latin typeface="Arimo"/>
                <a:cs typeface="Arimo"/>
              </a:rPr>
              <a:t>Anabellekteki </a:t>
            </a:r>
            <a:r>
              <a:rPr dirty="0" sz="1150" spc="-60">
                <a:latin typeface="Arimo"/>
                <a:cs typeface="Arimo"/>
              </a:rPr>
              <a:t>(RAM’deki </a:t>
            </a:r>
            <a:r>
              <a:rPr dirty="0" sz="1150" spc="-35">
                <a:latin typeface="Arimo"/>
                <a:cs typeface="Arimo"/>
              </a:rPr>
              <a:t>) </a:t>
            </a:r>
            <a:r>
              <a:rPr dirty="0" sz="1150" spc="-70">
                <a:latin typeface="Arimo"/>
                <a:cs typeface="Arimo"/>
              </a:rPr>
              <a:t>ve </a:t>
            </a:r>
            <a:r>
              <a:rPr dirty="0" sz="1150" spc="-60">
                <a:latin typeface="Arimo"/>
                <a:cs typeface="Arimo"/>
              </a:rPr>
              <a:t>i</a:t>
            </a:r>
            <a:r>
              <a:rPr dirty="0" sz="1150" spc="-60">
                <a:latin typeface="WenQuanYi Micro Hei Mono"/>
                <a:cs typeface="WenQuanYi Micro Hei Mono"/>
              </a:rPr>
              <a:t>ş</a:t>
            </a:r>
            <a:r>
              <a:rPr dirty="0" sz="1150" spc="-60">
                <a:latin typeface="Arimo"/>
                <a:cs typeface="Arimo"/>
              </a:rPr>
              <a:t>lemci </a:t>
            </a:r>
            <a:r>
              <a:rPr dirty="0" sz="1150" spc="-35">
                <a:latin typeface="Arimo"/>
                <a:cs typeface="Arimo"/>
              </a:rPr>
              <a:t>kaydedicilerindeki de</a:t>
            </a:r>
            <a:r>
              <a:rPr dirty="0" sz="1150" spc="-35">
                <a:latin typeface="WenQuanYi Micro Hei Mono"/>
                <a:cs typeface="WenQuanYi Micro Hei Mono"/>
              </a:rPr>
              <a:t>ğ</a:t>
            </a:r>
            <a:r>
              <a:rPr dirty="0" sz="1150" spc="-35">
                <a:latin typeface="Arimo"/>
                <a:cs typeface="Arimo"/>
              </a:rPr>
              <a:t>erleri  </a:t>
            </a:r>
            <a:r>
              <a:rPr dirty="0" sz="1150" spc="-50">
                <a:latin typeface="Arimo"/>
                <a:cs typeface="Arimo"/>
              </a:rPr>
              <a:t>do</a:t>
            </a:r>
            <a:r>
              <a:rPr dirty="0" sz="1150" spc="-50">
                <a:latin typeface="WenQuanYi Micro Hei Mono"/>
                <a:cs typeface="WenQuanYi Micro Hei Mono"/>
              </a:rPr>
              <a:t>ğ</a:t>
            </a:r>
            <a:r>
              <a:rPr dirty="0" sz="1150" spc="-50">
                <a:latin typeface="Arimo"/>
                <a:cs typeface="Arimo"/>
              </a:rPr>
              <a:t>rudan </a:t>
            </a:r>
            <a:r>
              <a:rPr dirty="0" sz="1150" spc="-45">
                <a:latin typeface="Arimo"/>
                <a:cs typeface="Arimo"/>
              </a:rPr>
              <a:t>de</a:t>
            </a:r>
            <a:r>
              <a:rPr dirty="0" sz="1150" spc="-45">
                <a:latin typeface="WenQuanYi Micro Hei Mono"/>
                <a:cs typeface="WenQuanYi Micro Hei Mono"/>
              </a:rPr>
              <a:t>ğ</a:t>
            </a:r>
            <a:r>
              <a:rPr dirty="0" sz="1150" spc="-45">
                <a:latin typeface="Arimo"/>
                <a:cs typeface="Arimo"/>
              </a:rPr>
              <a:t>i</a:t>
            </a:r>
            <a:r>
              <a:rPr dirty="0" sz="1150" spc="-45">
                <a:latin typeface="WenQuanYi Micro Hei Mono"/>
                <a:cs typeface="WenQuanYi Micro Hei Mono"/>
              </a:rPr>
              <a:t>ş</a:t>
            </a:r>
            <a:r>
              <a:rPr dirty="0" sz="1150" spc="-45">
                <a:latin typeface="Arimo"/>
                <a:cs typeface="Arimo"/>
              </a:rPr>
              <a:t>tirebilme </a:t>
            </a:r>
            <a:r>
              <a:rPr dirty="0" sz="1150" spc="-110">
                <a:latin typeface="Arimo"/>
                <a:cs typeface="Arimo"/>
              </a:rPr>
              <a:t>imkan</a:t>
            </a:r>
            <a:r>
              <a:rPr dirty="0" sz="1150" spc="-110">
                <a:latin typeface="WenQuanYi Micro Hei Mono"/>
                <a:cs typeface="WenQuanYi Micro Hei Mono"/>
              </a:rPr>
              <a:t>ı</a:t>
            </a:r>
            <a:r>
              <a:rPr dirty="0" sz="1150" spc="-470">
                <a:latin typeface="WenQuanYi Micro Hei Mono"/>
                <a:cs typeface="WenQuanYi Micro Hei Mono"/>
              </a:rPr>
              <a:t> </a:t>
            </a:r>
            <a:r>
              <a:rPr dirty="0" sz="1150" spc="-125">
                <a:latin typeface="Arimo"/>
                <a:cs typeface="Arimo"/>
              </a:rPr>
              <a:t>vard</a:t>
            </a:r>
            <a:r>
              <a:rPr dirty="0" sz="1150" spc="-125">
                <a:latin typeface="WenQuanYi Micro Hei Mono"/>
                <a:cs typeface="WenQuanYi Micro Hei Mono"/>
              </a:rPr>
              <a:t>ı</a:t>
            </a:r>
            <a:r>
              <a:rPr dirty="0" sz="1150" spc="-125">
                <a:latin typeface="Arimo"/>
                <a:cs typeface="Arimo"/>
              </a:rPr>
              <a:t>r.</a:t>
            </a:r>
            <a:endParaRPr sz="1150">
              <a:latin typeface="Arimo"/>
              <a:cs typeface="Arim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94</a:t>
            </a:r>
            <a:endParaRPr sz="550">
              <a:latin typeface="Arimo"/>
              <a:cs typeface="Arim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80122" y="4658340"/>
            <a:ext cx="417576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40">
                <a:latin typeface="Arimo"/>
                <a:cs typeface="Arimo"/>
              </a:rPr>
              <a:t>Mikroi</a:t>
            </a:r>
            <a:r>
              <a:rPr dirty="0" sz="1150" spc="-40">
                <a:latin typeface="WenQuanYi Micro Hei Mono"/>
                <a:cs typeface="WenQuanYi Micro Hei Mono"/>
              </a:rPr>
              <a:t>ş</a:t>
            </a:r>
            <a:r>
              <a:rPr dirty="0" sz="1150" spc="-40">
                <a:latin typeface="Arimo"/>
                <a:cs typeface="Arimo"/>
              </a:rPr>
              <a:t>lemci </a:t>
            </a:r>
            <a:r>
              <a:rPr dirty="0" sz="1150" spc="-80">
                <a:latin typeface="Arimo"/>
                <a:cs typeface="Arimo"/>
              </a:rPr>
              <a:t>sadece </a:t>
            </a:r>
            <a:r>
              <a:rPr dirty="0" sz="1150" spc="-10">
                <a:latin typeface="Arimo"/>
                <a:cs typeface="Arimo"/>
              </a:rPr>
              <a:t>ikili </a:t>
            </a:r>
            <a:r>
              <a:rPr dirty="0" sz="1150" spc="-180">
                <a:latin typeface="Arimo"/>
                <a:cs typeface="Arimo"/>
              </a:rPr>
              <a:t>say</a:t>
            </a:r>
            <a:r>
              <a:rPr dirty="0" sz="1150" spc="-180">
                <a:latin typeface="WenQuanYi Micro Hei Mono"/>
                <a:cs typeface="WenQuanYi Micro Hei Mono"/>
              </a:rPr>
              <a:t>ı </a:t>
            </a:r>
            <a:r>
              <a:rPr dirty="0" sz="1150" spc="-45">
                <a:latin typeface="Arimo"/>
                <a:cs typeface="Arimo"/>
              </a:rPr>
              <a:t>sisteminde </a:t>
            </a:r>
            <a:r>
              <a:rPr dirty="0" sz="1150" spc="-120">
                <a:latin typeface="Arimo"/>
                <a:cs typeface="Arimo"/>
              </a:rPr>
              <a:t>yaz</a:t>
            </a:r>
            <a:r>
              <a:rPr dirty="0" sz="1150" spc="-120">
                <a:latin typeface="WenQuanYi Micro Hei Mono"/>
                <a:cs typeface="WenQuanYi Micro Hei Mono"/>
              </a:rPr>
              <a:t>ı</a:t>
            </a:r>
            <a:r>
              <a:rPr dirty="0" sz="1150" spc="-120">
                <a:latin typeface="Arimo"/>
                <a:cs typeface="Arimo"/>
              </a:rPr>
              <a:t>lan </a:t>
            </a:r>
            <a:r>
              <a:rPr dirty="0" sz="1150" spc="-30">
                <a:latin typeface="Arimo"/>
                <a:cs typeface="Arimo"/>
              </a:rPr>
              <a:t>komut</a:t>
            </a:r>
            <a:r>
              <a:rPr dirty="0" sz="1150" spc="204">
                <a:latin typeface="Arimo"/>
                <a:cs typeface="Arimo"/>
              </a:rPr>
              <a:t> </a:t>
            </a:r>
            <a:r>
              <a:rPr dirty="0" sz="1150" spc="-114">
                <a:latin typeface="Arimo"/>
                <a:cs typeface="Arimo"/>
              </a:rPr>
              <a:t>kodlar</a:t>
            </a:r>
            <a:r>
              <a:rPr dirty="0" sz="1150" spc="-114">
                <a:latin typeface="WenQuanYi Micro Hei Mono"/>
                <a:cs typeface="WenQuanYi Micro Hei Mono"/>
              </a:rPr>
              <a:t>ı</a:t>
            </a:r>
            <a:r>
              <a:rPr dirty="0" sz="1150" spc="-114">
                <a:latin typeface="Arimo"/>
                <a:cs typeface="Arimo"/>
              </a:rPr>
              <a:t>n</a:t>
            </a:r>
            <a:r>
              <a:rPr dirty="0" sz="1150" spc="-114">
                <a:latin typeface="WenQuanYi Micro Hei Mono"/>
                <a:cs typeface="WenQuanYi Micro Hei Mono"/>
              </a:rPr>
              <a:t>ı</a:t>
            </a:r>
            <a:r>
              <a:rPr dirty="0" sz="1150" spc="-114">
                <a:latin typeface="Arimo"/>
                <a:cs typeface="Arimo"/>
              </a:rPr>
              <a:t>,</a:t>
            </a:r>
            <a:endParaRPr sz="1150">
              <a:latin typeface="Arimo"/>
              <a:cs typeface="Arim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6493" y="4838700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80122" y="4834820"/>
            <a:ext cx="4175760" cy="378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50" spc="-105">
                <a:latin typeface="Arimo"/>
                <a:cs typeface="Arimo"/>
              </a:rPr>
              <a:t>ba</a:t>
            </a:r>
            <a:r>
              <a:rPr dirty="0" sz="1150" spc="-105">
                <a:latin typeface="WenQuanYi Micro Hei Mono"/>
                <a:cs typeface="WenQuanYi Micro Hei Mono"/>
              </a:rPr>
              <a:t>ş</a:t>
            </a:r>
            <a:r>
              <a:rPr dirty="0" sz="1150" spc="-105">
                <a:latin typeface="Arimo"/>
                <a:cs typeface="Arimo"/>
              </a:rPr>
              <a:t>ka </a:t>
            </a:r>
            <a:r>
              <a:rPr dirty="0" sz="1150" spc="-5">
                <a:latin typeface="Arimo"/>
                <a:cs typeface="Arimo"/>
              </a:rPr>
              <a:t>bir </a:t>
            </a:r>
            <a:r>
              <a:rPr dirty="0" sz="1150" spc="-35">
                <a:latin typeface="Arimo"/>
                <a:cs typeface="Arimo"/>
              </a:rPr>
              <a:t>ifade </a:t>
            </a:r>
            <a:r>
              <a:rPr dirty="0" sz="1150" spc="-20">
                <a:latin typeface="Arimo"/>
                <a:cs typeface="Arimo"/>
              </a:rPr>
              <a:t>ile </a:t>
            </a:r>
            <a:r>
              <a:rPr dirty="0" sz="1150" spc="-45">
                <a:latin typeface="Arimo"/>
                <a:cs typeface="Arimo"/>
              </a:rPr>
              <a:t>makine </a:t>
            </a:r>
            <a:r>
              <a:rPr dirty="0" sz="1150" spc="-25">
                <a:latin typeface="Arimo"/>
                <a:cs typeface="Arimo"/>
              </a:rPr>
              <a:t>dilinden </a:t>
            </a:r>
            <a:r>
              <a:rPr dirty="0" sz="1150" spc="-60">
                <a:latin typeface="Arimo"/>
                <a:cs typeface="Arimo"/>
              </a:rPr>
              <a:t>anlar. </a:t>
            </a:r>
            <a:r>
              <a:rPr dirty="0" sz="1150" spc="-65">
                <a:latin typeface="Arimo"/>
                <a:cs typeface="Arimo"/>
              </a:rPr>
              <a:t>Assembly </a:t>
            </a:r>
            <a:r>
              <a:rPr dirty="0" sz="1150" spc="-25">
                <a:latin typeface="Arimo"/>
                <a:cs typeface="Arimo"/>
              </a:rPr>
              <a:t>dilinde </a:t>
            </a:r>
            <a:r>
              <a:rPr dirty="0" sz="1150" spc="-120">
                <a:latin typeface="Arimo"/>
                <a:cs typeface="Arimo"/>
              </a:rPr>
              <a:t>yaz</a:t>
            </a:r>
            <a:r>
              <a:rPr dirty="0" sz="1150" spc="-120">
                <a:latin typeface="WenQuanYi Micro Hei Mono"/>
                <a:cs typeface="WenQuanYi Micro Hei Mono"/>
              </a:rPr>
              <a:t>ı</a:t>
            </a:r>
            <a:r>
              <a:rPr dirty="0" sz="1150" spc="-120">
                <a:latin typeface="Arimo"/>
                <a:cs typeface="Arimo"/>
              </a:rPr>
              <a:t>lan  </a:t>
            </a:r>
            <a:r>
              <a:rPr dirty="0" sz="1150" spc="-75">
                <a:latin typeface="Arimo"/>
                <a:cs typeface="Arimo"/>
              </a:rPr>
              <a:t>programlar</a:t>
            </a:r>
            <a:r>
              <a:rPr dirty="0" sz="1150" spc="-75">
                <a:latin typeface="WenQuanYi Micro Hei Mono"/>
                <a:cs typeface="WenQuanYi Micro Hei Mono"/>
              </a:rPr>
              <a:t>ı </a:t>
            </a:r>
            <a:r>
              <a:rPr dirty="0" sz="1150" spc="-45">
                <a:latin typeface="Arimo"/>
                <a:cs typeface="Arimo"/>
              </a:rPr>
              <a:t>makine</a:t>
            </a:r>
            <a:r>
              <a:rPr dirty="0" sz="1150" spc="225">
                <a:latin typeface="Arimo"/>
                <a:cs typeface="Arimo"/>
              </a:rPr>
              <a:t> </a:t>
            </a:r>
            <a:r>
              <a:rPr dirty="0" sz="1150" spc="-20">
                <a:latin typeface="Arimo"/>
                <a:cs typeface="Arimo"/>
              </a:rPr>
              <a:t>diline  </a:t>
            </a:r>
            <a:r>
              <a:rPr dirty="0" sz="1150" spc="-40">
                <a:latin typeface="Arimo"/>
                <a:cs typeface="Arimo"/>
              </a:rPr>
              <a:t>çevirmek </a:t>
            </a:r>
            <a:r>
              <a:rPr dirty="0" sz="1150" spc="-25">
                <a:latin typeface="Arimo"/>
                <a:cs typeface="Arimo"/>
              </a:rPr>
              <a:t>için </a:t>
            </a:r>
            <a:r>
              <a:rPr dirty="0" sz="1150" spc="-60">
                <a:latin typeface="Arimo"/>
                <a:cs typeface="Arimo"/>
              </a:rPr>
              <a:t>Assembler </a:t>
            </a:r>
            <a:r>
              <a:rPr dirty="0" sz="1150" spc="-185">
                <a:latin typeface="Arimo"/>
                <a:cs typeface="Arimo"/>
              </a:rPr>
              <a:t>ad</a:t>
            </a:r>
            <a:r>
              <a:rPr dirty="0" sz="1150" spc="-185">
                <a:latin typeface="WenQuanYi Micro Hei Mono"/>
                <a:cs typeface="WenQuanYi Micro Hei Mono"/>
              </a:rPr>
              <a:t>ı</a:t>
            </a:r>
            <a:r>
              <a:rPr dirty="0" sz="1150" spc="145">
                <a:latin typeface="WenQuanYi Micro Hei Mono"/>
                <a:cs typeface="WenQuanYi Micro Hei Mono"/>
              </a:rPr>
              <a:t> </a:t>
            </a:r>
            <a:r>
              <a:rPr dirty="0" sz="1150" spc="-30">
                <a:latin typeface="Arimo"/>
                <a:cs typeface="Arimo"/>
              </a:rPr>
              <a:t>verilen</a:t>
            </a:r>
            <a:endParaRPr sz="1150">
              <a:latin typeface="Arimo"/>
              <a:cs typeface="Arim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0122" y="5187803"/>
            <a:ext cx="4176395" cy="378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5"/>
              </a:spcBef>
              <a:tabLst>
                <a:tab pos="2656840" algn="l"/>
              </a:tabLst>
            </a:pPr>
            <a:r>
              <a:rPr dirty="0" sz="1150" spc="-35">
                <a:latin typeface="Arimo"/>
                <a:cs typeface="Arimo"/>
              </a:rPr>
              <a:t>çevirici(derleyici)  </a:t>
            </a:r>
            <a:r>
              <a:rPr dirty="0" sz="1150" spc="114">
                <a:latin typeface="Arimo"/>
                <a:cs typeface="Arimo"/>
              </a:rPr>
              <a:t> </a:t>
            </a:r>
            <a:r>
              <a:rPr dirty="0" sz="1150" spc="-40">
                <a:latin typeface="Arimo"/>
                <a:cs typeface="Arimo"/>
              </a:rPr>
              <a:t>programlar  </a:t>
            </a:r>
            <a:r>
              <a:rPr dirty="0" sz="1150" spc="130">
                <a:latin typeface="Arimo"/>
                <a:cs typeface="Arimo"/>
              </a:rPr>
              <a:t> </a:t>
            </a:r>
            <a:r>
              <a:rPr dirty="0" sz="1150" spc="-110">
                <a:latin typeface="Arimo"/>
                <a:cs typeface="Arimo"/>
              </a:rPr>
              <a:t>kullan</a:t>
            </a:r>
            <a:r>
              <a:rPr dirty="0" sz="1150" spc="-110">
                <a:latin typeface="WenQuanYi Micro Hei Mono"/>
                <a:cs typeface="WenQuanYi Micro Hei Mono"/>
              </a:rPr>
              <a:t>ı</a:t>
            </a:r>
            <a:r>
              <a:rPr dirty="0" sz="1150" spc="-110">
                <a:latin typeface="Arimo"/>
                <a:cs typeface="Arimo"/>
              </a:rPr>
              <a:t>l</a:t>
            </a:r>
            <a:r>
              <a:rPr dirty="0" sz="1150" spc="-110">
                <a:latin typeface="WenQuanYi Micro Hei Mono"/>
                <a:cs typeface="WenQuanYi Micro Hei Mono"/>
              </a:rPr>
              <a:t>ı</a:t>
            </a:r>
            <a:r>
              <a:rPr dirty="0" sz="1150" spc="-110">
                <a:latin typeface="Arimo"/>
                <a:cs typeface="Arimo"/>
              </a:rPr>
              <a:t>r.	</a:t>
            </a:r>
            <a:r>
              <a:rPr dirty="0" sz="1150" spc="-165">
                <a:latin typeface="Arimo"/>
                <a:cs typeface="Arimo"/>
              </a:rPr>
              <a:t>A</a:t>
            </a:r>
            <a:r>
              <a:rPr dirty="0" sz="1150" spc="-165">
                <a:latin typeface="WenQuanYi Micro Hei Mono"/>
                <a:cs typeface="WenQuanYi Micro Hei Mono"/>
              </a:rPr>
              <a:t>ş</a:t>
            </a:r>
            <a:r>
              <a:rPr dirty="0" sz="1150" spc="-165">
                <a:latin typeface="Arimo"/>
                <a:cs typeface="Arimo"/>
              </a:rPr>
              <a:t>a</a:t>
            </a:r>
            <a:r>
              <a:rPr dirty="0" sz="1150" spc="-165">
                <a:latin typeface="WenQuanYi Micro Hei Mono"/>
                <a:cs typeface="WenQuanYi Micro Hei Mono"/>
              </a:rPr>
              <a:t>ğı</a:t>
            </a:r>
            <a:r>
              <a:rPr dirty="0" sz="1150" spc="-165">
                <a:latin typeface="Arimo"/>
                <a:cs typeface="Arimo"/>
              </a:rPr>
              <a:t>da </a:t>
            </a:r>
            <a:r>
              <a:rPr dirty="0" sz="1150" spc="-30">
                <a:latin typeface="Arimo"/>
                <a:cs typeface="Arimo"/>
              </a:rPr>
              <a:t>verilen </a:t>
            </a:r>
            <a:r>
              <a:rPr dirty="0" sz="1150" spc="-65">
                <a:latin typeface="WenQuanYi Micro Hei Mono"/>
                <a:cs typeface="WenQuanYi Micro Hei Mono"/>
              </a:rPr>
              <a:t>ş</a:t>
            </a:r>
            <a:r>
              <a:rPr dirty="0" sz="1150" spc="-65">
                <a:latin typeface="Arimo"/>
                <a:cs typeface="Arimo"/>
              </a:rPr>
              <a:t>ekilde  Assembly </a:t>
            </a:r>
            <a:r>
              <a:rPr dirty="0" sz="1150" spc="-15">
                <a:latin typeface="Arimo"/>
                <a:cs typeface="Arimo"/>
              </a:rPr>
              <a:t>dili, </a:t>
            </a:r>
            <a:r>
              <a:rPr dirty="0" sz="1150" spc="-40">
                <a:latin typeface="Arimo"/>
                <a:cs typeface="Arimo"/>
              </a:rPr>
              <a:t>Makine </a:t>
            </a:r>
            <a:r>
              <a:rPr dirty="0" sz="1150" spc="-5">
                <a:latin typeface="Arimo"/>
                <a:cs typeface="Arimo"/>
              </a:rPr>
              <a:t>dili </a:t>
            </a:r>
            <a:r>
              <a:rPr dirty="0" sz="1150" spc="-70">
                <a:latin typeface="Arimo"/>
                <a:cs typeface="Arimo"/>
              </a:rPr>
              <a:t>ve </a:t>
            </a:r>
            <a:r>
              <a:rPr dirty="0" sz="1150" spc="-60">
                <a:latin typeface="Arimo"/>
                <a:cs typeface="Arimo"/>
              </a:rPr>
              <a:t>Assembler </a:t>
            </a:r>
            <a:r>
              <a:rPr dirty="0" sz="1150" spc="-30">
                <a:latin typeface="Arimo"/>
                <a:cs typeface="Arimo"/>
              </a:rPr>
              <a:t>blok </a:t>
            </a:r>
            <a:r>
              <a:rPr dirty="0" sz="1150" spc="-45">
                <a:latin typeface="Arimo"/>
                <a:cs typeface="Arimo"/>
              </a:rPr>
              <a:t>olarak</a:t>
            </a:r>
            <a:r>
              <a:rPr dirty="0" sz="1150" spc="-195">
                <a:latin typeface="Arimo"/>
                <a:cs typeface="Arimo"/>
              </a:rPr>
              <a:t> </a:t>
            </a:r>
            <a:r>
              <a:rPr dirty="0" sz="1150" spc="-35">
                <a:latin typeface="Arimo"/>
                <a:cs typeface="Arimo"/>
              </a:rPr>
              <a:t>görülmektedir.</a:t>
            </a:r>
            <a:endParaRPr sz="1150">
              <a:latin typeface="Arimo"/>
              <a:cs typeface="Arim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461" y="3779202"/>
            <a:ext cx="5287645" cy="3773804"/>
            <a:chOff x="59461" y="3779202"/>
            <a:chExt cx="5287645" cy="3773804"/>
          </a:xfrm>
        </p:grpSpPr>
        <p:sp>
          <p:nvSpPr>
            <p:cNvPr id="18" name="object 18"/>
            <p:cNvSpPr/>
            <p:nvPr/>
          </p:nvSpPr>
          <p:spPr>
            <a:xfrm>
              <a:off x="1274140" y="5909754"/>
              <a:ext cx="2394711" cy="9320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9778" y="3779520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10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865397" y="4695476"/>
            <a:ext cx="4179570" cy="18789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80">
                <a:latin typeface="Arimo"/>
                <a:cs typeface="Arimo"/>
              </a:rPr>
              <a:t>Bilgisayar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m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zda </a:t>
            </a:r>
            <a:r>
              <a:rPr dirty="0" sz="850" spc="-105">
                <a:latin typeface="Arimo"/>
                <a:cs typeface="Arimo"/>
              </a:rPr>
              <a:t>çal</a:t>
            </a:r>
            <a:r>
              <a:rPr dirty="0" sz="850" spc="-105">
                <a:latin typeface="WenQuanYi Micro Hei Mono"/>
                <a:cs typeface="WenQuanYi Micro Hei Mono"/>
              </a:rPr>
              <a:t>ış</a:t>
            </a:r>
            <a:r>
              <a:rPr dirty="0" sz="850" spc="-105">
                <a:latin typeface="Arimo"/>
                <a:cs typeface="Arimo"/>
              </a:rPr>
              <a:t>t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r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lan </a:t>
            </a:r>
            <a:r>
              <a:rPr dirty="0" sz="850" spc="5">
                <a:latin typeface="Arimo"/>
                <a:cs typeface="Arimo"/>
              </a:rPr>
              <a:t>tüm </a:t>
            </a:r>
            <a:r>
              <a:rPr dirty="0" sz="850" spc="-20">
                <a:latin typeface="Arimo"/>
                <a:cs typeface="Arimo"/>
              </a:rPr>
              <a:t>programlar </a:t>
            </a:r>
            <a:r>
              <a:rPr dirty="0" sz="850" spc="-35">
                <a:latin typeface="Arimo"/>
                <a:cs typeface="Arimo"/>
              </a:rPr>
              <a:t>önce </a:t>
            </a:r>
            <a:r>
              <a:rPr dirty="0" sz="850" spc="-90">
                <a:latin typeface="Arimo"/>
                <a:cs typeface="Arimo"/>
              </a:rPr>
              <a:t>bilgisayar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m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z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n </a:t>
            </a:r>
            <a:r>
              <a:rPr dirty="0" sz="850" spc="-60">
                <a:latin typeface="Arimo"/>
                <a:cs typeface="Arimo"/>
              </a:rPr>
              <a:t>RAM </a:t>
            </a:r>
            <a:r>
              <a:rPr dirty="0" sz="850" spc="-20">
                <a:latin typeface="Arimo"/>
                <a:cs typeface="Arimo"/>
              </a:rPr>
              <a:t>belle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’ine </a:t>
            </a:r>
            <a:r>
              <a:rPr dirty="0" sz="850" spc="-25">
                <a:latin typeface="Arimo"/>
                <a:cs typeface="Arimo"/>
              </a:rPr>
              <a:t>yüklenir.  </a:t>
            </a:r>
            <a:r>
              <a:rPr dirty="0" sz="850" spc="-55">
                <a:latin typeface="Arimo"/>
                <a:cs typeface="Arimo"/>
              </a:rPr>
              <a:t>Daha </a:t>
            </a:r>
            <a:r>
              <a:rPr dirty="0" sz="850" spc="-35">
                <a:latin typeface="Arimo"/>
                <a:cs typeface="Arimo"/>
              </a:rPr>
              <a:t>sonra </a:t>
            </a:r>
            <a:r>
              <a:rPr dirty="0" sz="850" spc="-60">
                <a:latin typeface="Arimo"/>
                <a:cs typeface="Arimo"/>
              </a:rPr>
              <a:t>RAM </a:t>
            </a:r>
            <a:r>
              <a:rPr dirty="0" sz="850" spc="-15">
                <a:latin typeface="Arimo"/>
                <a:cs typeface="Arimo"/>
              </a:rPr>
              <a:t>bellekten </a:t>
            </a:r>
            <a:r>
              <a:rPr dirty="0" sz="850" spc="-145">
                <a:latin typeface="Arimo"/>
                <a:cs typeface="Arimo"/>
              </a:rPr>
              <a:t>s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ras</a:t>
            </a:r>
            <a:r>
              <a:rPr dirty="0" sz="850" spc="-145">
                <a:latin typeface="WenQuanYi Micro Hei Mono"/>
                <a:cs typeface="WenQuanYi Micro Hei Mono"/>
              </a:rPr>
              <a:t>ı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30">
                <a:latin typeface="Arimo"/>
                <a:cs typeface="Arimo"/>
              </a:rPr>
              <a:t>mikroi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 </a:t>
            </a:r>
            <a:r>
              <a:rPr dirty="0" sz="850" spc="-50">
                <a:latin typeface="Arimo"/>
                <a:cs typeface="Arimo"/>
              </a:rPr>
              <a:t>taraf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 </a:t>
            </a:r>
            <a:r>
              <a:rPr dirty="0" sz="850" spc="-35">
                <a:latin typeface="Arimo"/>
                <a:cs typeface="Arimo"/>
              </a:rPr>
              <a:t>okunarak </a:t>
            </a:r>
            <a:r>
              <a:rPr dirty="0" sz="850" spc="-120">
                <a:latin typeface="Arimo"/>
                <a:cs typeface="Arimo"/>
              </a:rPr>
              <a:t>çal</a:t>
            </a:r>
            <a:r>
              <a:rPr dirty="0" sz="850" spc="-120">
                <a:latin typeface="WenQuanYi Micro Hei Mono"/>
                <a:cs typeface="WenQuanYi Micro Hei Mono"/>
              </a:rPr>
              <a:t>ış</a:t>
            </a:r>
            <a:r>
              <a:rPr dirty="0" sz="850" spc="-120">
                <a:latin typeface="Arimo"/>
                <a:cs typeface="Arimo"/>
              </a:rPr>
              <a:t>t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r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l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r.  </a:t>
            </a:r>
            <a:r>
              <a:rPr dirty="0" sz="850" spc="-55">
                <a:latin typeface="Arimo"/>
                <a:cs typeface="Arimo"/>
              </a:rPr>
              <a:t>RAM’e  </a:t>
            </a:r>
            <a:r>
              <a:rPr dirty="0" sz="850" spc="-25">
                <a:latin typeface="Arimo"/>
                <a:cs typeface="Arimo"/>
              </a:rPr>
              <a:t>yüklenen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60">
                <a:latin typeface="Arimo"/>
                <a:cs typeface="Arimo"/>
              </a:rPr>
              <a:t>program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makine </a:t>
            </a:r>
            <a:r>
              <a:rPr dirty="0" sz="850">
                <a:latin typeface="Arimo"/>
                <a:cs typeface="Arimo"/>
              </a:rPr>
              <a:t>dili </a:t>
            </a:r>
            <a:r>
              <a:rPr dirty="0" sz="850" spc="-110">
                <a:latin typeface="Arimo"/>
                <a:cs typeface="Arimo"/>
              </a:rPr>
              <a:t>kar</a:t>
            </a:r>
            <a:r>
              <a:rPr dirty="0" sz="850" spc="-110">
                <a:latin typeface="WenQuanYi Micro Hei Mono"/>
                <a:cs typeface="WenQuanYi Micro Hei Mono"/>
              </a:rPr>
              <a:t>şı</a:t>
            </a:r>
            <a:r>
              <a:rPr dirty="0" sz="850" spc="-110">
                <a:latin typeface="Arimo"/>
                <a:cs typeface="Arimo"/>
              </a:rPr>
              <a:t>l</a:t>
            </a:r>
            <a:r>
              <a:rPr dirty="0" sz="850" spc="-110">
                <a:latin typeface="WenQuanYi Micro Hei Mono"/>
                <a:cs typeface="WenQuanYi Micro Hei Mono"/>
              </a:rPr>
              <a:t>ığı</a:t>
            </a:r>
            <a:r>
              <a:rPr dirty="0" sz="850" spc="-110">
                <a:latin typeface="Arimo"/>
                <a:cs typeface="Arimo"/>
              </a:rPr>
              <a:t>ndan </a:t>
            </a:r>
            <a:r>
              <a:rPr dirty="0" sz="850" spc="-75">
                <a:latin typeface="Arimo"/>
                <a:cs typeface="Arimo"/>
              </a:rPr>
              <a:t>ba</a:t>
            </a:r>
            <a:r>
              <a:rPr dirty="0" sz="850" spc="-75">
                <a:latin typeface="WenQuanYi Micro Hei Mono"/>
                <a:cs typeface="WenQuanYi Micro Hei Mono"/>
              </a:rPr>
              <a:t>ş</a:t>
            </a:r>
            <a:r>
              <a:rPr dirty="0" sz="850" spc="-75">
                <a:latin typeface="Arimo"/>
                <a:cs typeface="Arimo"/>
              </a:rPr>
              <a:t>ka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90">
                <a:latin typeface="WenQuanYi Micro Hei Mono"/>
                <a:cs typeface="WenQuanYi Micro Hei Mono"/>
              </a:rPr>
              <a:t>ş</a:t>
            </a:r>
            <a:r>
              <a:rPr dirty="0" sz="850" spc="-90">
                <a:latin typeface="Arimo"/>
                <a:cs typeface="Arimo"/>
              </a:rPr>
              <a:t>ey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ildir. </a:t>
            </a:r>
            <a:r>
              <a:rPr dirty="0" sz="850" spc="-70">
                <a:latin typeface="Arimo"/>
                <a:cs typeface="Arimo"/>
              </a:rPr>
              <a:t>Yani </a:t>
            </a:r>
            <a:r>
              <a:rPr dirty="0" sz="850" spc="-35">
                <a:latin typeface="Arimo"/>
                <a:cs typeface="Arimo"/>
              </a:rPr>
              <a:t>0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5">
                <a:latin typeface="Arimo"/>
                <a:cs typeface="Arimo"/>
              </a:rPr>
              <a:t>1  </a:t>
            </a:r>
            <a:r>
              <a:rPr dirty="0" sz="850" spc="-20">
                <a:latin typeface="Arimo"/>
                <a:cs typeface="Arimo"/>
              </a:rPr>
              <a:t>kümeleridir.</a:t>
            </a:r>
            <a:endParaRPr sz="850">
              <a:latin typeface="Arimo"/>
              <a:cs typeface="Arimo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-20">
                <a:latin typeface="Arimo"/>
                <a:cs typeface="Arimo"/>
              </a:rPr>
              <a:t>Makine </a:t>
            </a:r>
            <a:r>
              <a:rPr dirty="0" sz="850" spc="-10">
                <a:latin typeface="Arimo"/>
                <a:cs typeface="Arimo"/>
              </a:rPr>
              <a:t>dilinde </a:t>
            </a:r>
            <a:r>
              <a:rPr dirty="0" sz="850" spc="-25">
                <a:latin typeface="Arimo"/>
                <a:cs typeface="Arimo"/>
              </a:rPr>
              <a:t>program </a:t>
            </a:r>
            <a:r>
              <a:rPr dirty="0" sz="850" spc="-50">
                <a:latin typeface="Arimo"/>
                <a:cs typeface="Arimo"/>
              </a:rPr>
              <a:t>yazmak </a:t>
            </a:r>
            <a:r>
              <a:rPr dirty="0" sz="850" spc="-35">
                <a:latin typeface="Arimo"/>
                <a:cs typeface="Arimo"/>
              </a:rPr>
              <a:t>oldukça zordur. </a:t>
            </a:r>
            <a:r>
              <a:rPr dirty="0" sz="850" spc="-50">
                <a:latin typeface="Arimo"/>
                <a:cs typeface="Arimo"/>
              </a:rPr>
              <a:t>Buna </a:t>
            </a:r>
            <a:r>
              <a:rPr dirty="0" sz="850" spc="-114">
                <a:latin typeface="Arimo"/>
                <a:cs typeface="Arimo"/>
              </a:rPr>
              <a:t>kar</a:t>
            </a:r>
            <a:r>
              <a:rPr dirty="0" sz="850" spc="-114">
                <a:latin typeface="WenQuanYi Micro Hei Mono"/>
                <a:cs typeface="WenQuanYi Micro Hei Mono"/>
              </a:rPr>
              <a:t>şı</a:t>
            </a:r>
            <a:r>
              <a:rPr dirty="0" sz="850" spc="-114">
                <a:latin typeface="Arimo"/>
                <a:cs typeface="Arimo"/>
              </a:rPr>
              <a:t>l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k </a:t>
            </a:r>
            <a:r>
              <a:rPr dirty="0" sz="850" spc="-25">
                <a:latin typeface="Arimo"/>
                <a:cs typeface="Arimo"/>
              </a:rPr>
              <a:t>makine </a:t>
            </a:r>
            <a:r>
              <a:rPr dirty="0" sz="850">
                <a:latin typeface="Arimo"/>
                <a:cs typeface="Arimo"/>
              </a:rPr>
              <a:t>dili </a:t>
            </a:r>
            <a:r>
              <a:rPr dirty="0" sz="850" spc="-10">
                <a:latin typeface="Arimo"/>
                <a:cs typeface="Arimo"/>
              </a:rPr>
              <a:t>ile birebir </a:t>
            </a:r>
            <a:r>
              <a:rPr dirty="0" sz="850" spc="-145">
                <a:latin typeface="Arimo"/>
                <a:cs typeface="Arimo"/>
              </a:rPr>
              <a:t>kar</a:t>
            </a:r>
            <a:r>
              <a:rPr dirty="0" sz="850" spc="-145">
                <a:latin typeface="WenQuanYi Micro Hei Mono"/>
                <a:cs typeface="WenQuanYi Micro Hei Mono"/>
              </a:rPr>
              <a:t>şı</a:t>
            </a:r>
            <a:r>
              <a:rPr dirty="0" sz="850" spc="-145">
                <a:latin typeface="Arimo"/>
                <a:cs typeface="Arimo"/>
              </a:rPr>
              <a:t>l</a:t>
            </a:r>
            <a:r>
              <a:rPr dirty="0" sz="850" spc="-145">
                <a:latin typeface="WenQuanYi Micro Hei Mono"/>
                <a:cs typeface="WenQuanYi Micro Hei Mono"/>
              </a:rPr>
              <a:t>ığı  </a:t>
            </a:r>
            <a:r>
              <a:rPr dirty="0" sz="850" spc="-20">
                <a:latin typeface="Arimo"/>
                <a:cs typeface="Arimo"/>
              </a:rPr>
              <a:t>olan </a:t>
            </a:r>
            <a:r>
              <a:rPr dirty="0" sz="850" spc="-45">
                <a:latin typeface="Arimo"/>
                <a:cs typeface="Arimo"/>
              </a:rPr>
              <a:t>ve komutlar</a:t>
            </a:r>
            <a:r>
              <a:rPr dirty="0" sz="850" spc="-45">
                <a:latin typeface="WenQuanYi Micro Hei Mono"/>
                <a:cs typeface="WenQuanYi Micro Hei Mono"/>
              </a:rPr>
              <a:t>ı </a:t>
            </a:r>
            <a:r>
              <a:rPr dirty="0" sz="850" spc="-114">
                <a:latin typeface="Arimo"/>
                <a:cs typeface="Arimo"/>
              </a:rPr>
              <a:t>k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salt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lm</a:t>
            </a:r>
            <a:r>
              <a:rPr dirty="0" sz="850" spc="-114">
                <a:latin typeface="WenQuanYi Micro Hei Mono"/>
                <a:cs typeface="WenQuanYi Micro Hei Mono"/>
              </a:rPr>
              <a:t>ış </a:t>
            </a:r>
            <a:r>
              <a:rPr dirty="0" sz="850" spc="-25">
                <a:latin typeface="Arimo"/>
                <a:cs typeface="Arimo"/>
              </a:rPr>
              <a:t>kelimelerden </a:t>
            </a:r>
            <a:r>
              <a:rPr dirty="0" sz="850" spc="-20">
                <a:latin typeface="Arimo"/>
                <a:cs typeface="Arimo"/>
              </a:rPr>
              <a:t>(mnemonik) </a:t>
            </a:r>
            <a:r>
              <a:rPr dirty="0" sz="850" spc="-50">
                <a:latin typeface="Arimo"/>
                <a:cs typeface="Arimo"/>
              </a:rPr>
              <a:t>olu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an </a:t>
            </a:r>
            <a:r>
              <a:rPr dirty="0" sz="850" spc="-45">
                <a:latin typeface="Arimo"/>
                <a:cs typeface="Arimo"/>
              </a:rPr>
              <a:t>Assembly </a:t>
            </a:r>
            <a:r>
              <a:rPr dirty="0" sz="850" spc="-10">
                <a:latin typeface="Arimo"/>
                <a:cs typeface="Arimo"/>
              </a:rPr>
              <a:t>dilinden </a:t>
            </a:r>
            <a:r>
              <a:rPr dirty="0" sz="850" spc="-80">
                <a:latin typeface="Arimo"/>
                <a:cs typeface="Arimo"/>
              </a:rPr>
              <a:t>yararlan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r.  </a:t>
            </a:r>
            <a:r>
              <a:rPr dirty="0" sz="850" spc="-45">
                <a:latin typeface="Arimo"/>
                <a:cs typeface="Arimo"/>
              </a:rPr>
              <a:t>Assembly </a:t>
            </a:r>
            <a:r>
              <a:rPr dirty="0" sz="850" spc="-10">
                <a:latin typeface="Arimo"/>
                <a:cs typeface="Arimo"/>
              </a:rPr>
              <a:t>dilinde </a:t>
            </a:r>
            <a:r>
              <a:rPr dirty="0" sz="850" spc="-25">
                <a:latin typeface="Arimo"/>
                <a:cs typeface="Arimo"/>
              </a:rPr>
              <a:t>program </a:t>
            </a:r>
            <a:r>
              <a:rPr dirty="0" sz="850" spc="-50">
                <a:latin typeface="Arimo"/>
                <a:cs typeface="Arimo"/>
              </a:rPr>
              <a:t>yazmak </a:t>
            </a:r>
            <a:r>
              <a:rPr dirty="0" sz="850" spc="-25">
                <a:latin typeface="Arimo"/>
                <a:cs typeface="Arimo"/>
              </a:rPr>
              <a:t>makine </a:t>
            </a:r>
            <a:r>
              <a:rPr dirty="0" sz="850" spc="-10">
                <a:latin typeface="Arimo"/>
                <a:cs typeface="Arimo"/>
              </a:rPr>
              <a:t>dilinde </a:t>
            </a:r>
            <a:r>
              <a:rPr dirty="0" sz="850" spc="-25">
                <a:latin typeface="Arimo"/>
                <a:cs typeface="Arimo"/>
              </a:rPr>
              <a:t>program </a:t>
            </a:r>
            <a:r>
              <a:rPr dirty="0" sz="850" spc="-55">
                <a:latin typeface="Arimo"/>
                <a:cs typeface="Arimo"/>
              </a:rPr>
              <a:t>yazmaya </a:t>
            </a:r>
            <a:r>
              <a:rPr dirty="0" sz="850" spc="-30">
                <a:latin typeface="Arimo"/>
                <a:cs typeface="Arimo"/>
              </a:rPr>
              <a:t>göre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145">
                <a:latin typeface="Arimo"/>
                <a:cs typeface="Arimo"/>
              </a:rPr>
              <a:t>h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zl</a:t>
            </a:r>
            <a:r>
              <a:rPr dirty="0" sz="850" spc="-145">
                <a:latin typeface="WenQuanYi Micro Hei Mono"/>
                <a:cs typeface="WenQuanYi Micro Hei Mono"/>
              </a:rPr>
              <a:t>ı </a:t>
            </a:r>
            <a:r>
              <a:rPr dirty="0" sz="850" spc="-40">
                <a:latin typeface="Arimo"/>
                <a:cs typeface="Arimo"/>
              </a:rPr>
              <a:t>ve daha  kolay </a:t>
            </a:r>
            <a:r>
              <a:rPr dirty="0" sz="850" spc="-50">
                <a:latin typeface="Arimo"/>
                <a:cs typeface="Arimo"/>
              </a:rPr>
              <a:t>yap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labilir. </a:t>
            </a:r>
            <a:r>
              <a:rPr dirty="0" sz="850" spc="-90">
                <a:latin typeface="Arimo"/>
                <a:cs typeface="Arimo"/>
              </a:rPr>
              <a:t>Ayr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ca </a:t>
            </a:r>
            <a:r>
              <a:rPr dirty="0" sz="850" spc="-85">
                <a:latin typeface="Arimo"/>
                <a:cs typeface="Arimo"/>
              </a:rPr>
              <a:t>yaz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lan </a:t>
            </a:r>
            <a:r>
              <a:rPr dirty="0" sz="850" spc="-45">
                <a:latin typeface="Arimo"/>
                <a:cs typeface="Arimo"/>
              </a:rPr>
              <a:t>programlar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</a:t>
            </a:r>
            <a:r>
              <a:rPr dirty="0" sz="850" spc="-20">
                <a:latin typeface="Arimo"/>
                <a:cs typeface="Arimo"/>
              </a:rPr>
              <a:t>bellekte </a:t>
            </a:r>
            <a:r>
              <a:rPr dirty="0" sz="850" spc="-75">
                <a:latin typeface="Arimo"/>
                <a:cs typeface="Arimo"/>
              </a:rPr>
              <a:t>kaplad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klar</a:t>
            </a:r>
            <a:r>
              <a:rPr dirty="0" sz="850" spc="-7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yerde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d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r. </a:t>
            </a:r>
            <a:r>
              <a:rPr dirty="0" sz="850" spc="-90">
                <a:latin typeface="Arimo"/>
                <a:cs typeface="Arimo"/>
              </a:rPr>
              <a:t>Ba</a:t>
            </a:r>
            <a:r>
              <a:rPr dirty="0" sz="850" spc="-90">
                <a:latin typeface="WenQuanYi Micro Hei Mono"/>
                <a:cs typeface="WenQuanYi Micro Hei Mono"/>
              </a:rPr>
              <a:t>ş</a:t>
            </a:r>
            <a:r>
              <a:rPr dirty="0" sz="850" spc="-90">
                <a:latin typeface="Arimo"/>
                <a:cs typeface="Arimo"/>
              </a:rPr>
              <a:t>ka </a:t>
            </a:r>
            <a:r>
              <a:rPr dirty="0" sz="850">
                <a:latin typeface="Arimo"/>
                <a:cs typeface="Arimo"/>
              </a:rPr>
              <a:t>bir  </a:t>
            </a:r>
            <a:r>
              <a:rPr dirty="0" sz="850" spc="-20">
                <a:latin typeface="Arimo"/>
                <a:cs typeface="Arimo"/>
              </a:rPr>
              <a:t>ifade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65">
                <a:latin typeface="Arimo"/>
                <a:cs typeface="Arimo"/>
              </a:rPr>
              <a:t>kullan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mlar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390">
                <a:latin typeface="WenQuanYi Micro Hei Mono"/>
                <a:cs typeface="WenQuanYi Micro Hei Mono"/>
              </a:rPr>
              <a:t> </a:t>
            </a:r>
            <a:r>
              <a:rPr dirty="0" sz="850" spc="-120">
                <a:latin typeface="Arimo"/>
                <a:cs typeface="Arimo"/>
              </a:rPr>
              <a:t>ayn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d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70">
                <a:latin typeface="Arimo"/>
                <a:cs typeface="Arimo"/>
              </a:rPr>
              <a:t>Yüksek </a:t>
            </a:r>
            <a:r>
              <a:rPr dirty="0" sz="850" spc="-30">
                <a:latin typeface="Arimo"/>
                <a:cs typeface="Arimo"/>
              </a:rPr>
              <a:t>seviyeli </a:t>
            </a:r>
            <a:r>
              <a:rPr dirty="0" sz="850" spc="-10">
                <a:latin typeface="Arimo"/>
                <a:cs typeface="Arimo"/>
              </a:rPr>
              <a:t>dillerle </a:t>
            </a:r>
            <a:r>
              <a:rPr dirty="0" sz="850" spc="-110">
                <a:latin typeface="Arimo"/>
                <a:cs typeface="Arimo"/>
              </a:rPr>
              <a:t>kar</a:t>
            </a:r>
            <a:r>
              <a:rPr dirty="0" sz="850" spc="-110">
                <a:latin typeface="WenQuanYi Micro Hei Mono"/>
                <a:cs typeface="WenQuanYi Micro Hei Mono"/>
              </a:rPr>
              <a:t>şı</a:t>
            </a:r>
            <a:r>
              <a:rPr dirty="0" sz="850" spc="-110">
                <a:latin typeface="Arimo"/>
                <a:cs typeface="Arimo"/>
              </a:rPr>
              <a:t>la</a:t>
            </a:r>
            <a:r>
              <a:rPr dirty="0" sz="850" spc="-110">
                <a:latin typeface="WenQuanYi Micro Hei Mono"/>
                <a:cs typeface="WenQuanYi Micro Hei Mono"/>
              </a:rPr>
              <a:t>ş</a:t>
            </a:r>
            <a:r>
              <a:rPr dirty="0" sz="850" spc="-110">
                <a:latin typeface="Arimo"/>
                <a:cs typeface="Arimo"/>
              </a:rPr>
              <a:t>t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ld</a:t>
            </a:r>
            <a:r>
              <a:rPr dirty="0" sz="850" spc="-110">
                <a:latin typeface="WenQuanYi Micro Hei Mono"/>
                <a:cs typeface="WenQuanYi Micro Hei Mono"/>
              </a:rPr>
              <a:t>ığı</a:t>
            </a:r>
            <a:r>
              <a:rPr dirty="0" sz="850" spc="-110">
                <a:latin typeface="Arimo"/>
                <a:cs typeface="Arimo"/>
              </a:rPr>
              <a:t>nda </a:t>
            </a:r>
            <a:r>
              <a:rPr dirty="0" sz="850" spc="-40">
                <a:latin typeface="Arimo"/>
                <a:cs typeface="Arimo"/>
              </a:rPr>
              <a:t>assembly </a:t>
            </a:r>
            <a:r>
              <a:rPr dirty="0" sz="850" spc="-10">
                <a:latin typeface="Arimo"/>
                <a:cs typeface="Arimo"/>
              </a:rPr>
              <a:t>dilinde </a:t>
            </a:r>
            <a:r>
              <a:rPr dirty="0" sz="850" spc="-85">
                <a:latin typeface="Arimo"/>
                <a:cs typeface="Arimo"/>
              </a:rPr>
              <a:t>yaz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lan </a:t>
            </a:r>
            <a:r>
              <a:rPr dirty="0" sz="850" spc="-25">
                <a:latin typeface="Arimo"/>
                <a:cs typeface="Arimo"/>
              </a:rPr>
              <a:t>programlar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130">
                <a:latin typeface="Arimo"/>
                <a:cs typeface="Arimo"/>
              </a:rPr>
              <a:t>h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130">
                <a:latin typeface="Arimo"/>
                <a:cs typeface="Arimo"/>
              </a:rPr>
              <a:t>zl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130">
                <a:latin typeface="Arimo"/>
                <a:cs typeface="Arimo"/>
              </a:rPr>
              <a:t>d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130">
                <a:latin typeface="Arimo"/>
                <a:cs typeface="Arimo"/>
              </a:rPr>
              <a:t>r 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0">
                <a:latin typeface="Arimo"/>
                <a:cs typeface="Arimo"/>
              </a:rPr>
              <a:t>bellekte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70">
                <a:latin typeface="Arimo"/>
                <a:cs typeface="Arimo"/>
              </a:rPr>
              <a:t>az </a:t>
            </a:r>
            <a:r>
              <a:rPr dirty="0" sz="850" spc="-25">
                <a:latin typeface="Arimo"/>
                <a:cs typeface="Arimo"/>
              </a:rPr>
              <a:t>yer </a:t>
            </a:r>
            <a:r>
              <a:rPr dirty="0" sz="850" spc="-40">
                <a:latin typeface="Arimo"/>
                <a:cs typeface="Arimo"/>
              </a:rPr>
              <a:t>kaplar. </a:t>
            </a:r>
            <a:r>
              <a:rPr dirty="0" sz="850" spc="-50">
                <a:latin typeface="Arimo"/>
                <a:cs typeface="Arimo"/>
              </a:rPr>
              <a:t>Buna </a:t>
            </a:r>
            <a:r>
              <a:rPr dirty="0" sz="850" spc="-120">
                <a:latin typeface="Arimo"/>
                <a:cs typeface="Arimo"/>
              </a:rPr>
              <a:t>kar</a:t>
            </a:r>
            <a:r>
              <a:rPr dirty="0" sz="850" spc="-120">
                <a:latin typeface="WenQuanYi Micro Hei Mono"/>
                <a:cs typeface="WenQuanYi Micro Hei Mono"/>
              </a:rPr>
              <a:t>şı</a:t>
            </a:r>
            <a:r>
              <a:rPr dirty="0" sz="850" spc="-120">
                <a:latin typeface="Arimo"/>
                <a:cs typeface="Arimo"/>
              </a:rPr>
              <a:t>l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k </a:t>
            </a:r>
            <a:r>
              <a:rPr dirty="0" sz="850" spc="-25">
                <a:latin typeface="Arimo"/>
                <a:cs typeface="Arimo"/>
              </a:rPr>
              <a:t>program </a:t>
            </a:r>
            <a:r>
              <a:rPr dirty="0" sz="850" spc="-50">
                <a:latin typeface="Arimo"/>
                <a:cs typeface="Arimo"/>
              </a:rPr>
              <a:t>yazmak </a:t>
            </a:r>
            <a:r>
              <a:rPr dirty="0" sz="850" spc="-45">
                <a:latin typeface="Arimo"/>
                <a:cs typeface="Arimo"/>
              </a:rPr>
              <a:t>yüksek </a:t>
            </a:r>
            <a:r>
              <a:rPr dirty="0" sz="850" spc="-30">
                <a:latin typeface="Arimo"/>
                <a:cs typeface="Arimo"/>
              </a:rPr>
              <a:t>seviyeli </a:t>
            </a:r>
            <a:r>
              <a:rPr dirty="0" sz="850" spc="-15">
                <a:latin typeface="Arimo"/>
                <a:cs typeface="Arimo"/>
              </a:rPr>
              <a:t>dillerde </a:t>
            </a:r>
            <a:r>
              <a:rPr dirty="0" sz="850" spc="-40">
                <a:latin typeface="Arimo"/>
                <a:cs typeface="Arimo"/>
              </a:rPr>
              <a:t>daha  </a:t>
            </a:r>
            <a:r>
              <a:rPr dirty="0" sz="850" spc="-80">
                <a:latin typeface="Arimo"/>
                <a:cs typeface="Arimo"/>
              </a:rPr>
              <a:t>kolayd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  <a:p>
            <a:pPr algn="just" marL="12700" marR="6350" indent="-635">
              <a:lnSpc>
                <a:spcPct val="102200"/>
              </a:lnSpc>
            </a:pPr>
            <a:r>
              <a:rPr dirty="0" sz="850" spc="-45">
                <a:latin typeface="Arimo"/>
                <a:cs typeface="Arimo"/>
              </a:rPr>
              <a:t>Assembly </a:t>
            </a:r>
            <a:r>
              <a:rPr dirty="0" sz="850" spc="-30">
                <a:latin typeface="Arimo"/>
                <a:cs typeface="Arimo"/>
              </a:rPr>
              <a:t>programlama </a:t>
            </a:r>
            <a:r>
              <a:rPr dirty="0" sz="850">
                <a:latin typeface="Arimo"/>
                <a:cs typeface="Arimo"/>
              </a:rPr>
              <a:t>dili </a:t>
            </a:r>
            <a:r>
              <a:rPr dirty="0" sz="850" spc="-35">
                <a:latin typeface="Arimo"/>
                <a:cs typeface="Arimo"/>
              </a:rPr>
              <a:t>günümüzde </a:t>
            </a:r>
            <a:r>
              <a:rPr dirty="0" sz="850" spc="-40">
                <a:latin typeface="Arimo"/>
                <a:cs typeface="Arimo"/>
              </a:rPr>
              <a:t>daha çok </a:t>
            </a:r>
            <a:r>
              <a:rPr dirty="0" sz="850" spc="-35">
                <a:latin typeface="Arimo"/>
                <a:cs typeface="Arimo"/>
              </a:rPr>
              <a:t>sistem </a:t>
            </a:r>
            <a:r>
              <a:rPr dirty="0" sz="850" spc="-70">
                <a:latin typeface="Arimo"/>
                <a:cs typeface="Arimo"/>
              </a:rPr>
              <a:t>programc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lar</a:t>
            </a:r>
            <a:r>
              <a:rPr dirty="0" sz="850" spc="-70">
                <a:latin typeface="WenQuanYi Micro Hei Mono"/>
                <a:cs typeface="WenQuanYi Micro Hei Mono"/>
              </a:rPr>
              <a:t>ı </a:t>
            </a:r>
            <a:r>
              <a:rPr dirty="0" sz="850" spc="-50">
                <a:latin typeface="Arimo"/>
                <a:cs typeface="Arimo"/>
              </a:rPr>
              <a:t>taraf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 </a:t>
            </a:r>
            <a:r>
              <a:rPr dirty="0" sz="850" spc="-30">
                <a:latin typeface="Arimo"/>
                <a:cs typeface="Arimo"/>
              </a:rPr>
              <a:t>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  programlama </a:t>
            </a:r>
            <a:r>
              <a:rPr dirty="0" sz="850">
                <a:latin typeface="Arimo"/>
                <a:cs typeface="Arimo"/>
              </a:rPr>
              <a:t>dilleri </a:t>
            </a:r>
            <a:r>
              <a:rPr dirty="0" sz="850" spc="-25">
                <a:latin typeface="Arimo"/>
                <a:cs typeface="Arimo"/>
              </a:rPr>
              <a:t>içerisinde</a:t>
            </a:r>
            <a:r>
              <a:rPr dirty="0" sz="850" spc="-90">
                <a:latin typeface="Arimo"/>
                <a:cs typeface="Arimo"/>
              </a:rPr>
              <a:t> </a:t>
            </a:r>
            <a:r>
              <a:rPr dirty="0" sz="850" spc="-60">
                <a:latin typeface="Arimo"/>
                <a:cs typeface="Arimo"/>
              </a:rPr>
              <a:t>kullan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lmaktad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95</a:t>
            </a:r>
            <a:endParaRPr sz="550">
              <a:latin typeface="Arimo"/>
              <a:cs typeface="Arim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96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650" y="925244"/>
            <a:ext cx="203835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5">
                <a:solidFill>
                  <a:srgbClr val="FF0000"/>
                </a:solidFill>
                <a:latin typeface="Arial"/>
                <a:cs typeface="Arial"/>
              </a:rPr>
              <a:t>Assembly </a:t>
            </a:r>
            <a:r>
              <a:rPr dirty="0" sz="1150">
                <a:solidFill>
                  <a:srgbClr val="FF0000"/>
                </a:solidFill>
                <a:latin typeface="Arial"/>
                <a:cs typeface="Arial"/>
              </a:rPr>
              <a:t>dilinin</a:t>
            </a:r>
            <a:r>
              <a:rPr dirty="0" sz="1150" spc="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FF0000"/>
                </a:solidFill>
                <a:latin typeface="Arial"/>
                <a:cs typeface="Arial"/>
              </a:rPr>
              <a:t>dezavantajları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106527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78650" y="1278223"/>
            <a:ext cx="405701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05"/>
              </a:spcBef>
              <a:buChar char="•"/>
              <a:tabLst>
                <a:tab pos="151130" algn="l"/>
              </a:tabLst>
            </a:pPr>
            <a:r>
              <a:rPr dirty="0" sz="1150">
                <a:latin typeface="Arial"/>
                <a:cs typeface="Arial"/>
              </a:rPr>
              <a:t>Assembly </a:t>
            </a:r>
            <a:r>
              <a:rPr dirty="0" sz="1150" spc="-5">
                <a:latin typeface="Arial"/>
                <a:cs typeface="Arial"/>
              </a:rPr>
              <a:t>dilinde program </a:t>
            </a:r>
            <a:r>
              <a:rPr dirty="0" sz="1150">
                <a:latin typeface="Arial"/>
                <a:cs typeface="Arial"/>
              </a:rPr>
              <a:t>yazmak </a:t>
            </a:r>
            <a:r>
              <a:rPr dirty="0" sz="1150" spc="-5">
                <a:latin typeface="Arial"/>
                <a:cs typeface="Arial"/>
              </a:rPr>
              <a:t>için </a:t>
            </a:r>
            <a:r>
              <a:rPr dirty="0" sz="1150">
                <a:latin typeface="Arial"/>
                <a:cs typeface="Arial"/>
              </a:rPr>
              <a:t>mikroişlemci</a:t>
            </a:r>
            <a:r>
              <a:rPr dirty="0" sz="1150" spc="7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içyapısı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531" y="1454702"/>
            <a:ext cx="112141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5">
                <a:latin typeface="Arial"/>
                <a:cs typeface="Arial"/>
              </a:rPr>
              <a:t>bilinmesi</a:t>
            </a:r>
            <a:r>
              <a:rPr dirty="0" sz="1150" spc="-30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gerekir.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6412" y="1631189"/>
            <a:ext cx="32067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Arial"/>
                <a:cs typeface="Arial"/>
              </a:rPr>
              <a:t>göre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724" y="1631189"/>
            <a:ext cx="2691130" cy="378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0495" marR="5080" indent="-138430">
              <a:lnSpc>
                <a:spcPct val="100000"/>
              </a:lnSpc>
              <a:spcBef>
                <a:spcPts val="105"/>
              </a:spcBef>
              <a:buChar char="•"/>
              <a:tabLst>
                <a:tab pos="151130" algn="l"/>
                <a:tab pos="970915" algn="l"/>
                <a:tab pos="1168400" algn="l"/>
                <a:tab pos="1333500" algn="l"/>
                <a:tab pos="1598295" algn="l"/>
                <a:tab pos="2272665" algn="l"/>
                <a:tab pos="2326005" algn="l"/>
              </a:tabLst>
            </a:pPr>
            <a:r>
              <a:rPr dirty="0" sz="1150">
                <a:latin typeface="Arial"/>
                <a:cs typeface="Arial"/>
              </a:rPr>
              <a:t>Assembly</a:t>
            </a:r>
            <a:r>
              <a:rPr dirty="0" sz="1150">
                <a:latin typeface="Arial"/>
                <a:cs typeface="Arial"/>
              </a:rPr>
              <a:t>	</a:t>
            </a:r>
            <a:r>
              <a:rPr dirty="0" sz="1150">
                <a:latin typeface="Arial"/>
                <a:cs typeface="Arial"/>
              </a:rPr>
              <a:t>dili</a:t>
            </a:r>
            <a:r>
              <a:rPr dirty="0" sz="1150">
                <a:latin typeface="Arial"/>
                <a:cs typeface="Arial"/>
              </a:rPr>
              <a:t>		</a:t>
            </a:r>
            <a:r>
              <a:rPr dirty="0" sz="1150">
                <a:latin typeface="Arial"/>
                <a:cs typeface="Arial"/>
              </a:rPr>
              <a:t>mikroi</a:t>
            </a:r>
            <a:r>
              <a:rPr dirty="0" sz="1150">
                <a:latin typeface="Arial"/>
                <a:cs typeface="Arial"/>
              </a:rPr>
              <a:t>ş</a:t>
            </a:r>
            <a:r>
              <a:rPr dirty="0" sz="1150">
                <a:latin typeface="Arial"/>
                <a:cs typeface="Arial"/>
              </a:rPr>
              <a:t>lemci</a:t>
            </a:r>
            <a:r>
              <a:rPr dirty="0" sz="1150">
                <a:latin typeface="Arial"/>
                <a:cs typeface="Arial"/>
              </a:rPr>
              <a:t>		</a:t>
            </a:r>
            <a:r>
              <a:rPr dirty="0" sz="1150">
                <a:latin typeface="Arial"/>
                <a:cs typeface="Arial"/>
              </a:rPr>
              <a:t>t</a:t>
            </a:r>
            <a:r>
              <a:rPr dirty="0" sz="1150">
                <a:latin typeface="Arial"/>
                <a:cs typeface="Arial"/>
              </a:rPr>
              <a:t>ipine  </a:t>
            </a:r>
            <a:r>
              <a:rPr dirty="0" sz="1150">
                <a:latin typeface="Arial"/>
                <a:cs typeface="Arial"/>
              </a:rPr>
              <a:t>mikroişlemci		için	yazılan	bir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3662" y="1631189"/>
            <a:ext cx="854075" cy="378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61035" algn="l"/>
              </a:tabLst>
            </a:pPr>
            <a:r>
              <a:rPr dirty="0" sz="1150" spc="-5">
                <a:latin typeface="Arial"/>
                <a:cs typeface="Arial"/>
              </a:rPr>
              <a:t>d</a:t>
            </a:r>
            <a:r>
              <a:rPr dirty="0" sz="1150">
                <a:latin typeface="Arial"/>
                <a:cs typeface="Arial"/>
              </a:rPr>
              <a:t>e</a:t>
            </a:r>
            <a:r>
              <a:rPr dirty="0" sz="1150">
                <a:latin typeface="Arial"/>
                <a:cs typeface="Arial"/>
              </a:rPr>
              <a:t>ğ</a:t>
            </a:r>
            <a:r>
              <a:rPr dirty="0" sz="1150">
                <a:latin typeface="Arial"/>
                <a:cs typeface="Arial"/>
              </a:rPr>
              <a:t>i</a:t>
            </a:r>
            <a:r>
              <a:rPr dirty="0" sz="1150">
                <a:latin typeface="Arial"/>
                <a:cs typeface="Arial"/>
              </a:rPr>
              <a:t>ş</a:t>
            </a:r>
            <a:r>
              <a:rPr dirty="0" sz="1150" spc="-5">
                <a:latin typeface="Arial"/>
                <a:cs typeface="Arial"/>
              </a:rPr>
              <a:t>i</a:t>
            </a:r>
            <a:r>
              <a:rPr dirty="0" sz="1150" spc="-65">
                <a:latin typeface="Arial"/>
                <a:cs typeface="Arial"/>
              </a:rPr>
              <a:t>r</a:t>
            </a:r>
            <a:r>
              <a:rPr dirty="0" sz="1150">
                <a:latin typeface="Arial"/>
                <a:cs typeface="Arial"/>
              </a:rPr>
              <a:t>.</a:t>
            </a:r>
            <a:r>
              <a:rPr dirty="0" sz="1150">
                <a:latin typeface="Arial"/>
                <a:cs typeface="Arial"/>
              </a:rPr>
              <a:t>	</a:t>
            </a:r>
            <a:r>
              <a:rPr dirty="0" sz="1150" spc="5">
                <a:latin typeface="Arial"/>
                <a:cs typeface="Arial"/>
              </a:rPr>
              <a:t>B</a:t>
            </a:r>
            <a:r>
              <a:rPr dirty="0" sz="1150" spc="-5">
                <a:latin typeface="Arial"/>
                <a:cs typeface="Arial"/>
              </a:rPr>
              <a:t>ir</a:t>
            </a:r>
            <a:endParaRPr sz="11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0"/>
              </a:spcBef>
              <a:tabLst>
                <a:tab pos="676910" algn="l"/>
              </a:tabLst>
            </a:pPr>
            <a:r>
              <a:rPr dirty="0" sz="1150">
                <a:latin typeface="Arial"/>
                <a:cs typeface="Arial"/>
              </a:rPr>
              <a:t>b</a:t>
            </a:r>
            <a:r>
              <a:rPr dirty="0" sz="1150" spc="-5">
                <a:latin typeface="Arial"/>
                <a:cs typeface="Arial"/>
              </a:rPr>
              <a:t>a</a:t>
            </a:r>
            <a:r>
              <a:rPr dirty="0" sz="1150">
                <a:latin typeface="Arial"/>
                <a:cs typeface="Arial"/>
              </a:rPr>
              <a:t>ş</a:t>
            </a:r>
            <a:r>
              <a:rPr dirty="0" sz="1150">
                <a:latin typeface="Arial"/>
                <a:cs typeface="Arial"/>
              </a:rPr>
              <a:t>ka</a:t>
            </a:r>
            <a:r>
              <a:rPr dirty="0" sz="1150">
                <a:latin typeface="Arial"/>
                <a:cs typeface="Arial"/>
              </a:rPr>
              <a:t>	</a:t>
            </a:r>
            <a:r>
              <a:rPr dirty="0" sz="1150">
                <a:latin typeface="Arial"/>
                <a:cs typeface="Arial"/>
              </a:rPr>
              <a:t>bir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531" y="1984165"/>
            <a:ext cx="223139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3495" algn="l"/>
              </a:tabLst>
            </a:pPr>
            <a:r>
              <a:rPr dirty="0" sz="1150">
                <a:latin typeface="Arial"/>
                <a:cs typeface="Arial"/>
              </a:rPr>
              <a:t>mikroişlemcide	</a:t>
            </a:r>
            <a:r>
              <a:rPr dirty="0" sz="1150" spc="-5">
                <a:latin typeface="Arial"/>
                <a:cs typeface="Arial"/>
              </a:rPr>
              <a:t>çalışmayabilir.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1245" y="1807673"/>
            <a:ext cx="1546225" cy="378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Arial"/>
                <a:cs typeface="Arial"/>
              </a:rPr>
              <a:t>program</a:t>
            </a:r>
            <a:endParaRPr sz="115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10"/>
              </a:spcBef>
              <a:tabLst>
                <a:tab pos="902335" algn="l"/>
              </a:tabLst>
            </a:pPr>
            <a:r>
              <a:rPr dirty="0" sz="1150">
                <a:latin typeface="Arial"/>
                <a:cs typeface="Arial"/>
              </a:rPr>
              <a:t>Program	taşınabilir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531" y="2160657"/>
            <a:ext cx="198755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5">
                <a:latin typeface="Arial"/>
                <a:cs typeface="Arial"/>
              </a:rPr>
              <a:t>platformdan </a:t>
            </a:r>
            <a:r>
              <a:rPr dirty="0" sz="1150">
                <a:latin typeface="Arial"/>
                <a:cs typeface="Arial"/>
              </a:rPr>
              <a:t>bağımsız </a:t>
            </a:r>
            <a:r>
              <a:rPr dirty="0" sz="1150" spc="-10">
                <a:latin typeface="Arial"/>
                <a:cs typeface="Arial"/>
              </a:rPr>
              <a:t>değildir.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6493" y="230581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78650" y="2337136"/>
            <a:ext cx="3860800" cy="378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0495" marR="5080" indent="-138430">
              <a:lnSpc>
                <a:spcPct val="100000"/>
              </a:lnSpc>
              <a:spcBef>
                <a:spcPts val="105"/>
              </a:spcBef>
              <a:buChar char="•"/>
              <a:tabLst>
                <a:tab pos="151130" algn="l"/>
              </a:tabLst>
            </a:pPr>
            <a:r>
              <a:rPr dirty="0" sz="1150">
                <a:latin typeface="Arial"/>
                <a:cs typeface="Arial"/>
              </a:rPr>
              <a:t>Assembly </a:t>
            </a:r>
            <a:r>
              <a:rPr dirty="0" sz="1150" spc="-5">
                <a:latin typeface="Arial"/>
                <a:cs typeface="Arial"/>
              </a:rPr>
              <a:t>dilinde program </a:t>
            </a:r>
            <a:r>
              <a:rPr dirty="0" sz="1150">
                <a:latin typeface="Arial"/>
                <a:cs typeface="Arial"/>
              </a:rPr>
              <a:t>yazmak </a:t>
            </a:r>
            <a:r>
              <a:rPr dirty="0" sz="1150" spc="-5">
                <a:latin typeface="Arial"/>
                <a:cs typeface="Arial"/>
              </a:rPr>
              <a:t>yüksek seviyeli dillere  </a:t>
            </a:r>
            <a:r>
              <a:rPr dirty="0" sz="1150">
                <a:latin typeface="Arial"/>
                <a:cs typeface="Arial"/>
              </a:rPr>
              <a:t>göre daha zor ve zaman</a:t>
            </a:r>
            <a:r>
              <a:rPr dirty="0" sz="1150" spc="5">
                <a:latin typeface="Arial"/>
                <a:cs typeface="Arial"/>
              </a:rPr>
              <a:t> </a:t>
            </a:r>
            <a:r>
              <a:rPr dirty="0" sz="1150" spc="-15">
                <a:latin typeface="Arial"/>
                <a:cs typeface="Arial"/>
              </a:rPr>
              <a:t>alıcıdır.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97</a:t>
            </a:r>
            <a:endParaRPr sz="550">
              <a:latin typeface="Arimo"/>
              <a:cs typeface="Arim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820219" y="647278"/>
            <a:ext cx="195961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solidFill>
                  <a:srgbClr val="FF0000"/>
                </a:solidFill>
                <a:latin typeface="Arial"/>
                <a:cs typeface="Arial"/>
              </a:rPr>
              <a:t>Assembly </a:t>
            </a:r>
            <a:r>
              <a:rPr dirty="0" sz="1150" spc="-5" b="1">
                <a:solidFill>
                  <a:srgbClr val="FF0000"/>
                </a:solidFill>
                <a:latin typeface="Arial"/>
                <a:cs typeface="Arial"/>
              </a:rPr>
              <a:t>dilinin</a:t>
            </a:r>
            <a:r>
              <a:rPr dirty="0" sz="115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50" spc="-5" b="1">
                <a:solidFill>
                  <a:srgbClr val="FF0000"/>
                </a:solidFill>
                <a:latin typeface="Arial"/>
                <a:cs typeface="Arial"/>
              </a:rPr>
              <a:t>avantajları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83275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20219" y="1000252"/>
            <a:ext cx="4178935" cy="554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50495" marR="5080" indent="-138430">
              <a:lnSpc>
                <a:spcPct val="100000"/>
              </a:lnSpc>
              <a:spcBef>
                <a:spcPts val="105"/>
              </a:spcBef>
              <a:buChar char="•"/>
              <a:tabLst>
                <a:tab pos="151130" algn="l"/>
              </a:tabLst>
            </a:pPr>
            <a:r>
              <a:rPr dirty="0" sz="1150">
                <a:latin typeface="Arial"/>
                <a:cs typeface="Arial"/>
              </a:rPr>
              <a:t>Bigisayar donanımı üzerinde daha iyi </a:t>
            </a:r>
            <a:r>
              <a:rPr dirty="0" sz="1150" spc="-5">
                <a:latin typeface="Arial"/>
                <a:cs typeface="Arial"/>
              </a:rPr>
              <a:t>bir </a:t>
            </a:r>
            <a:r>
              <a:rPr dirty="0" sz="1150">
                <a:latin typeface="Arial"/>
                <a:cs typeface="Arial"/>
              </a:rPr>
              <a:t>denetim </a:t>
            </a:r>
            <a:r>
              <a:rPr dirty="0" sz="1150" spc="-10">
                <a:latin typeface="Arial"/>
                <a:cs typeface="Arial"/>
              </a:rPr>
              <a:t>sağlar.  </a:t>
            </a:r>
            <a:r>
              <a:rPr dirty="0" sz="1150">
                <a:latin typeface="Arial"/>
                <a:cs typeface="Arial"/>
              </a:rPr>
              <a:t>İşlemcinizin gücünü en iyi şekilde ortaya koyabilecek tek  </a:t>
            </a:r>
            <a:r>
              <a:rPr dirty="0" sz="1150" spc="-5">
                <a:latin typeface="Arial"/>
                <a:cs typeface="Arial"/>
              </a:rPr>
              <a:t>programlama</a:t>
            </a:r>
            <a:r>
              <a:rPr dirty="0" sz="1150" spc="5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dilidir.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20220" y="1529716"/>
            <a:ext cx="4178935" cy="378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0495" marR="5080" indent="-138430">
              <a:lnSpc>
                <a:spcPct val="100000"/>
              </a:lnSpc>
              <a:spcBef>
                <a:spcPts val="105"/>
              </a:spcBef>
              <a:buChar char="•"/>
              <a:tabLst>
                <a:tab pos="151130" algn="l"/>
              </a:tabLst>
            </a:pPr>
            <a:r>
              <a:rPr dirty="0" sz="1150">
                <a:latin typeface="Arial"/>
                <a:cs typeface="Arial"/>
              </a:rPr>
              <a:t>Küçük boyutlu bellekte az yer kaplayan programlar </a:t>
            </a:r>
            <a:r>
              <a:rPr dirty="0" sz="1150" spc="-5">
                <a:latin typeface="Arial"/>
                <a:cs typeface="Arial"/>
              </a:rPr>
              <a:t>yazılabilir.  virüslerin </a:t>
            </a:r>
            <a:r>
              <a:rPr dirty="0" sz="1150">
                <a:latin typeface="Arial"/>
                <a:cs typeface="Arial"/>
              </a:rPr>
              <a:t>yazımında</a:t>
            </a:r>
            <a:r>
              <a:rPr dirty="0" sz="1150" spc="1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kullanılırlar.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20219" y="1882679"/>
            <a:ext cx="417893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05"/>
              </a:spcBef>
              <a:buChar char="•"/>
              <a:tabLst>
                <a:tab pos="151130" algn="l"/>
              </a:tabLst>
            </a:pPr>
            <a:r>
              <a:rPr dirty="0" sz="1150" spc="-10">
                <a:latin typeface="Arial"/>
                <a:cs typeface="Arial"/>
              </a:rPr>
              <a:t>Yazılan</a:t>
            </a:r>
            <a:r>
              <a:rPr dirty="0" sz="1150" spc="6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programlar</a:t>
            </a:r>
            <a:r>
              <a:rPr dirty="0" sz="1150" spc="6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daha</a:t>
            </a:r>
            <a:r>
              <a:rPr dirty="0" sz="1150" spc="6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hızlı</a:t>
            </a:r>
            <a:r>
              <a:rPr dirty="0" sz="1150" spc="60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çalışır.</a:t>
            </a:r>
            <a:r>
              <a:rPr dirty="0" sz="1150" spc="6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Çok</a:t>
            </a:r>
            <a:r>
              <a:rPr dirty="0" sz="1150" spc="6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hızlı</a:t>
            </a:r>
            <a:r>
              <a:rPr dirty="0" sz="1150" spc="6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çalıştıkları</a:t>
            </a:r>
            <a:r>
              <a:rPr dirty="0" sz="1150" spc="6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için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58090" y="2059166"/>
            <a:ext cx="4041775" cy="378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582930" algn="l"/>
                <a:tab pos="1499235" algn="l"/>
                <a:tab pos="1603375" algn="l"/>
                <a:tab pos="1831975" algn="l"/>
                <a:tab pos="2157730" algn="l"/>
                <a:tab pos="2466340" algn="l"/>
                <a:tab pos="2622550" algn="l"/>
                <a:tab pos="3061335" algn="l"/>
                <a:tab pos="3192780" algn="l"/>
              </a:tabLst>
            </a:pPr>
            <a:r>
              <a:rPr dirty="0" sz="1150">
                <a:latin typeface="Arial"/>
                <a:cs typeface="Arial"/>
              </a:rPr>
              <a:t>i</a:t>
            </a:r>
            <a:r>
              <a:rPr dirty="0" sz="1150">
                <a:latin typeface="Arial"/>
                <a:cs typeface="Arial"/>
              </a:rPr>
              <a:t>ş</a:t>
            </a:r>
            <a:r>
              <a:rPr dirty="0" sz="1150">
                <a:latin typeface="Arial"/>
                <a:cs typeface="Arial"/>
              </a:rPr>
              <a:t>letim</a:t>
            </a:r>
            <a:r>
              <a:rPr dirty="0" sz="1150">
                <a:latin typeface="Arial"/>
                <a:cs typeface="Arial"/>
              </a:rPr>
              <a:t>	</a:t>
            </a:r>
            <a:r>
              <a:rPr dirty="0" sz="1150" spc="-5">
                <a:latin typeface="Arial"/>
                <a:cs typeface="Arial"/>
              </a:rPr>
              <a:t>s</a:t>
            </a:r>
            <a:r>
              <a:rPr dirty="0" sz="1150">
                <a:latin typeface="Arial"/>
                <a:cs typeface="Arial"/>
              </a:rPr>
              <a:t>istemlerinde</a:t>
            </a:r>
            <a:r>
              <a:rPr dirty="0" sz="1150">
                <a:latin typeface="Arial"/>
                <a:cs typeface="Arial"/>
              </a:rPr>
              <a:t>		</a:t>
            </a:r>
            <a:r>
              <a:rPr dirty="0" sz="1150">
                <a:latin typeface="Arial"/>
                <a:cs typeface="Arial"/>
              </a:rPr>
              <a:t>kernel</a:t>
            </a:r>
            <a:r>
              <a:rPr dirty="0" sz="1150">
                <a:latin typeface="Arial"/>
                <a:cs typeface="Arial"/>
              </a:rPr>
              <a:t>	</a:t>
            </a:r>
            <a:r>
              <a:rPr dirty="0" sz="1150">
                <a:latin typeface="Arial"/>
                <a:cs typeface="Arial"/>
              </a:rPr>
              <a:t>ve</a:t>
            </a:r>
            <a:r>
              <a:rPr dirty="0" sz="1150">
                <a:latin typeface="Arial"/>
                <a:cs typeface="Arial"/>
              </a:rPr>
              <a:t>	</a:t>
            </a:r>
            <a:r>
              <a:rPr dirty="0" sz="1150">
                <a:latin typeface="Arial"/>
                <a:cs typeface="Arial"/>
              </a:rPr>
              <a:t>donan</a:t>
            </a:r>
            <a:r>
              <a:rPr dirty="0" sz="1150">
                <a:latin typeface="Arial"/>
                <a:cs typeface="Arial"/>
              </a:rPr>
              <a:t>ı</a:t>
            </a:r>
            <a:r>
              <a:rPr dirty="0" sz="1150" spc="5">
                <a:latin typeface="Arial"/>
                <a:cs typeface="Arial"/>
              </a:rPr>
              <a:t>m</a:t>
            </a:r>
            <a:r>
              <a:rPr dirty="0" sz="1150">
                <a:latin typeface="Arial"/>
                <a:cs typeface="Arial"/>
              </a:rPr>
              <a:t>		</a:t>
            </a:r>
            <a:r>
              <a:rPr dirty="0" sz="1150">
                <a:latin typeface="Arial"/>
                <a:cs typeface="Arial"/>
              </a:rPr>
              <a:t>s</a:t>
            </a:r>
            <a:r>
              <a:rPr dirty="0" sz="1150">
                <a:latin typeface="Arial"/>
                <a:cs typeface="Arial"/>
              </a:rPr>
              <a:t>ürücülerinin  </a:t>
            </a:r>
            <a:r>
              <a:rPr dirty="0" sz="1150">
                <a:latin typeface="Arial"/>
                <a:cs typeface="Arial"/>
              </a:rPr>
              <a:t>program</a:t>
            </a:r>
            <a:r>
              <a:rPr dirty="0" sz="1150">
                <a:latin typeface="Arial"/>
                <a:cs typeface="Arial"/>
              </a:rPr>
              <a:t>l</a:t>
            </a:r>
            <a:r>
              <a:rPr dirty="0" sz="1150">
                <a:latin typeface="Arial"/>
                <a:cs typeface="Arial"/>
              </a:rPr>
              <a:t>anmas</a:t>
            </a:r>
            <a:r>
              <a:rPr dirty="0" sz="1150">
                <a:latin typeface="Arial"/>
                <a:cs typeface="Arial"/>
              </a:rPr>
              <a:t>ı</a:t>
            </a:r>
            <a:r>
              <a:rPr dirty="0" sz="1150" spc="-5">
                <a:latin typeface="Arial"/>
                <a:cs typeface="Arial"/>
              </a:rPr>
              <a:t>n</a:t>
            </a:r>
            <a:r>
              <a:rPr dirty="0" sz="1150">
                <a:latin typeface="Arial"/>
                <a:cs typeface="Arial"/>
              </a:rPr>
              <a:t>d</a:t>
            </a:r>
            <a:r>
              <a:rPr dirty="0" sz="1150" spc="-5">
                <a:latin typeface="Arial"/>
                <a:cs typeface="Arial"/>
              </a:rPr>
              <a:t>a</a:t>
            </a:r>
            <a:r>
              <a:rPr dirty="0" sz="1150">
                <a:latin typeface="Arial"/>
                <a:cs typeface="Arial"/>
              </a:rPr>
              <a:t>,</a:t>
            </a:r>
            <a:r>
              <a:rPr dirty="0" sz="1150">
                <a:latin typeface="Arial"/>
                <a:cs typeface="Arial"/>
              </a:rPr>
              <a:t>	</a:t>
            </a:r>
            <a:r>
              <a:rPr dirty="0" sz="1150" spc="-5">
                <a:latin typeface="Arial"/>
                <a:cs typeface="Arial"/>
              </a:rPr>
              <a:t>h</a:t>
            </a:r>
            <a:r>
              <a:rPr dirty="0" sz="1150">
                <a:latin typeface="Arial"/>
                <a:cs typeface="Arial"/>
              </a:rPr>
              <a:t>ı</a:t>
            </a:r>
            <a:r>
              <a:rPr dirty="0" sz="1150">
                <a:latin typeface="Arial"/>
                <a:cs typeface="Arial"/>
              </a:rPr>
              <a:t>z</a:t>
            </a:r>
            <a:r>
              <a:rPr dirty="0" sz="1150">
                <a:latin typeface="Arial"/>
                <a:cs typeface="Arial"/>
              </a:rPr>
              <a:t>	</a:t>
            </a:r>
            <a:r>
              <a:rPr dirty="0" sz="1150" spc="-5">
                <a:latin typeface="Arial"/>
                <a:cs typeface="Arial"/>
              </a:rPr>
              <a:t>g</a:t>
            </a:r>
            <a:r>
              <a:rPr dirty="0" sz="1150">
                <a:latin typeface="Arial"/>
                <a:cs typeface="Arial"/>
              </a:rPr>
              <a:t>e</a:t>
            </a:r>
            <a:r>
              <a:rPr dirty="0" sz="1150">
                <a:latin typeface="Arial"/>
                <a:cs typeface="Arial"/>
              </a:rPr>
              <a:t>r</a:t>
            </a:r>
            <a:r>
              <a:rPr dirty="0" sz="1150" spc="-5">
                <a:latin typeface="Arial"/>
                <a:cs typeface="Arial"/>
              </a:rPr>
              <a:t>e</a:t>
            </a:r>
            <a:r>
              <a:rPr dirty="0" sz="1150" spc="-5">
                <a:latin typeface="Arial"/>
                <a:cs typeface="Arial"/>
              </a:rPr>
              <a:t>kt</a:t>
            </a:r>
            <a:r>
              <a:rPr dirty="0" sz="1150">
                <a:latin typeface="Arial"/>
                <a:cs typeface="Arial"/>
              </a:rPr>
              <a:t>i</a:t>
            </a:r>
            <a:r>
              <a:rPr dirty="0" sz="1150">
                <a:latin typeface="Arial"/>
                <a:cs typeface="Arial"/>
              </a:rPr>
              <a:t>ren</a:t>
            </a:r>
            <a:r>
              <a:rPr dirty="0" sz="1150">
                <a:latin typeface="Arial"/>
                <a:cs typeface="Arial"/>
              </a:rPr>
              <a:t>	</a:t>
            </a:r>
            <a:r>
              <a:rPr dirty="0" sz="1150">
                <a:latin typeface="Arial"/>
                <a:cs typeface="Arial"/>
              </a:rPr>
              <a:t>k</a:t>
            </a:r>
            <a:r>
              <a:rPr dirty="0" sz="1150" spc="-5">
                <a:latin typeface="Arial"/>
                <a:cs typeface="Arial"/>
              </a:rPr>
              <a:t>r</a:t>
            </a:r>
            <a:r>
              <a:rPr dirty="0" sz="1150">
                <a:latin typeface="Arial"/>
                <a:cs typeface="Arial"/>
              </a:rPr>
              <a:t>itik</a:t>
            </a:r>
            <a:r>
              <a:rPr dirty="0" sz="1150">
                <a:latin typeface="Arial"/>
                <a:cs typeface="Arial"/>
              </a:rPr>
              <a:t>	</a:t>
            </a:r>
            <a:r>
              <a:rPr dirty="0" sz="1150">
                <a:latin typeface="Arial"/>
                <a:cs typeface="Arial"/>
              </a:rPr>
              <a:t>uyg</a:t>
            </a:r>
            <a:r>
              <a:rPr dirty="0" sz="1150" spc="-5">
                <a:latin typeface="Arial"/>
                <a:cs typeface="Arial"/>
              </a:rPr>
              <a:t>u</a:t>
            </a:r>
            <a:r>
              <a:rPr dirty="0" sz="1150">
                <a:latin typeface="Arial"/>
                <a:cs typeface="Arial"/>
              </a:rPr>
              <a:t>l</a:t>
            </a:r>
            <a:r>
              <a:rPr dirty="0" sz="1150" spc="5">
                <a:latin typeface="Arial"/>
                <a:cs typeface="Arial"/>
              </a:rPr>
              <a:t>ama</a:t>
            </a:r>
            <a:r>
              <a:rPr dirty="0" sz="1150">
                <a:latin typeface="Arial"/>
                <a:cs typeface="Arial"/>
              </a:rPr>
              <a:t>l</a:t>
            </a:r>
            <a:r>
              <a:rPr dirty="0" sz="1150" spc="-5">
                <a:latin typeface="Arial"/>
                <a:cs typeface="Arial"/>
              </a:rPr>
              <a:t>a</a:t>
            </a:r>
            <a:r>
              <a:rPr dirty="0" sz="1150">
                <a:latin typeface="Arial"/>
                <a:cs typeface="Arial"/>
              </a:rPr>
              <a:t>rda</a:t>
            </a:r>
            <a:endParaRPr sz="11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83275" y="2719577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820278" y="2412150"/>
            <a:ext cx="4178935" cy="378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05"/>
              </a:spcBef>
            </a:pPr>
            <a:r>
              <a:rPr dirty="0" sz="1150" spc="-10">
                <a:latin typeface="Arial"/>
                <a:cs typeface="Arial"/>
              </a:rPr>
              <a:t>kullanılmaktadır.</a:t>
            </a:r>
            <a:endParaRPr sz="1150">
              <a:latin typeface="Arial"/>
              <a:cs typeface="Arial"/>
            </a:endParaRPr>
          </a:p>
          <a:p>
            <a:pPr marL="150495" indent="-138430">
              <a:lnSpc>
                <a:spcPct val="100000"/>
              </a:lnSpc>
              <a:spcBef>
                <a:spcPts val="10"/>
              </a:spcBef>
              <a:buChar char="•"/>
              <a:tabLst>
                <a:tab pos="151130" algn="l"/>
              </a:tabLst>
            </a:pPr>
            <a:r>
              <a:rPr dirty="0" sz="1150">
                <a:latin typeface="Arial"/>
                <a:cs typeface="Arial"/>
              </a:rPr>
              <a:t>Herhangi bir programlama dili altında, o dilin kodları</a:t>
            </a:r>
            <a:r>
              <a:rPr dirty="0" sz="1150" spc="4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arasında</a:t>
            </a:r>
            <a:endParaRPr sz="11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20283" y="2765126"/>
            <a:ext cx="4178935" cy="554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05"/>
              </a:spcBef>
            </a:pPr>
            <a:r>
              <a:rPr dirty="0" sz="1150" spc="-5">
                <a:latin typeface="Arial"/>
                <a:cs typeface="Arial"/>
              </a:rPr>
              <a:t>kullanılabilir.</a:t>
            </a:r>
            <a:endParaRPr sz="1150">
              <a:latin typeface="Arial"/>
              <a:cs typeface="Arial"/>
            </a:endParaRPr>
          </a:p>
          <a:p>
            <a:pPr marL="150495" marR="5080" indent="-138430">
              <a:lnSpc>
                <a:spcPct val="100000"/>
              </a:lnSpc>
              <a:spcBef>
                <a:spcPts val="10"/>
              </a:spcBef>
              <a:buChar char="•"/>
              <a:tabLst>
                <a:tab pos="151130" algn="l"/>
                <a:tab pos="499109" algn="l"/>
                <a:tab pos="1619250" algn="l"/>
                <a:tab pos="2149475" algn="l"/>
                <a:tab pos="2826385" algn="l"/>
                <a:tab pos="3772535" algn="l"/>
              </a:tabLst>
            </a:pPr>
            <a:r>
              <a:rPr dirty="0" sz="1150">
                <a:latin typeface="Arial"/>
                <a:cs typeface="Arial"/>
              </a:rPr>
              <a:t>İ</a:t>
            </a:r>
            <a:r>
              <a:rPr dirty="0" sz="1150">
                <a:latin typeface="Arial"/>
                <a:cs typeface="Arial"/>
              </a:rPr>
              <a:t>yi</a:t>
            </a:r>
            <a:r>
              <a:rPr dirty="0" sz="1150">
                <a:latin typeface="Arial"/>
                <a:cs typeface="Arial"/>
              </a:rPr>
              <a:t>	</a:t>
            </a:r>
            <a:r>
              <a:rPr dirty="0" sz="1150">
                <a:latin typeface="Arial"/>
                <a:cs typeface="Arial"/>
              </a:rPr>
              <a:t>ö</a:t>
            </a:r>
            <a:r>
              <a:rPr dirty="0" sz="1150" spc="-5">
                <a:latin typeface="Arial"/>
                <a:cs typeface="Arial"/>
              </a:rPr>
              <a:t>ğ</a:t>
            </a:r>
            <a:r>
              <a:rPr dirty="0" sz="1150">
                <a:latin typeface="Arial"/>
                <a:cs typeface="Arial"/>
              </a:rPr>
              <a:t>renildi</a:t>
            </a:r>
            <a:r>
              <a:rPr dirty="0" sz="1150">
                <a:latin typeface="Arial"/>
                <a:cs typeface="Arial"/>
              </a:rPr>
              <a:t>ğ</a:t>
            </a:r>
            <a:r>
              <a:rPr dirty="0" sz="1150">
                <a:latin typeface="Arial"/>
                <a:cs typeface="Arial"/>
              </a:rPr>
              <a:t>inde</a:t>
            </a:r>
            <a:r>
              <a:rPr dirty="0" sz="1150">
                <a:latin typeface="Arial"/>
                <a:cs typeface="Arial"/>
              </a:rPr>
              <a:t>	</a:t>
            </a:r>
            <a:r>
              <a:rPr dirty="0" sz="1150">
                <a:latin typeface="Arial"/>
                <a:cs typeface="Arial"/>
              </a:rPr>
              <a:t>d</a:t>
            </a:r>
            <a:r>
              <a:rPr dirty="0" sz="1150" spc="5">
                <a:latin typeface="Arial"/>
                <a:cs typeface="Arial"/>
              </a:rPr>
              <a:t>i</a:t>
            </a:r>
            <a:r>
              <a:rPr dirty="0" sz="1150">
                <a:latin typeface="Arial"/>
                <a:cs typeface="Arial"/>
              </a:rPr>
              <a:t>ğ</a:t>
            </a:r>
            <a:r>
              <a:rPr dirty="0" sz="1150">
                <a:latin typeface="Arial"/>
                <a:cs typeface="Arial"/>
              </a:rPr>
              <a:t>er</a:t>
            </a:r>
            <a:r>
              <a:rPr dirty="0" sz="1150">
                <a:latin typeface="Arial"/>
                <a:cs typeface="Arial"/>
              </a:rPr>
              <a:t>	</a:t>
            </a:r>
            <a:r>
              <a:rPr dirty="0" sz="1150">
                <a:latin typeface="Arial"/>
                <a:cs typeface="Arial"/>
              </a:rPr>
              <a:t>dillerde</a:t>
            </a:r>
            <a:r>
              <a:rPr dirty="0" sz="1150">
                <a:latin typeface="Arial"/>
                <a:cs typeface="Arial"/>
              </a:rPr>
              <a:t>	</a:t>
            </a:r>
            <a:r>
              <a:rPr dirty="0" sz="1150" spc="-5">
                <a:latin typeface="Arial"/>
                <a:cs typeface="Arial"/>
              </a:rPr>
              <a:t>k</a:t>
            </a:r>
            <a:r>
              <a:rPr dirty="0" sz="1150">
                <a:latin typeface="Arial"/>
                <a:cs typeface="Arial"/>
              </a:rPr>
              <a:t>ar</a:t>
            </a:r>
            <a:r>
              <a:rPr dirty="0" sz="1150">
                <a:latin typeface="Arial"/>
                <a:cs typeface="Arial"/>
              </a:rPr>
              <a:t>ş</a:t>
            </a:r>
            <a:r>
              <a:rPr dirty="0" sz="1150" spc="-5">
                <a:latin typeface="Arial"/>
                <a:cs typeface="Arial"/>
              </a:rPr>
              <a:t>ı</a:t>
            </a:r>
            <a:r>
              <a:rPr dirty="0" sz="1150">
                <a:latin typeface="Arial"/>
                <a:cs typeface="Arial"/>
              </a:rPr>
              <a:t>l</a:t>
            </a:r>
            <a:r>
              <a:rPr dirty="0" sz="1150" spc="-5">
                <a:latin typeface="Arial"/>
                <a:cs typeface="Arial"/>
              </a:rPr>
              <a:t>a</a:t>
            </a:r>
            <a:r>
              <a:rPr dirty="0" sz="1150">
                <a:latin typeface="Arial"/>
                <a:cs typeface="Arial"/>
              </a:rPr>
              <a:t>ş</a:t>
            </a:r>
            <a:r>
              <a:rPr dirty="0" sz="1150">
                <a:latin typeface="Arial"/>
                <a:cs typeface="Arial"/>
              </a:rPr>
              <a:t>ı</a:t>
            </a:r>
            <a:r>
              <a:rPr dirty="0" sz="1150">
                <a:latin typeface="Arial"/>
                <a:cs typeface="Arial"/>
              </a:rPr>
              <a:t>lan</a:t>
            </a:r>
            <a:r>
              <a:rPr dirty="0" sz="1150">
                <a:latin typeface="Arial"/>
                <a:cs typeface="Arial"/>
              </a:rPr>
              <a:t>	</a:t>
            </a:r>
            <a:r>
              <a:rPr dirty="0" sz="1150">
                <a:latin typeface="Arial"/>
                <a:cs typeface="Arial"/>
              </a:rPr>
              <a:t>büyük  </a:t>
            </a:r>
            <a:r>
              <a:rPr dirty="0" sz="1150" spc="-5">
                <a:latin typeface="Arial"/>
                <a:cs typeface="Arial"/>
              </a:rPr>
              <a:t>problemlerin assembly ile basit çözümleri </a:t>
            </a:r>
            <a:r>
              <a:rPr dirty="0" sz="1150">
                <a:latin typeface="Arial"/>
                <a:cs typeface="Arial"/>
              </a:rPr>
              <a:t>olduğu</a:t>
            </a:r>
            <a:r>
              <a:rPr dirty="0" sz="1150" spc="95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görülür.</a:t>
            </a:r>
            <a:endParaRPr sz="11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98</a:t>
            </a:r>
            <a:endParaRPr sz="550">
              <a:latin typeface="Arimo"/>
              <a:cs typeface="Arim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27911" y="4551711"/>
            <a:ext cx="203835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50" b="1">
                <a:solidFill>
                  <a:srgbClr val="FF0000"/>
                </a:solidFill>
                <a:latin typeface="Trebuchet MS"/>
                <a:cs typeface="Trebuchet MS"/>
              </a:rPr>
              <a:t>Assembly </a:t>
            </a:r>
            <a:r>
              <a:rPr dirty="0" sz="1150" spc="-60" b="1">
                <a:solidFill>
                  <a:srgbClr val="FF0000"/>
                </a:solidFill>
                <a:latin typeface="Trebuchet MS"/>
                <a:cs typeface="Trebuchet MS"/>
              </a:rPr>
              <a:t>dilinde program</a:t>
            </a:r>
            <a:r>
              <a:rPr dirty="0" sz="1150" spc="-19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150" spc="-75" b="1">
                <a:solidFill>
                  <a:srgbClr val="FF0000"/>
                </a:solidFill>
                <a:latin typeface="Trebuchet MS"/>
                <a:cs typeface="Trebuchet MS"/>
              </a:rPr>
              <a:t>yazma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1882" y="4866811"/>
            <a:ext cx="4283710" cy="1261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50" spc="-65">
                <a:latin typeface="Arimo"/>
                <a:cs typeface="Arimo"/>
              </a:rPr>
              <a:t>Assembly </a:t>
            </a:r>
            <a:r>
              <a:rPr dirty="0" sz="1150" spc="-25">
                <a:latin typeface="Arimo"/>
                <a:cs typeface="Arimo"/>
              </a:rPr>
              <a:t>dilinde </a:t>
            </a:r>
            <a:r>
              <a:rPr dirty="0" sz="1150" spc="-45">
                <a:latin typeface="Arimo"/>
                <a:cs typeface="Arimo"/>
              </a:rPr>
              <a:t>program </a:t>
            </a:r>
            <a:r>
              <a:rPr dirty="0" sz="1150" spc="-75">
                <a:latin typeface="Arimo"/>
                <a:cs typeface="Arimo"/>
              </a:rPr>
              <a:t>yazmak </a:t>
            </a:r>
            <a:r>
              <a:rPr dirty="0" sz="1150" spc="-30">
                <a:latin typeface="Arimo"/>
                <a:cs typeface="Arimo"/>
              </a:rPr>
              <a:t>için </a:t>
            </a:r>
            <a:r>
              <a:rPr dirty="0" sz="1150" spc="-40">
                <a:latin typeface="Arimo"/>
                <a:cs typeface="Arimo"/>
              </a:rPr>
              <a:t>Windows </a:t>
            </a:r>
            <a:r>
              <a:rPr dirty="0" sz="1150" spc="-85">
                <a:latin typeface="Arimo"/>
                <a:cs typeface="Arimo"/>
              </a:rPr>
              <a:t>alt</a:t>
            </a:r>
            <a:r>
              <a:rPr dirty="0" sz="1150" spc="-85">
                <a:latin typeface="WenQuanYi Micro Hei Mono"/>
                <a:cs typeface="WenQuanYi Micro Hei Mono"/>
              </a:rPr>
              <a:t>ı</a:t>
            </a:r>
            <a:r>
              <a:rPr dirty="0" sz="1150" spc="-85">
                <a:latin typeface="Arimo"/>
                <a:cs typeface="Arimo"/>
              </a:rPr>
              <a:t>nda </a:t>
            </a:r>
            <a:r>
              <a:rPr dirty="0" sz="1150" spc="-40">
                <a:latin typeface="Arimo"/>
                <a:cs typeface="Arimo"/>
              </a:rPr>
              <a:t>yer </a:t>
            </a:r>
            <a:r>
              <a:rPr dirty="0" sz="1150" spc="-55">
                <a:latin typeface="Arimo"/>
                <a:cs typeface="Arimo"/>
              </a:rPr>
              <a:t>alan </a:t>
            </a:r>
            <a:r>
              <a:rPr dirty="0" sz="1150" spc="-20">
                <a:latin typeface="Arimo"/>
                <a:cs typeface="Arimo"/>
              </a:rPr>
              <a:t>note  </a:t>
            </a:r>
            <a:r>
              <a:rPr dirty="0" sz="1150" spc="-45">
                <a:latin typeface="Arimo"/>
                <a:cs typeface="Arimo"/>
              </a:rPr>
              <a:t>pad, </a:t>
            </a:r>
            <a:r>
              <a:rPr dirty="0" sz="1150" spc="-20">
                <a:latin typeface="Arimo"/>
                <a:cs typeface="Arimo"/>
              </a:rPr>
              <a:t>word </a:t>
            </a:r>
            <a:r>
              <a:rPr dirty="0" sz="1150" spc="-50">
                <a:latin typeface="Arimo"/>
                <a:cs typeface="Arimo"/>
              </a:rPr>
              <a:t>pad </a:t>
            </a:r>
            <a:r>
              <a:rPr dirty="0" sz="1150" spc="-30">
                <a:latin typeface="Arimo"/>
                <a:cs typeface="Arimo"/>
              </a:rPr>
              <a:t>gibi </a:t>
            </a:r>
            <a:r>
              <a:rPr dirty="0" sz="1150" spc="-40">
                <a:latin typeface="Arimo"/>
                <a:cs typeface="Arimo"/>
              </a:rPr>
              <a:t>herhangi </a:t>
            </a:r>
            <a:r>
              <a:rPr dirty="0" sz="1150" spc="-5">
                <a:latin typeface="Arimo"/>
                <a:cs typeface="Arimo"/>
              </a:rPr>
              <a:t>bir </a:t>
            </a:r>
            <a:r>
              <a:rPr dirty="0" sz="1150" spc="-10">
                <a:latin typeface="Arimo"/>
                <a:cs typeface="Arimo"/>
              </a:rPr>
              <a:t>text editör </a:t>
            </a:r>
            <a:r>
              <a:rPr dirty="0" sz="1150" spc="-60">
                <a:latin typeface="Arimo"/>
                <a:cs typeface="Arimo"/>
              </a:rPr>
              <a:t>kullan</a:t>
            </a:r>
            <a:r>
              <a:rPr dirty="0" sz="1150" spc="-60">
                <a:latin typeface="WenQuanYi Micro Hei Mono"/>
                <a:cs typeface="WenQuanYi Micro Hei Mono"/>
              </a:rPr>
              <a:t>ı</a:t>
            </a:r>
            <a:r>
              <a:rPr dirty="0" sz="1150" spc="-60">
                <a:latin typeface="Arimo"/>
                <a:cs typeface="Arimo"/>
              </a:rPr>
              <a:t>labilir. </a:t>
            </a:r>
            <a:r>
              <a:rPr dirty="0" sz="1150" spc="-85">
                <a:latin typeface="Arimo"/>
                <a:cs typeface="Arimo"/>
              </a:rPr>
              <a:t>Text </a:t>
            </a:r>
            <a:r>
              <a:rPr dirty="0" sz="1150" spc="-10">
                <a:latin typeface="Arimo"/>
                <a:cs typeface="Arimo"/>
              </a:rPr>
              <a:t>editör  </a:t>
            </a:r>
            <a:r>
              <a:rPr dirty="0" sz="1150" spc="-155">
                <a:latin typeface="Arimo"/>
                <a:cs typeface="Arimo"/>
              </a:rPr>
              <a:t>yard</a:t>
            </a:r>
            <a:r>
              <a:rPr dirty="0" sz="1150" spc="-155">
                <a:latin typeface="WenQuanYi Micro Hei Mono"/>
                <a:cs typeface="WenQuanYi Micro Hei Mono"/>
              </a:rPr>
              <a:t>ı</a:t>
            </a:r>
            <a:r>
              <a:rPr dirty="0" sz="1150" spc="-155">
                <a:latin typeface="Arimo"/>
                <a:cs typeface="Arimo"/>
              </a:rPr>
              <a:t>m</a:t>
            </a:r>
            <a:r>
              <a:rPr dirty="0" sz="1150" spc="-155">
                <a:latin typeface="WenQuanYi Micro Hei Mono"/>
                <a:cs typeface="WenQuanYi Micro Hei Mono"/>
              </a:rPr>
              <a:t>ı </a:t>
            </a:r>
            <a:r>
              <a:rPr dirty="0" sz="1150" spc="-20">
                <a:latin typeface="Arimo"/>
                <a:cs typeface="Arimo"/>
              </a:rPr>
              <a:t>ile </a:t>
            </a:r>
            <a:r>
              <a:rPr dirty="0" sz="1150" spc="-65">
                <a:latin typeface="Arimo"/>
                <a:cs typeface="Arimo"/>
              </a:rPr>
              <a:t>Assembly </a:t>
            </a:r>
            <a:r>
              <a:rPr dirty="0" sz="1150" spc="-25">
                <a:latin typeface="Arimo"/>
                <a:cs typeface="Arimo"/>
              </a:rPr>
              <a:t>dilinde </a:t>
            </a:r>
            <a:r>
              <a:rPr dirty="0" sz="1150" spc="-45">
                <a:latin typeface="Arimo"/>
                <a:cs typeface="Arimo"/>
              </a:rPr>
              <a:t>program </a:t>
            </a:r>
            <a:r>
              <a:rPr dirty="0" sz="1150" spc="-155">
                <a:latin typeface="Arimo"/>
                <a:cs typeface="Arimo"/>
              </a:rPr>
              <a:t>yaz</a:t>
            </a:r>
            <a:r>
              <a:rPr dirty="0" sz="1150" spc="-155">
                <a:latin typeface="WenQuanYi Micro Hei Mono"/>
                <a:cs typeface="WenQuanYi Micro Hei Mono"/>
              </a:rPr>
              <a:t>ı</a:t>
            </a:r>
            <a:r>
              <a:rPr dirty="0" sz="1150" spc="-155">
                <a:latin typeface="Arimo"/>
                <a:cs typeface="Arimo"/>
              </a:rPr>
              <a:t>l</a:t>
            </a:r>
            <a:r>
              <a:rPr dirty="0" sz="1150" spc="-155">
                <a:latin typeface="WenQuanYi Micro Hei Mono"/>
                <a:cs typeface="WenQuanYi Micro Hei Mono"/>
              </a:rPr>
              <a:t>ı</a:t>
            </a:r>
            <a:r>
              <a:rPr dirty="0" sz="1150" spc="-155">
                <a:latin typeface="Arimo"/>
                <a:cs typeface="Arimo"/>
              </a:rPr>
              <a:t>r. </a:t>
            </a:r>
            <a:r>
              <a:rPr dirty="0" sz="1150" spc="-150">
                <a:latin typeface="Arimo"/>
                <a:cs typeface="Arimo"/>
              </a:rPr>
              <a:t>Yaz</a:t>
            </a:r>
            <a:r>
              <a:rPr dirty="0" sz="1150" spc="-150">
                <a:latin typeface="WenQuanYi Micro Hei Mono"/>
                <a:cs typeface="WenQuanYi Micro Hei Mono"/>
              </a:rPr>
              <a:t>ı</a:t>
            </a:r>
            <a:r>
              <a:rPr dirty="0" sz="1150" spc="-150">
                <a:latin typeface="Arimo"/>
                <a:cs typeface="Arimo"/>
              </a:rPr>
              <a:t>lan </a:t>
            </a:r>
            <a:r>
              <a:rPr dirty="0" sz="1150" spc="-45">
                <a:latin typeface="Arimo"/>
                <a:cs typeface="Arimo"/>
              </a:rPr>
              <a:t>program </a:t>
            </a:r>
            <a:r>
              <a:rPr dirty="0" sz="1150" spc="-140">
                <a:latin typeface="Arimo"/>
                <a:cs typeface="Arimo"/>
              </a:rPr>
              <a:t>TASM  </a:t>
            </a:r>
            <a:r>
              <a:rPr dirty="0" sz="1150" spc="-75">
                <a:latin typeface="Arimo"/>
                <a:cs typeface="Arimo"/>
              </a:rPr>
              <a:t>veya MASM </a:t>
            </a:r>
            <a:r>
              <a:rPr dirty="0" sz="1150" spc="-60">
                <a:latin typeface="Arimo"/>
                <a:cs typeface="Arimo"/>
              </a:rPr>
              <a:t>assembler </a:t>
            </a:r>
            <a:r>
              <a:rPr dirty="0" sz="1150" spc="-35">
                <a:latin typeface="Arimo"/>
                <a:cs typeface="Arimo"/>
              </a:rPr>
              <a:t>çevirici </a:t>
            </a:r>
            <a:r>
              <a:rPr dirty="0" sz="1150" spc="-75">
                <a:latin typeface="Arimo"/>
                <a:cs typeface="Arimo"/>
              </a:rPr>
              <a:t>programlar</a:t>
            </a:r>
            <a:r>
              <a:rPr dirty="0" sz="1150" spc="-75">
                <a:latin typeface="WenQuanYi Micro Hei Mono"/>
                <a:cs typeface="WenQuanYi Micro Hei Mono"/>
              </a:rPr>
              <a:t>ı </a:t>
            </a:r>
            <a:r>
              <a:rPr dirty="0" sz="1150" spc="-155">
                <a:latin typeface="Arimo"/>
                <a:cs typeface="Arimo"/>
              </a:rPr>
              <a:t>yard</a:t>
            </a:r>
            <a:r>
              <a:rPr dirty="0" sz="1150" spc="-155">
                <a:latin typeface="WenQuanYi Micro Hei Mono"/>
                <a:cs typeface="WenQuanYi Micro Hei Mono"/>
              </a:rPr>
              <a:t>ı</a:t>
            </a:r>
            <a:r>
              <a:rPr dirty="0" sz="1150" spc="-155">
                <a:latin typeface="Arimo"/>
                <a:cs typeface="Arimo"/>
              </a:rPr>
              <a:t>m</a:t>
            </a:r>
            <a:r>
              <a:rPr dirty="0" sz="1150" spc="-155">
                <a:latin typeface="WenQuanYi Micro Hei Mono"/>
                <a:cs typeface="WenQuanYi Micro Hei Mono"/>
              </a:rPr>
              <a:t>ı </a:t>
            </a:r>
            <a:r>
              <a:rPr dirty="0" sz="1150" spc="-20">
                <a:latin typeface="Arimo"/>
                <a:cs typeface="Arimo"/>
              </a:rPr>
              <a:t>ile </a:t>
            </a:r>
            <a:r>
              <a:rPr dirty="0" sz="1150" spc="-25">
                <a:latin typeface="Arimo"/>
                <a:cs typeface="Arimo"/>
              </a:rPr>
              <a:t>.obj </a:t>
            </a:r>
            <a:r>
              <a:rPr dirty="0" sz="1150" spc="-135">
                <a:latin typeface="Arimo"/>
                <a:cs typeface="Arimo"/>
              </a:rPr>
              <a:t>uzant</a:t>
            </a:r>
            <a:r>
              <a:rPr dirty="0" sz="1150" spc="-135">
                <a:latin typeface="WenQuanYi Micro Hei Mono"/>
                <a:cs typeface="WenQuanYi Micro Hei Mono"/>
              </a:rPr>
              <a:t>ı</a:t>
            </a:r>
            <a:r>
              <a:rPr dirty="0" sz="1150" spc="-135">
                <a:latin typeface="Arimo"/>
                <a:cs typeface="Arimo"/>
              </a:rPr>
              <a:t>l</a:t>
            </a:r>
            <a:r>
              <a:rPr dirty="0" sz="1150" spc="-135">
                <a:latin typeface="WenQuanYi Micro Hei Mono"/>
                <a:cs typeface="WenQuanYi Micro Hei Mono"/>
              </a:rPr>
              <a:t>ı  </a:t>
            </a:r>
            <a:r>
              <a:rPr dirty="0" sz="1150" spc="-45">
                <a:latin typeface="Arimo"/>
                <a:cs typeface="Arimo"/>
              </a:rPr>
              <a:t>olarak </a:t>
            </a:r>
            <a:r>
              <a:rPr dirty="0" sz="1150" spc="-50">
                <a:latin typeface="Arimo"/>
                <a:cs typeface="Arimo"/>
              </a:rPr>
              <a:t>makine </a:t>
            </a:r>
            <a:r>
              <a:rPr dirty="0" sz="1150" spc="-20">
                <a:latin typeface="Arimo"/>
                <a:cs typeface="Arimo"/>
              </a:rPr>
              <a:t>diline </a:t>
            </a:r>
            <a:r>
              <a:rPr dirty="0" sz="1150" spc="-35">
                <a:latin typeface="Arimo"/>
                <a:cs typeface="Arimo"/>
              </a:rPr>
              <a:t>çevrilir. </a:t>
            </a:r>
            <a:r>
              <a:rPr dirty="0" sz="1150" spc="-85">
                <a:latin typeface="Arimo"/>
                <a:cs typeface="Arimo"/>
              </a:rPr>
              <a:t>Bu </a:t>
            </a:r>
            <a:r>
              <a:rPr dirty="0" sz="1150" spc="-45">
                <a:latin typeface="Arimo"/>
                <a:cs typeface="Arimo"/>
              </a:rPr>
              <a:t>halde </a:t>
            </a:r>
            <a:r>
              <a:rPr dirty="0" sz="1150" spc="-40">
                <a:latin typeface="Arimo"/>
                <a:cs typeface="Arimo"/>
              </a:rPr>
              <a:t>elde </a:t>
            </a:r>
            <a:r>
              <a:rPr dirty="0" sz="1150" spc="-30">
                <a:latin typeface="Arimo"/>
                <a:cs typeface="Arimo"/>
              </a:rPr>
              <a:t>edilen </a:t>
            </a:r>
            <a:r>
              <a:rPr dirty="0" sz="1150" spc="-45">
                <a:latin typeface="Arimo"/>
                <a:cs typeface="Arimo"/>
              </a:rPr>
              <a:t>program </a:t>
            </a:r>
            <a:r>
              <a:rPr dirty="0" sz="1150" spc="-40">
                <a:latin typeface="Arimo"/>
                <a:cs typeface="Arimo"/>
              </a:rPr>
              <a:t>i</a:t>
            </a:r>
            <a:r>
              <a:rPr dirty="0" sz="1150" spc="-40">
                <a:latin typeface="WenQuanYi Micro Hei Mono"/>
                <a:cs typeface="WenQuanYi Micro Hei Mono"/>
              </a:rPr>
              <a:t>ş</a:t>
            </a:r>
            <a:r>
              <a:rPr dirty="0" sz="1150" spc="-40">
                <a:latin typeface="Arimo"/>
                <a:cs typeface="Arimo"/>
              </a:rPr>
              <a:t>letim  </a:t>
            </a:r>
            <a:r>
              <a:rPr dirty="0" sz="1150" spc="-35">
                <a:latin typeface="Arimo"/>
                <a:cs typeface="Arimo"/>
              </a:rPr>
              <a:t>sisteminin </a:t>
            </a:r>
            <a:r>
              <a:rPr dirty="0" sz="1150" spc="-150">
                <a:latin typeface="Arimo"/>
                <a:cs typeface="Arimo"/>
              </a:rPr>
              <a:t>anlad</a:t>
            </a:r>
            <a:r>
              <a:rPr dirty="0" sz="1150" spc="-150">
                <a:latin typeface="WenQuanYi Micro Hei Mono"/>
                <a:cs typeface="WenQuanYi Micro Hei Mono"/>
              </a:rPr>
              <a:t>ı</a:t>
            </a:r>
            <a:r>
              <a:rPr dirty="0" sz="1150" spc="-150">
                <a:latin typeface="Arimo"/>
                <a:cs typeface="Arimo"/>
              </a:rPr>
              <a:t>g</a:t>
            </a:r>
            <a:r>
              <a:rPr dirty="0" sz="1150" spc="-150">
                <a:latin typeface="WenQuanYi Micro Hei Mono"/>
                <a:cs typeface="WenQuanYi Micro Hei Mono"/>
              </a:rPr>
              <a:t>ı </a:t>
            </a:r>
            <a:r>
              <a:rPr dirty="0" sz="1150" spc="-5">
                <a:latin typeface="Arimo"/>
                <a:cs typeface="Arimo"/>
              </a:rPr>
              <a:t>bir </a:t>
            </a:r>
            <a:r>
              <a:rPr dirty="0" sz="1150" spc="-20">
                <a:latin typeface="Arimo"/>
                <a:cs typeface="Arimo"/>
              </a:rPr>
              <a:t>formatta</a:t>
            </a:r>
            <a:r>
              <a:rPr dirty="0" sz="1150" spc="275">
                <a:latin typeface="Arimo"/>
                <a:cs typeface="Arimo"/>
              </a:rPr>
              <a:t> </a:t>
            </a:r>
            <a:r>
              <a:rPr dirty="0" sz="1150" spc="-45">
                <a:latin typeface="Arimo"/>
                <a:cs typeface="Arimo"/>
              </a:rPr>
              <a:t>de</a:t>
            </a:r>
            <a:r>
              <a:rPr dirty="0" sz="1150" spc="-45">
                <a:latin typeface="WenQuanYi Micro Hei Mono"/>
                <a:cs typeface="WenQuanYi Micro Hei Mono"/>
              </a:rPr>
              <a:t>ğ</a:t>
            </a:r>
            <a:r>
              <a:rPr dirty="0" sz="1150" spc="-45">
                <a:latin typeface="Arimo"/>
                <a:cs typeface="Arimo"/>
              </a:rPr>
              <a:t>ildir.  </a:t>
            </a:r>
            <a:r>
              <a:rPr dirty="0" sz="1150" spc="-114">
                <a:latin typeface="Arimo"/>
                <a:cs typeface="Arimo"/>
              </a:rPr>
              <a:t>TLINK </a:t>
            </a:r>
            <a:r>
              <a:rPr dirty="0" sz="1150" spc="-155">
                <a:latin typeface="Arimo"/>
                <a:cs typeface="Arimo"/>
              </a:rPr>
              <a:t>ba</a:t>
            </a:r>
            <a:r>
              <a:rPr dirty="0" sz="1150" spc="-155">
                <a:latin typeface="WenQuanYi Micro Hei Mono"/>
                <a:cs typeface="WenQuanYi Micro Hei Mono"/>
              </a:rPr>
              <a:t>ğ</a:t>
            </a:r>
            <a:r>
              <a:rPr dirty="0" sz="1150" spc="-155">
                <a:latin typeface="Arimo"/>
                <a:cs typeface="Arimo"/>
              </a:rPr>
              <a:t>lay</a:t>
            </a:r>
            <a:r>
              <a:rPr dirty="0" sz="1150" spc="-155">
                <a:latin typeface="WenQuanYi Micro Hei Mono"/>
                <a:cs typeface="WenQuanYi Micro Hei Mono"/>
              </a:rPr>
              <a:t>ı</a:t>
            </a:r>
            <a:r>
              <a:rPr dirty="0" sz="1150" spc="-155">
                <a:latin typeface="Arimo"/>
                <a:cs typeface="Arimo"/>
              </a:rPr>
              <a:t>c</a:t>
            </a:r>
            <a:r>
              <a:rPr dirty="0" sz="1150" spc="-155">
                <a:latin typeface="WenQuanYi Micro Hei Mono"/>
                <a:cs typeface="WenQuanYi Micro Hei Mono"/>
              </a:rPr>
              <a:t>ı </a:t>
            </a:r>
            <a:r>
              <a:rPr dirty="0" sz="1150" spc="-90">
                <a:latin typeface="Arimo"/>
                <a:cs typeface="Arimo"/>
              </a:rPr>
              <a:t>program</a:t>
            </a:r>
            <a:r>
              <a:rPr dirty="0" sz="1150" spc="-90">
                <a:latin typeface="WenQuanYi Micro Hei Mono"/>
                <a:cs typeface="WenQuanYi Micro Hei Mono"/>
              </a:rPr>
              <a:t>ı  </a:t>
            </a:r>
            <a:r>
              <a:rPr dirty="0" sz="1150" spc="-75">
                <a:latin typeface="Arimo"/>
                <a:cs typeface="Arimo"/>
              </a:rPr>
              <a:t>kullan</a:t>
            </a:r>
            <a:r>
              <a:rPr dirty="0" sz="1150" spc="-75">
                <a:latin typeface="WenQuanYi Micro Hei Mono"/>
                <a:cs typeface="WenQuanYi Micro Hei Mono"/>
              </a:rPr>
              <a:t>ı</a:t>
            </a:r>
            <a:r>
              <a:rPr dirty="0" sz="1150" spc="-75">
                <a:latin typeface="Arimo"/>
                <a:cs typeface="Arimo"/>
              </a:rPr>
              <a:t>larak .exe veya </a:t>
            </a:r>
            <a:r>
              <a:rPr dirty="0" sz="1150" spc="-50">
                <a:latin typeface="Arimo"/>
                <a:cs typeface="Arimo"/>
              </a:rPr>
              <a:t>.com </a:t>
            </a:r>
            <a:r>
              <a:rPr dirty="0" sz="1150" spc="-135">
                <a:latin typeface="Arimo"/>
                <a:cs typeface="Arimo"/>
              </a:rPr>
              <a:t>uzant</a:t>
            </a:r>
            <a:r>
              <a:rPr dirty="0" sz="1150" spc="-135">
                <a:latin typeface="WenQuanYi Micro Hei Mono"/>
                <a:cs typeface="WenQuanYi Micro Hei Mono"/>
              </a:rPr>
              <a:t>ı</a:t>
            </a:r>
            <a:r>
              <a:rPr dirty="0" sz="1150" spc="-135">
                <a:latin typeface="Arimo"/>
                <a:cs typeface="Arimo"/>
              </a:rPr>
              <a:t>l</a:t>
            </a:r>
            <a:r>
              <a:rPr dirty="0" sz="1150" spc="-135">
                <a:latin typeface="WenQuanYi Micro Hei Mono"/>
                <a:cs typeface="WenQuanYi Micro Hei Mono"/>
              </a:rPr>
              <a:t>ı </a:t>
            </a:r>
            <a:r>
              <a:rPr dirty="0" sz="1150" spc="-45">
                <a:latin typeface="Arimo"/>
                <a:cs typeface="Arimo"/>
              </a:rPr>
              <a:t>hale  </a:t>
            </a:r>
            <a:r>
              <a:rPr dirty="0" sz="1150" spc="-40">
                <a:latin typeface="Arimo"/>
                <a:cs typeface="Arimo"/>
              </a:rPr>
              <a:t>dönü</a:t>
            </a:r>
            <a:r>
              <a:rPr dirty="0" sz="1150" spc="-40">
                <a:latin typeface="WenQuanYi Micro Hei Mono"/>
                <a:cs typeface="WenQuanYi Micro Hei Mono"/>
              </a:rPr>
              <a:t>ş</a:t>
            </a:r>
            <a:r>
              <a:rPr dirty="0" sz="1150" spc="-40">
                <a:latin typeface="Arimo"/>
                <a:cs typeface="Arimo"/>
              </a:rPr>
              <a:t>türülür. </a:t>
            </a:r>
            <a:r>
              <a:rPr dirty="0" sz="1150" spc="-85">
                <a:latin typeface="Arimo"/>
                <a:cs typeface="Arimo"/>
              </a:rPr>
              <a:t>Bu</a:t>
            </a:r>
            <a:r>
              <a:rPr dirty="0" sz="1150" spc="-105">
                <a:latin typeface="Arimo"/>
                <a:cs typeface="Arimo"/>
              </a:rPr>
              <a:t> </a:t>
            </a:r>
            <a:r>
              <a:rPr dirty="0" sz="1150" spc="-40">
                <a:latin typeface="Arimo"/>
                <a:cs typeface="Arimo"/>
              </a:rPr>
              <a:t>haldeki</a:t>
            </a:r>
            <a:endParaRPr sz="1150">
              <a:latin typeface="Arimo"/>
              <a:cs typeface="Arim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6493" y="607923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41882" y="6102216"/>
            <a:ext cx="4282440" cy="378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50" spc="-45">
                <a:latin typeface="Arimo"/>
                <a:cs typeface="Arimo"/>
              </a:rPr>
              <a:t>program</a:t>
            </a:r>
            <a:r>
              <a:rPr dirty="0" sz="1150" spc="225">
                <a:latin typeface="Arimo"/>
                <a:cs typeface="Arimo"/>
              </a:rPr>
              <a:t> </a:t>
            </a:r>
            <a:r>
              <a:rPr dirty="0" sz="1150" spc="-40">
                <a:latin typeface="Arimo"/>
                <a:cs typeface="Arimo"/>
              </a:rPr>
              <a:t>i</a:t>
            </a:r>
            <a:r>
              <a:rPr dirty="0" sz="1150" spc="-40">
                <a:latin typeface="WenQuanYi Micro Hei Mono"/>
                <a:cs typeface="WenQuanYi Micro Hei Mono"/>
              </a:rPr>
              <a:t>ş</a:t>
            </a:r>
            <a:r>
              <a:rPr dirty="0" sz="1150" spc="-40">
                <a:latin typeface="Arimo"/>
                <a:cs typeface="Arimo"/>
              </a:rPr>
              <a:t>letim </a:t>
            </a:r>
            <a:r>
              <a:rPr dirty="0" sz="1150" spc="-45">
                <a:latin typeface="Arimo"/>
                <a:cs typeface="Arimo"/>
              </a:rPr>
              <a:t>sistemi  üzerinde  </a:t>
            </a:r>
            <a:r>
              <a:rPr dirty="0" sz="1150" spc="-40">
                <a:latin typeface="Arimo"/>
                <a:cs typeface="Arimo"/>
              </a:rPr>
              <a:t>ismi </a:t>
            </a:r>
            <a:r>
              <a:rPr dirty="0" sz="1150" spc="-105">
                <a:latin typeface="Arimo"/>
                <a:cs typeface="Arimo"/>
              </a:rPr>
              <a:t>yaz</a:t>
            </a:r>
            <a:r>
              <a:rPr dirty="0" sz="1150" spc="-105">
                <a:latin typeface="WenQuanYi Micro Hei Mono"/>
                <a:cs typeface="WenQuanYi Micro Hei Mono"/>
              </a:rPr>
              <a:t>ı</a:t>
            </a:r>
            <a:r>
              <a:rPr dirty="0" sz="1150" spc="-105">
                <a:latin typeface="Arimo"/>
                <a:cs typeface="Arimo"/>
              </a:rPr>
              <a:t>larak </a:t>
            </a:r>
            <a:r>
              <a:rPr dirty="0" sz="1150" spc="-165">
                <a:latin typeface="Arimo"/>
                <a:cs typeface="Arimo"/>
              </a:rPr>
              <a:t>DOS </a:t>
            </a:r>
            <a:r>
              <a:rPr dirty="0" sz="1150" spc="-80">
                <a:latin typeface="Arimo"/>
                <a:cs typeface="Arimo"/>
              </a:rPr>
              <a:t>ortam</a:t>
            </a:r>
            <a:r>
              <a:rPr dirty="0" sz="1150" spc="-80">
                <a:latin typeface="WenQuanYi Micro Hei Mono"/>
                <a:cs typeface="WenQuanYi Micro Hei Mono"/>
              </a:rPr>
              <a:t>ı</a:t>
            </a:r>
            <a:r>
              <a:rPr dirty="0" sz="1150" spc="-80">
                <a:latin typeface="Arimo"/>
                <a:cs typeface="Arimo"/>
              </a:rPr>
              <a:t>nda  </a:t>
            </a:r>
            <a:r>
              <a:rPr dirty="0" sz="1150" spc="-110">
                <a:latin typeface="Arimo"/>
                <a:cs typeface="Arimo"/>
              </a:rPr>
              <a:t>çal</a:t>
            </a:r>
            <a:r>
              <a:rPr dirty="0" sz="1150" spc="-110">
                <a:latin typeface="WenQuanYi Micro Hei Mono"/>
                <a:cs typeface="WenQuanYi Micro Hei Mono"/>
              </a:rPr>
              <a:t>ış</a:t>
            </a:r>
            <a:r>
              <a:rPr dirty="0" sz="1150" spc="-110">
                <a:latin typeface="Arimo"/>
                <a:cs typeface="Arimo"/>
              </a:rPr>
              <a:t>t</a:t>
            </a:r>
            <a:r>
              <a:rPr dirty="0" sz="1150" spc="-110">
                <a:latin typeface="WenQuanYi Micro Hei Mono"/>
                <a:cs typeface="WenQuanYi Micro Hei Mono"/>
              </a:rPr>
              <a:t>ı</a:t>
            </a:r>
            <a:r>
              <a:rPr dirty="0" sz="1150" spc="-110">
                <a:latin typeface="Arimo"/>
                <a:cs typeface="Arimo"/>
              </a:rPr>
              <a:t>r</a:t>
            </a:r>
            <a:r>
              <a:rPr dirty="0" sz="1150" spc="-110">
                <a:latin typeface="WenQuanYi Micro Hei Mono"/>
                <a:cs typeface="WenQuanYi Micro Hei Mono"/>
              </a:rPr>
              <a:t>ı</a:t>
            </a:r>
            <a:r>
              <a:rPr dirty="0" sz="1150" spc="-110">
                <a:latin typeface="Arimo"/>
                <a:cs typeface="Arimo"/>
              </a:rPr>
              <a:t>labilir.</a:t>
            </a:r>
            <a:endParaRPr sz="1150">
              <a:latin typeface="Arimo"/>
              <a:cs typeface="Arim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828677" y="4570088"/>
            <a:ext cx="3983354" cy="378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50" spc="-65" b="1">
                <a:latin typeface="Trebuchet MS"/>
                <a:cs typeface="Trebuchet MS"/>
              </a:rPr>
              <a:t>Bir </a:t>
            </a:r>
            <a:r>
              <a:rPr dirty="0" sz="1150" spc="-55" b="1">
                <a:latin typeface="Trebuchet MS"/>
                <a:cs typeface="Trebuchet MS"/>
              </a:rPr>
              <a:t>Assembly </a:t>
            </a:r>
            <a:r>
              <a:rPr dirty="0" sz="1150" spc="-60" b="1">
                <a:latin typeface="Trebuchet MS"/>
                <a:cs typeface="Trebuchet MS"/>
              </a:rPr>
              <a:t>dilinde </a:t>
            </a:r>
            <a:r>
              <a:rPr dirty="0" sz="1150" spc="-75" b="1">
                <a:latin typeface="Trebuchet MS"/>
                <a:cs typeface="Trebuchet MS"/>
              </a:rPr>
              <a:t>yazılan </a:t>
            </a:r>
            <a:r>
              <a:rPr dirty="0" sz="1150" spc="-60" b="1">
                <a:latin typeface="Trebuchet MS"/>
                <a:cs typeface="Trebuchet MS"/>
              </a:rPr>
              <a:t>programda </a:t>
            </a:r>
            <a:r>
              <a:rPr dirty="0" sz="1150" spc="-70" b="1">
                <a:latin typeface="Trebuchet MS"/>
                <a:cs typeface="Trebuchet MS"/>
              </a:rPr>
              <a:t>temel </a:t>
            </a:r>
            <a:r>
              <a:rPr dirty="0" sz="1150" spc="-65" b="1">
                <a:latin typeface="Trebuchet MS"/>
                <a:cs typeface="Trebuchet MS"/>
              </a:rPr>
              <a:t>olarak </a:t>
            </a:r>
            <a:r>
              <a:rPr dirty="0" sz="1150" spc="-50" b="1">
                <a:latin typeface="Trebuchet MS"/>
                <a:cs typeface="Trebuchet MS"/>
              </a:rPr>
              <a:t>şu </a:t>
            </a:r>
            <a:r>
              <a:rPr dirty="0" sz="1150" spc="-60" b="1">
                <a:latin typeface="Trebuchet MS"/>
                <a:cs typeface="Trebuchet MS"/>
              </a:rPr>
              <a:t>bölümler  </a:t>
            </a:r>
            <a:r>
              <a:rPr dirty="0" sz="1150" spc="-65" b="1">
                <a:latin typeface="Trebuchet MS"/>
                <a:cs typeface="Trebuchet MS"/>
              </a:rPr>
              <a:t>bulunur: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28677" y="5144776"/>
            <a:ext cx="1097280" cy="554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1150" spc="-55">
                <a:latin typeface="Arimo"/>
                <a:cs typeface="Arimo"/>
              </a:rPr>
              <a:t>Yorumlar</a:t>
            </a:r>
            <a:endParaRPr sz="1150">
              <a:latin typeface="Arimo"/>
              <a:cs typeface="Arimo"/>
            </a:endParaRPr>
          </a:p>
          <a:p>
            <a:pPr marL="150495" indent="-13843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1150" spc="-70">
                <a:latin typeface="Arimo"/>
                <a:cs typeface="Arimo"/>
              </a:rPr>
              <a:t>Label</a:t>
            </a:r>
            <a:r>
              <a:rPr dirty="0" sz="1150" spc="-110">
                <a:latin typeface="Arimo"/>
                <a:cs typeface="Arimo"/>
              </a:rPr>
              <a:t> </a:t>
            </a:r>
            <a:r>
              <a:rPr dirty="0" sz="1150" spc="-35">
                <a:latin typeface="Arimo"/>
                <a:cs typeface="Arimo"/>
              </a:rPr>
              <a:t>(Etiketler)</a:t>
            </a:r>
            <a:endParaRPr sz="1150">
              <a:latin typeface="Arimo"/>
              <a:cs typeface="Arimo"/>
            </a:endParaRPr>
          </a:p>
          <a:p>
            <a:pPr marL="150495" indent="-13843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1150" spc="-45">
                <a:latin typeface="Arimo"/>
                <a:cs typeface="Arimo"/>
              </a:rPr>
              <a:t>Talimatlar</a:t>
            </a:r>
            <a:endParaRPr sz="1150">
              <a:latin typeface="Arimo"/>
              <a:cs typeface="Arimo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83275" y="5665470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828677" y="5674239"/>
            <a:ext cx="71501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1150" spc="-130">
                <a:latin typeface="Arimo"/>
                <a:cs typeface="Arimo"/>
              </a:rPr>
              <a:t>K</a:t>
            </a:r>
            <a:r>
              <a:rPr dirty="0" sz="1150" spc="-90">
                <a:latin typeface="Arimo"/>
                <a:cs typeface="Arimo"/>
              </a:rPr>
              <a:t>o</a:t>
            </a:r>
            <a:r>
              <a:rPr dirty="0" sz="1150" spc="-35">
                <a:latin typeface="Arimo"/>
                <a:cs typeface="Arimo"/>
              </a:rPr>
              <a:t>m</a:t>
            </a:r>
            <a:r>
              <a:rPr dirty="0" sz="1150" spc="-40">
                <a:latin typeface="Arimo"/>
                <a:cs typeface="Arimo"/>
              </a:rPr>
              <a:t>u</a:t>
            </a:r>
            <a:r>
              <a:rPr dirty="0" sz="1150" spc="65">
                <a:latin typeface="Arimo"/>
                <a:cs typeface="Arimo"/>
              </a:rPr>
              <a:t>t</a:t>
            </a:r>
            <a:r>
              <a:rPr dirty="0" sz="1150" spc="5">
                <a:latin typeface="Arimo"/>
                <a:cs typeface="Arimo"/>
              </a:rPr>
              <a:t>l</a:t>
            </a:r>
            <a:r>
              <a:rPr dirty="0" sz="1150" spc="-85">
                <a:latin typeface="Arimo"/>
                <a:cs typeface="Arimo"/>
              </a:rPr>
              <a:t>a</a:t>
            </a:r>
            <a:r>
              <a:rPr dirty="0" sz="1150" spc="20">
                <a:latin typeface="Arimo"/>
                <a:cs typeface="Arimo"/>
              </a:rPr>
              <a:t>r</a:t>
            </a:r>
            <a:endParaRPr sz="1150">
              <a:latin typeface="Arimo"/>
              <a:cs typeface="Arim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99</a:t>
            </a:r>
            <a:endParaRPr sz="550">
              <a:latin typeface="Arimo"/>
              <a:cs typeface="Arim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100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943" y="828545"/>
            <a:ext cx="142811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80" b="1">
                <a:latin typeface="Trebuchet MS"/>
                <a:cs typeface="Trebuchet MS"/>
              </a:rPr>
              <a:t>Yorumlar </a:t>
            </a:r>
            <a:r>
              <a:rPr dirty="0" sz="1150" spc="45" b="1">
                <a:latin typeface="Trebuchet MS"/>
                <a:cs typeface="Trebuchet MS"/>
              </a:rPr>
              <a:t>/</a:t>
            </a:r>
            <a:r>
              <a:rPr dirty="0" sz="1150" spc="-114" b="1">
                <a:latin typeface="Trebuchet MS"/>
                <a:cs typeface="Trebuchet MS"/>
              </a:rPr>
              <a:t> </a:t>
            </a:r>
            <a:r>
              <a:rPr dirty="0" sz="1150" spc="-65" b="1">
                <a:latin typeface="Trebuchet MS"/>
                <a:cs typeface="Trebuchet MS"/>
              </a:rPr>
              <a:t>Açıklamalar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122" y="1135195"/>
            <a:ext cx="4296410" cy="378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5"/>
              </a:spcBef>
            </a:pPr>
            <a:r>
              <a:rPr dirty="0" sz="1150" spc="-85">
                <a:latin typeface="Arimo"/>
                <a:cs typeface="Arimo"/>
              </a:rPr>
              <a:t>Aç</a:t>
            </a:r>
            <a:r>
              <a:rPr dirty="0" sz="1150" spc="-85">
                <a:latin typeface="WenQuanYi Micro Hei Mono"/>
                <a:cs typeface="WenQuanYi Micro Hei Mono"/>
              </a:rPr>
              <a:t>ı</a:t>
            </a:r>
            <a:r>
              <a:rPr dirty="0" sz="1150" spc="-85">
                <a:latin typeface="Arimo"/>
                <a:cs typeface="Arimo"/>
              </a:rPr>
              <a:t>klamalar </a:t>
            </a:r>
            <a:r>
              <a:rPr dirty="0" sz="1150" spc="-45">
                <a:latin typeface="Arimo"/>
                <a:cs typeface="Arimo"/>
              </a:rPr>
              <a:t>program </a:t>
            </a:r>
            <a:r>
              <a:rPr dirty="0" sz="1150" spc="-130">
                <a:latin typeface="Arimo"/>
                <a:cs typeface="Arimo"/>
              </a:rPr>
              <a:t>sat</a:t>
            </a:r>
            <a:r>
              <a:rPr dirty="0" sz="1150" spc="-130">
                <a:latin typeface="WenQuanYi Micro Hei Mono"/>
                <a:cs typeface="WenQuanYi Micro Hei Mono"/>
              </a:rPr>
              <a:t>ı</a:t>
            </a:r>
            <a:r>
              <a:rPr dirty="0" sz="1150" spc="-130">
                <a:latin typeface="Arimo"/>
                <a:cs typeface="Arimo"/>
              </a:rPr>
              <a:t>rlar</a:t>
            </a:r>
            <a:r>
              <a:rPr dirty="0" sz="1150" spc="-130">
                <a:latin typeface="WenQuanYi Micro Hei Mono"/>
                <a:cs typeface="WenQuanYi Micro Hei Mono"/>
              </a:rPr>
              <a:t>ı</a:t>
            </a:r>
            <a:r>
              <a:rPr dirty="0" sz="1150" spc="-130">
                <a:latin typeface="Arimo"/>
                <a:cs typeface="Arimo"/>
              </a:rPr>
              <a:t>n</a:t>
            </a:r>
            <a:r>
              <a:rPr dirty="0" sz="1150" spc="-130">
                <a:latin typeface="WenQuanYi Micro Hei Mono"/>
                <a:cs typeface="WenQuanYi Micro Hei Mono"/>
              </a:rPr>
              <a:t>ı</a:t>
            </a:r>
            <a:r>
              <a:rPr dirty="0" sz="1150" spc="-130">
                <a:latin typeface="Arimo"/>
                <a:cs typeface="Arimo"/>
              </a:rPr>
              <a:t>n </a:t>
            </a:r>
            <a:r>
              <a:rPr dirty="0" sz="1150" spc="-155">
                <a:latin typeface="Arimo"/>
                <a:cs typeface="Arimo"/>
              </a:rPr>
              <a:t>ba</a:t>
            </a:r>
            <a:r>
              <a:rPr dirty="0" sz="1150" spc="-155">
                <a:latin typeface="WenQuanYi Micro Hei Mono"/>
                <a:cs typeface="WenQuanYi Micro Hei Mono"/>
              </a:rPr>
              <a:t>şı</a:t>
            </a:r>
            <a:r>
              <a:rPr dirty="0" sz="1150" spc="-155">
                <a:latin typeface="Arimo"/>
                <a:cs typeface="Arimo"/>
              </a:rPr>
              <a:t>na </a:t>
            </a:r>
            <a:r>
              <a:rPr dirty="0" sz="1150" spc="-85">
                <a:latin typeface="Arimo"/>
                <a:cs typeface="Arimo"/>
              </a:rPr>
              <a:t>noktal</a:t>
            </a:r>
            <a:r>
              <a:rPr dirty="0" sz="1150" spc="-85">
                <a:latin typeface="WenQuanYi Micro Hei Mono"/>
                <a:cs typeface="WenQuanYi Micro Hei Mono"/>
              </a:rPr>
              <a:t>ı </a:t>
            </a:r>
            <a:r>
              <a:rPr dirty="0" sz="1150" spc="-30">
                <a:latin typeface="Arimo"/>
                <a:cs typeface="Arimo"/>
              </a:rPr>
              <a:t>virgül </a:t>
            </a:r>
            <a:r>
              <a:rPr dirty="0" sz="1150" spc="-45">
                <a:latin typeface="Arimo"/>
                <a:cs typeface="Arimo"/>
              </a:rPr>
              <a:t>konularak </a:t>
            </a:r>
            <a:r>
              <a:rPr dirty="0" sz="1150" spc="-165">
                <a:latin typeface="Arimo"/>
                <a:cs typeface="Arimo"/>
              </a:rPr>
              <a:t>yap</a:t>
            </a:r>
            <a:r>
              <a:rPr dirty="0" sz="1150" spc="-165">
                <a:latin typeface="WenQuanYi Micro Hei Mono"/>
                <a:cs typeface="WenQuanYi Micro Hei Mono"/>
              </a:rPr>
              <a:t>ı</a:t>
            </a:r>
            <a:r>
              <a:rPr dirty="0" sz="1150" spc="-165">
                <a:latin typeface="Arimo"/>
                <a:cs typeface="Arimo"/>
              </a:rPr>
              <a:t>l</a:t>
            </a:r>
            <a:r>
              <a:rPr dirty="0" sz="1150" spc="-165">
                <a:latin typeface="WenQuanYi Micro Hei Mono"/>
                <a:cs typeface="WenQuanYi Micro Hei Mono"/>
              </a:rPr>
              <a:t>ı</a:t>
            </a:r>
            <a:r>
              <a:rPr dirty="0" sz="1150" spc="-165">
                <a:latin typeface="Arimo"/>
                <a:cs typeface="Arimo"/>
              </a:rPr>
              <a:t>r.  </a:t>
            </a:r>
            <a:r>
              <a:rPr dirty="0" sz="1150" spc="-110">
                <a:latin typeface="Arimo"/>
                <a:cs typeface="Arimo"/>
              </a:rPr>
              <a:t>Aç</a:t>
            </a:r>
            <a:r>
              <a:rPr dirty="0" sz="1150" spc="-110">
                <a:latin typeface="WenQuanYi Micro Hei Mono"/>
                <a:cs typeface="WenQuanYi Micro Hei Mono"/>
              </a:rPr>
              <a:t>ı</a:t>
            </a:r>
            <a:r>
              <a:rPr dirty="0" sz="1150" spc="-110">
                <a:latin typeface="Arimo"/>
                <a:cs typeface="Arimo"/>
              </a:rPr>
              <a:t>klama </a:t>
            </a:r>
            <a:r>
              <a:rPr dirty="0" sz="1150" spc="-120">
                <a:latin typeface="Arimo"/>
                <a:cs typeface="Arimo"/>
              </a:rPr>
              <a:t>sat</a:t>
            </a:r>
            <a:r>
              <a:rPr dirty="0" sz="1150" spc="-120">
                <a:latin typeface="WenQuanYi Micro Hei Mono"/>
                <a:cs typeface="WenQuanYi Micro Hei Mono"/>
              </a:rPr>
              <a:t>ı</a:t>
            </a:r>
            <a:r>
              <a:rPr dirty="0" sz="1150" spc="-120">
                <a:latin typeface="Arimo"/>
                <a:cs typeface="Arimo"/>
              </a:rPr>
              <a:t>rlar</a:t>
            </a:r>
            <a:r>
              <a:rPr dirty="0" sz="1150" spc="-120">
                <a:latin typeface="WenQuanYi Micro Hei Mono"/>
                <a:cs typeface="WenQuanYi Micro Hei Mono"/>
              </a:rPr>
              <a:t>ı </a:t>
            </a:r>
            <a:r>
              <a:rPr dirty="0" sz="1150" spc="-60">
                <a:latin typeface="Arimo"/>
                <a:cs typeface="Arimo"/>
              </a:rPr>
              <a:t>assembler </a:t>
            </a:r>
            <a:r>
              <a:rPr dirty="0" sz="1150" spc="-70">
                <a:latin typeface="Arimo"/>
                <a:cs typeface="Arimo"/>
              </a:rPr>
              <a:t>taraf</a:t>
            </a:r>
            <a:r>
              <a:rPr dirty="0" sz="1150" spc="-70">
                <a:latin typeface="WenQuanYi Micro Hei Mono"/>
                <a:cs typeface="WenQuanYi Micro Hei Mono"/>
              </a:rPr>
              <a:t>ı</a:t>
            </a:r>
            <a:r>
              <a:rPr dirty="0" sz="1150" spc="-70">
                <a:latin typeface="Arimo"/>
                <a:cs typeface="Arimo"/>
              </a:rPr>
              <a:t>ndan </a:t>
            </a:r>
            <a:r>
              <a:rPr dirty="0" sz="1150" spc="-40">
                <a:latin typeface="Arimo"/>
                <a:cs typeface="Arimo"/>
              </a:rPr>
              <a:t>dikkate </a:t>
            </a:r>
            <a:r>
              <a:rPr dirty="0" sz="1150" spc="-105">
                <a:latin typeface="Arimo"/>
                <a:cs typeface="Arimo"/>
              </a:rPr>
              <a:t>al</a:t>
            </a:r>
            <a:r>
              <a:rPr dirty="0" sz="1150" spc="-105">
                <a:latin typeface="WenQuanYi Micro Hei Mono"/>
                <a:cs typeface="WenQuanYi Micro Hei Mono"/>
              </a:rPr>
              <a:t>ı</a:t>
            </a:r>
            <a:r>
              <a:rPr dirty="0" sz="1150" spc="-105">
                <a:latin typeface="Arimo"/>
                <a:cs typeface="Arimo"/>
              </a:rPr>
              <a:t>nmaz. </a:t>
            </a:r>
            <a:r>
              <a:rPr dirty="0" sz="1150" spc="-65">
                <a:latin typeface="Arimo"/>
                <a:cs typeface="Arimo"/>
              </a:rPr>
              <a:t>Program</a:t>
            </a:r>
            <a:r>
              <a:rPr dirty="0" sz="1150" spc="-50">
                <a:latin typeface="Arimo"/>
                <a:cs typeface="Arimo"/>
              </a:rPr>
              <a:t> </a:t>
            </a:r>
            <a:r>
              <a:rPr dirty="0" sz="1150" spc="-40">
                <a:latin typeface="Arimo"/>
                <a:cs typeface="Arimo"/>
              </a:rPr>
              <a:t>içinde</a:t>
            </a:r>
            <a:endParaRPr sz="115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493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80122" y="1488167"/>
            <a:ext cx="4236085" cy="378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5"/>
              </a:spcBef>
            </a:pPr>
            <a:r>
              <a:rPr dirty="0" sz="1150" spc="-65">
                <a:latin typeface="Arimo"/>
                <a:cs typeface="Arimo"/>
              </a:rPr>
              <a:t>daha</a:t>
            </a:r>
            <a:r>
              <a:rPr dirty="0" sz="1150" spc="-60">
                <a:latin typeface="Arimo"/>
                <a:cs typeface="Arimo"/>
              </a:rPr>
              <a:t> </a:t>
            </a:r>
            <a:r>
              <a:rPr dirty="0" sz="1150" spc="-95">
                <a:latin typeface="Arimo"/>
                <a:cs typeface="Arimo"/>
              </a:rPr>
              <a:t>detayl</a:t>
            </a:r>
            <a:r>
              <a:rPr dirty="0" sz="1150" spc="-95">
                <a:latin typeface="WenQuanYi Micro Hei Mono"/>
                <a:cs typeface="WenQuanYi Micro Hei Mono"/>
              </a:rPr>
              <a:t>ı</a:t>
            </a:r>
            <a:r>
              <a:rPr dirty="0" sz="1150" spc="-425">
                <a:latin typeface="WenQuanYi Micro Hei Mono"/>
                <a:cs typeface="WenQuanYi Micro Hei Mono"/>
              </a:rPr>
              <a:t> </a:t>
            </a:r>
            <a:r>
              <a:rPr dirty="0" sz="1150" spc="-25">
                <a:latin typeface="Arimo"/>
                <a:cs typeface="Arimo"/>
              </a:rPr>
              <a:t>bilgi</a:t>
            </a:r>
            <a:r>
              <a:rPr dirty="0" sz="1150" spc="-55">
                <a:latin typeface="Arimo"/>
                <a:cs typeface="Arimo"/>
              </a:rPr>
              <a:t> </a:t>
            </a:r>
            <a:r>
              <a:rPr dirty="0" sz="1150" spc="-40">
                <a:latin typeface="Arimo"/>
                <a:cs typeface="Arimo"/>
              </a:rPr>
              <a:t>vermek,</a:t>
            </a:r>
            <a:r>
              <a:rPr dirty="0" sz="1150" spc="-50">
                <a:latin typeface="Arimo"/>
                <a:cs typeface="Arimo"/>
              </a:rPr>
              <a:t> </a:t>
            </a:r>
            <a:r>
              <a:rPr dirty="0" sz="1150" spc="-75">
                <a:latin typeface="Arimo"/>
                <a:cs typeface="Arimo"/>
              </a:rPr>
              <a:t>kullan</a:t>
            </a:r>
            <a:r>
              <a:rPr dirty="0" sz="1150" spc="-75">
                <a:latin typeface="WenQuanYi Micro Hei Mono"/>
                <a:cs typeface="WenQuanYi Micro Hei Mono"/>
              </a:rPr>
              <a:t>ı</a:t>
            </a:r>
            <a:r>
              <a:rPr dirty="0" sz="1150" spc="-75">
                <a:latin typeface="Arimo"/>
                <a:cs typeface="Arimo"/>
              </a:rPr>
              <a:t>lan</a:t>
            </a:r>
            <a:r>
              <a:rPr dirty="0" sz="1150" spc="-60">
                <a:latin typeface="Arimo"/>
                <a:cs typeface="Arimo"/>
              </a:rPr>
              <a:t> </a:t>
            </a:r>
            <a:r>
              <a:rPr dirty="0" sz="1150" spc="-70">
                <a:latin typeface="Arimo"/>
                <a:cs typeface="Arimo"/>
              </a:rPr>
              <a:t>komutlar</a:t>
            </a:r>
            <a:r>
              <a:rPr dirty="0" sz="1150" spc="-70">
                <a:latin typeface="WenQuanYi Micro Hei Mono"/>
                <a:cs typeface="WenQuanYi Micro Hei Mono"/>
              </a:rPr>
              <a:t>ı</a:t>
            </a:r>
            <a:r>
              <a:rPr dirty="0" sz="1150" spc="-430">
                <a:latin typeface="WenQuanYi Micro Hei Mono"/>
                <a:cs typeface="WenQuanYi Micro Hei Mono"/>
              </a:rPr>
              <a:t> </a:t>
            </a:r>
            <a:r>
              <a:rPr dirty="0" sz="1150" spc="-65">
                <a:latin typeface="Arimo"/>
                <a:cs typeface="Arimo"/>
              </a:rPr>
              <a:t>izah</a:t>
            </a:r>
            <a:r>
              <a:rPr dirty="0" sz="1150" spc="-55">
                <a:latin typeface="Arimo"/>
                <a:cs typeface="Arimo"/>
              </a:rPr>
              <a:t> </a:t>
            </a:r>
            <a:r>
              <a:rPr dirty="0" sz="1150" spc="-35">
                <a:latin typeface="Arimo"/>
                <a:cs typeface="Arimo"/>
              </a:rPr>
              <a:t>etmek</a:t>
            </a:r>
            <a:r>
              <a:rPr dirty="0" sz="1150" spc="-55">
                <a:latin typeface="Arimo"/>
                <a:cs typeface="Arimo"/>
              </a:rPr>
              <a:t> </a:t>
            </a:r>
            <a:r>
              <a:rPr dirty="0" sz="1150" spc="-25">
                <a:latin typeface="Arimo"/>
                <a:cs typeface="Arimo"/>
              </a:rPr>
              <a:t>için</a:t>
            </a:r>
            <a:r>
              <a:rPr dirty="0" sz="1150" spc="-55">
                <a:latin typeface="Arimo"/>
                <a:cs typeface="Arimo"/>
              </a:rPr>
              <a:t> </a:t>
            </a:r>
            <a:r>
              <a:rPr dirty="0" sz="1150" spc="-120">
                <a:latin typeface="Arimo"/>
                <a:cs typeface="Arimo"/>
              </a:rPr>
              <a:t>kullan</a:t>
            </a:r>
            <a:r>
              <a:rPr dirty="0" sz="1150" spc="-120">
                <a:latin typeface="WenQuanYi Micro Hei Mono"/>
                <a:cs typeface="WenQuanYi Micro Hei Mono"/>
              </a:rPr>
              <a:t>ı</a:t>
            </a:r>
            <a:r>
              <a:rPr dirty="0" sz="1150" spc="-120">
                <a:latin typeface="Arimo"/>
                <a:cs typeface="Arimo"/>
              </a:rPr>
              <a:t>l</a:t>
            </a:r>
            <a:r>
              <a:rPr dirty="0" sz="1150" spc="-120">
                <a:latin typeface="WenQuanYi Micro Hei Mono"/>
                <a:cs typeface="WenQuanYi Micro Hei Mono"/>
              </a:rPr>
              <a:t>ı</a:t>
            </a:r>
            <a:r>
              <a:rPr dirty="0" sz="1150" spc="-120">
                <a:latin typeface="Arimo"/>
                <a:cs typeface="Arimo"/>
              </a:rPr>
              <a:t>r.  </a:t>
            </a:r>
            <a:r>
              <a:rPr dirty="0" sz="1150" spc="-35">
                <a:latin typeface="Arimo"/>
                <a:cs typeface="Arimo"/>
              </a:rPr>
              <a:t>örnek:</a:t>
            </a:r>
            <a:endParaRPr sz="11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122" y="1841138"/>
            <a:ext cx="265874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0700" algn="l"/>
                <a:tab pos="1187450" algn="l"/>
              </a:tabLst>
            </a:pPr>
            <a:r>
              <a:rPr dirty="0" sz="1150" spc="-10">
                <a:latin typeface="Arimo"/>
                <a:cs typeface="Arimo"/>
              </a:rPr>
              <a:t>;</a:t>
            </a:r>
            <a:r>
              <a:rPr dirty="0" sz="1150" spc="-65">
                <a:latin typeface="Arimo"/>
                <a:cs typeface="Arimo"/>
              </a:rPr>
              <a:t> </a:t>
            </a:r>
            <a:r>
              <a:rPr dirty="0" sz="1150" spc="-75">
                <a:latin typeface="Arimo"/>
                <a:cs typeface="Arimo"/>
              </a:rPr>
              <a:t>MOV	</a:t>
            </a:r>
            <a:r>
              <a:rPr dirty="0" sz="1150" spc="-150">
                <a:latin typeface="Arimo"/>
                <a:cs typeface="Arimo"/>
              </a:rPr>
              <a:t>ES,AX	</a:t>
            </a:r>
            <a:r>
              <a:rPr dirty="0" sz="1150" spc="-35">
                <a:latin typeface="Arimo"/>
                <a:cs typeface="Arimo"/>
              </a:rPr>
              <a:t>bu </a:t>
            </a:r>
            <a:r>
              <a:rPr dirty="0" sz="1150" spc="-30">
                <a:latin typeface="Arimo"/>
                <a:cs typeface="Arimo"/>
              </a:rPr>
              <a:t>komut </a:t>
            </a:r>
            <a:r>
              <a:rPr dirty="0" sz="1150" spc="-35">
                <a:latin typeface="Arimo"/>
                <a:cs typeface="Arimo"/>
              </a:rPr>
              <a:t>dikkat</a:t>
            </a:r>
            <a:r>
              <a:rPr dirty="0" sz="1150" spc="-175">
                <a:latin typeface="Arimo"/>
                <a:cs typeface="Arimo"/>
              </a:rPr>
              <a:t> </a:t>
            </a:r>
            <a:r>
              <a:rPr dirty="0" sz="1150" spc="-110">
                <a:latin typeface="Arimo"/>
                <a:cs typeface="Arimo"/>
              </a:rPr>
              <a:t>al</a:t>
            </a:r>
            <a:r>
              <a:rPr dirty="0" sz="1150" spc="-110">
                <a:latin typeface="WenQuanYi Micro Hei Mono"/>
                <a:cs typeface="WenQuanYi Micro Hei Mono"/>
              </a:rPr>
              <a:t>ı</a:t>
            </a:r>
            <a:r>
              <a:rPr dirty="0" sz="1150" spc="-110">
                <a:latin typeface="Arimo"/>
                <a:cs typeface="Arimo"/>
              </a:rPr>
              <a:t>nmaz</a:t>
            </a:r>
            <a:endParaRPr sz="115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122" y="2017624"/>
            <a:ext cx="144526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10">
                <a:latin typeface="Arimo"/>
                <a:cs typeface="Arimo"/>
              </a:rPr>
              <a:t>; </a:t>
            </a:r>
            <a:r>
              <a:rPr dirty="0" sz="1150" spc="-130">
                <a:latin typeface="Arimo"/>
                <a:cs typeface="Arimo"/>
              </a:rPr>
              <a:t>AL </a:t>
            </a:r>
            <a:r>
              <a:rPr dirty="0" sz="1150" spc="-70">
                <a:latin typeface="Arimo"/>
                <a:cs typeface="Arimo"/>
              </a:rPr>
              <a:t>ye </a:t>
            </a:r>
            <a:r>
              <a:rPr dirty="0" sz="1150" spc="-145">
                <a:latin typeface="Arimo"/>
                <a:cs typeface="Arimo"/>
              </a:rPr>
              <a:t>SAYI1 </a:t>
            </a:r>
            <a:r>
              <a:rPr dirty="0" sz="1150" spc="-40">
                <a:latin typeface="Arimo"/>
                <a:cs typeface="Arimo"/>
              </a:rPr>
              <a:t>de</a:t>
            </a:r>
            <a:r>
              <a:rPr dirty="0" sz="1150" spc="-40">
                <a:latin typeface="WenQuanYi Micro Hei Mono"/>
                <a:cs typeface="WenQuanYi Micro Hei Mono"/>
              </a:rPr>
              <a:t>ğ</a:t>
            </a:r>
            <a:r>
              <a:rPr dirty="0" sz="1150" spc="-40">
                <a:latin typeface="Arimo"/>
                <a:cs typeface="Arimo"/>
              </a:rPr>
              <a:t>erini</a:t>
            </a:r>
            <a:r>
              <a:rPr dirty="0" sz="1150" spc="-190">
                <a:latin typeface="Arimo"/>
                <a:cs typeface="Arimo"/>
              </a:rPr>
              <a:t> </a:t>
            </a:r>
            <a:r>
              <a:rPr dirty="0" sz="1150" spc="-20">
                <a:latin typeface="Arimo"/>
                <a:cs typeface="Arimo"/>
              </a:rPr>
              <a:t>at</a:t>
            </a:r>
            <a:endParaRPr sz="115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101</a:t>
            </a:r>
            <a:endParaRPr sz="550">
              <a:latin typeface="Arimo"/>
              <a:cs typeface="Arim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787859" y="788834"/>
            <a:ext cx="53467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110" b="1">
                <a:latin typeface="Trebuchet MS"/>
                <a:cs typeface="Trebuchet MS"/>
              </a:rPr>
              <a:t>E</a:t>
            </a:r>
            <a:r>
              <a:rPr dirty="0" sz="1150" spc="-55" b="1">
                <a:latin typeface="Trebuchet MS"/>
                <a:cs typeface="Trebuchet MS"/>
              </a:rPr>
              <a:t>t</a:t>
            </a:r>
            <a:r>
              <a:rPr dirty="0" sz="1150" spc="-55" b="1">
                <a:latin typeface="Trebuchet MS"/>
                <a:cs typeface="Trebuchet MS"/>
              </a:rPr>
              <a:t>i</a:t>
            </a:r>
            <a:r>
              <a:rPr dirty="0" sz="1150" spc="-125" b="1">
                <a:latin typeface="Trebuchet MS"/>
                <a:cs typeface="Trebuchet MS"/>
              </a:rPr>
              <a:t>k</a:t>
            </a:r>
            <a:r>
              <a:rPr dirty="0" sz="1150" spc="-95" b="1">
                <a:latin typeface="Trebuchet MS"/>
                <a:cs typeface="Trebuchet MS"/>
              </a:rPr>
              <a:t>e</a:t>
            </a:r>
            <a:r>
              <a:rPr dirty="0" sz="1150" spc="-55" b="1">
                <a:latin typeface="Trebuchet MS"/>
                <a:cs typeface="Trebuchet MS"/>
              </a:rPr>
              <a:t>t</a:t>
            </a:r>
            <a:r>
              <a:rPr dirty="0" sz="1150" spc="-80" b="1">
                <a:latin typeface="Trebuchet MS"/>
                <a:cs typeface="Trebuchet MS"/>
              </a:rPr>
              <a:t>ler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8677" y="1135195"/>
            <a:ext cx="4335780" cy="378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50" spc="-30">
                <a:latin typeface="Arimo"/>
                <a:cs typeface="Arimo"/>
              </a:rPr>
              <a:t>Etiketler </a:t>
            </a:r>
            <a:r>
              <a:rPr dirty="0" sz="1150" spc="-45">
                <a:latin typeface="Arimo"/>
                <a:cs typeface="Arimo"/>
              </a:rPr>
              <a:t>program  </a:t>
            </a:r>
            <a:r>
              <a:rPr dirty="0" sz="1150" spc="-40">
                <a:latin typeface="Arimo"/>
                <a:cs typeface="Arimo"/>
              </a:rPr>
              <a:t>içinde </a:t>
            </a:r>
            <a:r>
              <a:rPr dirty="0" sz="1150" spc="-75">
                <a:latin typeface="Arimo"/>
                <a:cs typeface="Arimo"/>
              </a:rPr>
              <a:t>kullan</a:t>
            </a:r>
            <a:r>
              <a:rPr dirty="0" sz="1150" spc="-75">
                <a:latin typeface="WenQuanYi Micro Hei Mono"/>
                <a:cs typeface="WenQuanYi Micro Hei Mono"/>
              </a:rPr>
              <a:t>ı</a:t>
            </a:r>
            <a:r>
              <a:rPr dirty="0" sz="1150" spc="-75">
                <a:latin typeface="Arimo"/>
                <a:cs typeface="Arimo"/>
              </a:rPr>
              <a:t>lan </a:t>
            </a:r>
            <a:r>
              <a:rPr dirty="0" sz="1150" spc="-65">
                <a:latin typeface="Arimo"/>
                <a:cs typeface="Arimo"/>
              </a:rPr>
              <a:t>özel </a:t>
            </a:r>
            <a:r>
              <a:rPr dirty="0" sz="1150" spc="-35">
                <a:latin typeface="Arimo"/>
                <a:cs typeface="Arimo"/>
              </a:rPr>
              <a:t>kelimelerdir. </a:t>
            </a:r>
            <a:r>
              <a:rPr dirty="0" sz="1150" spc="-80">
                <a:latin typeface="Arimo"/>
                <a:cs typeface="Arimo"/>
              </a:rPr>
              <a:t>Sonuna </a:t>
            </a:r>
            <a:r>
              <a:rPr dirty="0" sz="1150" spc="55">
                <a:latin typeface="Arimo"/>
                <a:cs typeface="Arimo"/>
              </a:rPr>
              <a:t>“:”  </a:t>
            </a:r>
            <a:r>
              <a:rPr dirty="0" sz="1150" spc="-50">
                <a:latin typeface="Arimo"/>
                <a:cs typeface="Arimo"/>
              </a:rPr>
              <a:t>konularak</a:t>
            </a:r>
            <a:r>
              <a:rPr dirty="0" sz="1150" spc="35">
                <a:latin typeface="Arimo"/>
                <a:cs typeface="Arimo"/>
              </a:rPr>
              <a:t> </a:t>
            </a:r>
            <a:r>
              <a:rPr dirty="0" sz="1150" spc="-35">
                <a:latin typeface="Arimo"/>
                <a:cs typeface="Arimo"/>
              </a:rPr>
              <a:t>kelimenin</a:t>
            </a:r>
            <a:r>
              <a:rPr dirty="0" sz="1150" spc="40">
                <a:latin typeface="Arimo"/>
                <a:cs typeface="Arimo"/>
              </a:rPr>
              <a:t> </a:t>
            </a:r>
            <a:r>
              <a:rPr dirty="0" sz="1150" spc="-15">
                <a:latin typeface="Arimo"/>
                <a:cs typeface="Arimo"/>
              </a:rPr>
              <a:t>etiket</a:t>
            </a:r>
            <a:r>
              <a:rPr dirty="0" sz="1150" spc="35">
                <a:latin typeface="Arimo"/>
                <a:cs typeface="Arimo"/>
              </a:rPr>
              <a:t> </a:t>
            </a:r>
            <a:r>
              <a:rPr dirty="0" sz="1150" spc="-50">
                <a:latin typeface="Arimo"/>
                <a:cs typeface="Arimo"/>
              </a:rPr>
              <a:t>oldu</a:t>
            </a:r>
            <a:r>
              <a:rPr dirty="0" sz="1150" spc="-50">
                <a:latin typeface="WenQuanYi Micro Hei Mono"/>
                <a:cs typeface="WenQuanYi Micro Hei Mono"/>
              </a:rPr>
              <a:t>ğ</a:t>
            </a:r>
            <a:r>
              <a:rPr dirty="0" sz="1150" spc="-50">
                <a:latin typeface="Arimo"/>
                <a:cs typeface="Arimo"/>
              </a:rPr>
              <a:t>u</a:t>
            </a:r>
            <a:r>
              <a:rPr dirty="0" sz="1150" spc="45">
                <a:latin typeface="Arimo"/>
                <a:cs typeface="Arimo"/>
              </a:rPr>
              <a:t> </a:t>
            </a:r>
            <a:r>
              <a:rPr dirty="0" sz="1150" spc="-145">
                <a:latin typeface="Arimo"/>
                <a:cs typeface="Arimo"/>
              </a:rPr>
              <a:t>anla</a:t>
            </a:r>
            <a:r>
              <a:rPr dirty="0" sz="1150" spc="-145">
                <a:latin typeface="WenQuanYi Micro Hei Mono"/>
                <a:cs typeface="WenQuanYi Micro Hei Mono"/>
              </a:rPr>
              <a:t>şı</a:t>
            </a:r>
            <a:r>
              <a:rPr dirty="0" sz="1150" spc="-145">
                <a:latin typeface="Arimo"/>
                <a:cs typeface="Arimo"/>
              </a:rPr>
              <a:t>l</a:t>
            </a:r>
            <a:r>
              <a:rPr dirty="0" sz="1150" spc="-145">
                <a:latin typeface="WenQuanYi Micro Hei Mono"/>
                <a:cs typeface="WenQuanYi Micro Hei Mono"/>
              </a:rPr>
              <a:t>ı</a:t>
            </a:r>
            <a:r>
              <a:rPr dirty="0" sz="1150" spc="-145">
                <a:latin typeface="Arimo"/>
                <a:cs typeface="Arimo"/>
              </a:rPr>
              <a:t>r.</a:t>
            </a:r>
            <a:r>
              <a:rPr dirty="0" sz="1150" spc="-135">
                <a:latin typeface="Arimo"/>
                <a:cs typeface="Arimo"/>
              </a:rPr>
              <a:t> </a:t>
            </a:r>
            <a:r>
              <a:rPr dirty="0" sz="1150" spc="-40">
                <a:latin typeface="Arimo"/>
                <a:cs typeface="Arimo"/>
              </a:rPr>
              <a:t>Etiketlerden</a:t>
            </a:r>
            <a:r>
              <a:rPr dirty="0" sz="1150" spc="40">
                <a:latin typeface="Arimo"/>
                <a:cs typeface="Arimo"/>
              </a:rPr>
              <a:t> </a:t>
            </a:r>
            <a:r>
              <a:rPr dirty="0" sz="1150" spc="-45">
                <a:latin typeface="Arimo"/>
                <a:cs typeface="Arimo"/>
              </a:rPr>
              <a:t>program</a:t>
            </a:r>
            <a:r>
              <a:rPr dirty="0" sz="1150" spc="35">
                <a:latin typeface="Arimo"/>
                <a:cs typeface="Arimo"/>
              </a:rPr>
              <a:t> </a:t>
            </a:r>
            <a:r>
              <a:rPr dirty="0" sz="1150" spc="-245">
                <a:latin typeface="Arimo"/>
                <a:cs typeface="Arimo"/>
              </a:rPr>
              <a:t>ak</a:t>
            </a:r>
            <a:r>
              <a:rPr dirty="0" sz="1150" spc="-245">
                <a:latin typeface="WenQuanYi Micro Hei Mono"/>
                <a:cs typeface="WenQuanYi Micro Hei Mono"/>
              </a:rPr>
              <a:t>ışı</a:t>
            </a:r>
            <a:r>
              <a:rPr dirty="0" sz="1150" spc="-245">
                <a:latin typeface="Arimo"/>
                <a:cs typeface="Arimo"/>
              </a:rPr>
              <a:t>n</a:t>
            </a:r>
            <a:r>
              <a:rPr dirty="0" sz="1150" spc="-245">
                <a:latin typeface="WenQuanYi Micro Hei Mono"/>
                <a:cs typeface="WenQuanYi Micro Hei Mono"/>
              </a:rPr>
              <a:t>ı</a:t>
            </a:r>
            <a:endParaRPr sz="1150">
              <a:latin typeface="WenQuanYi Micro Hei Mono"/>
              <a:cs typeface="WenQuanYi Micro Hei Mon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83275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828677" y="1488167"/>
            <a:ext cx="3465195" cy="554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50" spc="-10">
                <a:latin typeface="Arimo"/>
                <a:cs typeface="Arimo"/>
              </a:rPr>
              <a:t>belirli </a:t>
            </a:r>
            <a:r>
              <a:rPr dirty="0" sz="1150" spc="-5">
                <a:latin typeface="Arimo"/>
                <a:cs typeface="Arimo"/>
              </a:rPr>
              <a:t>bir </a:t>
            </a:r>
            <a:r>
              <a:rPr dirty="0" sz="1150" spc="-50">
                <a:latin typeface="Arimo"/>
                <a:cs typeface="Arimo"/>
              </a:rPr>
              <a:t>noktaya </a:t>
            </a:r>
            <a:r>
              <a:rPr dirty="0" sz="1150" spc="-35">
                <a:latin typeface="Arimo"/>
                <a:cs typeface="Arimo"/>
              </a:rPr>
              <a:t>yönlendirmek </a:t>
            </a:r>
            <a:r>
              <a:rPr dirty="0" sz="1150" spc="-50">
                <a:latin typeface="Arimo"/>
                <a:cs typeface="Arimo"/>
              </a:rPr>
              <a:t>istedi</a:t>
            </a:r>
            <a:r>
              <a:rPr dirty="0" sz="1150" spc="-50">
                <a:latin typeface="WenQuanYi Micro Hei Mono"/>
                <a:cs typeface="WenQuanYi Micro Hei Mono"/>
              </a:rPr>
              <a:t>ğ</a:t>
            </a:r>
            <a:r>
              <a:rPr dirty="0" sz="1150" spc="-50">
                <a:latin typeface="Arimo"/>
                <a:cs typeface="Arimo"/>
              </a:rPr>
              <a:t>imizde </a:t>
            </a:r>
            <a:r>
              <a:rPr dirty="0" sz="1150" spc="-105">
                <a:latin typeface="Arimo"/>
                <a:cs typeface="Arimo"/>
              </a:rPr>
              <a:t>yararlan</a:t>
            </a:r>
            <a:r>
              <a:rPr dirty="0" sz="1150" spc="-105">
                <a:latin typeface="WenQuanYi Micro Hei Mono"/>
                <a:cs typeface="WenQuanYi Micro Hei Mono"/>
              </a:rPr>
              <a:t>ı</a:t>
            </a:r>
            <a:r>
              <a:rPr dirty="0" sz="1150" spc="-105">
                <a:latin typeface="Arimo"/>
                <a:cs typeface="Arimo"/>
              </a:rPr>
              <a:t>r</a:t>
            </a:r>
            <a:r>
              <a:rPr dirty="0" sz="1150" spc="-105">
                <a:latin typeface="WenQuanYi Micro Hei Mono"/>
                <a:cs typeface="WenQuanYi Micro Hei Mono"/>
              </a:rPr>
              <a:t>ı</a:t>
            </a:r>
            <a:r>
              <a:rPr dirty="0" sz="1150" spc="-105">
                <a:latin typeface="Arimo"/>
                <a:cs typeface="Arimo"/>
              </a:rPr>
              <a:t>z.  </a:t>
            </a:r>
            <a:r>
              <a:rPr dirty="0" sz="1150" spc="-50">
                <a:latin typeface="Arimo"/>
                <a:cs typeface="Arimo"/>
              </a:rPr>
              <a:t>Örnek:</a:t>
            </a:r>
            <a:endParaRPr sz="1150">
              <a:latin typeface="Arimo"/>
              <a:cs typeface="Arimo"/>
            </a:endParaRPr>
          </a:p>
          <a:p>
            <a:pPr marL="144145">
              <a:lnSpc>
                <a:spcPct val="100000"/>
              </a:lnSpc>
              <a:spcBef>
                <a:spcPts val="20"/>
              </a:spcBef>
            </a:pPr>
            <a:r>
              <a:rPr dirty="0" sz="1150" spc="-85">
                <a:latin typeface="Arimo"/>
                <a:cs typeface="Arimo"/>
              </a:rPr>
              <a:t>Son:</a:t>
            </a:r>
            <a:endParaRPr sz="1150">
              <a:latin typeface="Arimo"/>
              <a:cs typeface="Arim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8677" y="2017624"/>
            <a:ext cx="2230755" cy="378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105"/>
              </a:spcBef>
              <a:tabLst>
                <a:tab pos="692150" algn="l"/>
              </a:tabLst>
            </a:pPr>
            <a:r>
              <a:rPr dirty="0" sz="1150" spc="-75">
                <a:latin typeface="Arimo"/>
                <a:cs typeface="Arimo"/>
              </a:rPr>
              <a:t>Basla:	</a:t>
            </a:r>
            <a:r>
              <a:rPr dirty="0" sz="1150" spc="-114">
                <a:latin typeface="Arimo"/>
                <a:cs typeface="Arimo"/>
              </a:rPr>
              <a:t>JMP</a:t>
            </a:r>
            <a:r>
              <a:rPr dirty="0" sz="1150" spc="-70">
                <a:latin typeface="Arimo"/>
                <a:cs typeface="Arimo"/>
              </a:rPr>
              <a:t> </a:t>
            </a:r>
            <a:r>
              <a:rPr dirty="0" sz="1150" spc="-95">
                <a:latin typeface="Arimo"/>
                <a:cs typeface="Arimo"/>
              </a:rPr>
              <a:t>ANA</a:t>
            </a:r>
            <a:endParaRPr sz="11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150" spc="-65">
                <a:latin typeface="Arimo"/>
                <a:cs typeface="Arimo"/>
              </a:rPr>
              <a:t>Burada </a:t>
            </a:r>
            <a:r>
              <a:rPr dirty="0" sz="1150" spc="-85">
                <a:latin typeface="Arimo"/>
                <a:cs typeface="Arimo"/>
              </a:rPr>
              <a:t>Son, Basla </a:t>
            </a:r>
            <a:r>
              <a:rPr dirty="0" sz="1150" spc="-25">
                <a:latin typeface="Arimo"/>
                <a:cs typeface="Arimo"/>
              </a:rPr>
              <a:t>kelimeleri</a:t>
            </a:r>
            <a:r>
              <a:rPr dirty="0" sz="1150" spc="-75">
                <a:latin typeface="Arimo"/>
                <a:cs typeface="Arimo"/>
              </a:rPr>
              <a:t> </a:t>
            </a:r>
            <a:r>
              <a:rPr dirty="0" sz="1150" spc="-20">
                <a:latin typeface="Arimo"/>
                <a:cs typeface="Arimo"/>
              </a:rPr>
              <a:t>etikettir.</a:t>
            </a:r>
            <a:endParaRPr sz="1150">
              <a:latin typeface="Arimo"/>
              <a:cs typeface="Arim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102</a:t>
            </a:r>
            <a:endParaRPr sz="550">
              <a:latin typeface="Arimo"/>
              <a:cs typeface="Arim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41882" y="4658340"/>
            <a:ext cx="63500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75" b="1">
                <a:latin typeface="Trebuchet MS"/>
                <a:cs typeface="Trebuchet MS"/>
              </a:rPr>
              <a:t>Talimatlar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6493" y="4838700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14315" y="5048079"/>
            <a:ext cx="122364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5" b="1">
                <a:latin typeface="Trebuchet MS"/>
                <a:cs typeface="Trebuchet MS"/>
              </a:rPr>
              <a:t>Veri </a:t>
            </a:r>
            <a:r>
              <a:rPr dirty="0" sz="850" spc="-35" b="1">
                <a:latin typeface="Trebuchet MS"/>
                <a:cs typeface="Trebuchet MS"/>
              </a:rPr>
              <a:t>tanımlama</a:t>
            </a:r>
            <a:r>
              <a:rPr dirty="0" sz="850" spc="-110" b="1">
                <a:latin typeface="Trebuchet MS"/>
                <a:cs typeface="Trebuchet MS"/>
              </a:rPr>
              <a:t> </a:t>
            </a:r>
            <a:r>
              <a:rPr dirty="0" sz="850" spc="-40" b="1">
                <a:latin typeface="Trebuchet MS"/>
                <a:cs typeface="Trebuchet MS"/>
              </a:rPr>
              <a:t>talimatları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6493" y="5665470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14315" y="5312811"/>
            <a:ext cx="2789555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latin typeface="Arimo"/>
                <a:cs typeface="Arimo"/>
              </a:rPr>
              <a:t>Veri </a:t>
            </a:r>
            <a:r>
              <a:rPr dirty="0" sz="850" spc="-55">
                <a:latin typeface="Arimo"/>
                <a:cs typeface="Arimo"/>
              </a:rPr>
              <a:t>tan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mlama </a:t>
            </a:r>
            <a:r>
              <a:rPr dirty="0" sz="850" spc="-35">
                <a:latin typeface="Arimo"/>
                <a:cs typeface="Arimo"/>
              </a:rPr>
              <a:t>talimatlar</a:t>
            </a:r>
            <a:r>
              <a:rPr dirty="0" sz="850" spc="-35">
                <a:latin typeface="WenQuanYi Micro Hei Mono"/>
                <a:cs typeface="WenQuanYi Micro Hei Mono"/>
              </a:rPr>
              <a:t>ı </a:t>
            </a:r>
            <a:r>
              <a:rPr dirty="0" sz="850" spc="-70">
                <a:latin typeface="Arimo"/>
                <a:cs typeface="Arimo"/>
              </a:rPr>
              <a:t>DB, </a:t>
            </a:r>
            <a:r>
              <a:rPr dirty="0" sz="850" spc="-80">
                <a:latin typeface="Arimo"/>
                <a:cs typeface="Arimo"/>
              </a:rPr>
              <a:t>DW, </a:t>
            </a:r>
            <a:r>
              <a:rPr dirty="0" sz="850" spc="-90">
                <a:latin typeface="Arimo"/>
                <a:cs typeface="Arimo"/>
              </a:rPr>
              <a:t>DD,DF, </a:t>
            </a:r>
            <a:r>
              <a:rPr dirty="0" sz="850" spc="-50">
                <a:latin typeface="Arimo"/>
                <a:cs typeface="Arimo"/>
              </a:rPr>
              <a:t>DQ, </a:t>
            </a:r>
            <a:r>
              <a:rPr dirty="0" sz="850" spc="-95">
                <a:latin typeface="Arimo"/>
                <a:cs typeface="Arimo"/>
              </a:rPr>
              <a:t>DT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85">
                <a:latin typeface="Arimo"/>
                <a:cs typeface="Arimo"/>
              </a:rPr>
              <a:t>DUP </a:t>
            </a:r>
            <a:r>
              <a:rPr dirty="0" sz="850" spc="-30">
                <a:latin typeface="Arimo"/>
                <a:cs typeface="Arimo"/>
              </a:rPr>
              <a:t>dur.  </a:t>
            </a:r>
            <a:r>
              <a:rPr dirty="0" sz="850" spc="-90">
                <a:latin typeface="Arimo"/>
                <a:cs typeface="Arimo"/>
              </a:rPr>
              <a:t>DB </a:t>
            </a:r>
            <a:r>
              <a:rPr dirty="0" sz="850" spc="-25">
                <a:latin typeface="Arimo"/>
                <a:cs typeface="Arimo"/>
              </a:rPr>
              <a:t>(Define </a:t>
            </a:r>
            <a:r>
              <a:rPr dirty="0" sz="850" spc="-30">
                <a:latin typeface="Arimo"/>
                <a:cs typeface="Arimo"/>
              </a:rPr>
              <a:t>Byte): </a:t>
            </a:r>
            <a:r>
              <a:rPr dirty="0" sz="850" spc="-35">
                <a:latin typeface="Arimo"/>
                <a:cs typeface="Arimo"/>
              </a:rPr>
              <a:t>1 </a:t>
            </a:r>
            <a:r>
              <a:rPr dirty="0" sz="850" spc="-55">
                <a:latin typeface="Arimo"/>
                <a:cs typeface="Arimo"/>
              </a:rPr>
              <a:t>Byte’l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k </a:t>
            </a:r>
            <a:r>
              <a:rPr dirty="0" sz="850" spc="-15">
                <a:latin typeface="Arimo"/>
                <a:cs typeface="Arimo"/>
              </a:rPr>
              <a:t>veri</a:t>
            </a:r>
            <a:r>
              <a:rPr dirty="0" sz="850" spc="-5">
                <a:latin typeface="Arimo"/>
                <a:cs typeface="Arimo"/>
              </a:rPr>
              <a:t> </a:t>
            </a:r>
            <a:r>
              <a:rPr dirty="0" sz="850" spc="-85">
                <a:latin typeface="Arimo"/>
                <a:cs typeface="Arimo"/>
              </a:rPr>
              <a:t>tan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mlan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60">
                <a:latin typeface="Arimo"/>
                <a:cs typeface="Arimo"/>
              </a:rPr>
              <a:t>DW </a:t>
            </a:r>
            <a:r>
              <a:rPr dirty="0" sz="850" spc="-25">
                <a:latin typeface="Arimo"/>
                <a:cs typeface="Arimo"/>
              </a:rPr>
              <a:t>(Define Word):2 </a:t>
            </a:r>
            <a:r>
              <a:rPr dirty="0" sz="850" spc="-55">
                <a:latin typeface="Arimo"/>
                <a:cs typeface="Arimo"/>
              </a:rPr>
              <a:t>Byte’l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k </a:t>
            </a:r>
            <a:r>
              <a:rPr dirty="0" sz="850" spc="-15">
                <a:latin typeface="Arimo"/>
                <a:cs typeface="Arimo"/>
              </a:rPr>
              <a:t>veri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75">
                <a:latin typeface="Arimo"/>
                <a:cs typeface="Arimo"/>
              </a:rPr>
              <a:t>tan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mlan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6493" y="607923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14168" y="5709908"/>
            <a:ext cx="2322830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80">
                <a:latin typeface="Arimo"/>
                <a:cs typeface="Arimo"/>
              </a:rPr>
              <a:t>DD </a:t>
            </a:r>
            <a:r>
              <a:rPr dirty="0" sz="850" spc="-30">
                <a:latin typeface="Arimo"/>
                <a:cs typeface="Arimo"/>
              </a:rPr>
              <a:t>(Define </a:t>
            </a:r>
            <a:r>
              <a:rPr dirty="0" sz="850" spc="-20">
                <a:latin typeface="Arimo"/>
                <a:cs typeface="Arimo"/>
              </a:rPr>
              <a:t>double </a:t>
            </a:r>
            <a:r>
              <a:rPr dirty="0" sz="850" spc="-10">
                <a:latin typeface="Arimo"/>
                <a:cs typeface="Arimo"/>
              </a:rPr>
              <a:t>word):: </a:t>
            </a:r>
            <a:r>
              <a:rPr dirty="0" sz="850" spc="-35">
                <a:latin typeface="Arimo"/>
                <a:cs typeface="Arimo"/>
              </a:rPr>
              <a:t>4 </a:t>
            </a:r>
            <a:r>
              <a:rPr dirty="0" sz="850" spc="-55">
                <a:latin typeface="Arimo"/>
                <a:cs typeface="Arimo"/>
              </a:rPr>
              <a:t>Byte’l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k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85">
                <a:latin typeface="Arimo"/>
                <a:cs typeface="Arimo"/>
              </a:rPr>
              <a:t>tan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mlan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r.  </a:t>
            </a:r>
            <a:r>
              <a:rPr dirty="0" sz="850" spc="-100">
                <a:latin typeface="Arimo"/>
                <a:cs typeface="Arimo"/>
              </a:rPr>
              <a:t>DF </a:t>
            </a:r>
            <a:r>
              <a:rPr dirty="0" sz="850" spc="-25">
                <a:latin typeface="Arimo"/>
                <a:cs typeface="Arimo"/>
              </a:rPr>
              <a:t>(Define </a:t>
            </a:r>
            <a:r>
              <a:rPr dirty="0" sz="850" spc="-65">
                <a:latin typeface="Arimo"/>
                <a:cs typeface="Arimo"/>
              </a:rPr>
              <a:t>Far </a:t>
            </a:r>
            <a:r>
              <a:rPr dirty="0" sz="850" spc="-25">
                <a:latin typeface="Arimo"/>
                <a:cs typeface="Arimo"/>
              </a:rPr>
              <a:t>Word): </a:t>
            </a:r>
            <a:r>
              <a:rPr dirty="0" sz="850" spc="-35">
                <a:latin typeface="Arimo"/>
                <a:cs typeface="Arimo"/>
              </a:rPr>
              <a:t>6 </a:t>
            </a:r>
            <a:r>
              <a:rPr dirty="0" sz="850" spc="-55">
                <a:latin typeface="Arimo"/>
                <a:cs typeface="Arimo"/>
              </a:rPr>
              <a:t>Byte’l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k </a:t>
            </a:r>
            <a:r>
              <a:rPr dirty="0" sz="850" spc="-15">
                <a:latin typeface="Arimo"/>
                <a:cs typeface="Arimo"/>
              </a:rPr>
              <a:t>veri</a:t>
            </a:r>
            <a:r>
              <a:rPr dirty="0" sz="850" spc="-120">
                <a:latin typeface="Arimo"/>
                <a:cs typeface="Arimo"/>
              </a:rPr>
              <a:t> </a:t>
            </a:r>
            <a:r>
              <a:rPr dirty="0" sz="850" spc="-85">
                <a:latin typeface="Arimo"/>
                <a:cs typeface="Arimo"/>
              </a:rPr>
              <a:t>tan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mlan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  <a:p>
            <a:pPr marL="12700" marR="71755">
              <a:lnSpc>
                <a:spcPct val="102200"/>
              </a:lnSpc>
            </a:pPr>
            <a:r>
              <a:rPr dirty="0" sz="850" spc="-80">
                <a:latin typeface="Arimo"/>
                <a:cs typeface="Arimo"/>
              </a:rPr>
              <a:t>DQ </a:t>
            </a:r>
            <a:r>
              <a:rPr dirty="0" sz="850" spc="-25">
                <a:latin typeface="Arimo"/>
                <a:cs typeface="Arimo"/>
              </a:rPr>
              <a:t>(Define </a:t>
            </a:r>
            <a:r>
              <a:rPr dirty="0" sz="850" spc="-45">
                <a:latin typeface="Arimo"/>
                <a:cs typeface="Arimo"/>
              </a:rPr>
              <a:t>Quad </a:t>
            </a:r>
            <a:r>
              <a:rPr dirty="0" sz="850" spc="-25">
                <a:latin typeface="Arimo"/>
                <a:cs typeface="Arimo"/>
              </a:rPr>
              <a:t>Word): </a:t>
            </a:r>
            <a:r>
              <a:rPr dirty="0" sz="850" spc="-35">
                <a:latin typeface="Arimo"/>
                <a:cs typeface="Arimo"/>
              </a:rPr>
              <a:t>8 </a:t>
            </a:r>
            <a:r>
              <a:rPr dirty="0" sz="850" spc="-55">
                <a:latin typeface="Arimo"/>
                <a:cs typeface="Arimo"/>
              </a:rPr>
              <a:t>Byte’l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k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75">
                <a:latin typeface="Arimo"/>
                <a:cs typeface="Arimo"/>
              </a:rPr>
              <a:t>tan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mlan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  </a:t>
            </a:r>
            <a:r>
              <a:rPr dirty="0" sz="850" spc="-95">
                <a:latin typeface="Arimo"/>
                <a:cs typeface="Arimo"/>
              </a:rPr>
              <a:t>DT </a:t>
            </a:r>
            <a:r>
              <a:rPr dirty="0" sz="850" spc="-25">
                <a:latin typeface="Arimo"/>
                <a:cs typeface="Arimo"/>
              </a:rPr>
              <a:t>(Define </a:t>
            </a:r>
            <a:r>
              <a:rPr dirty="0" sz="850" spc="-80">
                <a:latin typeface="Arimo"/>
                <a:cs typeface="Arimo"/>
              </a:rPr>
              <a:t>Ten </a:t>
            </a:r>
            <a:r>
              <a:rPr dirty="0" sz="850" spc="-30">
                <a:latin typeface="Arimo"/>
                <a:cs typeface="Arimo"/>
              </a:rPr>
              <a:t>Byte): </a:t>
            </a:r>
            <a:r>
              <a:rPr dirty="0" sz="850" spc="-35">
                <a:latin typeface="Arimo"/>
                <a:cs typeface="Arimo"/>
              </a:rPr>
              <a:t>10 </a:t>
            </a:r>
            <a:r>
              <a:rPr dirty="0" sz="850" spc="-55">
                <a:latin typeface="Arimo"/>
                <a:cs typeface="Arimo"/>
              </a:rPr>
              <a:t>Byte’l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k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85">
                <a:latin typeface="Arimo"/>
                <a:cs typeface="Arimo"/>
              </a:rPr>
              <a:t>tan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mlan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r.  </a:t>
            </a:r>
            <a:r>
              <a:rPr dirty="0" sz="850" spc="-70">
                <a:latin typeface="Arimo"/>
                <a:cs typeface="Arimo"/>
              </a:rPr>
              <a:t>DUP:</a:t>
            </a:r>
            <a:r>
              <a:rPr dirty="0" sz="850" spc="-1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Duplicate</a:t>
            </a:r>
            <a:endParaRPr sz="850">
              <a:latin typeface="Arimo"/>
              <a:cs typeface="Arim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4315" y="6504096"/>
            <a:ext cx="4082415" cy="290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0">
                <a:latin typeface="Arimo"/>
                <a:cs typeface="Arimo"/>
              </a:rPr>
              <a:t>SAYI </a:t>
            </a:r>
            <a:r>
              <a:rPr dirty="0" sz="850" spc="-35">
                <a:latin typeface="Arimo"/>
                <a:cs typeface="Arimo"/>
              </a:rPr>
              <a:t>3 </a:t>
            </a:r>
            <a:r>
              <a:rPr dirty="0" sz="850" spc="-55">
                <a:latin typeface="Arimo"/>
                <a:cs typeface="Arimo"/>
              </a:rPr>
              <a:t>DUP(0); </a:t>
            </a:r>
            <a:r>
              <a:rPr dirty="0" sz="850" spc="-30">
                <a:latin typeface="Arimo"/>
                <a:cs typeface="Arimo"/>
              </a:rPr>
              <a:t>Bellekten </a:t>
            </a:r>
            <a:r>
              <a:rPr dirty="0" sz="850" spc="-120">
                <a:latin typeface="Arimo"/>
                <a:cs typeface="Arimo"/>
              </a:rPr>
              <a:t>SAYI </a:t>
            </a:r>
            <a:r>
              <a:rPr dirty="0" sz="850" spc="-50">
                <a:latin typeface="Arimo"/>
                <a:cs typeface="Arimo"/>
              </a:rPr>
              <a:t>de</a:t>
            </a:r>
            <a:r>
              <a:rPr dirty="0" sz="850" spc="-50">
                <a:latin typeface="WenQuanYi Micro Hei Mono"/>
                <a:cs typeface="WenQuanYi Micro Hei Mono"/>
              </a:rPr>
              <a:t>ğ</a:t>
            </a:r>
            <a:r>
              <a:rPr dirty="0" sz="850" spc="-50">
                <a:latin typeface="Arimo"/>
                <a:cs typeface="Arimo"/>
              </a:rPr>
              <a:t>i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keni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35">
                <a:latin typeface="Arimo"/>
                <a:cs typeface="Arimo"/>
              </a:rPr>
              <a:t>3 </a:t>
            </a:r>
            <a:r>
              <a:rPr dirty="0" sz="850" spc="-45">
                <a:latin typeface="Arimo"/>
                <a:cs typeface="Arimo"/>
              </a:rPr>
              <a:t>byte’l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k </a:t>
            </a:r>
            <a:r>
              <a:rPr dirty="0" sz="850" spc="-25">
                <a:latin typeface="Arimo"/>
                <a:cs typeface="Arimo"/>
              </a:rPr>
              <a:t>yer </a:t>
            </a:r>
            <a:r>
              <a:rPr dirty="0" sz="850" spc="-100">
                <a:latin typeface="Arimo"/>
                <a:cs typeface="Arimo"/>
              </a:rPr>
              <a:t>ay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r, </a:t>
            </a:r>
            <a:r>
              <a:rPr dirty="0" sz="850" spc="-10">
                <a:latin typeface="Arimo"/>
                <a:cs typeface="Arimo"/>
              </a:rPr>
              <a:t>içini </a:t>
            </a:r>
            <a:r>
              <a:rPr dirty="0" sz="850" spc="-35">
                <a:latin typeface="Arimo"/>
                <a:cs typeface="Arimo"/>
              </a:rPr>
              <a:t>0 </a:t>
            </a:r>
            <a:r>
              <a:rPr dirty="0" sz="850" spc="-10">
                <a:latin typeface="Arimo"/>
                <a:cs typeface="Arimo"/>
              </a:rPr>
              <a:t>ile</a:t>
            </a:r>
            <a:r>
              <a:rPr dirty="0" sz="850" spc="-15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doldur.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120">
                <a:latin typeface="Arimo"/>
                <a:cs typeface="Arimo"/>
              </a:rPr>
              <a:t>SAYI </a:t>
            </a:r>
            <a:r>
              <a:rPr dirty="0" sz="850" spc="-60">
                <a:latin typeface="Arimo"/>
                <a:cs typeface="Arimo"/>
              </a:rPr>
              <a:t>DW </a:t>
            </a:r>
            <a:r>
              <a:rPr dirty="0" sz="850" spc="-35">
                <a:latin typeface="Arimo"/>
                <a:cs typeface="Arimo"/>
              </a:rPr>
              <a:t>10 </a:t>
            </a:r>
            <a:r>
              <a:rPr dirty="0" sz="850" spc="-60">
                <a:latin typeface="Arimo"/>
                <a:cs typeface="Arimo"/>
              </a:rPr>
              <a:t>DUP(5)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Bellekten </a:t>
            </a:r>
            <a:r>
              <a:rPr dirty="0" sz="850" spc="-120">
                <a:latin typeface="Arimo"/>
                <a:cs typeface="Arimo"/>
              </a:rPr>
              <a:t>SAYI </a:t>
            </a:r>
            <a:r>
              <a:rPr dirty="0" sz="850" spc="-50">
                <a:latin typeface="Arimo"/>
                <a:cs typeface="Arimo"/>
              </a:rPr>
              <a:t>de</a:t>
            </a:r>
            <a:r>
              <a:rPr dirty="0" sz="850" spc="-50">
                <a:latin typeface="WenQuanYi Micro Hei Mono"/>
                <a:cs typeface="WenQuanYi Micro Hei Mono"/>
              </a:rPr>
              <a:t>ğ</a:t>
            </a:r>
            <a:r>
              <a:rPr dirty="0" sz="850" spc="-50">
                <a:latin typeface="Arimo"/>
                <a:cs typeface="Arimo"/>
              </a:rPr>
              <a:t>i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keni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40">
                <a:latin typeface="Arimo"/>
                <a:cs typeface="Arimo"/>
              </a:rPr>
              <a:t>10x2 </a:t>
            </a:r>
            <a:r>
              <a:rPr dirty="0" sz="850" spc="-45">
                <a:latin typeface="Arimo"/>
                <a:cs typeface="Arimo"/>
              </a:rPr>
              <a:t>byte’l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k </a:t>
            </a:r>
            <a:r>
              <a:rPr dirty="0" sz="850" spc="-25">
                <a:latin typeface="Arimo"/>
                <a:cs typeface="Arimo"/>
              </a:rPr>
              <a:t>yer </a:t>
            </a:r>
            <a:r>
              <a:rPr dirty="0" sz="850" spc="-100">
                <a:latin typeface="Arimo"/>
                <a:cs typeface="Arimo"/>
              </a:rPr>
              <a:t>ay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r, </a:t>
            </a:r>
            <a:r>
              <a:rPr dirty="0" sz="850" spc="-10">
                <a:latin typeface="Arimo"/>
                <a:cs typeface="Arimo"/>
              </a:rPr>
              <a:t>içlerini </a:t>
            </a:r>
            <a:r>
              <a:rPr dirty="0" sz="850" spc="-35">
                <a:latin typeface="Arimo"/>
                <a:cs typeface="Arimo"/>
              </a:rPr>
              <a:t>5 </a:t>
            </a:r>
            <a:r>
              <a:rPr dirty="0" sz="850" spc="-10">
                <a:latin typeface="Arimo"/>
                <a:cs typeface="Arimo"/>
              </a:rPr>
              <a:t>ile</a:t>
            </a:r>
            <a:r>
              <a:rPr dirty="0" sz="850" spc="6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doldur.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865444" y="4695476"/>
            <a:ext cx="115697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 b="1">
                <a:latin typeface="Trebuchet MS"/>
                <a:cs typeface="Trebuchet MS"/>
              </a:rPr>
              <a:t>String </a:t>
            </a:r>
            <a:r>
              <a:rPr dirty="0" sz="850" spc="-55" b="1">
                <a:latin typeface="Trebuchet MS"/>
                <a:cs typeface="Trebuchet MS"/>
              </a:rPr>
              <a:t>verileri</a:t>
            </a:r>
            <a:r>
              <a:rPr dirty="0" sz="850" spc="-140" b="1">
                <a:latin typeface="Trebuchet MS"/>
                <a:cs typeface="Trebuchet MS"/>
              </a:rPr>
              <a:t> </a:t>
            </a:r>
            <a:r>
              <a:rPr dirty="0" sz="850" spc="-35" b="1">
                <a:latin typeface="Trebuchet MS"/>
                <a:cs typeface="Trebuchet MS"/>
              </a:rPr>
              <a:t>tanımlama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65444" y="4960208"/>
            <a:ext cx="1231265" cy="290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05">
                <a:latin typeface="Arimo"/>
                <a:cs typeface="Arimo"/>
              </a:rPr>
              <a:t>YAZI </a:t>
            </a:r>
            <a:r>
              <a:rPr dirty="0" sz="850" spc="-90">
                <a:latin typeface="Arimo"/>
                <a:cs typeface="Arimo"/>
              </a:rPr>
              <a:t>DB</a:t>
            </a:r>
            <a:r>
              <a:rPr dirty="0" sz="850" spc="-125">
                <a:latin typeface="Arimo"/>
                <a:cs typeface="Arimo"/>
              </a:rPr>
              <a:t> </a:t>
            </a:r>
            <a:r>
              <a:rPr dirty="0" sz="850" spc="-70">
                <a:latin typeface="Arimo"/>
                <a:cs typeface="Arimo"/>
              </a:rPr>
              <a:t>‘KARABUK’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105">
                <a:latin typeface="Arimo"/>
                <a:cs typeface="Arimo"/>
              </a:rPr>
              <a:t>YAZI </a:t>
            </a:r>
            <a:r>
              <a:rPr dirty="0" sz="850" spc="-90">
                <a:latin typeface="Arimo"/>
                <a:cs typeface="Arimo"/>
              </a:rPr>
              <a:t>DB</a:t>
            </a:r>
            <a:r>
              <a:rPr dirty="0" sz="850" spc="-20">
                <a:latin typeface="Arimo"/>
                <a:cs typeface="Arimo"/>
              </a:rPr>
              <a:t> </a:t>
            </a:r>
            <a:r>
              <a:rPr dirty="0" sz="850" spc="-60">
                <a:latin typeface="Arimo"/>
                <a:cs typeface="Arimo"/>
              </a:rPr>
              <a:t>‘K’,’A’,’R’,’A’,’B’,’U’,’K’</a:t>
            </a:r>
            <a:endParaRPr sz="850">
              <a:latin typeface="Arimo"/>
              <a:cs typeface="Arim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65444" y="5357299"/>
            <a:ext cx="72009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0" b="1">
                <a:latin typeface="Trebuchet MS"/>
                <a:cs typeface="Trebuchet MS"/>
              </a:rPr>
              <a:t>Dizi</a:t>
            </a:r>
            <a:r>
              <a:rPr dirty="0" sz="850" spc="-105" b="1">
                <a:latin typeface="Trebuchet MS"/>
                <a:cs typeface="Trebuchet MS"/>
              </a:rPr>
              <a:t> </a:t>
            </a:r>
            <a:r>
              <a:rPr dirty="0" sz="850" spc="-50" b="1">
                <a:latin typeface="Trebuchet MS"/>
                <a:cs typeface="Trebuchet MS"/>
              </a:rPr>
              <a:t>Tanımlama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65444" y="5622030"/>
            <a:ext cx="4178935" cy="5549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60">
                <a:latin typeface="Arimo"/>
                <a:cs typeface="Arimo"/>
              </a:rPr>
              <a:t>DIZI </a:t>
            </a:r>
            <a:r>
              <a:rPr dirty="0" sz="850" spc="-90">
                <a:latin typeface="Arimo"/>
                <a:cs typeface="Arimo"/>
              </a:rPr>
              <a:t>DB </a:t>
            </a:r>
            <a:r>
              <a:rPr dirty="0" sz="850" spc="-30">
                <a:latin typeface="Arimo"/>
                <a:cs typeface="Arimo"/>
              </a:rPr>
              <a:t>2, 4, 0, </a:t>
            </a:r>
            <a:r>
              <a:rPr dirty="0" sz="850" spc="-20">
                <a:latin typeface="WenQuanYi Micro Hei Mono"/>
                <a:cs typeface="WenQuanYi Micro Hei Mono"/>
              </a:rPr>
              <a:t>‐</a:t>
            </a:r>
            <a:r>
              <a:rPr dirty="0" sz="850" spc="-20">
                <a:latin typeface="Arimo"/>
                <a:cs typeface="Arimo"/>
              </a:rPr>
              <a:t>5,</a:t>
            </a:r>
            <a:r>
              <a:rPr dirty="0" sz="850" spc="-1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7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65">
                <a:latin typeface="Arimo"/>
                <a:cs typeface="Arimo"/>
              </a:rPr>
              <a:t>DIZI </a:t>
            </a:r>
            <a:r>
              <a:rPr dirty="0" sz="850" spc="-90">
                <a:latin typeface="Arimo"/>
                <a:cs typeface="Arimo"/>
              </a:rPr>
              <a:t>DB </a:t>
            </a:r>
            <a:r>
              <a:rPr dirty="0" sz="850" spc="-30">
                <a:latin typeface="Arimo"/>
                <a:cs typeface="Arimo"/>
              </a:rPr>
              <a:t>12, </a:t>
            </a:r>
            <a:r>
              <a:rPr dirty="0" sz="850" spc="-65">
                <a:latin typeface="Arimo"/>
                <a:cs typeface="Arimo"/>
              </a:rPr>
              <a:t>0FH,</a:t>
            </a:r>
            <a:r>
              <a:rPr dirty="0" sz="850" spc="1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01001001B</a:t>
            </a:r>
            <a:endParaRPr sz="850">
              <a:latin typeface="Arimo"/>
              <a:cs typeface="Arimo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-110">
                <a:latin typeface="Arimo"/>
                <a:cs typeface="Arimo"/>
              </a:rPr>
              <a:t>Say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lar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n </a:t>
            </a:r>
            <a:r>
              <a:rPr dirty="0" sz="850" spc="-35">
                <a:latin typeface="Arimo"/>
                <a:cs typeface="Arimo"/>
              </a:rPr>
              <a:t>sonunda </a:t>
            </a:r>
            <a:r>
              <a:rPr dirty="0" sz="850" spc="-95">
                <a:latin typeface="Arimo"/>
                <a:cs typeface="Arimo"/>
              </a:rPr>
              <a:t>B </a:t>
            </a:r>
            <a:r>
              <a:rPr dirty="0" sz="850" spc="-80">
                <a:latin typeface="Arimo"/>
                <a:cs typeface="Arimo"/>
              </a:rPr>
              <a:t>olmas</a:t>
            </a:r>
            <a:r>
              <a:rPr dirty="0" sz="850" spc="-80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verinin </a:t>
            </a:r>
            <a:r>
              <a:rPr dirty="0" sz="850" spc="-10">
                <a:latin typeface="Arimo"/>
                <a:cs typeface="Arimo"/>
              </a:rPr>
              <a:t>ikilik </a:t>
            </a:r>
            <a:r>
              <a:rPr dirty="0" sz="850" spc="-35">
                <a:latin typeface="Arimo"/>
                <a:cs typeface="Arimo"/>
              </a:rPr>
              <a:t>sistemde </a:t>
            </a:r>
            <a:r>
              <a:rPr dirty="0" sz="850" spc="-25">
                <a:latin typeface="Arimo"/>
                <a:cs typeface="Arimo"/>
              </a:rPr>
              <a:t>oldu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unu, </a:t>
            </a:r>
            <a:r>
              <a:rPr dirty="0" sz="850" spc="-75">
                <a:latin typeface="Arimo"/>
                <a:cs typeface="Arimo"/>
              </a:rPr>
              <a:t>H </a:t>
            </a:r>
            <a:r>
              <a:rPr dirty="0" sz="850" spc="-80">
                <a:latin typeface="Arimo"/>
                <a:cs typeface="Arimo"/>
              </a:rPr>
              <a:t>olmas</a:t>
            </a:r>
            <a:r>
              <a:rPr dirty="0" sz="850" spc="-80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verinin </a:t>
            </a:r>
            <a:r>
              <a:rPr dirty="0" sz="850" spc="-40">
                <a:latin typeface="Arimo"/>
                <a:cs typeface="Arimo"/>
              </a:rPr>
              <a:t>hexadesimal  </a:t>
            </a:r>
            <a:r>
              <a:rPr dirty="0" sz="850" spc="-25">
                <a:latin typeface="Arimo"/>
                <a:cs typeface="Arimo"/>
              </a:rPr>
              <a:t>oldu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unu </a:t>
            </a:r>
            <a:r>
              <a:rPr dirty="0" sz="850" spc="-30">
                <a:latin typeface="Arimo"/>
                <a:cs typeface="Arimo"/>
              </a:rPr>
              <a:t>gösterir. </a:t>
            </a:r>
            <a:r>
              <a:rPr dirty="0" sz="850" spc="-25">
                <a:latin typeface="Arimo"/>
                <a:cs typeface="Arimo"/>
              </a:rPr>
              <a:t>Bir </a:t>
            </a:r>
            <a:r>
              <a:rPr dirty="0" sz="850" spc="-90">
                <a:latin typeface="WenQuanYi Micro Hei Mono"/>
                <a:cs typeface="WenQuanYi Micro Hei Mono"/>
              </a:rPr>
              <a:t>ş</a:t>
            </a:r>
            <a:r>
              <a:rPr dirty="0" sz="850" spc="-90">
                <a:latin typeface="Arimo"/>
                <a:cs typeface="Arimo"/>
              </a:rPr>
              <a:t>ey </a:t>
            </a:r>
            <a:r>
              <a:rPr dirty="0" sz="850" spc="-105">
                <a:latin typeface="Arimo"/>
                <a:cs typeface="Arimo"/>
              </a:rPr>
              <a:t>yaz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lmam</a:t>
            </a:r>
            <a:r>
              <a:rPr dirty="0" sz="850" spc="-105">
                <a:latin typeface="WenQuanYi Micro Hei Mono"/>
                <a:cs typeface="WenQuanYi Micro Hei Mono"/>
              </a:rPr>
              <a:t>ış</a:t>
            </a:r>
            <a:r>
              <a:rPr dirty="0" sz="850" spc="-105">
                <a:latin typeface="Arimo"/>
                <a:cs typeface="Arimo"/>
              </a:rPr>
              <a:t>sa </a:t>
            </a:r>
            <a:r>
              <a:rPr dirty="0" sz="850" spc="-15">
                <a:latin typeface="Arimo"/>
                <a:cs typeface="Arimo"/>
              </a:rPr>
              <a:t>veri onluk </a:t>
            </a:r>
            <a:r>
              <a:rPr dirty="0" sz="850" spc="-35">
                <a:latin typeface="Arimo"/>
                <a:cs typeface="Arimo"/>
              </a:rPr>
              <a:t>sistemde </a:t>
            </a:r>
            <a:r>
              <a:rPr dirty="0" sz="850" spc="-125">
                <a:latin typeface="Arimo"/>
                <a:cs typeface="Arimo"/>
              </a:rPr>
              <a:t>yaz</a:t>
            </a:r>
            <a:r>
              <a:rPr dirty="0" sz="850" spc="-125">
                <a:latin typeface="WenQuanYi Micro Hei Mono"/>
                <a:cs typeface="WenQuanYi Micro Hei Mono"/>
              </a:rPr>
              <a:t>ı</a:t>
            </a:r>
            <a:r>
              <a:rPr dirty="0" sz="850" spc="-125">
                <a:latin typeface="Arimo"/>
                <a:cs typeface="Arimo"/>
              </a:rPr>
              <a:t>lm</a:t>
            </a:r>
            <a:r>
              <a:rPr dirty="0" sz="850" spc="-125">
                <a:latin typeface="WenQuanYi Micro Hei Mono"/>
                <a:cs typeface="WenQuanYi Micro Hei Mono"/>
              </a:rPr>
              <a:t>ış</a:t>
            </a:r>
            <a:r>
              <a:rPr dirty="0" sz="850" spc="-395">
                <a:latin typeface="WenQuanYi Micro Hei Mono"/>
                <a:cs typeface="WenQuanYi Micro Hei Mono"/>
              </a:rPr>
              <a:t> </a:t>
            </a:r>
            <a:r>
              <a:rPr dirty="0" sz="850" spc="-65">
                <a:latin typeface="Arimo"/>
                <a:cs typeface="Arimo"/>
              </a:rPr>
              <a:t>anlam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na </a:t>
            </a:r>
            <a:r>
              <a:rPr dirty="0" sz="850" spc="-35">
                <a:latin typeface="Arimo"/>
                <a:cs typeface="Arimo"/>
              </a:rPr>
              <a:t>gelir.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103</a:t>
            </a:r>
            <a:endParaRPr sz="550">
              <a:latin typeface="Arimo"/>
              <a:cs typeface="Arim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104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911" y="841781"/>
            <a:ext cx="4122420" cy="42290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0" b="1">
                <a:latin typeface="Trebuchet MS"/>
                <a:cs typeface="Trebuchet MS"/>
              </a:rPr>
              <a:t>Segment</a:t>
            </a:r>
            <a:r>
              <a:rPr dirty="0" sz="850" spc="-75" b="1">
                <a:latin typeface="Trebuchet MS"/>
                <a:cs typeface="Trebuchet MS"/>
              </a:rPr>
              <a:t> </a:t>
            </a:r>
            <a:r>
              <a:rPr dirty="0" sz="850" spc="-50" b="1">
                <a:latin typeface="Trebuchet MS"/>
                <a:cs typeface="Trebuchet MS"/>
              </a:rPr>
              <a:t>Talimatları</a:t>
            </a:r>
            <a:endParaRPr sz="850">
              <a:latin typeface="Trebuchet MS"/>
              <a:cs typeface="Trebuchet MS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-50">
                <a:latin typeface="Arimo"/>
                <a:cs typeface="Arimo"/>
              </a:rPr>
              <a:t>Segment </a:t>
            </a:r>
            <a:r>
              <a:rPr dirty="0" sz="850" spc="-35">
                <a:latin typeface="Arimo"/>
                <a:cs typeface="Arimo"/>
              </a:rPr>
              <a:t>talimatlar</a:t>
            </a:r>
            <a:r>
              <a:rPr dirty="0" sz="850" spc="-35">
                <a:latin typeface="WenQuanYi Micro Hei Mono"/>
                <a:cs typeface="WenQuanYi Micro Hei Mono"/>
              </a:rPr>
              <a:t>ı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5">
                <a:latin typeface="Arimo"/>
                <a:cs typeface="Arimo"/>
              </a:rPr>
              <a:t>segmentin </a:t>
            </a:r>
            <a:r>
              <a:rPr dirty="0" sz="850" spc="-120">
                <a:latin typeface="Arimo"/>
                <a:cs typeface="Arimo"/>
              </a:rPr>
              <a:t>ba</a:t>
            </a:r>
            <a:r>
              <a:rPr dirty="0" sz="850" spc="-120">
                <a:latin typeface="WenQuanYi Micro Hei Mono"/>
                <a:cs typeface="WenQuanYi Micro Hei Mono"/>
              </a:rPr>
              <a:t>ş</a:t>
            </a:r>
            <a:r>
              <a:rPr dirty="0" sz="850" spc="-120">
                <a:latin typeface="Arimo"/>
                <a:cs typeface="Arimo"/>
              </a:rPr>
              <a:t>lang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c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n</a:t>
            </a:r>
            <a:r>
              <a:rPr dirty="0" sz="850" spc="-120">
                <a:latin typeface="WenQuanYi Micro Hei Mono"/>
                <a:cs typeface="WenQuanYi Micro Hei Mono"/>
              </a:rPr>
              <a:t>ı </a:t>
            </a:r>
            <a:r>
              <a:rPr dirty="0" sz="850" spc="-50">
                <a:latin typeface="Arimo"/>
                <a:cs typeface="Arimo"/>
              </a:rPr>
              <a:t>tan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mlamada </a:t>
            </a:r>
            <a:r>
              <a:rPr dirty="0" sz="850" spc="-75">
                <a:latin typeface="Arimo"/>
                <a:cs typeface="Arimo"/>
              </a:rPr>
              <a:t>kullan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 </a:t>
            </a:r>
            <a:r>
              <a:rPr dirty="0" sz="850" spc="-45">
                <a:latin typeface="Arimo"/>
                <a:cs typeface="Arimo"/>
              </a:rPr>
              <a:t>Segmente </a:t>
            </a:r>
            <a:r>
              <a:rPr dirty="0" sz="850" spc="-30">
                <a:latin typeface="Arimo"/>
                <a:cs typeface="Arimo"/>
              </a:rPr>
              <a:t>hehangi 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5">
                <a:latin typeface="Arimo"/>
                <a:cs typeface="Arimo"/>
              </a:rPr>
              <a:t>isim</a:t>
            </a:r>
            <a:r>
              <a:rPr dirty="0" sz="850" spc="-90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verebilirsiniz.</a:t>
            </a:r>
            <a:endParaRPr sz="85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611" y="1503611"/>
            <a:ext cx="54165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-65">
                <a:latin typeface="Arimo"/>
                <a:cs typeface="Arimo"/>
              </a:rPr>
              <a:t>Segme</a:t>
            </a:r>
            <a:r>
              <a:rPr dirty="0" sz="850" spc="-65">
                <a:latin typeface="Arimo"/>
                <a:cs typeface="Arimo"/>
              </a:rPr>
              <a:t>n</a:t>
            </a:r>
            <a:r>
              <a:rPr dirty="0" sz="850" spc="-15">
                <a:latin typeface="Arimo"/>
                <a:cs typeface="Arimo"/>
              </a:rPr>
              <a:t>tA</a:t>
            </a:r>
            <a:r>
              <a:rPr dirty="0" sz="850" spc="-10">
                <a:latin typeface="Arimo"/>
                <a:cs typeface="Arimo"/>
              </a:rPr>
              <a:t>d</a:t>
            </a:r>
            <a:r>
              <a:rPr dirty="0" sz="850" spc="-315"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0655" y="1503611"/>
            <a:ext cx="123698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05">
                <a:latin typeface="Arimo"/>
                <a:cs typeface="Arimo"/>
              </a:rPr>
              <a:t>SEGMENT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ParametreListesi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611" y="1635976"/>
            <a:ext cx="3873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Arial"/>
                <a:cs typeface="Arial"/>
              </a:rPr>
              <a:t>•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911" y="1768342"/>
            <a:ext cx="19113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20">
                <a:latin typeface="Arimo"/>
                <a:cs typeface="Arimo"/>
              </a:rPr>
              <a:t>.</a:t>
            </a:r>
            <a:endParaRPr sz="85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6493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6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36348" y="1900702"/>
            <a:ext cx="73152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50">
                <a:latin typeface="Arimo"/>
                <a:cs typeface="Arimo"/>
              </a:rPr>
              <a:t>Ver </a:t>
            </a:r>
            <a:r>
              <a:rPr dirty="0" sz="850" spc="-80">
                <a:latin typeface="Arimo"/>
                <a:cs typeface="Arimo"/>
              </a:rPr>
              <a:t>tan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mlar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365">
                <a:latin typeface="WenQuanYi Micro Hei Mono"/>
                <a:cs typeface="WenQuanYi Micro Hei Mono"/>
              </a:rPr>
              <a:t> </a:t>
            </a:r>
            <a:r>
              <a:rPr dirty="0" sz="850" spc="-50">
                <a:latin typeface="Arimo"/>
                <a:cs typeface="Arimo"/>
              </a:rPr>
              <a:t>ve  </a:t>
            </a:r>
            <a:r>
              <a:rPr dirty="0" sz="850" spc="-20">
                <a:latin typeface="Arimo"/>
                <a:cs typeface="Arimo"/>
              </a:rPr>
              <a:t>Komutlar</a:t>
            </a:r>
            <a:endParaRPr sz="85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833" y="2165433"/>
            <a:ext cx="6413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Arial"/>
                <a:cs typeface="Arial"/>
              </a:rPr>
              <a:t>•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611" y="2297793"/>
            <a:ext cx="3873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Arial"/>
                <a:cs typeface="Arial"/>
              </a:rPr>
              <a:t>•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611" y="2430158"/>
            <a:ext cx="54165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-65">
                <a:latin typeface="Arimo"/>
                <a:cs typeface="Arimo"/>
              </a:rPr>
              <a:t>Segme</a:t>
            </a:r>
            <a:r>
              <a:rPr dirty="0" sz="850" spc="-65">
                <a:latin typeface="Arimo"/>
                <a:cs typeface="Arimo"/>
              </a:rPr>
              <a:t>n</a:t>
            </a:r>
            <a:r>
              <a:rPr dirty="0" sz="850" spc="-15">
                <a:latin typeface="Arimo"/>
                <a:cs typeface="Arimo"/>
              </a:rPr>
              <a:t>tA</a:t>
            </a:r>
            <a:r>
              <a:rPr dirty="0" sz="850" spc="-10">
                <a:latin typeface="Arimo"/>
                <a:cs typeface="Arimo"/>
              </a:rPr>
              <a:t>d</a:t>
            </a:r>
            <a:r>
              <a:rPr dirty="0" sz="850" spc="-315"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0655" y="2430158"/>
            <a:ext cx="26924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14">
                <a:latin typeface="Arimo"/>
                <a:cs typeface="Arimo"/>
              </a:rPr>
              <a:t>ENDS</a:t>
            </a:r>
            <a:endParaRPr sz="85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105</a:t>
            </a:r>
            <a:endParaRPr sz="550">
              <a:latin typeface="Arimo"/>
              <a:cs typeface="Arim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865444" y="953188"/>
            <a:ext cx="417893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Arial"/>
                <a:cs typeface="Arial"/>
              </a:rPr>
              <a:t>Parametre</a:t>
            </a:r>
            <a:r>
              <a:rPr dirty="0" sz="850" spc="20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listesi</a:t>
            </a:r>
            <a:r>
              <a:rPr dirty="0" sz="850" spc="204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sırası</a:t>
            </a:r>
            <a:r>
              <a:rPr dirty="0" sz="850" spc="20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ile</a:t>
            </a:r>
            <a:r>
              <a:rPr dirty="0" sz="850" spc="20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ALIGN,</a:t>
            </a:r>
            <a:r>
              <a:rPr dirty="0" sz="850" spc="20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COMBINE,</a:t>
            </a:r>
            <a:r>
              <a:rPr dirty="0" sz="850" spc="204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CLASS</a:t>
            </a:r>
            <a:r>
              <a:rPr dirty="0" sz="850" spc="19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parametrelerini</a:t>
            </a:r>
            <a:r>
              <a:rPr dirty="0" sz="850" spc="204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alabilir.</a:t>
            </a:r>
            <a:r>
              <a:rPr dirty="0" sz="850" spc="200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Bu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83275" y="106527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865444" y="1085554"/>
            <a:ext cx="4178935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2200"/>
              </a:lnSpc>
              <a:spcBef>
                <a:spcPts val="95"/>
              </a:spcBef>
            </a:pPr>
            <a:r>
              <a:rPr dirty="0" sz="850" spc="5">
                <a:latin typeface="Arial"/>
                <a:cs typeface="Arial"/>
              </a:rPr>
              <a:t>parametrelerin kullanımı </a:t>
            </a:r>
            <a:r>
              <a:rPr dirty="0" sz="850">
                <a:latin typeface="Arial"/>
                <a:cs typeface="Arial"/>
              </a:rPr>
              <a:t>seçimliktir. </a:t>
            </a:r>
            <a:r>
              <a:rPr dirty="0" sz="850" spc="10">
                <a:latin typeface="Arial"/>
                <a:cs typeface="Arial"/>
              </a:rPr>
              <a:t>Bu </a:t>
            </a:r>
            <a:r>
              <a:rPr dirty="0" sz="850" spc="5">
                <a:latin typeface="Arial"/>
                <a:cs typeface="Arial"/>
              </a:rPr>
              <a:t>parametreler aşağıda </a:t>
            </a:r>
            <a:r>
              <a:rPr dirty="0" sz="850">
                <a:latin typeface="Arial"/>
                <a:cs typeface="Arial"/>
              </a:rPr>
              <a:t>verilen </a:t>
            </a:r>
            <a:r>
              <a:rPr dirty="0" sz="850" spc="5">
                <a:latin typeface="Arial"/>
                <a:cs typeface="Arial"/>
              </a:rPr>
              <a:t>segment  tanımlamasında olduğu gibi kullanılmasa </a:t>
            </a:r>
            <a:r>
              <a:rPr dirty="0" sz="850" spc="10">
                <a:latin typeface="Arial"/>
                <a:cs typeface="Arial"/>
              </a:rPr>
              <a:t>da</a:t>
            </a:r>
            <a:r>
              <a:rPr dirty="0" sz="850" spc="-35">
                <a:latin typeface="Arial"/>
                <a:cs typeface="Arial"/>
              </a:rPr>
              <a:t> </a:t>
            </a:r>
            <a:r>
              <a:rPr dirty="0" sz="850" spc="-5">
                <a:latin typeface="Arial"/>
                <a:cs typeface="Arial"/>
              </a:rPr>
              <a:t>olur.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850" spc="5">
                <a:latin typeface="Arial"/>
                <a:cs typeface="Arial"/>
              </a:rPr>
              <a:t>VeriSegment</a:t>
            </a:r>
            <a:r>
              <a:rPr dirty="0" sz="850" spc="229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SEGMENT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78144" y="1615009"/>
            <a:ext cx="3873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Arial"/>
                <a:cs typeface="Arial"/>
              </a:rPr>
              <a:t>•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65444" y="1747374"/>
            <a:ext cx="19431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14"/>
              </a:spcBef>
              <a:buChar char="•"/>
              <a:tabLst>
                <a:tab pos="151130" algn="l"/>
              </a:tabLst>
            </a:pPr>
            <a:r>
              <a:rPr dirty="0" sz="850" spc="5">
                <a:latin typeface="Arial"/>
                <a:cs typeface="Arial"/>
              </a:rPr>
              <a:t>.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47878" y="1879747"/>
            <a:ext cx="79756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0">
                <a:latin typeface="Arial"/>
                <a:cs typeface="Arial"/>
              </a:rPr>
              <a:t>Ver </a:t>
            </a:r>
            <a:r>
              <a:rPr dirty="0" sz="850" spc="5">
                <a:latin typeface="Arial"/>
                <a:cs typeface="Arial"/>
              </a:rPr>
              <a:t>tanımları</a:t>
            </a:r>
            <a:r>
              <a:rPr dirty="0" sz="850" spc="-5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ve  Komutlar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78141" y="2144478"/>
            <a:ext cx="38735" cy="290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Arial"/>
                <a:cs typeface="Arial"/>
              </a:rPr>
              <a:t>•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850" spc="5">
                <a:latin typeface="Arial"/>
                <a:cs typeface="Arial"/>
              </a:rPr>
              <a:t>•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78144" y="2409203"/>
            <a:ext cx="63246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-40">
                <a:latin typeface="Arial"/>
                <a:cs typeface="Arial"/>
              </a:rPr>
              <a:t>V</a:t>
            </a:r>
            <a:r>
              <a:rPr dirty="0" sz="850" spc="5">
                <a:latin typeface="Arial"/>
                <a:cs typeface="Arial"/>
              </a:rPr>
              <a:t>eriSegment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18890" y="2409203"/>
            <a:ext cx="33210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10">
                <a:latin typeface="Arial"/>
                <a:cs typeface="Arial"/>
              </a:rPr>
              <a:t>ENDS</a:t>
            </a:r>
            <a:endParaRPr sz="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106</a:t>
            </a:r>
            <a:endParaRPr sz="550">
              <a:latin typeface="Arimo"/>
              <a:cs typeface="Arim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27911" y="4660907"/>
            <a:ext cx="4228465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latin typeface="Arimo"/>
                <a:cs typeface="Arimo"/>
              </a:rPr>
              <a:t>Parametre </a:t>
            </a:r>
            <a:r>
              <a:rPr dirty="0" sz="850" spc="-25">
                <a:latin typeface="Arimo"/>
                <a:cs typeface="Arimo"/>
              </a:rPr>
              <a:t>listesi </a:t>
            </a:r>
            <a:r>
              <a:rPr dirty="0" sz="850" spc="-20">
                <a:latin typeface="Arimo"/>
                <a:cs typeface="Arimo"/>
              </a:rPr>
              <a:t>verildi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inde </a:t>
            </a:r>
            <a:r>
              <a:rPr dirty="0" sz="850" spc="-90">
                <a:latin typeface="Arimo"/>
                <a:cs typeface="Arimo"/>
              </a:rPr>
              <a:t>a</a:t>
            </a:r>
            <a:r>
              <a:rPr dirty="0" sz="850" spc="-90">
                <a:latin typeface="WenQuanYi Micro Hei Mono"/>
                <a:cs typeface="WenQuanYi Micro Hei Mono"/>
              </a:rPr>
              <a:t>ş</a:t>
            </a:r>
            <a:r>
              <a:rPr dirty="0" sz="850" spc="-90">
                <a:latin typeface="Arimo"/>
                <a:cs typeface="Arimo"/>
              </a:rPr>
              <a:t>a</a:t>
            </a:r>
            <a:r>
              <a:rPr dirty="0" sz="850" spc="-90">
                <a:latin typeface="WenQuanYi Micro Hei Mono"/>
                <a:cs typeface="WenQuanYi Micro Hei Mono"/>
              </a:rPr>
              <a:t>ğı</a:t>
            </a:r>
            <a:r>
              <a:rPr dirty="0" sz="850" spc="-90">
                <a:latin typeface="Arimo"/>
                <a:cs typeface="Arimo"/>
              </a:rPr>
              <a:t>daki </a:t>
            </a:r>
            <a:r>
              <a:rPr dirty="0" sz="850" spc="-15">
                <a:latin typeface="Arimo"/>
                <a:cs typeface="Arimo"/>
              </a:rPr>
              <a:t>gibi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55">
                <a:latin typeface="Arimo"/>
                <a:cs typeface="Arimo"/>
              </a:rPr>
              <a:t>tan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mlama </a:t>
            </a:r>
            <a:r>
              <a:rPr dirty="0" sz="850" spc="-50">
                <a:latin typeface="Arimo"/>
                <a:cs typeface="Arimo"/>
              </a:rPr>
              <a:t>yap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labilir.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50">
                <a:latin typeface="Arimo"/>
                <a:cs typeface="Arimo"/>
              </a:rPr>
              <a:t>tan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mlamada </a:t>
            </a:r>
            <a:r>
              <a:rPr dirty="0" sz="850" spc="-35">
                <a:latin typeface="Arimo"/>
                <a:cs typeface="Arimo"/>
              </a:rPr>
              <a:t>para  </a:t>
            </a:r>
            <a:r>
              <a:rPr dirty="0" sz="850" spc="-75">
                <a:latin typeface="Arimo"/>
                <a:cs typeface="Arimo"/>
              </a:rPr>
              <a:t>ALIGN </a:t>
            </a:r>
            <a:r>
              <a:rPr dirty="0" sz="850" spc="-25">
                <a:latin typeface="Arimo"/>
                <a:cs typeface="Arimo"/>
              </a:rPr>
              <a:t>parametresini, </a:t>
            </a:r>
            <a:r>
              <a:rPr dirty="0" sz="850" spc="-15">
                <a:latin typeface="Arimo"/>
                <a:cs typeface="Arimo"/>
              </a:rPr>
              <a:t>public </a:t>
            </a:r>
            <a:r>
              <a:rPr dirty="0" sz="850" spc="-75">
                <a:latin typeface="Arimo"/>
                <a:cs typeface="Arimo"/>
              </a:rPr>
              <a:t>COMBINE </a:t>
            </a:r>
            <a:r>
              <a:rPr dirty="0" sz="850" spc="-25">
                <a:latin typeface="Arimo"/>
                <a:cs typeface="Arimo"/>
              </a:rPr>
              <a:t>parametresini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spc="-20">
                <a:latin typeface="Arimo"/>
                <a:cs typeface="Arimo"/>
              </a:rPr>
              <a:t>‘Data’ </a:t>
            </a:r>
            <a:r>
              <a:rPr dirty="0" sz="850" spc="-135">
                <a:latin typeface="Arimo"/>
                <a:cs typeface="Arimo"/>
              </a:rPr>
              <a:t>CLASS </a:t>
            </a:r>
            <a:r>
              <a:rPr dirty="0" sz="850" spc="-25">
                <a:latin typeface="Arimo"/>
                <a:cs typeface="Arimo"/>
              </a:rPr>
              <a:t>parametresini </a:t>
            </a:r>
            <a:r>
              <a:rPr dirty="0" sz="850" spc="-20">
                <a:latin typeface="Arimo"/>
                <a:cs typeface="Arimo"/>
              </a:rPr>
              <a:t>ifade  </a:t>
            </a:r>
            <a:r>
              <a:rPr dirty="0" sz="850" spc="-40">
                <a:latin typeface="Arimo"/>
                <a:cs typeface="Arimo"/>
              </a:rPr>
              <a:t>eder.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0611" y="5719833"/>
            <a:ext cx="57086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-120">
                <a:latin typeface="Arimo"/>
                <a:cs typeface="Arimo"/>
              </a:rPr>
              <a:t>V</a:t>
            </a:r>
            <a:r>
              <a:rPr dirty="0" sz="850" spc="-50">
                <a:latin typeface="Arimo"/>
                <a:cs typeface="Arimo"/>
              </a:rPr>
              <a:t>e</a:t>
            </a:r>
            <a:r>
              <a:rPr dirty="0" sz="850" spc="-40">
                <a:latin typeface="Arimo"/>
                <a:cs typeface="Arimo"/>
              </a:rPr>
              <a:t>riSegme</a:t>
            </a:r>
            <a:r>
              <a:rPr dirty="0" sz="850" spc="-55">
                <a:latin typeface="Arimo"/>
                <a:cs typeface="Arimo"/>
              </a:rPr>
              <a:t>n</a:t>
            </a:r>
            <a:r>
              <a:rPr dirty="0" sz="850" spc="50">
                <a:latin typeface="Arimo"/>
                <a:cs typeface="Arimo"/>
              </a:rPr>
              <a:t>t</a:t>
            </a:r>
            <a:endParaRPr sz="850">
              <a:latin typeface="Arimo"/>
              <a:cs typeface="Arim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00082" y="5719833"/>
            <a:ext cx="130048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05">
                <a:latin typeface="Arimo"/>
                <a:cs typeface="Arimo"/>
              </a:rPr>
              <a:t>SEGMENT </a:t>
            </a:r>
            <a:r>
              <a:rPr dirty="0" sz="850" spc="-35">
                <a:latin typeface="Arimo"/>
                <a:cs typeface="Arimo"/>
              </a:rPr>
              <a:t>para </a:t>
            </a:r>
            <a:r>
              <a:rPr dirty="0" sz="850" spc="-15">
                <a:latin typeface="Arimo"/>
                <a:cs typeface="Arimo"/>
              </a:rPr>
              <a:t>public</a:t>
            </a:r>
            <a:r>
              <a:rPr dirty="0" sz="850" spc="-155">
                <a:latin typeface="Arimo"/>
                <a:cs typeface="Arimo"/>
              </a:rPr>
              <a:t> </a:t>
            </a:r>
            <a:r>
              <a:rPr dirty="0" sz="850" spc="-10">
                <a:latin typeface="Arimo"/>
                <a:cs typeface="Arimo"/>
              </a:rPr>
              <a:t>‘Data”</a:t>
            </a:r>
            <a:endParaRPr sz="850">
              <a:latin typeface="Arimo"/>
              <a:cs typeface="Arim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0721" y="5852198"/>
            <a:ext cx="3873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Arial"/>
                <a:cs typeface="Arial"/>
              </a:rPr>
              <a:t>•</a:t>
            </a:r>
            <a:endParaRPr sz="8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6493" y="607923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40611" y="5984565"/>
            <a:ext cx="16573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37795" indent="-13843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138430" algn="l"/>
              </a:tabLst>
            </a:pPr>
            <a:r>
              <a:rPr dirty="0" sz="850" spc="-20">
                <a:latin typeface="Arimo"/>
                <a:cs typeface="Arimo"/>
              </a:rPr>
              <a:t>.</a:t>
            </a:r>
            <a:endParaRPr sz="850">
              <a:latin typeface="Arimo"/>
              <a:cs typeface="Arim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61795" y="6116930"/>
            <a:ext cx="73152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2865" marR="5080" indent="-50800">
              <a:lnSpc>
                <a:spcPct val="102200"/>
              </a:lnSpc>
              <a:spcBef>
                <a:spcPts val="95"/>
              </a:spcBef>
            </a:pPr>
            <a:r>
              <a:rPr dirty="0" sz="850" spc="-50">
                <a:latin typeface="Arimo"/>
                <a:cs typeface="Arimo"/>
              </a:rPr>
              <a:t>Ver </a:t>
            </a:r>
            <a:r>
              <a:rPr dirty="0" sz="850" spc="-80">
                <a:latin typeface="Arimo"/>
                <a:cs typeface="Arimo"/>
              </a:rPr>
              <a:t>tan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mlar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365">
                <a:latin typeface="WenQuanYi Micro Hei Mono"/>
                <a:cs typeface="WenQuanYi Micro Hei Mono"/>
              </a:rPr>
              <a:t> </a:t>
            </a:r>
            <a:r>
              <a:rPr dirty="0" sz="850" spc="-50">
                <a:latin typeface="Arimo"/>
                <a:cs typeface="Arimo"/>
              </a:rPr>
              <a:t>ve  </a:t>
            </a:r>
            <a:r>
              <a:rPr dirty="0" sz="850" spc="-20">
                <a:latin typeface="Arimo"/>
                <a:cs typeface="Arimo"/>
              </a:rPr>
              <a:t>Komutlar</a:t>
            </a:r>
            <a:endParaRPr sz="850">
              <a:latin typeface="Arimo"/>
              <a:cs typeface="Arim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6493" y="6493002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40500" y="6381661"/>
            <a:ext cx="38735" cy="290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Arial"/>
                <a:cs typeface="Arial"/>
              </a:rPr>
              <a:t>•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850" spc="5">
                <a:latin typeface="Arial"/>
                <a:cs typeface="Arial"/>
              </a:rPr>
              <a:t>•</a:t>
            </a:r>
            <a:endParaRPr sz="8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0611" y="6646393"/>
            <a:ext cx="57086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-120">
                <a:latin typeface="Arimo"/>
                <a:cs typeface="Arimo"/>
              </a:rPr>
              <a:t>V</a:t>
            </a:r>
            <a:r>
              <a:rPr dirty="0" sz="850" spc="-50">
                <a:latin typeface="Arimo"/>
                <a:cs typeface="Arimo"/>
              </a:rPr>
              <a:t>e</a:t>
            </a:r>
            <a:r>
              <a:rPr dirty="0" sz="850" spc="-40">
                <a:latin typeface="Arimo"/>
                <a:cs typeface="Arimo"/>
              </a:rPr>
              <a:t>riSegme</a:t>
            </a:r>
            <a:r>
              <a:rPr dirty="0" sz="850" spc="-55">
                <a:latin typeface="Arimo"/>
                <a:cs typeface="Arimo"/>
              </a:rPr>
              <a:t>n</a:t>
            </a:r>
            <a:r>
              <a:rPr dirty="0" sz="850" spc="50">
                <a:latin typeface="Arimo"/>
                <a:cs typeface="Arimo"/>
              </a:rPr>
              <a:t>t</a:t>
            </a:r>
            <a:endParaRPr sz="850">
              <a:latin typeface="Arimo"/>
              <a:cs typeface="Arim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00093" y="6646393"/>
            <a:ext cx="26924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50">
                <a:latin typeface="Arimo"/>
                <a:cs typeface="Arimo"/>
              </a:rPr>
              <a:t>E</a:t>
            </a:r>
            <a:r>
              <a:rPr dirty="0" sz="850" spc="-105">
                <a:latin typeface="Arimo"/>
                <a:cs typeface="Arimo"/>
              </a:rPr>
              <a:t>NDS</a:t>
            </a:r>
            <a:endParaRPr sz="850">
              <a:latin typeface="Arimo"/>
              <a:cs typeface="Arim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814707" y="4869390"/>
            <a:ext cx="4262755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40" b="1">
                <a:latin typeface="Trebuchet MS"/>
                <a:cs typeface="Trebuchet MS"/>
              </a:rPr>
              <a:t>Para</a:t>
            </a:r>
            <a:r>
              <a:rPr dirty="0" sz="850" spc="-40">
                <a:latin typeface="Arimo"/>
                <a:cs typeface="Arimo"/>
              </a:rPr>
              <a:t>: </a:t>
            </a:r>
            <a:r>
              <a:rPr dirty="0" sz="850" spc="-60">
                <a:latin typeface="Arimo"/>
                <a:cs typeface="Arimo"/>
              </a:rPr>
              <a:t>Bu  </a:t>
            </a:r>
            <a:r>
              <a:rPr dirty="0" sz="850" spc="-30">
                <a:latin typeface="Arimo"/>
                <a:cs typeface="Arimo"/>
              </a:rPr>
              <a:t>alan segmentin paragraf </a:t>
            </a:r>
            <a:r>
              <a:rPr dirty="0" sz="850" spc="-70">
                <a:latin typeface="Arimo"/>
                <a:cs typeface="Arimo"/>
              </a:rPr>
              <a:t>ba</a:t>
            </a:r>
            <a:r>
              <a:rPr dirty="0" sz="850" spc="-70">
                <a:latin typeface="WenQuanYi Micro Hei Mono"/>
                <a:cs typeface="WenQuanYi Micro Hei Mono"/>
              </a:rPr>
              <a:t>ş</a:t>
            </a:r>
            <a:r>
              <a:rPr dirty="0" sz="850" spc="-70">
                <a:latin typeface="Arimo"/>
                <a:cs typeface="Arimo"/>
              </a:rPr>
              <a:t>lar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nda </a:t>
            </a:r>
            <a:r>
              <a:rPr dirty="0" sz="850" spc="-35">
                <a:latin typeface="Arimo"/>
                <a:cs typeface="Arimo"/>
              </a:rPr>
              <a:t>(sonu 0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5">
                <a:latin typeface="Arimo"/>
                <a:cs typeface="Arimo"/>
              </a:rPr>
              <a:t>biten </a:t>
            </a:r>
            <a:r>
              <a:rPr dirty="0" sz="850" spc="-30">
                <a:latin typeface="Arimo"/>
                <a:cs typeface="Arimo"/>
              </a:rPr>
              <a:t>adreslerden) </a:t>
            </a:r>
            <a:r>
              <a:rPr dirty="0" sz="850" spc="-50">
                <a:latin typeface="Arimo"/>
                <a:cs typeface="Arimo"/>
              </a:rPr>
              <a:t>ba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layarak  </a:t>
            </a:r>
            <a:r>
              <a:rPr dirty="0" sz="850" spc="-45">
                <a:latin typeface="Arimo"/>
                <a:cs typeface="Arimo"/>
              </a:rPr>
              <a:t>yerle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ece</a:t>
            </a:r>
            <a:r>
              <a:rPr dirty="0" sz="850" spc="-45">
                <a:latin typeface="WenQuanYi Micro Hei Mono"/>
                <a:cs typeface="WenQuanYi Micro Hei Mono"/>
              </a:rPr>
              <a:t>ğ</a:t>
            </a:r>
            <a:r>
              <a:rPr dirty="0" sz="850" spc="-45">
                <a:latin typeface="Arimo"/>
                <a:cs typeface="Arimo"/>
              </a:rPr>
              <a:t>ini </a:t>
            </a:r>
            <a:r>
              <a:rPr dirty="0" sz="850" spc="-20">
                <a:latin typeface="Arimo"/>
                <a:cs typeface="Arimo"/>
              </a:rPr>
              <a:t>ifade </a:t>
            </a:r>
            <a:r>
              <a:rPr dirty="0" sz="850" spc="-40">
                <a:latin typeface="Arimo"/>
                <a:cs typeface="Arimo"/>
              </a:rPr>
              <a:t>eder. </a:t>
            </a:r>
            <a:r>
              <a:rPr dirty="0" sz="850" spc="-60">
                <a:latin typeface="Arimo"/>
                <a:cs typeface="Arimo"/>
              </a:rPr>
              <a:t>Bu  </a:t>
            </a:r>
            <a:r>
              <a:rPr dirty="0" sz="850" spc="-20">
                <a:latin typeface="Arimo"/>
                <a:cs typeface="Arimo"/>
              </a:rPr>
              <a:t>parametre </a:t>
            </a:r>
            <a:r>
              <a:rPr dirty="0" sz="850" spc="-10">
                <a:latin typeface="Arimo"/>
                <a:cs typeface="Arimo"/>
              </a:rPr>
              <a:t>belirtilmedi</a:t>
            </a:r>
            <a:r>
              <a:rPr dirty="0" sz="850" spc="-10">
                <a:latin typeface="WenQuanYi Micro Hei Mono"/>
                <a:cs typeface="WenQuanYi Micro Hei Mono"/>
              </a:rPr>
              <a:t>ğ</a:t>
            </a:r>
            <a:r>
              <a:rPr dirty="0" sz="850" spc="-10">
                <a:latin typeface="Arimo"/>
                <a:cs typeface="Arimo"/>
              </a:rPr>
              <a:t>inde </a:t>
            </a:r>
            <a:r>
              <a:rPr dirty="0" sz="850" spc="-70">
                <a:latin typeface="Arimo"/>
                <a:cs typeface="Arimo"/>
              </a:rPr>
              <a:t>varsay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lan </a:t>
            </a:r>
            <a:r>
              <a:rPr dirty="0" sz="850" spc="-40">
                <a:latin typeface="Arimo"/>
                <a:cs typeface="Arimo"/>
              </a:rPr>
              <a:t>de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er </a:t>
            </a:r>
            <a:r>
              <a:rPr dirty="0" sz="850" spc="-35">
                <a:latin typeface="Arimo"/>
                <a:cs typeface="Arimo"/>
              </a:rPr>
              <a:t>para </a:t>
            </a:r>
            <a:r>
              <a:rPr dirty="0" sz="850" spc="-30">
                <a:latin typeface="Arimo"/>
                <a:cs typeface="Arimo"/>
              </a:rPr>
              <a:t>olarak  </a:t>
            </a:r>
            <a:r>
              <a:rPr dirty="0" sz="850" spc="-15">
                <a:latin typeface="Arimo"/>
                <a:cs typeface="Arimo"/>
              </a:rPr>
              <a:t>belirlenir.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783275" y="5251716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58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58" y="828294"/>
                </a:lnTo>
                <a:lnTo>
                  <a:pt x="4412158" y="414528"/>
                </a:lnTo>
                <a:lnTo>
                  <a:pt x="4412158" y="413766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814707" y="5266481"/>
            <a:ext cx="4262755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-635">
              <a:lnSpc>
                <a:spcPct val="102200"/>
              </a:lnSpc>
              <a:spcBef>
                <a:spcPts val="95"/>
              </a:spcBef>
            </a:pPr>
            <a:r>
              <a:rPr dirty="0" sz="850" spc="-45" b="1">
                <a:latin typeface="Trebuchet MS"/>
                <a:cs typeface="Trebuchet MS"/>
              </a:rPr>
              <a:t>Combine Alanı: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30">
                <a:latin typeface="Arimo"/>
                <a:cs typeface="Arimo"/>
              </a:rPr>
              <a:t>alan </a:t>
            </a:r>
            <a:r>
              <a:rPr dirty="0" sz="850" spc="-35">
                <a:latin typeface="Arimo"/>
                <a:cs typeface="Arimo"/>
              </a:rPr>
              <a:t>assembler </a:t>
            </a:r>
            <a:r>
              <a:rPr dirty="0" sz="850" spc="-50">
                <a:latin typeface="Arimo"/>
                <a:cs typeface="Arimo"/>
              </a:rPr>
              <a:t>taraf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adla </a:t>
            </a:r>
            <a:r>
              <a:rPr dirty="0" sz="850" spc="-40">
                <a:latin typeface="Arimo"/>
                <a:cs typeface="Arimo"/>
              </a:rPr>
              <a:t>meydana </a:t>
            </a:r>
            <a:r>
              <a:rPr dirty="0" sz="850" spc="-10">
                <a:latin typeface="Arimo"/>
                <a:cs typeface="Arimo"/>
              </a:rPr>
              <a:t>getirilen </a:t>
            </a:r>
            <a:r>
              <a:rPr dirty="0" sz="850" spc="-50">
                <a:latin typeface="Arimo"/>
                <a:cs typeface="Arimo"/>
              </a:rPr>
              <a:t>amaç </a:t>
            </a:r>
            <a:r>
              <a:rPr dirty="0" sz="850" spc="-45">
                <a:latin typeface="Arimo"/>
                <a:cs typeface="Arimo"/>
              </a:rPr>
              <a:t>programlar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 </a:t>
            </a:r>
            <a:r>
              <a:rPr dirty="0" sz="850" spc="-20">
                <a:latin typeface="Arimo"/>
                <a:cs typeface="Arimo"/>
              </a:rPr>
              <a:t>segmentlerinin </a:t>
            </a:r>
            <a:r>
              <a:rPr dirty="0" sz="850" spc="-5">
                <a:latin typeface="Arimo"/>
                <a:cs typeface="Arimo"/>
              </a:rPr>
              <a:t>birbirleriyle </a:t>
            </a:r>
            <a:r>
              <a:rPr dirty="0" sz="850" spc="-95">
                <a:latin typeface="Arimo"/>
                <a:cs typeface="Arimo"/>
              </a:rPr>
              <a:t>nas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60">
                <a:latin typeface="Arimo"/>
                <a:cs typeface="Arimo"/>
              </a:rPr>
              <a:t>ba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430">
                <a:latin typeface="WenQuanYi Micro Hei Mono"/>
                <a:cs typeface="WenQuanYi Micro Hei Mono"/>
              </a:rPr>
              <a:t> </a:t>
            </a:r>
            <a:r>
              <a:rPr dirty="0" sz="850" spc="-100">
                <a:latin typeface="Arimo"/>
                <a:cs typeface="Arimo"/>
              </a:rPr>
              <a:t>kuraca</a:t>
            </a:r>
            <a:r>
              <a:rPr dirty="0" sz="850" spc="-100">
                <a:latin typeface="WenQuanYi Micro Hei Mono"/>
                <a:cs typeface="WenQuanYi Micro Hei Mono"/>
              </a:rPr>
              <a:t>ğı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ifade </a:t>
            </a:r>
            <a:r>
              <a:rPr dirty="0" sz="850" spc="-40">
                <a:latin typeface="Arimo"/>
                <a:cs typeface="Arimo"/>
              </a:rPr>
              <a:t>eder. </a:t>
            </a:r>
            <a:r>
              <a:rPr dirty="0" sz="850" spc="-35">
                <a:latin typeface="Arimo"/>
                <a:cs typeface="Arimo"/>
              </a:rPr>
              <a:t>Common, </a:t>
            </a:r>
            <a:r>
              <a:rPr dirty="0" sz="850" spc="-20">
                <a:latin typeface="Arimo"/>
                <a:cs typeface="Arimo"/>
              </a:rPr>
              <a:t>public, </a:t>
            </a:r>
            <a:r>
              <a:rPr dirty="0" sz="850" spc="-40">
                <a:latin typeface="Arimo"/>
                <a:cs typeface="Arimo"/>
              </a:rPr>
              <a:t>stack, </a:t>
            </a:r>
            <a:r>
              <a:rPr dirty="0" sz="850" spc="-20">
                <a:latin typeface="Arimo"/>
                <a:cs typeface="Arimo"/>
              </a:rPr>
              <a:t>memory 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0">
                <a:latin typeface="Arimo"/>
                <a:cs typeface="Arimo"/>
              </a:rPr>
              <a:t>at </a:t>
            </a:r>
            <a:r>
              <a:rPr dirty="0" sz="850" spc="-20">
                <a:latin typeface="Arimo"/>
                <a:cs typeface="Arimo"/>
              </a:rPr>
              <a:t>de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erlerini</a:t>
            </a:r>
            <a:r>
              <a:rPr dirty="0" sz="850" spc="-70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alabilir.</a:t>
            </a:r>
            <a:endParaRPr sz="85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  <a:spcBef>
                <a:spcPts val="20"/>
              </a:spcBef>
            </a:pPr>
            <a:r>
              <a:rPr dirty="0" sz="850" spc="-35" b="1">
                <a:latin typeface="Trebuchet MS"/>
                <a:cs typeface="Trebuchet MS"/>
              </a:rPr>
              <a:t>Class </a:t>
            </a:r>
            <a:r>
              <a:rPr dirty="0" sz="850" spc="-40" b="1">
                <a:latin typeface="Trebuchet MS"/>
                <a:cs typeface="Trebuchet MS"/>
              </a:rPr>
              <a:t>Alanı: </a:t>
            </a:r>
            <a:r>
              <a:rPr dirty="0" sz="850" spc="-40">
                <a:latin typeface="Arimo"/>
                <a:cs typeface="Arimo"/>
              </a:rPr>
              <a:t>Segmentin </a:t>
            </a:r>
            <a:r>
              <a:rPr dirty="0" sz="850" spc="-30">
                <a:latin typeface="Arimo"/>
                <a:cs typeface="Arimo"/>
              </a:rPr>
              <a:t>hangi </a:t>
            </a:r>
            <a:r>
              <a:rPr dirty="0" sz="850" spc="-40">
                <a:latin typeface="Arimo"/>
                <a:cs typeface="Arimo"/>
              </a:rPr>
              <a:t>amaçla </a:t>
            </a:r>
            <a:r>
              <a:rPr dirty="0" sz="850" spc="-90">
                <a:latin typeface="Arimo"/>
                <a:cs typeface="Arimo"/>
              </a:rPr>
              <a:t>kullan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laca</a:t>
            </a:r>
            <a:r>
              <a:rPr dirty="0" sz="850" spc="-90">
                <a:latin typeface="WenQuanYi Micro Hei Mono"/>
                <a:cs typeface="WenQuanYi Micro Hei Mono"/>
              </a:rPr>
              <a:t>ğı</a:t>
            </a:r>
            <a:r>
              <a:rPr dirty="0" sz="850" spc="-90">
                <a:latin typeface="Arimo"/>
                <a:cs typeface="Arimo"/>
              </a:rPr>
              <a:t>n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295">
                <a:latin typeface="WenQuanYi Micro Hei Mono"/>
                <a:cs typeface="WenQuanYi Micro Hei Mono"/>
              </a:rPr>
              <a:t> </a:t>
            </a:r>
            <a:r>
              <a:rPr dirty="0" sz="850" spc="-20">
                <a:latin typeface="Arimo"/>
                <a:cs typeface="Arimo"/>
              </a:rPr>
              <a:t>ifade </a:t>
            </a:r>
            <a:r>
              <a:rPr dirty="0" sz="850" spc="-40">
                <a:latin typeface="Arimo"/>
                <a:cs typeface="Arimo"/>
              </a:rPr>
              <a:t>eder. </a:t>
            </a:r>
            <a:r>
              <a:rPr dirty="0" sz="850" spc="-50">
                <a:latin typeface="Arimo"/>
                <a:cs typeface="Arimo"/>
              </a:rPr>
              <a:t>Stack, </a:t>
            </a:r>
            <a:r>
              <a:rPr dirty="0" sz="850" spc="-60">
                <a:latin typeface="Arimo"/>
                <a:cs typeface="Arimo"/>
              </a:rPr>
              <a:t>Code </a:t>
            </a:r>
            <a:r>
              <a:rPr dirty="0" sz="850" spc="-55">
                <a:latin typeface="Arimo"/>
                <a:cs typeface="Arimo"/>
              </a:rPr>
              <a:t>ya </a:t>
            </a:r>
            <a:r>
              <a:rPr dirty="0" sz="850" spc="-40">
                <a:latin typeface="Arimo"/>
                <a:cs typeface="Arimo"/>
              </a:rPr>
              <a:t>da </a:t>
            </a:r>
            <a:r>
              <a:rPr dirty="0" sz="850" spc="-45">
                <a:latin typeface="Arimo"/>
                <a:cs typeface="Arimo"/>
              </a:rPr>
              <a:t>Data </a:t>
            </a:r>
            <a:r>
              <a:rPr dirty="0" sz="850" spc="-15">
                <a:latin typeface="Arimo"/>
                <a:cs typeface="Arimo"/>
              </a:rPr>
              <a:t>olabilir.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14707" y="5928303"/>
            <a:ext cx="47307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5">
                <a:latin typeface="Arimo"/>
                <a:cs typeface="Arimo"/>
              </a:rPr>
              <a:t>Örnekler</a:t>
            </a:r>
            <a:r>
              <a:rPr dirty="0" sz="850" spc="-85">
                <a:latin typeface="Arimo"/>
                <a:cs typeface="Arimo"/>
              </a:rPr>
              <a:t> </a:t>
            </a:r>
            <a:r>
              <a:rPr dirty="0" sz="850" spc="-5">
                <a:latin typeface="Arimo"/>
                <a:cs typeface="Arimo"/>
              </a:rPr>
              <a:t>:</a:t>
            </a:r>
            <a:endParaRPr sz="850">
              <a:latin typeface="Arimo"/>
              <a:cs typeface="Arim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14707" y="6060676"/>
            <a:ext cx="391160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75">
                <a:latin typeface="Arimo"/>
                <a:cs typeface="Arimo"/>
              </a:rPr>
              <a:t>KodSeg  </a:t>
            </a:r>
            <a:r>
              <a:rPr dirty="0" sz="850" spc="-80">
                <a:latin typeface="Arimo"/>
                <a:cs typeface="Arimo"/>
              </a:rPr>
              <a:t>D</a:t>
            </a:r>
            <a:r>
              <a:rPr dirty="0" sz="850" spc="-70">
                <a:latin typeface="Arimo"/>
                <a:cs typeface="Arimo"/>
              </a:rPr>
              <a:t>a</a:t>
            </a:r>
            <a:r>
              <a:rPr dirty="0" sz="850" spc="35">
                <a:latin typeface="Arimo"/>
                <a:cs typeface="Arimo"/>
              </a:rPr>
              <a:t>t</a:t>
            </a:r>
            <a:r>
              <a:rPr dirty="0" sz="850" spc="-70">
                <a:latin typeface="Arimo"/>
                <a:cs typeface="Arimo"/>
              </a:rPr>
              <a:t>aSeg  </a:t>
            </a:r>
            <a:r>
              <a:rPr dirty="0" sz="850" spc="-75">
                <a:latin typeface="Arimo"/>
                <a:cs typeface="Arimo"/>
              </a:rPr>
              <a:t>StakSeg</a:t>
            </a:r>
            <a:endParaRPr sz="850">
              <a:latin typeface="Arimo"/>
              <a:cs typeface="Arim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95635" y="6060676"/>
            <a:ext cx="1365885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3495" marR="5080" indent="-11430">
              <a:lnSpc>
                <a:spcPct val="102200"/>
              </a:lnSpc>
              <a:spcBef>
                <a:spcPts val="95"/>
              </a:spcBef>
            </a:pPr>
            <a:r>
              <a:rPr dirty="0" sz="850" spc="-105">
                <a:latin typeface="Arimo"/>
                <a:cs typeface="Arimo"/>
              </a:rPr>
              <a:t>SEGMENT </a:t>
            </a:r>
            <a:r>
              <a:rPr dirty="0" sz="850" spc="-35">
                <a:latin typeface="Arimo"/>
                <a:cs typeface="Arimo"/>
              </a:rPr>
              <a:t>para </a:t>
            </a:r>
            <a:r>
              <a:rPr dirty="0" sz="850" spc="-15">
                <a:latin typeface="Arimo"/>
                <a:cs typeface="Arimo"/>
              </a:rPr>
              <a:t>public </a:t>
            </a:r>
            <a:r>
              <a:rPr dirty="0" sz="850" spc="-20">
                <a:latin typeface="Arimo"/>
                <a:cs typeface="Arimo"/>
              </a:rPr>
              <a:t>“Code”  </a:t>
            </a:r>
            <a:r>
              <a:rPr dirty="0" sz="850" spc="-105">
                <a:latin typeface="Arimo"/>
                <a:cs typeface="Arimo"/>
              </a:rPr>
              <a:t>SEGMENT </a:t>
            </a:r>
            <a:r>
              <a:rPr dirty="0" sz="850" spc="-35">
                <a:latin typeface="Arimo"/>
                <a:cs typeface="Arimo"/>
              </a:rPr>
              <a:t>para </a:t>
            </a:r>
            <a:r>
              <a:rPr dirty="0" sz="850" spc="-15">
                <a:latin typeface="Arimo"/>
                <a:cs typeface="Arimo"/>
              </a:rPr>
              <a:t>public </a:t>
            </a:r>
            <a:r>
              <a:rPr dirty="0" sz="850" spc="-5">
                <a:latin typeface="Arimo"/>
                <a:cs typeface="Arimo"/>
              </a:rPr>
              <a:t>“Data”  </a:t>
            </a:r>
            <a:r>
              <a:rPr dirty="0" sz="850" spc="-105">
                <a:latin typeface="Arimo"/>
                <a:cs typeface="Arimo"/>
              </a:rPr>
              <a:t>SEGMENT </a:t>
            </a:r>
            <a:r>
              <a:rPr dirty="0" sz="850" spc="-35">
                <a:latin typeface="Arimo"/>
                <a:cs typeface="Arimo"/>
              </a:rPr>
              <a:t>para </a:t>
            </a:r>
            <a:r>
              <a:rPr dirty="0" sz="850" spc="-55">
                <a:latin typeface="Arimo"/>
                <a:cs typeface="Arimo"/>
              </a:rPr>
              <a:t>Stack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“Stack”</a:t>
            </a:r>
            <a:endParaRPr sz="850">
              <a:latin typeface="Arimo"/>
              <a:cs typeface="Arim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107</a:t>
            </a:r>
            <a:endParaRPr sz="550">
              <a:latin typeface="Arimo"/>
              <a:cs typeface="Arim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108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122" y="803542"/>
            <a:ext cx="4245610" cy="290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30">
                <a:solidFill>
                  <a:srgbClr val="FF0000"/>
                </a:solidFill>
                <a:latin typeface="Arimo"/>
                <a:cs typeface="Arimo"/>
              </a:rPr>
              <a:t>PROC</a:t>
            </a:r>
            <a:r>
              <a:rPr dirty="0" sz="850" spc="-5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talimat</a:t>
            </a:r>
            <a:r>
              <a:rPr dirty="0" sz="850" spc="-4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45">
                <a:latin typeface="Arimo"/>
                <a:cs typeface="Arimo"/>
              </a:rPr>
              <a:t>Assembly </a:t>
            </a:r>
            <a:r>
              <a:rPr dirty="0" sz="850" spc="-10">
                <a:latin typeface="Arimo"/>
                <a:cs typeface="Arimo"/>
              </a:rPr>
              <a:t>dilinde </a:t>
            </a:r>
            <a:r>
              <a:rPr dirty="0" sz="850" spc="-20">
                <a:latin typeface="Arimo"/>
                <a:cs typeface="Arimo"/>
              </a:rPr>
              <a:t>procedure(alt </a:t>
            </a:r>
            <a:r>
              <a:rPr dirty="0" sz="850" spc="-25">
                <a:latin typeface="Arimo"/>
                <a:cs typeface="Arimo"/>
              </a:rPr>
              <a:t>program) </a:t>
            </a:r>
            <a:r>
              <a:rPr dirty="0" sz="850" spc="-55">
                <a:latin typeface="Arimo"/>
                <a:cs typeface="Arimo"/>
              </a:rPr>
              <a:t>tan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mlamak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75">
                <a:latin typeface="Arimo"/>
                <a:cs typeface="Arimo"/>
              </a:rPr>
              <a:t>kullan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 </a:t>
            </a:r>
            <a:r>
              <a:rPr dirty="0" sz="850" spc="-20">
                <a:latin typeface="Arimo"/>
                <a:cs typeface="Arimo"/>
              </a:rPr>
              <a:t>Altprogram</a:t>
            </a:r>
            <a:r>
              <a:rPr dirty="0" sz="850" spc="5">
                <a:latin typeface="Arimo"/>
                <a:cs typeface="Arimo"/>
              </a:rPr>
              <a:t> </a:t>
            </a:r>
            <a:r>
              <a:rPr dirty="0" sz="850" spc="-114">
                <a:latin typeface="Arimo"/>
                <a:cs typeface="Arimo"/>
              </a:rPr>
              <a:t>a</a:t>
            </a:r>
            <a:r>
              <a:rPr dirty="0" sz="850" spc="-114">
                <a:latin typeface="WenQuanYi Micro Hei Mono"/>
                <a:cs typeface="WenQuanYi Micro Hei Mono"/>
              </a:rPr>
              <a:t>ş</a:t>
            </a:r>
            <a:r>
              <a:rPr dirty="0" sz="850" spc="-114">
                <a:latin typeface="Arimo"/>
                <a:cs typeface="Arimo"/>
              </a:rPr>
              <a:t>a</a:t>
            </a:r>
            <a:r>
              <a:rPr dirty="0" sz="850" spc="-114">
                <a:latin typeface="WenQuanYi Micro Hei Mono"/>
                <a:cs typeface="WenQuanYi Micro Hei Mono"/>
              </a:rPr>
              <a:t>ğı</a:t>
            </a:r>
            <a:r>
              <a:rPr dirty="0" sz="850" spc="-114">
                <a:latin typeface="Arimo"/>
                <a:cs typeface="Arimo"/>
              </a:rPr>
              <a:t>da</a:t>
            </a:r>
            <a:endParaRPr sz="850">
              <a:latin typeface="Arimo"/>
              <a:cs typeface="Arim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106527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80122" y="1068273"/>
            <a:ext cx="4244975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0">
                <a:latin typeface="Arimo"/>
                <a:cs typeface="Arimo"/>
              </a:rPr>
              <a:t>verildi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i gibi </a:t>
            </a:r>
            <a:r>
              <a:rPr dirty="0" sz="850" spc="-75">
                <a:latin typeface="Arimo"/>
                <a:cs typeface="Arimo"/>
              </a:rPr>
              <a:t>tan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mlan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 </a:t>
            </a:r>
            <a:r>
              <a:rPr dirty="0" sz="850" spc="-65">
                <a:latin typeface="Arimo"/>
                <a:cs typeface="Arimo"/>
              </a:rPr>
              <a:t>Far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35">
                <a:latin typeface="Arimo"/>
                <a:cs typeface="Arimo"/>
              </a:rPr>
              <a:t>Near </a:t>
            </a:r>
            <a:r>
              <a:rPr dirty="0" sz="850" spc="-25">
                <a:latin typeface="Arimo"/>
                <a:cs typeface="Arimo"/>
              </a:rPr>
              <a:t>parametresi </a:t>
            </a:r>
            <a:r>
              <a:rPr dirty="0" sz="850" spc="-60">
                <a:latin typeface="Arimo"/>
                <a:cs typeface="Arimo"/>
              </a:rPr>
              <a:t>Bu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>
                <a:latin typeface="Arimo"/>
                <a:cs typeface="Arimo"/>
              </a:rPr>
              <a:t>alt </a:t>
            </a:r>
            <a:r>
              <a:rPr dirty="0" sz="850" spc="-55">
                <a:latin typeface="Arimo"/>
                <a:cs typeface="Arimo"/>
              </a:rPr>
              <a:t>program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n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65">
                <a:latin typeface="Arimo"/>
                <a:cs typeface="Arimo"/>
              </a:rPr>
              <a:t>farkl</a:t>
            </a:r>
            <a:r>
              <a:rPr dirty="0" sz="850" spc="-65">
                <a:latin typeface="WenQuanYi Micro Hei Mono"/>
                <a:cs typeface="WenQuanYi Micro Hei Mono"/>
              </a:rPr>
              <a:t>ı  </a:t>
            </a:r>
            <a:r>
              <a:rPr dirty="0" sz="850" spc="-30">
                <a:latin typeface="Arimo"/>
                <a:cs typeface="Arimo"/>
              </a:rPr>
              <a:t>segmentlerden </a:t>
            </a:r>
            <a:r>
              <a:rPr dirty="0" sz="850" spc="-105">
                <a:latin typeface="Arimo"/>
                <a:cs typeface="Arimo"/>
              </a:rPr>
              <a:t>ça</a:t>
            </a:r>
            <a:r>
              <a:rPr dirty="0" sz="850" spc="-105">
                <a:latin typeface="WenQuanYi Micro Hei Mono"/>
                <a:cs typeface="WenQuanYi Micro Hei Mono"/>
              </a:rPr>
              <a:t>ğ</a:t>
            </a:r>
            <a:r>
              <a:rPr dirty="0" sz="850" spc="-105">
                <a:latin typeface="Arimo"/>
                <a:cs typeface="Arimo"/>
              </a:rPr>
              <a:t>r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l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p </a:t>
            </a:r>
            <a:r>
              <a:rPr dirty="0" sz="850" spc="-100">
                <a:latin typeface="Arimo"/>
                <a:cs typeface="Arimo"/>
              </a:rPr>
              <a:t>ça</a:t>
            </a:r>
            <a:r>
              <a:rPr dirty="0" sz="850" spc="-100">
                <a:latin typeface="WenQuanYi Micro Hei Mono"/>
                <a:cs typeface="WenQuanYi Micro Hei Mono"/>
              </a:rPr>
              <a:t>ğ</a:t>
            </a:r>
            <a:r>
              <a:rPr dirty="0" sz="850" spc="-100">
                <a:latin typeface="Arimo"/>
                <a:cs typeface="Arimo"/>
              </a:rPr>
              <a:t>r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lamayaca</a:t>
            </a:r>
            <a:r>
              <a:rPr dirty="0" sz="850" spc="-100">
                <a:latin typeface="WenQuanYi Micro Hei Mono"/>
                <a:cs typeface="WenQuanYi Micro Hei Mono"/>
              </a:rPr>
              <a:t>ğı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10">
                <a:latin typeface="Arimo"/>
                <a:cs typeface="Arimo"/>
              </a:rPr>
              <a:t>belirtir. </a:t>
            </a:r>
            <a:r>
              <a:rPr dirty="0" sz="850" spc="-65">
                <a:latin typeface="Arimo"/>
                <a:cs typeface="Arimo"/>
              </a:rPr>
              <a:t>Far </a:t>
            </a:r>
            <a:r>
              <a:rPr dirty="0" sz="850" spc="-30">
                <a:latin typeface="Arimo"/>
                <a:cs typeface="Arimo"/>
              </a:rPr>
              <a:t>olursa </a:t>
            </a:r>
            <a:r>
              <a:rPr dirty="0" sz="850" spc="-60">
                <a:latin typeface="Arimo"/>
                <a:cs typeface="Arimo"/>
              </a:rPr>
              <a:t>farkl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segmentlerden, </a:t>
            </a:r>
            <a:r>
              <a:rPr dirty="0" sz="850" spc="-35">
                <a:latin typeface="Arimo"/>
                <a:cs typeface="Arimo"/>
              </a:rPr>
              <a:t>Near </a:t>
            </a:r>
            <a:r>
              <a:rPr dirty="0" sz="850" spc="-30">
                <a:latin typeface="Arimo"/>
                <a:cs typeface="Arimo"/>
              </a:rPr>
              <a:t>olursa 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segmentten </a:t>
            </a:r>
            <a:r>
              <a:rPr dirty="0" sz="850" spc="-55">
                <a:latin typeface="Arimo"/>
                <a:cs typeface="Arimo"/>
              </a:rPr>
              <a:t>ça</a:t>
            </a:r>
            <a:r>
              <a:rPr dirty="0" sz="850" spc="-55">
                <a:latin typeface="WenQuanYi Micro Hei Mono"/>
                <a:cs typeface="WenQuanYi Micro Hei Mono"/>
              </a:rPr>
              <a:t>ğ</a:t>
            </a:r>
            <a:r>
              <a:rPr dirty="0" sz="850" spc="-55">
                <a:latin typeface="Arimo"/>
                <a:cs typeface="Arimo"/>
              </a:rPr>
              <a:t>r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labilr. </a:t>
            </a:r>
            <a:r>
              <a:rPr dirty="0" sz="850" spc="-110">
                <a:latin typeface="Arimo"/>
                <a:cs typeface="Arimo"/>
              </a:rPr>
              <a:t>CALL </a:t>
            </a:r>
            <a:r>
              <a:rPr dirty="0" sz="850" spc="-20">
                <a:latin typeface="Arimo"/>
                <a:cs typeface="Arimo"/>
              </a:rPr>
              <a:t>AltprogAdi 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eklinde </a:t>
            </a:r>
            <a:r>
              <a:rPr dirty="0" sz="850" spc="-70">
                <a:latin typeface="Arimo"/>
                <a:cs typeface="Arimo"/>
              </a:rPr>
              <a:t>ça</a:t>
            </a:r>
            <a:r>
              <a:rPr dirty="0" sz="850" spc="-70">
                <a:latin typeface="WenQuanYi Micro Hei Mono"/>
                <a:cs typeface="WenQuanYi Micro Hei Mono"/>
              </a:rPr>
              <a:t>ğ</a:t>
            </a:r>
            <a:r>
              <a:rPr dirty="0" sz="850" spc="-70">
                <a:latin typeface="Arimo"/>
                <a:cs typeface="Arimo"/>
              </a:rPr>
              <a:t>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larak </a:t>
            </a:r>
            <a:r>
              <a:rPr dirty="0" sz="850" spc="-15">
                <a:latin typeface="Arimo"/>
                <a:cs typeface="Arimo"/>
              </a:rPr>
              <a:t>altprogramlar</a:t>
            </a:r>
            <a:r>
              <a:rPr dirty="0" sz="850" spc="-150">
                <a:latin typeface="Arimo"/>
                <a:cs typeface="Arimo"/>
              </a:rPr>
              <a:t> </a:t>
            </a:r>
            <a:r>
              <a:rPr dirty="0" sz="850" spc="-75">
                <a:latin typeface="Arimo"/>
                <a:cs typeface="Arimo"/>
              </a:rPr>
              <a:t>kullan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122" y="1597731"/>
            <a:ext cx="1321435" cy="6877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0">
                <a:latin typeface="Arimo"/>
                <a:cs typeface="Arimo"/>
              </a:rPr>
              <a:t>AltprogAdi </a:t>
            </a:r>
            <a:r>
              <a:rPr dirty="0" sz="850" spc="-130">
                <a:latin typeface="Arimo"/>
                <a:cs typeface="Arimo"/>
              </a:rPr>
              <a:t>PROC</a:t>
            </a:r>
            <a:r>
              <a:rPr dirty="0" sz="850" spc="-14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Far/Near</a:t>
            </a:r>
            <a:endParaRPr sz="850">
              <a:latin typeface="Arimo"/>
              <a:cs typeface="Arimo"/>
            </a:endParaRPr>
          </a:p>
          <a:p>
            <a:pPr marL="150495" indent="-13843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51130" algn="l"/>
              </a:tabLst>
            </a:pPr>
            <a:r>
              <a:rPr dirty="0" sz="850" spc="-20">
                <a:latin typeface="Arimo"/>
                <a:cs typeface="Arimo"/>
              </a:rPr>
              <a:t>.</a:t>
            </a:r>
            <a:endParaRPr sz="850">
              <a:latin typeface="Arimo"/>
              <a:cs typeface="Arimo"/>
            </a:endParaRPr>
          </a:p>
          <a:p>
            <a:pPr algn="r" marR="5080">
              <a:lnSpc>
                <a:spcPct val="100000"/>
              </a:lnSpc>
              <a:spcBef>
                <a:spcPts val="20"/>
              </a:spcBef>
            </a:pPr>
            <a:r>
              <a:rPr dirty="0" sz="850" spc="-90">
                <a:latin typeface="Arimo"/>
                <a:cs typeface="Arimo"/>
              </a:rPr>
              <a:t>K</a:t>
            </a:r>
            <a:r>
              <a:rPr dirty="0" sz="850" spc="-65">
                <a:latin typeface="Arimo"/>
                <a:cs typeface="Arimo"/>
              </a:rPr>
              <a:t>o</a:t>
            </a:r>
            <a:r>
              <a:rPr dirty="0" sz="850" spc="-15">
                <a:latin typeface="Arimo"/>
                <a:cs typeface="Arimo"/>
              </a:rPr>
              <a:t>m</a:t>
            </a:r>
            <a:r>
              <a:rPr dirty="0" sz="850" spc="-20">
                <a:latin typeface="Arimo"/>
                <a:cs typeface="Arimo"/>
              </a:rPr>
              <a:t>u</a:t>
            </a:r>
            <a:r>
              <a:rPr dirty="0" sz="850" spc="45">
                <a:latin typeface="Arimo"/>
                <a:cs typeface="Arimo"/>
              </a:rPr>
              <a:t>t</a:t>
            </a:r>
            <a:r>
              <a:rPr dirty="0" sz="850" spc="10">
                <a:latin typeface="Arimo"/>
                <a:cs typeface="Arimo"/>
              </a:rPr>
              <a:t>l</a:t>
            </a:r>
            <a:r>
              <a:rPr dirty="0" sz="850" spc="-60">
                <a:latin typeface="Arimo"/>
                <a:cs typeface="Arimo"/>
              </a:rPr>
              <a:t>a</a:t>
            </a:r>
            <a:r>
              <a:rPr dirty="0" sz="850" spc="15">
                <a:latin typeface="Arimo"/>
                <a:cs typeface="Arimo"/>
              </a:rPr>
              <a:t>r</a:t>
            </a:r>
            <a:endParaRPr sz="850">
              <a:latin typeface="Arimo"/>
              <a:cs typeface="Arimo"/>
            </a:endParaRPr>
          </a:p>
          <a:p>
            <a:pPr marL="12065">
              <a:lnSpc>
                <a:spcPct val="100000"/>
              </a:lnSpc>
              <a:spcBef>
                <a:spcPts val="25"/>
              </a:spcBef>
            </a:pPr>
            <a:r>
              <a:rPr dirty="0" sz="850" spc="5">
                <a:latin typeface="Arial"/>
                <a:cs typeface="Arial"/>
              </a:rPr>
              <a:t>•</a:t>
            </a:r>
            <a:endParaRPr sz="85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20"/>
              </a:spcBef>
            </a:pPr>
            <a:r>
              <a:rPr dirty="0" sz="850" spc="-20">
                <a:latin typeface="Arimo"/>
                <a:cs typeface="Arimo"/>
              </a:rPr>
              <a:t>AltprogAdi</a:t>
            </a:r>
            <a:r>
              <a:rPr dirty="0" sz="850" spc="105">
                <a:latin typeface="Arimo"/>
                <a:cs typeface="Arimo"/>
              </a:rPr>
              <a:t> </a:t>
            </a:r>
            <a:r>
              <a:rPr dirty="0" sz="850" spc="-100">
                <a:latin typeface="Arimo"/>
                <a:cs typeface="Arimo"/>
              </a:rPr>
              <a:t>ENDP</a:t>
            </a:r>
            <a:endParaRPr sz="8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109</a:t>
            </a:r>
            <a:endParaRPr sz="55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14707" y="1266085"/>
            <a:ext cx="16306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0" b="1">
                <a:latin typeface="Trebuchet MS"/>
                <a:cs typeface="Trebuchet MS"/>
              </a:rPr>
              <a:t>Veri </a:t>
            </a:r>
            <a:r>
              <a:rPr dirty="0" sz="1350" spc="-75" b="1">
                <a:latin typeface="Trebuchet MS"/>
                <a:cs typeface="Trebuchet MS"/>
              </a:rPr>
              <a:t>aktarım</a:t>
            </a:r>
            <a:r>
              <a:rPr dirty="0" sz="1350" spc="-145" b="1">
                <a:latin typeface="Trebuchet MS"/>
                <a:cs typeface="Trebuchet MS"/>
              </a:rPr>
              <a:t> </a:t>
            </a:r>
            <a:r>
              <a:rPr dirty="0" sz="1350" spc="-75" b="1">
                <a:latin typeface="Trebuchet MS"/>
                <a:cs typeface="Trebuchet MS"/>
              </a:rPr>
              <a:t>komutları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83275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110</a:t>
            </a:r>
            <a:endParaRPr sz="550">
              <a:latin typeface="Arimo"/>
              <a:cs typeface="Arim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0352" y="4565314"/>
            <a:ext cx="181038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0">
                <a:solidFill>
                  <a:srgbClr val="FF0000"/>
                </a:solidFill>
                <a:latin typeface="Arimo"/>
                <a:cs typeface="Arimo"/>
              </a:rPr>
              <a:t>Komut kümesinde </a:t>
            </a: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kullan</a:t>
            </a:r>
            <a:r>
              <a:rPr dirty="0" sz="850" spc="-5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lan</a:t>
            </a:r>
            <a:r>
              <a:rPr dirty="0" sz="850" spc="-7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k</a:t>
            </a:r>
            <a:r>
              <a:rPr dirty="0" sz="850" spc="-5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saltmalar</a:t>
            </a:r>
            <a:endParaRPr sz="850">
              <a:latin typeface="Arimo"/>
              <a:cs typeface="Arim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6493" y="607923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65987" y="4904879"/>
          <a:ext cx="3938904" cy="1667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395"/>
                <a:gridCol w="3308985"/>
              </a:tblGrid>
              <a:tr h="110680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30">
                          <a:latin typeface="Arimo"/>
                          <a:cs typeface="Arimo"/>
                        </a:rPr>
                        <a:t>acc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5">
                          <a:latin typeface="Arimo"/>
                          <a:cs typeface="Arimo"/>
                        </a:rPr>
                        <a:t>Akümülatör </a:t>
                      </a:r>
                      <a:r>
                        <a:rPr dirty="0" sz="550" spc="-35">
                          <a:latin typeface="Arimo"/>
                          <a:cs typeface="Arimo"/>
                        </a:rPr>
                        <a:t>(EAX/AX/AL </a:t>
                      </a:r>
                      <a:r>
                        <a:rPr dirty="0" sz="550" spc="-30">
                          <a:latin typeface="Arimo"/>
                          <a:cs typeface="Arimo"/>
                        </a:rPr>
                        <a:t>yazmaçlar</a:t>
                      </a:r>
                      <a:r>
                        <a:rPr dirty="0" sz="550" spc="-30">
                          <a:latin typeface="WenQuanYi Micro Hei Mono"/>
                          <a:cs typeface="WenQuanYi Micro Hei Mono"/>
                        </a:rPr>
                        <a:t>ı</a:t>
                      </a:r>
                      <a:r>
                        <a:rPr dirty="0" sz="550" spc="-30">
                          <a:latin typeface="Arimo"/>
                          <a:cs typeface="Arimo"/>
                        </a:rPr>
                        <a:t>ndan </a:t>
                      </a:r>
                      <a:r>
                        <a:rPr dirty="0" sz="550" spc="-15">
                          <a:latin typeface="Arimo"/>
                          <a:cs typeface="Arimo"/>
                        </a:rPr>
                        <a:t>herhangi</a:t>
                      </a:r>
                      <a:r>
                        <a:rPr dirty="0" sz="550" spc="-3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5">
                          <a:latin typeface="Arimo"/>
                          <a:cs typeface="Arimo"/>
                        </a:rPr>
                        <a:t>biri)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0851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15">
                          <a:latin typeface="Arimo"/>
                          <a:cs typeface="Arimo"/>
                        </a:rPr>
                        <a:t>reg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5">
                          <a:latin typeface="Arimo"/>
                          <a:cs typeface="Arimo"/>
                        </a:rPr>
                        <a:t>8/16/32 bitlik </a:t>
                      </a:r>
                      <a:r>
                        <a:rPr dirty="0" sz="550" spc="-15">
                          <a:latin typeface="Arimo"/>
                          <a:cs typeface="Arimo"/>
                        </a:rPr>
                        <a:t>herhangi </a:t>
                      </a:r>
                      <a:r>
                        <a:rPr dirty="0" sz="550" spc="5">
                          <a:latin typeface="Arimo"/>
                          <a:cs typeface="Arimo"/>
                        </a:rPr>
                        <a:t>bir</a:t>
                      </a:r>
                      <a:r>
                        <a:rPr dirty="0" sz="550" spc="-10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30">
                          <a:latin typeface="Arimo"/>
                          <a:cs typeface="Arimo"/>
                        </a:rPr>
                        <a:t>yazmaç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0667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15">
                          <a:latin typeface="Arimo"/>
                          <a:cs typeface="Arimo"/>
                        </a:rPr>
                        <a:t>regb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15">
                          <a:latin typeface="Arimo"/>
                          <a:cs typeface="Arimo"/>
                        </a:rPr>
                        <a:t>8 </a:t>
                      </a:r>
                      <a:r>
                        <a:rPr dirty="0" sz="550" spc="5">
                          <a:latin typeface="Arimo"/>
                          <a:cs typeface="Arimo"/>
                        </a:rPr>
                        <a:t>bitlik bir</a:t>
                      </a:r>
                      <a:r>
                        <a:rPr dirty="0" sz="550" spc="-7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30">
                          <a:latin typeface="Arimo"/>
                          <a:cs typeface="Arimo"/>
                        </a:rPr>
                        <a:t>yazmaç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0680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10">
                          <a:latin typeface="Arimo"/>
                          <a:cs typeface="Arimo"/>
                        </a:rPr>
                        <a:t>regw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15">
                          <a:latin typeface="Arimo"/>
                          <a:cs typeface="Arimo"/>
                        </a:rPr>
                        <a:t>16 </a:t>
                      </a:r>
                      <a:r>
                        <a:rPr dirty="0" sz="550" spc="5">
                          <a:latin typeface="Arimo"/>
                          <a:cs typeface="Arimo"/>
                        </a:rPr>
                        <a:t>bitlik bir</a:t>
                      </a:r>
                      <a:r>
                        <a:rPr dirty="0" sz="550" spc="-7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30">
                          <a:latin typeface="Arimo"/>
                          <a:cs typeface="Arimo"/>
                        </a:rPr>
                        <a:t>yazmaç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0851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20">
                          <a:latin typeface="Arimo"/>
                          <a:cs typeface="Arimo"/>
                        </a:rPr>
                        <a:t>reg32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15">
                          <a:latin typeface="Arimo"/>
                          <a:cs typeface="Arimo"/>
                        </a:rPr>
                        <a:t>32 </a:t>
                      </a:r>
                      <a:r>
                        <a:rPr dirty="0" sz="550" spc="5">
                          <a:latin typeface="Arimo"/>
                          <a:cs typeface="Arimo"/>
                        </a:rPr>
                        <a:t>bitlik bir</a:t>
                      </a:r>
                      <a:r>
                        <a:rPr dirty="0" sz="550" spc="-7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30">
                          <a:latin typeface="Arimo"/>
                          <a:cs typeface="Arimo"/>
                        </a:rPr>
                        <a:t>yazmaç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0667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25">
                          <a:latin typeface="Arimo"/>
                          <a:cs typeface="Arimo"/>
                        </a:rPr>
                        <a:t>sreg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15">
                          <a:latin typeface="Arimo"/>
                          <a:cs typeface="Arimo"/>
                        </a:rPr>
                        <a:t>herhangi </a:t>
                      </a:r>
                      <a:r>
                        <a:rPr dirty="0" sz="550" spc="5">
                          <a:latin typeface="Arimo"/>
                          <a:cs typeface="Arimo"/>
                        </a:rPr>
                        <a:t>bir </a:t>
                      </a:r>
                      <a:r>
                        <a:rPr dirty="0" sz="550" spc="-20">
                          <a:latin typeface="Arimo"/>
                          <a:cs typeface="Arimo"/>
                        </a:rPr>
                        <a:t>kesim</a:t>
                      </a:r>
                      <a:r>
                        <a:rPr dirty="0" sz="550" spc="-7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55">
                          <a:latin typeface="Arimo"/>
                          <a:cs typeface="Arimo"/>
                        </a:rPr>
                        <a:t>yazmac</a:t>
                      </a:r>
                      <a:r>
                        <a:rPr dirty="0" sz="550" spc="-55">
                          <a:latin typeface="WenQuanYi Micro Hei Mono"/>
                          <a:cs typeface="WenQuanYi Micro Hei Mono"/>
                        </a:rPr>
                        <a:t>ı</a:t>
                      </a:r>
                      <a:endParaRPr sz="550">
                        <a:latin typeface="WenQuanYi Micro Hei Mono"/>
                        <a:cs typeface="WenQuanYi Micro Hei Mon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0864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5">
                          <a:latin typeface="Arimo"/>
                          <a:cs typeface="Arimo"/>
                        </a:rPr>
                        <a:t>mem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10">
                          <a:latin typeface="Arimo"/>
                          <a:cs typeface="Arimo"/>
                        </a:rPr>
                        <a:t>herhangi </a:t>
                      </a:r>
                      <a:r>
                        <a:rPr dirty="0" sz="550" spc="5">
                          <a:latin typeface="Arimo"/>
                          <a:cs typeface="Arimo"/>
                        </a:rPr>
                        <a:t>bir </a:t>
                      </a:r>
                      <a:r>
                        <a:rPr dirty="0" sz="550" spc="-5">
                          <a:latin typeface="Arimo"/>
                          <a:cs typeface="Arimo"/>
                        </a:rPr>
                        <a:t>bellek</a:t>
                      </a:r>
                      <a:r>
                        <a:rPr dirty="0" sz="550" spc="-9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20">
                          <a:latin typeface="Arimo"/>
                          <a:cs typeface="Arimo"/>
                        </a:rPr>
                        <a:t>adresi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0667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10">
                          <a:latin typeface="Arimo"/>
                          <a:cs typeface="Arimo"/>
                        </a:rPr>
                        <a:t>idata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5">
                          <a:latin typeface="Arimo"/>
                          <a:cs typeface="Arimo"/>
                        </a:rPr>
                        <a:t>8/16/32 bitlik </a:t>
                      </a:r>
                      <a:r>
                        <a:rPr dirty="0" sz="550" spc="-15">
                          <a:latin typeface="Arimo"/>
                          <a:cs typeface="Arimo"/>
                        </a:rPr>
                        <a:t>herhangi </a:t>
                      </a:r>
                      <a:r>
                        <a:rPr dirty="0" sz="550" spc="5">
                          <a:latin typeface="Arimo"/>
                          <a:cs typeface="Arimo"/>
                        </a:rPr>
                        <a:t>bir </a:t>
                      </a:r>
                      <a:r>
                        <a:rPr dirty="0" sz="550" spc="-20">
                          <a:latin typeface="Arimo"/>
                          <a:cs typeface="Arimo"/>
                        </a:rPr>
                        <a:t>de</a:t>
                      </a:r>
                      <a:r>
                        <a:rPr dirty="0" sz="550" spc="-20">
                          <a:latin typeface="WenQuanYi Micro Hei Mono"/>
                          <a:cs typeface="WenQuanYi Micro Hei Mono"/>
                        </a:rPr>
                        <a:t>ğ</a:t>
                      </a:r>
                      <a:r>
                        <a:rPr dirty="0" sz="550" spc="-20">
                          <a:latin typeface="Arimo"/>
                          <a:cs typeface="Arimo"/>
                        </a:rPr>
                        <a:t>er</a:t>
                      </a:r>
                      <a:r>
                        <a:rPr dirty="0" sz="550" spc="-114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20">
                          <a:latin typeface="Arimo"/>
                          <a:cs typeface="Arimo"/>
                        </a:rPr>
                        <a:t>(3,0Ah,012EFh,'A' </a:t>
                      </a:r>
                      <a:r>
                        <a:rPr dirty="0" sz="550" spc="-5">
                          <a:latin typeface="Arimo"/>
                          <a:cs typeface="Arimo"/>
                        </a:rPr>
                        <a:t>gibi)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0667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>
                          <a:latin typeface="Arimo"/>
                          <a:cs typeface="Arimo"/>
                        </a:rPr>
                        <a:t>[..]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55">
                          <a:latin typeface="WenQuanYi Micro Hei Mono"/>
                          <a:cs typeface="WenQuanYi Micro Hei Mono"/>
                        </a:rPr>
                        <a:t>İş</a:t>
                      </a:r>
                      <a:r>
                        <a:rPr dirty="0" sz="550" spc="-55">
                          <a:latin typeface="Arimo"/>
                          <a:cs typeface="Arimo"/>
                        </a:rPr>
                        <a:t>aret</a:t>
                      </a:r>
                      <a:r>
                        <a:rPr dirty="0" sz="550" spc="-2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5">
                          <a:latin typeface="Arimo"/>
                          <a:cs typeface="Arimo"/>
                        </a:rPr>
                        <a:t>grubu</a:t>
                      </a:r>
                      <a:r>
                        <a:rPr dirty="0" sz="550" spc="-3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30">
                          <a:latin typeface="Arimo"/>
                          <a:cs typeface="Arimo"/>
                        </a:rPr>
                        <a:t>yazmaç</a:t>
                      </a:r>
                      <a:r>
                        <a:rPr dirty="0" sz="550" spc="-25">
                          <a:latin typeface="Arimo"/>
                          <a:cs typeface="Arimo"/>
                        </a:rPr>
                        <a:t> veya </a:t>
                      </a:r>
                      <a:r>
                        <a:rPr dirty="0" sz="550" spc="-10">
                          <a:latin typeface="Arimo"/>
                          <a:cs typeface="Arimo"/>
                        </a:rPr>
                        <a:t>göreli</a:t>
                      </a:r>
                      <a:r>
                        <a:rPr dirty="0" sz="550" spc="-2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10">
                          <a:latin typeface="Arimo"/>
                          <a:cs typeface="Arimo"/>
                        </a:rPr>
                        <a:t>konum</a:t>
                      </a:r>
                      <a:r>
                        <a:rPr dirty="0" sz="550" spc="-2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10">
                          <a:latin typeface="Arimo"/>
                          <a:cs typeface="Arimo"/>
                        </a:rPr>
                        <a:t>de</a:t>
                      </a:r>
                      <a:r>
                        <a:rPr dirty="0" sz="550" spc="-10">
                          <a:latin typeface="WenQuanYi Micro Hei Mono"/>
                          <a:cs typeface="WenQuanYi Micro Hei Mono"/>
                        </a:rPr>
                        <a:t>ğ</a:t>
                      </a:r>
                      <a:r>
                        <a:rPr dirty="0" sz="550" spc="-10">
                          <a:latin typeface="Arimo"/>
                          <a:cs typeface="Arimo"/>
                        </a:rPr>
                        <a:t>erini</a:t>
                      </a:r>
                      <a:r>
                        <a:rPr dirty="0" sz="550" spc="-3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15">
                          <a:latin typeface="Arimo"/>
                          <a:cs typeface="Arimo"/>
                        </a:rPr>
                        <a:t>gösteren</a:t>
                      </a:r>
                      <a:r>
                        <a:rPr dirty="0" sz="550" spc="-2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80">
                          <a:latin typeface="Arimo"/>
                          <a:cs typeface="Arimo"/>
                        </a:rPr>
                        <a:t>say</a:t>
                      </a:r>
                      <a:r>
                        <a:rPr dirty="0" sz="550" spc="-80">
                          <a:latin typeface="WenQuanYi Micro Hei Mono"/>
                          <a:cs typeface="WenQuanYi Micro Hei Mono"/>
                        </a:rPr>
                        <a:t>ı</a:t>
                      </a:r>
                      <a:r>
                        <a:rPr dirty="0" sz="550" spc="-20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dirty="0" sz="550">
                          <a:latin typeface="Arimo"/>
                          <a:cs typeface="Arimo"/>
                        </a:rPr>
                        <a:t>ile</a:t>
                      </a:r>
                      <a:r>
                        <a:rPr dirty="0" sz="550" spc="-2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10">
                          <a:latin typeface="Arimo"/>
                          <a:cs typeface="Arimo"/>
                        </a:rPr>
                        <a:t>eri</a:t>
                      </a:r>
                      <a:r>
                        <a:rPr dirty="0" sz="550" spc="-10">
                          <a:latin typeface="WenQuanYi Micro Hei Mono"/>
                          <a:cs typeface="WenQuanYi Micro Hei Mono"/>
                        </a:rPr>
                        <a:t>ş</a:t>
                      </a:r>
                      <a:r>
                        <a:rPr dirty="0" sz="550" spc="-10">
                          <a:latin typeface="Arimo"/>
                          <a:cs typeface="Arimo"/>
                        </a:rPr>
                        <a:t>ilebilen</a:t>
                      </a:r>
                      <a:r>
                        <a:rPr dirty="0" sz="550" spc="-3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5">
                          <a:latin typeface="Arimo"/>
                          <a:cs typeface="Arimo"/>
                        </a:rPr>
                        <a:t>bellek</a:t>
                      </a:r>
                      <a:r>
                        <a:rPr dirty="0" sz="550" spc="-1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10">
                          <a:latin typeface="Arimo"/>
                          <a:cs typeface="Arimo"/>
                        </a:rPr>
                        <a:t>içeri</a:t>
                      </a:r>
                      <a:r>
                        <a:rPr dirty="0" sz="550" spc="-10">
                          <a:latin typeface="WenQuanYi Micro Hei Mono"/>
                          <a:cs typeface="WenQuanYi Micro Hei Mono"/>
                        </a:rPr>
                        <a:t>ğ</a:t>
                      </a:r>
                      <a:r>
                        <a:rPr dirty="0" sz="550" spc="-10">
                          <a:latin typeface="Arimo"/>
                          <a:cs typeface="Arimo"/>
                        </a:rPr>
                        <a:t>i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0680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10">
                          <a:latin typeface="Arimo"/>
                          <a:cs typeface="Arimo"/>
                        </a:rPr>
                        <a:t>disp8/disp16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15">
                          <a:latin typeface="Arimo"/>
                          <a:cs typeface="Arimo"/>
                        </a:rPr>
                        <a:t>8 </a:t>
                      </a:r>
                      <a:r>
                        <a:rPr dirty="0" sz="550" spc="-25">
                          <a:latin typeface="Arimo"/>
                          <a:cs typeface="Arimo"/>
                        </a:rPr>
                        <a:t>bit(</a:t>
                      </a:r>
                      <a:r>
                        <a:rPr dirty="0" sz="550" spc="-25">
                          <a:latin typeface="WenQuanYi Micro Hei Mono"/>
                          <a:cs typeface="WenQuanYi Micro Hei Mono"/>
                        </a:rPr>
                        <a:t>‐</a:t>
                      </a:r>
                      <a:r>
                        <a:rPr dirty="0" sz="550" spc="-25">
                          <a:latin typeface="Arimo"/>
                          <a:cs typeface="Arimo"/>
                        </a:rPr>
                        <a:t>128…0…127)/16 </a:t>
                      </a:r>
                      <a:r>
                        <a:rPr dirty="0" sz="550" spc="-20">
                          <a:latin typeface="Arimo"/>
                          <a:cs typeface="Arimo"/>
                        </a:rPr>
                        <a:t>bit(</a:t>
                      </a:r>
                      <a:r>
                        <a:rPr dirty="0" sz="550" spc="-20">
                          <a:latin typeface="WenQuanYi Micro Hei Mono"/>
                          <a:cs typeface="WenQuanYi Micro Hei Mono"/>
                        </a:rPr>
                        <a:t>‐</a:t>
                      </a:r>
                      <a:r>
                        <a:rPr dirty="0" sz="550" spc="-20">
                          <a:latin typeface="Arimo"/>
                          <a:cs typeface="Arimo"/>
                        </a:rPr>
                        <a:t>32768…0…32767)ile </a:t>
                      </a:r>
                      <a:r>
                        <a:rPr dirty="0" sz="550" spc="-10">
                          <a:latin typeface="Arimo"/>
                          <a:cs typeface="Arimo"/>
                        </a:rPr>
                        <a:t>ifade edilebilecek büyüklükteki </a:t>
                      </a:r>
                      <a:r>
                        <a:rPr dirty="0" sz="550" spc="5">
                          <a:latin typeface="Arimo"/>
                          <a:cs typeface="Arimo"/>
                        </a:rPr>
                        <a:t>bir </a:t>
                      </a:r>
                      <a:r>
                        <a:rPr dirty="0" sz="550" spc="-80">
                          <a:latin typeface="Arimo"/>
                          <a:cs typeface="Arimo"/>
                        </a:rPr>
                        <a:t>say</a:t>
                      </a:r>
                      <a:r>
                        <a:rPr dirty="0" sz="550" spc="-80">
                          <a:latin typeface="WenQuanYi Micro Hei Mono"/>
                          <a:cs typeface="WenQuanYi Micro Hei Mono"/>
                        </a:rPr>
                        <a:t>ı</a:t>
                      </a:r>
                      <a:r>
                        <a:rPr dirty="0" sz="550" spc="-245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dirty="0" sz="550" spc="-15">
                          <a:latin typeface="Arimo"/>
                          <a:cs typeface="Arimo"/>
                        </a:rPr>
                        <a:t>kadar </a:t>
                      </a:r>
                      <a:r>
                        <a:rPr dirty="0" sz="550" spc="-10">
                          <a:latin typeface="Arimo"/>
                          <a:cs typeface="Arimo"/>
                        </a:rPr>
                        <a:t>ifade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0851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10">
                          <a:latin typeface="Arimo"/>
                          <a:cs typeface="Arimo"/>
                        </a:rPr>
                        <a:t>dest/src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80">
                          <a:latin typeface="Arimo"/>
                          <a:cs typeface="Arimo"/>
                        </a:rPr>
                        <a:t>Var</a:t>
                      </a:r>
                      <a:r>
                        <a:rPr dirty="0" sz="550" spc="-80">
                          <a:latin typeface="WenQuanYi Micro Hei Mono"/>
                          <a:cs typeface="WenQuanYi Micro Hei Mono"/>
                        </a:rPr>
                        <a:t>ış</a:t>
                      </a:r>
                      <a:r>
                        <a:rPr dirty="0" sz="550" spc="-225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dirty="0" sz="550" spc="-15">
                          <a:latin typeface="Arimo"/>
                          <a:cs typeface="Arimo"/>
                        </a:rPr>
                        <a:t>i</a:t>
                      </a:r>
                      <a:r>
                        <a:rPr dirty="0" sz="550" spc="-15">
                          <a:latin typeface="WenQuanYi Micro Hei Mono"/>
                          <a:cs typeface="WenQuanYi Micro Hei Mono"/>
                        </a:rPr>
                        <a:t>ş</a:t>
                      </a:r>
                      <a:r>
                        <a:rPr dirty="0" sz="550" spc="-15">
                          <a:latin typeface="Arimo"/>
                          <a:cs typeface="Arimo"/>
                        </a:rPr>
                        <a:t>leneni </a:t>
                      </a:r>
                      <a:r>
                        <a:rPr dirty="0" sz="550" spc="-20">
                          <a:latin typeface="Arimo"/>
                          <a:cs typeface="Arimo"/>
                        </a:rPr>
                        <a:t>/Kaynak </a:t>
                      </a:r>
                      <a:r>
                        <a:rPr dirty="0" sz="550" spc="-15">
                          <a:latin typeface="Arimo"/>
                          <a:cs typeface="Arimo"/>
                        </a:rPr>
                        <a:t>i</a:t>
                      </a:r>
                      <a:r>
                        <a:rPr dirty="0" sz="550" spc="-15">
                          <a:latin typeface="WenQuanYi Micro Hei Mono"/>
                          <a:cs typeface="WenQuanYi Micro Hei Mono"/>
                        </a:rPr>
                        <a:t>ş</a:t>
                      </a:r>
                      <a:r>
                        <a:rPr dirty="0" sz="550" spc="-15">
                          <a:latin typeface="Arimo"/>
                          <a:cs typeface="Arimo"/>
                        </a:rPr>
                        <a:t>leneni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0667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5">
                          <a:latin typeface="Arimo"/>
                          <a:cs typeface="Arimo"/>
                        </a:rPr>
                        <a:t>opr/opr</a:t>
                      </a:r>
                      <a:r>
                        <a:rPr dirty="0" sz="550" spc="-3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20">
                          <a:latin typeface="Arimo"/>
                          <a:cs typeface="Arimo"/>
                        </a:rPr>
                        <a:t>#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30">
                          <a:latin typeface="WenQuanYi Micro Hei Mono"/>
                          <a:cs typeface="WenQuanYi Micro Hei Mono"/>
                        </a:rPr>
                        <a:t>İş</a:t>
                      </a:r>
                      <a:r>
                        <a:rPr dirty="0" sz="550" spc="-30">
                          <a:latin typeface="Arimo"/>
                          <a:cs typeface="Arimo"/>
                        </a:rPr>
                        <a:t>lenen/i</a:t>
                      </a:r>
                      <a:r>
                        <a:rPr dirty="0" sz="550" spc="-30">
                          <a:latin typeface="WenQuanYi Micro Hei Mono"/>
                          <a:cs typeface="WenQuanYi Micro Hei Mono"/>
                        </a:rPr>
                        <a:t>ş</a:t>
                      </a:r>
                      <a:r>
                        <a:rPr dirty="0" sz="550" spc="-30">
                          <a:latin typeface="Arimo"/>
                          <a:cs typeface="Arimo"/>
                        </a:rPr>
                        <a:t>lenen </a:t>
                      </a:r>
                      <a:r>
                        <a:rPr dirty="0" sz="550" spc="-10">
                          <a:latin typeface="Arimo"/>
                          <a:cs typeface="Arimo"/>
                        </a:rPr>
                        <a:t>1/i</a:t>
                      </a:r>
                      <a:r>
                        <a:rPr dirty="0" sz="550" spc="-10">
                          <a:latin typeface="WenQuanYi Micro Hei Mono"/>
                          <a:cs typeface="WenQuanYi Micro Hei Mono"/>
                        </a:rPr>
                        <a:t>ş</a:t>
                      </a:r>
                      <a:r>
                        <a:rPr dirty="0" sz="550" spc="-10">
                          <a:latin typeface="Arimo"/>
                          <a:cs typeface="Arimo"/>
                        </a:rPr>
                        <a:t>lenen 2/i</a:t>
                      </a:r>
                      <a:r>
                        <a:rPr dirty="0" sz="550" spc="-10">
                          <a:latin typeface="WenQuanYi Micro Hei Mono"/>
                          <a:cs typeface="WenQuanYi Micro Hei Mono"/>
                        </a:rPr>
                        <a:t>ş</a:t>
                      </a:r>
                      <a:r>
                        <a:rPr dirty="0" sz="550" spc="-10">
                          <a:latin typeface="Arimo"/>
                          <a:cs typeface="Arimo"/>
                        </a:rPr>
                        <a:t>lenen</a:t>
                      </a:r>
                      <a:r>
                        <a:rPr dirty="0" sz="550" spc="-3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15">
                          <a:latin typeface="Arimo"/>
                          <a:cs typeface="Arimo"/>
                        </a:rPr>
                        <a:t>3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0851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>
                          <a:latin typeface="Arimo"/>
                          <a:cs typeface="Arimo"/>
                        </a:rPr>
                        <a:t>italik</a:t>
                      </a:r>
                      <a:r>
                        <a:rPr dirty="0" sz="550" spc="-3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75">
                          <a:latin typeface="Arimo"/>
                          <a:cs typeface="Arimo"/>
                        </a:rPr>
                        <a:t>yaz</a:t>
                      </a:r>
                      <a:r>
                        <a:rPr dirty="0" sz="550" spc="-75">
                          <a:latin typeface="WenQuanYi Micro Hei Mono"/>
                          <a:cs typeface="WenQuanYi Micro Hei Mono"/>
                        </a:rPr>
                        <a:t>ı</a:t>
                      </a:r>
                      <a:endParaRPr sz="550">
                        <a:latin typeface="WenQuanYi Micro Hei Mono"/>
                        <a:cs typeface="WenQuanYi Micro Hei Mon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30">
                          <a:latin typeface="Arimo"/>
                          <a:cs typeface="Arimo"/>
                        </a:rPr>
                        <a:t>de</a:t>
                      </a:r>
                      <a:r>
                        <a:rPr dirty="0" sz="550" spc="-30">
                          <a:latin typeface="WenQuanYi Micro Hei Mono"/>
                          <a:cs typeface="WenQuanYi Micro Hei Mono"/>
                        </a:rPr>
                        <a:t>ğ</a:t>
                      </a:r>
                      <a:r>
                        <a:rPr dirty="0" sz="550" spc="-30">
                          <a:latin typeface="Arimo"/>
                          <a:cs typeface="Arimo"/>
                        </a:rPr>
                        <a:t>i</a:t>
                      </a:r>
                      <a:r>
                        <a:rPr dirty="0" sz="550" spc="-30">
                          <a:latin typeface="WenQuanYi Micro Hei Mono"/>
                          <a:cs typeface="WenQuanYi Micro Hei Mono"/>
                        </a:rPr>
                        <a:t>ş</a:t>
                      </a:r>
                      <a:r>
                        <a:rPr dirty="0" sz="550" spc="-30">
                          <a:latin typeface="Arimo"/>
                          <a:cs typeface="Arimo"/>
                        </a:rPr>
                        <a:t>ken</a:t>
                      </a:r>
                      <a:r>
                        <a:rPr dirty="0" sz="550" spc="-3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5">
                          <a:latin typeface="Arimo"/>
                          <a:cs typeface="Arimo"/>
                        </a:rPr>
                        <a:t>isimleri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0680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10">
                          <a:latin typeface="Arimo"/>
                          <a:cs typeface="Arimo"/>
                        </a:rPr>
                        <a:t>0/1/x/?/</a:t>
                      </a:r>
                      <a:r>
                        <a:rPr dirty="0" sz="550" spc="10">
                          <a:latin typeface="WenQuanYi Micro Hei Mono"/>
                          <a:cs typeface="WenQuanYi Micro Hei Mono"/>
                        </a:rPr>
                        <a:t>‐‐</a:t>
                      </a:r>
                      <a:endParaRPr sz="550">
                        <a:latin typeface="WenQuanYi Micro Hei Mono"/>
                        <a:cs typeface="WenQuanYi Micro Hei Mon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65">
                          <a:latin typeface="WenQuanYi Micro Hei Mono"/>
                          <a:cs typeface="WenQuanYi Micro Hei Mono"/>
                        </a:rPr>
                        <a:t>İş</a:t>
                      </a:r>
                      <a:r>
                        <a:rPr dirty="0" sz="550" spc="-65">
                          <a:latin typeface="Arimo"/>
                          <a:cs typeface="Arimo"/>
                        </a:rPr>
                        <a:t>lem</a:t>
                      </a:r>
                      <a:r>
                        <a:rPr dirty="0" sz="550" spc="-1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20">
                          <a:latin typeface="Arimo"/>
                          <a:cs typeface="Arimo"/>
                        </a:rPr>
                        <a:t>sonucunda bayrak</a:t>
                      </a:r>
                      <a:r>
                        <a:rPr dirty="0" sz="550" spc="-3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15">
                          <a:latin typeface="Arimo"/>
                          <a:cs typeface="Arimo"/>
                        </a:rPr>
                        <a:t>de</a:t>
                      </a:r>
                      <a:r>
                        <a:rPr dirty="0" sz="550" spc="-15">
                          <a:latin typeface="WenQuanYi Micro Hei Mono"/>
                          <a:cs typeface="WenQuanYi Micro Hei Mono"/>
                        </a:rPr>
                        <a:t>ğ</a:t>
                      </a:r>
                      <a:r>
                        <a:rPr dirty="0" sz="550" spc="-15">
                          <a:latin typeface="Arimo"/>
                          <a:cs typeface="Arimo"/>
                        </a:rPr>
                        <a:t>eri</a:t>
                      </a:r>
                      <a:r>
                        <a:rPr dirty="0" sz="550" spc="-2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10">
                          <a:latin typeface="Arimo"/>
                          <a:cs typeface="Arimo"/>
                        </a:rPr>
                        <a:t>clear(0),set(1),</a:t>
                      </a:r>
                      <a:r>
                        <a:rPr dirty="0" sz="550" spc="-20">
                          <a:latin typeface="Arimo"/>
                          <a:cs typeface="Arimo"/>
                        </a:rPr>
                        <a:t> i</a:t>
                      </a:r>
                      <a:r>
                        <a:rPr dirty="0" sz="550" spc="-20">
                          <a:latin typeface="WenQuanYi Micro Hei Mono"/>
                          <a:cs typeface="WenQuanYi Micro Hei Mono"/>
                        </a:rPr>
                        <a:t>ş</a:t>
                      </a:r>
                      <a:r>
                        <a:rPr dirty="0" sz="550" spc="-20">
                          <a:latin typeface="Arimo"/>
                          <a:cs typeface="Arimo"/>
                        </a:rPr>
                        <a:t>leme</a:t>
                      </a:r>
                      <a:r>
                        <a:rPr dirty="0" sz="550" spc="-1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15">
                          <a:latin typeface="Arimo"/>
                          <a:cs typeface="Arimo"/>
                        </a:rPr>
                        <a:t>göre </a:t>
                      </a:r>
                      <a:r>
                        <a:rPr dirty="0" sz="550" spc="-30">
                          <a:latin typeface="Arimo"/>
                          <a:cs typeface="Arimo"/>
                        </a:rPr>
                        <a:t>de</a:t>
                      </a:r>
                      <a:r>
                        <a:rPr dirty="0" sz="550" spc="-30">
                          <a:latin typeface="WenQuanYi Micro Hei Mono"/>
                          <a:cs typeface="WenQuanYi Micro Hei Mono"/>
                        </a:rPr>
                        <a:t>ğ</a:t>
                      </a:r>
                      <a:r>
                        <a:rPr dirty="0" sz="550" spc="-30">
                          <a:latin typeface="Arimo"/>
                          <a:cs typeface="Arimo"/>
                        </a:rPr>
                        <a:t>i</a:t>
                      </a:r>
                      <a:r>
                        <a:rPr dirty="0" sz="550" spc="-30">
                          <a:latin typeface="WenQuanYi Micro Hei Mono"/>
                          <a:cs typeface="WenQuanYi Micro Hei Mono"/>
                        </a:rPr>
                        <a:t>ş</a:t>
                      </a:r>
                      <a:r>
                        <a:rPr dirty="0" sz="550" spc="-30">
                          <a:latin typeface="Arimo"/>
                          <a:cs typeface="Arimo"/>
                        </a:rPr>
                        <a:t>memi</a:t>
                      </a:r>
                      <a:r>
                        <a:rPr dirty="0" sz="550" spc="-30">
                          <a:latin typeface="WenQuanYi Micro Hei Mono"/>
                          <a:cs typeface="WenQuanYi Micro Hei Mono"/>
                        </a:rPr>
                        <a:t>ş</a:t>
                      </a:r>
                      <a:r>
                        <a:rPr dirty="0" sz="550" spc="-19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dirty="0" sz="550" spc="-15">
                          <a:latin typeface="Arimo"/>
                          <a:cs typeface="Arimo"/>
                        </a:rPr>
                        <a:t>(x),</a:t>
                      </a:r>
                      <a:r>
                        <a:rPr dirty="0" sz="550" spc="-2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10">
                          <a:latin typeface="Arimo"/>
                          <a:cs typeface="Arimo"/>
                        </a:rPr>
                        <a:t>belirsiz</a:t>
                      </a:r>
                      <a:r>
                        <a:rPr dirty="0" sz="550" spc="-20">
                          <a:latin typeface="Arimo"/>
                          <a:cs typeface="Arimo"/>
                        </a:rPr>
                        <a:t> (?),</a:t>
                      </a:r>
                      <a:r>
                        <a:rPr dirty="0" sz="550" spc="-2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550" spc="-30">
                          <a:latin typeface="Arimo"/>
                          <a:cs typeface="Arimo"/>
                        </a:rPr>
                        <a:t>de</a:t>
                      </a:r>
                      <a:r>
                        <a:rPr dirty="0" sz="550" spc="-30">
                          <a:latin typeface="WenQuanYi Micro Hei Mono"/>
                          <a:cs typeface="WenQuanYi Micro Hei Mono"/>
                        </a:rPr>
                        <a:t>ğ</a:t>
                      </a:r>
                      <a:r>
                        <a:rPr dirty="0" sz="550" spc="-30">
                          <a:latin typeface="Arimo"/>
                          <a:cs typeface="Arimo"/>
                        </a:rPr>
                        <a:t>i</a:t>
                      </a:r>
                      <a:r>
                        <a:rPr dirty="0" sz="550" spc="-30">
                          <a:latin typeface="WenQuanYi Micro Hei Mono"/>
                          <a:cs typeface="WenQuanYi Micro Hei Mono"/>
                        </a:rPr>
                        <a:t>ş</a:t>
                      </a:r>
                      <a:r>
                        <a:rPr dirty="0" sz="550" spc="-30">
                          <a:latin typeface="Arimo"/>
                          <a:cs typeface="Arimo"/>
                        </a:rPr>
                        <a:t>memi</a:t>
                      </a:r>
                      <a:r>
                        <a:rPr dirty="0" sz="550" spc="-30">
                          <a:latin typeface="WenQuanYi Micro Hei Mono"/>
                          <a:cs typeface="WenQuanYi Micro Hei Mono"/>
                        </a:rPr>
                        <a:t>ş</a:t>
                      </a:r>
                      <a:r>
                        <a:rPr dirty="0" sz="550" spc="-19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dirty="0" sz="550" spc="-5">
                          <a:latin typeface="Arimo"/>
                          <a:cs typeface="Arimo"/>
                        </a:rPr>
                        <a:t>olabilir(</a:t>
                      </a:r>
                      <a:r>
                        <a:rPr dirty="0" sz="550" spc="-5">
                          <a:latin typeface="WenQuanYi Micro Hei Mono"/>
                          <a:cs typeface="WenQuanYi Micro Hei Mono"/>
                        </a:rPr>
                        <a:t>‐</a:t>
                      </a:r>
                      <a:r>
                        <a:rPr dirty="0" sz="550" spc="-5">
                          <a:latin typeface="Arimo"/>
                          <a:cs typeface="Arimo"/>
                        </a:rPr>
                        <a:t>)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0667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15">
                          <a:latin typeface="Arimo"/>
                          <a:cs typeface="Arimo"/>
                        </a:rPr>
                        <a:t>16p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550" spc="-15">
                          <a:latin typeface="Arimo"/>
                          <a:cs typeface="Arimo"/>
                        </a:rPr>
                        <a:t>16 </a:t>
                      </a:r>
                      <a:r>
                        <a:rPr dirty="0" sz="550" spc="15">
                          <a:latin typeface="Arimo"/>
                          <a:cs typeface="Arimo"/>
                        </a:rPr>
                        <a:t>bit </a:t>
                      </a:r>
                      <a:r>
                        <a:rPr dirty="0" sz="550" spc="-35">
                          <a:latin typeface="Arimo"/>
                          <a:cs typeface="Arimo"/>
                        </a:rPr>
                        <a:t>korumal</a:t>
                      </a:r>
                      <a:r>
                        <a:rPr dirty="0" sz="550" spc="-35">
                          <a:latin typeface="WenQuanYi Micro Hei Mono"/>
                          <a:cs typeface="WenQuanYi Micro Hei Mono"/>
                        </a:rPr>
                        <a:t>ı</a:t>
                      </a:r>
                      <a:r>
                        <a:rPr dirty="0" sz="550" spc="-25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dirty="0" sz="550" spc="-5">
                          <a:latin typeface="Arimo"/>
                          <a:cs typeface="Arimo"/>
                        </a:rPr>
                        <a:t>kip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59461" y="3779202"/>
            <a:ext cx="10136505" cy="3773804"/>
            <a:chOff x="59461" y="3779202"/>
            <a:chExt cx="10136505" cy="3773804"/>
          </a:xfrm>
        </p:grpSpPr>
        <p:sp>
          <p:nvSpPr>
            <p:cNvPr id="16" name="object 16"/>
            <p:cNvSpPr/>
            <p:nvPr/>
          </p:nvSpPr>
          <p:spPr>
            <a:xfrm>
              <a:off x="59778" y="3779520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10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783275" y="4838700"/>
              <a:ext cx="4412615" cy="414020"/>
            </a:xfrm>
            <a:custGeom>
              <a:avLst/>
              <a:gdLst/>
              <a:ahLst/>
              <a:cxnLst/>
              <a:rect l="l" t="t" r="r" b="b"/>
              <a:pathLst>
                <a:path w="4412615" h="414020">
                  <a:moveTo>
                    <a:pt x="4412170" y="413765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3766"/>
                  </a:lnTo>
                  <a:lnTo>
                    <a:pt x="4412170" y="4137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883821" y="4456126"/>
            <a:ext cx="765810" cy="439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9800"/>
              </a:lnSpc>
              <a:spcBef>
                <a:spcPts val="95"/>
              </a:spcBef>
            </a:pP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MOV </a:t>
            </a: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(mov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data)  </a:t>
            </a: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6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reg,idata</a:t>
            </a:r>
            <a:endParaRPr sz="850">
              <a:latin typeface="Arimo"/>
              <a:cs typeface="Arim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83275" y="5251716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58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58" y="828294"/>
                </a:lnTo>
                <a:lnTo>
                  <a:pt x="4412158" y="414528"/>
                </a:lnTo>
                <a:lnTo>
                  <a:pt x="4412158" y="413766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83710" y="4870127"/>
            <a:ext cx="4073525" cy="18789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316604">
              <a:lnSpc>
                <a:spcPct val="102200"/>
              </a:lnSpc>
              <a:spcBef>
                <a:spcPts val="95"/>
              </a:spcBef>
            </a:pP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12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mem,idata  </a:t>
            </a: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30">
                <a:latin typeface="Arimo"/>
                <a:cs typeface="Arimo"/>
              </a:rPr>
              <a:t>reg,reg  </a:t>
            </a: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30">
                <a:latin typeface="Arimo"/>
                <a:cs typeface="Arimo"/>
              </a:rPr>
              <a:t>mem,reg  </a:t>
            </a: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40">
                <a:latin typeface="Arimo"/>
                <a:cs typeface="Arimo"/>
              </a:rPr>
              <a:t>sreg,reg  </a:t>
            </a: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40">
                <a:latin typeface="Arimo"/>
                <a:cs typeface="Arimo"/>
              </a:rPr>
              <a:t>reg,sreg  </a:t>
            </a: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6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mem,sreg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110">
                <a:latin typeface="WenQuanYi Micro Hei Mono"/>
                <a:cs typeface="WenQuanYi Micro Hei Mono"/>
              </a:rPr>
              <a:t>İ</a:t>
            </a:r>
            <a:r>
              <a:rPr dirty="0" sz="850" spc="-110">
                <a:latin typeface="Arimo"/>
                <a:cs typeface="Arimo"/>
              </a:rPr>
              <a:t>ki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lenen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50">
                <a:latin typeface="Arimo"/>
                <a:cs typeface="Arimo"/>
              </a:rPr>
              <a:t>kullan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lan MOV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20">
                <a:latin typeface="Arimo"/>
                <a:cs typeface="Arimo"/>
              </a:rPr>
              <a:t>ikinci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lenendeki </a:t>
            </a:r>
            <a:r>
              <a:rPr dirty="0" sz="850" spc="-15">
                <a:latin typeface="Arimo"/>
                <a:cs typeface="Arimo"/>
              </a:rPr>
              <a:t>veriyi </a:t>
            </a:r>
            <a:r>
              <a:rPr dirty="0" sz="850" spc="-5">
                <a:latin typeface="Arimo"/>
                <a:cs typeface="Arimo"/>
              </a:rPr>
              <a:t>ilk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lenene </a:t>
            </a:r>
            <a:r>
              <a:rPr dirty="0" sz="850" spc="-65">
                <a:latin typeface="Arimo"/>
                <a:cs typeface="Arimo"/>
              </a:rPr>
              <a:t>aktar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r. </a:t>
            </a:r>
            <a:r>
              <a:rPr dirty="0" sz="850" spc="-50">
                <a:latin typeface="Arimo"/>
                <a:cs typeface="Arimo"/>
              </a:rPr>
              <a:t>MOV  </a:t>
            </a:r>
            <a:r>
              <a:rPr dirty="0" sz="850" spc="-15">
                <a:latin typeface="Arimo"/>
                <a:cs typeface="Arimo"/>
              </a:rPr>
              <a:t>komutunun </a:t>
            </a:r>
            <a:r>
              <a:rPr dirty="0" sz="850" spc="-120">
                <a:latin typeface="Arimo"/>
                <a:cs typeface="Arimo"/>
              </a:rPr>
              <a:t>baz</a:t>
            </a:r>
            <a:r>
              <a:rPr dirty="0" sz="850" spc="-120">
                <a:latin typeface="WenQuanYi Micro Hei Mono"/>
                <a:cs typeface="WenQuanYi Micro Hei Mono"/>
              </a:rPr>
              <a:t>ı </a:t>
            </a:r>
            <a:r>
              <a:rPr dirty="0" sz="850" spc="-95">
                <a:latin typeface="Arimo"/>
                <a:cs typeface="Arimo"/>
              </a:rPr>
              <a:t>k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s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tlamalar</a:t>
            </a:r>
            <a:r>
              <a:rPr dirty="0" sz="850" spc="-95">
                <a:latin typeface="WenQuanYi Micro Hei Mono"/>
                <a:cs typeface="WenQuanYi Micro Hei Mono"/>
              </a:rPr>
              <a:t>ı </a:t>
            </a:r>
            <a:r>
              <a:rPr dirty="0" sz="850" spc="-75">
                <a:latin typeface="Arimo"/>
                <a:cs typeface="Arimo"/>
              </a:rPr>
              <a:t>vard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 </a:t>
            </a: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15">
                <a:latin typeface="Arimo"/>
                <a:cs typeface="Arimo"/>
              </a:rPr>
              <a:t>komutunun her </a:t>
            </a:r>
            <a:r>
              <a:rPr dirty="0" sz="850" spc="-5">
                <a:latin typeface="Arimo"/>
                <a:cs typeface="Arimo"/>
              </a:rPr>
              <a:t>iki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leneni </a:t>
            </a:r>
            <a:r>
              <a:rPr dirty="0" sz="850" spc="-25">
                <a:latin typeface="Arimo"/>
                <a:cs typeface="Arimo"/>
              </a:rPr>
              <a:t>mem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50">
                <a:latin typeface="Arimo"/>
                <a:cs typeface="Arimo"/>
              </a:rPr>
              <a:t>sreg  </a:t>
            </a:r>
            <a:r>
              <a:rPr dirty="0" sz="850" spc="-75">
                <a:latin typeface="Arimo"/>
                <a:cs typeface="Arimo"/>
              </a:rPr>
              <a:t>olamayaca</a:t>
            </a:r>
            <a:r>
              <a:rPr dirty="0" sz="850" spc="-75">
                <a:latin typeface="WenQuanYi Micro Hei Mono"/>
                <a:cs typeface="WenQuanYi Micro Hei Mono"/>
              </a:rPr>
              <a:t>ğı</a:t>
            </a:r>
            <a:r>
              <a:rPr dirty="0" sz="850" spc="-390">
                <a:latin typeface="WenQuanYi Micro Hei Mono"/>
                <a:cs typeface="WenQuanYi Micro Hei Mono"/>
              </a:rPr>
              <a:t> </a:t>
            </a:r>
            <a:r>
              <a:rPr dirty="0" sz="850" spc="-15">
                <a:latin typeface="Arimo"/>
                <a:cs typeface="Arimo"/>
              </a:rPr>
              <a:t>gibi </a:t>
            </a:r>
            <a:r>
              <a:rPr dirty="0" sz="850" spc="-5">
                <a:latin typeface="Arimo"/>
                <a:cs typeface="Arimo"/>
              </a:rPr>
              <a:t>ilk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lenen </a:t>
            </a:r>
            <a:r>
              <a:rPr dirty="0" sz="850" spc="-50">
                <a:latin typeface="Arimo"/>
                <a:cs typeface="Arimo"/>
              </a:rPr>
              <a:t>sreg </a:t>
            </a:r>
            <a:r>
              <a:rPr dirty="0" sz="850" spc="-45">
                <a:latin typeface="Arimo"/>
                <a:cs typeface="Arimo"/>
              </a:rPr>
              <a:t>ise </a:t>
            </a:r>
            <a:r>
              <a:rPr dirty="0" sz="850" spc="-25">
                <a:latin typeface="Arimo"/>
                <a:cs typeface="Arimo"/>
              </a:rPr>
              <a:t>ikincisi </a:t>
            </a:r>
            <a:r>
              <a:rPr dirty="0" sz="850" spc="-20">
                <a:latin typeface="Arimo"/>
                <a:cs typeface="Arimo"/>
              </a:rPr>
              <a:t>idata </a:t>
            </a:r>
            <a:r>
              <a:rPr dirty="0" sz="850" spc="-35">
                <a:latin typeface="Arimo"/>
                <a:cs typeface="Arimo"/>
              </a:rPr>
              <a:t>olamaz.</a:t>
            </a:r>
            <a:endParaRPr sz="85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  <a:spcBef>
                <a:spcPts val="25"/>
              </a:spcBef>
            </a:pP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35">
                <a:latin typeface="Arimo"/>
                <a:cs typeface="Arimo"/>
              </a:rPr>
              <a:t>dest,src</a:t>
            </a:r>
            <a:endParaRPr sz="85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eklinde </a:t>
            </a:r>
            <a:r>
              <a:rPr dirty="0" sz="850" spc="-20">
                <a:latin typeface="Arimo"/>
                <a:cs typeface="Arimo"/>
              </a:rPr>
              <a:t>ifade edilen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25">
                <a:latin typeface="Arimo"/>
                <a:cs typeface="Arimo"/>
              </a:rPr>
              <a:t>src’nin de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erini dest’e yerle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tirir. </a:t>
            </a:r>
            <a:r>
              <a:rPr dirty="0" sz="850" spc="-40">
                <a:latin typeface="Arimo"/>
                <a:cs typeface="Arimo"/>
              </a:rPr>
              <a:t>Bayraklar </a:t>
            </a:r>
            <a:r>
              <a:rPr dirty="0" sz="850" spc="-30">
                <a:latin typeface="Arimo"/>
                <a:cs typeface="Arimo"/>
              </a:rPr>
              <a:t>üzerinde </a:t>
            </a:r>
            <a:r>
              <a:rPr dirty="0" sz="850" spc="-25">
                <a:latin typeface="Arimo"/>
                <a:cs typeface="Arimo"/>
              </a:rPr>
              <a:t>herhangi 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0">
                <a:latin typeface="Arimo"/>
                <a:cs typeface="Arimo"/>
              </a:rPr>
              <a:t>de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iklik </a:t>
            </a:r>
            <a:r>
              <a:rPr dirty="0" sz="850" spc="-45">
                <a:latin typeface="Arimo"/>
                <a:cs typeface="Arimo"/>
              </a:rPr>
              <a:t>yapmaz. </a:t>
            </a: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25">
                <a:latin typeface="Arimo"/>
                <a:cs typeface="Arimo"/>
              </a:rPr>
              <a:t>komutunda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 spc="-10">
                <a:latin typeface="Arimo"/>
                <a:cs typeface="Arimo"/>
              </a:rPr>
              <a:t>iki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lenenin </a:t>
            </a:r>
            <a:r>
              <a:rPr dirty="0" sz="850" spc="-30">
                <a:latin typeface="Arimo"/>
                <a:cs typeface="Arimo"/>
              </a:rPr>
              <a:t>de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5">
                <a:latin typeface="Arimo"/>
                <a:cs typeface="Arimo"/>
              </a:rPr>
              <a:t>tipte </a:t>
            </a:r>
            <a:r>
              <a:rPr dirty="0" sz="850" spc="-85">
                <a:latin typeface="Arimo"/>
                <a:cs typeface="Arimo"/>
              </a:rPr>
              <a:t>olmas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gerekir. </a:t>
            </a:r>
            <a:r>
              <a:rPr dirty="0" sz="850" spc="-50">
                <a:latin typeface="Arimo"/>
                <a:cs typeface="Arimo"/>
              </a:rPr>
              <a:t>Aksi  </a:t>
            </a:r>
            <a:r>
              <a:rPr dirty="0" sz="850" spc="-25">
                <a:latin typeface="Arimo"/>
                <a:cs typeface="Arimo"/>
              </a:rPr>
              <a:t>halde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derleyici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15">
                <a:latin typeface="Arimo"/>
                <a:cs typeface="Arimo"/>
              </a:rPr>
              <a:t>tip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105">
                <a:latin typeface="Arimo"/>
                <a:cs typeface="Arimo"/>
              </a:rPr>
              <a:t>uyu</a:t>
            </a:r>
            <a:r>
              <a:rPr dirty="0" sz="850" spc="-105">
                <a:latin typeface="WenQuanYi Micro Hei Mono"/>
                <a:cs typeface="WenQuanYi Micro Hei Mono"/>
              </a:rPr>
              <a:t>ş</a:t>
            </a:r>
            <a:r>
              <a:rPr dirty="0" sz="850" spc="-105">
                <a:latin typeface="Arimo"/>
                <a:cs typeface="Arimo"/>
              </a:rPr>
              <a:t>mazl</a:t>
            </a:r>
            <a:r>
              <a:rPr dirty="0" sz="850" spc="-105">
                <a:latin typeface="WenQuanYi Micro Hei Mono"/>
                <a:cs typeface="WenQuanYi Micro Hei Mono"/>
              </a:rPr>
              <a:t>ığı</a:t>
            </a:r>
            <a:r>
              <a:rPr dirty="0" sz="850" spc="-320">
                <a:latin typeface="WenQuanYi Micro Hei Mono"/>
                <a:cs typeface="WenQuanYi Micro Hei Mono"/>
              </a:rPr>
              <a:t> </a:t>
            </a:r>
            <a:r>
              <a:rPr dirty="0" sz="850" spc="-85">
                <a:latin typeface="Arimo"/>
                <a:cs typeface="Arimo"/>
              </a:rPr>
              <a:t>hatas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310">
                <a:latin typeface="WenQuanYi Micro Hei Mono"/>
                <a:cs typeface="WenQuanYi Micro Hei Mono"/>
              </a:rPr>
              <a:t> </a:t>
            </a:r>
            <a:r>
              <a:rPr dirty="0" sz="850" spc="-25">
                <a:latin typeface="Arimo"/>
                <a:cs typeface="Arimo"/>
              </a:rPr>
              <a:t>verir.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111</a:t>
            </a:r>
            <a:endParaRPr sz="550">
              <a:latin typeface="Arimo"/>
              <a:cs typeface="Arim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112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650" y="922302"/>
            <a:ext cx="32956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0">
                <a:solidFill>
                  <a:srgbClr val="FF0000"/>
                </a:solidFill>
                <a:latin typeface="Arimo"/>
                <a:cs typeface="Arimo"/>
              </a:rPr>
              <a:t>Örnek:</a:t>
            </a:r>
            <a:endParaRPr sz="85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650" y="1187038"/>
            <a:ext cx="417957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25" b="1">
                <a:latin typeface="Trebuchet MS"/>
                <a:cs typeface="Trebuchet MS"/>
              </a:rPr>
              <a:t>MOV </a:t>
            </a:r>
            <a:r>
              <a:rPr dirty="0" sz="850" spc="-10" b="1" i="1">
                <a:latin typeface="Carlito"/>
                <a:cs typeface="Carlito"/>
              </a:rPr>
              <a:t>Mydata</a:t>
            </a:r>
            <a:r>
              <a:rPr dirty="0" sz="850" spc="-10" b="1">
                <a:latin typeface="Trebuchet MS"/>
                <a:cs typeface="Trebuchet MS"/>
              </a:rPr>
              <a:t>,AX </a:t>
            </a:r>
            <a:r>
              <a:rPr dirty="0" sz="850" spc="-75" b="1">
                <a:latin typeface="Trebuchet MS"/>
                <a:cs typeface="Trebuchet MS"/>
              </a:rPr>
              <a:t>; </a:t>
            </a:r>
            <a:r>
              <a:rPr dirty="0" sz="850" i="1">
                <a:latin typeface="Carlito"/>
                <a:cs typeface="Carlito"/>
              </a:rPr>
              <a:t>Mydata </a:t>
            </a:r>
            <a:r>
              <a:rPr dirty="0" sz="850" spc="-10">
                <a:latin typeface="Arimo"/>
                <a:cs typeface="Arimo"/>
              </a:rPr>
              <a:t>isimli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75">
                <a:latin typeface="Arimo"/>
                <a:cs typeface="Arimo"/>
              </a:rPr>
              <a:t>alan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na </a:t>
            </a:r>
            <a:r>
              <a:rPr dirty="0" sz="850" spc="-95">
                <a:latin typeface="Arimo"/>
                <a:cs typeface="Arimo"/>
              </a:rPr>
              <a:t>AX </a:t>
            </a:r>
            <a:r>
              <a:rPr dirty="0" sz="850" spc="-75">
                <a:latin typeface="Arimo"/>
                <a:cs typeface="Arimo"/>
              </a:rPr>
              <a:t>yazmac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nda </a:t>
            </a:r>
            <a:r>
              <a:rPr dirty="0" sz="850" spc="-20">
                <a:latin typeface="Arimo"/>
                <a:cs typeface="Arimo"/>
              </a:rPr>
              <a:t>bulunan </a:t>
            </a:r>
            <a:r>
              <a:rPr dirty="0" sz="850" spc="-40">
                <a:latin typeface="Arimo"/>
                <a:cs typeface="Arimo"/>
              </a:rPr>
              <a:t>de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er  </a:t>
            </a:r>
            <a:r>
              <a:rPr dirty="0" sz="850" spc="-20">
                <a:latin typeface="Arimo"/>
                <a:cs typeface="Arimo"/>
              </a:rPr>
              <a:t>yerle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tirilmektedir.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i="1">
                <a:latin typeface="Carlito"/>
                <a:cs typeface="Carlito"/>
              </a:rPr>
              <a:t>Mydata </a:t>
            </a:r>
            <a:r>
              <a:rPr dirty="0" sz="850" spc="-15">
                <a:latin typeface="Arimo"/>
                <a:cs typeface="Arimo"/>
              </a:rPr>
              <a:t>isimli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bellek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90">
                <a:latin typeface="Arimo"/>
                <a:cs typeface="Arimo"/>
              </a:rPr>
              <a:t>alan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310">
                <a:latin typeface="WenQuanYi Micro Hei Mono"/>
                <a:cs typeface="WenQuanYi Micro Hei Mono"/>
              </a:rPr>
              <a:t> </a:t>
            </a:r>
            <a:r>
              <a:rPr dirty="0" sz="850" spc="-55">
                <a:latin typeface="Arimo"/>
                <a:cs typeface="Arimo"/>
              </a:rPr>
              <a:t>yazmaç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10">
                <a:latin typeface="Arimo"/>
                <a:cs typeface="Arimo"/>
              </a:rPr>
              <a:t>ile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310">
                <a:latin typeface="WenQuanYi Micro Hei Mono"/>
                <a:cs typeface="WenQuanYi Micro Hei Mono"/>
              </a:rPr>
              <a:t> </a:t>
            </a:r>
            <a:r>
              <a:rPr dirty="0" sz="850" spc="5">
                <a:latin typeface="Arimo"/>
                <a:cs typeface="Arimo"/>
              </a:rPr>
              <a:t>tipte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85">
                <a:latin typeface="Arimo"/>
                <a:cs typeface="Arimo"/>
              </a:rPr>
              <a:t>tan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mlanm</a:t>
            </a:r>
            <a:r>
              <a:rPr dirty="0" sz="850" spc="-85">
                <a:latin typeface="WenQuanYi Micro Hei Mono"/>
                <a:cs typeface="WenQuanYi Micro Hei Mono"/>
              </a:rPr>
              <a:t>ış</a:t>
            </a:r>
            <a:r>
              <a:rPr dirty="0" sz="850" spc="-320">
                <a:latin typeface="WenQuanYi Micro Hei Mono"/>
                <a:cs typeface="WenQuanYi Micro Hei Mono"/>
              </a:rPr>
              <a:t> </a:t>
            </a:r>
            <a:r>
              <a:rPr dirty="0" sz="850" spc="-90">
                <a:latin typeface="Arimo"/>
                <a:cs typeface="Arimo"/>
              </a:rPr>
              <a:t>olmal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d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650" y="1584129"/>
            <a:ext cx="4178935" cy="290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25" b="1">
                <a:latin typeface="Trebuchet MS"/>
                <a:cs typeface="Trebuchet MS"/>
              </a:rPr>
              <a:t>MOV </a:t>
            </a:r>
            <a:r>
              <a:rPr dirty="0" sz="850" spc="-20" b="1">
                <a:latin typeface="Trebuchet MS"/>
                <a:cs typeface="Trebuchet MS"/>
              </a:rPr>
              <a:t>AL,</a:t>
            </a:r>
            <a:r>
              <a:rPr dirty="0" sz="850" spc="-20" b="1" i="1">
                <a:latin typeface="Carlito"/>
                <a:cs typeface="Carlito"/>
              </a:rPr>
              <a:t>Result </a:t>
            </a:r>
            <a:r>
              <a:rPr dirty="0" sz="850" spc="-75" b="1">
                <a:latin typeface="Trebuchet MS"/>
                <a:cs typeface="Trebuchet MS"/>
              </a:rPr>
              <a:t>; </a:t>
            </a:r>
            <a:r>
              <a:rPr dirty="0" sz="850" i="1">
                <a:latin typeface="Carlito"/>
                <a:cs typeface="Carlito"/>
              </a:rPr>
              <a:t>Result </a:t>
            </a:r>
            <a:r>
              <a:rPr dirty="0" sz="850" spc="-10">
                <a:latin typeface="Arimo"/>
                <a:cs typeface="Arimo"/>
              </a:rPr>
              <a:t>isimli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55">
                <a:latin typeface="Arimo"/>
                <a:cs typeface="Arimo"/>
              </a:rPr>
              <a:t>alan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ndan, </a:t>
            </a:r>
            <a:r>
              <a:rPr dirty="0" sz="850" spc="-90">
                <a:latin typeface="Arimo"/>
                <a:cs typeface="Arimo"/>
              </a:rPr>
              <a:t>AL </a:t>
            </a:r>
            <a:r>
              <a:rPr dirty="0" sz="850" spc="-80">
                <a:latin typeface="Arimo"/>
                <a:cs typeface="Arimo"/>
              </a:rPr>
              <a:t>yazmac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na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60">
                <a:latin typeface="Arimo"/>
                <a:cs typeface="Arimo"/>
              </a:rPr>
              <a:t>aktar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lmaktad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r.</a:t>
            </a:r>
            <a:r>
              <a:rPr dirty="0" sz="850" spc="-130">
                <a:latin typeface="Arimo"/>
                <a:cs typeface="Arimo"/>
              </a:rPr>
              <a:t> </a:t>
            </a:r>
            <a:r>
              <a:rPr dirty="0" sz="850" i="1">
                <a:latin typeface="Carlito"/>
                <a:cs typeface="Carlito"/>
              </a:rPr>
              <a:t>Result</a:t>
            </a:r>
            <a:endParaRPr sz="8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15">
                <a:latin typeface="Arimo"/>
                <a:cs typeface="Arimo"/>
              </a:rPr>
              <a:t>isimli </a:t>
            </a:r>
            <a:r>
              <a:rPr dirty="0" sz="850" spc="-25">
                <a:latin typeface="Arimo"/>
                <a:cs typeface="Arimo"/>
              </a:rPr>
              <a:t>bellek </a:t>
            </a:r>
            <a:r>
              <a:rPr dirty="0" sz="850" spc="-100">
                <a:latin typeface="Arimo"/>
                <a:cs typeface="Arimo"/>
              </a:rPr>
              <a:t>alan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byte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75">
                <a:latin typeface="Arimo"/>
                <a:cs typeface="Arimo"/>
              </a:rPr>
              <a:t>tan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mlanmas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345">
                <a:latin typeface="WenQuanYi Micro Hei Mono"/>
                <a:cs typeface="WenQuanYi Micro Hei Mono"/>
              </a:rPr>
              <a:t> </a:t>
            </a:r>
            <a:r>
              <a:rPr dirty="0" sz="850" spc="-30">
                <a:latin typeface="Arimo"/>
                <a:cs typeface="Arimo"/>
              </a:rPr>
              <a:t>gerekmektedir.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539" y="1981220"/>
            <a:ext cx="4178935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25" b="1">
                <a:latin typeface="Trebuchet MS"/>
                <a:cs typeface="Trebuchet MS"/>
              </a:rPr>
              <a:t>MOV </a:t>
            </a:r>
            <a:r>
              <a:rPr dirty="0" sz="850" spc="-35" b="1">
                <a:latin typeface="Trebuchet MS"/>
                <a:cs typeface="Trebuchet MS"/>
              </a:rPr>
              <a:t>Mydata,12 </a:t>
            </a:r>
            <a:r>
              <a:rPr dirty="0" sz="850" spc="-75" b="1">
                <a:latin typeface="Trebuchet MS"/>
                <a:cs typeface="Trebuchet MS"/>
              </a:rPr>
              <a:t>; </a:t>
            </a:r>
            <a:r>
              <a:rPr dirty="0" sz="850" spc="-20">
                <a:latin typeface="Arimo"/>
                <a:cs typeface="Arimo"/>
              </a:rPr>
              <a:t>Mydata </a:t>
            </a:r>
            <a:r>
              <a:rPr dirty="0" sz="850" spc="-10">
                <a:latin typeface="Arimo"/>
                <a:cs typeface="Arimo"/>
              </a:rPr>
              <a:t>isimli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75">
                <a:latin typeface="Arimo"/>
                <a:cs typeface="Arimo"/>
              </a:rPr>
              <a:t>alan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na </a:t>
            </a:r>
            <a:r>
              <a:rPr dirty="0" sz="850" spc="-35">
                <a:latin typeface="Arimo"/>
                <a:cs typeface="Arimo"/>
              </a:rPr>
              <a:t>12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</a:t>
            </a:r>
            <a:r>
              <a:rPr dirty="0" sz="850" spc="-20">
                <a:latin typeface="Arimo"/>
                <a:cs typeface="Arimo"/>
              </a:rPr>
              <a:t>yerle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tirilmektedir. </a:t>
            </a:r>
            <a:r>
              <a:rPr dirty="0" sz="850" spc="-60">
                <a:latin typeface="Arimo"/>
                <a:cs typeface="Arimo"/>
              </a:rPr>
              <a:t>Kaynak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lenen  </a:t>
            </a:r>
            <a:r>
              <a:rPr dirty="0" sz="850" spc="-25">
                <a:latin typeface="Arimo"/>
                <a:cs typeface="Arimo"/>
              </a:rPr>
              <a:t>olan </a:t>
            </a:r>
            <a:r>
              <a:rPr dirty="0" sz="850" spc="-35">
                <a:latin typeface="Arimo"/>
                <a:cs typeface="Arimo"/>
              </a:rPr>
              <a:t>12 </a:t>
            </a:r>
            <a:r>
              <a:rPr dirty="0" sz="850" spc="-155">
                <a:latin typeface="Arimo"/>
                <a:cs typeface="Arimo"/>
              </a:rPr>
              <a:t>say</a:t>
            </a:r>
            <a:r>
              <a:rPr dirty="0" sz="850" spc="-155">
                <a:latin typeface="WenQuanYi Micro Hei Mono"/>
                <a:cs typeface="WenQuanYi Micro Hei Mono"/>
              </a:rPr>
              <a:t>ı</a:t>
            </a:r>
            <a:r>
              <a:rPr dirty="0" sz="850" spc="-155">
                <a:latin typeface="Arimo"/>
                <a:cs typeface="Arimo"/>
              </a:rPr>
              <a:t>s</a:t>
            </a:r>
            <a:r>
              <a:rPr dirty="0" sz="850" spc="-155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hem </a:t>
            </a:r>
            <a:r>
              <a:rPr dirty="0" sz="850" spc="-15">
                <a:latin typeface="Arimo"/>
                <a:cs typeface="Arimo"/>
              </a:rPr>
              <a:t>byte </a:t>
            </a:r>
            <a:r>
              <a:rPr dirty="0" sz="850" spc="-25">
                <a:latin typeface="Arimo"/>
                <a:cs typeface="Arimo"/>
              </a:rPr>
              <a:t>hem </a:t>
            </a:r>
            <a:r>
              <a:rPr dirty="0" sz="850" spc="-10">
                <a:latin typeface="Arimo"/>
                <a:cs typeface="Arimo"/>
              </a:rPr>
              <a:t>word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5">
                <a:latin typeface="Arimo"/>
                <a:cs typeface="Arimo"/>
              </a:rPr>
              <a:t>büyük olarak </a:t>
            </a:r>
            <a:r>
              <a:rPr dirty="0" sz="850" spc="-20">
                <a:latin typeface="Arimo"/>
                <a:cs typeface="Arimo"/>
              </a:rPr>
              <a:t>ifade </a:t>
            </a:r>
            <a:r>
              <a:rPr dirty="0" sz="850" spc="-25">
                <a:latin typeface="Arimo"/>
                <a:cs typeface="Arimo"/>
              </a:rPr>
              <a:t>edilebilece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 dikkate </a:t>
            </a:r>
            <a:r>
              <a:rPr dirty="0" sz="850" spc="-110">
                <a:latin typeface="Arimo"/>
                <a:cs typeface="Arimo"/>
              </a:rPr>
              <a:t>al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nd</a:t>
            </a:r>
            <a:r>
              <a:rPr dirty="0" sz="850" spc="-110">
                <a:latin typeface="WenQuanYi Micro Hei Mono"/>
                <a:cs typeface="WenQuanYi Micro Hei Mono"/>
              </a:rPr>
              <a:t>ığı</a:t>
            </a:r>
            <a:r>
              <a:rPr dirty="0" sz="850" spc="-110">
                <a:latin typeface="Arimo"/>
                <a:cs typeface="Arimo"/>
              </a:rPr>
              <a:t>nda  </a:t>
            </a:r>
            <a:r>
              <a:rPr dirty="0" sz="850" spc="-20">
                <a:latin typeface="Arimo"/>
                <a:cs typeface="Arimo"/>
              </a:rPr>
              <a:t>Mydata </a:t>
            </a:r>
            <a:r>
              <a:rPr dirty="0" sz="850" spc="-15">
                <a:latin typeface="Arimo"/>
                <a:cs typeface="Arimo"/>
              </a:rPr>
              <a:t>isimli </a:t>
            </a:r>
            <a:r>
              <a:rPr dirty="0" sz="850" spc="-50">
                <a:latin typeface="Arimo"/>
                <a:cs typeface="Arimo"/>
              </a:rPr>
              <a:t>de</a:t>
            </a:r>
            <a:r>
              <a:rPr dirty="0" sz="850" spc="-50">
                <a:latin typeface="WenQuanYi Micro Hei Mono"/>
                <a:cs typeface="WenQuanYi Micro Hei Mono"/>
              </a:rPr>
              <a:t>ğ</a:t>
            </a:r>
            <a:r>
              <a:rPr dirty="0" sz="850" spc="-50">
                <a:latin typeface="Arimo"/>
                <a:cs typeface="Arimo"/>
              </a:rPr>
              <a:t>i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kenin </a:t>
            </a:r>
            <a:r>
              <a:rPr dirty="0" sz="850" spc="-15">
                <a:latin typeface="Arimo"/>
                <a:cs typeface="Arimo"/>
              </a:rPr>
              <a:t>byte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10">
                <a:latin typeface="Arimo"/>
                <a:cs typeface="Arimo"/>
              </a:rPr>
              <a:t>word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85">
                <a:latin typeface="Arimo"/>
                <a:cs typeface="Arimo"/>
              </a:rPr>
              <a:t>tan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mlanm</a:t>
            </a:r>
            <a:r>
              <a:rPr dirty="0" sz="850" spc="-85">
                <a:latin typeface="WenQuanYi Micro Hei Mono"/>
                <a:cs typeface="WenQuanYi Micro Hei Mono"/>
              </a:rPr>
              <a:t>ış </a:t>
            </a:r>
            <a:r>
              <a:rPr dirty="0" sz="850" spc="-95">
                <a:latin typeface="Arimo"/>
                <a:cs typeface="Arimo"/>
              </a:rPr>
              <a:t>olmas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 </a:t>
            </a:r>
            <a:r>
              <a:rPr dirty="0" sz="850" spc="-60">
                <a:latin typeface="Arimo"/>
                <a:cs typeface="Arimo"/>
              </a:rPr>
              <a:t>i</a:t>
            </a:r>
            <a:r>
              <a:rPr dirty="0" sz="850" spc="-60">
                <a:latin typeface="WenQuanYi Micro Hei Mono"/>
                <a:cs typeface="WenQuanYi Micro Hei Mono"/>
              </a:rPr>
              <a:t>ş</a:t>
            </a:r>
            <a:r>
              <a:rPr dirty="0" sz="850" spc="-60">
                <a:latin typeface="Arimo"/>
                <a:cs typeface="Arimo"/>
              </a:rPr>
              <a:t>leyi</a:t>
            </a:r>
            <a:r>
              <a:rPr dirty="0" sz="850" spc="-60">
                <a:latin typeface="WenQuanYi Micro Hei Mono"/>
                <a:cs typeface="WenQuanYi Micro Hei Mono"/>
              </a:rPr>
              <a:t>ş</a:t>
            </a:r>
            <a:r>
              <a:rPr dirty="0" sz="850" spc="-60">
                <a:latin typeface="Arimo"/>
                <a:cs typeface="Arimo"/>
              </a:rPr>
              <a:t>e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0">
                <a:latin typeface="Arimo"/>
                <a:cs typeface="Arimo"/>
              </a:rPr>
              <a:t>etkisi  </a:t>
            </a:r>
            <a:r>
              <a:rPr dirty="0" sz="850" spc="-40">
                <a:latin typeface="Arimo"/>
                <a:cs typeface="Arimo"/>
              </a:rPr>
              <a:t>olmayacak,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 spc="-5">
                <a:latin typeface="Arimo"/>
                <a:cs typeface="Arimo"/>
              </a:rPr>
              <a:t>iki </a:t>
            </a:r>
            <a:r>
              <a:rPr dirty="0" sz="850" spc="-20">
                <a:latin typeface="Arimo"/>
                <a:cs typeface="Arimo"/>
              </a:rPr>
              <a:t>durumda </a:t>
            </a:r>
            <a:r>
              <a:rPr dirty="0" sz="850" spc="-40">
                <a:latin typeface="Arimo"/>
                <a:cs typeface="Arimo"/>
              </a:rPr>
              <a:t>da </a:t>
            </a:r>
            <a:r>
              <a:rPr dirty="0" sz="850" spc="-35">
                <a:latin typeface="Arimo"/>
                <a:cs typeface="Arimo"/>
              </a:rPr>
              <a:t>atama 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lemi</a:t>
            </a:r>
            <a:r>
              <a:rPr dirty="0" sz="850" spc="-130">
                <a:latin typeface="Arimo"/>
                <a:cs typeface="Arimo"/>
              </a:rPr>
              <a:t> </a:t>
            </a:r>
            <a:r>
              <a:rPr dirty="0" sz="850" spc="-85">
                <a:latin typeface="Arimo"/>
                <a:cs typeface="Arimo"/>
              </a:rPr>
              <a:t>yap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lacakt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113</a:t>
            </a:r>
            <a:endParaRPr sz="55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65444" y="922302"/>
            <a:ext cx="32956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0">
                <a:solidFill>
                  <a:srgbClr val="FF0000"/>
                </a:solidFill>
                <a:latin typeface="Arimo"/>
                <a:cs typeface="Arimo"/>
              </a:rPr>
              <a:t>Örnek:</a:t>
            </a:r>
            <a:endParaRPr sz="85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5433" y="1187038"/>
            <a:ext cx="4179570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25" b="1">
                <a:latin typeface="Trebuchet MS"/>
                <a:cs typeface="Trebuchet MS"/>
              </a:rPr>
              <a:t>MOV </a:t>
            </a:r>
            <a:r>
              <a:rPr dirty="0" sz="850" spc="-10" b="1">
                <a:latin typeface="Trebuchet MS"/>
                <a:cs typeface="Trebuchet MS"/>
              </a:rPr>
              <a:t>WORD </a:t>
            </a:r>
            <a:r>
              <a:rPr dirty="0" sz="850" spc="-60" b="1">
                <a:latin typeface="Trebuchet MS"/>
                <a:cs typeface="Trebuchet MS"/>
              </a:rPr>
              <a:t>PTR[1001],120A; </a:t>
            </a:r>
            <a:r>
              <a:rPr dirty="0" sz="850" spc="-35">
                <a:latin typeface="Arimo"/>
                <a:cs typeface="Arimo"/>
              </a:rPr>
              <a:t>Bellek </a:t>
            </a:r>
            <a:r>
              <a:rPr dirty="0" sz="850" spc="-75">
                <a:latin typeface="Arimo"/>
                <a:cs typeface="Arimo"/>
              </a:rPr>
              <a:t>alan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na </a:t>
            </a:r>
            <a:r>
              <a:rPr dirty="0" sz="850" spc="-40">
                <a:latin typeface="Arimo"/>
                <a:cs typeface="Arimo"/>
              </a:rPr>
              <a:t>adres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30">
                <a:latin typeface="Arimo"/>
                <a:cs typeface="Arimo"/>
              </a:rPr>
              <a:t>eri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ilmesi </a:t>
            </a:r>
            <a:r>
              <a:rPr dirty="0" sz="850" spc="-20">
                <a:latin typeface="Arimo"/>
                <a:cs typeface="Arimo"/>
              </a:rPr>
              <a:t>durumunda </a:t>
            </a:r>
            <a:r>
              <a:rPr dirty="0" sz="850" spc="15">
                <a:latin typeface="Arimo"/>
                <a:cs typeface="Arimo"/>
              </a:rPr>
              <a:t>tip </a:t>
            </a:r>
            <a:r>
              <a:rPr dirty="0" sz="850" spc="-105">
                <a:latin typeface="Arimo"/>
                <a:cs typeface="Arimo"/>
              </a:rPr>
              <a:t>uyu</a:t>
            </a:r>
            <a:r>
              <a:rPr dirty="0" sz="850" spc="-105">
                <a:latin typeface="WenQuanYi Micro Hei Mono"/>
                <a:cs typeface="WenQuanYi Micro Hei Mono"/>
              </a:rPr>
              <a:t>ş</a:t>
            </a:r>
            <a:r>
              <a:rPr dirty="0" sz="850" spc="-105">
                <a:latin typeface="Arimo"/>
                <a:cs typeface="Arimo"/>
              </a:rPr>
              <a:t>mazl</a:t>
            </a:r>
            <a:r>
              <a:rPr dirty="0" sz="850" spc="-105">
                <a:latin typeface="WenQuanYi Micro Hei Mono"/>
                <a:cs typeface="WenQuanYi Micro Hei Mono"/>
              </a:rPr>
              <a:t>ığı  </a:t>
            </a:r>
            <a:r>
              <a:rPr dirty="0" sz="850" spc="-70">
                <a:latin typeface="Arimo"/>
                <a:cs typeface="Arimo"/>
              </a:rPr>
              <a:t>söz </a:t>
            </a:r>
            <a:r>
              <a:rPr dirty="0" sz="850" spc="-40">
                <a:latin typeface="Arimo"/>
                <a:cs typeface="Arimo"/>
              </a:rPr>
              <a:t>konusu </a:t>
            </a:r>
            <a:r>
              <a:rPr dirty="0" sz="850" spc="-20">
                <a:latin typeface="Arimo"/>
                <a:cs typeface="Arimo"/>
              </a:rPr>
              <a:t>olabilir. </a:t>
            </a:r>
            <a:r>
              <a:rPr dirty="0" sz="850" spc="-75">
                <a:latin typeface="Arimo"/>
                <a:cs typeface="Arimo"/>
              </a:rPr>
              <a:t>Programc</a:t>
            </a:r>
            <a:r>
              <a:rPr dirty="0" sz="850" spc="-75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30">
                <a:latin typeface="Arimo"/>
                <a:cs typeface="Arimo"/>
              </a:rPr>
              <a:t>üzerinde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 </a:t>
            </a:r>
            <a:r>
              <a:rPr dirty="0" sz="850" spc="-30">
                <a:latin typeface="Arimo"/>
                <a:cs typeface="Arimo"/>
              </a:rPr>
              <a:t>hangi </a:t>
            </a:r>
            <a:r>
              <a:rPr dirty="0" sz="850" spc="-10">
                <a:latin typeface="Arimo"/>
                <a:cs typeface="Arimo"/>
              </a:rPr>
              <a:t>boyutta </a:t>
            </a:r>
            <a:r>
              <a:rPr dirty="0" sz="850" spc="-5">
                <a:latin typeface="Arimo"/>
                <a:cs typeface="Arimo"/>
              </a:rPr>
              <a:t>(byte/word) </a:t>
            </a:r>
            <a:r>
              <a:rPr dirty="0" sz="850" spc="-40">
                <a:latin typeface="Arimo"/>
                <a:cs typeface="Arimo"/>
              </a:rPr>
              <a:t>yapmak  </a:t>
            </a:r>
            <a:r>
              <a:rPr dirty="0" sz="850" spc="-25">
                <a:latin typeface="Arimo"/>
                <a:cs typeface="Arimo"/>
              </a:rPr>
              <a:t>istedi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ine </a:t>
            </a:r>
            <a:r>
              <a:rPr dirty="0" sz="850" spc="-100">
                <a:latin typeface="Arimo"/>
                <a:cs typeface="Arimo"/>
              </a:rPr>
              <a:t>ba</a:t>
            </a:r>
            <a:r>
              <a:rPr dirty="0" sz="850" spc="-100">
                <a:latin typeface="WenQuanYi Micro Hei Mono"/>
                <a:cs typeface="WenQuanYi Micro Hei Mono"/>
              </a:rPr>
              <a:t>ğ</a:t>
            </a:r>
            <a:r>
              <a:rPr dirty="0" sz="850" spc="-100">
                <a:latin typeface="Arimo"/>
                <a:cs typeface="Arimo"/>
              </a:rPr>
              <a:t>l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25">
                <a:latin typeface="Arimo"/>
                <a:cs typeface="Arimo"/>
              </a:rPr>
              <a:t>gerekli </a:t>
            </a:r>
            <a:r>
              <a:rPr dirty="0" sz="850" spc="10">
                <a:latin typeface="Arimo"/>
                <a:cs typeface="Arimo"/>
              </a:rPr>
              <a:t>tip </a:t>
            </a:r>
            <a:r>
              <a:rPr dirty="0" sz="850" spc="-65">
                <a:latin typeface="Arimo"/>
                <a:cs typeface="Arimo"/>
              </a:rPr>
              <a:t>tan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mlamalar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85">
                <a:latin typeface="Arimo"/>
                <a:cs typeface="Arimo"/>
              </a:rPr>
              <a:t>yapmal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d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r. </a:t>
            </a:r>
            <a:r>
              <a:rPr dirty="0" sz="850" spc="-40">
                <a:latin typeface="Arimo"/>
                <a:cs typeface="Arimo"/>
              </a:rPr>
              <a:t>Bunu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30">
                <a:latin typeface="Arimo"/>
                <a:cs typeface="Arimo"/>
              </a:rPr>
              <a:t>do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ru </a:t>
            </a:r>
            <a:r>
              <a:rPr dirty="0" sz="850" spc="10">
                <a:latin typeface="Arimo"/>
                <a:cs typeface="Arimo"/>
              </a:rPr>
              <a:t>tipte </a:t>
            </a:r>
            <a:r>
              <a:rPr dirty="0" sz="850" spc="-35">
                <a:latin typeface="Arimo"/>
                <a:cs typeface="Arimo"/>
              </a:rPr>
              <a:t>adresleme  </a:t>
            </a:r>
            <a:r>
              <a:rPr dirty="0" sz="850" spc="-20">
                <a:latin typeface="Arimo"/>
                <a:cs typeface="Arimo"/>
              </a:rPr>
              <a:t>modu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85">
                <a:latin typeface="Arimo"/>
                <a:cs typeface="Arimo"/>
              </a:rPr>
              <a:t>kullan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lmal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d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114</a:t>
            </a:r>
            <a:endParaRPr sz="550">
              <a:latin typeface="Arimo"/>
              <a:cs typeface="Arim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6989" y="4510158"/>
            <a:ext cx="70612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>
                <a:latin typeface="Arimo"/>
                <a:cs typeface="Arimo"/>
              </a:rPr>
              <a:t>Örnek</a:t>
            </a:r>
            <a:r>
              <a:rPr dirty="0" sz="850" spc="-90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Program</a:t>
            </a:r>
            <a:endParaRPr sz="85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6989" y="4774889"/>
            <a:ext cx="65786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5">
                <a:latin typeface="Arimo"/>
                <a:cs typeface="Arimo"/>
              </a:rPr>
              <a:t>#make_COM#</a:t>
            </a:r>
            <a:endParaRPr sz="850">
              <a:latin typeface="Arimo"/>
              <a:cs typeface="Arim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6989" y="5039621"/>
            <a:ext cx="145605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75">
                <a:latin typeface="Arimo"/>
                <a:cs typeface="Arimo"/>
              </a:rPr>
              <a:t>COM </a:t>
            </a:r>
            <a:r>
              <a:rPr dirty="0" sz="850">
                <a:latin typeface="Arimo"/>
                <a:cs typeface="Arimo"/>
              </a:rPr>
              <a:t>file </a:t>
            </a:r>
            <a:r>
              <a:rPr dirty="0" sz="850" spc="-40">
                <a:latin typeface="Arimo"/>
                <a:cs typeface="Arimo"/>
              </a:rPr>
              <a:t>is </a:t>
            </a:r>
            <a:r>
              <a:rPr dirty="0" sz="850" spc="-30">
                <a:latin typeface="Arimo"/>
                <a:cs typeface="Arimo"/>
              </a:rPr>
              <a:t>loaded </a:t>
            </a:r>
            <a:r>
              <a:rPr dirty="0" sz="850" spc="-10">
                <a:latin typeface="Arimo"/>
                <a:cs typeface="Arimo"/>
              </a:rPr>
              <a:t>at</a:t>
            </a:r>
            <a:r>
              <a:rPr dirty="0" sz="850" spc="-110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CS:0100h  </a:t>
            </a:r>
            <a:r>
              <a:rPr dirty="0" sz="850" spc="-120">
                <a:latin typeface="Arimo"/>
                <a:cs typeface="Arimo"/>
              </a:rPr>
              <a:t>ORG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100h</a:t>
            </a:r>
            <a:endParaRPr sz="850">
              <a:latin typeface="Arimo"/>
              <a:cs typeface="Arim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6493" y="5665470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06989" y="5436712"/>
            <a:ext cx="485140" cy="290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0">
                <a:latin typeface="Arimo"/>
                <a:cs typeface="Arimo"/>
              </a:rPr>
              <a:t>X </a:t>
            </a:r>
            <a:r>
              <a:rPr dirty="0" sz="850" spc="-60">
                <a:latin typeface="Arimo"/>
                <a:cs typeface="Arimo"/>
              </a:rPr>
              <a:t>DW</a:t>
            </a:r>
            <a:r>
              <a:rPr dirty="0" sz="850" spc="-11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35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25">
                <a:latin typeface="Arimo"/>
                <a:cs typeface="Arimo"/>
              </a:rPr>
              <a:t>mov</a:t>
            </a:r>
            <a:r>
              <a:rPr dirty="0" sz="850" spc="-10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ax,15</a:t>
            </a:r>
            <a:endParaRPr sz="85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0640" y="5569084"/>
            <a:ext cx="45085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5">
                <a:latin typeface="Arimo"/>
                <a:cs typeface="Arimo"/>
              </a:rPr>
              <a:t>;reg,idata</a:t>
            </a:r>
            <a:endParaRPr sz="850">
              <a:latin typeface="Arimo"/>
              <a:cs typeface="Arim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6493" y="6079248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70" y="828294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06879" y="5701443"/>
            <a:ext cx="745490" cy="1084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7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[1001H],5</a:t>
            </a:r>
            <a:endParaRPr sz="85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  <a:spcBef>
                <a:spcPts val="25"/>
              </a:spcBef>
            </a:pPr>
            <a:r>
              <a:rPr dirty="0" sz="850" spc="-25">
                <a:latin typeface="Arimo"/>
                <a:cs typeface="Arimo"/>
              </a:rPr>
              <a:t>mov</a:t>
            </a:r>
            <a:r>
              <a:rPr dirty="0" sz="850" spc="-140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bx,ax</a:t>
            </a:r>
            <a:endParaRPr sz="850">
              <a:latin typeface="Arimo"/>
              <a:cs typeface="Arimo"/>
            </a:endParaRPr>
          </a:p>
          <a:p>
            <a:pPr algn="just" marL="12700" marR="12065">
              <a:lnSpc>
                <a:spcPct val="102200"/>
              </a:lnSpc>
            </a:pPr>
            <a:r>
              <a:rPr dirty="0" sz="850" spc="-25">
                <a:latin typeface="Arimo"/>
                <a:cs typeface="Arimo"/>
              </a:rPr>
              <a:t>mov </a:t>
            </a:r>
            <a:r>
              <a:rPr dirty="0" sz="850" spc="-30">
                <a:latin typeface="Arimo"/>
                <a:cs typeface="Arimo"/>
              </a:rPr>
              <a:t>cx,[1001H]  </a:t>
            </a:r>
            <a:r>
              <a:rPr dirty="0" sz="850" spc="-25">
                <a:latin typeface="Arimo"/>
                <a:cs typeface="Arimo"/>
              </a:rPr>
              <a:t>mov</a:t>
            </a:r>
            <a:r>
              <a:rPr dirty="0" sz="850" spc="-12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[1002H],bx  mov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SI,ax</a:t>
            </a:r>
            <a:endParaRPr sz="850">
              <a:latin typeface="Arimo"/>
              <a:cs typeface="Arimo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90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SI,[1002H]  </a:t>
            </a: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cx,SI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8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[1003h],SI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30383" y="5701443"/>
            <a:ext cx="538480" cy="1084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14"/>
              </a:spcBef>
            </a:pPr>
            <a:r>
              <a:rPr dirty="0" sz="850" spc="-10">
                <a:latin typeface="Arimo"/>
                <a:cs typeface="Arimo"/>
              </a:rPr>
              <a:t>;</a:t>
            </a:r>
            <a:r>
              <a:rPr dirty="0" sz="850" spc="-25">
                <a:latin typeface="Arimo"/>
                <a:cs typeface="Arimo"/>
              </a:rPr>
              <a:t>mem,id</a:t>
            </a:r>
            <a:r>
              <a:rPr dirty="0" sz="850" spc="-35">
                <a:latin typeface="Arimo"/>
                <a:cs typeface="Arimo"/>
              </a:rPr>
              <a:t>a</a:t>
            </a:r>
            <a:r>
              <a:rPr dirty="0" sz="850" spc="35">
                <a:latin typeface="Arimo"/>
                <a:cs typeface="Arimo"/>
              </a:rPr>
              <a:t>t</a:t>
            </a:r>
            <a:r>
              <a:rPr dirty="0" sz="850" spc="-60">
                <a:latin typeface="Arimo"/>
                <a:cs typeface="Arimo"/>
              </a:rPr>
              <a:t>a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30">
                <a:latin typeface="Arimo"/>
                <a:cs typeface="Arimo"/>
              </a:rPr>
              <a:t>;reg,reg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25">
                <a:latin typeface="Arimo"/>
                <a:cs typeface="Arimo"/>
              </a:rPr>
              <a:t>;reg,mem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25">
                <a:latin typeface="Arimo"/>
                <a:cs typeface="Arimo"/>
              </a:rPr>
              <a:t>;mem,reg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40">
                <a:latin typeface="Arimo"/>
                <a:cs typeface="Arimo"/>
              </a:rPr>
              <a:t>;sreg,reg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35">
                <a:latin typeface="Arimo"/>
                <a:cs typeface="Arimo"/>
              </a:rPr>
              <a:t>;sreg,mem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35">
                <a:latin typeface="Arimo"/>
                <a:cs typeface="Arimo"/>
              </a:rPr>
              <a:t>;reg,sreg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25">
                <a:latin typeface="Arimo"/>
                <a:cs typeface="Arimo"/>
              </a:rPr>
              <a:t>;mem,reg</a:t>
            </a:r>
            <a:endParaRPr sz="850">
              <a:latin typeface="Arimo"/>
              <a:cs typeface="Arim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989" y="6892729"/>
            <a:ext cx="18669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05">
                <a:latin typeface="Arimo"/>
                <a:cs typeface="Arimo"/>
              </a:rPr>
              <a:t>H</a:t>
            </a:r>
            <a:r>
              <a:rPr dirty="0" sz="850" spc="-145">
                <a:latin typeface="Arimo"/>
                <a:cs typeface="Arimo"/>
              </a:rPr>
              <a:t>L</a:t>
            </a:r>
            <a:r>
              <a:rPr dirty="0" sz="850" spc="-100">
                <a:latin typeface="Arimo"/>
                <a:cs typeface="Arimo"/>
              </a:rPr>
              <a:t>T</a:t>
            </a:r>
            <a:endParaRPr sz="850">
              <a:latin typeface="Arimo"/>
              <a:cs typeface="Arim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9461" y="3779202"/>
            <a:ext cx="10136505" cy="3773804"/>
            <a:chOff x="59461" y="3779202"/>
            <a:chExt cx="10136505" cy="3773804"/>
          </a:xfrm>
        </p:grpSpPr>
        <p:sp>
          <p:nvSpPr>
            <p:cNvPr id="23" name="object 23"/>
            <p:cNvSpPr/>
            <p:nvPr/>
          </p:nvSpPr>
          <p:spPr>
            <a:xfrm>
              <a:off x="59778" y="3779520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10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783275" y="4838700"/>
              <a:ext cx="4412615" cy="414020"/>
            </a:xfrm>
            <a:custGeom>
              <a:avLst/>
              <a:gdLst/>
              <a:ahLst/>
              <a:cxnLst/>
              <a:rect l="l" t="t" r="r" b="b"/>
              <a:pathLst>
                <a:path w="4412615" h="414020">
                  <a:moveTo>
                    <a:pt x="4412170" y="413765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3766"/>
                  </a:lnTo>
                  <a:lnTo>
                    <a:pt x="4412170" y="4137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5883821" y="4456126"/>
            <a:ext cx="1536065" cy="439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9800"/>
              </a:lnSpc>
              <a:spcBef>
                <a:spcPts val="95"/>
              </a:spcBef>
            </a:pPr>
            <a:r>
              <a:rPr dirty="0" sz="850" spc="-90">
                <a:solidFill>
                  <a:srgbClr val="FF0000"/>
                </a:solidFill>
                <a:latin typeface="Arimo"/>
                <a:cs typeface="Arimo"/>
              </a:rPr>
              <a:t>MOVSX </a:t>
            </a: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(mov </a:t>
            </a:r>
            <a:r>
              <a:rPr dirty="0" sz="850" spc="10">
                <a:solidFill>
                  <a:srgbClr val="FF0000"/>
                </a:solidFill>
                <a:latin typeface="Arimo"/>
                <a:cs typeface="Arimo"/>
              </a:rPr>
              <a:t>with </a:t>
            </a: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sign</a:t>
            </a:r>
            <a:r>
              <a:rPr dirty="0" sz="850" spc="-12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25">
                <a:solidFill>
                  <a:srgbClr val="FF0000"/>
                </a:solidFill>
                <a:latin typeface="Arimo"/>
                <a:cs typeface="Arimo"/>
              </a:rPr>
              <a:t>extension)  </a:t>
            </a:r>
            <a:r>
              <a:rPr dirty="0" sz="850" spc="-90">
                <a:latin typeface="Arimo"/>
                <a:cs typeface="Arimo"/>
              </a:rPr>
              <a:t>MOVSX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reg,reg</a:t>
            </a:r>
            <a:endParaRPr sz="850">
              <a:latin typeface="Arimo"/>
              <a:cs typeface="Arim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83821" y="4870127"/>
            <a:ext cx="78930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90">
                <a:latin typeface="Arimo"/>
                <a:cs typeface="Arimo"/>
              </a:rPr>
              <a:t>MOVSX</a:t>
            </a:r>
            <a:r>
              <a:rPr dirty="0" sz="850" spc="-8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reg,mem</a:t>
            </a:r>
            <a:endParaRPr sz="850">
              <a:latin typeface="Arimo"/>
              <a:cs typeface="Arim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83275" y="5251716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58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58" y="828294"/>
                </a:lnTo>
                <a:lnTo>
                  <a:pt x="4412158" y="414528"/>
                </a:lnTo>
                <a:lnTo>
                  <a:pt x="4412158" y="413766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883821" y="5134846"/>
            <a:ext cx="4073525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5">
                <a:latin typeface="Arimo"/>
                <a:cs typeface="Arimo"/>
              </a:rPr>
              <a:t>8 </a:t>
            </a:r>
            <a:r>
              <a:rPr dirty="0" sz="850">
                <a:latin typeface="Arimo"/>
                <a:cs typeface="Arimo"/>
              </a:rPr>
              <a:t>bitlik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areti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5">
                <a:latin typeface="Arimo"/>
                <a:cs typeface="Arimo"/>
              </a:rPr>
              <a:t>birlikte </a:t>
            </a:r>
            <a:r>
              <a:rPr dirty="0" sz="850" spc="-35">
                <a:latin typeface="Arimo"/>
                <a:cs typeface="Arimo"/>
              </a:rPr>
              <a:t>16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35">
                <a:latin typeface="Arimo"/>
                <a:cs typeface="Arimo"/>
              </a:rPr>
              <a:t>32 </a:t>
            </a:r>
            <a:r>
              <a:rPr dirty="0" sz="850">
                <a:latin typeface="Arimo"/>
                <a:cs typeface="Arimo"/>
              </a:rPr>
              <a:t>bitlik </a:t>
            </a:r>
            <a:r>
              <a:rPr dirty="0" sz="850" spc="-35">
                <a:latin typeface="Arimo"/>
                <a:cs typeface="Arimo"/>
              </a:rPr>
              <a:t>alana, 16 </a:t>
            </a:r>
            <a:r>
              <a:rPr dirty="0" sz="850">
                <a:latin typeface="Arimo"/>
                <a:cs typeface="Arimo"/>
              </a:rPr>
              <a:t>bitlik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areti </a:t>
            </a:r>
            <a:r>
              <a:rPr dirty="0" sz="850" spc="-10">
                <a:latin typeface="Arimo"/>
                <a:cs typeface="Arimo"/>
              </a:rPr>
              <a:t>ile  </a:t>
            </a:r>
            <a:r>
              <a:rPr dirty="0" sz="850" spc="-5">
                <a:latin typeface="Arimo"/>
                <a:cs typeface="Arimo"/>
              </a:rPr>
              <a:t>birlikte </a:t>
            </a:r>
            <a:r>
              <a:rPr dirty="0" sz="850" spc="-35">
                <a:latin typeface="Arimo"/>
                <a:cs typeface="Arimo"/>
              </a:rPr>
              <a:t>32 </a:t>
            </a:r>
            <a:r>
              <a:rPr dirty="0" sz="850" spc="5">
                <a:latin typeface="Arimo"/>
                <a:cs typeface="Arimo"/>
              </a:rPr>
              <a:t>bitlik </a:t>
            </a:r>
            <a:r>
              <a:rPr dirty="0" sz="850" spc="-40">
                <a:latin typeface="Arimo"/>
                <a:cs typeface="Arimo"/>
              </a:rPr>
              <a:t>alana </a:t>
            </a:r>
            <a:r>
              <a:rPr dirty="0" sz="850" spc="-25">
                <a:latin typeface="Arimo"/>
                <a:cs typeface="Arimo"/>
              </a:rPr>
              <a:t>yerle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tirir. </a:t>
            </a:r>
            <a:r>
              <a:rPr dirty="0" sz="850" spc="-80">
                <a:latin typeface="WenQuanYi Micro Hei Mono"/>
                <a:cs typeface="WenQuanYi Micro Hei Mono"/>
              </a:rPr>
              <a:t>İş</a:t>
            </a:r>
            <a:r>
              <a:rPr dirty="0" sz="850" spc="-80">
                <a:latin typeface="Arimo"/>
                <a:cs typeface="Arimo"/>
              </a:rPr>
              <a:t>aret, </a:t>
            </a:r>
            <a:r>
              <a:rPr dirty="0" sz="850" spc="-35">
                <a:latin typeface="Arimo"/>
                <a:cs typeface="Arimo"/>
              </a:rPr>
              <a:t>en </a:t>
            </a:r>
            <a:r>
              <a:rPr dirty="0" sz="850" spc="-65">
                <a:latin typeface="Arimo"/>
                <a:cs typeface="Arimo"/>
              </a:rPr>
              <a:t>anlaml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5">
                <a:latin typeface="Arimo"/>
                <a:cs typeface="Arimo"/>
              </a:rPr>
              <a:t>bitin </a:t>
            </a:r>
            <a:r>
              <a:rPr dirty="0" sz="850" spc="-45">
                <a:latin typeface="Arimo"/>
                <a:cs typeface="Arimo"/>
              </a:rPr>
              <a:t>yüksek </a:t>
            </a:r>
            <a:r>
              <a:rPr dirty="0" sz="850" spc="-65">
                <a:latin typeface="Arimo"/>
                <a:cs typeface="Arimo"/>
              </a:rPr>
              <a:t>anlaml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byte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10">
                <a:latin typeface="Arimo"/>
                <a:cs typeface="Arimo"/>
              </a:rPr>
              <a:t>word ile  </a:t>
            </a:r>
            <a:r>
              <a:rPr dirty="0" sz="850" spc="-15">
                <a:latin typeface="Arimo"/>
                <a:cs typeface="Arimo"/>
              </a:rPr>
              <a:t>tekrar </a:t>
            </a:r>
            <a:r>
              <a:rPr dirty="0" sz="850" spc="-25">
                <a:latin typeface="Arimo"/>
                <a:cs typeface="Arimo"/>
              </a:rPr>
              <a:t>edilmesi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60">
                <a:latin typeface="Arimo"/>
                <a:cs typeface="Arimo"/>
              </a:rPr>
              <a:t>aktar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lmaktad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r. </a:t>
            </a:r>
            <a:r>
              <a:rPr dirty="0" sz="850" spc="-45">
                <a:latin typeface="Arimo"/>
                <a:cs typeface="Arimo"/>
              </a:rPr>
              <a:t>Genel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10">
                <a:latin typeface="Arimo"/>
                <a:cs typeface="Arimo"/>
              </a:rPr>
              <a:t>ilk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lenen </a:t>
            </a:r>
            <a:r>
              <a:rPr dirty="0" sz="850" spc="-15">
                <a:latin typeface="Arimo"/>
                <a:cs typeface="Arimo"/>
              </a:rPr>
              <a:t>ikinci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lenenden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0">
                <a:latin typeface="Arimo"/>
                <a:cs typeface="Arimo"/>
              </a:rPr>
              <a:t>üst </a:t>
            </a:r>
            <a:r>
              <a:rPr dirty="0" sz="850" spc="-10">
                <a:latin typeface="Arimo"/>
                <a:cs typeface="Arimo"/>
              </a:rPr>
              <a:t>boyutta  </a:t>
            </a:r>
            <a:r>
              <a:rPr dirty="0" sz="850" spc="-80">
                <a:latin typeface="Arimo"/>
                <a:cs typeface="Arimo"/>
              </a:rPr>
              <a:t>olmal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d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r. </a:t>
            </a:r>
            <a:r>
              <a:rPr dirty="0" sz="850" spc="-45">
                <a:latin typeface="Arimo"/>
                <a:cs typeface="Arimo"/>
              </a:rPr>
              <a:t>Böylece </a:t>
            </a:r>
            <a:r>
              <a:rPr dirty="0" sz="850" spc="-20">
                <a:latin typeface="Arimo"/>
                <a:cs typeface="Arimo"/>
              </a:rPr>
              <a:t>ikinci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lenende </a:t>
            </a:r>
            <a:r>
              <a:rPr dirty="0" sz="850" spc="-20">
                <a:latin typeface="Arimo"/>
                <a:cs typeface="Arimo"/>
              </a:rPr>
              <a:t>bulunan </a:t>
            </a:r>
            <a:r>
              <a:rPr dirty="0" sz="850" spc="-40">
                <a:latin typeface="Arimo"/>
                <a:cs typeface="Arimo"/>
              </a:rPr>
              <a:t>de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er daha </a:t>
            </a:r>
            <a:r>
              <a:rPr dirty="0" sz="850" spc="-25">
                <a:latin typeface="Arimo"/>
                <a:cs typeface="Arimo"/>
              </a:rPr>
              <a:t>üst </a:t>
            </a:r>
            <a:r>
              <a:rPr dirty="0" sz="850" spc="-35">
                <a:latin typeface="Arimo"/>
                <a:cs typeface="Arimo"/>
              </a:rPr>
              <a:t>büyüklü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aretli </a:t>
            </a:r>
            <a:r>
              <a:rPr dirty="0" sz="850" spc="-130">
                <a:latin typeface="Arimo"/>
                <a:cs typeface="Arimo"/>
              </a:rPr>
              <a:t>say</a:t>
            </a:r>
            <a:r>
              <a:rPr dirty="0" sz="850" spc="-13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olarak  </a:t>
            </a:r>
            <a:r>
              <a:rPr dirty="0" sz="850" spc="-90">
                <a:latin typeface="Arimo"/>
                <a:cs typeface="Arimo"/>
              </a:rPr>
              <a:t>aktar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lm</a:t>
            </a:r>
            <a:r>
              <a:rPr dirty="0" sz="850" spc="-90">
                <a:latin typeface="WenQuanYi Micro Hei Mono"/>
                <a:cs typeface="WenQuanYi Micro Hei Mono"/>
              </a:rPr>
              <a:t>ış</a:t>
            </a:r>
            <a:r>
              <a:rPr dirty="0" sz="850" spc="-330">
                <a:latin typeface="WenQuanYi Micro Hei Mono"/>
                <a:cs typeface="WenQuanYi Micro Hei Mono"/>
              </a:rPr>
              <a:t> </a:t>
            </a:r>
            <a:r>
              <a:rPr dirty="0" sz="850" spc="-25">
                <a:latin typeface="Arimo"/>
                <a:cs typeface="Arimo"/>
              </a:rPr>
              <a:t>olur.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115</a:t>
            </a:r>
            <a:endParaRPr sz="550">
              <a:latin typeface="Arimo"/>
              <a:cs typeface="Arim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116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229" y="861267"/>
            <a:ext cx="147256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">
                <a:solidFill>
                  <a:srgbClr val="FF0000"/>
                </a:solidFill>
                <a:latin typeface="Arimo"/>
                <a:cs typeface="Arimo"/>
              </a:rPr>
              <a:t>Aritmetik </a:t>
            </a: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ve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Mant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k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Birimi</a:t>
            </a:r>
            <a:r>
              <a:rPr dirty="0" sz="850" spc="-9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(ALU)</a:t>
            </a:r>
            <a:endParaRPr sz="850">
              <a:latin typeface="Arimo"/>
              <a:cs typeface="Arim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6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31229" y="1125998"/>
            <a:ext cx="4177029" cy="9525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4"/>
              </a:spcBef>
            </a:pPr>
            <a:r>
              <a:rPr dirty="0" sz="850" spc="-85">
                <a:latin typeface="Arimo"/>
                <a:cs typeface="Arimo"/>
              </a:rPr>
              <a:t>ALU </a:t>
            </a:r>
            <a:r>
              <a:rPr dirty="0" sz="850" spc="-30">
                <a:latin typeface="Arimo"/>
                <a:cs typeface="Arimo"/>
              </a:rPr>
              <a:t>mikroi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lemcide </a:t>
            </a:r>
            <a:r>
              <a:rPr dirty="0" sz="850" spc="-5">
                <a:latin typeface="Arimo"/>
                <a:cs typeface="Arimo"/>
              </a:rPr>
              <a:t>aritmetik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65">
                <a:latin typeface="Arimo"/>
                <a:cs typeface="Arimo"/>
              </a:rPr>
              <a:t>mant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k </a:t>
            </a:r>
            <a:r>
              <a:rPr dirty="0" sz="850" spc="-20">
                <a:latin typeface="Arimo"/>
                <a:cs typeface="Arimo"/>
              </a:rPr>
              <a:t>i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lemlerinin </a:t>
            </a:r>
            <a:r>
              <a:rPr dirty="0" sz="850" spc="-130">
                <a:latin typeface="Arimo"/>
                <a:cs typeface="Arimo"/>
              </a:rPr>
              <a:t>yap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130">
                <a:latin typeface="Arimo"/>
                <a:cs typeface="Arimo"/>
              </a:rPr>
              <a:t>ld</a:t>
            </a:r>
            <a:r>
              <a:rPr dirty="0" sz="850" spc="-130">
                <a:latin typeface="WenQuanYi Micro Hei Mono"/>
                <a:cs typeface="WenQuanYi Micro Hei Mono"/>
              </a:rPr>
              <a:t>ığı </a:t>
            </a:r>
            <a:r>
              <a:rPr dirty="0" sz="850" spc="-30">
                <a:latin typeface="Arimo"/>
                <a:cs typeface="Arimo"/>
              </a:rPr>
              <a:t>en </a:t>
            </a:r>
            <a:r>
              <a:rPr dirty="0" sz="850" spc="-15">
                <a:latin typeface="Arimo"/>
                <a:cs typeface="Arimo"/>
              </a:rPr>
              <a:t>önemli birimlerden</a:t>
            </a:r>
            <a:r>
              <a:rPr dirty="0" sz="850" spc="-160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birisidir.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5">
                <a:latin typeface="Arimo"/>
                <a:cs typeface="Arimo"/>
              </a:rPr>
              <a:t>Aritmetik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lemler </a:t>
            </a:r>
            <a:r>
              <a:rPr dirty="0" sz="850" spc="-20">
                <a:latin typeface="Arimo"/>
                <a:cs typeface="Arimo"/>
              </a:rPr>
              <a:t>denilince </a:t>
            </a:r>
            <a:r>
              <a:rPr dirty="0" sz="850" spc="-55">
                <a:latin typeface="Arimo"/>
                <a:cs typeface="Arimo"/>
              </a:rPr>
              <a:t>ba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ta </a:t>
            </a:r>
            <a:r>
              <a:rPr dirty="0" sz="850" spc="-20">
                <a:latin typeface="Arimo"/>
                <a:cs typeface="Arimo"/>
              </a:rPr>
              <a:t>toplama, </a:t>
            </a:r>
            <a:r>
              <a:rPr dirty="0" sz="850" spc="-75">
                <a:latin typeface="Arimo"/>
                <a:cs typeface="Arimo"/>
              </a:rPr>
              <a:t>ç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karma, </a:t>
            </a:r>
            <a:r>
              <a:rPr dirty="0" sz="850" spc="-35">
                <a:latin typeface="Arimo"/>
                <a:cs typeface="Arimo"/>
              </a:rPr>
              <a:t>çarpma, </a:t>
            </a:r>
            <a:r>
              <a:rPr dirty="0" sz="850" spc="-20">
                <a:latin typeface="Arimo"/>
                <a:cs typeface="Arimo"/>
              </a:rPr>
              <a:t>bölme, </a:t>
            </a:r>
            <a:r>
              <a:rPr dirty="0" sz="850" spc="-65">
                <a:latin typeface="Arimo"/>
                <a:cs typeface="Arimo"/>
              </a:rPr>
              <a:t>mant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k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lemleri  </a:t>
            </a:r>
            <a:r>
              <a:rPr dirty="0" sz="850" spc="-20">
                <a:latin typeface="Arimo"/>
                <a:cs typeface="Arimo"/>
              </a:rPr>
              <a:t>denilince </a:t>
            </a:r>
            <a:r>
              <a:rPr dirty="0" sz="850" spc="-70">
                <a:latin typeface="Arimo"/>
                <a:cs typeface="Arimo"/>
              </a:rPr>
              <a:t>AND,OR, </a:t>
            </a:r>
            <a:r>
              <a:rPr dirty="0" sz="850" spc="-135">
                <a:latin typeface="Arimo"/>
                <a:cs typeface="Arimo"/>
              </a:rPr>
              <a:t>EXOR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90">
                <a:latin typeface="Arimo"/>
                <a:cs typeface="Arimo"/>
              </a:rPr>
              <a:t>NOT </a:t>
            </a:r>
            <a:r>
              <a:rPr dirty="0" sz="850" spc="-15">
                <a:latin typeface="Arimo"/>
                <a:cs typeface="Arimo"/>
              </a:rPr>
              <a:t>gibi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lemler akla gelir. </a:t>
            </a:r>
            <a:r>
              <a:rPr dirty="0" sz="850" spc="-20">
                <a:latin typeface="Arimo"/>
                <a:cs typeface="Arimo"/>
              </a:rPr>
              <a:t>Komutlarla </a:t>
            </a:r>
            <a:r>
              <a:rPr dirty="0" sz="850" spc="-5">
                <a:latin typeface="Arimo"/>
                <a:cs typeface="Arimo"/>
              </a:rPr>
              <a:t>birlikte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lemleri  </a:t>
            </a:r>
            <a:r>
              <a:rPr dirty="0" sz="850" spc="-65">
                <a:latin typeface="Arimo"/>
                <a:cs typeface="Arimo"/>
              </a:rPr>
              <a:t>mant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k </a:t>
            </a:r>
            <a:r>
              <a:rPr dirty="0" sz="850" spc="-105">
                <a:latin typeface="Arimo"/>
                <a:cs typeface="Arimo"/>
              </a:rPr>
              <a:t>kap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lar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n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n </a:t>
            </a:r>
            <a:r>
              <a:rPr dirty="0" sz="850" spc="-35">
                <a:latin typeface="Arimo"/>
                <a:cs typeface="Arimo"/>
              </a:rPr>
              <a:t>olu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turdu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u </a:t>
            </a:r>
            <a:r>
              <a:rPr dirty="0" sz="850" spc="-70">
                <a:latin typeface="Arimo"/>
                <a:cs typeface="Arimo"/>
              </a:rPr>
              <a:t>toplay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c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lar, </a:t>
            </a:r>
            <a:r>
              <a:rPr dirty="0" sz="850" spc="-110">
                <a:latin typeface="Arimo"/>
                <a:cs typeface="Arimo"/>
              </a:rPr>
              <a:t>ç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kar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c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lar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75">
                <a:latin typeface="Arimo"/>
                <a:cs typeface="Arimo"/>
              </a:rPr>
              <a:t>kayd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ran </a:t>
            </a:r>
            <a:r>
              <a:rPr dirty="0" sz="850" spc="-25">
                <a:latin typeface="Arimo"/>
                <a:cs typeface="Arimo"/>
              </a:rPr>
              <a:t>kaydediciler  </a:t>
            </a:r>
            <a:r>
              <a:rPr dirty="0" sz="850" spc="-30">
                <a:latin typeface="Arimo"/>
                <a:cs typeface="Arimo"/>
              </a:rPr>
              <a:t>gerçekle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tirirler. </a:t>
            </a:r>
            <a:r>
              <a:rPr dirty="0" sz="850" spc="-65">
                <a:latin typeface="Arimo"/>
                <a:cs typeface="Arimo"/>
              </a:rPr>
              <a:t>ALU’da </a:t>
            </a:r>
            <a:r>
              <a:rPr dirty="0" sz="850" spc="-50">
                <a:latin typeface="Arimo"/>
                <a:cs typeface="Arimo"/>
              </a:rPr>
              <a:t>gerçekle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en </a:t>
            </a:r>
            <a:r>
              <a:rPr dirty="0" sz="850" spc="-5">
                <a:latin typeface="Arimo"/>
                <a:cs typeface="Arimo"/>
              </a:rPr>
              <a:t>bütün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lemler </a:t>
            </a:r>
            <a:r>
              <a:rPr dirty="0" sz="850" spc="-10">
                <a:latin typeface="Arimo"/>
                <a:cs typeface="Arimo"/>
              </a:rPr>
              <a:t>kontrol </a:t>
            </a:r>
            <a:r>
              <a:rPr dirty="0" sz="850" spc="-25">
                <a:latin typeface="Arimo"/>
                <a:cs typeface="Arimo"/>
              </a:rPr>
              <a:t>sinyalleri </a:t>
            </a:r>
            <a:r>
              <a:rPr dirty="0" sz="850" spc="-95">
                <a:latin typeface="Arimo"/>
                <a:cs typeface="Arimo"/>
              </a:rPr>
              <a:t>vas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tas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yla  </a:t>
            </a:r>
            <a:r>
              <a:rPr dirty="0" sz="850" spc="-45">
                <a:latin typeface="Arimo"/>
                <a:cs typeface="Arimo"/>
              </a:rPr>
              <a:t>Zamanlama ve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Kontrol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10">
                <a:latin typeface="Arimo"/>
                <a:cs typeface="Arimo"/>
              </a:rPr>
              <a:t>Biriminin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gözetiminde </a:t>
            </a:r>
            <a:r>
              <a:rPr dirty="0" sz="850" spc="-110">
                <a:latin typeface="Arimo"/>
                <a:cs typeface="Arimo"/>
              </a:rPr>
              <a:t>e</a:t>
            </a:r>
            <a:r>
              <a:rPr dirty="0" sz="850" spc="-110">
                <a:latin typeface="WenQuanYi Micro Hei Mono"/>
                <a:cs typeface="WenQuanYi Micro Hei Mono"/>
              </a:rPr>
              <a:t>ş</a:t>
            </a:r>
            <a:r>
              <a:rPr dirty="0" sz="850" spc="-315">
                <a:latin typeface="WenQuanYi Micro Hei Mono"/>
                <a:cs typeface="WenQuanYi Micro Hei Mono"/>
              </a:rPr>
              <a:t> </a:t>
            </a:r>
            <a:r>
              <a:rPr dirty="0" sz="850" spc="-80">
                <a:latin typeface="Arimo"/>
                <a:cs typeface="Arimo"/>
              </a:rPr>
              <a:t>zamanl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315">
                <a:latin typeface="WenQuanYi Micro Hei Mono"/>
                <a:cs typeface="WenQuanYi Micro Hei Mono"/>
              </a:rPr>
              <a:t> </a:t>
            </a:r>
            <a:r>
              <a:rPr dirty="0" sz="850" spc="-25">
                <a:latin typeface="Arimo"/>
                <a:cs typeface="Arimo"/>
              </a:rPr>
              <a:t>olarak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114">
                <a:latin typeface="Arimo"/>
                <a:cs typeface="Arimo"/>
              </a:rPr>
              <a:t>yap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l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3361" y="3331714"/>
            <a:ext cx="62865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15">
                <a:solidFill>
                  <a:srgbClr val="898989"/>
                </a:solidFill>
                <a:latin typeface="Arimo"/>
                <a:cs typeface="Arimo"/>
              </a:rPr>
              <a:t>9</a:t>
            </a:r>
            <a:endParaRPr sz="550">
              <a:latin typeface="Arimo"/>
              <a:cs typeface="Arim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18022" y="861267"/>
            <a:ext cx="147256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">
                <a:solidFill>
                  <a:srgbClr val="FF0000"/>
                </a:solidFill>
                <a:latin typeface="Arimo"/>
                <a:cs typeface="Arimo"/>
              </a:rPr>
              <a:t>Aritmetik </a:t>
            </a: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ve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Mant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k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Birimi</a:t>
            </a:r>
            <a:r>
              <a:rPr dirty="0" sz="850" spc="-9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(ALU)</a:t>
            </a:r>
            <a:endParaRPr sz="850">
              <a:latin typeface="Arimo"/>
              <a:cs typeface="Arim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83006" y="1203413"/>
            <a:ext cx="1895767" cy="1695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10</a:t>
            </a:r>
            <a:endParaRPr sz="550">
              <a:latin typeface="Arimo"/>
              <a:cs typeface="Arim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31229" y="4634440"/>
            <a:ext cx="147256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">
                <a:solidFill>
                  <a:srgbClr val="FF0000"/>
                </a:solidFill>
                <a:latin typeface="Arimo"/>
                <a:cs typeface="Arimo"/>
              </a:rPr>
              <a:t>Aritmetik </a:t>
            </a: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ve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Mant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k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Birimi</a:t>
            </a:r>
            <a:r>
              <a:rPr dirty="0" sz="850" spc="-9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(ALU)</a:t>
            </a:r>
            <a:endParaRPr sz="850">
              <a:latin typeface="Arimo"/>
              <a:cs typeface="Arim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6493" y="5665482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70" y="828294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31119" y="4899172"/>
            <a:ext cx="4177665" cy="1614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60">
                <a:latin typeface="Arimo"/>
                <a:cs typeface="Arimo"/>
              </a:rPr>
              <a:t>ALU’da </a:t>
            </a:r>
            <a:r>
              <a:rPr dirty="0" sz="850" spc="-20">
                <a:latin typeface="Arimo"/>
                <a:cs typeface="Arimo"/>
              </a:rPr>
              <a:t>basit </a:t>
            </a:r>
            <a:r>
              <a:rPr dirty="0" sz="850" spc="-15">
                <a:latin typeface="Arimo"/>
                <a:cs typeface="Arimo"/>
              </a:rPr>
              <a:t>matematik komutlar </a:t>
            </a:r>
            <a:r>
              <a:rPr dirty="0" sz="850" spc="-30">
                <a:latin typeface="Arimo"/>
                <a:cs typeface="Arimo"/>
              </a:rPr>
              <a:t>zorlanmadan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lenebilir fakat </a:t>
            </a:r>
            <a:r>
              <a:rPr dirty="0" sz="850" spc="-85">
                <a:latin typeface="Arimo"/>
                <a:cs typeface="Arimo"/>
              </a:rPr>
              <a:t>karma</a:t>
            </a:r>
            <a:r>
              <a:rPr dirty="0" sz="850" spc="-85">
                <a:latin typeface="WenQuanYi Micro Hei Mono"/>
                <a:cs typeface="WenQuanYi Micro Hei Mono"/>
              </a:rPr>
              <a:t>şı</a:t>
            </a:r>
            <a:r>
              <a:rPr dirty="0" sz="850" spc="-85">
                <a:latin typeface="Arimo"/>
                <a:cs typeface="Arimo"/>
              </a:rPr>
              <a:t>k </a:t>
            </a:r>
            <a:r>
              <a:rPr dirty="0" sz="850" spc="-5">
                <a:latin typeface="Arimo"/>
                <a:cs typeface="Arimo"/>
              </a:rPr>
              <a:t>aritmetik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  </a:t>
            </a:r>
            <a:r>
              <a:rPr dirty="0" sz="850" spc="-30">
                <a:latin typeface="Arimo"/>
                <a:cs typeface="Arimo"/>
              </a:rPr>
              <a:t>(do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rudan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komutla </a:t>
            </a:r>
            <a:r>
              <a:rPr dirty="0" sz="850" spc="-35">
                <a:latin typeface="Arimo"/>
                <a:cs typeface="Arimo"/>
              </a:rPr>
              <a:t>çarpma, </a:t>
            </a:r>
            <a:r>
              <a:rPr dirty="0" sz="850" spc="-20">
                <a:latin typeface="Arimo"/>
                <a:cs typeface="Arimo"/>
              </a:rPr>
              <a:t>bölme, </a:t>
            </a:r>
            <a:r>
              <a:rPr dirty="0" sz="850" spc="-40">
                <a:latin typeface="Arimo"/>
                <a:cs typeface="Arimo"/>
              </a:rPr>
              <a:t>karekök </a:t>
            </a:r>
            <a:r>
              <a:rPr dirty="0" sz="850" spc="-30">
                <a:latin typeface="Arimo"/>
                <a:cs typeface="Arimo"/>
              </a:rPr>
              <a:t>alma) </a:t>
            </a:r>
            <a:r>
              <a:rPr dirty="0" sz="850" spc="-35">
                <a:latin typeface="Arimo"/>
                <a:cs typeface="Arimo"/>
              </a:rPr>
              <a:t>gerçekle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tirmek </a:t>
            </a:r>
            <a:r>
              <a:rPr dirty="0" sz="850" spc="-20">
                <a:latin typeface="Arimo"/>
                <a:cs typeface="Arimo"/>
              </a:rPr>
              <a:t>için </a:t>
            </a:r>
            <a:r>
              <a:rPr dirty="0" sz="850" spc="-100">
                <a:latin typeface="Arimo"/>
                <a:cs typeface="Arimo"/>
              </a:rPr>
              <a:t>ayr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altyordam  </a:t>
            </a:r>
            <a:r>
              <a:rPr dirty="0" sz="850" spc="-50">
                <a:latin typeface="Arimo"/>
                <a:cs typeface="Arimo"/>
              </a:rPr>
              <a:t>gruplar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na veya </a:t>
            </a:r>
            <a:r>
              <a:rPr dirty="0" sz="850" spc="-40">
                <a:latin typeface="Arimo"/>
                <a:cs typeface="Arimo"/>
              </a:rPr>
              <a:t>ek </a:t>
            </a:r>
            <a:r>
              <a:rPr dirty="0" sz="850" spc="-15">
                <a:latin typeface="Arimo"/>
                <a:cs typeface="Arimo"/>
              </a:rPr>
              <a:t>elektronik </a:t>
            </a:r>
            <a:r>
              <a:rPr dirty="0" sz="850" spc="-25">
                <a:latin typeface="Arimo"/>
                <a:cs typeface="Arimo"/>
              </a:rPr>
              <a:t>devrelere </a:t>
            </a:r>
            <a:r>
              <a:rPr dirty="0" sz="850" spc="-20">
                <a:latin typeface="Arimo"/>
                <a:cs typeface="Arimo"/>
              </a:rPr>
              <a:t>ihtiyaç </a:t>
            </a:r>
            <a:r>
              <a:rPr dirty="0" sz="850" spc="-25">
                <a:latin typeface="Arimo"/>
                <a:cs typeface="Arimo"/>
              </a:rPr>
              <a:t>duyulur. </a:t>
            </a:r>
            <a:r>
              <a:rPr dirty="0" sz="850" spc="-75">
                <a:latin typeface="Arimo"/>
                <a:cs typeface="Arimo"/>
              </a:rPr>
              <a:t>E</a:t>
            </a:r>
            <a:r>
              <a:rPr dirty="0" sz="850" spc="-75">
                <a:latin typeface="WenQuanYi Micro Hei Mono"/>
                <a:cs typeface="WenQuanYi Micro Hei Mono"/>
              </a:rPr>
              <a:t>ğ</a:t>
            </a:r>
            <a:r>
              <a:rPr dirty="0" sz="850" spc="-75">
                <a:latin typeface="Arimo"/>
                <a:cs typeface="Arimo"/>
              </a:rPr>
              <a:t>er </a:t>
            </a:r>
            <a:r>
              <a:rPr dirty="0" sz="850" spc="-40">
                <a:latin typeface="Arimo"/>
                <a:cs typeface="Arimo"/>
              </a:rPr>
              <a:t>ek </a:t>
            </a:r>
            <a:r>
              <a:rPr dirty="0" sz="850" spc="-30">
                <a:latin typeface="Arimo"/>
                <a:cs typeface="Arimo"/>
              </a:rPr>
              <a:t>devre </a:t>
            </a:r>
            <a:r>
              <a:rPr dirty="0" sz="850" spc="-70">
                <a:latin typeface="Arimo"/>
                <a:cs typeface="Arimo"/>
              </a:rPr>
              <a:t>konulmam</a:t>
            </a:r>
            <a:r>
              <a:rPr dirty="0" sz="850" spc="-70">
                <a:latin typeface="WenQuanYi Micro Hei Mono"/>
                <a:cs typeface="WenQuanYi Micro Hei Mono"/>
              </a:rPr>
              <a:t>ış</a:t>
            </a:r>
            <a:r>
              <a:rPr dirty="0" sz="850" spc="-70">
                <a:latin typeface="Arimo"/>
                <a:cs typeface="Arimo"/>
              </a:rPr>
              <a:t>sa </a:t>
            </a:r>
            <a:r>
              <a:rPr dirty="0" sz="850" spc="-25">
                <a:latin typeface="Arimo"/>
                <a:cs typeface="Arimo"/>
              </a:rPr>
              <a:t>mevcut  </a:t>
            </a:r>
            <a:r>
              <a:rPr dirty="0" sz="850" spc="-20">
                <a:latin typeface="Arimo"/>
                <a:cs typeface="Arimo"/>
              </a:rPr>
              <a:t>devrelerle bu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lemleri gerçekle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tirmek </a:t>
            </a:r>
            <a:r>
              <a:rPr dirty="0" sz="850" spc="-20">
                <a:latin typeface="Arimo"/>
                <a:cs typeface="Arimo"/>
              </a:rPr>
              <a:t>için </a:t>
            </a:r>
            <a:r>
              <a:rPr dirty="0" sz="850">
                <a:latin typeface="Arimo"/>
                <a:cs typeface="Arimo"/>
              </a:rPr>
              <a:t>birbiri </a:t>
            </a:r>
            <a:r>
              <a:rPr dirty="0" sz="850" spc="-75">
                <a:latin typeface="Arimo"/>
                <a:cs typeface="Arimo"/>
              </a:rPr>
              <a:t>ard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na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35">
                <a:latin typeface="Arimo"/>
                <a:cs typeface="Arimo"/>
              </a:rPr>
              <a:t>defalarca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lemek  </a:t>
            </a:r>
            <a:r>
              <a:rPr dirty="0" sz="850" spc="-25">
                <a:latin typeface="Arimo"/>
                <a:cs typeface="Arimo"/>
              </a:rPr>
              <a:t>gereklidir,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40">
                <a:latin typeface="Arimo"/>
                <a:cs typeface="Arimo"/>
              </a:rPr>
              <a:t>da </a:t>
            </a:r>
            <a:r>
              <a:rPr dirty="0" sz="850" spc="-50">
                <a:latin typeface="Arimo"/>
                <a:cs typeface="Arimo"/>
              </a:rPr>
              <a:t>zaman </a:t>
            </a:r>
            <a:r>
              <a:rPr dirty="0" sz="850" spc="-100">
                <a:latin typeface="Arimo"/>
                <a:cs typeface="Arimo"/>
              </a:rPr>
              <a:t>kayb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demektir. </a:t>
            </a:r>
            <a:r>
              <a:rPr dirty="0" sz="850" spc="-65">
                <a:latin typeface="Arimo"/>
                <a:cs typeface="Arimo"/>
              </a:rPr>
              <a:t>Geli</a:t>
            </a:r>
            <a:r>
              <a:rPr dirty="0" sz="850" spc="-65">
                <a:latin typeface="WenQuanYi Micro Hei Mono"/>
                <a:cs typeface="WenQuanYi Micro Hei Mono"/>
              </a:rPr>
              <a:t>ş</a:t>
            </a:r>
            <a:r>
              <a:rPr dirty="0" sz="850" spc="-65">
                <a:latin typeface="Arimo"/>
                <a:cs typeface="Arimo"/>
              </a:rPr>
              <a:t>mi</a:t>
            </a:r>
            <a:r>
              <a:rPr dirty="0" sz="850" spc="-65">
                <a:latin typeface="WenQuanYi Micro Hei Mono"/>
                <a:cs typeface="WenQuanYi Micro Hei Mono"/>
              </a:rPr>
              <a:t>ş </a:t>
            </a:r>
            <a:r>
              <a:rPr dirty="0" sz="850" spc="-30">
                <a:latin typeface="Arimo"/>
                <a:cs typeface="Arimo"/>
              </a:rPr>
              <a:t>mikroi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lemcilerde </a:t>
            </a:r>
            <a:r>
              <a:rPr dirty="0" sz="850" spc="-20">
                <a:latin typeface="Arimo"/>
                <a:cs typeface="Arimo"/>
              </a:rPr>
              <a:t>bu devreler </a:t>
            </a:r>
            <a:r>
              <a:rPr dirty="0" sz="850" spc="-40">
                <a:latin typeface="Arimo"/>
                <a:cs typeface="Arimo"/>
              </a:rPr>
              <a:t>yerle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ik  </a:t>
            </a:r>
            <a:r>
              <a:rPr dirty="0" sz="850" spc="-25">
                <a:latin typeface="Arimo"/>
                <a:cs typeface="Arimo"/>
              </a:rPr>
              <a:t>vaziyettedir.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65">
                <a:latin typeface="Arimo"/>
                <a:cs typeface="Arimo"/>
              </a:rPr>
              <a:t>Geli</a:t>
            </a:r>
            <a:r>
              <a:rPr dirty="0" sz="850" spc="-65">
                <a:latin typeface="WenQuanYi Micro Hei Mono"/>
                <a:cs typeface="WenQuanYi Micro Hei Mono"/>
              </a:rPr>
              <a:t>ş</a:t>
            </a:r>
            <a:r>
              <a:rPr dirty="0" sz="850" spc="-65">
                <a:latin typeface="Arimo"/>
                <a:cs typeface="Arimo"/>
              </a:rPr>
              <a:t>mi</a:t>
            </a:r>
            <a:r>
              <a:rPr dirty="0" sz="850" spc="-65">
                <a:latin typeface="WenQuanYi Micro Hei Mono"/>
                <a:cs typeface="WenQuanYi Micro Hei Mono"/>
              </a:rPr>
              <a:t>ş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lemlerde </a:t>
            </a:r>
            <a:r>
              <a:rPr dirty="0" sz="850" spc="-50">
                <a:latin typeface="Arimo"/>
                <a:cs typeface="Arimo"/>
              </a:rPr>
              <a:t>kayan </a:t>
            </a:r>
            <a:r>
              <a:rPr dirty="0" sz="850" spc="-55">
                <a:latin typeface="Arimo"/>
                <a:cs typeface="Arimo"/>
              </a:rPr>
              <a:t>noktal</a:t>
            </a:r>
            <a:r>
              <a:rPr dirty="0" sz="850" spc="-55">
                <a:latin typeface="WenQuanYi Micro Hei Mono"/>
                <a:cs typeface="WenQuanYi Micro Hei Mono"/>
              </a:rPr>
              <a:t>ı </a:t>
            </a:r>
            <a:r>
              <a:rPr dirty="0" sz="850" spc="-5">
                <a:latin typeface="Arimo"/>
                <a:cs typeface="Arimo"/>
              </a:rPr>
              <a:t>aritmetik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lemleri </a:t>
            </a:r>
            <a:r>
              <a:rPr dirty="0" sz="850" spc="-35">
                <a:latin typeface="Arimo"/>
                <a:cs typeface="Arimo"/>
              </a:rPr>
              <a:t>gerçekle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tirmek </a:t>
            </a:r>
            <a:r>
              <a:rPr dirty="0" sz="850" spc="-40">
                <a:latin typeface="Arimo"/>
                <a:cs typeface="Arimo"/>
              </a:rPr>
              <a:t>üzere </a:t>
            </a:r>
            <a:r>
              <a:rPr dirty="0" sz="850" spc="-100">
                <a:latin typeface="Arimo"/>
                <a:cs typeface="Arimo"/>
              </a:rPr>
              <a:t>FPU </a:t>
            </a:r>
            <a:r>
              <a:rPr dirty="0" sz="850" spc="-30">
                <a:latin typeface="Arimo"/>
                <a:cs typeface="Arimo"/>
              </a:rPr>
              <a:t>(Floating  </a:t>
            </a:r>
            <a:r>
              <a:rPr dirty="0" sz="850" spc="-25">
                <a:latin typeface="Arimo"/>
                <a:cs typeface="Arimo"/>
              </a:rPr>
              <a:t>Point </a:t>
            </a:r>
            <a:r>
              <a:rPr dirty="0" sz="850" spc="-10">
                <a:latin typeface="Arimo"/>
                <a:cs typeface="Arimo"/>
              </a:rPr>
              <a:t>Unit)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 daha </a:t>
            </a:r>
            <a:r>
              <a:rPr dirty="0" sz="850" spc="-25">
                <a:latin typeface="Arimo"/>
                <a:cs typeface="Arimo"/>
              </a:rPr>
              <a:t>yerle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tirilmi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55">
                <a:latin typeface="Arimo"/>
                <a:cs typeface="Arimo"/>
              </a:rPr>
              <a:t>sayede </a:t>
            </a:r>
            <a:r>
              <a:rPr dirty="0" sz="850" spc="-35">
                <a:latin typeface="Arimo"/>
                <a:cs typeface="Arimo"/>
              </a:rPr>
              <a:t>küçük </a:t>
            </a:r>
            <a:r>
              <a:rPr dirty="0" sz="850" spc="-20">
                <a:latin typeface="Arimo"/>
                <a:cs typeface="Arimo"/>
              </a:rPr>
              <a:t>haneli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35">
                <a:latin typeface="Arimo"/>
                <a:cs typeface="Arimo"/>
              </a:rPr>
              <a:t>küçük </a:t>
            </a:r>
            <a:r>
              <a:rPr dirty="0" sz="850" spc="-25">
                <a:latin typeface="Arimo"/>
                <a:cs typeface="Arimo"/>
              </a:rPr>
              <a:t>kesirli  </a:t>
            </a:r>
            <a:r>
              <a:rPr dirty="0" sz="850" spc="-70">
                <a:latin typeface="Arimo"/>
                <a:cs typeface="Arimo"/>
              </a:rPr>
              <a:t>say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larla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40">
                <a:latin typeface="Arimo"/>
                <a:cs typeface="Arimo"/>
              </a:rPr>
              <a:t>yap</a:t>
            </a:r>
            <a:r>
              <a:rPr dirty="0" sz="850" spc="-40">
                <a:latin typeface="WenQuanYi Micro Hei Mono"/>
                <a:cs typeface="WenQuanYi Micro Hei Mono"/>
              </a:rPr>
              <a:t>ı</a:t>
            </a:r>
            <a:r>
              <a:rPr dirty="0" sz="850" spc="-40">
                <a:latin typeface="Arimo"/>
                <a:cs typeface="Arimo"/>
              </a:rPr>
              <a:t>labilmektedir. </a:t>
            </a:r>
            <a:r>
              <a:rPr dirty="0" sz="850" spc="-70">
                <a:latin typeface="Arimo"/>
                <a:cs typeface="Arimo"/>
              </a:rPr>
              <a:t>E</a:t>
            </a:r>
            <a:r>
              <a:rPr dirty="0" sz="850" spc="-70">
                <a:latin typeface="WenQuanYi Micro Hei Mono"/>
                <a:cs typeface="WenQuanYi Micro Hei Mono"/>
              </a:rPr>
              <a:t>ğ</a:t>
            </a:r>
            <a:r>
              <a:rPr dirty="0" sz="850" spc="-70">
                <a:latin typeface="Arimo"/>
                <a:cs typeface="Arimo"/>
              </a:rPr>
              <a:t>er </a:t>
            </a:r>
            <a:r>
              <a:rPr dirty="0" sz="850" spc="-35">
                <a:latin typeface="Arimo"/>
                <a:cs typeface="Arimo"/>
              </a:rPr>
              <a:t>sistemde </a:t>
            </a:r>
            <a:r>
              <a:rPr dirty="0" sz="850" spc="-100">
                <a:latin typeface="Arimo"/>
                <a:cs typeface="Arimo"/>
              </a:rPr>
              <a:t>FPU </a:t>
            </a:r>
            <a:r>
              <a:rPr dirty="0" sz="850" spc="-35">
                <a:latin typeface="Arimo"/>
                <a:cs typeface="Arimo"/>
              </a:rPr>
              <a:t>mevcutsa </a:t>
            </a:r>
            <a:r>
              <a:rPr dirty="0" sz="850" spc="-114">
                <a:latin typeface="Arimo"/>
                <a:cs typeface="Arimo"/>
              </a:rPr>
              <a:t>a</a:t>
            </a:r>
            <a:r>
              <a:rPr dirty="0" sz="850" spc="-114">
                <a:latin typeface="WenQuanYi Micro Hei Mono"/>
                <a:cs typeface="WenQuanYi Micro Hei Mono"/>
              </a:rPr>
              <a:t>ğı</a:t>
            </a:r>
            <a:r>
              <a:rPr dirty="0" sz="850" spc="-114">
                <a:latin typeface="Arimo"/>
                <a:cs typeface="Arimo"/>
              </a:rPr>
              <a:t>r </a:t>
            </a:r>
            <a:r>
              <a:rPr dirty="0" sz="850" spc="-25">
                <a:latin typeface="Arimo"/>
                <a:cs typeface="Arimo"/>
              </a:rPr>
              <a:t>matematiksel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lemler </a:t>
            </a:r>
            <a:r>
              <a:rPr dirty="0" sz="850" spc="-20">
                <a:latin typeface="Arimo"/>
                <a:cs typeface="Arimo"/>
              </a:rPr>
              <a:t>bu 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 </a:t>
            </a:r>
            <a:r>
              <a:rPr dirty="0" sz="850" spc="-50">
                <a:latin typeface="Arimo"/>
                <a:cs typeface="Arimo"/>
              </a:rPr>
              <a:t>taraf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 </a:t>
            </a:r>
            <a:r>
              <a:rPr dirty="0" sz="850" spc="-85">
                <a:latin typeface="Arimo"/>
                <a:cs typeface="Arimo"/>
              </a:rPr>
              <a:t>yap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rken</a:t>
            </a:r>
            <a:r>
              <a:rPr dirty="0" sz="850" spc="65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ana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 </a:t>
            </a:r>
            <a:r>
              <a:rPr dirty="0" sz="850" spc="-30">
                <a:latin typeface="Arimo"/>
                <a:cs typeface="Arimo"/>
              </a:rPr>
              <a:t>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 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lemlerle </a:t>
            </a:r>
            <a:r>
              <a:rPr dirty="0" sz="850" spc="-50">
                <a:latin typeface="Arimo"/>
                <a:cs typeface="Arimo"/>
              </a:rPr>
              <a:t>me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gul </a:t>
            </a:r>
            <a:r>
              <a:rPr dirty="0" sz="850" spc="-65">
                <a:latin typeface="Arimo"/>
                <a:cs typeface="Arimo"/>
              </a:rPr>
              <a:t>olaca</a:t>
            </a:r>
            <a:r>
              <a:rPr dirty="0" sz="850" spc="-65">
                <a:latin typeface="WenQuanYi Micro Hei Mono"/>
                <a:cs typeface="WenQuanYi Micro Hei Mono"/>
              </a:rPr>
              <a:t>ğı</a:t>
            </a:r>
            <a:r>
              <a:rPr dirty="0" sz="850" spc="-65">
                <a:latin typeface="Arimo"/>
                <a:cs typeface="Arimo"/>
              </a:rPr>
              <a:t>ndan </a:t>
            </a:r>
            <a:r>
              <a:rPr dirty="0" sz="850" spc="-35">
                <a:latin typeface="Arimo"/>
                <a:cs typeface="Arimo"/>
              </a:rPr>
              <a:t>sistemde  </a:t>
            </a:r>
            <a:r>
              <a:rPr dirty="0" sz="850" spc="-60">
                <a:latin typeface="Arimo"/>
                <a:cs typeface="Arimo"/>
              </a:rPr>
              <a:t>yava</a:t>
            </a:r>
            <a:r>
              <a:rPr dirty="0" sz="850" spc="-60">
                <a:latin typeface="WenQuanYi Micro Hei Mono"/>
                <a:cs typeface="WenQuanYi Micro Hei Mono"/>
              </a:rPr>
              <a:t>ş</a:t>
            </a:r>
            <a:r>
              <a:rPr dirty="0" sz="850" spc="-60">
                <a:latin typeface="Arimo"/>
                <a:cs typeface="Arimo"/>
              </a:rPr>
              <a:t>lama </a:t>
            </a:r>
            <a:r>
              <a:rPr dirty="0" sz="850" spc="-35">
                <a:latin typeface="Arimo"/>
                <a:cs typeface="Arimo"/>
              </a:rPr>
              <a:t>yok </a:t>
            </a:r>
            <a:r>
              <a:rPr dirty="0" sz="850" spc="-40">
                <a:latin typeface="Arimo"/>
                <a:cs typeface="Arimo"/>
              </a:rPr>
              <a:t>denecek </a:t>
            </a:r>
            <a:r>
              <a:rPr dirty="0" sz="850" spc="-35">
                <a:latin typeface="Arimo"/>
                <a:cs typeface="Arimo"/>
              </a:rPr>
              <a:t>kadar </a:t>
            </a:r>
            <a:r>
              <a:rPr dirty="0" sz="850" spc="-70">
                <a:latin typeface="Arimo"/>
                <a:cs typeface="Arimo"/>
              </a:rPr>
              <a:t>az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olur.</a:t>
            </a:r>
            <a:endParaRPr sz="850">
              <a:latin typeface="Arimo"/>
              <a:cs typeface="Arim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461" y="3779202"/>
            <a:ext cx="5287645" cy="3773804"/>
            <a:chOff x="59461" y="3779202"/>
            <a:chExt cx="5287645" cy="3773804"/>
          </a:xfrm>
        </p:grpSpPr>
        <p:sp>
          <p:nvSpPr>
            <p:cNvPr id="15" name="object 15"/>
            <p:cNvSpPr/>
            <p:nvPr/>
          </p:nvSpPr>
          <p:spPr>
            <a:xfrm>
              <a:off x="496493" y="6493002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4">
                  <a:moveTo>
                    <a:pt x="4412170" y="414527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4412170" y="414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778" y="3779520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10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918022" y="4634440"/>
            <a:ext cx="131699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Zamanlama ve </a:t>
            </a:r>
            <a:r>
              <a:rPr dirty="0" sz="850" spc="-20">
                <a:solidFill>
                  <a:srgbClr val="FF0000"/>
                </a:solidFill>
                <a:latin typeface="Arimo"/>
                <a:cs typeface="Arimo"/>
              </a:rPr>
              <a:t>Kontrol</a:t>
            </a:r>
            <a:r>
              <a:rPr dirty="0" sz="850" spc="-8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Birimi</a:t>
            </a:r>
            <a:endParaRPr sz="850">
              <a:latin typeface="Arimo"/>
              <a:cs typeface="Arim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46395" y="3779342"/>
            <a:ext cx="5287645" cy="3773804"/>
            <a:chOff x="5346395" y="3779342"/>
            <a:chExt cx="5287645" cy="3773804"/>
          </a:xfrm>
        </p:grpSpPr>
        <p:sp>
          <p:nvSpPr>
            <p:cNvPr id="19" name="object 19"/>
            <p:cNvSpPr/>
            <p:nvPr/>
          </p:nvSpPr>
          <p:spPr>
            <a:xfrm>
              <a:off x="6576364" y="4838700"/>
              <a:ext cx="2033714" cy="18843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46573" y="3779519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09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11</a:t>
            </a:r>
            <a:endParaRPr sz="550">
              <a:latin typeface="Arimo"/>
              <a:cs typeface="Arim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12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650" y="922302"/>
            <a:ext cx="32956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0">
                <a:solidFill>
                  <a:srgbClr val="FF0000"/>
                </a:solidFill>
                <a:latin typeface="Arimo"/>
                <a:cs typeface="Arimo"/>
              </a:rPr>
              <a:t>Örnek:</a:t>
            </a:r>
            <a:endParaRPr sz="85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539" y="1187038"/>
            <a:ext cx="4179570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b="1">
                <a:latin typeface="Trebuchet MS"/>
                <a:cs typeface="Trebuchet MS"/>
              </a:rPr>
              <a:t>MOVSX </a:t>
            </a:r>
            <a:r>
              <a:rPr dirty="0" sz="850" spc="-55" b="1">
                <a:latin typeface="Trebuchet MS"/>
                <a:cs typeface="Trebuchet MS"/>
              </a:rPr>
              <a:t>EAX,AL </a:t>
            </a:r>
            <a:r>
              <a:rPr dirty="0" sz="850" spc="-75" b="1">
                <a:latin typeface="Trebuchet MS"/>
                <a:cs typeface="Trebuchet MS"/>
              </a:rPr>
              <a:t>; </a:t>
            </a:r>
            <a:r>
              <a:rPr dirty="0" sz="850" spc="-90">
                <a:latin typeface="Arimo"/>
                <a:cs typeface="Arimo"/>
              </a:rPr>
              <a:t>AL </a:t>
            </a:r>
            <a:r>
              <a:rPr dirty="0" sz="850" spc="-65">
                <a:latin typeface="Arimo"/>
                <a:cs typeface="Arimo"/>
              </a:rPr>
              <a:t>yazmac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ndaki </a:t>
            </a:r>
            <a:r>
              <a:rPr dirty="0" sz="850" spc="-35">
                <a:latin typeface="Arimo"/>
                <a:cs typeface="Arimo"/>
              </a:rPr>
              <a:t>8 </a:t>
            </a:r>
            <a:r>
              <a:rPr dirty="0" sz="850">
                <a:latin typeface="Arimo"/>
                <a:cs typeface="Arimo"/>
              </a:rPr>
              <a:t>bitlik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</a:t>
            </a:r>
            <a:r>
              <a:rPr dirty="0" sz="850" spc="-35">
                <a:latin typeface="Arimo"/>
                <a:cs typeface="Arimo"/>
              </a:rPr>
              <a:t>32 </a:t>
            </a:r>
            <a:r>
              <a:rPr dirty="0" sz="850" spc="-5">
                <a:latin typeface="Arimo"/>
                <a:cs typeface="Arimo"/>
              </a:rPr>
              <a:t>bite </a:t>
            </a:r>
            <a:r>
              <a:rPr dirty="0" sz="850" spc="-35">
                <a:latin typeface="Arimo"/>
                <a:cs typeface="Arimo"/>
              </a:rPr>
              <a:t>uzatarak </a:t>
            </a:r>
            <a:r>
              <a:rPr dirty="0" sz="850" spc="-114">
                <a:latin typeface="Arimo"/>
                <a:cs typeface="Arimo"/>
              </a:rPr>
              <a:t>EAX </a:t>
            </a:r>
            <a:r>
              <a:rPr dirty="0" sz="850" spc="-80">
                <a:latin typeface="Arimo"/>
                <a:cs typeface="Arimo"/>
              </a:rPr>
              <a:t>yazmac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na </a:t>
            </a:r>
            <a:r>
              <a:rPr dirty="0" sz="850" spc="-65">
                <a:latin typeface="Arimo"/>
                <a:cs typeface="Arimo"/>
              </a:rPr>
              <a:t>aktar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r. </a:t>
            </a:r>
            <a:r>
              <a:rPr dirty="0" sz="850" spc="-60">
                <a:latin typeface="Arimo"/>
                <a:cs typeface="Arimo"/>
              </a:rPr>
              <a:t>Bu 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35">
                <a:latin typeface="Arimo"/>
                <a:cs typeface="Arimo"/>
              </a:rPr>
              <a:t>sonucunda </a:t>
            </a:r>
            <a:r>
              <a:rPr dirty="0" sz="850" spc="-90">
                <a:latin typeface="Arimo"/>
                <a:cs typeface="Arimo"/>
              </a:rPr>
              <a:t>AL </a:t>
            </a:r>
            <a:r>
              <a:rPr dirty="0" sz="850" spc="-100">
                <a:latin typeface="Arimo"/>
                <a:cs typeface="Arimo"/>
              </a:rPr>
              <a:t>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aret </a:t>
            </a:r>
            <a:r>
              <a:rPr dirty="0" sz="850" spc="10">
                <a:latin typeface="Arimo"/>
                <a:cs typeface="Arimo"/>
              </a:rPr>
              <a:t>biti </a:t>
            </a:r>
            <a:r>
              <a:rPr dirty="0" sz="850" spc="-10">
                <a:latin typeface="Arimo"/>
                <a:cs typeface="Arimo"/>
              </a:rPr>
              <a:t>(7.bit), </a:t>
            </a:r>
            <a:r>
              <a:rPr dirty="0" sz="850" spc="-25">
                <a:latin typeface="Arimo"/>
                <a:cs typeface="Arimo"/>
              </a:rPr>
              <a:t>8</a:t>
            </a:r>
            <a:r>
              <a:rPr dirty="0" sz="850" spc="-25">
                <a:latin typeface="WenQuanYi Micro Hei Mono"/>
                <a:cs typeface="WenQuanYi Micro Hei Mono"/>
              </a:rPr>
              <a:t>‐</a:t>
            </a:r>
            <a:r>
              <a:rPr dirty="0" sz="850" spc="-25">
                <a:latin typeface="Arimo"/>
                <a:cs typeface="Arimo"/>
              </a:rPr>
              <a:t>31. </a:t>
            </a:r>
            <a:r>
              <a:rPr dirty="0" sz="850">
                <a:latin typeface="Arimo"/>
                <a:cs typeface="Arimo"/>
              </a:rPr>
              <a:t>bitler </a:t>
            </a:r>
            <a:r>
              <a:rPr dirty="0" sz="850" spc="-35">
                <a:latin typeface="Arimo"/>
                <a:cs typeface="Arimo"/>
              </a:rPr>
              <a:t>boyunca </a:t>
            </a:r>
            <a:r>
              <a:rPr dirty="0" sz="850" spc="-45">
                <a:latin typeface="Arimo"/>
                <a:cs typeface="Arimo"/>
              </a:rPr>
              <a:t>tekrarlan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r. </a:t>
            </a:r>
            <a:r>
              <a:rPr dirty="0" sz="850" spc="-65">
                <a:latin typeface="Arimo"/>
                <a:cs typeface="Arimo"/>
              </a:rPr>
              <a:t>AL=67H </a:t>
            </a:r>
            <a:r>
              <a:rPr dirty="0" sz="850" spc="-40">
                <a:latin typeface="Arimo"/>
                <a:cs typeface="Arimo"/>
              </a:rPr>
              <a:t>ise 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lemden </a:t>
            </a:r>
            <a:r>
              <a:rPr dirty="0" sz="850" spc="-35">
                <a:latin typeface="Arimo"/>
                <a:cs typeface="Arimo"/>
              </a:rPr>
              <a:t>sonra </a:t>
            </a:r>
            <a:r>
              <a:rPr dirty="0" sz="850" spc="-60">
                <a:latin typeface="Arimo"/>
                <a:cs typeface="Arimo"/>
              </a:rPr>
              <a:t>EAX=00000067H olacakt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608" y="1716501"/>
            <a:ext cx="4179570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b="1">
                <a:latin typeface="Trebuchet MS"/>
                <a:cs typeface="Trebuchet MS"/>
              </a:rPr>
              <a:t>MOVSX </a:t>
            </a:r>
            <a:r>
              <a:rPr dirty="0" sz="850" spc="-30" b="1">
                <a:latin typeface="Trebuchet MS"/>
                <a:cs typeface="Trebuchet MS"/>
              </a:rPr>
              <a:t>EDI,WORD </a:t>
            </a:r>
            <a:r>
              <a:rPr dirty="0" sz="850" spc="-50" b="1">
                <a:latin typeface="Trebuchet MS"/>
                <a:cs typeface="Trebuchet MS"/>
              </a:rPr>
              <a:t>PTR[ESI] </a:t>
            </a:r>
            <a:r>
              <a:rPr dirty="0" sz="850" spc="-75" b="1">
                <a:latin typeface="Trebuchet MS"/>
                <a:cs typeface="Trebuchet MS"/>
              </a:rPr>
              <a:t>; </a:t>
            </a:r>
            <a:r>
              <a:rPr dirty="0" sz="850" spc="-114">
                <a:latin typeface="Arimo"/>
                <a:cs typeface="Arimo"/>
              </a:rPr>
              <a:t>ESI </a:t>
            </a:r>
            <a:r>
              <a:rPr dirty="0" sz="850" spc="-100">
                <a:latin typeface="Arimo"/>
                <a:cs typeface="Arimo"/>
              </a:rPr>
              <a:t>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belirledi</a:t>
            </a:r>
            <a:r>
              <a:rPr dirty="0" sz="850" spc="-15">
                <a:latin typeface="WenQuanYi Micro Hei Mono"/>
                <a:cs typeface="WenQuanYi Micro Hei Mono"/>
              </a:rPr>
              <a:t>ğ</a:t>
            </a:r>
            <a:r>
              <a:rPr dirty="0" sz="850" spc="-15">
                <a:latin typeface="Arimo"/>
                <a:cs typeface="Arimo"/>
              </a:rPr>
              <a:t>i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35">
                <a:latin typeface="Arimo"/>
                <a:cs typeface="Arimo"/>
              </a:rPr>
              <a:t>gözündeki 16 </a:t>
            </a:r>
            <a:r>
              <a:rPr dirty="0" sz="850" spc="15">
                <a:latin typeface="Arimo"/>
                <a:cs typeface="Arimo"/>
              </a:rPr>
              <a:t>bit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</a:t>
            </a:r>
            <a:r>
              <a:rPr dirty="0" sz="850" spc="-35">
                <a:latin typeface="Arimo"/>
                <a:cs typeface="Arimo"/>
              </a:rPr>
              <a:t>32  </a:t>
            </a:r>
            <a:r>
              <a:rPr dirty="0" sz="850" spc="-5">
                <a:latin typeface="Arimo"/>
                <a:cs typeface="Arimo"/>
              </a:rPr>
              <a:t>bite </a:t>
            </a:r>
            <a:r>
              <a:rPr dirty="0" sz="850" spc="-40">
                <a:latin typeface="Arimo"/>
                <a:cs typeface="Arimo"/>
              </a:rPr>
              <a:t>uzatarak </a:t>
            </a:r>
            <a:r>
              <a:rPr dirty="0" sz="850" spc="-80">
                <a:latin typeface="Arimo"/>
                <a:cs typeface="Arimo"/>
              </a:rPr>
              <a:t>EDI yazmac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na </a:t>
            </a:r>
            <a:r>
              <a:rPr dirty="0" sz="850" spc="-55">
                <a:latin typeface="Arimo"/>
                <a:cs typeface="Arimo"/>
              </a:rPr>
              <a:t>aktar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r.15. </a:t>
            </a:r>
            <a:r>
              <a:rPr dirty="0" sz="850" spc="15">
                <a:latin typeface="Arimo"/>
                <a:cs typeface="Arimo"/>
              </a:rPr>
              <a:t>bit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20">
                <a:latin typeface="Arimo"/>
                <a:cs typeface="Arimo"/>
              </a:rPr>
              <a:t>ifade edilen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aret </a:t>
            </a:r>
            <a:r>
              <a:rPr dirty="0" sz="850" spc="-30">
                <a:latin typeface="Arimo"/>
                <a:cs typeface="Arimo"/>
              </a:rPr>
              <a:t>16</a:t>
            </a:r>
            <a:r>
              <a:rPr dirty="0" sz="850" spc="-30">
                <a:latin typeface="WenQuanYi Micro Hei Mono"/>
                <a:cs typeface="WenQuanYi Micro Hei Mono"/>
              </a:rPr>
              <a:t>‐</a:t>
            </a:r>
            <a:r>
              <a:rPr dirty="0" sz="850" spc="-30">
                <a:latin typeface="Arimo"/>
                <a:cs typeface="Arimo"/>
              </a:rPr>
              <a:t>31. </a:t>
            </a:r>
            <a:r>
              <a:rPr dirty="0" sz="850" spc="-10">
                <a:latin typeface="Arimo"/>
                <a:cs typeface="Arimo"/>
              </a:rPr>
              <a:t>bitlerde  </a:t>
            </a:r>
            <a:r>
              <a:rPr dirty="0" sz="850" spc="-50">
                <a:latin typeface="Arimo"/>
                <a:cs typeface="Arimo"/>
              </a:rPr>
              <a:t>tekrarlanacakt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650" y="2245952"/>
            <a:ext cx="417957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2200"/>
              </a:lnSpc>
              <a:spcBef>
                <a:spcPts val="95"/>
              </a:spcBef>
            </a:pPr>
            <a:r>
              <a:rPr dirty="0" sz="850" b="1">
                <a:latin typeface="Trebuchet MS"/>
                <a:cs typeface="Trebuchet MS"/>
              </a:rPr>
              <a:t>MOVSX </a:t>
            </a:r>
            <a:r>
              <a:rPr dirty="0" sz="850" spc="-65" b="1">
                <a:latin typeface="Trebuchet MS"/>
                <a:cs typeface="Trebuchet MS"/>
              </a:rPr>
              <a:t>CX,DL; </a:t>
            </a:r>
            <a:r>
              <a:rPr dirty="0" sz="850" spc="-95">
                <a:latin typeface="Arimo"/>
                <a:cs typeface="Arimo"/>
              </a:rPr>
              <a:t>DL </a:t>
            </a:r>
            <a:r>
              <a:rPr dirty="0" sz="850" spc="-65">
                <a:latin typeface="Arimo"/>
                <a:cs typeface="Arimo"/>
              </a:rPr>
              <a:t>yazmac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ndaki </a:t>
            </a:r>
            <a:r>
              <a:rPr dirty="0" sz="850" spc="-35">
                <a:latin typeface="Arimo"/>
                <a:cs typeface="Arimo"/>
              </a:rPr>
              <a:t>8 </a:t>
            </a:r>
            <a:r>
              <a:rPr dirty="0" sz="850">
                <a:latin typeface="Arimo"/>
                <a:cs typeface="Arimo"/>
              </a:rPr>
              <a:t>bitlik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</a:t>
            </a:r>
            <a:r>
              <a:rPr dirty="0" sz="850" spc="-35">
                <a:latin typeface="Arimo"/>
                <a:cs typeface="Arimo"/>
              </a:rPr>
              <a:t>16 </a:t>
            </a:r>
            <a:r>
              <a:rPr dirty="0" sz="850" spc="-5">
                <a:latin typeface="Arimo"/>
                <a:cs typeface="Arimo"/>
              </a:rPr>
              <a:t>bite </a:t>
            </a:r>
            <a:r>
              <a:rPr dirty="0" sz="850" spc="-40">
                <a:latin typeface="Arimo"/>
                <a:cs typeface="Arimo"/>
              </a:rPr>
              <a:t>uzatarak </a:t>
            </a:r>
            <a:r>
              <a:rPr dirty="0" sz="850" spc="-135">
                <a:latin typeface="Arimo"/>
                <a:cs typeface="Arimo"/>
              </a:rPr>
              <a:t>CX </a:t>
            </a:r>
            <a:r>
              <a:rPr dirty="0" sz="850" spc="-80">
                <a:latin typeface="Arimo"/>
                <a:cs typeface="Arimo"/>
              </a:rPr>
              <a:t>yazmac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na </a:t>
            </a:r>
            <a:r>
              <a:rPr dirty="0" sz="850" spc="-25">
                <a:latin typeface="Arimo"/>
                <a:cs typeface="Arimo"/>
              </a:rPr>
              <a:t>yerle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tirir.  </a:t>
            </a:r>
            <a:r>
              <a:rPr dirty="0" sz="850" spc="-70">
                <a:latin typeface="Arimo"/>
                <a:cs typeface="Arimo"/>
              </a:rPr>
              <a:t>DL=80H </a:t>
            </a:r>
            <a:r>
              <a:rPr dirty="0" sz="850" spc="-45">
                <a:latin typeface="Arimo"/>
                <a:cs typeface="Arimo"/>
              </a:rPr>
              <a:t>ise </a:t>
            </a:r>
            <a:r>
              <a:rPr dirty="0" sz="850" spc="-35">
                <a:latin typeface="Arimo"/>
                <a:cs typeface="Arimo"/>
              </a:rPr>
              <a:t>sonuçta </a:t>
            </a:r>
            <a:r>
              <a:rPr dirty="0" sz="850" spc="-90">
                <a:latin typeface="Arimo"/>
                <a:cs typeface="Arimo"/>
              </a:rPr>
              <a:t>CX=0FF80H </a:t>
            </a:r>
            <a:r>
              <a:rPr dirty="0" sz="850" spc="-25">
                <a:latin typeface="Arimo"/>
                <a:cs typeface="Arimo"/>
              </a:rPr>
              <a:t>de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erini</a:t>
            </a:r>
            <a:r>
              <a:rPr dirty="0" sz="850" spc="-85">
                <a:latin typeface="Arimo"/>
                <a:cs typeface="Arimo"/>
              </a:rPr>
              <a:t> </a:t>
            </a:r>
            <a:r>
              <a:rPr dirty="0" sz="850" spc="-75">
                <a:latin typeface="Arimo"/>
                <a:cs typeface="Arimo"/>
              </a:rPr>
              <a:t>alacakt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117</a:t>
            </a:r>
            <a:endParaRPr sz="55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65444" y="921567"/>
            <a:ext cx="178562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90">
                <a:solidFill>
                  <a:srgbClr val="FF0000"/>
                </a:solidFill>
                <a:latin typeface="Arimo"/>
                <a:cs typeface="Arimo"/>
              </a:rPr>
              <a:t>MOVZX </a:t>
            </a:r>
            <a:r>
              <a:rPr dirty="0" sz="950" spc="-25">
                <a:solidFill>
                  <a:srgbClr val="FF0000"/>
                </a:solidFill>
                <a:latin typeface="Arimo"/>
                <a:cs typeface="Arimo"/>
              </a:rPr>
              <a:t>(Move </a:t>
            </a:r>
            <a:r>
              <a:rPr dirty="0" sz="950" spc="10">
                <a:solidFill>
                  <a:srgbClr val="FF0000"/>
                </a:solidFill>
                <a:latin typeface="Arimo"/>
                <a:cs typeface="Arimo"/>
              </a:rPr>
              <a:t>with </a:t>
            </a:r>
            <a:r>
              <a:rPr dirty="0" sz="950" spc="-50">
                <a:solidFill>
                  <a:srgbClr val="FF0000"/>
                </a:solidFill>
                <a:latin typeface="Arimo"/>
                <a:cs typeface="Arimo"/>
              </a:rPr>
              <a:t>zero</a:t>
            </a:r>
            <a:r>
              <a:rPr dirty="0" sz="950" spc="-10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950" spc="-35">
                <a:solidFill>
                  <a:srgbClr val="FF0000"/>
                </a:solidFill>
                <a:latin typeface="Arimo"/>
                <a:cs typeface="Arimo"/>
              </a:rPr>
              <a:t>extension)</a:t>
            </a:r>
            <a:endParaRPr sz="950">
              <a:latin typeface="Arimo"/>
              <a:cs typeface="Arim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83275" y="1065287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58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58" y="828294"/>
                </a:lnTo>
                <a:lnTo>
                  <a:pt x="4412158" y="414528"/>
                </a:lnTo>
                <a:lnTo>
                  <a:pt x="4412158" y="413766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65444" y="1215709"/>
            <a:ext cx="876935" cy="319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dirty="0" sz="950" spc="-90">
                <a:latin typeface="Arimo"/>
                <a:cs typeface="Arimo"/>
              </a:rPr>
              <a:t>MOVZX </a:t>
            </a:r>
            <a:r>
              <a:rPr dirty="0" sz="950" spc="-40">
                <a:latin typeface="Arimo"/>
                <a:cs typeface="Arimo"/>
              </a:rPr>
              <a:t>reg,reg  </a:t>
            </a:r>
            <a:r>
              <a:rPr dirty="0" sz="950" spc="-90">
                <a:latin typeface="Arimo"/>
                <a:cs typeface="Arimo"/>
              </a:rPr>
              <a:t>MOVZX</a:t>
            </a:r>
            <a:r>
              <a:rPr dirty="0" sz="950" spc="-105">
                <a:latin typeface="Arimo"/>
                <a:cs typeface="Arimo"/>
              </a:rPr>
              <a:t> </a:t>
            </a:r>
            <a:r>
              <a:rPr dirty="0" sz="950" spc="-35">
                <a:latin typeface="Arimo"/>
                <a:cs typeface="Arimo"/>
              </a:rPr>
              <a:t>reg,mem</a:t>
            </a:r>
            <a:endParaRPr sz="950">
              <a:latin typeface="Arimo"/>
              <a:cs typeface="Arim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5444" y="1656933"/>
            <a:ext cx="4178935" cy="319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dirty="0" sz="950" spc="-70">
                <a:latin typeface="Arimo"/>
                <a:cs typeface="Arimo"/>
              </a:rPr>
              <a:t>Bu </a:t>
            </a:r>
            <a:r>
              <a:rPr dirty="0" sz="950" spc="-20">
                <a:latin typeface="Arimo"/>
                <a:cs typeface="Arimo"/>
              </a:rPr>
              <a:t>komut </a:t>
            </a:r>
            <a:r>
              <a:rPr dirty="0" sz="950" spc="-40">
                <a:latin typeface="Arimo"/>
                <a:cs typeface="Arimo"/>
              </a:rPr>
              <a:t>8 </a:t>
            </a:r>
            <a:r>
              <a:rPr dirty="0" sz="950" spc="5">
                <a:latin typeface="Arimo"/>
                <a:cs typeface="Arimo"/>
              </a:rPr>
              <a:t>bitlik </a:t>
            </a:r>
            <a:r>
              <a:rPr dirty="0" sz="950" spc="-40">
                <a:latin typeface="Arimo"/>
                <a:cs typeface="Arimo"/>
              </a:rPr>
              <a:t>de</a:t>
            </a:r>
            <a:r>
              <a:rPr dirty="0" sz="950" spc="-40">
                <a:latin typeface="WenQuanYi Micro Hei Mono"/>
                <a:cs typeface="WenQuanYi Micro Hei Mono"/>
              </a:rPr>
              <a:t>ğ</a:t>
            </a:r>
            <a:r>
              <a:rPr dirty="0" sz="950" spc="-40">
                <a:latin typeface="Arimo"/>
                <a:cs typeface="Arimo"/>
              </a:rPr>
              <a:t>eri 16 </a:t>
            </a:r>
            <a:r>
              <a:rPr dirty="0" sz="950" spc="-60">
                <a:latin typeface="Arimo"/>
                <a:cs typeface="Arimo"/>
              </a:rPr>
              <a:t>veya </a:t>
            </a:r>
            <a:r>
              <a:rPr dirty="0" sz="950" spc="-40">
                <a:latin typeface="Arimo"/>
                <a:cs typeface="Arimo"/>
              </a:rPr>
              <a:t>32 </a:t>
            </a:r>
            <a:r>
              <a:rPr dirty="0" sz="950">
                <a:latin typeface="Arimo"/>
                <a:cs typeface="Arimo"/>
              </a:rPr>
              <a:t>bitlik </a:t>
            </a:r>
            <a:r>
              <a:rPr dirty="0" sz="950" spc="-45">
                <a:latin typeface="Arimo"/>
                <a:cs typeface="Arimo"/>
              </a:rPr>
              <a:t>alana </a:t>
            </a:r>
            <a:r>
              <a:rPr dirty="0" sz="950" spc="-40">
                <a:latin typeface="Arimo"/>
                <a:cs typeface="Arimo"/>
              </a:rPr>
              <a:t>16 </a:t>
            </a:r>
            <a:r>
              <a:rPr dirty="0" sz="950">
                <a:latin typeface="Arimo"/>
                <a:cs typeface="Arimo"/>
              </a:rPr>
              <a:t>bitlik </a:t>
            </a:r>
            <a:r>
              <a:rPr dirty="0" sz="950" spc="-40">
                <a:latin typeface="Arimo"/>
                <a:cs typeface="Arimo"/>
              </a:rPr>
              <a:t>de</a:t>
            </a:r>
            <a:r>
              <a:rPr dirty="0" sz="950" spc="-40">
                <a:latin typeface="WenQuanYi Micro Hei Mono"/>
                <a:cs typeface="WenQuanYi Micro Hei Mono"/>
              </a:rPr>
              <a:t>ğ</a:t>
            </a:r>
            <a:r>
              <a:rPr dirty="0" sz="950" spc="-40">
                <a:latin typeface="Arimo"/>
                <a:cs typeface="Arimo"/>
              </a:rPr>
              <a:t>eri 32 </a:t>
            </a:r>
            <a:r>
              <a:rPr dirty="0" sz="950">
                <a:latin typeface="Arimo"/>
                <a:cs typeface="Arimo"/>
              </a:rPr>
              <a:t>bitlik </a:t>
            </a:r>
            <a:r>
              <a:rPr dirty="0" sz="950" spc="-45">
                <a:latin typeface="Arimo"/>
                <a:cs typeface="Arimo"/>
              </a:rPr>
              <a:t>alana  </a:t>
            </a:r>
            <a:r>
              <a:rPr dirty="0" sz="950" spc="-30">
                <a:latin typeface="Arimo"/>
                <a:cs typeface="Arimo"/>
              </a:rPr>
              <a:t>yerle</a:t>
            </a:r>
            <a:r>
              <a:rPr dirty="0" sz="950" spc="-30">
                <a:latin typeface="WenQuanYi Micro Hei Mono"/>
                <a:cs typeface="WenQuanYi Micro Hei Mono"/>
              </a:rPr>
              <a:t>ş</a:t>
            </a:r>
            <a:r>
              <a:rPr dirty="0" sz="950" spc="-30">
                <a:latin typeface="Arimo"/>
                <a:cs typeface="Arimo"/>
              </a:rPr>
              <a:t>tirir. </a:t>
            </a:r>
            <a:r>
              <a:rPr dirty="0" sz="950" spc="-100">
                <a:latin typeface="WenQuanYi Micro Hei Mono"/>
                <a:cs typeface="WenQuanYi Micro Hei Mono"/>
              </a:rPr>
              <a:t>İş</a:t>
            </a:r>
            <a:r>
              <a:rPr dirty="0" sz="950" spc="-100">
                <a:latin typeface="Arimo"/>
                <a:cs typeface="Arimo"/>
              </a:rPr>
              <a:t>aret </a:t>
            </a:r>
            <a:r>
              <a:rPr dirty="0" sz="950" spc="-125">
                <a:latin typeface="Arimo"/>
                <a:cs typeface="Arimo"/>
              </a:rPr>
              <a:t>uzant</a:t>
            </a:r>
            <a:r>
              <a:rPr dirty="0" sz="950" spc="-125">
                <a:latin typeface="WenQuanYi Micro Hei Mono"/>
                <a:cs typeface="WenQuanYi Micro Hei Mono"/>
              </a:rPr>
              <a:t>ı</a:t>
            </a:r>
            <a:r>
              <a:rPr dirty="0" sz="950" spc="-125">
                <a:latin typeface="Arimo"/>
                <a:cs typeface="Arimo"/>
              </a:rPr>
              <a:t>s</a:t>
            </a:r>
            <a:r>
              <a:rPr dirty="0" sz="950" spc="-125">
                <a:latin typeface="WenQuanYi Micro Hei Mono"/>
                <a:cs typeface="WenQuanYi Micro Hei Mono"/>
              </a:rPr>
              <a:t>ı </a:t>
            </a:r>
            <a:r>
              <a:rPr dirty="0" sz="950" spc="-50">
                <a:latin typeface="Arimo"/>
                <a:cs typeface="Arimo"/>
              </a:rPr>
              <a:t>ise </a:t>
            </a:r>
            <a:r>
              <a:rPr dirty="0" sz="950" spc="-40">
                <a:latin typeface="Arimo"/>
                <a:cs typeface="Arimo"/>
              </a:rPr>
              <a:t>en </a:t>
            </a:r>
            <a:r>
              <a:rPr dirty="0" sz="950" spc="-75">
                <a:latin typeface="Arimo"/>
                <a:cs typeface="Arimo"/>
              </a:rPr>
              <a:t>anlaml</a:t>
            </a:r>
            <a:r>
              <a:rPr dirty="0" sz="950" spc="-75">
                <a:latin typeface="WenQuanYi Micro Hei Mono"/>
                <a:cs typeface="WenQuanYi Micro Hei Mono"/>
              </a:rPr>
              <a:t>ı </a:t>
            </a:r>
            <a:r>
              <a:rPr dirty="0" sz="950">
                <a:latin typeface="Arimo"/>
                <a:cs typeface="Arimo"/>
              </a:rPr>
              <a:t>bitlerin </a:t>
            </a:r>
            <a:r>
              <a:rPr dirty="0" sz="950" spc="-40">
                <a:latin typeface="Arimo"/>
                <a:cs typeface="Arimo"/>
              </a:rPr>
              <a:t>0 </a:t>
            </a:r>
            <a:r>
              <a:rPr dirty="0" sz="950" spc="-15">
                <a:latin typeface="Arimo"/>
                <a:cs typeface="Arimo"/>
              </a:rPr>
              <a:t>ile </a:t>
            </a:r>
            <a:r>
              <a:rPr dirty="0" sz="950" spc="-50">
                <a:latin typeface="Arimo"/>
                <a:cs typeface="Arimo"/>
              </a:rPr>
              <a:t>doldurulmas</a:t>
            </a:r>
            <a:r>
              <a:rPr dirty="0" sz="950" spc="-50">
                <a:latin typeface="WenQuanYi Micro Hei Mono"/>
                <a:cs typeface="WenQuanYi Micro Hei Mono"/>
              </a:rPr>
              <a:t>ı </a:t>
            </a:r>
            <a:r>
              <a:rPr dirty="0" sz="950" spc="-10">
                <a:latin typeface="Arimo"/>
                <a:cs typeface="Arimo"/>
              </a:rPr>
              <a:t>ile </a:t>
            </a:r>
            <a:r>
              <a:rPr dirty="0" sz="950" spc="-30">
                <a:latin typeface="Arimo"/>
                <a:cs typeface="Arimo"/>
              </a:rPr>
              <a:t>elde</a:t>
            </a:r>
            <a:r>
              <a:rPr dirty="0" sz="950" spc="-65">
                <a:latin typeface="Arimo"/>
                <a:cs typeface="Arimo"/>
              </a:rPr>
              <a:t> </a:t>
            </a:r>
            <a:r>
              <a:rPr dirty="0" sz="950" spc="-20">
                <a:latin typeface="Arimo"/>
                <a:cs typeface="Arimo"/>
              </a:rPr>
              <a:t>edilir.</a:t>
            </a:r>
            <a:endParaRPr sz="950">
              <a:latin typeface="Arimo"/>
              <a:cs typeface="Arim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5260" y="1951047"/>
            <a:ext cx="4178300" cy="319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dirty="0" sz="950" spc="-50">
                <a:latin typeface="Arimo"/>
                <a:cs typeface="Arimo"/>
              </a:rPr>
              <a:t>Genel </a:t>
            </a:r>
            <a:r>
              <a:rPr dirty="0" sz="950" spc="-30">
                <a:latin typeface="Arimo"/>
                <a:cs typeface="Arimo"/>
              </a:rPr>
              <a:t>olarak </a:t>
            </a:r>
            <a:r>
              <a:rPr dirty="0" sz="950" spc="-10">
                <a:latin typeface="Arimo"/>
                <a:cs typeface="Arimo"/>
              </a:rPr>
              <a:t>ilk </a:t>
            </a:r>
            <a:r>
              <a:rPr dirty="0" sz="950" spc="-45">
                <a:latin typeface="Arimo"/>
                <a:cs typeface="Arimo"/>
              </a:rPr>
              <a:t>i</a:t>
            </a:r>
            <a:r>
              <a:rPr dirty="0" sz="950" spc="-45">
                <a:latin typeface="WenQuanYi Micro Hei Mono"/>
                <a:cs typeface="WenQuanYi Micro Hei Mono"/>
              </a:rPr>
              <a:t>ş</a:t>
            </a:r>
            <a:r>
              <a:rPr dirty="0" sz="950" spc="-45">
                <a:latin typeface="Arimo"/>
                <a:cs typeface="Arimo"/>
              </a:rPr>
              <a:t>lenen </a:t>
            </a:r>
            <a:r>
              <a:rPr dirty="0" sz="950" spc="-20">
                <a:latin typeface="Arimo"/>
                <a:cs typeface="Arimo"/>
              </a:rPr>
              <a:t>ikinci </a:t>
            </a:r>
            <a:r>
              <a:rPr dirty="0" sz="950" spc="-45">
                <a:latin typeface="Arimo"/>
                <a:cs typeface="Arimo"/>
              </a:rPr>
              <a:t>i</a:t>
            </a:r>
            <a:r>
              <a:rPr dirty="0" sz="950" spc="-45">
                <a:latin typeface="WenQuanYi Micro Hei Mono"/>
                <a:cs typeface="WenQuanYi Micro Hei Mono"/>
              </a:rPr>
              <a:t>ş</a:t>
            </a:r>
            <a:r>
              <a:rPr dirty="0" sz="950" spc="-45">
                <a:latin typeface="Arimo"/>
                <a:cs typeface="Arimo"/>
              </a:rPr>
              <a:t>lenenden </a:t>
            </a:r>
            <a:r>
              <a:rPr dirty="0" sz="950">
                <a:latin typeface="Arimo"/>
                <a:cs typeface="Arimo"/>
              </a:rPr>
              <a:t>bir </a:t>
            </a:r>
            <a:r>
              <a:rPr dirty="0" sz="950" spc="-30">
                <a:latin typeface="Arimo"/>
                <a:cs typeface="Arimo"/>
              </a:rPr>
              <a:t>üst </a:t>
            </a:r>
            <a:r>
              <a:rPr dirty="0" sz="950" spc="-15">
                <a:latin typeface="Arimo"/>
                <a:cs typeface="Arimo"/>
              </a:rPr>
              <a:t>boyutta </a:t>
            </a:r>
            <a:r>
              <a:rPr dirty="0" sz="950" spc="-30">
                <a:latin typeface="Arimo"/>
                <a:cs typeface="Arimo"/>
              </a:rPr>
              <a:t>olmak </a:t>
            </a:r>
            <a:r>
              <a:rPr dirty="0" sz="950" spc="-65">
                <a:latin typeface="Arimo"/>
                <a:cs typeface="Arimo"/>
              </a:rPr>
              <a:t>zorundad</a:t>
            </a:r>
            <a:r>
              <a:rPr dirty="0" sz="950" spc="-65">
                <a:latin typeface="WenQuanYi Micro Hei Mono"/>
                <a:cs typeface="WenQuanYi Micro Hei Mono"/>
              </a:rPr>
              <a:t>ı</a:t>
            </a:r>
            <a:r>
              <a:rPr dirty="0" sz="950" spc="-65">
                <a:latin typeface="Arimo"/>
                <a:cs typeface="Arimo"/>
              </a:rPr>
              <a:t>r. </a:t>
            </a:r>
            <a:r>
              <a:rPr dirty="0" sz="950" spc="-50">
                <a:latin typeface="Arimo"/>
                <a:cs typeface="Arimo"/>
              </a:rPr>
              <a:t>Böylece  </a:t>
            </a:r>
            <a:r>
              <a:rPr dirty="0" sz="950" spc="-25">
                <a:latin typeface="Arimo"/>
                <a:cs typeface="Arimo"/>
              </a:rPr>
              <a:t>ikinci</a:t>
            </a:r>
            <a:r>
              <a:rPr dirty="0" sz="950" spc="-35">
                <a:latin typeface="Arimo"/>
                <a:cs typeface="Arimo"/>
              </a:rPr>
              <a:t> </a:t>
            </a:r>
            <a:r>
              <a:rPr dirty="0" sz="950" spc="-50">
                <a:latin typeface="Arimo"/>
                <a:cs typeface="Arimo"/>
              </a:rPr>
              <a:t>i</a:t>
            </a:r>
            <a:r>
              <a:rPr dirty="0" sz="950" spc="-50">
                <a:latin typeface="WenQuanYi Micro Hei Mono"/>
                <a:cs typeface="WenQuanYi Micro Hei Mono"/>
              </a:rPr>
              <a:t>ş</a:t>
            </a:r>
            <a:r>
              <a:rPr dirty="0" sz="950" spc="-50">
                <a:latin typeface="Arimo"/>
                <a:cs typeface="Arimo"/>
              </a:rPr>
              <a:t>lenende</a:t>
            </a:r>
            <a:r>
              <a:rPr dirty="0" sz="950" spc="-30">
                <a:latin typeface="Arimo"/>
                <a:cs typeface="Arimo"/>
              </a:rPr>
              <a:t> bulunan</a:t>
            </a:r>
            <a:r>
              <a:rPr dirty="0" sz="950" spc="-40">
                <a:latin typeface="Arimo"/>
                <a:cs typeface="Arimo"/>
              </a:rPr>
              <a:t> </a:t>
            </a:r>
            <a:r>
              <a:rPr dirty="0" sz="950" spc="-50">
                <a:latin typeface="Arimo"/>
                <a:cs typeface="Arimo"/>
              </a:rPr>
              <a:t>de</a:t>
            </a:r>
            <a:r>
              <a:rPr dirty="0" sz="950" spc="-50">
                <a:latin typeface="WenQuanYi Micro Hei Mono"/>
                <a:cs typeface="WenQuanYi Micro Hei Mono"/>
              </a:rPr>
              <a:t>ğ</a:t>
            </a:r>
            <a:r>
              <a:rPr dirty="0" sz="950" spc="-50">
                <a:latin typeface="Arimo"/>
                <a:cs typeface="Arimo"/>
              </a:rPr>
              <a:t>er</a:t>
            </a:r>
            <a:r>
              <a:rPr dirty="0" sz="950" spc="-40">
                <a:latin typeface="Arimo"/>
                <a:cs typeface="Arimo"/>
              </a:rPr>
              <a:t> </a:t>
            </a:r>
            <a:r>
              <a:rPr dirty="0" sz="950" spc="-30">
                <a:latin typeface="Arimo"/>
                <a:cs typeface="Arimo"/>
              </a:rPr>
              <a:t>üst</a:t>
            </a:r>
            <a:r>
              <a:rPr dirty="0" sz="950" spc="-35">
                <a:latin typeface="Arimo"/>
                <a:cs typeface="Arimo"/>
              </a:rPr>
              <a:t> </a:t>
            </a:r>
            <a:r>
              <a:rPr dirty="0" sz="950" spc="-40">
                <a:latin typeface="Arimo"/>
                <a:cs typeface="Arimo"/>
              </a:rPr>
              <a:t>büyüklü</a:t>
            </a:r>
            <a:r>
              <a:rPr dirty="0" sz="950" spc="-40">
                <a:latin typeface="WenQuanYi Micro Hei Mono"/>
                <a:cs typeface="WenQuanYi Micro Hei Mono"/>
              </a:rPr>
              <a:t>ğ</a:t>
            </a:r>
            <a:r>
              <a:rPr dirty="0" sz="950" spc="-40">
                <a:latin typeface="Arimo"/>
                <a:cs typeface="Arimo"/>
              </a:rPr>
              <a:t>e</a:t>
            </a:r>
            <a:r>
              <a:rPr dirty="0" sz="950" spc="-35">
                <a:latin typeface="Arimo"/>
                <a:cs typeface="Arimo"/>
              </a:rPr>
              <a:t> </a:t>
            </a:r>
            <a:r>
              <a:rPr dirty="0" sz="950" spc="-50">
                <a:latin typeface="Arimo"/>
                <a:cs typeface="Arimo"/>
              </a:rPr>
              <a:t>i</a:t>
            </a:r>
            <a:r>
              <a:rPr dirty="0" sz="950" spc="-50">
                <a:latin typeface="WenQuanYi Micro Hei Mono"/>
                <a:cs typeface="WenQuanYi Micro Hei Mono"/>
              </a:rPr>
              <a:t>ş</a:t>
            </a:r>
            <a:r>
              <a:rPr dirty="0" sz="950" spc="-50">
                <a:latin typeface="Arimo"/>
                <a:cs typeface="Arimo"/>
              </a:rPr>
              <a:t>aretsiz</a:t>
            </a:r>
            <a:r>
              <a:rPr dirty="0" sz="950" spc="-35">
                <a:latin typeface="Arimo"/>
                <a:cs typeface="Arimo"/>
              </a:rPr>
              <a:t> </a:t>
            </a:r>
            <a:r>
              <a:rPr dirty="0" sz="950" spc="-145">
                <a:latin typeface="Arimo"/>
                <a:cs typeface="Arimo"/>
              </a:rPr>
              <a:t>say</a:t>
            </a:r>
            <a:r>
              <a:rPr dirty="0" sz="950" spc="-145">
                <a:latin typeface="WenQuanYi Micro Hei Mono"/>
                <a:cs typeface="WenQuanYi Micro Hei Mono"/>
              </a:rPr>
              <a:t>ı</a:t>
            </a:r>
            <a:r>
              <a:rPr dirty="0" sz="950" spc="-350">
                <a:latin typeface="WenQuanYi Micro Hei Mono"/>
                <a:cs typeface="WenQuanYi Micro Hei Mono"/>
              </a:rPr>
              <a:t> </a:t>
            </a:r>
            <a:r>
              <a:rPr dirty="0" sz="950" spc="-35">
                <a:latin typeface="Arimo"/>
                <a:cs typeface="Arimo"/>
              </a:rPr>
              <a:t>olarak </a:t>
            </a:r>
            <a:r>
              <a:rPr dirty="0" sz="950" spc="-105">
                <a:latin typeface="Arimo"/>
                <a:cs typeface="Arimo"/>
              </a:rPr>
              <a:t>aktar</a:t>
            </a:r>
            <a:r>
              <a:rPr dirty="0" sz="950" spc="-105">
                <a:latin typeface="WenQuanYi Micro Hei Mono"/>
                <a:cs typeface="WenQuanYi Micro Hei Mono"/>
              </a:rPr>
              <a:t>ı</a:t>
            </a:r>
            <a:r>
              <a:rPr dirty="0" sz="950" spc="-105">
                <a:latin typeface="Arimo"/>
                <a:cs typeface="Arimo"/>
              </a:rPr>
              <a:t>lm</a:t>
            </a:r>
            <a:r>
              <a:rPr dirty="0" sz="950" spc="-105">
                <a:latin typeface="WenQuanYi Micro Hei Mono"/>
                <a:cs typeface="WenQuanYi Micro Hei Mono"/>
              </a:rPr>
              <a:t>ış</a:t>
            </a:r>
            <a:r>
              <a:rPr dirty="0" sz="950" spc="-335">
                <a:latin typeface="WenQuanYi Micro Hei Mono"/>
                <a:cs typeface="WenQuanYi Micro Hei Mono"/>
              </a:rPr>
              <a:t> </a:t>
            </a:r>
            <a:r>
              <a:rPr dirty="0" sz="950" spc="-30">
                <a:latin typeface="Arimo"/>
                <a:cs typeface="Arimo"/>
              </a:rPr>
              <a:t>olur.</a:t>
            </a:r>
            <a:endParaRPr sz="95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118</a:t>
            </a:r>
            <a:endParaRPr sz="550">
              <a:latin typeface="Arimo"/>
              <a:cs typeface="Arim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33426" y="4563848"/>
            <a:ext cx="33020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45">
                <a:solidFill>
                  <a:srgbClr val="FF0000"/>
                </a:solidFill>
                <a:latin typeface="Arimo"/>
                <a:cs typeface="Arimo"/>
              </a:rPr>
              <a:t>Örnek</a:t>
            </a:r>
            <a:endParaRPr sz="950">
              <a:latin typeface="Arimo"/>
              <a:cs typeface="Arim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304" y="4857993"/>
            <a:ext cx="4178935" cy="46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600"/>
              </a:lnSpc>
              <a:spcBef>
                <a:spcPts val="95"/>
              </a:spcBef>
            </a:pPr>
            <a:r>
              <a:rPr dirty="0" sz="950" spc="-10" b="1">
                <a:latin typeface="Trebuchet MS"/>
                <a:cs typeface="Trebuchet MS"/>
              </a:rPr>
              <a:t>MOVZX </a:t>
            </a:r>
            <a:r>
              <a:rPr dirty="0" sz="950" spc="-65" b="1">
                <a:latin typeface="Trebuchet MS"/>
                <a:cs typeface="Trebuchet MS"/>
              </a:rPr>
              <a:t>EAX,AL; </a:t>
            </a:r>
            <a:r>
              <a:rPr dirty="0" sz="950" spc="-100">
                <a:latin typeface="Arimo"/>
                <a:cs typeface="Arimo"/>
              </a:rPr>
              <a:t>AL </a:t>
            </a:r>
            <a:r>
              <a:rPr dirty="0" sz="950" spc="-75">
                <a:latin typeface="Arimo"/>
                <a:cs typeface="Arimo"/>
              </a:rPr>
              <a:t>yazmac</a:t>
            </a:r>
            <a:r>
              <a:rPr dirty="0" sz="950" spc="-75">
                <a:latin typeface="WenQuanYi Micro Hei Mono"/>
                <a:cs typeface="WenQuanYi Micro Hei Mono"/>
              </a:rPr>
              <a:t>ı</a:t>
            </a:r>
            <a:r>
              <a:rPr dirty="0" sz="950" spc="-75">
                <a:latin typeface="Arimo"/>
                <a:cs typeface="Arimo"/>
              </a:rPr>
              <a:t>ndaki </a:t>
            </a:r>
            <a:r>
              <a:rPr dirty="0" sz="950" spc="-40">
                <a:latin typeface="Arimo"/>
                <a:cs typeface="Arimo"/>
              </a:rPr>
              <a:t>8 </a:t>
            </a:r>
            <a:r>
              <a:rPr dirty="0" sz="950" spc="5">
                <a:latin typeface="Arimo"/>
                <a:cs typeface="Arimo"/>
              </a:rPr>
              <a:t>bitlik </a:t>
            </a:r>
            <a:r>
              <a:rPr dirty="0" sz="950" spc="-35">
                <a:latin typeface="Arimo"/>
                <a:cs typeface="Arimo"/>
              </a:rPr>
              <a:t>de</a:t>
            </a:r>
            <a:r>
              <a:rPr dirty="0" sz="950" spc="-35">
                <a:latin typeface="WenQuanYi Micro Hei Mono"/>
                <a:cs typeface="WenQuanYi Micro Hei Mono"/>
              </a:rPr>
              <a:t>ğ</a:t>
            </a:r>
            <a:r>
              <a:rPr dirty="0" sz="950" spc="-35">
                <a:latin typeface="Arimo"/>
                <a:cs typeface="Arimo"/>
              </a:rPr>
              <a:t>eri </a:t>
            </a:r>
            <a:r>
              <a:rPr dirty="0" sz="950" spc="-40">
                <a:latin typeface="Arimo"/>
                <a:cs typeface="Arimo"/>
              </a:rPr>
              <a:t>32 </a:t>
            </a:r>
            <a:r>
              <a:rPr dirty="0" sz="950">
                <a:latin typeface="Arimo"/>
                <a:cs typeface="Arimo"/>
              </a:rPr>
              <a:t>bitlik </a:t>
            </a:r>
            <a:r>
              <a:rPr dirty="0" sz="950" spc="-50">
                <a:latin typeface="Arimo"/>
                <a:cs typeface="Arimo"/>
              </a:rPr>
              <a:t>de</a:t>
            </a:r>
            <a:r>
              <a:rPr dirty="0" sz="950" spc="-50">
                <a:latin typeface="WenQuanYi Micro Hei Mono"/>
                <a:cs typeface="WenQuanYi Micro Hei Mono"/>
              </a:rPr>
              <a:t>ğ</a:t>
            </a:r>
            <a:r>
              <a:rPr dirty="0" sz="950" spc="-50">
                <a:latin typeface="Arimo"/>
                <a:cs typeface="Arimo"/>
              </a:rPr>
              <a:t>ere </a:t>
            </a:r>
            <a:r>
              <a:rPr dirty="0" sz="950" spc="-45">
                <a:latin typeface="Arimo"/>
                <a:cs typeface="Arimo"/>
              </a:rPr>
              <a:t>uzatarak </a:t>
            </a:r>
            <a:r>
              <a:rPr dirty="0" sz="950" spc="-130">
                <a:latin typeface="Arimo"/>
                <a:cs typeface="Arimo"/>
              </a:rPr>
              <a:t>EAX  </a:t>
            </a:r>
            <a:r>
              <a:rPr dirty="0" sz="950" spc="-95">
                <a:latin typeface="Arimo"/>
                <a:cs typeface="Arimo"/>
              </a:rPr>
              <a:t>yazmac</a:t>
            </a:r>
            <a:r>
              <a:rPr dirty="0" sz="950" spc="-95">
                <a:latin typeface="WenQuanYi Micro Hei Mono"/>
                <a:cs typeface="WenQuanYi Micro Hei Mono"/>
              </a:rPr>
              <a:t>ı</a:t>
            </a:r>
            <a:r>
              <a:rPr dirty="0" sz="950" spc="-95">
                <a:latin typeface="Arimo"/>
                <a:cs typeface="Arimo"/>
              </a:rPr>
              <a:t>na </a:t>
            </a:r>
            <a:r>
              <a:rPr dirty="0" sz="950" spc="-30">
                <a:latin typeface="Arimo"/>
                <a:cs typeface="Arimo"/>
              </a:rPr>
              <a:t>yerle</a:t>
            </a:r>
            <a:r>
              <a:rPr dirty="0" sz="950" spc="-30">
                <a:latin typeface="WenQuanYi Micro Hei Mono"/>
                <a:cs typeface="WenQuanYi Micro Hei Mono"/>
              </a:rPr>
              <a:t>ş</a:t>
            </a:r>
            <a:r>
              <a:rPr dirty="0" sz="950" spc="-30">
                <a:latin typeface="Arimo"/>
                <a:cs typeface="Arimo"/>
              </a:rPr>
              <a:t>tirir. </a:t>
            </a:r>
            <a:r>
              <a:rPr dirty="0" sz="950" spc="-35">
                <a:latin typeface="Arimo"/>
                <a:cs typeface="Arimo"/>
              </a:rPr>
              <a:t>8</a:t>
            </a:r>
            <a:r>
              <a:rPr dirty="0" sz="950" spc="-35">
                <a:latin typeface="WenQuanYi Micro Hei Mono"/>
                <a:cs typeface="WenQuanYi Micro Hei Mono"/>
              </a:rPr>
              <a:t>‐</a:t>
            </a:r>
            <a:r>
              <a:rPr dirty="0" sz="950" spc="-35">
                <a:latin typeface="Arimo"/>
                <a:cs typeface="Arimo"/>
              </a:rPr>
              <a:t>31. </a:t>
            </a:r>
            <a:r>
              <a:rPr dirty="0" sz="950" spc="-15">
                <a:latin typeface="Arimo"/>
                <a:cs typeface="Arimo"/>
              </a:rPr>
              <a:t>Bitler </a:t>
            </a:r>
            <a:r>
              <a:rPr dirty="0" sz="950" spc="-95">
                <a:latin typeface="Arimo"/>
                <a:cs typeface="Arimo"/>
              </a:rPr>
              <a:t>0’d</a:t>
            </a:r>
            <a:r>
              <a:rPr dirty="0" sz="950" spc="-95">
                <a:latin typeface="WenQuanYi Micro Hei Mono"/>
                <a:cs typeface="WenQuanYi Micro Hei Mono"/>
              </a:rPr>
              <a:t>ı</a:t>
            </a:r>
            <a:r>
              <a:rPr dirty="0" sz="950" spc="-95">
                <a:latin typeface="Arimo"/>
                <a:cs typeface="Arimo"/>
              </a:rPr>
              <a:t>r. </a:t>
            </a:r>
            <a:r>
              <a:rPr dirty="0" sz="950" spc="-75">
                <a:latin typeface="Arimo"/>
                <a:cs typeface="Arimo"/>
              </a:rPr>
              <a:t>AL=80H </a:t>
            </a:r>
            <a:r>
              <a:rPr dirty="0" sz="950" spc="-50">
                <a:latin typeface="Arimo"/>
                <a:cs typeface="Arimo"/>
              </a:rPr>
              <a:t>ise </a:t>
            </a:r>
            <a:r>
              <a:rPr dirty="0" sz="950" spc="-40">
                <a:latin typeface="Arimo"/>
                <a:cs typeface="Arimo"/>
              </a:rPr>
              <a:t>sonuçta </a:t>
            </a:r>
            <a:r>
              <a:rPr dirty="0" sz="950" spc="-70">
                <a:latin typeface="Arimo"/>
                <a:cs typeface="Arimo"/>
              </a:rPr>
              <a:t>EAX=00000080H  olacakt</a:t>
            </a:r>
            <a:r>
              <a:rPr dirty="0" sz="950" spc="-70">
                <a:latin typeface="WenQuanYi Micro Hei Mono"/>
                <a:cs typeface="WenQuanYi Micro Hei Mono"/>
              </a:rPr>
              <a:t>ı</a:t>
            </a:r>
            <a:r>
              <a:rPr dirty="0" sz="950" spc="-70">
                <a:latin typeface="Arimo"/>
                <a:cs typeface="Arimo"/>
              </a:rPr>
              <a:t>r.</a:t>
            </a:r>
            <a:endParaRPr sz="95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426" y="5446235"/>
            <a:ext cx="4178300" cy="46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600"/>
              </a:lnSpc>
              <a:spcBef>
                <a:spcPts val="95"/>
              </a:spcBef>
            </a:pPr>
            <a:r>
              <a:rPr dirty="0" sz="950" spc="-10" b="1">
                <a:latin typeface="Trebuchet MS"/>
                <a:cs typeface="Trebuchet MS"/>
              </a:rPr>
              <a:t>MOVZX </a:t>
            </a:r>
            <a:r>
              <a:rPr dirty="0" sz="950" spc="-40" b="1">
                <a:latin typeface="Trebuchet MS"/>
                <a:cs typeface="Trebuchet MS"/>
              </a:rPr>
              <a:t>EDI,WORD </a:t>
            </a:r>
            <a:r>
              <a:rPr dirty="0" sz="950" spc="-60" b="1">
                <a:latin typeface="Trebuchet MS"/>
                <a:cs typeface="Trebuchet MS"/>
              </a:rPr>
              <a:t>PTR[ESI] </a:t>
            </a:r>
            <a:r>
              <a:rPr dirty="0" sz="950" spc="-10">
                <a:latin typeface="Arimo"/>
                <a:cs typeface="Arimo"/>
              </a:rPr>
              <a:t>; </a:t>
            </a:r>
            <a:r>
              <a:rPr dirty="0" sz="950" spc="-130">
                <a:latin typeface="Arimo"/>
                <a:cs typeface="Arimo"/>
              </a:rPr>
              <a:t>ESI </a:t>
            </a:r>
            <a:r>
              <a:rPr dirty="0" sz="950" spc="-10">
                <a:latin typeface="Arimo"/>
                <a:cs typeface="Arimo"/>
              </a:rPr>
              <a:t>ile </a:t>
            </a:r>
            <a:r>
              <a:rPr dirty="0" sz="950" spc="-20">
                <a:latin typeface="Arimo"/>
                <a:cs typeface="Arimo"/>
              </a:rPr>
              <a:t>belirlenen </a:t>
            </a:r>
            <a:r>
              <a:rPr dirty="0" sz="950" spc="-25">
                <a:latin typeface="Arimo"/>
                <a:cs typeface="Arimo"/>
              </a:rPr>
              <a:t>bellek </a:t>
            </a:r>
            <a:r>
              <a:rPr dirty="0" sz="950" spc="-40">
                <a:latin typeface="Arimo"/>
                <a:cs typeface="Arimo"/>
              </a:rPr>
              <a:t>gözündeki de</a:t>
            </a:r>
            <a:r>
              <a:rPr dirty="0" sz="950" spc="-40">
                <a:latin typeface="WenQuanYi Micro Hei Mono"/>
                <a:cs typeface="WenQuanYi Micro Hei Mono"/>
              </a:rPr>
              <a:t>ğ</a:t>
            </a:r>
            <a:r>
              <a:rPr dirty="0" sz="950" spc="-40">
                <a:latin typeface="Arimo"/>
                <a:cs typeface="Arimo"/>
              </a:rPr>
              <a:t>eri 32 </a:t>
            </a:r>
            <a:r>
              <a:rPr dirty="0" sz="950" spc="-10">
                <a:latin typeface="Arimo"/>
                <a:cs typeface="Arimo"/>
              </a:rPr>
              <a:t>bite  </a:t>
            </a:r>
            <a:r>
              <a:rPr dirty="0" sz="950" spc="-45">
                <a:latin typeface="Arimo"/>
                <a:cs typeface="Arimo"/>
              </a:rPr>
              <a:t>uzatarak </a:t>
            </a:r>
            <a:r>
              <a:rPr dirty="0" sz="950" spc="-95">
                <a:latin typeface="Arimo"/>
                <a:cs typeface="Arimo"/>
              </a:rPr>
              <a:t>EDI yazmac</a:t>
            </a:r>
            <a:r>
              <a:rPr dirty="0" sz="950" spc="-95">
                <a:latin typeface="WenQuanYi Micro Hei Mono"/>
                <a:cs typeface="WenQuanYi Micro Hei Mono"/>
              </a:rPr>
              <a:t>ı</a:t>
            </a:r>
            <a:r>
              <a:rPr dirty="0" sz="950" spc="-95">
                <a:latin typeface="Arimo"/>
                <a:cs typeface="Arimo"/>
              </a:rPr>
              <a:t>na </a:t>
            </a:r>
            <a:r>
              <a:rPr dirty="0" sz="950" spc="-30">
                <a:latin typeface="Arimo"/>
                <a:cs typeface="Arimo"/>
              </a:rPr>
              <a:t>yerle</a:t>
            </a:r>
            <a:r>
              <a:rPr dirty="0" sz="950" spc="-30">
                <a:latin typeface="WenQuanYi Micro Hei Mono"/>
                <a:cs typeface="WenQuanYi Micro Hei Mono"/>
              </a:rPr>
              <a:t>ş</a:t>
            </a:r>
            <a:r>
              <a:rPr dirty="0" sz="950" spc="-30">
                <a:latin typeface="Arimo"/>
                <a:cs typeface="Arimo"/>
              </a:rPr>
              <a:t>tirir. </a:t>
            </a:r>
            <a:r>
              <a:rPr dirty="0" sz="950" spc="-35">
                <a:latin typeface="Arimo"/>
                <a:cs typeface="Arimo"/>
              </a:rPr>
              <a:t>16</a:t>
            </a:r>
            <a:r>
              <a:rPr dirty="0" sz="950" spc="-35">
                <a:latin typeface="WenQuanYi Micro Hei Mono"/>
                <a:cs typeface="WenQuanYi Micro Hei Mono"/>
              </a:rPr>
              <a:t>‐</a:t>
            </a:r>
            <a:r>
              <a:rPr dirty="0" sz="950" spc="-35">
                <a:latin typeface="Arimo"/>
                <a:cs typeface="Arimo"/>
              </a:rPr>
              <a:t>31. </a:t>
            </a:r>
            <a:r>
              <a:rPr dirty="0" sz="950" spc="-15">
                <a:latin typeface="Arimo"/>
                <a:cs typeface="Arimo"/>
              </a:rPr>
              <a:t>Bitler </a:t>
            </a:r>
            <a:r>
              <a:rPr dirty="0" sz="950" spc="-95">
                <a:latin typeface="Arimo"/>
                <a:cs typeface="Arimo"/>
              </a:rPr>
              <a:t>0’d</a:t>
            </a:r>
            <a:r>
              <a:rPr dirty="0" sz="950" spc="-95">
                <a:latin typeface="WenQuanYi Micro Hei Mono"/>
                <a:cs typeface="WenQuanYi Micro Hei Mono"/>
              </a:rPr>
              <a:t>ı</a:t>
            </a:r>
            <a:r>
              <a:rPr dirty="0" sz="950" spc="-95">
                <a:latin typeface="Arimo"/>
                <a:cs typeface="Arimo"/>
              </a:rPr>
              <a:t>r. </a:t>
            </a:r>
            <a:r>
              <a:rPr dirty="0" sz="950" spc="-105">
                <a:latin typeface="Arimo"/>
                <a:cs typeface="Arimo"/>
              </a:rPr>
              <a:t>WORD </a:t>
            </a:r>
            <a:r>
              <a:rPr dirty="0" sz="950" spc="-140">
                <a:latin typeface="Arimo"/>
                <a:cs typeface="Arimo"/>
              </a:rPr>
              <a:t>PTR </a:t>
            </a:r>
            <a:r>
              <a:rPr dirty="0" sz="950" spc="-30">
                <a:latin typeface="Arimo"/>
                <a:cs typeface="Arimo"/>
              </a:rPr>
              <a:t>ifadesi </a:t>
            </a:r>
            <a:r>
              <a:rPr dirty="0" sz="950" spc="-10">
                <a:latin typeface="Arimo"/>
                <a:cs typeface="Arimo"/>
              </a:rPr>
              <a:t>ile  </a:t>
            </a:r>
            <a:r>
              <a:rPr dirty="0" sz="950" spc="-25">
                <a:latin typeface="Arimo"/>
                <a:cs typeface="Arimo"/>
              </a:rPr>
              <a:t>bellekten </a:t>
            </a:r>
            <a:r>
              <a:rPr dirty="0" sz="950" spc="-40">
                <a:latin typeface="Arimo"/>
                <a:cs typeface="Arimo"/>
              </a:rPr>
              <a:t>1 </a:t>
            </a:r>
            <a:r>
              <a:rPr dirty="0" sz="950" spc="-105">
                <a:latin typeface="Arimo"/>
                <a:cs typeface="Arimo"/>
              </a:rPr>
              <a:t>WORD </a:t>
            </a:r>
            <a:r>
              <a:rPr dirty="0" sz="950" spc="-125">
                <a:latin typeface="Arimo"/>
                <a:cs typeface="Arimo"/>
              </a:rPr>
              <a:t>al</a:t>
            </a:r>
            <a:r>
              <a:rPr dirty="0" sz="950" spc="-125">
                <a:latin typeface="WenQuanYi Micro Hei Mono"/>
                <a:cs typeface="WenQuanYi Micro Hei Mono"/>
              </a:rPr>
              <a:t>ı</a:t>
            </a:r>
            <a:r>
              <a:rPr dirty="0" sz="950" spc="-125">
                <a:latin typeface="Arimo"/>
                <a:cs typeface="Arimo"/>
              </a:rPr>
              <a:t>naca</a:t>
            </a:r>
            <a:r>
              <a:rPr dirty="0" sz="950" spc="-125">
                <a:latin typeface="WenQuanYi Micro Hei Mono"/>
                <a:cs typeface="WenQuanYi Micro Hei Mono"/>
              </a:rPr>
              <a:t>ğı</a:t>
            </a:r>
            <a:r>
              <a:rPr dirty="0" sz="950" spc="-465">
                <a:latin typeface="WenQuanYi Micro Hei Mono"/>
                <a:cs typeface="WenQuanYi Micro Hei Mono"/>
              </a:rPr>
              <a:t> </a:t>
            </a:r>
            <a:r>
              <a:rPr dirty="0" sz="950" spc="-20">
                <a:latin typeface="Arimo"/>
                <a:cs typeface="Arimo"/>
              </a:rPr>
              <a:t>belirlenmektedir.</a:t>
            </a:r>
            <a:endParaRPr sz="950">
              <a:latin typeface="Arimo"/>
              <a:cs typeface="Arim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181" y="6034572"/>
            <a:ext cx="4178935" cy="760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715">
              <a:lnSpc>
                <a:spcPct val="101600"/>
              </a:lnSpc>
              <a:spcBef>
                <a:spcPts val="95"/>
              </a:spcBef>
            </a:pPr>
            <a:r>
              <a:rPr dirty="0" sz="950" spc="-10" b="1">
                <a:latin typeface="Trebuchet MS"/>
                <a:cs typeface="Trebuchet MS"/>
              </a:rPr>
              <a:t>MOVZX </a:t>
            </a:r>
            <a:r>
              <a:rPr dirty="0" sz="950" spc="-70" b="1">
                <a:latin typeface="Trebuchet MS"/>
                <a:cs typeface="Trebuchet MS"/>
              </a:rPr>
              <a:t>CX,DL; </a:t>
            </a:r>
            <a:r>
              <a:rPr dirty="0" sz="950" spc="-110">
                <a:latin typeface="Arimo"/>
                <a:cs typeface="Arimo"/>
              </a:rPr>
              <a:t>DL</a:t>
            </a:r>
            <a:r>
              <a:rPr dirty="0" sz="950" spc="40">
                <a:latin typeface="Arimo"/>
                <a:cs typeface="Arimo"/>
              </a:rPr>
              <a:t> </a:t>
            </a:r>
            <a:r>
              <a:rPr dirty="0" sz="950" spc="-114">
                <a:latin typeface="Arimo"/>
                <a:cs typeface="Arimo"/>
              </a:rPr>
              <a:t>yazmac</a:t>
            </a:r>
            <a:r>
              <a:rPr dirty="0" sz="950" spc="-114">
                <a:latin typeface="WenQuanYi Micro Hei Mono"/>
                <a:cs typeface="WenQuanYi Micro Hei Mono"/>
              </a:rPr>
              <a:t>ı</a:t>
            </a:r>
            <a:r>
              <a:rPr dirty="0" sz="950" spc="-114">
                <a:latin typeface="Arimo"/>
                <a:cs typeface="Arimo"/>
              </a:rPr>
              <a:t>n</a:t>
            </a:r>
            <a:r>
              <a:rPr dirty="0" sz="950" spc="-114">
                <a:latin typeface="WenQuanYi Micro Hei Mono"/>
                <a:cs typeface="WenQuanYi Micro Hei Mono"/>
              </a:rPr>
              <a:t>ı</a:t>
            </a:r>
            <a:r>
              <a:rPr dirty="0" sz="950" spc="-114">
                <a:latin typeface="Arimo"/>
                <a:cs typeface="Arimo"/>
              </a:rPr>
              <a:t>n </a:t>
            </a:r>
            <a:r>
              <a:rPr dirty="0" sz="950" spc="-40">
                <a:latin typeface="Arimo"/>
                <a:cs typeface="Arimo"/>
              </a:rPr>
              <a:t>8 </a:t>
            </a:r>
            <a:r>
              <a:rPr dirty="0" sz="950" spc="5">
                <a:latin typeface="Arimo"/>
                <a:cs typeface="Arimo"/>
              </a:rPr>
              <a:t>bitlik </a:t>
            </a:r>
            <a:r>
              <a:rPr dirty="0" sz="950" spc="-40">
                <a:latin typeface="Arimo"/>
                <a:cs typeface="Arimo"/>
              </a:rPr>
              <a:t>de</a:t>
            </a:r>
            <a:r>
              <a:rPr dirty="0" sz="950" spc="-40">
                <a:latin typeface="WenQuanYi Micro Hei Mono"/>
                <a:cs typeface="WenQuanYi Micro Hei Mono"/>
              </a:rPr>
              <a:t>ğ</a:t>
            </a:r>
            <a:r>
              <a:rPr dirty="0" sz="950" spc="-40">
                <a:latin typeface="Arimo"/>
                <a:cs typeface="Arimo"/>
              </a:rPr>
              <a:t>eri 16 </a:t>
            </a:r>
            <a:r>
              <a:rPr dirty="0" sz="950" spc="-10">
                <a:latin typeface="Arimo"/>
                <a:cs typeface="Arimo"/>
              </a:rPr>
              <a:t>bite </a:t>
            </a:r>
            <a:r>
              <a:rPr dirty="0" sz="950" spc="-70">
                <a:latin typeface="Arimo"/>
                <a:cs typeface="Arimo"/>
              </a:rPr>
              <a:t>uzat</a:t>
            </a:r>
            <a:r>
              <a:rPr dirty="0" sz="950" spc="-70">
                <a:latin typeface="WenQuanYi Micro Hei Mono"/>
                <a:cs typeface="WenQuanYi Micro Hei Mono"/>
              </a:rPr>
              <a:t>ı</a:t>
            </a:r>
            <a:r>
              <a:rPr dirty="0" sz="950" spc="-70">
                <a:latin typeface="Arimo"/>
                <a:cs typeface="Arimo"/>
              </a:rPr>
              <a:t>larak </a:t>
            </a:r>
            <a:r>
              <a:rPr dirty="0" sz="950" spc="-155">
                <a:latin typeface="Arimo"/>
                <a:cs typeface="Arimo"/>
              </a:rPr>
              <a:t>CX </a:t>
            </a:r>
            <a:r>
              <a:rPr dirty="0" sz="950" spc="-95">
                <a:latin typeface="Arimo"/>
                <a:cs typeface="Arimo"/>
              </a:rPr>
              <a:t>yazmac</a:t>
            </a:r>
            <a:r>
              <a:rPr dirty="0" sz="950" spc="-95">
                <a:latin typeface="WenQuanYi Micro Hei Mono"/>
                <a:cs typeface="WenQuanYi Micro Hei Mono"/>
              </a:rPr>
              <a:t>ı</a:t>
            </a:r>
            <a:r>
              <a:rPr dirty="0" sz="950" spc="-95">
                <a:latin typeface="Arimo"/>
                <a:cs typeface="Arimo"/>
              </a:rPr>
              <a:t>na  </a:t>
            </a:r>
            <a:r>
              <a:rPr dirty="0" sz="950" spc="-25">
                <a:latin typeface="Arimo"/>
                <a:cs typeface="Arimo"/>
              </a:rPr>
              <a:t>yerle</a:t>
            </a:r>
            <a:r>
              <a:rPr dirty="0" sz="950" spc="-25">
                <a:latin typeface="WenQuanYi Micro Hei Mono"/>
                <a:cs typeface="WenQuanYi Micro Hei Mono"/>
              </a:rPr>
              <a:t>ş</a:t>
            </a:r>
            <a:r>
              <a:rPr dirty="0" sz="950" spc="-25">
                <a:latin typeface="Arimo"/>
                <a:cs typeface="Arimo"/>
              </a:rPr>
              <a:t>tirilir. </a:t>
            </a:r>
            <a:r>
              <a:rPr dirty="0" sz="950" spc="-35">
                <a:latin typeface="Arimo"/>
                <a:cs typeface="Arimo"/>
              </a:rPr>
              <a:t>8</a:t>
            </a:r>
            <a:r>
              <a:rPr dirty="0" sz="950" spc="-35">
                <a:latin typeface="WenQuanYi Micro Hei Mono"/>
                <a:cs typeface="WenQuanYi Micro Hei Mono"/>
              </a:rPr>
              <a:t>‐</a:t>
            </a:r>
            <a:r>
              <a:rPr dirty="0" sz="950" spc="-35">
                <a:latin typeface="Arimo"/>
                <a:cs typeface="Arimo"/>
              </a:rPr>
              <a:t>15. </a:t>
            </a:r>
            <a:r>
              <a:rPr dirty="0" sz="950" spc="-10">
                <a:latin typeface="Arimo"/>
                <a:cs typeface="Arimo"/>
              </a:rPr>
              <a:t>Bitler</a:t>
            </a:r>
            <a:r>
              <a:rPr dirty="0" sz="950" spc="-80">
                <a:latin typeface="Arimo"/>
                <a:cs typeface="Arimo"/>
              </a:rPr>
              <a:t> </a:t>
            </a:r>
            <a:r>
              <a:rPr dirty="0" sz="950" spc="-114">
                <a:latin typeface="Arimo"/>
                <a:cs typeface="Arimo"/>
              </a:rPr>
              <a:t>0’d</a:t>
            </a:r>
            <a:r>
              <a:rPr dirty="0" sz="950" spc="-114">
                <a:latin typeface="WenQuanYi Micro Hei Mono"/>
                <a:cs typeface="WenQuanYi Micro Hei Mono"/>
              </a:rPr>
              <a:t>ı</a:t>
            </a:r>
            <a:r>
              <a:rPr dirty="0" sz="950" spc="-114">
                <a:latin typeface="Arimo"/>
                <a:cs typeface="Arimo"/>
              </a:rPr>
              <a:t>r.</a:t>
            </a:r>
            <a:endParaRPr sz="9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Arimo"/>
              <a:cs typeface="Arimo"/>
            </a:endParaRPr>
          </a:p>
          <a:p>
            <a:pPr marL="12700" marR="5080">
              <a:lnSpc>
                <a:spcPct val="101600"/>
              </a:lnSpc>
            </a:pPr>
            <a:r>
              <a:rPr dirty="0" sz="950" spc="-10" b="1">
                <a:latin typeface="Trebuchet MS"/>
                <a:cs typeface="Trebuchet MS"/>
              </a:rPr>
              <a:t>MOVZX </a:t>
            </a:r>
            <a:r>
              <a:rPr dirty="0" sz="950" spc="-65" b="1">
                <a:latin typeface="Trebuchet MS"/>
                <a:cs typeface="Trebuchet MS"/>
              </a:rPr>
              <a:t>BX, </a:t>
            </a:r>
            <a:r>
              <a:rPr dirty="0" sz="950" spc="-80" b="1">
                <a:latin typeface="Trebuchet MS"/>
                <a:cs typeface="Trebuchet MS"/>
              </a:rPr>
              <a:t>BL; </a:t>
            </a:r>
            <a:r>
              <a:rPr dirty="0" sz="950" spc="-120">
                <a:latin typeface="Arimo"/>
                <a:cs typeface="Arimo"/>
              </a:rPr>
              <a:t>BL </a:t>
            </a:r>
            <a:r>
              <a:rPr dirty="0" sz="950" spc="-75">
                <a:latin typeface="Arimo"/>
                <a:cs typeface="Arimo"/>
              </a:rPr>
              <a:t>yazmac</a:t>
            </a:r>
            <a:r>
              <a:rPr dirty="0" sz="950" spc="-75">
                <a:latin typeface="WenQuanYi Micro Hei Mono"/>
                <a:cs typeface="WenQuanYi Micro Hei Mono"/>
              </a:rPr>
              <a:t>ı</a:t>
            </a:r>
            <a:r>
              <a:rPr dirty="0" sz="950" spc="-75">
                <a:latin typeface="Arimo"/>
                <a:cs typeface="Arimo"/>
              </a:rPr>
              <a:t>ndaki </a:t>
            </a:r>
            <a:r>
              <a:rPr dirty="0" sz="950" spc="-40">
                <a:latin typeface="Arimo"/>
                <a:cs typeface="Arimo"/>
              </a:rPr>
              <a:t>de</a:t>
            </a:r>
            <a:r>
              <a:rPr dirty="0" sz="950" spc="-40">
                <a:latin typeface="WenQuanYi Micro Hei Mono"/>
                <a:cs typeface="WenQuanYi Micro Hei Mono"/>
              </a:rPr>
              <a:t>ğ</a:t>
            </a:r>
            <a:r>
              <a:rPr dirty="0" sz="950" spc="-40">
                <a:latin typeface="Arimo"/>
                <a:cs typeface="Arimo"/>
              </a:rPr>
              <a:t>eri i</a:t>
            </a:r>
            <a:r>
              <a:rPr dirty="0" sz="950" spc="-40">
                <a:latin typeface="WenQuanYi Micro Hei Mono"/>
                <a:cs typeface="WenQuanYi Micro Hei Mono"/>
              </a:rPr>
              <a:t>ş</a:t>
            </a:r>
            <a:r>
              <a:rPr dirty="0" sz="950" spc="-40">
                <a:latin typeface="Arimo"/>
                <a:cs typeface="Arimo"/>
              </a:rPr>
              <a:t>aret de</a:t>
            </a:r>
            <a:r>
              <a:rPr dirty="0" sz="950" spc="-40">
                <a:latin typeface="WenQuanYi Micro Hei Mono"/>
                <a:cs typeface="WenQuanYi Micro Hei Mono"/>
              </a:rPr>
              <a:t>ğ</a:t>
            </a:r>
            <a:r>
              <a:rPr dirty="0" sz="950" spc="-40">
                <a:latin typeface="Arimo"/>
                <a:cs typeface="Arimo"/>
              </a:rPr>
              <a:t>eri 0 </a:t>
            </a:r>
            <a:r>
              <a:rPr dirty="0" sz="950" spc="-45">
                <a:latin typeface="Arimo"/>
                <a:cs typeface="Arimo"/>
              </a:rPr>
              <a:t>olacak </a:t>
            </a:r>
            <a:r>
              <a:rPr dirty="0" sz="950" spc="-50">
                <a:latin typeface="WenQuanYi Micro Hei Mono"/>
                <a:cs typeface="WenQuanYi Micro Hei Mono"/>
              </a:rPr>
              <a:t>ş</a:t>
            </a:r>
            <a:r>
              <a:rPr dirty="0" sz="950" spc="-50">
                <a:latin typeface="Arimo"/>
                <a:cs typeface="Arimo"/>
              </a:rPr>
              <a:t>ekilde </a:t>
            </a:r>
            <a:r>
              <a:rPr dirty="0" sz="950" spc="-135">
                <a:latin typeface="Arimo"/>
                <a:cs typeface="Arimo"/>
              </a:rPr>
              <a:t>BX </a:t>
            </a:r>
            <a:r>
              <a:rPr dirty="0" sz="950" spc="-95">
                <a:latin typeface="Arimo"/>
                <a:cs typeface="Arimo"/>
              </a:rPr>
              <a:t>yazmac</a:t>
            </a:r>
            <a:r>
              <a:rPr dirty="0" sz="950" spc="-95">
                <a:latin typeface="WenQuanYi Micro Hei Mono"/>
                <a:cs typeface="WenQuanYi Micro Hei Mono"/>
              </a:rPr>
              <a:t>ı</a:t>
            </a:r>
            <a:r>
              <a:rPr dirty="0" sz="950" spc="-95">
                <a:latin typeface="Arimo"/>
                <a:cs typeface="Arimo"/>
              </a:rPr>
              <a:t>na  </a:t>
            </a:r>
            <a:r>
              <a:rPr dirty="0" sz="950" spc="-60">
                <a:latin typeface="Arimo"/>
                <a:cs typeface="Arimo"/>
              </a:rPr>
              <a:t>yayar. Ancak MOV </a:t>
            </a:r>
            <a:r>
              <a:rPr dirty="0" sz="950" spc="-70">
                <a:latin typeface="Arimo"/>
                <a:cs typeface="Arimo"/>
              </a:rPr>
              <a:t>BH,0 </a:t>
            </a:r>
            <a:r>
              <a:rPr dirty="0" sz="950" spc="-45">
                <a:latin typeface="Arimo"/>
                <a:cs typeface="Arimo"/>
              </a:rPr>
              <a:t>i</a:t>
            </a:r>
            <a:r>
              <a:rPr dirty="0" sz="950" spc="-45">
                <a:latin typeface="WenQuanYi Micro Hei Mono"/>
                <a:cs typeface="WenQuanYi Micro Hei Mono"/>
              </a:rPr>
              <a:t>ş</a:t>
            </a:r>
            <a:r>
              <a:rPr dirty="0" sz="950" spc="-45">
                <a:latin typeface="Arimo"/>
                <a:cs typeface="Arimo"/>
              </a:rPr>
              <a:t>lemi </a:t>
            </a:r>
            <a:r>
              <a:rPr dirty="0" sz="950" spc="-35">
                <a:latin typeface="Arimo"/>
                <a:cs typeface="Arimo"/>
              </a:rPr>
              <a:t>buna </a:t>
            </a:r>
            <a:r>
              <a:rPr dirty="0" sz="950" spc="-55">
                <a:latin typeface="Arimo"/>
                <a:cs typeface="Arimo"/>
              </a:rPr>
              <a:t>nazaran </a:t>
            </a:r>
            <a:r>
              <a:rPr dirty="0" sz="950" spc="-50">
                <a:latin typeface="Arimo"/>
                <a:cs typeface="Arimo"/>
              </a:rPr>
              <a:t>daha </a:t>
            </a:r>
            <a:r>
              <a:rPr dirty="0" sz="950" spc="-140">
                <a:latin typeface="Arimo"/>
                <a:cs typeface="Arimo"/>
              </a:rPr>
              <a:t>k</a:t>
            </a:r>
            <a:r>
              <a:rPr dirty="0" sz="950" spc="-140">
                <a:latin typeface="WenQuanYi Micro Hei Mono"/>
                <a:cs typeface="WenQuanYi Micro Hei Mono"/>
              </a:rPr>
              <a:t>ı</a:t>
            </a:r>
            <a:r>
              <a:rPr dirty="0" sz="950" spc="-140">
                <a:latin typeface="Arimo"/>
                <a:cs typeface="Arimo"/>
              </a:rPr>
              <a:t>sa </a:t>
            </a:r>
            <a:r>
              <a:rPr dirty="0" sz="950" spc="-40">
                <a:latin typeface="Arimo"/>
                <a:cs typeface="Arimo"/>
              </a:rPr>
              <a:t>sürede</a:t>
            </a:r>
            <a:r>
              <a:rPr dirty="0" sz="950" spc="30">
                <a:latin typeface="Arimo"/>
                <a:cs typeface="Arimo"/>
              </a:rPr>
              <a:t> </a:t>
            </a:r>
            <a:r>
              <a:rPr dirty="0" sz="950" spc="-60">
                <a:latin typeface="Arimo"/>
                <a:cs typeface="Arimo"/>
              </a:rPr>
              <a:t>tamamlanacakt</a:t>
            </a:r>
            <a:r>
              <a:rPr dirty="0" sz="950" spc="-60">
                <a:latin typeface="WenQuanYi Micro Hei Mono"/>
                <a:cs typeface="WenQuanYi Micro Hei Mono"/>
              </a:rPr>
              <a:t>ı</a:t>
            </a:r>
            <a:r>
              <a:rPr dirty="0" sz="950" spc="-60">
                <a:latin typeface="Arimo"/>
                <a:cs typeface="Arimo"/>
              </a:rPr>
              <a:t>r.</a:t>
            </a:r>
            <a:endParaRPr sz="950">
              <a:latin typeface="Arimo"/>
              <a:cs typeface="Arim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14707" y="4599142"/>
            <a:ext cx="131191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75" b="1">
                <a:latin typeface="Trebuchet MS"/>
                <a:cs typeface="Trebuchet MS"/>
              </a:rPr>
              <a:t>LEA </a:t>
            </a:r>
            <a:r>
              <a:rPr dirty="0" sz="950" spc="-40" b="1">
                <a:latin typeface="Trebuchet MS"/>
                <a:cs typeface="Trebuchet MS"/>
              </a:rPr>
              <a:t>(load </a:t>
            </a:r>
            <a:r>
              <a:rPr dirty="0" sz="950" spc="-65" b="1">
                <a:latin typeface="Trebuchet MS"/>
                <a:cs typeface="Trebuchet MS"/>
              </a:rPr>
              <a:t>effective</a:t>
            </a:r>
            <a:r>
              <a:rPr dirty="0" sz="950" spc="-110" b="1">
                <a:latin typeface="Trebuchet MS"/>
                <a:cs typeface="Trebuchet MS"/>
              </a:rPr>
              <a:t> </a:t>
            </a:r>
            <a:r>
              <a:rPr dirty="0" sz="950" spc="-50" b="1">
                <a:latin typeface="Trebuchet MS"/>
                <a:cs typeface="Trebuchet MS"/>
              </a:rPr>
              <a:t>adres)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14707" y="4893286"/>
            <a:ext cx="75819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130">
                <a:latin typeface="Arimo"/>
                <a:cs typeface="Arimo"/>
              </a:rPr>
              <a:t>LEA</a:t>
            </a:r>
            <a:r>
              <a:rPr dirty="0" sz="950" spc="-105">
                <a:latin typeface="Arimo"/>
                <a:cs typeface="Arimo"/>
              </a:rPr>
              <a:t> </a:t>
            </a:r>
            <a:r>
              <a:rPr dirty="0" sz="950" spc="-40">
                <a:latin typeface="Arimo"/>
                <a:cs typeface="Arimo"/>
              </a:rPr>
              <a:t>regw,mem</a:t>
            </a:r>
            <a:endParaRPr sz="950">
              <a:latin typeface="Arimo"/>
              <a:cs typeface="Arim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14585" y="5187431"/>
            <a:ext cx="4283710" cy="760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600"/>
              </a:lnSpc>
              <a:spcBef>
                <a:spcPts val="95"/>
              </a:spcBef>
            </a:pPr>
            <a:r>
              <a:rPr dirty="0" sz="950" spc="-120">
                <a:latin typeface="WenQuanYi Micro Hei Mono"/>
                <a:cs typeface="WenQuanYi Micro Hei Mono"/>
              </a:rPr>
              <a:t>İş</a:t>
            </a:r>
            <a:r>
              <a:rPr dirty="0" sz="950" spc="-120">
                <a:latin typeface="Arimo"/>
                <a:cs typeface="Arimo"/>
              </a:rPr>
              <a:t>lem </a:t>
            </a:r>
            <a:r>
              <a:rPr dirty="0" sz="950" spc="-45">
                <a:latin typeface="Arimo"/>
                <a:cs typeface="Arimo"/>
              </a:rPr>
              <a:t>sonucunda </a:t>
            </a:r>
            <a:r>
              <a:rPr dirty="0" sz="950" spc="-30">
                <a:latin typeface="Arimo"/>
                <a:cs typeface="Arimo"/>
              </a:rPr>
              <a:t>regw </a:t>
            </a:r>
            <a:r>
              <a:rPr dirty="0" sz="950" spc="-40">
                <a:latin typeface="Arimo"/>
                <a:cs typeface="Arimo"/>
              </a:rPr>
              <a:t>de </a:t>
            </a:r>
            <a:r>
              <a:rPr dirty="0" sz="950" spc="-55">
                <a:latin typeface="Arimo"/>
                <a:cs typeface="Arimo"/>
              </a:rPr>
              <a:t>olu</a:t>
            </a:r>
            <a:r>
              <a:rPr dirty="0" sz="950" spc="-55">
                <a:latin typeface="WenQuanYi Micro Hei Mono"/>
                <a:cs typeface="WenQuanYi Micro Hei Mono"/>
              </a:rPr>
              <a:t>ş</a:t>
            </a:r>
            <a:r>
              <a:rPr dirty="0" sz="950" spc="-55">
                <a:latin typeface="Arimo"/>
                <a:cs typeface="Arimo"/>
              </a:rPr>
              <a:t>an </a:t>
            </a:r>
            <a:r>
              <a:rPr dirty="0" sz="950" spc="-50">
                <a:latin typeface="Arimo"/>
                <a:cs typeface="Arimo"/>
              </a:rPr>
              <a:t>de</a:t>
            </a:r>
            <a:r>
              <a:rPr dirty="0" sz="950" spc="-50">
                <a:latin typeface="WenQuanYi Micro Hei Mono"/>
                <a:cs typeface="WenQuanYi Micro Hei Mono"/>
              </a:rPr>
              <a:t>ğ</a:t>
            </a:r>
            <a:r>
              <a:rPr dirty="0" sz="950" spc="-50">
                <a:latin typeface="Arimo"/>
                <a:cs typeface="Arimo"/>
              </a:rPr>
              <a:t>er </a:t>
            </a:r>
            <a:r>
              <a:rPr dirty="0" sz="950" spc="-35">
                <a:latin typeface="Arimo"/>
                <a:cs typeface="Arimo"/>
              </a:rPr>
              <a:t>mem </a:t>
            </a:r>
            <a:r>
              <a:rPr dirty="0" sz="950" spc="-10">
                <a:latin typeface="Arimo"/>
                <a:cs typeface="Arimo"/>
              </a:rPr>
              <a:t>ile </a:t>
            </a:r>
            <a:r>
              <a:rPr dirty="0" sz="950" spc="-110">
                <a:latin typeface="Arimo"/>
                <a:cs typeface="Arimo"/>
              </a:rPr>
              <a:t>tan</a:t>
            </a:r>
            <a:r>
              <a:rPr dirty="0" sz="950" spc="-110">
                <a:latin typeface="WenQuanYi Micro Hei Mono"/>
                <a:cs typeface="WenQuanYi Micro Hei Mono"/>
              </a:rPr>
              <a:t>ı</a:t>
            </a:r>
            <a:r>
              <a:rPr dirty="0" sz="950" spc="-110">
                <a:latin typeface="Arimo"/>
                <a:cs typeface="Arimo"/>
              </a:rPr>
              <a:t>ml</a:t>
            </a:r>
            <a:r>
              <a:rPr dirty="0" sz="950" spc="-110">
                <a:latin typeface="WenQuanYi Micro Hei Mono"/>
                <a:cs typeface="WenQuanYi Micro Hei Mono"/>
              </a:rPr>
              <a:t>ı </a:t>
            </a:r>
            <a:r>
              <a:rPr dirty="0" sz="950" spc="-25">
                <a:latin typeface="Arimo"/>
                <a:cs typeface="Arimo"/>
              </a:rPr>
              <a:t>bellek </a:t>
            </a:r>
            <a:r>
              <a:rPr dirty="0" sz="950" spc="-105">
                <a:latin typeface="Arimo"/>
                <a:cs typeface="Arimo"/>
              </a:rPr>
              <a:t>alan</a:t>
            </a:r>
            <a:r>
              <a:rPr dirty="0" sz="950" spc="-105">
                <a:latin typeface="WenQuanYi Micro Hei Mono"/>
                <a:cs typeface="WenQuanYi Micro Hei Mono"/>
              </a:rPr>
              <a:t>ı</a:t>
            </a:r>
            <a:r>
              <a:rPr dirty="0" sz="950" spc="-105">
                <a:latin typeface="Arimo"/>
                <a:cs typeface="Arimo"/>
              </a:rPr>
              <a:t>n</a:t>
            </a:r>
            <a:r>
              <a:rPr dirty="0" sz="950" spc="-105">
                <a:latin typeface="WenQuanYi Micro Hei Mono"/>
                <a:cs typeface="WenQuanYi Micro Hei Mono"/>
              </a:rPr>
              <a:t>ı</a:t>
            </a:r>
            <a:r>
              <a:rPr dirty="0" sz="950" spc="-105">
                <a:latin typeface="Arimo"/>
                <a:cs typeface="Arimo"/>
              </a:rPr>
              <a:t>n, </a:t>
            </a:r>
            <a:r>
              <a:rPr dirty="0" sz="950" spc="-30">
                <a:latin typeface="Arimo"/>
                <a:cs typeface="Arimo"/>
              </a:rPr>
              <a:t>kesiminin  </a:t>
            </a:r>
            <a:r>
              <a:rPr dirty="0" sz="950" spc="-100">
                <a:latin typeface="Arimo"/>
                <a:cs typeface="Arimo"/>
              </a:rPr>
              <a:t>ba</a:t>
            </a:r>
            <a:r>
              <a:rPr dirty="0" sz="950" spc="-100">
                <a:latin typeface="WenQuanYi Micro Hei Mono"/>
                <a:cs typeface="WenQuanYi Micro Hei Mono"/>
              </a:rPr>
              <a:t>şı</a:t>
            </a:r>
            <a:r>
              <a:rPr dirty="0" sz="950" spc="-100">
                <a:latin typeface="Arimo"/>
                <a:cs typeface="Arimo"/>
              </a:rPr>
              <a:t>ndan </a:t>
            </a:r>
            <a:r>
              <a:rPr dirty="0" sz="950" spc="-10">
                <a:latin typeface="Arimo"/>
                <a:cs typeface="Arimo"/>
              </a:rPr>
              <a:t>itibaren </a:t>
            </a:r>
            <a:r>
              <a:rPr dirty="0" sz="950" spc="-65">
                <a:latin typeface="Arimo"/>
                <a:cs typeface="Arimo"/>
              </a:rPr>
              <a:t>kaç </a:t>
            </a:r>
            <a:r>
              <a:rPr dirty="0" sz="950" spc="-20">
                <a:latin typeface="Arimo"/>
                <a:cs typeface="Arimo"/>
              </a:rPr>
              <a:t>byte </a:t>
            </a:r>
            <a:r>
              <a:rPr dirty="0" sz="950" spc="-30">
                <a:latin typeface="Arimo"/>
                <a:cs typeface="Arimo"/>
              </a:rPr>
              <a:t>oldu</a:t>
            </a:r>
            <a:r>
              <a:rPr dirty="0" sz="950" spc="-30">
                <a:latin typeface="WenQuanYi Micro Hei Mono"/>
                <a:cs typeface="WenQuanYi Micro Hei Mono"/>
              </a:rPr>
              <a:t>ğ</a:t>
            </a:r>
            <a:r>
              <a:rPr dirty="0" sz="950" spc="-30">
                <a:latin typeface="Arimo"/>
                <a:cs typeface="Arimo"/>
              </a:rPr>
              <a:t>unu </a:t>
            </a:r>
            <a:r>
              <a:rPr dirty="0" sz="950" spc="-25">
                <a:latin typeface="Arimo"/>
                <a:cs typeface="Arimo"/>
              </a:rPr>
              <a:t>(göreli </a:t>
            </a:r>
            <a:r>
              <a:rPr dirty="0" sz="950" spc="-35">
                <a:latin typeface="Arimo"/>
                <a:cs typeface="Arimo"/>
              </a:rPr>
              <a:t>konum) </a:t>
            </a:r>
            <a:r>
              <a:rPr dirty="0" sz="950" spc="-20">
                <a:latin typeface="Arimo"/>
                <a:cs typeface="Arimo"/>
              </a:rPr>
              <a:t>belirlemektedir. </a:t>
            </a:r>
            <a:r>
              <a:rPr dirty="0" sz="950" spc="-60">
                <a:latin typeface="Arimo"/>
                <a:cs typeface="Arimo"/>
              </a:rPr>
              <a:t>Elde </a:t>
            </a:r>
            <a:r>
              <a:rPr dirty="0" sz="950" spc="-35">
                <a:latin typeface="Arimo"/>
                <a:cs typeface="Arimo"/>
              </a:rPr>
              <a:t>edilecek  </a:t>
            </a:r>
            <a:r>
              <a:rPr dirty="0" sz="950" spc="-50">
                <a:latin typeface="Arimo"/>
                <a:cs typeface="Arimo"/>
              </a:rPr>
              <a:t>adres </a:t>
            </a:r>
            <a:r>
              <a:rPr dirty="0" sz="950" spc="-40">
                <a:latin typeface="Arimo"/>
                <a:cs typeface="Arimo"/>
              </a:rPr>
              <a:t>16 </a:t>
            </a:r>
            <a:r>
              <a:rPr dirty="0" sz="950" spc="10">
                <a:latin typeface="Arimo"/>
                <a:cs typeface="Arimo"/>
              </a:rPr>
              <a:t>bit </a:t>
            </a:r>
            <a:r>
              <a:rPr dirty="0" sz="950" spc="-45">
                <a:latin typeface="Arimo"/>
                <a:cs typeface="Arimo"/>
              </a:rPr>
              <a:t>uzunlu</a:t>
            </a:r>
            <a:r>
              <a:rPr dirty="0" sz="950" spc="-45">
                <a:latin typeface="WenQuanYi Micro Hei Mono"/>
                <a:cs typeface="WenQuanYi Micro Hei Mono"/>
              </a:rPr>
              <a:t>ğ</a:t>
            </a:r>
            <a:r>
              <a:rPr dirty="0" sz="950" spc="-45">
                <a:latin typeface="Arimo"/>
                <a:cs typeface="Arimo"/>
              </a:rPr>
              <a:t>unda </a:t>
            </a:r>
            <a:r>
              <a:rPr dirty="0" sz="950" spc="-65">
                <a:latin typeface="Arimo"/>
                <a:cs typeface="Arimo"/>
              </a:rPr>
              <a:t>olacakt</a:t>
            </a:r>
            <a:r>
              <a:rPr dirty="0" sz="950" spc="-65">
                <a:latin typeface="WenQuanYi Micro Hei Mono"/>
                <a:cs typeface="WenQuanYi Micro Hei Mono"/>
              </a:rPr>
              <a:t>ı</a:t>
            </a:r>
            <a:r>
              <a:rPr dirty="0" sz="950" spc="-65">
                <a:latin typeface="Arimo"/>
                <a:cs typeface="Arimo"/>
              </a:rPr>
              <a:t>r. </a:t>
            </a:r>
            <a:r>
              <a:rPr dirty="0" sz="950" spc="-70">
                <a:latin typeface="Arimo"/>
                <a:cs typeface="Arimo"/>
              </a:rPr>
              <a:t>Bu </a:t>
            </a:r>
            <a:r>
              <a:rPr dirty="0" sz="950" spc="-30">
                <a:latin typeface="Arimo"/>
                <a:cs typeface="Arimo"/>
              </a:rPr>
              <a:t>nedenle </a:t>
            </a:r>
            <a:r>
              <a:rPr dirty="0" sz="950" spc="-50">
                <a:latin typeface="Arimo"/>
                <a:cs typeface="Arimo"/>
              </a:rPr>
              <a:t>i</a:t>
            </a:r>
            <a:r>
              <a:rPr dirty="0" sz="950" spc="-50">
                <a:latin typeface="WenQuanYi Micro Hei Mono"/>
                <a:cs typeface="WenQuanYi Micro Hei Mono"/>
              </a:rPr>
              <a:t>ş</a:t>
            </a:r>
            <a:r>
              <a:rPr dirty="0" sz="950" spc="-50">
                <a:latin typeface="Arimo"/>
                <a:cs typeface="Arimo"/>
              </a:rPr>
              <a:t>lem </a:t>
            </a:r>
            <a:r>
              <a:rPr dirty="0" sz="950" spc="-40">
                <a:latin typeface="Arimo"/>
                <a:cs typeface="Arimo"/>
              </a:rPr>
              <a:t>sonucunun </a:t>
            </a:r>
            <a:r>
              <a:rPr dirty="0" sz="950" spc="-100">
                <a:latin typeface="Arimo"/>
                <a:cs typeface="Arimo"/>
              </a:rPr>
              <a:t>olu</a:t>
            </a:r>
            <a:r>
              <a:rPr dirty="0" sz="950" spc="-100">
                <a:latin typeface="WenQuanYi Micro Hei Mono"/>
                <a:cs typeface="WenQuanYi Micro Hei Mono"/>
              </a:rPr>
              <a:t>ş</a:t>
            </a:r>
            <a:r>
              <a:rPr dirty="0" sz="950" spc="-100">
                <a:latin typeface="Arimo"/>
                <a:cs typeface="Arimo"/>
              </a:rPr>
              <a:t>aca</a:t>
            </a:r>
            <a:r>
              <a:rPr dirty="0" sz="950" spc="-100">
                <a:latin typeface="WenQuanYi Micro Hei Mono"/>
                <a:cs typeface="WenQuanYi Micro Hei Mono"/>
              </a:rPr>
              <a:t>ğı </a:t>
            </a:r>
            <a:r>
              <a:rPr dirty="0" sz="950" spc="-175">
                <a:latin typeface="Arimo"/>
                <a:cs typeface="Arimo"/>
              </a:rPr>
              <a:t>k</a:t>
            </a:r>
            <a:r>
              <a:rPr dirty="0" sz="950" spc="-175">
                <a:latin typeface="WenQuanYi Micro Hei Mono"/>
                <a:cs typeface="WenQuanYi Micro Hei Mono"/>
              </a:rPr>
              <a:t>ı</a:t>
            </a:r>
            <a:r>
              <a:rPr dirty="0" sz="950" spc="-175">
                <a:latin typeface="Arimo"/>
                <a:cs typeface="Arimo"/>
              </a:rPr>
              <a:t>s</a:t>
            </a:r>
            <a:r>
              <a:rPr dirty="0" sz="950" spc="-175">
                <a:latin typeface="WenQuanYi Micro Hei Mono"/>
                <a:cs typeface="WenQuanYi Micro Hei Mono"/>
              </a:rPr>
              <a:t>ı</a:t>
            </a:r>
            <a:r>
              <a:rPr dirty="0" sz="950" spc="-175">
                <a:latin typeface="Arimo"/>
                <a:cs typeface="Arimo"/>
              </a:rPr>
              <a:t>m  </a:t>
            </a:r>
            <a:r>
              <a:rPr dirty="0" sz="950" spc="-25">
                <a:latin typeface="Arimo"/>
                <a:cs typeface="Arimo"/>
              </a:rPr>
              <a:t>mutlaka </a:t>
            </a:r>
            <a:r>
              <a:rPr dirty="0" sz="950" spc="-15">
                <a:latin typeface="Arimo"/>
                <a:cs typeface="Arimo"/>
              </a:rPr>
              <a:t>word </a:t>
            </a:r>
            <a:r>
              <a:rPr dirty="0" sz="950" spc="-5">
                <a:latin typeface="Arimo"/>
                <a:cs typeface="Arimo"/>
              </a:rPr>
              <a:t>tipinde </a:t>
            </a:r>
            <a:r>
              <a:rPr dirty="0" sz="950">
                <a:latin typeface="Arimo"/>
                <a:cs typeface="Arimo"/>
              </a:rPr>
              <a:t>bir </a:t>
            </a:r>
            <a:r>
              <a:rPr dirty="0" sz="950" spc="-65">
                <a:latin typeface="Arimo"/>
                <a:cs typeface="Arimo"/>
              </a:rPr>
              <a:t>yazmaç </a:t>
            </a:r>
            <a:r>
              <a:rPr dirty="0" sz="950" spc="-95">
                <a:latin typeface="Arimo"/>
                <a:cs typeface="Arimo"/>
              </a:rPr>
              <a:t>olmal</a:t>
            </a:r>
            <a:r>
              <a:rPr dirty="0" sz="950" spc="-95">
                <a:latin typeface="WenQuanYi Micro Hei Mono"/>
                <a:cs typeface="WenQuanYi Micro Hei Mono"/>
              </a:rPr>
              <a:t>ı</a:t>
            </a:r>
            <a:r>
              <a:rPr dirty="0" sz="950" spc="-95">
                <a:latin typeface="Arimo"/>
                <a:cs typeface="Arimo"/>
              </a:rPr>
              <a:t>d</a:t>
            </a:r>
            <a:r>
              <a:rPr dirty="0" sz="950" spc="-95">
                <a:latin typeface="WenQuanYi Micro Hei Mono"/>
                <a:cs typeface="WenQuanYi Micro Hei Mono"/>
              </a:rPr>
              <a:t>ı</a:t>
            </a:r>
            <a:r>
              <a:rPr dirty="0" sz="950" spc="-95">
                <a:latin typeface="Arimo"/>
                <a:cs typeface="Arimo"/>
              </a:rPr>
              <a:t>r. </a:t>
            </a:r>
            <a:r>
              <a:rPr dirty="0" sz="950" spc="-130">
                <a:latin typeface="Arimo"/>
                <a:cs typeface="Arimo"/>
              </a:rPr>
              <a:t>Ayn</a:t>
            </a:r>
            <a:r>
              <a:rPr dirty="0" sz="950" spc="-130">
                <a:latin typeface="WenQuanYi Micro Hei Mono"/>
                <a:cs typeface="WenQuanYi Micro Hei Mono"/>
              </a:rPr>
              <a:t>ı </a:t>
            </a:r>
            <a:r>
              <a:rPr dirty="0" sz="950" spc="-50">
                <a:latin typeface="Arimo"/>
                <a:cs typeface="Arimo"/>
              </a:rPr>
              <a:t>i</a:t>
            </a:r>
            <a:r>
              <a:rPr dirty="0" sz="950" spc="-50">
                <a:latin typeface="WenQuanYi Micro Hei Mono"/>
                <a:cs typeface="WenQuanYi Micro Hei Mono"/>
              </a:rPr>
              <a:t>ş</a:t>
            </a:r>
            <a:r>
              <a:rPr dirty="0" sz="950" spc="-50">
                <a:latin typeface="Arimo"/>
                <a:cs typeface="Arimo"/>
              </a:rPr>
              <a:t>lem </a:t>
            </a:r>
            <a:r>
              <a:rPr dirty="0" sz="950" spc="-145">
                <a:latin typeface="Arimo"/>
                <a:cs typeface="Arimo"/>
              </a:rPr>
              <a:t>OFFSET </a:t>
            </a:r>
            <a:r>
              <a:rPr dirty="0" sz="950" spc="-20">
                <a:latin typeface="Arimo"/>
                <a:cs typeface="Arimo"/>
              </a:rPr>
              <a:t>komutu </a:t>
            </a:r>
            <a:r>
              <a:rPr dirty="0" sz="950" spc="-10">
                <a:latin typeface="Arimo"/>
                <a:cs typeface="Arimo"/>
              </a:rPr>
              <a:t>ile </a:t>
            </a:r>
            <a:r>
              <a:rPr dirty="0" sz="950" spc="-40">
                <a:latin typeface="Arimo"/>
                <a:cs typeface="Arimo"/>
              </a:rPr>
              <a:t>de  </a:t>
            </a:r>
            <a:r>
              <a:rPr dirty="0" sz="950" spc="-30">
                <a:latin typeface="Arimo"/>
                <a:cs typeface="Arimo"/>
              </a:rPr>
              <a:t>gerçekle</a:t>
            </a:r>
            <a:r>
              <a:rPr dirty="0" sz="950" spc="-30">
                <a:latin typeface="WenQuanYi Micro Hei Mono"/>
                <a:cs typeface="WenQuanYi Micro Hei Mono"/>
              </a:rPr>
              <a:t>ş</a:t>
            </a:r>
            <a:r>
              <a:rPr dirty="0" sz="950" spc="-30">
                <a:latin typeface="Arimo"/>
                <a:cs typeface="Arimo"/>
              </a:rPr>
              <a:t>tirilebilmektedir.</a:t>
            </a:r>
            <a:endParaRPr sz="950">
              <a:latin typeface="Arimo"/>
              <a:cs typeface="Arim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119</a:t>
            </a:r>
            <a:endParaRPr sz="550">
              <a:latin typeface="Arimo"/>
              <a:cs typeface="Arim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120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911" y="756846"/>
            <a:ext cx="37211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60" b="1">
                <a:solidFill>
                  <a:srgbClr val="FF0000"/>
                </a:solidFill>
                <a:latin typeface="Trebuchet MS"/>
                <a:cs typeface="Trebuchet MS"/>
              </a:rPr>
              <a:t>Örnek: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788" y="1050990"/>
            <a:ext cx="4283075" cy="46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600"/>
              </a:lnSpc>
              <a:spcBef>
                <a:spcPts val="95"/>
              </a:spcBef>
            </a:pPr>
            <a:r>
              <a:rPr dirty="0" sz="950" spc="-75" b="1">
                <a:latin typeface="Trebuchet MS"/>
                <a:cs typeface="Trebuchet MS"/>
              </a:rPr>
              <a:t>LEA </a:t>
            </a:r>
            <a:r>
              <a:rPr dirty="0" sz="950" spc="-25" b="1">
                <a:latin typeface="Trebuchet MS"/>
                <a:cs typeface="Trebuchet MS"/>
              </a:rPr>
              <a:t>SI,Mydata </a:t>
            </a:r>
            <a:r>
              <a:rPr dirty="0" sz="950" spc="-10">
                <a:latin typeface="Arimo"/>
                <a:cs typeface="Arimo"/>
              </a:rPr>
              <a:t>; </a:t>
            </a:r>
            <a:r>
              <a:rPr dirty="0" sz="950" spc="-25">
                <a:latin typeface="Arimo"/>
                <a:cs typeface="Arimo"/>
              </a:rPr>
              <a:t>Mydata </a:t>
            </a:r>
            <a:r>
              <a:rPr dirty="0" sz="950" spc="-15">
                <a:latin typeface="Arimo"/>
                <a:cs typeface="Arimo"/>
              </a:rPr>
              <a:t>isimli </a:t>
            </a:r>
            <a:r>
              <a:rPr dirty="0" sz="950" spc="-25">
                <a:latin typeface="Arimo"/>
                <a:cs typeface="Arimo"/>
              </a:rPr>
              <a:t>bellek </a:t>
            </a:r>
            <a:r>
              <a:rPr dirty="0" sz="950" spc="-105">
                <a:latin typeface="Arimo"/>
                <a:cs typeface="Arimo"/>
              </a:rPr>
              <a:t>alan</a:t>
            </a:r>
            <a:r>
              <a:rPr dirty="0" sz="950" spc="-105">
                <a:latin typeface="WenQuanYi Micro Hei Mono"/>
                <a:cs typeface="WenQuanYi Micro Hei Mono"/>
              </a:rPr>
              <a:t>ı</a:t>
            </a:r>
            <a:r>
              <a:rPr dirty="0" sz="950" spc="-105">
                <a:latin typeface="Arimo"/>
                <a:cs typeface="Arimo"/>
              </a:rPr>
              <a:t>n</a:t>
            </a:r>
            <a:r>
              <a:rPr dirty="0" sz="950" spc="-105">
                <a:latin typeface="WenQuanYi Micro Hei Mono"/>
                <a:cs typeface="WenQuanYi Micro Hei Mono"/>
              </a:rPr>
              <a:t>ı</a:t>
            </a:r>
            <a:r>
              <a:rPr dirty="0" sz="950" spc="-105">
                <a:latin typeface="Arimo"/>
                <a:cs typeface="Arimo"/>
              </a:rPr>
              <a:t>n, </a:t>
            </a:r>
            <a:r>
              <a:rPr dirty="0" sz="950" spc="-110">
                <a:latin typeface="Arimo"/>
                <a:cs typeface="Arimo"/>
              </a:rPr>
              <a:t>tan</a:t>
            </a:r>
            <a:r>
              <a:rPr dirty="0" sz="950" spc="-110">
                <a:latin typeface="WenQuanYi Micro Hei Mono"/>
                <a:cs typeface="WenQuanYi Micro Hei Mono"/>
              </a:rPr>
              <a:t>ı</a:t>
            </a:r>
            <a:r>
              <a:rPr dirty="0" sz="950" spc="-110">
                <a:latin typeface="Arimo"/>
                <a:cs typeface="Arimo"/>
              </a:rPr>
              <a:t>ml</a:t>
            </a:r>
            <a:r>
              <a:rPr dirty="0" sz="950" spc="-110">
                <a:latin typeface="WenQuanYi Micro Hei Mono"/>
                <a:cs typeface="WenQuanYi Micro Hei Mono"/>
              </a:rPr>
              <a:t>ı </a:t>
            </a:r>
            <a:r>
              <a:rPr dirty="0" sz="950" spc="-35">
                <a:latin typeface="Arimo"/>
                <a:cs typeface="Arimo"/>
              </a:rPr>
              <a:t>oldu</a:t>
            </a:r>
            <a:r>
              <a:rPr dirty="0" sz="950" spc="-35">
                <a:latin typeface="WenQuanYi Micro Hei Mono"/>
                <a:cs typeface="WenQuanYi Micro Hei Mono"/>
              </a:rPr>
              <a:t>ğ</a:t>
            </a:r>
            <a:r>
              <a:rPr dirty="0" sz="950" spc="-35">
                <a:latin typeface="Arimo"/>
                <a:cs typeface="Arimo"/>
              </a:rPr>
              <a:t>u </a:t>
            </a:r>
            <a:r>
              <a:rPr dirty="0" sz="950" spc="-40">
                <a:latin typeface="Arimo"/>
                <a:cs typeface="Arimo"/>
              </a:rPr>
              <a:t>kesimin </a:t>
            </a:r>
            <a:r>
              <a:rPr dirty="0" sz="950" spc="-100">
                <a:latin typeface="Arimo"/>
                <a:cs typeface="Arimo"/>
              </a:rPr>
              <a:t>ba</a:t>
            </a:r>
            <a:r>
              <a:rPr dirty="0" sz="950" spc="-100">
                <a:latin typeface="WenQuanYi Micro Hei Mono"/>
                <a:cs typeface="WenQuanYi Micro Hei Mono"/>
              </a:rPr>
              <a:t>şı</a:t>
            </a:r>
            <a:r>
              <a:rPr dirty="0" sz="950" spc="-100">
                <a:latin typeface="Arimo"/>
                <a:cs typeface="Arimo"/>
              </a:rPr>
              <a:t>ndan  </a:t>
            </a:r>
            <a:r>
              <a:rPr dirty="0" sz="950" spc="-10">
                <a:latin typeface="Arimo"/>
                <a:cs typeface="Arimo"/>
              </a:rPr>
              <a:t>itibaren </a:t>
            </a:r>
            <a:r>
              <a:rPr dirty="0" sz="950" spc="-65">
                <a:latin typeface="Arimo"/>
                <a:cs typeface="Arimo"/>
              </a:rPr>
              <a:t>kaç </a:t>
            </a:r>
            <a:r>
              <a:rPr dirty="0" sz="950" spc="-20">
                <a:latin typeface="Arimo"/>
                <a:cs typeface="Arimo"/>
              </a:rPr>
              <a:t>byte </a:t>
            </a:r>
            <a:r>
              <a:rPr dirty="0" sz="950" spc="-45">
                <a:latin typeface="Arimo"/>
                <a:cs typeface="Arimo"/>
              </a:rPr>
              <a:t>uzakta </a:t>
            </a:r>
            <a:r>
              <a:rPr dirty="0" sz="950" spc="-30">
                <a:latin typeface="Arimo"/>
                <a:cs typeface="Arimo"/>
              </a:rPr>
              <a:t>oldu</a:t>
            </a:r>
            <a:r>
              <a:rPr dirty="0" sz="950" spc="-30">
                <a:latin typeface="WenQuanYi Micro Hei Mono"/>
                <a:cs typeface="WenQuanYi Micro Hei Mono"/>
              </a:rPr>
              <a:t>ğ</a:t>
            </a:r>
            <a:r>
              <a:rPr dirty="0" sz="950" spc="-30">
                <a:latin typeface="Arimo"/>
                <a:cs typeface="Arimo"/>
              </a:rPr>
              <a:t>unu </a:t>
            </a:r>
            <a:r>
              <a:rPr dirty="0" sz="950" spc="-35">
                <a:latin typeface="Arimo"/>
                <a:cs typeface="Arimo"/>
              </a:rPr>
              <a:t>gösteren </a:t>
            </a:r>
            <a:r>
              <a:rPr dirty="0" sz="950" spc="-50">
                <a:latin typeface="Arimo"/>
                <a:cs typeface="Arimo"/>
              </a:rPr>
              <a:t>de</a:t>
            </a:r>
            <a:r>
              <a:rPr dirty="0" sz="950" spc="-50">
                <a:latin typeface="WenQuanYi Micro Hei Mono"/>
                <a:cs typeface="WenQuanYi Micro Hei Mono"/>
              </a:rPr>
              <a:t>ğ</a:t>
            </a:r>
            <a:r>
              <a:rPr dirty="0" sz="950" spc="-50">
                <a:latin typeface="Arimo"/>
                <a:cs typeface="Arimo"/>
              </a:rPr>
              <a:t>er </a:t>
            </a:r>
            <a:r>
              <a:rPr dirty="0" sz="950" spc="-110">
                <a:latin typeface="Arimo"/>
                <a:cs typeface="Arimo"/>
              </a:rPr>
              <a:t>SI </a:t>
            </a:r>
            <a:r>
              <a:rPr dirty="0" sz="950" spc="-85">
                <a:latin typeface="Arimo"/>
                <a:cs typeface="Arimo"/>
              </a:rPr>
              <a:t>yazmac</a:t>
            </a:r>
            <a:r>
              <a:rPr dirty="0" sz="950" spc="-85">
                <a:latin typeface="WenQuanYi Micro Hei Mono"/>
                <a:cs typeface="WenQuanYi Micro Hei Mono"/>
              </a:rPr>
              <a:t>ı</a:t>
            </a:r>
            <a:r>
              <a:rPr dirty="0" sz="950" spc="-85">
                <a:latin typeface="Arimo"/>
                <a:cs typeface="Arimo"/>
              </a:rPr>
              <a:t>nda olu</a:t>
            </a:r>
            <a:r>
              <a:rPr dirty="0" sz="950" spc="-85">
                <a:latin typeface="WenQuanYi Micro Hei Mono"/>
                <a:cs typeface="WenQuanYi Micro Hei Mono"/>
              </a:rPr>
              <a:t>ş</a:t>
            </a:r>
            <a:r>
              <a:rPr dirty="0" sz="950" spc="-85">
                <a:latin typeface="Arimo"/>
                <a:cs typeface="Arimo"/>
              </a:rPr>
              <a:t>acakt</a:t>
            </a:r>
            <a:r>
              <a:rPr dirty="0" sz="950" spc="-85">
                <a:latin typeface="WenQuanYi Micro Hei Mono"/>
                <a:cs typeface="WenQuanYi Micro Hei Mono"/>
              </a:rPr>
              <a:t>ı</a:t>
            </a:r>
            <a:r>
              <a:rPr dirty="0" sz="950" spc="-85">
                <a:latin typeface="Arimo"/>
                <a:cs typeface="Arimo"/>
              </a:rPr>
              <a:t>r.  </a:t>
            </a:r>
            <a:r>
              <a:rPr dirty="0" sz="950" spc="-105">
                <a:latin typeface="Arimo"/>
                <a:cs typeface="Arimo"/>
              </a:rPr>
              <a:t>A</a:t>
            </a:r>
            <a:r>
              <a:rPr dirty="0" sz="950" spc="-105">
                <a:latin typeface="WenQuanYi Micro Hei Mono"/>
                <a:cs typeface="WenQuanYi Micro Hei Mono"/>
              </a:rPr>
              <a:t>ş</a:t>
            </a:r>
            <a:r>
              <a:rPr dirty="0" sz="950" spc="-105">
                <a:latin typeface="Arimo"/>
                <a:cs typeface="Arimo"/>
              </a:rPr>
              <a:t>a</a:t>
            </a:r>
            <a:r>
              <a:rPr dirty="0" sz="950" spc="-105">
                <a:latin typeface="WenQuanYi Micro Hei Mono"/>
                <a:cs typeface="WenQuanYi Micro Hei Mono"/>
              </a:rPr>
              <a:t>ğı</a:t>
            </a:r>
            <a:r>
              <a:rPr dirty="0" sz="950" spc="-105">
                <a:latin typeface="Arimo"/>
                <a:cs typeface="Arimo"/>
              </a:rPr>
              <a:t>daki </a:t>
            </a:r>
            <a:r>
              <a:rPr dirty="0" sz="950" spc="-30">
                <a:latin typeface="Arimo"/>
                <a:cs typeface="Arimo"/>
              </a:rPr>
              <a:t>bellek </a:t>
            </a:r>
            <a:r>
              <a:rPr dirty="0" sz="950" spc="-60">
                <a:latin typeface="Arimo"/>
                <a:cs typeface="Arimo"/>
              </a:rPr>
              <a:t>haritas</a:t>
            </a:r>
            <a:r>
              <a:rPr dirty="0" sz="950" spc="-60">
                <a:latin typeface="WenQuanYi Micro Hei Mono"/>
                <a:cs typeface="WenQuanYi Micro Hei Mono"/>
              </a:rPr>
              <a:t>ı</a:t>
            </a:r>
            <a:r>
              <a:rPr dirty="0" sz="950" spc="-60">
                <a:latin typeface="Arimo"/>
                <a:cs typeface="Arimo"/>
              </a:rPr>
              <a:t>nda </a:t>
            </a:r>
            <a:r>
              <a:rPr dirty="0" sz="950" spc="-25">
                <a:latin typeface="Arimo"/>
                <a:cs typeface="Arimo"/>
              </a:rPr>
              <a:t>verilen </a:t>
            </a:r>
            <a:r>
              <a:rPr dirty="0" sz="950" spc="-35">
                <a:latin typeface="Arimo"/>
                <a:cs typeface="Arimo"/>
              </a:rPr>
              <a:t>de</a:t>
            </a:r>
            <a:r>
              <a:rPr dirty="0" sz="950" spc="-35">
                <a:latin typeface="WenQuanYi Micro Hei Mono"/>
                <a:cs typeface="WenQuanYi Micro Hei Mono"/>
              </a:rPr>
              <a:t>ğ</a:t>
            </a:r>
            <a:r>
              <a:rPr dirty="0" sz="950" spc="-35">
                <a:latin typeface="Arimo"/>
                <a:cs typeface="Arimo"/>
              </a:rPr>
              <a:t>erlere </a:t>
            </a:r>
            <a:r>
              <a:rPr dirty="0" sz="950" spc="-40">
                <a:latin typeface="Arimo"/>
                <a:cs typeface="Arimo"/>
              </a:rPr>
              <a:t>göre </a:t>
            </a:r>
            <a:r>
              <a:rPr dirty="0" sz="950" spc="-70">
                <a:latin typeface="Arimo"/>
                <a:cs typeface="Arimo"/>
              </a:rPr>
              <a:t>SI=1002H</a:t>
            </a:r>
            <a:r>
              <a:rPr dirty="0" sz="950" spc="-145">
                <a:latin typeface="Arimo"/>
                <a:cs typeface="Arimo"/>
              </a:rPr>
              <a:t> </a:t>
            </a:r>
            <a:r>
              <a:rPr dirty="0" sz="950" spc="-70">
                <a:latin typeface="Arimo"/>
                <a:cs typeface="Arimo"/>
              </a:rPr>
              <a:t>olacakt</a:t>
            </a:r>
            <a:r>
              <a:rPr dirty="0" sz="950" spc="-70">
                <a:latin typeface="WenQuanYi Micro Hei Mono"/>
                <a:cs typeface="WenQuanYi Micro Hei Mono"/>
              </a:rPr>
              <a:t>ı</a:t>
            </a:r>
            <a:r>
              <a:rPr dirty="0" sz="950" spc="-70">
                <a:latin typeface="Arimo"/>
                <a:cs typeface="Arimo"/>
              </a:rPr>
              <a:t>r.</a:t>
            </a:r>
            <a:endParaRPr sz="95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493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94217" y="1719440"/>
            <a:ext cx="75565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-30">
                <a:latin typeface="Arimo"/>
                <a:cs typeface="Arimo"/>
              </a:rPr>
              <a:t>7</a:t>
            </a:r>
            <a:endParaRPr sz="7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3441" y="1719440"/>
            <a:ext cx="75565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-30">
                <a:latin typeface="Arimo"/>
                <a:cs typeface="Arimo"/>
              </a:rPr>
              <a:t>0</a:t>
            </a:r>
            <a:endParaRPr sz="75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7032" y="2253678"/>
            <a:ext cx="327660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-20">
                <a:latin typeface="Arimo"/>
                <a:cs typeface="Arimo"/>
              </a:rPr>
              <a:t>Mydata</a:t>
            </a:r>
            <a:endParaRPr sz="75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8153" y="1836919"/>
            <a:ext cx="285750" cy="91630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750" spc="-40">
                <a:latin typeface="Arimo"/>
                <a:cs typeface="Arimo"/>
              </a:rPr>
              <a:t>1004H</a:t>
            </a:r>
            <a:endParaRPr sz="7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750" spc="-40">
                <a:latin typeface="Arimo"/>
                <a:cs typeface="Arimo"/>
              </a:rPr>
              <a:t>1003H</a:t>
            </a:r>
            <a:endParaRPr sz="7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750" spc="-40">
                <a:latin typeface="Arimo"/>
                <a:cs typeface="Arimo"/>
              </a:rPr>
              <a:t>1002H</a:t>
            </a:r>
            <a:endParaRPr sz="7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750" spc="-40">
                <a:latin typeface="Arimo"/>
                <a:cs typeface="Arimo"/>
              </a:rPr>
              <a:t>1001H</a:t>
            </a:r>
            <a:endParaRPr sz="7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750" spc="-40">
                <a:latin typeface="Arimo"/>
                <a:cs typeface="Arimo"/>
              </a:rPr>
              <a:t>1000H</a:t>
            </a:r>
            <a:endParaRPr sz="750">
              <a:latin typeface="Arimo"/>
              <a:cs typeface="Arim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6493" y="2719577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982660" y="1861197"/>
          <a:ext cx="992505" cy="897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980"/>
              </a:tblGrid>
              <a:tr h="1779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750" spc="-45">
                          <a:latin typeface="Arimo"/>
                          <a:cs typeface="Arimo"/>
                        </a:rPr>
                        <a:t>34H</a:t>
                      </a:r>
                      <a:endParaRPr sz="750">
                        <a:latin typeface="Arimo"/>
                        <a:cs typeface="Arimo"/>
                      </a:endParaRPr>
                    </a:p>
                  </a:txBody>
                  <a:tcPr marL="0" marR="0" marB="0" marT="482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81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750" spc="-70">
                          <a:latin typeface="Arimo"/>
                          <a:cs typeface="Arimo"/>
                        </a:rPr>
                        <a:t>4FH</a:t>
                      </a:r>
                      <a:endParaRPr sz="750">
                        <a:latin typeface="Arimo"/>
                        <a:cs typeface="Arimo"/>
                      </a:endParaRPr>
                    </a:p>
                  </a:txBody>
                  <a:tcPr marL="0" marR="0" marB="0" marT="488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8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750" spc="-60">
                          <a:latin typeface="Arimo"/>
                          <a:cs typeface="Arimo"/>
                        </a:rPr>
                        <a:t>0ABH</a:t>
                      </a:r>
                      <a:endParaRPr sz="750">
                        <a:latin typeface="Arimo"/>
                        <a:cs typeface="Arimo"/>
                      </a:endParaRPr>
                    </a:p>
                  </a:txBody>
                  <a:tcPr marL="0" marR="0" marB="0" marT="4889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81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750" spc="-45">
                          <a:latin typeface="Arimo"/>
                          <a:cs typeface="Arimo"/>
                        </a:rPr>
                        <a:t>53H</a:t>
                      </a:r>
                      <a:endParaRPr sz="750">
                        <a:latin typeface="Arimo"/>
                        <a:cs typeface="Arimo"/>
                      </a:endParaRPr>
                    </a:p>
                  </a:txBody>
                  <a:tcPr marL="0" marR="0" marB="0" marT="482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8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750" spc="-80">
                          <a:latin typeface="Arimo"/>
                          <a:cs typeface="Arimo"/>
                        </a:rPr>
                        <a:t>2CH</a:t>
                      </a:r>
                      <a:endParaRPr sz="750">
                        <a:latin typeface="Arimo"/>
                        <a:cs typeface="Arimo"/>
                      </a:endParaRPr>
                    </a:p>
                  </a:txBody>
                  <a:tcPr marL="0" marR="0" marB="0" marT="4889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121</a:t>
            </a:r>
            <a:endParaRPr sz="550">
              <a:latin typeface="Arimo"/>
              <a:cs typeface="Arim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055905" y="930024"/>
            <a:ext cx="52641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>
                <a:latin typeface="Arimo"/>
                <a:cs typeface="Arimo"/>
              </a:rPr>
              <a:t>Örnek</a:t>
            </a:r>
            <a:r>
              <a:rPr dirty="0" sz="850" spc="-90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Kod:</a:t>
            </a:r>
            <a:endParaRPr sz="850">
              <a:latin typeface="Arimo"/>
              <a:cs typeface="Arim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83275" y="106527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055905" y="1194759"/>
            <a:ext cx="65849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5">
                <a:latin typeface="Arimo"/>
                <a:cs typeface="Arimo"/>
              </a:rPr>
              <a:t>#make_COM#</a:t>
            </a:r>
            <a:endParaRPr sz="850">
              <a:latin typeface="Arimo"/>
              <a:cs typeface="Arim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55905" y="1459479"/>
            <a:ext cx="145605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75">
                <a:latin typeface="Arimo"/>
                <a:cs typeface="Arimo"/>
              </a:rPr>
              <a:t>COM </a:t>
            </a:r>
            <a:r>
              <a:rPr dirty="0" sz="850">
                <a:latin typeface="Arimo"/>
                <a:cs typeface="Arimo"/>
              </a:rPr>
              <a:t>file </a:t>
            </a:r>
            <a:r>
              <a:rPr dirty="0" sz="850" spc="-40">
                <a:latin typeface="Arimo"/>
                <a:cs typeface="Arimo"/>
              </a:rPr>
              <a:t>is </a:t>
            </a:r>
            <a:r>
              <a:rPr dirty="0" sz="850" spc="-30">
                <a:latin typeface="Arimo"/>
                <a:cs typeface="Arimo"/>
              </a:rPr>
              <a:t>loaded </a:t>
            </a:r>
            <a:r>
              <a:rPr dirty="0" sz="850" spc="-10">
                <a:latin typeface="Arimo"/>
                <a:cs typeface="Arimo"/>
              </a:rPr>
              <a:t>at</a:t>
            </a:r>
            <a:r>
              <a:rPr dirty="0" sz="850" spc="-110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CS:0100h  </a:t>
            </a:r>
            <a:r>
              <a:rPr dirty="0" sz="850" spc="-120">
                <a:latin typeface="Arimo"/>
                <a:cs typeface="Arimo"/>
              </a:rPr>
              <a:t>ORG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100h</a:t>
            </a:r>
            <a:endParaRPr sz="85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55905" y="1856582"/>
            <a:ext cx="41402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20">
                <a:latin typeface="Arimo"/>
                <a:cs typeface="Arimo"/>
              </a:rPr>
              <a:t>X </a:t>
            </a:r>
            <a:r>
              <a:rPr dirty="0" sz="850" spc="-60">
                <a:latin typeface="Arimo"/>
                <a:cs typeface="Arimo"/>
              </a:rPr>
              <a:t>DW </a:t>
            </a:r>
            <a:r>
              <a:rPr dirty="0" sz="850" spc="-35">
                <a:latin typeface="Arimo"/>
                <a:cs typeface="Arimo"/>
              </a:rPr>
              <a:t>35  </a:t>
            </a:r>
            <a:r>
              <a:rPr dirty="0" sz="850" spc="-114">
                <a:latin typeface="Arimo"/>
                <a:cs typeface="Arimo"/>
              </a:rPr>
              <a:t>LEA</a:t>
            </a:r>
            <a:r>
              <a:rPr dirty="0" sz="850" spc="-110">
                <a:latin typeface="Arimo"/>
                <a:cs typeface="Arimo"/>
              </a:rPr>
              <a:t> </a:t>
            </a:r>
            <a:r>
              <a:rPr dirty="0" sz="850" spc="-95">
                <a:latin typeface="Arimo"/>
                <a:cs typeface="Arimo"/>
              </a:rPr>
              <a:t>BX,X</a:t>
            </a:r>
            <a:endParaRPr sz="850">
              <a:latin typeface="Arimo"/>
              <a:cs typeface="Arim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122</a:t>
            </a:r>
            <a:endParaRPr sz="550">
              <a:latin typeface="Arimo"/>
              <a:cs typeface="Arim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0122" y="4530016"/>
            <a:ext cx="1644014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45" b="1">
                <a:solidFill>
                  <a:srgbClr val="FF0000"/>
                </a:solidFill>
                <a:latin typeface="Trebuchet MS"/>
                <a:cs typeface="Trebuchet MS"/>
              </a:rPr>
              <a:t>LDS(load data segment</a:t>
            </a:r>
            <a:r>
              <a:rPr dirty="0" sz="950" spc="-13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950" spc="-55" b="1">
                <a:solidFill>
                  <a:srgbClr val="FF0000"/>
                </a:solidFill>
                <a:latin typeface="Trebuchet MS"/>
                <a:cs typeface="Trebuchet MS"/>
              </a:rPr>
              <a:t>register)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0122" y="4824160"/>
            <a:ext cx="760095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140">
                <a:latin typeface="Arimo"/>
                <a:cs typeface="Arimo"/>
              </a:rPr>
              <a:t>LDS</a:t>
            </a:r>
            <a:r>
              <a:rPr dirty="0" sz="950" spc="-105">
                <a:latin typeface="Arimo"/>
                <a:cs typeface="Arimo"/>
              </a:rPr>
              <a:t> </a:t>
            </a:r>
            <a:r>
              <a:rPr dirty="0" sz="950" spc="-40">
                <a:latin typeface="Arimo"/>
                <a:cs typeface="Arimo"/>
              </a:rPr>
              <a:t>regw,mem</a:t>
            </a:r>
            <a:endParaRPr sz="950">
              <a:latin typeface="Arimo"/>
              <a:cs typeface="Arim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0122" y="5118305"/>
            <a:ext cx="4297045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80">
                <a:latin typeface="Arimo"/>
                <a:cs typeface="Arimo"/>
              </a:rPr>
              <a:t>Regw </a:t>
            </a:r>
            <a:r>
              <a:rPr dirty="0" sz="950" spc="-10">
                <a:latin typeface="Arimo"/>
                <a:cs typeface="Arimo"/>
              </a:rPr>
              <a:t>ile </a:t>
            </a:r>
            <a:r>
              <a:rPr dirty="0" sz="950" spc="-20">
                <a:latin typeface="Arimo"/>
                <a:cs typeface="Arimo"/>
              </a:rPr>
              <a:t>belirlenen </a:t>
            </a:r>
            <a:r>
              <a:rPr dirty="0" sz="950" spc="-65">
                <a:latin typeface="Arimo"/>
                <a:cs typeface="Arimo"/>
              </a:rPr>
              <a:t>yazmaç </a:t>
            </a:r>
            <a:r>
              <a:rPr dirty="0" sz="950" spc="-10">
                <a:latin typeface="Arimo"/>
                <a:cs typeface="Arimo"/>
              </a:rPr>
              <a:t>ile </a:t>
            </a:r>
            <a:r>
              <a:rPr dirty="0" sz="950" spc="-145">
                <a:latin typeface="Arimo"/>
                <a:cs typeface="Arimo"/>
              </a:rPr>
              <a:t>DS </a:t>
            </a:r>
            <a:r>
              <a:rPr dirty="0" sz="950" spc="-85">
                <a:latin typeface="Arimo"/>
                <a:cs typeface="Arimo"/>
              </a:rPr>
              <a:t>yazmac</a:t>
            </a:r>
            <a:r>
              <a:rPr dirty="0" sz="950" spc="-85">
                <a:latin typeface="WenQuanYi Micro Hei Mono"/>
                <a:cs typeface="WenQuanYi Micro Hei Mono"/>
              </a:rPr>
              <a:t>ı</a:t>
            </a:r>
            <a:r>
              <a:rPr dirty="0" sz="950" spc="-85">
                <a:latin typeface="Arimo"/>
                <a:cs typeface="Arimo"/>
              </a:rPr>
              <a:t>na, </a:t>
            </a:r>
            <a:r>
              <a:rPr dirty="0" sz="950" spc="-35">
                <a:latin typeface="Arimo"/>
                <a:cs typeface="Arimo"/>
              </a:rPr>
              <a:t>mem </a:t>
            </a:r>
            <a:r>
              <a:rPr dirty="0" sz="950" spc="-10">
                <a:latin typeface="Arimo"/>
                <a:cs typeface="Arimo"/>
              </a:rPr>
              <a:t>ile </a:t>
            </a:r>
            <a:r>
              <a:rPr dirty="0" sz="950" spc="-20">
                <a:latin typeface="Arimo"/>
                <a:cs typeface="Arimo"/>
              </a:rPr>
              <a:t>belirlenen </a:t>
            </a:r>
            <a:r>
              <a:rPr dirty="0" sz="950" spc="-25">
                <a:latin typeface="Arimo"/>
                <a:cs typeface="Arimo"/>
              </a:rPr>
              <a:t>bellek</a:t>
            </a:r>
            <a:r>
              <a:rPr dirty="0" sz="950" spc="-45">
                <a:latin typeface="Arimo"/>
                <a:cs typeface="Arimo"/>
              </a:rPr>
              <a:t> </a:t>
            </a:r>
            <a:r>
              <a:rPr dirty="0" sz="950" spc="-35">
                <a:latin typeface="Arimo"/>
                <a:cs typeface="Arimo"/>
              </a:rPr>
              <a:t>bölgesinde</a:t>
            </a:r>
            <a:endParaRPr sz="950">
              <a:latin typeface="Arimo"/>
              <a:cs typeface="Arim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6493" y="5251716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70" y="828294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79754" y="5265384"/>
            <a:ext cx="4297045" cy="908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927985">
              <a:lnSpc>
                <a:spcPct val="101600"/>
              </a:lnSpc>
              <a:spcBef>
                <a:spcPts val="95"/>
              </a:spcBef>
            </a:pPr>
            <a:r>
              <a:rPr dirty="0" sz="950" spc="-30">
                <a:latin typeface="Arimo"/>
                <a:cs typeface="Arimo"/>
              </a:rPr>
              <a:t>bulunan </a:t>
            </a:r>
            <a:r>
              <a:rPr dirty="0" sz="950" spc="-35">
                <a:latin typeface="Arimo"/>
                <a:cs typeface="Arimo"/>
              </a:rPr>
              <a:t>de</a:t>
            </a:r>
            <a:r>
              <a:rPr dirty="0" sz="950" spc="-35">
                <a:latin typeface="WenQuanYi Micro Hei Mono"/>
                <a:cs typeface="WenQuanYi Micro Hei Mono"/>
              </a:rPr>
              <a:t>ğ</a:t>
            </a:r>
            <a:r>
              <a:rPr dirty="0" sz="950" spc="-35">
                <a:latin typeface="Arimo"/>
                <a:cs typeface="Arimo"/>
              </a:rPr>
              <a:t>erler yüklenir.  </a:t>
            </a:r>
            <a:r>
              <a:rPr dirty="0" sz="950" spc="-110">
                <a:latin typeface="Arimo"/>
                <a:cs typeface="Arimo"/>
              </a:rPr>
              <a:t>Yap</a:t>
            </a:r>
            <a:r>
              <a:rPr dirty="0" sz="950" spc="-110">
                <a:latin typeface="WenQuanYi Micro Hei Mono"/>
                <a:cs typeface="WenQuanYi Micro Hei Mono"/>
              </a:rPr>
              <a:t>ı</a:t>
            </a:r>
            <a:r>
              <a:rPr dirty="0" sz="950" spc="-110">
                <a:latin typeface="Arimo"/>
                <a:cs typeface="Arimo"/>
              </a:rPr>
              <a:t>lan </a:t>
            </a:r>
            <a:r>
              <a:rPr dirty="0" sz="950" spc="-45">
                <a:latin typeface="Arimo"/>
                <a:cs typeface="Arimo"/>
              </a:rPr>
              <a:t>i</a:t>
            </a:r>
            <a:r>
              <a:rPr dirty="0" sz="950" spc="-45">
                <a:latin typeface="WenQuanYi Micro Hei Mono"/>
                <a:cs typeface="WenQuanYi Micro Hei Mono"/>
              </a:rPr>
              <a:t>ş</a:t>
            </a:r>
            <a:r>
              <a:rPr dirty="0" sz="950" spc="-45">
                <a:latin typeface="Arimo"/>
                <a:cs typeface="Arimo"/>
              </a:rPr>
              <a:t>lem: </a:t>
            </a:r>
            <a:r>
              <a:rPr dirty="0" sz="950" spc="-25">
                <a:latin typeface="Arimo"/>
                <a:cs typeface="Arimo"/>
              </a:rPr>
              <a:t>regw=[mem]  </a:t>
            </a:r>
            <a:r>
              <a:rPr dirty="0" sz="950" spc="-50">
                <a:latin typeface="Arimo"/>
                <a:cs typeface="Arimo"/>
              </a:rPr>
              <a:t>DS=[mem+2]</a:t>
            </a:r>
            <a:endParaRPr sz="950">
              <a:latin typeface="Arimo"/>
              <a:cs typeface="Arimo"/>
            </a:endParaRPr>
          </a:p>
          <a:p>
            <a:pPr algn="just" marL="12700" marR="5080">
              <a:lnSpc>
                <a:spcPct val="101600"/>
              </a:lnSpc>
            </a:pPr>
            <a:r>
              <a:rPr dirty="0" sz="950" spc="-70">
                <a:latin typeface="Arimo"/>
                <a:cs typeface="Arimo"/>
              </a:rPr>
              <a:t>Bu </a:t>
            </a:r>
            <a:r>
              <a:rPr dirty="0" sz="950" spc="-20">
                <a:latin typeface="Arimo"/>
                <a:cs typeface="Arimo"/>
              </a:rPr>
              <a:t>komut </a:t>
            </a:r>
            <a:r>
              <a:rPr dirty="0" sz="950">
                <a:latin typeface="Arimo"/>
                <a:cs typeface="Arimo"/>
              </a:rPr>
              <a:t>bir </a:t>
            </a:r>
            <a:r>
              <a:rPr dirty="0" sz="950" spc="-40">
                <a:latin typeface="Arimo"/>
                <a:cs typeface="Arimo"/>
              </a:rPr>
              <a:t>seferde </a:t>
            </a:r>
            <a:r>
              <a:rPr dirty="0" sz="950" spc="-105">
                <a:latin typeface="Arimo"/>
                <a:cs typeface="Arimo"/>
              </a:rPr>
              <a:t>DS:SI </a:t>
            </a:r>
            <a:r>
              <a:rPr dirty="0" sz="950" spc="-15">
                <a:latin typeface="Arimo"/>
                <a:cs typeface="Arimo"/>
              </a:rPr>
              <a:t>ikilisinin </a:t>
            </a:r>
            <a:r>
              <a:rPr dirty="0" sz="950" spc="-25">
                <a:latin typeface="Arimo"/>
                <a:cs typeface="Arimo"/>
              </a:rPr>
              <a:t>de</a:t>
            </a:r>
            <a:r>
              <a:rPr dirty="0" sz="950" spc="-25">
                <a:latin typeface="WenQuanYi Micro Hei Mono"/>
                <a:cs typeface="WenQuanYi Micro Hei Mono"/>
              </a:rPr>
              <a:t>ğ</a:t>
            </a:r>
            <a:r>
              <a:rPr dirty="0" sz="950" spc="-25">
                <a:latin typeface="Arimo"/>
                <a:cs typeface="Arimo"/>
              </a:rPr>
              <a:t>erlerinin bellek </a:t>
            </a:r>
            <a:r>
              <a:rPr dirty="0" sz="950" spc="-70">
                <a:latin typeface="Arimo"/>
                <a:cs typeface="Arimo"/>
              </a:rPr>
              <a:t>alan</a:t>
            </a:r>
            <a:r>
              <a:rPr dirty="0" sz="950" spc="-70">
                <a:latin typeface="WenQuanYi Micro Hei Mono"/>
                <a:cs typeface="WenQuanYi Micro Hei Mono"/>
              </a:rPr>
              <a:t>ı</a:t>
            </a:r>
            <a:r>
              <a:rPr dirty="0" sz="950" spc="-70">
                <a:latin typeface="Arimo"/>
                <a:cs typeface="Arimo"/>
              </a:rPr>
              <a:t>ndan </a:t>
            </a:r>
            <a:r>
              <a:rPr dirty="0" sz="950" spc="-135">
                <a:latin typeface="Arimo"/>
                <a:cs typeface="Arimo"/>
              </a:rPr>
              <a:t>al</a:t>
            </a:r>
            <a:r>
              <a:rPr dirty="0" sz="950" spc="-135">
                <a:latin typeface="WenQuanYi Micro Hei Mono"/>
                <a:cs typeface="WenQuanYi Micro Hei Mono"/>
              </a:rPr>
              <a:t>ı</a:t>
            </a:r>
            <a:r>
              <a:rPr dirty="0" sz="950" spc="-135">
                <a:latin typeface="Arimo"/>
                <a:cs typeface="Arimo"/>
              </a:rPr>
              <a:t>nmas</a:t>
            </a:r>
            <a:r>
              <a:rPr dirty="0" sz="950" spc="-135">
                <a:latin typeface="WenQuanYi Micro Hei Mono"/>
                <a:cs typeface="WenQuanYi Micro Hei Mono"/>
              </a:rPr>
              <a:t>ı</a:t>
            </a:r>
            <a:r>
              <a:rPr dirty="0" sz="950" spc="-135">
                <a:latin typeface="Arimo"/>
                <a:cs typeface="Arimo"/>
              </a:rPr>
              <a:t>n</a:t>
            </a:r>
            <a:r>
              <a:rPr dirty="0" sz="950" spc="-135">
                <a:latin typeface="WenQuanYi Micro Hei Mono"/>
                <a:cs typeface="WenQuanYi Micro Hei Mono"/>
              </a:rPr>
              <a:t>ı  </a:t>
            </a:r>
            <a:r>
              <a:rPr dirty="0" sz="950" spc="-70">
                <a:latin typeface="Arimo"/>
                <a:cs typeface="Arimo"/>
              </a:rPr>
              <a:t>sa</a:t>
            </a:r>
            <a:r>
              <a:rPr dirty="0" sz="950" spc="-70">
                <a:latin typeface="WenQuanYi Micro Hei Mono"/>
                <a:cs typeface="WenQuanYi Micro Hei Mono"/>
              </a:rPr>
              <a:t>ğ</a:t>
            </a:r>
            <a:r>
              <a:rPr dirty="0" sz="950" spc="-70">
                <a:latin typeface="Arimo"/>
                <a:cs typeface="Arimo"/>
              </a:rPr>
              <a:t>lamaktad</a:t>
            </a:r>
            <a:r>
              <a:rPr dirty="0" sz="950" spc="-70">
                <a:latin typeface="WenQuanYi Micro Hei Mono"/>
                <a:cs typeface="WenQuanYi Micro Hei Mono"/>
              </a:rPr>
              <a:t>ı</a:t>
            </a:r>
            <a:r>
              <a:rPr dirty="0" sz="950" spc="-70">
                <a:latin typeface="Arimo"/>
                <a:cs typeface="Arimo"/>
              </a:rPr>
              <a:t>r. </a:t>
            </a:r>
            <a:r>
              <a:rPr dirty="0" sz="950" spc="-50">
                <a:latin typeface="Arimo"/>
                <a:cs typeface="Arimo"/>
              </a:rPr>
              <a:t>Genel </a:t>
            </a:r>
            <a:r>
              <a:rPr dirty="0" sz="950" spc="-30">
                <a:latin typeface="Arimo"/>
                <a:cs typeface="Arimo"/>
              </a:rPr>
              <a:t>olarak </a:t>
            </a:r>
            <a:r>
              <a:rPr dirty="0" sz="950" spc="-110">
                <a:latin typeface="Arimo"/>
                <a:cs typeface="Arimo"/>
              </a:rPr>
              <a:t>SI </a:t>
            </a:r>
            <a:r>
              <a:rPr dirty="0" sz="950" spc="-105">
                <a:latin typeface="Arimo"/>
                <a:cs typeface="Arimo"/>
              </a:rPr>
              <a:t>yazmac</a:t>
            </a:r>
            <a:r>
              <a:rPr dirty="0" sz="950" spc="-105">
                <a:latin typeface="WenQuanYi Micro Hei Mono"/>
                <a:cs typeface="WenQuanYi Micro Hei Mono"/>
              </a:rPr>
              <a:t>ı </a:t>
            </a:r>
            <a:r>
              <a:rPr dirty="0" sz="950" spc="-10">
                <a:latin typeface="Arimo"/>
                <a:cs typeface="Arimo"/>
              </a:rPr>
              <a:t>ile </a:t>
            </a:r>
            <a:r>
              <a:rPr dirty="0" sz="950" spc="-95">
                <a:latin typeface="Arimo"/>
                <a:cs typeface="Arimo"/>
              </a:rPr>
              <a:t>kullan</a:t>
            </a:r>
            <a:r>
              <a:rPr dirty="0" sz="950" spc="-95">
                <a:latin typeface="WenQuanYi Micro Hei Mono"/>
                <a:cs typeface="WenQuanYi Micro Hei Mono"/>
              </a:rPr>
              <a:t>ı</a:t>
            </a:r>
            <a:r>
              <a:rPr dirty="0" sz="950" spc="-95">
                <a:latin typeface="Arimo"/>
                <a:cs typeface="Arimo"/>
              </a:rPr>
              <a:t>lmas</a:t>
            </a:r>
            <a:r>
              <a:rPr dirty="0" sz="950" spc="-95">
                <a:latin typeface="WenQuanYi Micro Hei Mono"/>
                <a:cs typeface="WenQuanYi Micro Hei Mono"/>
              </a:rPr>
              <a:t>ı</a:t>
            </a:r>
            <a:r>
              <a:rPr dirty="0" sz="950" spc="-95">
                <a:latin typeface="Arimo"/>
                <a:cs typeface="Arimo"/>
              </a:rPr>
              <a:t>n</a:t>
            </a:r>
            <a:r>
              <a:rPr dirty="0" sz="950" spc="-95">
                <a:latin typeface="WenQuanYi Micro Hei Mono"/>
                <a:cs typeface="WenQuanYi Micro Hei Mono"/>
              </a:rPr>
              <a:t>ı</a:t>
            </a:r>
            <a:r>
              <a:rPr dirty="0" sz="950" spc="-95">
                <a:latin typeface="Arimo"/>
                <a:cs typeface="Arimo"/>
              </a:rPr>
              <a:t>n </a:t>
            </a:r>
            <a:r>
              <a:rPr dirty="0" sz="950" spc="-75">
                <a:latin typeface="Arimo"/>
                <a:cs typeface="Arimo"/>
              </a:rPr>
              <a:t>arkas</a:t>
            </a:r>
            <a:r>
              <a:rPr dirty="0" sz="950" spc="-75">
                <a:latin typeface="WenQuanYi Micro Hei Mono"/>
                <a:cs typeface="WenQuanYi Micro Hei Mono"/>
              </a:rPr>
              <a:t>ı</a:t>
            </a:r>
            <a:r>
              <a:rPr dirty="0" sz="950" spc="-75">
                <a:latin typeface="Arimo"/>
                <a:cs typeface="Arimo"/>
              </a:rPr>
              <a:t>nda, </a:t>
            </a:r>
            <a:r>
              <a:rPr dirty="0" sz="950" spc="-25">
                <a:latin typeface="Arimo"/>
                <a:cs typeface="Arimo"/>
              </a:rPr>
              <a:t>bellek  eri</a:t>
            </a:r>
            <a:r>
              <a:rPr dirty="0" sz="950" spc="-25">
                <a:latin typeface="WenQuanYi Micro Hei Mono"/>
                <a:cs typeface="WenQuanYi Micro Hei Mono"/>
              </a:rPr>
              <a:t>ş</a:t>
            </a:r>
            <a:r>
              <a:rPr dirty="0" sz="950" spc="-25">
                <a:latin typeface="Arimo"/>
                <a:cs typeface="Arimo"/>
              </a:rPr>
              <a:t>imlerinde </a:t>
            </a:r>
            <a:r>
              <a:rPr dirty="0" sz="950" spc="-145">
                <a:latin typeface="Arimo"/>
                <a:cs typeface="Arimo"/>
              </a:rPr>
              <a:t>DS </a:t>
            </a:r>
            <a:r>
              <a:rPr dirty="0" sz="950" spc="-50">
                <a:latin typeface="Arimo"/>
                <a:cs typeface="Arimo"/>
              </a:rPr>
              <a:t>ve </a:t>
            </a:r>
            <a:r>
              <a:rPr dirty="0" sz="950" spc="-110">
                <a:latin typeface="Arimo"/>
                <a:cs typeface="Arimo"/>
              </a:rPr>
              <a:t>SI </a:t>
            </a:r>
            <a:r>
              <a:rPr dirty="0" sz="950" spc="-90">
                <a:latin typeface="Arimo"/>
                <a:cs typeface="Arimo"/>
              </a:rPr>
              <a:t>yazmaçlar</a:t>
            </a:r>
            <a:r>
              <a:rPr dirty="0" sz="950" spc="-90">
                <a:latin typeface="WenQuanYi Micro Hei Mono"/>
                <a:cs typeface="WenQuanYi Micro Hei Mono"/>
              </a:rPr>
              <a:t>ı</a:t>
            </a:r>
            <a:r>
              <a:rPr dirty="0" sz="950" spc="-90">
                <a:latin typeface="Arimo"/>
                <a:cs typeface="Arimo"/>
              </a:rPr>
              <a:t>n</a:t>
            </a:r>
            <a:r>
              <a:rPr dirty="0" sz="950" spc="-90">
                <a:latin typeface="WenQuanYi Micro Hei Mono"/>
                <a:cs typeface="WenQuanYi Micro Hei Mono"/>
              </a:rPr>
              <a:t>ı</a:t>
            </a:r>
            <a:r>
              <a:rPr dirty="0" sz="950" spc="-90">
                <a:latin typeface="Arimo"/>
                <a:cs typeface="Arimo"/>
              </a:rPr>
              <a:t>n </a:t>
            </a:r>
            <a:r>
              <a:rPr dirty="0" sz="950" spc="-5">
                <a:latin typeface="Arimo"/>
                <a:cs typeface="Arimo"/>
              </a:rPr>
              <a:t>birlikte </a:t>
            </a:r>
            <a:r>
              <a:rPr dirty="0" sz="950" spc="-85">
                <a:latin typeface="Arimo"/>
                <a:cs typeface="Arimo"/>
              </a:rPr>
              <a:t>kullan</a:t>
            </a:r>
            <a:r>
              <a:rPr dirty="0" sz="950" spc="-85">
                <a:latin typeface="WenQuanYi Micro Hei Mono"/>
                <a:cs typeface="WenQuanYi Micro Hei Mono"/>
              </a:rPr>
              <a:t>ı</a:t>
            </a:r>
            <a:r>
              <a:rPr dirty="0" sz="950" spc="-85">
                <a:latin typeface="Arimo"/>
                <a:cs typeface="Arimo"/>
              </a:rPr>
              <a:t>lmas</a:t>
            </a:r>
            <a:r>
              <a:rPr dirty="0" sz="950" spc="-85">
                <a:latin typeface="WenQuanYi Micro Hei Mono"/>
                <a:cs typeface="WenQuanYi Micro Hei Mono"/>
              </a:rPr>
              <a:t>ı </a:t>
            </a:r>
            <a:r>
              <a:rPr dirty="0" sz="950" spc="-45">
                <a:latin typeface="Arimo"/>
                <a:cs typeface="Arimo"/>
              </a:rPr>
              <a:t>yatar. </a:t>
            </a:r>
            <a:r>
              <a:rPr dirty="0" sz="950" spc="-55">
                <a:latin typeface="Arimo"/>
                <a:cs typeface="Arimo"/>
              </a:rPr>
              <a:t>Benzer </a:t>
            </a:r>
            <a:r>
              <a:rPr dirty="0" sz="950" spc="-50">
                <a:latin typeface="WenQuanYi Micro Hei Mono"/>
                <a:cs typeface="WenQuanYi Micro Hei Mono"/>
              </a:rPr>
              <a:t>ş</a:t>
            </a:r>
            <a:r>
              <a:rPr dirty="0" sz="950" spc="-50">
                <a:latin typeface="Arimo"/>
                <a:cs typeface="Arimo"/>
              </a:rPr>
              <a:t>ekilde </a:t>
            </a:r>
            <a:r>
              <a:rPr dirty="0" sz="950" spc="-60">
                <a:latin typeface="Arimo"/>
                <a:cs typeface="Arimo"/>
              </a:rPr>
              <a:t>DI </a:t>
            </a:r>
            <a:r>
              <a:rPr dirty="0" sz="950" spc="-50">
                <a:latin typeface="Arimo"/>
                <a:cs typeface="Arimo"/>
              </a:rPr>
              <a:t>ve</a:t>
            </a:r>
            <a:r>
              <a:rPr dirty="0" sz="950" spc="-130">
                <a:latin typeface="Arimo"/>
                <a:cs typeface="Arimo"/>
              </a:rPr>
              <a:t> </a:t>
            </a:r>
            <a:r>
              <a:rPr dirty="0" sz="950" spc="-150">
                <a:latin typeface="Arimo"/>
                <a:cs typeface="Arimo"/>
              </a:rPr>
              <a:t>BX</a:t>
            </a:r>
            <a:endParaRPr sz="950">
              <a:latin typeface="Arimo"/>
              <a:cs typeface="Arim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0122" y="6147818"/>
            <a:ext cx="4297045" cy="46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600"/>
              </a:lnSpc>
              <a:spcBef>
                <a:spcPts val="95"/>
              </a:spcBef>
            </a:pPr>
            <a:r>
              <a:rPr dirty="0" sz="950" spc="-80">
                <a:latin typeface="Arimo"/>
                <a:cs typeface="Arimo"/>
              </a:rPr>
              <a:t>yazmaçlar</a:t>
            </a:r>
            <a:r>
              <a:rPr dirty="0" sz="950" spc="-80">
                <a:latin typeface="WenQuanYi Micro Hei Mono"/>
                <a:cs typeface="WenQuanYi Micro Hei Mono"/>
              </a:rPr>
              <a:t>ı </a:t>
            </a:r>
            <a:r>
              <a:rPr dirty="0" sz="950" spc="-50">
                <a:latin typeface="Arimo"/>
                <a:cs typeface="Arimo"/>
              </a:rPr>
              <a:t>da </a:t>
            </a:r>
            <a:r>
              <a:rPr dirty="0" sz="950" spc="-25">
                <a:latin typeface="Arimo"/>
                <a:cs typeface="Arimo"/>
              </a:rPr>
              <a:t>bu </a:t>
            </a:r>
            <a:r>
              <a:rPr dirty="0" sz="950" spc="-20">
                <a:latin typeface="Arimo"/>
                <a:cs typeface="Arimo"/>
              </a:rPr>
              <a:t>komut </a:t>
            </a:r>
            <a:r>
              <a:rPr dirty="0" sz="950" spc="-15">
                <a:latin typeface="Arimo"/>
                <a:cs typeface="Arimo"/>
              </a:rPr>
              <a:t>ile </a:t>
            </a:r>
            <a:r>
              <a:rPr dirty="0" sz="950" spc="-5">
                <a:latin typeface="Arimo"/>
                <a:cs typeface="Arimo"/>
              </a:rPr>
              <a:t>birlikte </a:t>
            </a:r>
            <a:r>
              <a:rPr dirty="0" sz="950" spc="-45">
                <a:latin typeface="Arimo"/>
                <a:cs typeface="Arimo"/>
              </a:rPr>
              <a:t>kullan</a:t>
            </a:r>
            <a:r>
              <a:rPr dirty="0" sz="950" spc="-45">
                <a:latin typeface="WenQuanYi Micro Hei Mono"/>
                <a:cs typeface="WenQuanYi Micro Hei Mono"/>
              </a:rPr>
              <a:t>ı</a:t>
            </a:r>
            <a:r>
              <a:rPr dirty="0" sz="950" spc="-45">
                <a:latin typeface="Arimo"/>
                <a:cs typeface="Arimo"/>
              </a:rPr>
              <a:t>labilir. </a:t>
            </a:r>
            <a:r>
              <a:rPr dirty="0" sz="950" spc="-15">
                <a:latin typeface="Arimo"/>
                <a:cs typeface="Arimo"/>
              </a:rPr>
              <a:t>Mem </a:t>
            </a:r>
            <a:r>
              <a:rPr dirty="0" sz="950" spc="-40">
                <a:latin typeface="Arimo"/>
                <a:cs typeface="Arimo"/>
              </a:rPr>
              <a:t>de</a:t>
            </a:r>
            <a:r>
              <a:rPr dirty="0" sz="950" spc="-40">
                <a:latin typeface="WenQuanYi Micro Hei Mono"/>
                <a:cs typeface="WenQuanYi Micro Hei Mono"/>
              </a:rPr>
              <a:t>ğ</a:t>
            </a:r>
            <a:r>
              <a:rPr dirty="0" sz="950" spc="-40">
                <a:latin typeface="Arimo"/>
                <a:cs typeface="Arimo"/>
              </a:rPr>
              <a:t>eri </a:t>
            </a:r>
            <a:r>
              <a:rPr dirty="0" sz="950" spc="-35">
                <a:latin typeface="Arimo"/>
                <a:cs typeface="Arimo"/>
              </a:rPr>
              <a:t>do</a:t>
            </a:r>
            <a:r>
              <a:rPr dirty="0" sz="950" spc="-35">
                <a:latin typeface="WenQuanYi Micro Hei Mono"/>
                <a:cs typeface="WenQuanYi Micro Hei Mono"/>
              </a:rPr>
              <a:t>ğ</a:t>
            </a:r>
            <a:r>
              <a:rPr dirty="0" sz="950" spc="-35">
                <a:latin typeface="Arimo"/>
                <a:cs typeface="Arimo"/>
              </a:rPr>
              <a:t>rudan </a:t>
            </a:r>
            <a:r>
              <a:rPr dirty="0" sz="950">
                <a:latin typeface="Arimo"/>
                <a:cs typeface="Arimo"/>
              </a:rPr>
              <a:t>bir </a:t>
            </a:r>
            <a:r>
              <a:rPr dirty="0" sz="950" spc="-25">
                <a:latin typeface="Arimo"/>
                <a:cs typeface="Arimo"/>
              </a:rPr>
              <a:t>bellek  </a:t>
            </a:r>
            <a:r>
              <a:rPr dirty="0" sz="950" spc="-40">
                <a:latin typeface="Arimo"/>
                <a:cs typeface="Arimo"/>
              </a:rPr>
              <a:t>adresi </a:t>
            </a:r>
            <a:r>
              <a:rPr dirty="0" sz="950" spc="-30">
                <a:latin typeface="Arimo"/>
                <a:cs typeface="Arimo"/>
              </a:rPr>
              <a:t>olarak </a:t>
            </a:r>
            <a:r>
              <a:rPr dirty="0" sz="950" spc="-20">
                <a:latin typeface="Arimo"/>
                <a:cs typeface="Arimo"/>
              </a:rPr>
              <a:t>verilebildi</a:t>
            </a:r>
            <a:r>
              <a:rPr dirty="0" sz="950" spc="-20">
                <a:latin typeface="WenQuanYi Micro Hei Mono"/>
                <a:cs typeface="WenQuanYi Micro Hei Mono"/>
              </a:rPr>
              <a:t>ğ</a:t>
            </a:r>
            <a:r>
              <a:rPr dirty="0" sz="950" spc="-20">
                <a:latin typeface="Arimo"/>
                <a:cs typeface="Arimo"/>
              </a:rPr>
              <a:t>i </a:t>
            </a:r>
            <a:r>
              <a:rPr dirty="0" sz="950" spc="-25">
                <a:latin typeface="Arimo"/>
                <a:cs typeface="Arimo"/>
              </a:rPr>
              <a:t>gibi </a:t>
            </a:r>
            <a:r>
              <a:rPr dirty="0" sz="950">
                <a:latin typeface="Arimo"/>
                <a:cs typeface="Arimo"/>
              </a:rPr>
              <a:t>bir </a:t>
            </a:r>
            <a:r>
              <a:rPr dirty="0" sz="950" spc="-65">
                <a:latin typeface="Arimo"/>
                <a:cs typeface="Arimo"/>
              </a:rPr>
              <a:t>de</a:t>
            </a:r>
            <a:r>
              <a:rPr dirty="0" sz="950" spc="-65">
                <a:latin typeface="WenQuanYi Micro Hei Mono"/>
                <a:cs typeface="WenQuanYi Micro Hei Mono"/>
              </a:rPr>
              <a:t>ğ</a:t>
            </a:r>
            <a:r>
              <a:rPr dirty="0" sz="950" spc="-65">
                <a:latin typeface="Arimo"/>
                <a:cs typeface="Arimo"/>
              </a:rPr>
              <a:t>i</a:t>
            </a:r>
            <a:r>
              <a:rPr dirty="0" sz="950" spc="-65">
                <a:latin typeface="WenQuanYi Micro Hei Mono"/>
                <a:cs typeface="WenQuanYi Micro Hei Mono"/>
              </a:rPr>
              <a:t>ş</a:t>
            </a:r>
            <a:r>
              <a:rPr dirty="0" sz="950" spc="-65">
                <a:latin typeface="Arimo"/>
                <a:cs typeface="Arimo"/>
              </a:rPr>
              <a:t>ken </a:t>
            </a:r>
            <a:r>
              <a:rPr dirty="0" sz="950" spc="-10">
                <a:latin typeface="Arimo"/>
                <a:cs typeface="Arimo"/>
              </a:rPr>
              <a:t>ile </a:t>
            </a:r>
            <a:r>
              <a:rPr dirty="0" sz="950" spc="-40">
                <a:latin typeface="Arimo"/>
                <a:cs typeface="Arimo"/>
              </a:rPr>
              <a:t>de </a:t>
            </a:r>
            <a:r>
              <a:rPr dirty="0" sz="950" spc="-20">
                <a:latin typeface="Arimo"/>
                <a:cs typeface="Arimo"/>
              </a:rPr>
              <a:t>verilebilir. </a:t>
            </a:r>
            <a:r>
              <a:rPr dirty="0" sz="950" spc="-70">
                <a:latin typeface="Arimo"/>
                <a:cs typeface="Arimo"/>
              </a:rPr>
              <a:t>Bu </a:t>
            </a:r>
            <a:r>
              <a:rPr dirty="0" sz="950" spc="-25">
                <a:latin typeface="Arimo"/>
                <a:cs typeface="Arimo"/>
              </a:rPr>
              <a:t>durumda </a:t>
            </a:r>
            <a:r>
              <a:rPr dirty="0" sz="950" spc="-65">
                <a:latin typeface="Arimo"/>
                <a:cs typeface="Arimo"/>
              </a:rPr>
              <a:t>kullan</a:t>
            </a:r>
            <a:r>
              <a:rPr dirty="0" sz="950" spc="-65">
                <a:latin typeface="WenQuanYi Micro Hei Mono"/>
                <a:cs typeface="WenQuanYi Micro Hei Mono"/>
              </a:rPr>
              <a:t>ı</a:t>
            </a:r>
            <a:r>
              <a:rPr dirty="0" sz="950" spc="-65">
                <a:latin typeface="Arimo"/>
                <a:cs typeface="Arimo"/>
              </a:rPr>
              <a:t>lacak  </a:t>
            </a:r>
            <a:r>
              <a:rPr dirty="0" sz="950" spc="-25">
                <a:latin typeface="Arimo"/>
                <a:cs typeface="Arimo"/>
              </a:rPr>
              <a:t>olan</a:t>
            </a:r>
            <a:r>
              <a:rPr dirty="0" sz="950" spc="-50">
                <a:latin typeface="Arimo"/>
                <a:cs typeface="Arimo"/>
              </a:rPr>
              <a:t> </a:t>
            </a:r>
            <a:r>
              <a:rPr dirty="0" sz="950" spc="-70">
                <a:latin typeface="Arimo"/>
                <a:cs typeface="Arimo"/>
              </a:rPr>
              <a:t>de</a:t>
            </a:r>
            <a:r>
              <a:rPr dirty="0" sz="950" spc="-70">
                <a:latin typeface="WenQuanYi Micro Hei Mono"/>
                <a:cs typeface="WenQuanYi Micro Hei Mono"/>
              </a:rPr>
              <a:t>ğ</a:t>
            </a:r>
            <a:r>
              <a:rPr dirty="0" sz="950" spc="-70">
                <a:latin typeface="Arimo"/>
                <a:cs typeface="Arimo"/>
              </a:rPr>
              <a:t>i</a:t>
            </a:r>
            <a:r>
              <a:rPr dirty="0" sz="950" spc="-70">
                <a:latin typeface="WenQuanYi Micro Hei Mono"/>
                <a:cs typeface="WenQuanYi Micro Hei Mono"/>
              </a:rPr>
              <a:t>ş</a:t>
            </a:r>
            <a:r>
              <a:rPr dirty="0" sz="950" spc="-70">
                <a:latin typeface="Arimo"/>
                <a:cs typeface="Arimo"/>
              </a:rPr>
              <a:t>ken</a:t>
            </a:r>
            <a:r>
              <a:rPr dirty="0" sz="950" spc="-35">
                <a:latin typeface="Arimo"/>
                <a:cs typeface="Arimo"/>
              </a:rPr>
              <a:t> </a:t>
            </a:r>
            <a:r>
              <a:rPr dirty="0" sz="950" spc="-40">
                <a:latin typeface="Arimo"/>
                <a:cs typeface="Arimo"/>
              </a:rPr>
              <a:t>32</a:t>
            </a:r>
            <a:r>
              <a:rPr dirty="0" sz="950" spc="-50">
                <a:latin typeface="Arimo"/>
                <a:cs typeface="Arimo"/>
              </a:rPr>
              <a:t> </a:t>
            </a:r>
            <a:r>
              <a:rPr dirty="0" sz="950" spc="10">
                <a:latin typeface="Arimo"/>
                <a:cs typeface="Arimo"/>
              </a:rPr>
              <a:t>bit</a:t>
            </a:r>
            <a:r>
              <a:rPr dirty="0" sz="950" spc="-35">
                <a:latin typeface="Arimo"/>
                <a:cs typeface="Arimo"/>
              </a:rPr>
              <a:t> </a:t>
            </a:r>
            <a:r>
              <a:rPr dirty="0" sz="950" spc="-20">
                <a:latin typeface="Arimo"/>
                <a:cs typeface="Arimo"/>
              </a:rPr>
              <a:t>(doubleword)</a:t>
            </a:r>
            <a:r>
              <a:rPr dirty="0" sz="950" spc="-35">
                <a:latin typeface="Arimo"/>
                <a:cs typeface="Arimo"/>
              </a:rPr>
              <a:t> </a:t>
            </a:r>
            <a:r>
              <a:rPr dirty="0" sz="950" spc="-45">
                <a:latin typeface="Arimo"/>
                <a:cs typeface="Arimo"/>
              </a:rPr>
              <a:t>olacak</a:t>
            </a:r>
            <a:r>
              <a:rPr dirty="0" sz="950" spc="-40">
                <a:latin typeface="Arimo"/>
                <a:cs typeface="Arimo"/>
              </a:rPr>
              <a:t> </a:t>
            </a:r>
            <a:r>
              <a:rPr dirty="0" sz="950" spc="-50">
                <a:latin typeface="WenQuanYi Micro Hei Mono"/>
                <a:cs typeface="WenQuanYi Micro Hei Mono"/>
              </a:rPr>
              <a:t>ş</a:t>
            </a:r>
            <a:r>
              <a:rPr dirty="0" sz="950" spc="-50">
                <a:latin typeface="Arimo"/>
                <a:cs typeface="Arimo"/>
              </a:rPr>
              <a:t>ekilde</a:t>
            </a:r>
            <a:r>
              <a:rPr dirty="0" sz="950" spc="-30">
                <a:latin typeface="Arimo"/>
                <a:cs typeface="Arimo"/>
              </a:rPr>
              <a:t> </a:t>
            </a:r>
            <a:r>
              <a:rPr dirty="0" sz="950" spc="-100">
                <a:latin typeface="Arimo"/>
                <a:cs typeface="Arimo"/>
              </a:rPr>
              <a:t>tan</a:t>
            </a:r>
            <a:r>
              <a:rPr dirty="0" sz="950" spc="-100">
                <a:latin typeface="WenQuanYi Micro Hei Mono"/>
                <a:cs typeface="WenQuanYi Micro Hei Mono"/>
              </a:rPr>
              <a:t>ı</a:t>
            </a:r>
            <a:r>
              <a:rPr dirty="0" sz="950" spc="-100">
                <a:latin typeface="Arimo"/>
                <a:cs typeface="Arimo"/>
              </a:rPr>
              <a:t>mlanm</a:t>
            </a:r>
            <a:r>
              <a:rPr dirty="0" sz="950" spc="-100">
                <a:latin typeface="WenQuanYi Micro Hei Mono"/>
                <a:cs typeface="WenQuanYi Micro Hei Mono"/>
              </a:rPr>
              <a:t>ış</a:t>
            </a:r>
            <a:r>
              <a:rPr dirty="0" sz="950" spc="-340">
                <a:latin typeface="WenQuanYi Micro Hei Mono"/>
                <a:cs typeface="WenQuanYi Micro Hei Mono"/>
              </a:rPr>
              <a:t> </a:t>
            </a:r>
            <a:r>
              <a:rPr dirty="0" sz="950" spc="-95">
                <a:latin typeface="Arimo"/>
                <a:cs typeface="Arimo"/>
              </a:rPr>
              <a:t>olmas</a:t>
            </a:r>
            <a:r>
              <a:rPr dirty="0" sz="950" spc="-95">
                <a:latin typeface="WenQuanYi Micro Hei Mono"/>
                <a:cs typeface="WenQuanYi Micro Hei Mono"/>
              </a:rPr>
              <a:t>ı</a:t>
            </a:r>
            <a:r>
              <a:rPr dirty="0" sz="950" spc="-345">
                <a:latin typeface="WenQuanYi Micro Hei Mono"/>
                <a:cs typeface="WenQuanYi Micro Hei Mono"/>
              </a:rPr>
              <a:t> </a:t>
            </a:r>
            <a:r>
              <a:rPr dirty="0" sz="950" spc="-30">
                <a:latin typeface="Arimo"/>
                <a:cs typeface="Arimo"/>
              </a:rPr>
              <a:t>gereklidir.</a:t>
            </a:r>
            <a:endParaRPr sz="950">
              <a:latin typeface="Arimo"/>
              <a:cs typeface="Arim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828677" y="4530016"/>
            <a:ext cx="37211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60" b="1">
                <a:solidFill>
                  <a:srgbClr val="FF0000"/>
                </a:solidFill>
                <a:latin typeface="Trebuchet MS"/>
                <a:cs typeface="Trebuchet MS"/>
              </a:rPr>
              <a:t>Örnek: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28677" y="4824160"/>
            <a:ext cx="732790" cy="31940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140">
                <a:latin typeface="Arimo"/>
                <a:cs typeface="Arimo"/>
              </a:rPr>
              <a:t>LDS</a:t>
            </a:r>
            <a:r>
              <a:rPr dirty="0" sz="950" spc="-70">
                <a:latin typeface="Arimo"/>
                <a:cs typeface="Arimo"/>
              </a:rPr>
              <a:t> </a:t>
            </a:r>
            <a:r>
              <a:rPr dirty="0" sz="950" spc="-45">
                <a:latin typeface="Arimo"/>
                <a:cs typeface="Arimo"/>
              </a:rPr>
              <a:t>SI,[0000]</a:t>
            </a:r>
            <a:endParaRPr sz="9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50" spc="-140">
                <a:latin typeface="Arimo"/>
                <a:cs typeface="Arimo"/>
              </a:rPr>
              <a:t>LDS</a:t>
            </a:r>
            <a:r>
              <a:rPr dirty="0" sz="950" spc="-100">
                <a:latin typeface="Arimo"/>
                <a:cs typeface="Arimo"/>
              </a:rPr>
              <a:t> </a:t>
            </a:r>
            <a:r>
              <a:rPr dirty="0" sz="950" spc="-45">
                <a:latin typeface="Arimo"/>
                <a:cs typeface="Arimo"/>
              </a:rPr>
              <a:t>SI,Mydata</a:t>
            </a:r>
            <a:endParaRPr sz="950">
              <a:latin typeface="Arimo"/>
              <a:cs typeface="Arim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83275" y="5665470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828555" y="5265384"/>
            <a:ext cx="4335145" cy="672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600"/>
              </a:lnSpc>
              <a:spcBef>
                <a:spcPts val="95"/>
              </a:spcBef>
            </a:pPr>
            <a:r>
              <a:rPr dirty="0" sz="950" spc="-130">
                <a:latin typeface="Arimo"/>
                <a:cs typeface="Arimo"/>
              </a:rPr>
              <a:t>A</a:t>
            </a:r>
            <a:r>
              <a:rPr dirty="0" sz="950" spc="-130">
                <a:latin typeface="WenQuanYi Micro Hei Mono"/>
                <a:cs typeface="WenQuanYi Micro Hei Mono"/>
              </a:rPr>
              <a:t>ş</a:t>
            </a:r>
            <a:r>
              <a:rPr dirty="0" sz="950" spc="-130">
                <a:latin typeface="Arimo"/>
                <a:cs typeface="Arimo"/>
              </a:rPr>
              <a:t>a</a:t>
            </a:r>
            <a:r>
              <a:rPr dirty="0" sz="950" spc="-130">
                <a:latin typeface="WenQuanYi Micro Hei Mono"/>
                <a:cs typeface="WenQuanYi Micro Hei Mono"/>
              </a:rPr>
              <a:t>ğı</a:t>
            </a:r>
            <a:r>
              <a:rPr dirty="0" sz="950" spc="-130">
                <a:latin typeface="Arimo"/>
                <a:cs typeface="Arimo"/>
              </a:rPr>
              <a:t>da </a:t>
            </a:r>
            <a:r>
              <a:rPr dirty="0" sz="950" spc="-5">
                <a:latin typeface="Arimo"/>
                <a:cs typeface="Arimo"/>
              </a:rPr>
              <a:t>belirtilen </a:t>
            </a:r>
            <a:r>
              <a:rPr dirty="0" sz="950" spc="-25">
                <a:latin typeface="Arimo"/>
                <a:cs typeface="Arimo"/>
              </a:rPr>
              <a:t>bellek </a:t>
            </a:r>
            <a:r>
              <a:rPr dirty="0" sz="950" spc="-70">
                <a:latin typeface="Arimo"/>
                <a:cs typeface="Arimo"/>
              </a:rPr>
              <a:t>haritas</a:t>
            </a:r>
            <a:r>
              <a:rPr dirty="0" sz="950" spc="-70">
                <a:latin typeface="WenQuanYi Micro Hei Mono"/>
                <a:cs typeface="WenQuanYi Micro Hei Mono"/>
              </a:rPr>
              <a:t>ı </a:t>
            </a:r>
            <a:r>
              <a:rPr dirty="0" sz="950" spc="-90">
                <a:latin typeface="Arimo"/>
                <a:cs typeface="Arimo"/>
              </a:rPr>
              <a:t>uyar</a:t>
            </a:r>
            <a:r>
              <a:rPr dirty="0" sz="950" spc="-90">
                <a:latin typeface="WenQuanYi Micro Hei Mono"/>
                <a:cs typeface="WenQuanYi Micro Hei Mono"/>
              </a:rPr>
              <a:t>ı</a:t>
            </a:r>
            <a:r>
              <a:rPr dirty="0" sz="950" spc="-90">
                <a:latin typeface="Arimo"/>
                <a:cs typeface="Arimo"/>
              </a:rPr>
              <a:t>ca </a:t>
            </a:r>
            <a:r>
              <a:rPr dirty="0" sz="950" spc="-70">
                <a:latin typeface="Arimo"/>
                <a:cs typeface="Arimo"/>
              </a:rPr>
              <a:t>SI=5341H </a:t>
            </a:r>
            <a:r>
              <a:rPr dirty="0" sz="950" spc="-50">
                <a:latin typeface="Arimo"/>
                <a:cs typeface="Arimo"/>
              </a:rPr>
              <a:t>ve </a:t>
            </a:r>
            <a:r>
              <a:rPr dirty="0" sz="950" spc="-80">
                <a:latin typeface="Arimo"/>
                <a:cs typeface="Arimo"/>
              </a:rPr>
              <a:t>DS=4553H </a:t>
            </a:r>
            <a:r>
              <a:rPr dirty="0" sz="950" spc="-25">
                <a:latin typeface="Arimo"/>
                <a:cs typeface="Arimo"/>
              </a:rPr>
              <a:t>de</a:t>
            </a:r>
            <a:r>
              <a:rPr dirty="0" sz="950" spc="-25">
                <a:latin typeface="WenQuanYi Micro Hei Mono"/>
                <a:cs typeface="WenQuanYi Micro Hei Mono"/>
              </a:rPr>
              <a:t>ğ</a:t>
            </a:r>
            <a:r>
              <a:rPr dirty="0" sz="950" spc="-25">
                <a:latin typeface="Arimo"/>
                <a:cs typeface="Arimo"/>
              </a:rPr>
              <a:t>erlerini </a:t>
            </a:r>
            <a:r>
              <a:rPr dirty="0" sz="950" spc="-125">
                <a:latin typeface="Arimo"/>
                <a:cs typeface="Arimo"/>
              </a:rPr>
              <a:t>alm</a:t>
            </a:r>
            <a:r>
              <a:rPr dirty="0" sz="950" spc="-125">
                <a:latin typeface="WenQuanYi Micro Hei Mono"/>
                <a:cs typeface="WenQuanYi Micro Hei Mono"/>
              </a:rPr>
              <a:t>ış  </a:t>
            </a:r>
            <a:r>
              <a:rPr dirty="0" sz="950" spc="-50">
                <a:latin typeface="Arimo"/>
                <a:cs typeface="Arimo"/>
              </a:rPr>
              <a:t>olacakt</a:t>
            </a:r>
            <a:r>
              <a:rPr dirty="0" sz="950" spc="-50">
                <a:latin typeface="WenQuanYi Micro Hei Mono"/>
                <a:cs typeface="WenQuanYi Micro Hei Mono"/>
              </a:rPr>
              <a:t>ı</a:t>
            </a:r>
            <a:r>
              <a:rPr dirty="0" sz="950" spc="-50">
                <a:latin typeface="Arimo"/>
                <a:cs typeface="Arimo"/>
              </a:rPr>
              <a:t>r.Mydata </a:t>
            </a:r>
            <a:r>
              <a:rPr dirty="0" sz="950" spc="-60">
                <a:latin typeface="Arimo"/>
                <a:cs typeface="Arimo"/>
              </a:rPr>
              <a:t>de</a:t>
            </a:r>
            <a:r>
              <a:rPr dirty="0" sz="950" spc="-60">
                <a:latin typeface="WenQuanYi Micro Hei Mono"/>
                <a:cs typeface="WenQuanYi Micro Hei Mono"/>
              </a:rPr>
              <a:t>ğ</a:t>
            </a:r>
            <a:r>
              <a:rPr dirty="0" sz="950" spc="-60">
                <a:latin typeface="Arimo"/>
                <a:cs typeface="Arimo"/>
              </a:rPr>
              <a:t>i</a:t>
            </a:r>
            <a:r>
              <a:rPr dirty="0" sz="950" spc="-60">
                <a:latin typeface="WenQuanYi Micro Hei Mono"/>
                <a:cs typeface="WenQuanYi Micro Hei Mono"/>
              </a:rPr>
              <a:t>ş</a:t>
            </a:r>
            <a:r>
              <a:rPr dirty="0" sz="950" spc="-60">
                <a:latin typeface="Arimo"/>
                <a:cs typeface="Arimo"/>
              </a:rPr>
              <a:t>keni </a:t>
            </a:r>
            <a:r>
              <a:rPr dirty="0" sz="950" spc="-55">
                <a:latin typeface="Arimo"/>
                <a:cs typeface="Arimo"/>
              </a:rPr>
              <a:t>kullan</a:t>
            </a:r>
            <a:r>
              <a:rPr dirty="0" sz="950" spc="-55">
                <a:latin typeface="WenQuanYi Micro Hei Mono"/>
                <a:cs typeface="WenQuanYi Micro Hei Mono"/>
              </a:rPr>
              <a:t>ı</a:t>
            </a:r>
            <a:r>
              <a:rPr dirty="0" sz="950" spc="-55">
                <a:latin typeface="Arimo"/>
                <a:cs typeface="Arimo"/>
              </a:rPr>
              <a:t>larak </a:t>
            </a:r>
            <a:r>
              <a:rPr dirty="0" sz="950" spc="-50">
                <a:latin typeface="Arimo"/>
                <a:cs typeface="Arimo"/>
              </a:rPr>
              <a:t>i</a:t>
            </a:r>
            <a:r>
              <a:rPr dirty="0" sz="950" spc="-50">
                <a:latin typeface="WenQuanYi Micro Hei Mono"/>
                <a:cs typeface="WenQuanYi Micro Hei Mono"/>
              </a:rPr>
              <a:t>ş</a:t>
            </a:r>
            <a:r>
              <a:rPr dirty="0" sz="950" spc="-50">
                <a:latin typeface="Arimo"/>
                <a:cs typeface="Arimo"/>
              </a:rPr>
              <a:t>lem </a:t>
            </a:r>
            <a:r>
              <a:rPr dirty="0" sz="950" spc="-80">
                <a:latin typeface="Arimo"/>
                <a:cs typeface="Arimo"/>
              </a:rPr>
              <a:t>yap</a:t>
            </a:r>
            <a:r>
              <a:rPr dirty="0" sz="950" spc="-80">
                <a:latin typeface="WenQuanYi Micro Hei Mono"/>
                <a:cs typeface="WenQuanYi Micro Hei Mono"/>
              </a:rPr>
              <a:t>ı</a:t>
            </a:r>
            <a:r>
              <a:rPr dirty="0" sz="950" spc="-80">
                <a:latin typeface="Arimo"/>
                <a:cs typeface="Arimo"/>
              </a:rPr>
              <a:t>lmak </a:t>
            </a:r>
            <a:r>
              <a:rPr dirty="0" sz="950" spc="-30">
                <a:latin typeface="Arimo"/>
                <a:cs typeface="Arimo"/>
              </a:rPr>
              <a:t>istendi</a:t>
            </a:r>
            <a:r>
              <a:rPr dirty="0" sz="950" spc="-30">
                <a:latin typeface="WenQuanYi Micro Hei Mono"/>
                <a:cs typeface="WenQuanYi Micro Hei Mono"/>
              </a:rPr>
              <a:t>ğ</a:t>
            </a:r>
            <a:r>
              <a:rPr dirty="0" sz="950" spc="-30">
                <a:latin typeface="Arimo"/>
                <a:cs typeface="Arimo"/>
              </a:rPr>
              <a:t>inde </a:t>
            </a:r>
            <a:r>
              <a:rPr dirty="0" sz="950" spc="-55">
                <a:latin typeface="Arimo"/>
                <a:cs typeface="Arimo"/>
              </a:rPr>
              <a:t>de</a:t>
            </a:r>
            <a:r>
              <a:rPr dirty="0" sz="950" spc="-55">
                <a:latin typeface="WenQuanYi Micro Hei Mono"/>
                <a:cs typeface="WenQuanYi Micro Hei Mono"/>
              </a:rPr>
              <a:t>ğ</a:t>
            </a:r>
            <a:r>
              <a:rPr dirty="0" sz="950" spc="-55">
                <a:latin typeface="Arimo"/>
                <a:cs typeface="Arimo"/>
              </a:rPr>
              <a:t>i</a:t>
            </a:r>
            <a:r>
              <a:rPr dirty="0" sz="950" spc="-55">
                <a:latin typeface="WenQuanYi Micro Hei Mono"/>
                <a:cs typeface="WenQuanYi Micro Hei Mono"/>
              </a:rPr>
              <a:t>ş</a:t>
            </a:r>
            <a:r>
              <a:rPr dirty="0" sz="950" spc="-55">
                <a:latin typeface="Arimo"/>
                <a:cs typeface="Arimo"/>
              </a:rPr>
              <a:t>kenin </a:t>
            </a:r>
            <a:r>
              <a:rPr dirty="0" sz="950" spc="-30">
                <a:latin typeface="Arimo"/>
                <a:cs typeface="Arimo"/>
              </a:rPr>
              <a:t>double  </a:t>
            </a:r>
            <a:r>
              <a:rPr dirty="0" sz="950" spc="-15">
                <a:latin typeface="Arimo"/>
                <a:cs typeface="Arimo"/>
              </a:rPr>
              <a:t>word</a:t>
            </a:r>
            <a:r>
              <a:rPr dirty="0" sz="950" spc="-55">
                <a:latin typeface="Arimo"/>
                <a:cs typeface="Arimo"/>
              </a:rPr>
              <a:t> </a:t>
            </a:r>
            <a:r>
              <a:rPr dirty="0" sz="950" spc="-35">
                <a:latin typeface="Arimo"/>
                <a:cs typeface="Arimo"/>
              </a:rPr>
              <a:t>olarak</a:t>
            </a:r>
            <a:r>
              <a:rPr dirty="0" sz="950" spc="-45">
                <a:latin typeface="Arimo"/>
                <a:cs typeface="Arimo"/>
              </a:rPr>
              <a:t> </a:t>
            </a:r>
            <a:r>
              <a:rPr dirty="0" sz="950" spc="-100">
                <a:latin typeface="Arimo"/>
                <a:cs typeface="Arimo"/>
              </a:rPr>
              <a:t>tan</a:t>
            </a:r>
            <a:r>
              <a:rPr dirty="0" sz="950" spc="-100">
                <a:latin typeface="WenQuanYi Micro Hei Mono"/>
                <a:cs typeface="WenQuanYi Micro Hei Mono"/>
              </a:rPr>
              <a:t>ı</a:t>
            </a:r>
            <a:r>
              <a:rPr dirty="0" sz="950" spc="-100">
                <a:latin typeface="Arimo"/>
                <a:cs typeface="Arimo"/>
              </a:rPr>
              <a:t>mlanm</a:t>
            </a:r>
            <a:r>
              <a:rPr dirty="0" sz="950" spc="-100">
                <a:latin typeface="WenQuanYi Micro Hei Mono"/>
                <a:cs typeface="WenQuanYi Micro Hei Mono"/>
              </a:rPr>
              <a:t>ış</a:t>
            </a:r>
            <a:r>
              <a:rPr dirty="0" sz="950" spc="-345">
                <a:latin typeface="WenQuanYi Micro Hei Mono"/>
                <a:cs typeface="WenQuanYi Micro Hei Mono"/>
              </a:rPr>
              <a:t> </a:t>
            </a:r>
            <a:r>
              <a:rPr dirty="0" sz="950" spc="-95">
                <a:latin typeface="Arimo"/>
                <a:cs typeface="Arimo"/>
              </a:rPr>
              <a:t>olmas</a:t>
            </a:r>
            <a:r>
              <a:rPr dirty="0" sz="950" spc="-95">
                <a:latin typeface="WenQuanYi Micro Hei Mono"/>
                <a:cs typeface="WenQuanYi Micro Hei Mono"/>
              </a:rPr>
              <a:t>ı</a:t>
            </a:r>
            <a:r>
              <a:rPr dirty="0" sz="950" spc="-345">
                <a:latin typeface="WenQuanYi Micro Hei Mono"/>
                <a:cs typeface="WenQuanYi Micro Hei Mono"/>
              </a:rPr>
              <a:t> </a:t>
            </a:r>
            <a:r>
              <a:rPr dirty="0" sz="950" spc="-35">
                <a:latin typeface="Arimo"/>
                <a:cs typeface="Arimo"/>
              </a:rPr>
              <a:t>gereki</a:t>
            </a:r>
            <a:r>
              <a:rPr dirty="0" sz="950" spc="-30">
                <a:latin typeface="Arimo"/>
                <a:cs typeface="Arimo"/>
              </a:rPr>
              <a:t> </a:t>
            </a:r>
            <a:r>
              <a:rPr dirty="0" sz="950" spc="-25">
                <a:latin typeface="Arimo"/>
                <a:cs typeface="Arimo"/>
              </a:rPr>
              <a:t>.</a:t>
            </a:r>
            <a:endParaRPr sz="950">
              <a:latin typeface="Arimo"/>
              <a:cs typeface="Arimo"/>
            </a:endParaRPr>
          </a:p>
          <a:p>
            <a:pPr algn="ctr" marR="295910">
              <a:lnSpc>
                <a:spcPct val="100000"/>
              </a:lnSpc>
              <a:spcBef>
                <a:spcPts val="720"/>
              </a:spcBef>
              <a:tabLst>
                <a:tab pos="760095" algn="l"/>
              </a:tabLst>
            </a:pPr>
            <a:r>
              <a:rPr dirty="0" sz="750" spc="-30">
                <a:latin typeface="Arimo"/>
                <a:cs typeface="Arimo"/>
              </a:rPr>
              <a:t>7	0</a:t>
            </a:r>
            <a:endParaRPr sz="750">
              <a:latin typeface="Arimo"/>
              <a:cs typeface="Arim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32828" y="6001473"/>
            <a:ext cx="285115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-40">
                <a:latin typeface="Arimo"/>
                <a:cs typeface="Arimo"/>
              </a:rPr>
              <a:t>0004H</a:t>
            </a:r>
            <a:endParaRPr sz="750">
              <a:latin typeface="Arimo"/>
              <a:cs typeface="Arim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32828" y="6208115"/>
            <a:ext cx="285115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-40">
                <a:latin typeface="Arimo"/>
                <a:cs typeface="Arimo"/>
              </a:rPr>
              <a:t>0003H</a:t>
            </a:r>
            <a:endParaRPr sz="750">
              <a:latin typeface="Arimo"/>
              <a:cs typeface="Arim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32828" y="6415113"/>
            <a:ext cx="285115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-40">
                <a:latin typeface="Arimo"/>
                <a:cs typeface="Arimo"/>
              </a:rPr>
              <a:t>0002H</a:t>
            </a:r>
            <a:endParaRPr sz="750">
              <a:latin typeface="Arimo"/>
              <a:cs typeface="Arim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32828" y="6621754"/>
            <a:ext cx="285115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-40">
                <a:latin typeface="Arimo"/>
                <a:cs typeface="Arimo"/>
              </a:rPr>
              <a:t>0001H</a:t>
            </a:r>
            <a:endParaRPr sz="750">
              <a:latin typeface="Arimo"/>
              <a:cs typeface="Arim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32828" y="6828764"/>
            <a:ext cx="285115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-40">
                <a:latin typeface="Arimo"/>
                <a:cs typeface="Arimo"/>
              </a:rPr>
              <a:t>0000H</a:t>
            </a:r>
            <a:endParaRPr sz="750">
              <a:latin typeface="Arimo"/>
              <a:cs typeface="Arimo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7414679" y="5936234"/>
          <a:ext cx="922019" cy="104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2494"/>
              </a:tblGrid>
              <a:tr h="2068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750" spc="-60">
                          <a:latin typeface="Arimo"/>
                          <a:cs typeface="Arimo"/>
                        </a:rPr>
                        <a:t>4DH</a:t>
                      </a:r>
                      <a:endParaRPr sz="750">
                        <a:latin typeface="Arimo"/>
                        <a:cs typeface="Arimo"/>
                      </a:endParaRPr>
                    </a:p>
                  </a:txBody>
                  <a:tcPr marL="0" marR="0" marB="0" marT="774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750" spc="-45">
                          <a:latin typeface="Arimo"/>
                          <a:cs typeface="Arimo"/>
                        </a:rPr>
                        <a:t>45H</a:t>
                      </a:r>
                      <a:endParaRPr sz="750">
                        <a:latin typeface="Arimo"/>
                        <a:cs typeface="Arimo"/>
                      </a:endParaRPr>
                    </a:p>
                  </a:txBody>
                  <a:tcPr marL="0" marR="0" marB="0" marT="774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8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750" spc="-45">
                          <a:latin typeface="Arimo"/>
                          <a:cs typeface="Arimo"/>
                        </a:rPr>
                        <a:t>53H</a:t>
                      </a:r>
                      <a:endParaRPr sz="750">
                        <a:latin typeface="Arimo"/>
                        <a:cs typeface="Arimo"/>
                      </a:endParaRPr>
                    </a:p>
                  </a:txBody>
                  <a:tcPr marL="0" marR="0" marB="0" marT="774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750" spc="-45">
                          <a:latin typeface="Arimo"/>
                          <a:cs typeface="Arimo"/>
                        </a:rPr>
                        <a:t>53H</a:t>
                      </a:r>
                      <a:endParaRPr sz="750">
                        <a:latin typeface="Arimo"/>
                        <a:cs typeface="Arimo"/>
                      </a:endParaRPr>
                    </a:p>
                  </a:txBody>
                  <a:tcPr marL="0" marR="0" marB="0" marT="774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8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750" spc="-45">
                          <a:latin typeface="Arimo"/>
                          <a:cs typeface="Arimo"/>
                        </a:rPr>
                        <a:t>41H</a:t>
                      </a:r>
                      <a:endParaRPr sz="750">
                        <a:latin typeface="Arimo"/>
                        <a:cs typeface="Arimo"/>
                      </a:endParaRPr>
                    </a:p>
                  </a:txBody>
                  <a:tcPr marL="0" marR="0" marB="0" marT="774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8338464" y="6828764"/>
            <a:ext cx="328930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>
                <a:latin typeface="Arimo"/>
                <a:cs typeface="Arimo"/>
              </a:rPr>
              <a:t>M</a:t>
            </a:r>
            <a:r>
              <a:rPr dirty="0" sz="750" spc="-10">
                <a:latin typeface="Arimo"/>
                <a:cs typeface="Arimo"/>
              </a:rPr>
              <a:t>y</a:t>
            </a:r>
            <a:r>
              <a:rPr dirty="0" sz="750" spc="-35">
                <a:latin typeface="Arimo"/>
                <a:cs typeface="Arimo"/>
              </a:rPr>
              <a:t>d</a:t>
            </a:r>
            <a:r>
              <a:rPr dirty="0" sz="750" spc="-40">
                <a:latin typeface="Arimo"/>
                <a:cs typeface="Arimo"/>
              </a:rPr>
              <a:t>a</a:t>
            </a:r>
            <a:r>
              <a:rPr dirty="0" sz="750" spc="35">
                <a:latin typeface="Arimo"/>
                <a:cs typeface="Arimo"/>
              </a:rPr>
              <a:t>t</a:t>
            </a:r>
            <a:r>
              <a:rPr dirty="0" sz="750" spc="-50">
                <a:latin typeface="Arimo"/>
                <a:cs typeface="Arimo"/>
              </a:rPr>
              <a:t>a</a:t>
            </a:r>
            <a:endParaRPr sz="750">
              <a:latin typeface="Arimo"/>
              <a:cs typeface="Arim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123</a:t>
            </a:r>
            <a:endParaRPr sz="550">
              <a:latin typeface="Arimo"/>
              <a:cs typeface="Arim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124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911" y="791409"/>
            <a:ext cx="165862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55" b="1">
                <a:solidFill>
                  <a:srgbClr val="FF0000"/>
                </a:solidFill>
                <a:latin typeface="Trebuchet MS"/>
                <a:cs typeface="Trebuchet MS"/>
              </a:rPr>
              <a:t>LES(load </a:t>
            </a:r>
            <a:r>
              <a:rPr dirty="0" sz="950" spc="-70" b="1">
                <a:solidFill>
                  <a:srgbClr val="FF0000"/>
                </a:solidFill>
                <a:latin typeface="Trebuchet MS"/>
                <a:cs typeface="Trebuchet MS"/>
              </a:rPr>
              <a:t>extra </a:t>
            </a:r>
            <a:r>
              <a:rPr dirty="0" sz="950" spc="-45" b="1">
                <a:solidFill>
                  <a:srgbClr val="FF0000"/>
                </a:solidFill>
                <a:latin typeface="Trebuchet MS"/>
                <a:cs typeface="Trebuchet MS"/>
              </a:rPr>
              <a:t>segment</a:t>
            </a:r>
            <a:r>
              <a:rPr dirty="0" sz="950" spc="-5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950" spc="-60" b="1">
                <a:solidFill>
                  <a:srgbClr val="FF0000"/>
                </a:solidFill>
                <a:latin typeface="Trebuchet MS"/>
                <a:cs typeface="Trebuchet MS"/>
              </a:rPr>
              <a:t>register)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911" y="1071581"/>
            <a:ext cx="67183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50">
                <a:latin typeface="Arimo"/>
                <a:cs typeface="Arimo"/>
              </a:rPr>
              <a:t>LES</a:t>
            </a:r>
            <a:r>
              <a:rPr dirty="0" sz="850" spc="-9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regw,mem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911" y="1336312"/>
            <a:ext cx="4141470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20">
                <a:latin typeface="Arimo"/>
                <a:cs typeface="Arimo"/>
              </a:rPr>
              <a:t>LDS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özellikleri </a:t>
            </a:r>
            <a:r>
              <a:rPr dirty="0" sz="850" spc="-25">
                <a:latin typeface="Arimo"/>
                <a:cs typeface="Arimo"/>
              </a:rPr>
              <a:t>göstermektedir. </a:t>
            </a:r>
            <a:r>
              <a:rPr dirty="0" sz="850" spc="-50">
                <a:latin typeface="Arimo"/>
                <a:cs typeface="Arimo"/>
              </a:rPr>
              <a:t>Ancak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25">
                <a:latin typeface="Arimo"/>
                <a:cs typeface="Arimo"/>
              </a:rPr>
              <a:t>di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erinden </a:t>
            </a:r>
            <a:r>
              <a:rPr dirty="0" sz="850" spc="-60">
                <a:latin typeface="Arimo"/>
                <a:cs typeface="Arimo"/>
              </a:rPr>
              <a:t>farkl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165">
                <a:latin typeface="Arimo"/>
                <a:cs typeface="Arimo"/>
              </a:rPr>
              <a:t>ES  </a:t>
            </a:r>
            <a:r>
              <a:rPr dirty="0" sz="850" spc="-90">
                <a:latin typeface="Arimo"/>
                <a:cs typeface="Arimo"/>
              </a:rPr>
              <a:t>yazmac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325">
                <a:latin typeface="WenQuanYi Micro Hei Mono"/>
                <a:cs typeface="WenQuanYi Micro Hei Mono"/>
              </a:rPr>
              <a:t> </a:t>
            </a:r>
            <a:r>
              <a:rPr dirty="0" sz="850" spc="-50">
                <a:latin typeface="Arimo"/>
                <a:cs typeface="Arimo"/>
              </a:rPr>
              <a:t>kullan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larak </a:t>
            </a:r>
            <a:r>
              <a:rPr dirty="0" sz="850" spc="-25">
                <a:latin typeface="Arimo"/>
                <a:cs typeface="Arimo"/>
              </a:rPr>
              <a:t>gerçekle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tirilir.</a:t>
            </a:r>
            <a:endParaRPr sz="850">
              <a:latin typeface="Arimo"/>
              <a:cs typeface="Arimo"/>
            </a:endParaRPr>
          </a:p>
          <a:p>
            <a:pPr algn="just" marL="12700" marR="3491865">
              <a:lnSpc>
                <a:spcPct val="102200"/>
              </a:lnSpc>
            </a:pPr>
            <a:r>
              <a:rPr dirty="0" sz="850" spc="-50" b="1">
                <a:latin typeface="Trebuchet MS"/>
                <a:cs typeface="Trebuchet MS"/>
              </a:rPr>
              <a:t>Yapılan</a:t>
            </a:r>
            <a:r>
              <a:rPr dirty="0" sz="850" spc="-130" b="1">
                <a:latin typeface="Trebuchet MS"/>
                <a:cs typeface="Trebuchet MS"/>
              </a:rPr>
              <a:t> </a:t>
            </a:r>
            <a:r>
              <a:rPr dirty="0" sz="850" spc="-45" b="1">
                <a:latin typeface="Trebuchet MS"/>
                <a:cs typeface="Trebuchet MS"/>
              </a:rPr>
              <a:t>işlem:  </a:t>
            </a:r>
            <a:r>
              <a:rPr dirty="0" sz="850" spc="-35">
                <a:latin typeface="Arimo"/>
                <a:cs typeface="Arimo"/>
              </a:rPr>
              <a:t>Regw=[mem]  </a:t>
            </a:r>
            <a:r>
              <a:rPr dirty="0" sz="850" spc="-55">
                <a:latin typeface="Arimo"/>
                <a:cs typeface="Arimo"/>
              </a:rPr>
              <a:t>ES=[mem+2]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911" y="2130508"/>
            <a:ext cx="4142104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5">
                <a:latin typeface="Arimo"/>
                <a:cs typeface="Arimo"/>
              </a:rPr>
              <a:t>seferde </a:t>
            </a:r>
            <a:r>
              <a:rPr dirty="0" sz="850" spc="-90">
                <a:latin typeface="Arimo"/>
                <a:cs typeface="Arimo"/>
              </a:rPr>
              <a:t>ES:DI </a:t>
            </a:r>
            <a:r>
              <a:rPr dirty="0" sz="850" spc="-15">
                <a:latin typeface="Arimo"/>
                <a:cs typeface="Arimo"/>
              </a:rPr>
              <a:t>ikilisinin </a:t>
            </a:r>
            <a:r>
              <a:rPr dirty="0" sz="850" spc="-20">
                <a:latin typeface="Arimo"/>
                <a:cs typeface="Arimo"/>
              </a:rPr>
              <a:t>de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erlerinin bellek </a:t>
            </a:r>
            <a:r>
              <a:rPr dirty="0" sz="850" spc="-65">
                <a:latin typeface="Arimo"/>
                <a:cs typeface="Arimo"/>
              </a:rPr>
              <a:t>alan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ndan </a:t>
            </a:r>
            <a:r>
              <a:rPr dirty="0" sz="850" spc="-120">
                <a:latin typeface="Arimo"/>
                <a:cs typeface="Arimo"/>
              </a:rPr>
              <a:t>al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nmas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n</a:t>
            </a:r>
            <a:r>
              <a:rPr dirty="0" sz="850" spc="-120">
                <a:latin typeface="WenQuanYi Micro Hei Mono"/>
                <a:cs typeface="WenQuanYi Micro Hei Mono"/>
              </a:rPr>
              <a:t>ı </a:t>
            </a:r>
            <a:r>
              <a:rPr dirty="0" sz="850" spc="-70">
                <a:latin typeface="Arimo"/>
                <a:cs typeface="Arimo"/>
              </a:rPr>
              <a:t>sa</a:t>
            </a:r>
            <a:r>
              <a:rPr dirty="0" sz="850" spc="-70">
                <a:latin typeface="WenQuanYi Micro Hei Mono"/>
                <a:cs typeface="WenQuanYi Micro Hei Mono"/>
              </a:rPr>
              <a:t>ğ</a:t>
            </a:r>
            <a:r>
              <a:rPr dirty="0" sz="850" spc="-70">
                <a:latin typeface="Arimo"/>
                <a:cs typeface="Arimo"/>
              </a:rPr>
              <a:t>lamaktad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r.  </a:t>
            </a:r>
            <a:r>
              <a:rPr dirty="0" sz="850" spc="-45">
                <a:latin typeface="Arimo"/>
                <a:cs typeface="Arimo"/>
              </a:rPr>
              <a:t>Genel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50">
                <a:latin typeface="Arimo"/>
                <a:cs typeface="Arimo"/>
              </a:rPr>
              <a:t>DI </a:t>
            </a:r>
            <a:r>
              <a:rPr dirty="0" sz="850" spc="-90">
                <a:latin typeface="Arimo"/>
                <a:cs typeface="Arimo"/>
              </a:rPr>
              <a:t>yazmac</a:t>
            </a:r>
            <a:r>
              <a:rPr dirty="0" sz="850" spc="-90">
                <a:latin typeface="WenQuanYi Micro Hei Mono"/>
                <a:cs typeface="WenQuanYi Micro Hei Mono"/>
              </a:rPr>
              <a:t>ı </a:t>
            </a:r>
            <a:r>
              <a:rPr dirty="0" sz="850" spc="-85">
                <a:latin typeface="Arimo"/>
                <a:cs typeface="Arimo"/>
              </a:rPr>
              <a:t>kullan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lmas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n </a:t>
            </a:r>
            <a:r>
              <a:rPr dirty="0" sz="850" spc="-75">
                <a:latin typeface="Arimo"/>
                <a:cs typeface="Arimo"/>
              </a:rPr>
              <a:t>arkas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nda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25">
                <a:latin typeface="Arimo"/>
                <a:cs typeface="Arimo"/>
              </a:rPr>
              <a:t>eri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imlerinde </a:t>
            </a:r>
            <a:r>
              <a:rPr dirty="0" sz="850" spc="-165">
                <a:latin typeface="Arimo"/>
                <a:cs typeface="Arimo"/>
              </a:rPr>
              <a:t>ES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50">
                <a:latin typeface="Arimo"/>
                <a:cs typeface="Arimo"/>
              </a:rPr>
              <a:t>DI  </a:t>
            </a:r>
            <a:r>
              <a:rPr dirty="0" sz="850" spc="-80">
                <a:latin typeface="Arimo"/>
                <a:cs typeface="Arimo"/>
              </a:rPr>
              <a:t>yazmaçlar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 </a:t>
            </a:r>
            <a:r>
              <a:rPr dirty="0" sz="850" spc="-5">
                <a:latin typeface="Arimo"/>
                <a:cs typeface="Arimo"/>
              </a:rPr>
              <a:t>birlikte </a:t>
            </a:r>
            <a:r>
              <a:rPr dirty="0" sz="850" spc="-80">
                <a:latin typeface="Arimo"/>
                <a:cs typeface="Arimo"/>
              </a:rPr>
              <a:t>kullan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lmas</a:t>
            </a:r>
            <a:r>
              <a:rPr dirty="0" sz="850" spc="-80">
                <a:latin typeface="WenQuanYi Micro Hei Mono"/>
                <a:cs typeface="WenQuanYi Micro Hei Mono"/>
              </a:rPr>
              <a:t>ı </a:t>
            </a:r>
            <a:r>
              <a:rPr dirty="0" sz="850" spc="-55">
                <a:latin typeface="Arimo"/>
                <a:cs typeface="Arimo"/>
              </a:rPr>
              <a:t>yatmaktad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r. </a:t>
            </a:r>
            <a:r>
              <a:rPr dirty="0" sz="850" spc="-50">
                <a:latin typeface="Arimo"/>
                <a:cs typeface="Arimo"/>
              </a:rPr>
              <a:t>Benzer 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ekilde </a:t>
            </a:r>
            <a:r>
              <a:rPr dirty="0" sz="850" spc="-100">
                <a:latin typeface="Arimo"/>
                <a:cs typeface="Arimo"/>
              </a:rPr>
              <a:t>SI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20">
                <a:latin typeface="Arimo"/>
                <a:cs typeface="Arimo"/>
              </a:rPr>
              <a:t>BX </a:t>
            </a:r>
            <a:r>
              <a:rPr dirty="0" sz="850" spc="-70">
                <a:latin typeface="Arimo"/>
                <a:cs typeface="Arimo"/>
              </a:rPr>
              <a:t>yazmaçlar</a:t>
            </a:r>
            <a:r>
              <a:rPr dirty="0" sz="850" spc="-70">
                <a:latin typeface="WenQuanYi Micro Hei Mono"/>
                <a:cs typeface="WenQuanYi Micro Hei Mono"/>
              </a:rPr>
              <a:t>ı </a:t>
            </a:r>
            <a:r>
              <a:rPr dirty="0" sz="850" spc="-40">
                <a:latin typeface="Arimo"/>
                <a:cs typeface="Arimo"/>
              </a:rPr>
              <a:t>da </a:t>
            </a:r>
            <a:r>
              <a:rPr dirty="0" sz="850" spc="-20">
                <a:latin typeface="Arimo"/>
                <a:cs typeface="Arimo"/>
              </a:rPr>
              <a:t>bu 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5">
                <a:latin typeface="Arimo"/>
                <a:cs typeface="Arimo"/>
              </a:rPr>
              <a:t>birlikte </a:t>
            </a:r>
            <a:r>
              <a:rPr dirty="0" sz="850" spc="-40">
                <a:latin typeface="Arimo"/>
                <a:cs typeface="Arimo"/>
              </a:rPr>
              <a:t>kullan</a:t>
            </a:r>
            <a:r>
              <a:rPr dirty="0" sz="850" spc="-40">
                <a:latin typeface="WenQuanYi Micro Hei Mono"/>
                <a:cs typeface="WenQuanYi Micro Hei Mono"/>
              </a:rPr>
              <a:t>ı</a:t>
            </a:r>
            <a:r>
              <a:rPr dirty="0" sz="850" spc="-40">
                <a:latin typeface="Arimo"/>
                <a:cs typeface="Arimo"/>
              </a:rPr>
              <a:t>labilir. </a:t>
            </a:r>
            <a:r>
              <a:rPr dirty="0" sz="850" spc="-10">
                <a:latin typeface="Arimo"/>
                <a:cs typeface="Arimo"/>
              </a:rPr>
              <a:t>Mem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do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rudan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30">
                <a:latin typeface="Arimo"/>
                <a:cs typeface="Arimo"/>
              </a:rPr>
              <a:t>adresi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15">
                <a:latin typeface="Arimo"/>
                <a:cs typeface="Arimo"/>
              </a:rPr>
              <a:t>verilebildi</a:t>
            </a:r>
            <a:r>
              <a:rPr dirty="0" sz="850" spc="-15">
                <a:latin typeface="WenQuanYi Micro Hei Mono"/>
                <a:cs typeface="WenQuanYi Micro Hei Mono"/>
              </a:rPr>
              <a:t>ğ</a:t>
            </a:r>
            <a:r>
              <a:rPr dirty="0" sz="850" spc="-15">
                <a:latin typeface="Arimo"/>
                <a:cs typeface="Arimo"/>
              </a:rPr>
              <a:t>i  </a:t>
            </a:r>
            <a:r>
              <a:rPr dirty="0" sz="850" spc="-20">
                <a:latin typeface="Arimo"/>
                <a:cs typeface="Arimo"/>
              </a:rPr>
              <a:t>gibi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60">
                <a:latin typeface="Arimo"/>
                <a:cs typeface="Arimo"/>
              </a:rPr>
              <a:t>de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i</a:t>
            </a:r>
            <a:r>
              <a:rPr dirty="0" sz="850" spc="-60">
                <a:latin typeface="WenQuanYi Micro Hei Mono"/>
                <a:cs typeface="WenQuanYi Micro Hei Mono"/>
              </a:rPr>
              <a:t>ş</a:t>
            </a:r>
            <a:r>
              <a:rPr dirty="0" sz="850" spc="-60">
                <a:latin typeface="Arimo"/>
                <a:cs typeface="Arimo"/>
              </a:rPr>
              <a:t>ken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30">
                <a:latin typeface="Arimo"/>
                <a:cs typeface="Arimo"/>
              </a:rPr>
              <a:t>de </a:t>
            </a:r>
            <a:r>
              <a:rPr dirty="0" sz="850" spc="-15">
                <a:latin typeface="Arimo"/>
                <a:cs typeface="Arimo"/>
              </a:rPr>
              <a:t>verilebilir.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20">
                <a:latin typeface="Arimo"/>
                <a:cs typeface="Arimo"/>
              </a:rPr>
              <a:t>durumda </a:t>
            </a:r>
            <a:r>
              <a:rPr dirty="0" sz="850" spc="-55">
                <a:latin typeface="Arimo"/>
                <a:cs typeface="Arimo"/>
              </a:rPr>
              <a:t>kullan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lacak </a:t>
            </a:r>
            <a:r>
              <a:rPr dirty="0" sz="850" spc="-25">
                <a:latin typeface="Arimo"/>
                <a:cs typeface="Arimo"/>
              </a:rPr>
              <a:t>olan </a:t>
            </a:r>
            <a:r>
              <a:rPr dirty="0" sz="850" spc="-50">
                <a:latin typeface="Arimo"/>
                <a:cs typeface="Arimo"/>
              </a:rPr>
              <a:t>de</a:t>
            </a:r>
            <a:r>
              <a:rPr dirty="0" sz="850" spc="-50">
                <a:latin typeface="WenQuanYi Micro Hei Mono"/>
                <a:cs typeface="WenQuanYi Micro Hei Mono"/>
              </a:rPr>
              <a:t>ğ</a:t>
            </a:r>
            <a:r>
              <a:rPr dirty="0" sz="850" spc="-50">
                <a:latin typeface="Arimo"/>
                <a:cs typeface="Arimo"/>
              </a:rPr>
              <a:t>i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kenin </a:t>
            </a:r>
            <a:r>
              <a:rPr dirty="0" sz="850" spc="-35">
                <a:latin typeface="Arimo"/>
                <a:cs typeface="Arimo"/>
              </a:rPr>
              <a:t>32 </a:t>
            </a:r>
            <a:r>
              <a:rPr dirty="0" sz="850" spc="15">
                <a:latin typeface="Arimo"/>
                <a:cs typeface="Arimo"/>
              </a:rPr>
              <a:t>bit </a:t>
            </a:r>
            <a:r>
              <a:rPr dirty="0" sz="850" spc="-40">
                <a:latin typeface="Arimo"/>
                <a:cs typeface="Arimo"/>
              </a:rPr>
              <a:t>olacak  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ekilde </a:t>
            </a:r>
            <a:r>
              <a:rPr dirty="0" sz="850" spc="-85">
                <a:latin typeface="Arimo"/>
                <a:cs typeface="Arimo"/>
              </a:rPr>
              <a:t>tan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mlanm</a:t>
            </a:r>
            <a:r>
              <a:rPr dirty="0" sz="850" spc="-85">
                <a:latin typeface="WenQuanYi Micro Hei Mono"/>
                <a:cs typeface="WenQuanYi Micro Hei Mono"/>
              </a:rPr>
              <a:t>ış</a:t>
            </a:r>
            <a:r>
              <a:rPr dirty="0" sz="850" spc="-320">
                <a:latin typeface="WenQuanYi Micro Hei Mono"/>
                <a:cs typeface="WenQuanYi Micro Hei Mono"/>
              </a:rPr>
              <a:t> </a:t>
            </a:r>
            <a:r>
              <a:rPr dirty="0" sz="850" spc="-80">
                <a:latin typeface="Arimo"/>
                <a:cs typeface="Arimo"/>
              </a:rPr>
              <a:t>olmas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315">
                <a:latin typeface="WenQuanYi Micro Hei Mono"/>
                <a:cs typeface="WenQuanYi Micro Hei Mono"/>
              </a:rPr>
              <a:t> </a:t>
            </a:r>
            <a:r>
              <a:rPr dirty="0" sz="850" spc="-30">
                <a:latin typeface="Arimo"/>
                <a:cs typeface="Arimo"/>
              </a:rPr>
              <a:t>gerekmektedir.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125</a:t>
            </a:r>
            <a:endParaRPr sz="55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65444" y="922302"/>
            <a:ext cx="637540" cy="42290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0" b="1">
                <a:solidFill>
                  <a:srgbClr val="FF0000"/>
                </a:solidFill>
                <a:latin typeface="Trebuchet MS"/>
                <a:cs typeface="Trebuchet MS"/>
              </a:rPr>
              <a:t>Örnek:</a:t>
            </a:r>
            <a:endParaRPr sz="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150">
                <a:latin typeface="Arimo"/>
                <a:cs typeface="Arimo"/>
              </a:rPr>
              <a:t>LES</a:t>
            </a:r>
            <a:r>
              <a:rPr dirty="0" sz="850" spc="-9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DI,[0001]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60">
                <a:latin typeface="Arimo"/>
                <a:cs typeface="Arimo"/>
              </a:rPr>
              <a:t>LDSSI,Mydata</a:t>
            </a:r>
            <a:endParaRPr sz="85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5444" y="1451769"/>
            <a:ext cx="4178935" cy="659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75">
                <a:latin typeface="Arimo"/>
                <a:cs typeface="Arimo"/>
              </a:rPr>
              <a:t>Yukar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daki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60">
                <a:latin typeface="Arimo"/>
                <a:cs typeface="Arimo"/>
              </a:rPr>
              <a:t>haritas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70">
                <a:latin typeface="Arimo"/>
                <a:cs typeface="Arimo"/>
              </a:rPr>
              <a:t>uyar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nca </a:t>
            </a:r>
            <a:r>
              <a:rPr dirty="0" sz="850" spc="-75">
                <a:latin typeface="Arimo"/>
                <a:cs typeface="Arimo"/>
              </a:rPr>
              <a:t>yap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lan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35">
                <a:latin typeface="Arimo"/>
                <a:cs typeface="Arimo"/>
              </a:rPr>
              <a:t>sonucunda </a:t>
            </a:r>
            <a:r>
              <a:rPr dirty="0" sz="850" spc="-50">
                <a:latin typeface="Arimo"/>
                <a:cs typeface="Arimo"/>
              </a:rPr>
              <a:t>DI=5351H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80">
                <a:latin typeface="Arimo"/>
                <a:cs typeface="Arimo"/>
              </a:rPr>
              <a:t>ES=4D45H  </a:t>
            </a:r>
            <a:r>
              <a:rPr dirty="0" sz="850" spc="-20">
                <a:latin typeface="Arimo"/>
                <a:cs typeface="Arimo"/>
              </a:rPr>
              <a:t>de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erlerini </a:t>
            </a:r>
            <a:r>
              <a:rPr dirty="0" sz="850" spc="-114">
                <a:latin typeface="Arimo"/>
                <a:cs typeface="Arimo"/>
              </a:rPr>
              <a:t>alm</a:t>
            </a:r>
            <a:r>
              <a:rPr dirty="0" sz="850" spc="-114">
                <a:latin typeface="WenQuanYi Micro Hei Mono"/>
                <a:cs typeface="WenQuanYi Micro Hei Mono"/>
              </a:rPr>
              <a:t>ış </a:t>
            </a:r>
            <a:r>
              <a:rPr dirty="0" sz="850" spc="-60">
                <a:latin typeface="Arimo"/>
                <a:cs typeface="Arimo"/>
              </a:rPr>
              <a:t>olacakt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r. </a:t>
            </a:r>
            <a:r>
              <a:rPr dirty="0" sz="850" spc="-20">
                <a:latin typeface="Arimo"/>
                <a:cs typeface="Arimo"/>
              </a:rPr>
              <a:t>Mydata </a:t>
            </a:r>
            <a:r>
              <a:rPr dirty="0" sz="850" spc="-50">
                <a:latin typeface="Arimo"/>
                <a:cs typeface="Arimo"/>
              </a:rPr>
              <a:t>kullan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larak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70">
                <a:latin typeface="Arimo"/>
                <a:cs typeface="Arimo"/>
              </a:rPr>
              <a:t>yap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lmak </a:t>
            </a:r>
            <a:r>
              <a:rPr dirty="0" sz="850" spc="-25">
                <a:latin typeface="Arimo"/>
                <a:cs typeface="Arimo"/>
              </a:rPr>
              <a:t>istendi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inde </a:t>
            </a:r>
            <a:r>
              <a:rPr dirty="0" sz="850" spc="-50">
                <a:latin typeface="Arimo"/>
                <a:cs typeface="Arimo"/>
              </a:rPr>
              <a:t>de</a:t>
            </a:r>
            <a:r>
              <a:rPr dirty="0" sz="850" spc="-50">
                <a:latin typeface="WenQuanYi Micro Hei Mono"/>
                <a:cs typeface="WenQuanYi Micro Hei Mono"/>
              </a:rPr>
              <a:t>ğ</a:t>
            </a:r>
            <a:r>
              <a:rPr dirty="0" sz="850" spc="-50">
                <a:latin typeface="Arimo"/>
                <a:cs typeface="Arimo"/>
              </a:rPr>
              <a:t>i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kenin </a:t>
            </a:r>
            <a:r>
              <a:rPr dirty="0" sz="850" spc="-35">
                <a:latin typeface="Arimo"/>
                <a:cs typeface="Arimo"/>
              </a:rPr>
              <a:t>32 </a:t>
            </a:r>
            <a:r>
              <a:rPr dirty="0" sz="850" spc="10">
                <a:latin typeface="Arimo"/>
                <a:cs typeface="Arimo"/>
              </a:rPr>
              <a:t>bit  </a:t>
            </a:r>
            <a:r>
              <a:rPr dirty="0" sz="850" spc="-20">
                <a:latin typeface="Arimo"/>
                <a:cs typeface="Arimo"/>
              </a:rPr>
              <a:t>(double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10">
                <a:latin typeface="Arimo"/>
                <a:cs typeface="Arimo"/>
              </a:rPr>
              <a:t>word)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olacak 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ekilde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85">
                <a:latin typeface="Arimo"/>
                <a:cs typeface="Arimo"/>
              </a:rPr>
              <a:t>tan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mlanm</a:t>
            </a:r>
            <a:r>
              <a:rPr dirty="0" sz="850" spc="-85">
                <a:latin typeface="WenQuanYi Micro Hei Mono"/>
                <a:cs typeface="WenQuanYi Micro Hei Mono"/>
              </a:rPr>
              <a:t>ış</a:t>
            </a:r>
            <a:r>
              <a:rPr dirty="0" sz="850" spc="-320">
                <a:latin typeface="WenQuanYi Micro Hei Mono"/>
                <a:cs typeface="WenQuanYi Micro Hei Mono"/>
              </a:rPr>
              <a:t> </a:t>
            </a:r>
            <a:r>
              <a:rPr dirty="0" sz="850" spc="-80">
                <a:latin typeface="Arimo"/>
                <a:cs typeface="Arimo"/>
              </a:rPr>
              <a:t>olmas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320">
                <a:latin typeface="WenQuanYi Micro Hei Mono"/>
                <a:cs typeface="WenQuanYi Micro Hei Mono"/>
              </a:rPr>
              <a:t> </a:t>
            </a:r>
            <a:r>
              <a:rPr dirty="0" sz="850" spc="-30">
                <a:latin typeface="Arimo"/>
                <a:cs typeface="Arimo"/>
              </a:rPr>
              <a:t>gerekmektedir.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Arimo"/>
              <a:cs typeface="Arimo"/>
            </a:endParaRPr>
          </a:p>
          <a:p>
            <a:pPr algn="ctr" marR="507365">
              <a:lnSpc>
                <a:spcPct val="100000"/>
              </a:lnSpc>
              <a:tabLst>
                <a:tab pos="818515" algn="l"/>
              </a:tabLst>
            </a:pPr>
            <a:r>
              <a:rPr dirty="0" sz="850" spc="-35">
                <a:latin typeface="Arimo"/>
                <a:cs typeface="Arimo"/>
              </a:rPr>
              <a:t>7	0</a:t>
            </a:r>
            <a:endParaRPr sz="850">
              <a:latin typeface="Arimo"/>
              <a:cs typeface="Arim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60757" y="2178632"/>
            <a:ext cx="136017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72160" algn="l"/>
              </a:tabLst>
            </a:pPr>
            <a:r>
              <a:rPr dirty="0" sz="850" spc="-45">
                <a:latin typeface="Arimo"/>
                <a:cs typeface="Arimo"/>
              </a:rPr>
              <a:t>0004H	</a:t>
            </a:r>
            <a:r>
              <a:rPr dirty="0" sz="850" spc="-65">
                <a:latin typeface="Arimo"/>
                <a:cs typeface="Arimo"/>
              </a:rPr>
              <a:t>4DH</a:t>
            </a:r>
            <a:endParaRPr sz="850">
              <a:latin typeface="Arimo"/>
              <a:cs typeface="Arim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83275" y="230581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860755" y="2404422"/>
            <a:ext cx="136017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77875" algn="l"/>
              </a:tabLst>
            </a:pPr>
            <a:r>
              <a:rPr dirty="0" sz="850" spc="-45">
                <a:latin typeface="Arimo"/>
                <a:cs typeface="Arimo"/>
              </a:rPr>
              <a:t>0003H	</a:t>
            </a:r>
            <a:r>
              <a:rPr dirty="0" sz="850" spc="-50">
                <a:latin typeface="Arimo"/>
                <a:cs typeface="Arimo"/>
              </a:rPr>
              <a:t>45H</a:t>
            </a:r>
            <a:endParaRPr sz="85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60755" y="2629809"/>
            <a:ext cx="136017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77875" algn="l"/>
              </a:tabLst>
            </a:pPr>
            <a:r>
              <a:rPr dirty="0" sz="850" spc="-45">
                <a:latin typeface="Arimo"/>
                <a:cs typeface="Arimo"/>
              </a:rPr>
              <a:t>0002H	</a:t>
            </a:r>
            <a:r>
              <a:rPr dirty="0" sz="850" spc="-50">
                <a:latin typeface="Arimo"/>
                <a:cs typeface="Arimo"/>
              </a:rPr>
              <a:t>53H</a:t>
            </a:r>
            <a:endParaRPr sz="850">
              <a:latin typeface="Arimo"/>
              <a:cs typeface="Arim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60755" y="2855564"/>
            <a:ext cx="136017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78510" algn="l"/>
              </a:tabLst>
            </a:pPr>
            <a:r>
              <a:rPr dirty="0" sz="850" spc="-45">
                <a:latin typeface="Arimo"/>
                <a:cs typeface="Arimo"/>
              </a:rPr>
              <a:t>0001H	</a:t>
            </a:r>
            <a:r>
              <a:rPr dirty="0" sz="850" spc="-50">
                <a:latin typeface="Arimo"/>
                <a:cs typeface="Arimo"/>
              </a:rPr>
              <a:t>51H</a:t>
            </a:r>
            <a:endParaRPr sz="850">
              <a:latin typeface="Arimo"/>
              <a:cs typeface="Arim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29814" y="2855564"/>
            <a:ext cx="36639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>
                <a:latin typeface="Arimo"/>
                <a:cs typeface="Arimo"/>
              </a:rPr>
              <a:t>M</a:t>
            </a:r>
            <a:r>
              <a:rPr dirty="0" sz="850" spc="-15">
                <a:latin typeface="Arimo"/>
                <a:cs typeface="Arimo"/>
              </a:rPr>
              <a:t>y</a:t>
            </a:r>
            <a:r>
              <a:rPr dirty="0" sz="850" spc="-40">
                <a:latin typeface="Arimo"/>
                <a:cs typeface="Arimo"/>
              </a:rPr>
              <a:t>d</a:t>
            </a:r>
            <a:r>
              <a:rPr dirty="0" sz="850" spc="-50">
                <a:latin typeface="Arimo"/>
                <a:cs typeface="Arimo"/>
              </a:rPr>
              <a:t>a</a:t>
            </a:r>
            <a:r>
              <a:rPr dirty="0" sz="850" spc="35">
                <a:latin typeface="Arimo"/>
                <a:cs typeface="Arimo"/>
              </a:rPr>
              <a:t>t</a:t>
            </a:r>
            <a:r>
              <a:rPr dirty="0" sz="850" spc="-60">
                <a:latin typeface="Arimo"/>
                <a:cs typeface="Arimo"/>
              </a:rPr>
              <a:t>a</a:t>
            </a:r>
            <a:endParaRPr sz="850">
              <a:latin typeface="Arimo"/>
              <a:cs typeface="Arim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60755" y="3081319"/>
            <a:ext cx="136017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77875" algn="l"/>
              </a:tabLst>
            </a:pPr>
            <a:r>
              <a:rPr dirty="0" sz="850" spc="-45">
                <a:latin typeface="Arimo"/>
                <a:cs typeface="Arimo"/>
              </a:rPr>
              <a:t>0000H	</a:t>
            </a:r>
            <a:r>
              <a:rPr dirty="0" sz="850" spc="-50">
                <a:latin typeface="Arimo"/>
                <a:cs typeface="Arimo"/>
              </a:rPr>
              <a:t>41H</a:t>
            </a:r>
            <a:endParaRPr sz="85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126</a:t>
            </a:r>
            <a:endParaRPr sz="550">
              <a:latin typeface="Arimo"/>
              <a:cs typeface="Arim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27911" y="4614946"/>
            <a:ext cx="77660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65" b="1">
                <a:latin typeface="Trebuchet MS"/>
                <a:cs typeface="Trebuchet MS"/>
              </a:rPr>
              <a:t>X</a:t>
            </a:r>
            <a:r>
              <a:rPr dirty="0" sz="850" spc="-65" b="1">
                <a:latin typeface="Trebuchet MS"/>
                <a:cs typeface="Trebuchet MS"/>
              </a:rPr>
              <a:t>C</a:t>
            </a:r>
            <a:r>
              <a:rPr dirty="0" sz="850" spc="-50" b="1">
                <a:latin typeface="Trebuchet MS"/>
                <a:cs typeface="Trebuchet MS"/>
              </a:rPr>
              <a:t>HG(E</a:t>
            </a:r>
            <a:r>
              <a:rPr dirty="0" sz="850" spc="-65" b="1">
                <a:latin typeface="Trebuchet MS"/>
                <a:cs typeface="Trebuchet MS"/>
              </a:rPr>
              <a:t>x</a:t>
            </a:r>
            <a:r>
              <a:rPr dirty="0" sz="850" spc="-75" b="1">
                <a:latin typeface="Trebuchet MS"/>
                <a:cs typeface="Trebuchet MS"/>
              </a:rPr>
              <a:t>c</a:t>
            </a:r>
            <a:r>
              <a:rPr dirty="0" sz="850" spc="-35" b="1">
                <a:latin typeface="Trebuchet MS"/>
                <a:cs typeface="Trebuchet MS"/>
              </a:rPr>
              <a:t>han</a:t>
            </a:r>
            <a:r>
              <a:rPr dirty="0" sz="850" spc="-40" b="1">
                <a:latin typeface="Trebuchet MS"/>
                <a:cs typeface="Trebuchet MS"/>
              </a:rPr>
              <a:t>g</a:t>
            </a:r>
            <a:r>
              <a:rPr dirty="0" sz="850" spc="-55" b="1">
                <a:latin typeface="Trebuchet MS"/>
                <a:cs typeface="Trebuchet MS"/>
              </a:rPr>
              <a:t>e)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6493" y="5251703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27911" y="4879677"/>
            <a:ext cx="706120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20">
                <a:latin typeface="Arimo"/>
                <a:cs typeface="Arimo"/>
              </a:rPr>
              <a:t>XCHG </a:t>
            </a:r>
            <a:r>
              <a:rPr dirty="0" sz="850" spc="-35">
                <a:latin typeface="Arimo"/>
                <a:cs typeface="Arimo"/>
              </a:rPr>
              <a:t>reg,reg  </a:t>
            </a:r>
            <a:r>
              <a:rPr dirty="0" sz="850" spc="-120">
                <a:latin typeface="Arimo"/>
                <a:cs typeface="Arimo"/>
              </a:rPr>
              <a:t>XCHG </a:t>
            </a:r>
            <a:r>
              <a:rPr dirty="0" sz="850" spc="-30">
                <a:latin typeface="Arimo"/>
                <a:cs typeface="Arimo"/>
              </a:rPr>
              <a:t>reg,mem  </a:t>
            </a:r>
            <a:r>
              <a:rPr dirty="0" sz="850" spc="-120">
                <a:latin typeface="Arimo"/>
                <a:cs typeface="Arimo"/>
              </a:rPr>
              <a:t>XCHG</a:t>
            </a:r>
            <a:r>
              <a:rPr dirty="0" sz="850" spc="-114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mem,reg</a:t>
            </a:r>
            <a:endParaRPr sz="850">
              <a:latin typeface="Arimo"/>
              <a:cs typeface="Arim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6493" y="5665470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27911" y="5409140"/>
            <a:ext cx="4111625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20">
                <a:latin typeface="Arimo"/>
                <a:cs typeface="Arimo"/>
              </a:rPr>
              <a:t>XCHG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lenenlerin</a:t>
            </a:r>
            <a:r>
              <a:rPr dirty="0" sz="850" spc="-2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de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erlerinin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70">
                <a:latin typeface="Arimo"/>
                <a:cs typeface="Arimo"/>
              </a:rPr>
              <a:t>de</a:t>
            </a:r>
            <a:r>
              <a:rPr dirty="0" sz="850" spc="-70">
                <a:latin typeface="WenQuanYi Micro Hei Mono"/>
                <a:cs typeface="WenQuanYi Micro Hei Mono"/>
              </a:rPr>
              <a:t>ğ</a:t>
            </a:r>
            <a:r>
              <a:rPr dirty="0" sz="850" spc="-70">
                <a:latin typeface="Arimo"/>
                <a:cs typeface="Arimo"/>
              </a:rPr>
              <a:t>i</a:t>
            </a:r>
            <a:r>
              <a:rPr dirty="0" sz="850" spc="-70">
                <a:latin typeface="WenQuanYi Micro Hei Mono"/>
                <a:cs typeface="WenQuanYi Micro Hei Mono"/>
              </a:rPr>
              <a:t>ş</a:t>
            </a:r>
            <a:r>
              <a:rPr dirty="0" sz="850" spc="-300">
                <a:latin typeface="WenQuanYi Micro Hei Mono"/>
                <a:cs typeface="WenQuanYi Micro Hei Mono"/>
              </a:rPr>
              <a:t> </a:t>
            </a:r>
            <a:r>
              <a:rPr dirty="0" sz="850" spc="-45">
                <a:latin typeface="Arimo"/>
                <a:cs typeface="Arimo"/>
              </a:rPr>
              <a:t>toku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310">
                <a:latin typeface="WenQuanYi Micro Hei Mono"/>
                <a:cs typeface="WenQuanYi Micro Hei Mono"/>
              </a:rPr>
              <a:t> </a:t>
            </a:r>
            <a:r>
              <a:rPr dirty="0" sz="850" spc="-20">
                <a:latin typeface="Arimo"/>
                <a:cs typeface="Arimo"/>
              </a:rPr>
              <a:t>edilmesini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55">
                <a:latin typeface="Arimo"/>
                <a:cs typeface="Arimo"/>
              </a:rPr>
              <a:t>sa</a:t>
            </a:r>
            <a:r>
              <a:rPr dirty="0" sz="850" spc="-55">
                <a:latin typeface="WenQuanYi Micro Hei Mono"/>
                <a:cs typeface="WenQuanYi Micro Hei Mono"/>
              </a:rPr>
              <a:t>ğ</a:t>
            </a:r>
            <a:r>
              <a:rPr dirty="0" sz="850" spc="-55">
                <a:latin typeface="Arimo"/>
                <a:cs typeface="Arimo"/>
              </a:rPr>
              <a:t>layan</a:t>
            </a:r>
            <a:r>
              <a:rPr dirty="0" sz="850" spc="-25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komuttur.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114">
                <a:latin typeface="Arimo"/>
                <a:cs typeface="Arimo"/>
              </a:rPr>
              <a:t>Ayn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315">
                <a:latin typeface="WenQuanYi Micro Hei Mono"/>
                <a:cs typeface="WenQuanYi Micro Hei Mono"/>
              </a:rPr>
              <a:t> </a:t>
            </a:r>
            <a:r>
              <a:rPr dirty="0" sz="850" spc="-35">
                <a:latin typeface="Arimo"/>
                <a:cs typeface="Arimo"/>
              </a:rPr>
              <a:t>sonucu,</a:t>
            </a:r>
            <a:r>
              <a:rPr dirty="0" sz="850" spc="-2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biraz 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35">
                <a:latin typeface="Arimo"/>
                <a:cs typeface="Arimo"/>
              </a:rPr>
              <a:t>uzun sürede </a:t>
            </a:r>
            <a:r>
              <a:rPr dirty="0" sz="850" spc="-40">
                <a:latin typeface="Arimo"/>
                <a:cs typeface="Arimo"/>
              </a:rPr>
              <a:t>ek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55">
                <a:latin typeface="Arimo"/>
                <a:cs typeface="Arimo"/>
              </a:rPr>
              <a:t>yazmaç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25">
                <a:latin typeface="Arimo"/>
                <a:cs typeface="Arimo"/>
              </a:rPr>
              <a:t>bellek </a:t>
            </a:r>
            <a:r>
              <a:rPr dirty="0" sz="850" spc="-90">
                <a:latin typeface="Arimo"/>
                <a:cs typeface="Arimo"/>
              </a:rPr>
              <a:t>alan</a:t>
            </a:r>
            <a:r>
              <a:rPr dirty="0" sz="850" spc="-9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kullanarak </a:t>
            </a:r>
            <a:r>
              <a:rPr dirty="0" sz="850" spc="-40">
                <a:latin typeface="Arimo"/>
                <a:cs typeface="Arimo"/>
              </a:rPr>
              <a:t>daha fazla </a:t>
            </a:r>
            <a:r>
              <a:rPr dirty="0" sz="850" spc="-35">
                <a:latin typeface="Arimo"/>
                <a:cs typeface="Arimo"/>
              </a:rPr>
              <a:t>kod </a:t>
            </a:r>
            <a:r>
              <a:rPr dirty="0" sz="850" spc="-20">
                <a:latin typeface="Arimo"/>
                <a:cs typeface="Arimo"/>
              </a:rPr>
              <a:t>üreterek </a:t>
            </a:r>
            <a:r>
              <a:rPr dirty="0" sz="850" spc="-50">
                <a:latin typeface="Arimo"/>
                <a:cs typeface="Arimo"/>
              </a:rPr>
              <a:t>MOV 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25">
                <a:latin typeface="Arimo"/>
                <a:cs typeface="Arimo"/>
              </a:rPr>
              <a:t>elde </a:t>
            </a:r>
            <a:r>
              <a:rPr dirty="0" sz="850" spc="-20">
                <a:latin typeface="Arimo"/>
                <a:cs typeface="Arimo"/>
              </a:rPr>
              <a:t>etmek </a:t>
            </a:r>
            <a:r>
              <a:rPr dirty="0" sz="850">
                <a:latin typeface="Arimo"/>
                <a:cs typeface="Arimo"/>
              </a:rPr>
              <a:t>te </a:t>
            </a:r>
            <a:r>
              <a:rPr dirty="0" sz="850" spc="-25">
                <a:latin typeface="Arimo"/>
                <a:cs typeface="Arimo"/>
              </a:rPr>
              <a:t>mümkündür. </a:t>
            </a:r>
            <a:r>
              <a:rPr dirty="0" sz="850" spc="-50">
                <a:latin typeface="Arimo"/>
                <a:cs typeface="Arimo"/>
              </a:rPr>
              <a:t>Ancak </a:t>
            </a:r>
            <a:r>
              <a:rPr dirty="0" sz="850" spc="-40">
                <a:latin typeface="Arimo"/>
                <a:cs typeface="Arimo"/>
              </a:rPr>
              <a:t>assembly </a:t>
            </a:r>
            <a:r>
              <a:rPr dirty="0" sz="850">
                <a:latin typeface="Arimo"/>
                <a:cs typeface="Arimo"/>
              </a:rPr>
              <a:t>dili </a:t>
            </a:r>
            <a:r>
              <a:rPr dirty="0" sz="850" spc="-25">
                <a:latin typeface="Arimo"/>
                <a:cs typeface="Arimo"/>
              </a:rPr>
              <a:t>mevcut </a:t>
            </a:r>
            <a:r>
              <a:rPr dirty="0" sz="850" spc="-60">
                <a:latin typeface="Arimo"/>
                <a:cs typeface="Arimo"/>
              </a:rPr>
              <a:t>kaynaklar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 </a:t>
            </a:r>
            <a:r>
              <a:rPr dirty="0" sz="850" spc="-145">
                <a:latin typeface="Arimo"/>
                <a:cs typeface="Arimo"/>
              </a:rPr>
              <a:t>s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n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rl</a:t>
            </a:r>
            <a:r>
              <a:rPr dirty="0" sz="850" spc="-145">
                <a:latin typeface="WenQuanYi Micro Hei Mono"/>
                <a:cs typeface="WenQuanYi Micro Hei Mono"/>
              </a:rPr>
              <a:t>ı 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</a:t>
            </a:r>
            <a:r>
              <a:rPr dirty="0" sz="850" spc="-20">
                <a:latin typeface="Arimo"/>
                <a:cs typeface="Arimo"/>
              </a:rPr>
              <a:t>durumlarda </a:t>
            </a:r>
            <a:r>
              <a:rPr dirty="0" sz="850" spc="-30">
                <a:latin typeface="Arimo"/>
                <a:cs typeface="Arimo"/>
              </a:rPr>
              <a:t>çözümler </a:t>
            </a:r>
            <a:r>
              <a:rPr dirty="0" sz="850" spc="-15">
                <a:latin typeface="Arimo"/>
                <a:cs typeface="Arimo"/>
              </a:rPr>
              <a:t>üretebilen </a:t>
            </a:r>
            <a:r>
              <a:rPr dirty="0" sz="850">
                <a:latin typeface="Arimo"/>
                <a:cs typeface="Arimo"/>
              </a:rPr>
              <a:t>bir dil </a:t>
            </a:r>
            <a:r>
              <a:rPr dirty="0" sz="850" spc="-10">
                <a:latin typeface="Arimo"/>
                <a:cs typeface="Arimo"/>
              </a:rPr>
              <a:t>olup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15">
                <a:latin typeface="Arimo"/>
                <a:cs typeface="Arimo"/>
              </a:rPr>
              <a:t>gibi </a:t>
            </a:r>
            <a:r>
              <a:rPr dirty="0" sz="850" spc="-20">
                <a:latin typeface="Arimo"/>
                <a:cs typeface="Arimo"/>
              </a:rPr>
              <a:t>durumlarda </a:t>
            </a:r>
            <a:r>
              <a:rPr dirty="0" sz="850" spc="-120">
                <a:latin typeface="Arimo"/>
                <a:cs typeface="Arimo"/>
              </a:rPr>
              <a:t>XCHG </a:t>
            </a:r>
            <a:r>
              <a:rPr dirty="0" sz="850" spc="-15">
                <a:latin typeface="Arimo"/>
                <a:cs typeface="Arimo"/>
              </a:rPr>
              <a:t>komutu  </a:t>
            </a:r>
            <a:r>
              <a:rPr dirty="0" sz="850" spc="-10">
                <a:latin typeface="Arimo"/>
                <a:cs typeface="Arimo"/>
              </a:rPr>
              <a:t>tercih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edilmelidir.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865444" y="4722312"/>
            <a:ext cx="33782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0" b="1">
                <a:solidFill>
                  <a:srgbClr val="FF0000"/>
                </a:solidFill>
                <a:latin typeface="Trebuchet MS"/>
                <a:cs typeface="Trebuchet MS"/>
              </a:rPr>
              <a:t>Örnek: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83275" y="4838712"/>
            <a:ext cx="4412615" cy="828040"/>
          </a:xfrm>
          <a:custGeom>
            <a:avLst/>
            <a:gdLst/>
            <a:ahLst/>
            <a:cxnLst/>
            <a:rect l="l" t="t" r="r" b="b"/>
            <a:pathLst>
              <a:path w="4412615" h="828039">
                <a:moveTo>
                  <a:pt x="4412158" y="0"/>
                </a:moveTo>
                <a:lnTo>
                  <a:pt x="0" y="0"/>
                </a:lnTo>
                <a:lnTo>
                  <a:pt x="0" y="413004"/>
                </a:lnTo>
                <a:lnTo>
                  <a:pt x="0" y="413766"/>
                </a:lnTo>
                <a:lnTo>
                  <a:pt x="0" y="827532"/>
                </a:lnTo>
                <a:lnTo>
                  <a:pt x="4412158" y="827532"/>
                </a:lnTo>
                <a:lnTo>
                  <a:pt x="4412158" y="413766"/>
                </a:lnTo>
                <a:lnTo>
                  <a:pt x="4412158" y="413004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865333" y="4987043"/>
            <a:ext cx="4108450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73050" indent="-635">
              <a:lnSpc>
                <a:spcPct val="102200"/>
              </a:lnSpc>
              <a:spcBef>
                <a:spcPts val="95"/>
              </a:spcBef>
            </a:pPr>
            <a:r>
              <a:rPr dirty="0" sz="850" spc="-45" b="1">
                <a:latin typeface="Trebuchet MS"/>
                <a:cs typeface="Trebuchet MS"/>
              </a:rPr>
              <a:t>XCHG </a:t>
            </a:r>
            <a:r>
              <a:rPr dirty="0" sz="850" spc="-40" b="1">
                <a:latin typeface="Trebuchet MS"/>
                <a:cs typeface="Trebuchet MS"/>
              </a:rPr>
              <a:t>AX,BX</a:t>
            </a:r>
            <a:r>
              <a:rPr dirty="0" sz="850" spc="-40">
                <a:latin typeface="Arimo"/>
                <a:cs typeface="Arimo"/>
              </a:rPr>
              <a:t>; </a:t>
            </a:r>
            <a:r>
              <a:rPr dirty="0" sz="850" spc="-95">
                <a:latin typeface="Arimo"/>
                <a:cs typeface="Arimo"/>
              </a:rPr>
              <a:t>AX </a:t>
            </a:r>
            <a:r>
              <a:rPr dirty="0" sz="850" spc="-100">
                <a:latin typeface="Arimo"/>
                <a:cs typeface="Arimo"/>
              </a:rPr>
              <a:t>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35">
                <a:latin typeface="Arimo"/>
                <a:cs typeface="Arimo"/>
              </a:rPr>
              <a:t>sahip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</a:t>
            </a:r>
            <a:r>
              <a:rPr dirty="0" sz="850" spc="-40">
                <a:latin typeface="Arimo"/>
                <a:cs typeface="Arimo"/>
              </a:rPr>
              <a:t>de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er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120">
                <a:latin typeface="Arimo"/>
                <a:cs typeface="Arimo"/>
              </a:rPr>
              <a:t>BX </a:t>
            </a:r>
            <a:r>
              <a:rPr dirty="0" sz="850" spc="-100">
                <a:latin typeface="Arimo"/>
                <a:cs typeface="Arimo"/>
              </a:rPr>
              <a:t>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35">
                <a:latin typeface="Arimo"/>
                <a:cs typeface="Arimo"/>
              </a:rPr>
              <a:t>sahip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</a:t>
            </a:r>
            <a:r>
              <a:rPr dirty="0" sz="850" spc="-45">
                <a:latin typeface="Arimo"/>
                <a:cs typeface="Arimo"/>
              </a:rPr>
              <a:t>de</a:t>
            </a:r>
            <a:r>
              <a:rPr dirty="0" sz="850" spc="-45">
                <a:latin typeface="WenQuanYi Micro Hei Mono"/>
                <a:cs typeface="WenQuanYi Micro Hei Mono"/>
              </a:rPr>
              <a:t>ğ</a:t>
            </a:r>
            <a:r>
              <a:rPr dirty="0" sz="850" spc="-45">
                <a:latin typeface="Arimo"/>
                <a:cs typeface="Arimo"/>
              </a:rPr>
              <a:t>er  </a:t>
            </a:r>
            <a:r>
              <a:rPr dirty="0" sz="850" spc="-25">
                <a:latin typeface="Arimo"/>
                <a:cs typeface="Arimo"/>
              </a:rPr>
              <a:t>de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tirilir.</a:t>
            </a:r>
            <a:endParaRPr sz="850">
              <a:latin typeface="Arimo"/>
              <a:cs typeface="Arimo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-45" b="1">
                <a:latin typeface="Trebuchet MS"/>
                <a:cs typeface="Trebuchet MS"/>
              </a:rPr>
              <a:t>XCHG </a:t>
            </a:r>
            <a:r>
              <a:rPr dirty="0" sz="850" spc="-35" b="1">
                <a:latin typeface="Trebuchet MS"/>
                <a:cs typeface="Trebuchet MS"/>
              </a:rPr>
              <a:t>AX,Mydata[SI]; </a:t>
            </a:r>
            <a:r>
              <a:rPr dirty="0" sz="850" spc="-45">
                <a:latin typeface="Arimo"/>
                <a:cs typeface="Arimo"/>
              </a:rPr>
              <a:t>Burada ise </a:t>
            </a:r>
            <a:r>
              <a:rPr dirty="0" sz="850" spc="-95">
                <a:latin typeface="Arimo"/>
                <a:cs typeface="Arimo"/>
              </a:rPr>
              <a:t>AX </a:t>
            </a:r>
            <a:r>
              <a:rPr dirty="0" sz="850" spc="-100">
                <a:latin typeface="Arimo"/>
                <a:cs typeface="Arimo"/>
              </a:rPr>
              <a:t>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35">
                <a:latin typeface="Arimo"/>
                <a:cs typeface="Arimo"/>
              </a:rPr>
              <a:t>de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eri </a:t>
            </a:r>
            <a:r>
              <a:rPr dirty="0" sz="850" spc="-20">
                <a:latin typeface="Arimo"/>
                <a:cs typeface="Arimo"/>
              </a:rPr>
              <a:t>Mydata </a:t>
            </a:r>
            <a:r>
              <a:rPr dirty="0" sz="850" spc="-15">
                <a:latin typeface="Arimo"/>
                <a:cs typeface="Arimo"/>
              </a:rPr>
              <a:t>isimli </a:t>
            </a:r>
            <a:r>
              <a:rPr dirty="0" sz="850" spc="-25">
                <a:latin typeface="Arimo"/>
                <a:cs typeface="Arimo"/>
              </a:rPr>
              <a:t>bellek adresinin </a:t>
            </a:r>
            <a:r>
              <a:rPr dirty="0" sz="850" spc="-125">
                <a:latin typeface="Arimo"/>
                <a:cs typeface="Arimo"/>
              </a:rPr>
              <a:t>SI’</a:t>
            </a:r>
            <a:r>
              <a:rPr dirty="0" sz="850" spc="-125">
                <a:latin typeface="WenQuanYi Micro Hei Mono"/>
                <a:cs typeface="WenQuanYi Micro Hei Mono"/>
              </a:rPr>
              <a:t>ı</a:t>
            </a:r>
            <a:r>
              <a:rPr dirty="0" sz="850" spc="-125">
                <a:latin typeface="Arimo"/>
                <a:cs typeface="Arimo"/>
              </a:rPr>
              <a:t>nc</a:t>
            </a:r>
            <a:r>
              <a:rPr dirty="0" sz="850" spc="-125">
                <a:latin typeface="WenQuanYi Micro Hei Mono"/>
                <a:cs typeface="WenQuanYi Micro Hei Mono"/>
              </a:rPr>
              <a:t>ı  </a:t>
            </a:r>
            <a:r>
              <a:rPr dirty="0" sz="850" spc="-30">
                <a:latin typeface="Arimo"/>
                <a:cs typeface="Arimo"/>
              </a:rPr>
              <a:t>adresinden </a:t>
            </a:r>
            <a:r>
              <a:rPr dirty="0" sz="850" spc="-55">
                <a:latin typeface="Arimo"/>
                <a:cs typeface="Arimo"/>
              </a:rPr>
              <a:t>ba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layan </a:t>
            </a:r>
            <a:r>
              <a:rPr dirty="0" sz="850" spc="-10">
                <a:latin typeface="Arimo"/>
                <a:cs typeface="Arimo"/>
              </a:rPr>
              <a:t>word </a:t>
            </a:r>
            <a:r>
              <a:rPr dirty="0" sz="850" spc="-25">
                <a:latin typeface="Arimo"/>
                <a:cs typeface="Arimo"/>
              </a:rPr>
              <a:t>yer </a:t>
            </a:r>
            <a:r>
              <a:rPr dirty="0" sz="850" spc="-35">
                <a:latin typeface="Arimo"/>
                <a:cs typeface="Arimo"/>
              </a:rPr>
              <a:t>de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tirmektedir.MYdata </a:t>
            </a:r>
            <a:r>
              <a:rPr dirty="0" sz="850" spc="-10">
                <a:latin typeface="Arimo"/>
                <a:cs typeface="Arimo"/>
              </a:rPr>
              <a:t>word </a:t>
            </a:r>
            <a:r>
              <a:rPr dirty="0" sz="850" spc="-25">
                <a:latin typeface="Arimo"/>
                <a:cs typeface="Arimo"/>
              </a:rPr>
              <a:t>olarak</a:t>
            </a:r>
            <a:r>
              <a:rPr dirty="0" sz="850" spc="-85">
                <a:latin typeface="Arimo"/>
                <a:cs typeface="Arimo"/>
              </a:rPr>
              <a:t> tan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mlanmal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d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127</a:t>
            </a:r>
            <a:endParaRPr sz="550">
              <a:latin typeface="Arimo"/>
              <a:cs typeface="Arim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128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035" y="792144"/>
            <a:ext cx="52641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>
                <a:latin typeface="Arimo"/>
                <a:cs typeface="Arimo"/>
              </a:rPr>
              <a:t>Örnek</a:t>
            </a:r>
            <a:r>
              <a:rPr dirty="0" sz="850" spc="-90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Kod:</a:t>
            </a:r>
            <a:endParaRPr sz="85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035" y="1056874"/>
            <a:ext cx="65849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5">
                <a:latin typeface="Arimo"/>
                <a:cs typeface="Arimo"/>
              </a:rPr>
              <a:t>#make_COM#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035" y="1321606"/>
            <a:ext cx="145605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75">
                <a:latin typeface="Arimo"/>
                <a:cs typeface="Arimo"/>
              </a:rPr>
              <a:t>COM </a:t>
            </a:r>
            <a:r>
              <a:rPr dirty="0" sz="850">
                <a:latin typeface="Arimo"/>
                <a:cs typeface="Arimo"/>
              </a:rPr>
              <a:t>file </a:t>
            </a:r>
            <a:r>
              <a:rPr dirty="0" sz="850" spc="-40">
                <a:latin typeface="Arimo"/>
                <a:cs typeface="Arimo"/>
              </a:rPr>
              <a:t>is </a:t>
            </a:r>
            <a:r>
              <a:rPr dirty="0" sz="850" spc="-30">
                <a:latin typeface="Arimo"/>
                <a:cs typeface="Arimo"/>
              </a:rPr>
              <a:t>loaded </a:t>
            </a:r>
            <a:r>
              <a:rPr dirty="0" sz="850" spc="-10">
                <a:latin typeface="Arimo"/>
                <a:cs typeface="Arimo"/>
              </a:rPr>
              <a:t>at</a:t>
            </a:r>
            <a:r>
              <a:rPr dirty="0" sz="850" spc="-110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CS:0100h  </a:t>
            </a:r>
            <a:r>
              <a:rPr dirty="0" sz="850" spc="-120">
                <a:latin typeface="Arimo"/>
                <a:cs typeface="Arimo"/>
              </a:rPr>
              <a:t>ORG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100h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035" y="1718698"/>
            <a:ext cx="485140" cy="5549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0">
                <a:latin typeface="Arimo"/>
                <a:cs typeface="Arimo"/>
              </a:rPr>
              <a:t>X </a:t>
            </a:r>
            <a:r>
              <a:rPr dirty="0" sz="850" spc="-60">
                <a:latin typeface="Arimo"/>
                <a:cs typeface="Arimo"/>
              </a:rPr>
              <a:t>DW</a:t>
            </a:r>
            <a:r>
              <a:rPr dirty="0" sz="850" spc="-11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35</a:t>
            </a:r>
            <a:endParaRPr sz="850">
              <a:latin typeface="Arimo"/>
              <a:cs typeface="Arimo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-25">
                <a:latin typeface="Arimo"/>
                <a:cs typeface="Arimo"/>
              </a:rPr>
              <a:t>mov</a:t>
            </a:r>
            <a:r>
              <a:rPr dirty="0" sz="850" spc="-130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ax,10  </a:t>
            </a:r>
            <a:r>
              <a:rPr dirty="0" sz="850" spc="-55">
                <a:latin typeface="Arimo"/>
                <a:cs typeface="Arimo"/>
              </a:rPr>
              <a:t>xchg </a:t>
            </a:r>
            <a:r>
              <a:rPr dirty="0" sz="850" spc="-50">
                <a:latin typeface="Arimo"/>
                <a:cs typeface="Arimo"/>
              </a:rPr>
              <a:t>ax,x  </a:t>
            </a:r>
            <a:r>
              <a:rPr dirty="0" sz="850" spc="15">
                <a:latin typeface="Arimo"/>
                <a:cs typeface="Arimo"/>
              </a:rPr>
              <a:t>hlt</a:t>
            </a:r>
            <a:endParaRPr sz="8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129</a:t>
            </a:r>
            <a:endParaRPr sz="55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14707" y="887741"/>
            <a:ext cx="130556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70" b="1">
                <a:solidFill>
                  <a:srgbClr val="FF0000"/>
                </a:solidFill>
                <a:latin typeface="Trebuchet MS"/>
                <a:cs typeface="Trebuchet MS"/>
              </a:rPr>
              <a:t>XLAT/XLATB </a:t>
            </a:r>
            <a:r>
              <a:rPr dirty="0" sz="850" spc="-55" b="1">
                <a:solidFill>
                  <a:srgbClr val="FF0000"/>
                </a:solidFill>
                <a:latin typeface="Trebuchet MS"/>
                <a:cs typeface="Trebuchet MS"/>
              </a:rPr>
              <a:t>(Translate</a:t>
            </a:r>
            <a:r>
              <a:rPr dirty="0" sz="850" spc="-9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850" spc="-45" b="1">
                <a:solidFill>
                  <a:srgbClr val="FF0000"/>
                </a:solidFill>
                <a:latin typeface="Trebuchet MS"/>
                <a:cs typeface="Trebuchet MS"/>
              </a:rPr>
              <a:t>byte)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4707" y="1152469"/>
            <a:ext cx="3868420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574415">
              <a:lnSpc>
                <a:spcPct val="102200"/>
              </a:lnSpc>
              <a:spcBef>
                <a:spcPts val="95"/>
              </a:spcBef>
            </a:pPr>
            <a:r>
              <a:rPr dirty="0" sz="850" spc="-114">
                <a:latin typeface="Arimo"/>
                <a:cs typeface="Arimo"/>
              </a:rPr>
              <a:t>XLAT  </a:t>
            </a:r>
            <a:r>
              <a:rPr dirty="0" sz="850" spc="-95">
                <a:latin typeface="Arimo"/>
                <a:cs typeface="Arimo"/>
              </a:rPr>
              <a:t>XL</a:t>
            </a:r>
            <a:r>
              <a:rPr dirty="0" sz="850" spc="-175">
                <a:latin typeface="Arimo"/>
                <a:cs typeface="Arimo"/>
              </a:rPr>
              <a:t>A</a:t>
            </a:r>
            <a:r>
              <a:rPr dirty="0" sz="850" spc="-105">
                <a:latin typeface="Arimo"/>
                <a:cs typeface="Arimo"/>
              </a:rPr>
              <a:t>T</a:t>
            </a:r>
            <a:r>
              <a:rPr dirty="0" sz="850" spc="-95">
                <a:latin typeface="Arimo"/>
                <a:cs typeface="Arimo"/>
              </a:rPr>
              <a:t>B</a:t>
            </a:r>
            <a:endParaRPr sz="850">
              <a:latin typeface="Arimo"/>
              <a:cs typeface="Arimo"/>
            </a:endParaRPr>
          </a:p>
          <a:p>
            <a:pPr marL="12700" marR="5080" indent="-635">
              <a:lnSpc>
                <a:spcPct val="102200"/>
              </a:lnSpc>
            </a:pPr>
            <a:r>
              <a:rPr dirty="0" sz="850" spc="-40">
                <a:latin typeface="Arimo"/>
                <a:cs typeface="Arimo"/>
              </a:rPr>
              <a:t>Do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rudan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leneni olmayan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komuttur. </a:t>
            </a:r>
            <a:r>
              <a:rPr dirty="0" sz="850" spc="-90">
                <a:latin typeface="Arimo"/>
                <a:cs typeface="Arimo"/>
              </a:rPr>
              <a:t>AL </a:t>
            </a:r>
            <a:r>
              <a:rPr dirty="0" sz="850" spc="-100">
                <a:latin typeface="Arimo"/>
                <a:cs typeface="Arimo"/>
              </a:rPr>
              <a:t>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, </a:t>
            </a:r>
            <a:r>
              <a:rPr dirty="0" sz="850" spc="-110">
                <a:latin typeface="Arimo"/>
                <a:cs typeface="Arimo"/>
              </a:rPr>
              <a:t>ba</a:t>
            </a:r>
            <a:r>
              <a:rPr dirty="0" sz="850" spc="-110">
                <a:latin typeface="WenQuanYi Micro Hei Mono"/>
                <a:cs typeface="WenQuanYi Micro Hei Mono"/>
              </a:rPr>
              <a:t>ş</a:t>
            </a:r>
            <a:r>
              <a:rPr dirty="0" sz="850" spc="-110">
                <a:latin typeface="Arimo"/>
                <a:cs typeface="Arimo"/>
              </a:rPr>
              <a:t>lang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c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100">
                <a:latin typeface="Arimo"/>
                <a:cs typeface="Arimo"/>
              </a:rPr>
              <a:t>DS:BX </a:t>
            </a:r>
            <a:r>
              <a:rPr dirty="0" sz="850" spc="-70">
                <a:latin typeface="Arimo"/>
                <a:cs typeface="Arimo"/>
              </a:rPr>
              <a:t>yazmaçlar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300">
                <a:latin typeface="WenQuanYi Micro Hei Mono"/>
                <a:cs typeface="WenQuanYi Micro Hei Mono"/>
              </a:rPr>
              <a:t> </a:t>
            </a:r>
            <a:r>
              <a:rPr dirty="0" sz="850" spc="-10">
                <a:latin typeface="Arimo"/>
                <a:cs typeface="Arimo"/>
              </a:rPr>
              <a:t>ile  </a:t>
            </a:r>
            <a:r>
              <a:rPr dirty="0" sz="850" spc="-20">
                <a:latin typeface="Arimo"/>
                <a:cs typeface="Arimo"/>
              </a:rPr>
              <a:t>belirlenen </a:t>
            </a:r>
            <a:r>
              <a:rPr dirty="0" sz="850" spc="-30">
                <a:latin typeface="Arimo"/>
                <a:cs typeface="Arimo"/>
              </a:rPr>
              <a:t>adresteki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0">
                <a:latin typeface="Arimo"/>
                <a:cs typeface="Arimo"/>
              </a:rPr>
              <a:t>tablo </a:t>
            </a:r>
            <a:r>
              <a:rPr dirty="0" sz="850" spc="-25">
                <a:latin typeface="Arimo"/>
                <a:cs typeface="Arimo"/>
              </a:rPr>
              <a:t>içerisinde </a:t>
            </a:r>
            <a:r>
              <a:rPr dirty="0" sz="850" spc="-20">
                <a:latin typeface="Arimo"/>
                <a:cs typeface="Arimo"/>
              </a:rPr>
              <a:t>indis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55">
                <a:latin typeface="Arimo"/>
                <a:cs typeface="Arimo"/>
              </a:rPr>
              <a:t>kullanmay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440">
                <a:latin typeface="WenQuanYi Micro Hei Mono"/>
                <a:cs typeface="WenQuanYi Micro Hei Mono"/>
              </a:rPr>
              <a:t> </a:t>
            </a:r>
            <a:r>
              <a:rPr dirty="0" sz="850" spc="-60">
                <a:latin typeface="Arimo"/>
                <a:cs typeface="Arimo"/>
              </a:rPr>
              <a:t>sa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lar.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4707" y="1814291"/>
            <a:ext cx="1821180" cy="290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lan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lem: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70">
                <a:latin typeface="Arimo"/>
                <a:cs typeface="Arimo"/>
              </a:rPr>
              <a:t>AL=DS:[BX+AL]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80">
                <a:latin typeface="Arimo"/>
                <a:cs typeface="Arimo"/>
              </a:rPr>
              <a:t>AL=DS:[EBX+AL]</a:t>
            </a:r>
            <a:r>
              <a:rPr dirty="0" sz="850" spc="-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dir.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130</a:t>
            </a:r>
            <a:endParaRPr sz="550">
              <a:latin typeface="Arimo"/>
              <a:cs typeface="Arim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27911" y="4634440"/>
            <a:ext cx="33782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0" b="1">
                <a:solidFill>
                  <a:srgbClr val="FF0000"/>
                </a:solidFill>
                <a:latin typeface="Trebuchet MS"/>
                <a:cs typeface="Trebuchet MS"/>
              </a:rPr>
              <a:t>Örnek: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7911" y="4899172"/>
            <a:ext cx="925194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65" b="1">
                <a:latin typeface="Trebuchet MS"/>
                <a:cs typeface="Trebuchet MS"/>
              </a:rPr>
              <a:t>LEA</a:t>
            </a:r>
            <a:r>
              <a:rPr dirty="0" sz="850" spc="-130" b="1">
                <a:latin typeface="Trebuchet MS"/>
                <a:cs typeface="Trebuchet MS"/>
              </a:rPr>
              <a:t> </a:t>
            </a:r>
            <a:r>
              <a:rPr dirty="0" sz="850" spc="-50" b="1">
                <a:latin typeface="Trebuchet MS"/>
                <a:cs typeface="Trebuchet MS"/>
              </a:rPr>
              <a:t>BX,Ascii2ebcdic  </a:t>
            </a:r>
            <a:r>
              <a:rPr dirty="0" sz="850" spc="25" b="1">
                <a:latin typeface="Trebuchet MS"/>
                <a:cs typeface="Trebuchet MS"/>
              </a:rPr>
              <a:t>MOV</a:t>
            </a:r>
            <a:r>
              <a:rPr dirty="0" sz="850" spc="-70" b="1">
                <a:latin typeface="Trebuchet MS"/>
                <a:cs typeface="Trebuchet MS"/>
              </a:rPr>
              <a:t> </a:t>
            </a:r>
            <a:r>
              <a:rPr dirty="0" sz="850" spc="-100" b="1">
                <a:latin typeface="Trebuchet MS"/>
                <a:cs typeface="Trebuchet MS"/>
              </a:rPr>
              <a:t>AL,’A’</a:t>
            </a:r>
            <a:endParaRPr sz="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80" b="1">
                <a:latin typeface="Trebuchet MS"/>
                <a:cs typeface="Trebuchet MS"/>
              </a:rPr>
              <a:t>XLAT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6493" y="5665470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27911" y="5428635"/>
            <a:ext cx="405066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latin typeface="Arimo"/>
                <a:cs typeface="Arimo"/>
              </a:rPr>
              <a:t>Ascii2ebcdic </a:t>
            </a:r>
            <a:r>
              <a:rPr dirty="0" sz="850" spc="-15">
                <a:latin typeface="Arimo"/>
                <a:cs typeface="Arimo"/>
              </a:rPr>
              <a:t>isimli </a:t>
            </a:r>
            <a:r>
              <a:rPr dirty="0" sz="850" spc="-25">
                <a:latin typeface="Arimo"/>
                <a:cs typeface="Arimo"/>
              </a:rPr>
              <a:t>bellek </a:t>
            </a:r>
            <a:r>
              <a:rPr dirty="0" sz="850" spc="-65">
                <a:latin typeface="Arimo"/>
                <a:cs typeface="Arimo"/>
              </a:rPr>
              <a:t>alan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nda </a:t>
            </a:r>
            <a:r>
              <a:rPr dirty="0" sz="850" spc="-85">
                <a:latin typeface="Arimo"/>
                <a:cs typeface="Arimo"/>
              </a:rPr>
              <a:t>ASCII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10">
                <a:latin typeface="Arimo"/>
                <a:cs typeface="Arimo"/>
              </a:rPr>
              <a:t>EBCDIC </a:t>
            </a:r>
            <a:r>
              <a:rPr dirty="0" sz="850" spc="-35">
                <a:latin typeface="Arimo"/>
                <a:cs typeface="Arimo"/>
              </a:rPr>
              <a:t>kodlama </a:t>
            </a:r>
            <a:r>
              <a:rPr dirty="0" sz="850" spc="-30">
                <a:latin typeface="Arimo"/>
                <a:cs typeface="Arimo"/>
              </a:rPr>
              <a:t>sistemi </a:t>
            </a:r>
            <a:r>
              <a:rPr dirty="0" sz="850" spc="-65">
                <a:latin typeface="Arimo"/>
                <a:cs typeface="Arimo"/>
              </a:rPr>
              <a:t>aras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ndaki </a:t>
            </a:r>
            <a:r>
              <a:rPr dirty="0" sz="850" spc="-40">
                <a:latin typeface="Arimo"/>
                <a:cs typeface="Arimo"/>
              </a:rPr>
              <a:t>dönü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üm  </a:t>
            </a:r>
            <a:r>
              <a:rPr dirty="0" sz="850" spc="-80">
                <a:latin typeface="Arimo"/>
                <a:cs typeface="Arimo"/>
              </a:rPr>
              <a:t>yapmay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380">
                <a:latin typeface="WenQuanYi Micro Hei Mono"/>
                <a:cs typeface="WenQuanYi Micro Hei Mono"/>
              </a:rPr>
              <a:t> </a:t>
            </a:r>
            <a:r>
              <a:rPr dirty="0" sz="850" spc="-55">
                <a:latin typeface="Arimo"/>
                <a:cs typeface="Arimo"/>
              </a:rPr>
              <a:t>sa</a:t>
            </a:r>
            <a:r>
              <a:rPr dirty="0" sz="850" spc="-55">
                <a:latin typeface="WenQuanYi Micro Hei Mono"/>
                <a:cs typeface="WenQuanYi Micro Hei Mono"/>
              </a:rPr>
              <a:t>ğ</a:t>
            </a:r>
            <a:r>
              <a:rPr dirty="0" sz="850" spc="-55">
                <a:latin typeface="Arimo"/>
                <a:cs typeface="Arimo"/>
              </a:rPr>
              <a:t>layan </a:t>
            </a:r>
            <a:r>
              <a:rPr dirty="0" sz="850" spc="-35">
                <a:latin typeface="Arimo"/>
                <a:cs typeface="Arimo"/>
              </a:rPr>
              <a:t>256 </a:t>
            </a:r>
            <a:r>
              <a:rPr dirty="0" sz="850" spc="-15">
                <a:latin typeface="Arimo"/>
                <a:cs typeface="Arimo"/>
              </a:rPr>
              <a:t>byte </a:t>
            </a:r>
            <a:r>
              <a:rPr dirty="0" sz="850" spc="-35">
                <a:latin typeface="Arimo"/>
                <a:cs typeface="Arimo"/>
              </a:rPr>
              <a:t>uzunlu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unda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0">
                <a:latin typeface="Arimo"/>
                <a:cs typeface="Arimo"/>
              </a:rPr>
              <a:t>dizi </a:t>
            </a:r>
            <a:r>
              <a:rPr dirty="0" sz="850" spc="-25">
                <a:latin typeface="Arimo"/>
                <a:cs typeface="Arimo"/>
              </a:rPr>
              <a:t>oldu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unu, </a:t>
            </a:r>
            <a:r>
              <a:rPr dirty="0" sz="850" spc="-15">
                <a:latin typeface="Arimo"/>
                <a:cs typeface="Arimo"/>
              </a:rPr>
              <a:t>dizinin </a:t>
            </a:r>
            <a:r>
              <a:rPr dirty="0" sz="850" spc="-10">
                <a:latin typeface="Arimo"/>
                <a:cs typeface="Arimo"/>
              </a:rPr>
              <a:t>indislerinin </a:t>
            </a:r>
            <a:r>
              <a:rPr dirty="0" sz="850" spc="-85">
                <a:latin typeface="Arimo"/>
                <a:cs typeface="Arimo"/>
              </a:rPr>
              <a:t>ASCII </a:t>
            </a:r>
            <a:r>
              <a:rPr dirty="0" sz="850" spc="-35">
                <a:latin typeface="Arimo"/>
                <a:cs typeface="Arimo"/>
              </a:rPr>
              <a:t>kodlar,</a:t>
            </a:r>
            <a:endParaRPr sz="85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7876" y="5693360"/>
            <a:ext cx="4163695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2200"/>
              </a:lnSpc>
              <a:spcBef>
                <a:spcPts val="95"/>
              </a:spcBef>
            </a:pPr>
            <a:r>
              <a:rPr dirty="0" sz="850" spc="-20">
                <a:latin typeface="Arimo"/>
                <a:cs typeface="Arimo"/>
              </a:rPr>
              <a:t>içeri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inin </a:t>
            </a:r>
            <a:r>
              <a:rPr dirty="0" sz="850" spc="-45">
                <a:latin typeface="Arimo"/>
                <a:cs typeface="Arimo"/>
              </a:rPr>
              <a:t>ise </a:t>
            </a:r>
            <a:r>
              <a:rPr dirty="0" sz="850" spc="-85">
                <a:latin typeface="Arimo"/>
                <a:cs typeface="Arimo"/>
              </a:rPr>
              <a:t>ASCII </a:t>
            </a:r>
            <a:r>
              <a:rPr dirty="0" sz="850" spc="-30">
                <a:latin typeface="Arimo"/>
                <a:cs typeface="Arimo"/>
              </a:rPr>
              <a:t>kodlara </a:t>
            </a:r>
            <a:r>
              <a:rPr dirty="0" sz="850" spc="-114">
                <a:latin typeface="Arimo"/>
                <a:cs typeface="Arimo"/>
              </a:rPr>
              <a:t>kar</a:t>
            </a:r>
            <a:r>
              <a:rPr dirty="0" sz="850" spc="-114">
                <a:latin typeface="WenQuanYi Micro Hei Mono"/>
                <a:cs typeface="WenQuanYi Micro Hei Mono"/>
              </a:rPr>
              <a:t>şı</a:t>
            </a:r>
            <a:r>
              <a:rPr dirty="0" sz="850" spc="-114">
                <a:latin typeface="Arimo"/>
                <a:cs typeface="Arimo"/>
              </a:rPr>
              <a:t>l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k </a:t>
            </a:r>
            <a:r>
              <a:rPr dirty="0" sz="850" spc="-40">
                <a:latin typeface="Arimo"/>
                <a:cs typeface="Arimo"/>
              </a:rPr>
              <a:t>gelen </a:t>
            </a:r>
            <a:r>
              <a:rPr dirty="0" sz="850" spc="-110">
                <a:latin typeface="Arimo"/>
                <a:cs typeface="Arimo"/>
              </a:rPr>
              <a:t>EBCDIC </a:t>
            </a:r>
            <a:r>
              <a:rPr dirty="0" sz="850" spc="-40">
                <a:latin typeface="Arimo"/>
                <a:cs typeface="Arimo"/>
              </a:rPr>
              <a:t>de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er </a:t>
            </a:r>
            <a:r>
              <a:rPr dirty="0" sz="850" spc="-25">
                <a:latin typeface="Arimo"/>
                <a:cs typeface="Arimo"/>
              </a:rPr>
              <a:t>oldu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unu </a:t>
            </a:r>
            <a:r>
              <a:rPr dirty="0" sz="850" spc="-30">
                <a:latin typeface="Arimo"/>
                <a:cs typeface="Arimo"/>
              </a:rPr>
              <a:t>dü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ünelim. </a:t>
            </a:r>
            <a:r>
              <a:rPr dirty="0" sz="850" spc="-90">
                <a:latin typeface="Arimo"/>
                <a:cs typeface="Arimo"/>
              </a:rPr>
              <a:t>AL </a:t>
            </a:r>
            <a:r>
              <a:rPr dirty="0" sz="850" spc="-80">
                <a:latin typeface="Arimo"/>
                <a:cs typeface="Arimo"/>
              </a:rPr>
              <a:t>yazmac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na </a:t>
            </a:r>
            <a:r>
              <a:rPr dirty="0" sz="850" spc="-40">
                <a:latin typeface="Arimo"/>
                <a:cs typeface="Arimo"/>
              </a:rPr>
              <a:t>‘A’  </a:t>
            </a:r>
            <a:r>
              <a:rPr dirty="0" sz="850" spc="-20">
                <a:latin typeface="Arimo"/>
                <a:cs typeface="Arimo"/>
              </a:rPr>
              <a:t>yerle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tirilip, </a:t>
            </a:r>
            <a:r>
              <a:rPr dirty="0" sz="850" spc="-114">
                <a:latin typeface="Arimo"/>
                <a:cs typeface="Arimo"/>
              </a:rPr>
              <a:t>XLAT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lendi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inde </a:t>
            </a:r>
            <a:r>
              <a:rPr dirty="0" sz="850" spc="-25">
                <a:latin typeface="Arimo"/>
                <a:cs typeface="Arimo"/>
              </a:rPr>
              <a:t>diziden </a:t>
            </a:r>
            <a:r>
              <a:rPr dirty="0" sz="850" spc="-40">
                <a:latin typeface="Arimo"/>
                <a:cs typeface="Arimo"/>
              </a:rPr>
              <a:t>‘A’ </a:t>
            </a:r>
            <a:r>
              <a:rPr dirty="0" sz="850" spc="-5">
                <a:latin typeface="Arimo"/>
                <a:cs typeface="Arimo"/>
              </a:rPr>
              <a:t>harfinin </a:t>
            </a:r>
            <a:r>
              <a:rPr dirty="0" sz="850" spc="-110">
                <a:latin typeface="Arimo"/>
                <a:cs typeface="Arimo"/>
              </a:rPr>
              <a:t>EBCDIC </a:t>
            </a:r>
            <a:r>
              <a:rPr dirty="0" sz="850" spc="-150">
                <a:latin typeface="Arimo"/>
                <a:cs typeface="Arimo"/>
              </a:rPr>
              <a:t>kar</a:t>
            </a:r>
            <a:r>
              <a:rPr dirty="0" sz="850" spc="-150">
                <a:latin typeface="WenQuanYi Micro Hei Mono"/>
                <a:cs typeface="WenQuanYi Micro Hei Mono"/>
              </a:rPr>
              <a:t>şı</a:t>
            </a:r>
            <a:r>
              <a:rPr dirty="0" sz="850" spc="-150">
                <a:latin typeface="Arimo"/>
                <a:cs typeface="Arimo"/>
              </a:rPr>
              <a:t>l</a:t>
            </a:r>
            <a:r>
              <a:rPr dirty="0" sz="850" spc="-150">
                <a:latin typeface="WenQuanYi Micro Hei Mono"/>
                <a:cs typeface="WenQuanYi Micro Hei Mono"/>
              </a:rPr>
              <a:t>ığı </a:t>
            </a:r>
            <a:r>
              <a:rPr dirty="0" sz="850" spc="-65">
                <a:latin typeface="Arimo"/>
                <a:cs typeface="Arimo"/>
              </a:rPr>
              <a:t>al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narak </a:t>
            </a:r>
            <a:r>
              <a:rPr dirty="0" sz="850" spc="-90">
                <a:latin typeface="Arimo"/>
                <a:cs typeface="Arimo"/>
              </a:rPr>
              <a:t>AL  </a:t>
            </a:r>
            <a:r>
              <a:rPr dirty="0" sz="850" spc="-80">
                <a:latin typeface="Arimo"/>
                <a:cs typeface="Arimo"/>
              </a:rPr>
              <a:t>yazmac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na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70">
                <a:latin typeface="Arimo"/>
                <a:cs typeface="Arimo"/>
              </a:rPr>
              <a:t>konacakt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461" y="3779202"/>
            <a:ext cx="5287645" cy="3773804"/>
            <a:chOff x="59461" y="3779202"/>
            <a:chExt cx="5287645" cy="3773804"/>
          </a:xfrm>
        </p:grpSpPr>
        <p:sp>
          <p:nvSpPr>
            <p:cNvPr id="19" name="object 19"/>
            <p:cNvSpPr/>
            <p:nvPr/>
          </p:nvSpPr>
          <p:spPr>
            <a:xfrm>
              <a:off x="496493" y="6079236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4">
                  <a:moveTo>
                    <a:pt x="4412170" y="414527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4412170" y="414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778" y="3779520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10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952310" y="4565314"/>
            <a:ext cx="56642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10">
                <a:latin typeface="Arimo"/>
                <a:cs typeface="Arimo"/>
              </a:rPr>
              <a:t>ÖRNEK</a:t>
            </a:r>
            <a:r>
              <a:rPr dirty="0" sz="850" spc="-100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Kod:</a:t>
            </a:r>
            <a:endParaRPr sz="850">
              <a:latin typeface="Arimo"/>
              <a:cs typeface="Arim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52310" y="4830046"/>
            <a:ext cx="65849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5">
                <a:latin typeface="Arimo"/>
                <a:cs typeface="Arimo"/>
              </a:rPr>
              <a:t>#make_COM#</a:t>
            </a:r>
            <a:endParaRPr sz="850">
              <a:latin typeface="Arimo"/>
              <a:cs typeface="Arim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52310" y="5094777"/>
            <a:ext cx="145605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75">
                <a:latin typeface="Arimo"/>
                <a:cs typeface="Arimo"/>
              </a:rPr>
              <a:t>COM </a:t>
            </a:r>
            <a:r>
              <a:rPr dirty="0" sz="850">
                <a:latin typeface="Arimo"/>
                <a:cs typeface="Arimo"/>
              </a:rPr>
              <a:t>file </a:t>
            </a:r>
            <a:r>
              <a:rPr dirty="0" sz="850" spc="-40">
                <a:latin typeface="Arimo"/>
                <a:cs typeface="Arimo"/>
              </a:rPr>
              <a:t>is </a:t>
            </a:r>
            <a:r>
              <a:rPr dirty="0" sz="850" spc="-30">
                <a:latin typeface="Arimo"/>
                <a:cs typeface="Arimo"/>
              </a:rPr>
              <a:t>loaded </a:t>
            </a:r>
            <a:r>
              <a:rPr dirty="0" sz="850" spc="-10">
                <a:latin typeface="Arimo"/>
                <a:cs typeface="Arimo"/>
              </a:rPr>
              <a:t>at</a:t>
            </a:r>
            <a:r>
              <a:rPr dirty="0" sz="850" spc="-110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CS:0100h  </a:t>
            </a:r>
            <a:r>
              <a:rPr dirty="0" sz="850" spc="-120">
                <a:latin typeface="Arimo"/>
                <a:cs typeface="Arimo"/>
              </a:rPr>
              <a:t>ORG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100h</a:t>
            </a:r>
            <a:endParaRPr sz="850">
              <a:latin typeface="Arimo"/>
              <a:cs typeface="Arim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52310" y="5491868"/>
            <a:ext cx="1905000" cy="6877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0">
                <a:latin typeface="Arimo"/>
                <a:cs typeface="Arimo"/>
              </a:rPr>
              <a:t>dizi db</a:t>
            </a:r>
            <a:r>
              <a:rPr dirty="0" sz="850" spc="-6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0,8,2,3,1,9,12,7,8,0,10,11,12,13,14</a:t>
            </a:r>
            <a:endParaRPr sz="850">
              <a:latin typeface="Arimo"/>
              <a:cs typeface="Arimo"/>
            </a:endParaRPr>
          </a:p>
          <a:p>
            <a:pPr marL="12700" marR="1442085" indent="-635">
              <a:lnSpc>
                <a:spcPct val="102200"/>
              </a:lnSpc>
            </a:pPr>
            <a:r>
              <a:rPr dirty="0" sz="850" spc="-35">
                <a:latin typeface="Arimo"/>
                <a:cs typeface="Arimo"/>
              </a:rPr>
              <a:t>lea</a:t>
            </a:r>
            <a:r>
              <a:rPr dirty="0" sz="850" spc="-10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bx,dizi  </a:t>
            </a:r>
            <a:r>
              <a:rPr dirty="0" sz="850" spc="-25">
                <a:latin typeface="Arimo"/>
                <a:cs typeface="Arimo"/>
              </a:rPr>
              <a:t>mov al,5  </a:t>
            </a:r>
            <a:r>
              <a:rPr dirty="0" sz="850" spc="-15">
                <a:latin typeface="Arimo"/>
                <a:cs typeface="Arimo"/>
              </a:rPr>
              <a:t>xlat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15">
                <a:latin typeface="Arimo"/>
                <a:cs typeface="Arimo"/>
              </a:rPr>
              <a:t>hlt</a:t>
            </a:r>
            <a:endParaRPr sz="850">
              <a:latin typeface="Arimo"/>
              <a:cs typeface="Arim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131</a:t>
            </a:r>
            <a:endParaRPr sz="550">
              <a:latin typeface="Arimo"/>
              <a:cs typeface="Arim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132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53" y="1303219"/>
            <a:ext cx="2494280" cy="672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8755" marR="5080" indent="-186690">
              <a:lnSpc>
                <a:spcPct val="101099"/>
              </a:lnSpc>
              <a:spcBef>
                <a:spcPts val="95"/>
              </a:spcBef>
            </a:pPr>
            <a:r>
              <a:rPr dirty="0" sz="2100" spc="-95">
                <a:latin typeface="Arimo"/>
                <a:cs typeface="Arimo"/>
              </a:rPr>
              <a:t>8086 </a:t>
            </a:r>
            <a:r>
              <a:rPr dirty="0" sz="2100" spc="-35">
                <a:latin typeface="Arimo"/>
                <a:cs typeface="Arimo"/>
              </a:rPr>
              <a:t>Mimarisi</a:t>
            </a:r>
            <a:r>
              <a:rPr dirty="0" sz="2100" spc="-180">
                <a:latin typeface="Arimo"/>
                <a:cs typeface="Arimo"/>
              </a:rPr>
              <a:t> </a:t>
            </a:r>
            <a:r>
              <a:rPr dirty="0" sz="2100" spc="-110">
                <a:latin typeface="Arimo"/>
                <a:cs typeface="Arimo"/>
              </a:rPr>
              <a:t>(Tekrar)  </a:t>
            </a:r>
            <a:r>
              <a:rPr dirty="0" sz="2100" spc="-90">
                <a:latin typeface="Arimo"/>
                <a:cs typeface="Arimo"/>
              </a:rPr>
              <a:t>Adresleme</a:t>
            </a:r>
            <a:r>
              <a:rPr dirty="0" sz="2100" spc="-135">
                <a:latin typeface="Arimo"/>
                <a:cs typeface="Arimo"/>
              </a:rPr>
              <a:t> </a:t>
            </a:r>
            <a:r>
              <a:rPr dirty="0" sz="2100" spc="-130">
                <a:latin typeface="Arimo"/>
                <a:cs typeface="Arimo"/>
              </a:rPr>
              <a:t>Modlar</a:t>
            </a:r>
            <a:r>
              <a:rPr dirty="0" sz="2100" spc="-130">
                <a:latin typeface="WenQuanYi Micro Hei Mono"/>
                <a:cs typeface="WenQuanYi Micro Hei Mono"/>
              </a:rPr>
              <a:t>ı</a:t>
            </a:r>
            <a:endParaRPr sz="2100">
              <a:latin typeface="WenQuanYi Micro Hei Mono"/>
              <a:cs typeface="WenQuanYi Micro Hei Mon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6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133</a:t>
            </a:r>
            <a:endParaRPr sz="550">
              <a:latin typeface="Arimo"/>
              <a:cs typeface="Arim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92771" y="454612"/>
            <a:ext cx="1593215" cy="3492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-95"/>
              <a:t>8086</a:t>
            </a:r>
            <a:r>
              <a:rPr dirty="0" sz="2100" spc="-165"/>
              <a:t> </a:t>
            </a:r>
            <a:r>
              <a:rPr dirty="0" sz="2100" spc="-35"/>
              <a:t>Mimarisi</a:t>
            </a:r>
            <a:endParaRPr sz="2100"/>
          </a:p>
        </p:txBody>
      </p:sp>
      <p:sp>
        <p:nvSpPr>
          <p:cNvPr id="7" name="object 7"/>
          <p:cNvSpPr txBox="1"/>
          <p:nvPr/>
        </p:nvSpPr>
        <p:spPr>
          <a:xfrm>
            <a:off x="6035306" y="1014591"/>
            <a:ext cx="3907790" cy="4959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7800" marR="5080" indent="-165735">
              <a:lnSpc>
                <a:spcPct val="100000"/>
              </a:lnSpc>
              <a:spcBef>
                <a:spcPts val="90"/>
              </a:spcBef>
              <a:buChar char="•"/>
              <a:tabLst>
                <a:tab pos="178435" algn="l"/>
              </a:tabLst>
            </a:pPr>
            <a:r>
              <a:rPr dirty="0" sz="1550" spc="-10">
                <a:latin typeface="Arial"/>
                <a:cs typeface="Arial"/>
              </a:rPr>
              <a:t>8086’da bulunan tüm iç </a:t>
            </a:r>
            <a:r>
              <a:rPr dirty="0" sz="1550" spc="-5">
                <a:latin typeface="Arial"/>
                <a:cs typeface="Arial"/>
              </a:rPr>
              <a:t>register’lar ve veri  </a:t>
            </a:r>
            <a:r>
              <a:rPr dirty="0" sz="1550" spc="-10">
                <a:latin typeface="Arial"/>
                <a:cs typeface="Arial"/>
              </a:rPr>
              <a:t>yolları 16 bitlik</a:t>
            </a:r>
            <a:r>
              <a:rPr dirty="0" sz="1550" spc="5">
                <a:latin typeface="Arial"/>
                <a:cs typeface="Arial"/>
              </a:rPr>
              <a:t> </a:t>
            </a:r>
            <a:r>
              <a:rPr dirty="0" sz="1550" spc="-15">
                <a:latin typeface="Arial"/>
                <a:cs typeface="Arial"/>
              </a:rPr>
              <a:t>genişliktedir.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83275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134</a:t>
            </a:r>
            <a:endParaRPr sz="550">
              <a:latin typeface="Arimo"/>
              <a:cs typeface="Arim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103056" y="4227788"/>
            <a:ext cx="1199515" cy="349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-75">
                <a:latin typeface="Arimo"/>
                <a:cs typeface="Arimo"/>
              </a:rPr>
              <a:t>Ad</a:t>
            </a:r>
            <a:r>
              <a:rPr dirty="0" sz="2100" spc="-70">
                <a:latin typeface="Arimo"/>
                <a:cs typeface="Arimo"/>
              </a:rPr>
              <a:t>r</a:t>
            </a:r>
            <a:r>
              <a:rPr dirty="0" sz="2100" spc="-100">
                <a:latin typeface="Arimo"/>
                <a:cs typeface="Arimo"/>
              </a:rPr>
              <a:t>esleme</a:t>
            </a:r>
            <a:endParaRPr sz="2100">
              <a:latin typeface="Arimo"/>
              <a:cs typeface="Arim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6493" y="5665470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10418" y="4787765"/>
            <a:ext cx="3983990" cy="2099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15900" marR="43180" indent="-165735">
              <a:lnSpc>
                <a:spcPct val="100000"/>
              </a:lnSpc>
              <a:spcBef>
                <a:spcPts val="95"/>
              </a:spcBef>
              <a:buChar char="•"/>
              <a:tabLst>
                <a:tab pos="216535" algn="l"/>
              </a:tabLst>
            </a:pPr>
            <a:r>
              <a:rPr dirty="0" sz="1450" spc="-25">
                <a:latin typeface="Arial"/>
                <a:cs typeface="Arial"/>
              </a:rPr>
              <a:t>Veri </a:t>
            </a:r>
            <a:r>
              <a:rPr dirty="0" sz="1450" spc="-5">
                <a:latin typeface="Arial"/>
                <a:cs typeface="Arial"/>
              </a:rPr>
              <a:t>yolu 16-bit </a:t>
            </a:r>
            <a:r>
              <a:rPr dirty="0" sz="1450" spc="-15">
                <a:latin typeface="Arial"/>
                <a:cs typeface="Arial"/>
              </a:rPr>
              <a:t>genişliğindedir. </a:t>
            </a:r>
            <a:r>
              <a:rPr dirty="0" sz="1450" spc="-5">
                <a:latin typeface="Arial"/>
                <a:cs typeface="Arial"/>
              </a:rPr>
              <a:t>Adres yolu </a:t>
            </a:r>
            <a:r>
              <a:rPr dirty="0" sz="1450" spc="-10">
                <a:latin typeface="Arial"/>
                <a:cs typeface="Arial"/>
              </a:rPr>
              <a:t>ise  20-bit</a:t>
            </a:r>
            <a:r>
              <a:rPr dirty="0" sz="1450" spc="-15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genişliğindedir</a:t>
            </a:r>
            <a:endParaRPr sz="1450">
              <a:latin typeface="Arial"/>
              <a:cs typeface="Arial"/>
            </a:endParaRPr>
          </a:p>
          <a:p>
            <a:pPr algn="just" marL="215900" marR="43815" indent="-165735">
              <a:lnSpc>
                <a:spcPct val="100000"/>
              </a:lnSpc>
              <a:spcBef>
                <a:spcPts val="345"/>
              </a:spcBef>
              <a:buChar char="•"/>
              <a:tabLst>
                <a:tab pos="216535" algn="l"/>
              </a:tabLst>
            </a:pPr>
            <a:r>
              <a:rPr dirty="0" sz="1450" spc="-10">
                <a:latin typeface="Arial"/>
                <a:cs typeface="Arial"/>
              </a:rPr>
              <a:t>8086, </a:t>
            </a:r>
            <a:r>
              <a:rPr dirty="0" sz="1450" spc="-5">
                <a:latin typeface="Arial"/>
                <a:cs typeface="Arial"/>
              </a:rPr>
              <a:t>1MB’lık hafıza </a:t>
            </a:r>
            <a:r>
              <a:rPr dirty="0" sz="1450" spc="-10">
                <a:latin typeface="Arial"/>
                <a:cs typeface="Arial"/>
              </a:rPr>
              <a:t>bloğunu adresleyebilir  </a:t>
            </a:r>
            <a:r>
              <a:rPr dirty="0" sz="1450" spc="-5">
                <a:latin typeface="Arial"/>
                <a:cs typeface="Arial"/>
              </a:rPr>
              <a:t>(1M =</a:t>
            </a:r>
            <a:r>
              <a:rPr dirty="0" sz="1450" spc="-10">
                <a:latin typeface="Arial"/>
                <a:cs typeface="Arial"/>
              </a:rPr>
              <a:t> </a:t>
            </a:r>
            <a:r>
              <a:rPr dirty="0" sz="1450">
                <a:latin typeface="Arial"/>
                <a:cs typeface="Arial"/>
              </a:rPr>
              <a:t>2</a:t>
            </a:r>
            <a:r>
              <a:rPr dirty="0" baseline="26315" sz="1425">
                <a:latin typeface="Arial"/>
                <a:cs typeface="Arial"/>
              </a:rPr>
              <a:t>20</a:t>
            </a:r>
            <a:r>
              <a:rPr dirty="0" sz="1450"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  <a:p>
            <a:pPr algn="just" marL="215900" marR="42545" indent="-165735">
              <a:lnSpc>
                <a:spcPct val="100000"/>
              </a:lnSpc>
              <a:spcBef>
                <a:spcPts val="340"/>
              </a:spcBef>
              <a:buChar char="•"/>
              <a:tabLst>
                <a:tab pos="216535" algn="l"/>
              </a:tabLst>
            </a:pPr>
            <a:r>
              <a:rPr dirty="0" sz="1450" spc="-10">
                <a:latin typeface="Arial"/>
                <a:cs typeface="Arial"/>
              </a:rPr>
              <a:t>Ancak, </a:t>
            </a:r>
            <a:r>
              <a:rPr dirty="0" sz="1450" spc="-5">
                <a:latin typeface="Arial"/>
                <a:cs typeface="Arial"/>
              </a:rPr>
              <a:t>en fazla </a:t>
            </a:r>
            <a:r>
              <a:rPr dirty="0" sz="1450" spc="-10">
                <a:latin typeface="Arial"/>
                <a:cs typeface="Arial"/>
              </a:rPr>
              <a:t>adreslenebilir </a:t>
            </a:r>
            <a:r>
              <a:rPr dirty="0" sz="1450" spc="-5">
                <a:latin typeface="Arial"/>
                <a:cs typeface="Arial"/>
              </a:rPr>
              <a:t>hafıza </a:t>
            </a:r>
            <a:r>
              <a:rPr dirty="0" sz="1450" spc="-10">
                <a:latin typeface="Arial"/>
                <a:cs typeface="Arial"/>
              </a:rPr>
              <a:t>uzayı 64  </a:t>
            </a:r>
            <a:r>
              <a:rPr dirty="0" sz="1450" spc="-5">
                <a:latin typeface="Arial"/>
                <a:cs typeface="Arial"/>
              </a:rPr>
              <a:t>KB </a:t>
            </a:r>
            <a:r>
              <a:rPr dirty="0" sz="1450" spc="-15">
                <a:latin typeface="Arial"/>
                <a:cs typeface="Arial"/>
              </a:rPr>
              <a:t>büyüklüğündedir. </a:t>
            </a:r>
            <a:r>
              <a:rPr dirty="0" sz="1450" spc="-10">
                <a:latin typeface="Arial"/>
                <a:cs typeface="Arial"/>
              </a:rPr>
              <a:t>Çünkü </a:t>
            </a:r>
            <a:r>
              <a:rPr dirty="0" sz="1450" spc="-5">
                <a:latin typeface="Arial"/>
                <a:cs typeface="Arial"/>
              </a:rPr>
              <a:t>tüm </a:t>
            </a:r>
            <a:r>
              <a:rPr dirty="0" sz="1450" spc="-10">
                <a:latin typeface="Arial"/>
                <a:cs typeface="Arial"/>
              </a:rPr>
              <a:t>dahili  </a:t>
            </a:r>
            <a:r>
              <a:rPr dirty="0" sz="1450" spc="-5">
                <a:latin typeface="Arial"/>
                <a:cs typeface="Arial"/>
              </a:rPr>
              <a:t>register’lar </a:t>
            </a:r>
            <a:r>
              <a:rPr dirty="0" sz="1450" spc="-10">
                <a:latin typeface="Arial"/>
                <a:cs typeface="Arial"/>
              </a:rPr>
              <a:t>16-bit </a:t>
            </a:r>
            <a:r>
              <a:rPr dirty="0" sz="1450" spc="-15">
                <a:latin typeface="Arial"/>
                <a:cs typeface="Arial"/>
              </a:rPr>
              <a:t>büyüklüğündedir. </a:t>
            </a:r>
            <a:r>
              <a:rPr dirty="0" sz="1450" spc="-5">
                <a:latin typeface="Arial"/>
                <a:cs typeface="Arial"/>
              </a:rPr>
              <a:t>64 KB’lık  sınırların dışında </a:t>
            </a:r>
            <a:r>
              <a:rPr dirty="0" sz="1450" spc="-10">
                <a:latin typeface="Arial"/>
                <a:cs typeface="Arial"/>
              </a:rPr>
              <a:t>programlama yapabilmek  </a:t>
            </a:r>
            <a:r>
              <a:rPr dirty="0" sz="1450" spc="-5">
                <a:latin typeface="Arial"/>
                <a:cs typeface="Arial"/>
              </a:rPr>
              <a:t>için </a:t>
            </a:r>
            <a:r>
              <a:rPr dirty="0" sz="1450" spc="-10">
                <a:latin typeface="Arial"/>
                <a:cs typeface="Arial"/>
              </a:rPr>
              <a:t>extra operasyonlar kullanmak</a:t>
            </a:r>
            <a:r>
              <a:rPr dirty="0" sz="1450" spc="-5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gerekir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601" y="3779342"/>
            <a:ext cx="9547225" cy="3773804"/>
            <a:chOff x="59601" y="3779342"/>
            <a:chExt cx="9547225" cy="3773804"/>
          </a:xfrm>
        </p:grpSpPr>
        <p:sp>
          <p:nvSpPr>
            <p:cNvPr id="15" name="object 15"/>
            <p:cNvSpPr/>
            <p:nvPr/>
          </p:nvSpPr>
          <p:spPr>
            <a:xfrm>
              <a:off x="59778" y="3779519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10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43967" y="5075478"/>
              <a:ext cx="3562464" cy="18737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104164" y="4227788"/>
            <a:ext cx="1771650" cy="349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-95">
                <a:latin typeface="Arimo"/>
                <a:cs typeface="Arimo"/>
              </a:rPr>
              <a:t>8086</a:t>
            </a:r>
            <a:r>
              <a:rPr dirty="0" sz="2100" spc="-160">
                <a:latin typeface="Arimo"/>
                <a:cs typeface="Arimo"/>
              </a:rPr>
              <a:t> </a:t>
            </a:r>
            <a:r>
              <a:rPr dirty="0" sz="2100" spc="-90">
                <a:latin typeface="Arimo"/>
                <a:cs typeface="Arimo"/>
              </a:rPr>
              <a:t>Bile</a:t>
            </a:r>
            <a:r>
              <a:rPr dirty="0" sz="2100" spc="-90">
                <a:latin typeface="WenQuanYi Micro Hei Mono"/>
                <a:cs typeface="WenQuanYi Micro Hei Mono"/>
              </a:rPr>
              <a:t>ş</a:t>
            </a:r>
            <a:r>
              <a:rPr dirty="0" sz="2100" spc="-90">
                <a:latin typeface="Arimo"/>
                <a:cs typeface="Arimo"/>
              </a:rPr>
              <a:t>enleri</a:t>
            </a:r>
            <a:endParaRPr sz="2100">
              <a:latin typeface="Arimo"/>
              <a:cs typeface="Arim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135</a:t>
            </a:r>
            <a:endParaRPr sz="55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136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6156" y="534690"/>
            <a:ext cx="6731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2100" spc="60">
                <a:latin typeface="Arimo"/>
                <a:cs typeface="Arimo"/>
              </a:rPr>
              <a:t>’</a:t>
            </a:r>
            <a:endParaRPr sz="2100">
              <a:latin typeface="Arimo"/>
              <a:cs typeface="Arim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651509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8518" y="454612"/>
            <a:ext cx="1271905" cy="3492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-114"/>
              <a:t>Register</a:t>
            </a:r>
            <a:r>
              <a:rPr dirty="0" sz="2100" spc="-5"/>
              <a:t> </a:t>
            </a:r>
            <a:r>
              <a:rPr dirty="0" sz="2100" spc="-40"/>
              <a:t>lar</a:t>
            </a:r>
            <a:endParaRPr sz="2100"/>
          </a:p>
        </p:txBody>
      </p:sp>
      <p:sp>
        <p:nvSpPr>
          <p:cNvPr id="5" name="object 5"/>
          <p:cNvSpPr txBox="1"/>
          <p:nvPr/>
        </p:nvSpPr>
        <p:spPr>
          <a:xfrm>
            <a:off x="748301" y="1016429"/>
            <a:ext cx="3908425" cy="4959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0985" marR="5080" indent="-248285">
              <a:lnSpc>
                <a:spcPct val="101600"/>
              </a:lnSpc>
              <a:spcBef>
                <a:spcPts val="95"/>
              </a:spcBef>
              <a:buChar char="•"/>
              <a:tabLst>
                <a:tab pos="260985" algn="l"/>
                <a:tab pos="261620" algn="l"/>
              </a:tabLst>
            </a:pPr>
            <a:r>
              <a:rPr dirty="0" sz="950">
                <a:latin typeface="Arial"/>
                <a:cs typeface="Arial"/>
              </a:rPr>
              <a:t>Register’lar, </a:t>
            </a:r>
            <a:r>
              <a:rPr dirty="0" sz="950" spc="5">
                <a:latin typeface="Arial"/>
                <a:cs typeface="Arial"/>
              </a:rPr>
              <a:t>CPU</a:t>
            </a:r>
            <a:r>
              <a:rPr dirty="0" sz="950" spc="27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içerisinde  </a:t>
            </a:r>
            <a:r>
              <a:rPr dirty="0" sz="950">
                <a:latin typeface="Arial"/>
                <a:cs typeface="Arial"/>
              </a:rPr>
              <a:t>bulunduklarından dolayı, hafıza  bloğuna </a:t>
            </a:r>
            <a:r>
              <a:rPr dirty="0" sz="950" spc="5">
                <a:latin typeface="Arial"/>
                <a:cs typeface="Arial"/>
              </a:rPr>
              <a:t>göre oldukça </a:t>
            </a:r>
            <a:r>
              <a:rPr dirty="0" sz="950" spc="-5">
                <a:latin typeface="Arial"/>
                <a:cs typeface="Arial"/>
              </a:rPr>
              <a:t>hızlıdırlar.</a:t>
            </a:r>
            <a:endParaRPr sz="950">
              <a:latin typeface="Arial"/>
              <a:cs typeface="Arial"/>
            </a:endParaRPr>
          </a:p>
          <a:p>
            <a:pPr marL="260350" indent="-248285">
              <a:lnSpc>
                <a:spcPct val="100000"/>
              </a:lnSpc>
              <a:spcBef>
                <a:spcPts val="250"/>
              </a:spcBef>
              <a:buChar char="•"/>
              <a:tabLst>
                <a:tab pos="260350" algn="l"/>
                <a:tab pos="260985" algn="l"/>
              </a:tabLst>
            </a:pPr>
            <a:r>
              <a:rPr dirty="0" sz="950" spc="5">
                <a:latin typeface="Arial"/>
                <a:cs typeface="Arial"/>
              </a:rPr>
              <a:t>Hafıza</a:t>
            </a:r>
            <a:r>
              <a:rPr dirty="0" sz="950" spc="27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bloğuna  erişim  için  sistem</a:t>
            </a:r>
            <a:r>
              <a:rPr dirty="0" sz="950" spc="-4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veri  </a:t>
            </a:r>
            <a:r>
              <a:rPr dirty="0" sz="950">
                <a:latin typeface="Arial"/>
                <a:cs typeface="Arial"/>
              </a:rPr>
              <a:t>yollarının kullanılması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6493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96704" y="1487058"/>
            <a:ext cx="54991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5">
                <a:latin typeface="Arial"/>
                <a:cs typeface="Arial"/>
              </a:rPr>
              <a:t>gereklidi</a:t>
            </a:r>
            <a:r>
              <a:rPr dirty="0" sz="950" spc="-55">
                <a:latin typeface="Arial"/>
                <a:cs typeface="Arial"/>
              </a:rPr>
              <a:t>r</a:t>
            </a:r>
            <a:r>
              <a:rPr dirty="0" sz="95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522" y="1663491"/>
            <a:ext cx="3907790" cy="320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0350" marR="5080" indent="-248285">
              <a:lnSpc>
                <a:spcPct val="101600"/>
              </a:lnSpc>
              <a:spcBef>
                <a:spcPts val="95"/>
              </a:spcBef>
              <a:buChar char="•"/>
              <a:tabLst>
                <a:tab pos="260350" algn="l"/>
                <a:tab pos="260985" algn="l"/>
              </a:tabLst>
            </a:pPr>
            <a:r>
              <a:rPr dirty="0" sz="950" spc="5">
                <a:latin typeface="Arial"/>
                <a:cs typeface="Arial"/>
              </a:rPr>
              <a:t>Register’daki verilerin </a:t>
            </a:r>
            <a:r>
              <a:rPr dirty="0" sz="950">
                <a:latin typeface="Arial"/>
                <a:cs typeface="Arial"/>
              </a:rPr>
              <a:t>ulaşılması </a:t>
            </a:r>
            <a:r>
              <a:rPr dirty="0" sz="950" spc="5">
                <a:latin typeface="Arial"/>
                <a:cs typeface="Arial"/>
              </a:rPr>
              <a:t>için çok çok küçük </a:t>
            </a:r>
            <a:r>
              <a:rPr dirty="0" sz="950">
                <a:latin typeface="Arial"/>
                <a:cs typeface="Arial"/>
              </a:rPr>
              <a:t>bir </a:t>
            </a:r>
            <a:r>
              <a:rPr dirty="0" sz="950" spc="5">
                <a:latin typeface="Arial"/>
                <a:cs typeface="Arial"/>
              </a:rPr>
              <a:t>zaman  </a:t>
            </a:r>
            <a:r>
              <a:rPr dirty="0" sz="950">
                <a:latin typeface="Arial"/>
                <a:cs typeface="Arial"/>
              </a:rPr>
              <a:t>dilimi </a:t>
            </a:r>
            <a:r>
              <a:rPr dirty="0" sz="950" spc="5">
                <a:latin typeface="Arial"/>
                <a:cs typeface="Arial"/>
              </a:rPr>
              <a:t>yeterli </a:t>
            </a:r>
            <a:r>
              <a:rPr dirty="0" sz="950" spc="-10">
                <a:latin typeface="Arial"/>
                <a:cs typeface="Arial"/>
              </a:rPr>
              <a:t>olur.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6493" y="2305823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70" y="828294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48288" y="1957541"/>
            <a:ext cx="3908425" cy="81978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just" marL="260985" indent="-248920">
              <a:lnSpc>
                <a:spcPct val="100000"/>
              </a:lnSpc>
              <a:spcBef>
                <a:spcPts val="345"/>
              </a:spcBef>
              <a:buChar char="•"/>
              <a:tabLst>
                <a:tab pos="261620" algn="l"/>
              </a:tabLst>
            </a:pPr>
            <a:r>
              <a:rPr dirty="0" sz="950" spc="5">
                <a:latin typeface="Arial"/>
                <a:cs typeface="Arial"/>
              </a:rPr>
              <a:t>Bu </a:t>
            </a:r>
            <a:r>
              <a:rPr dirty="0" sz="950">
                <a:latin typeface="Arial"/>
                <a:cs typeface="Arial"/>
              </a:rPr>
              <a:t>sebeple, </a:t>
            </a:r>
            <a:r>
              <a:rPr dirty="0" sz="950" spc="5">
                <a:latin typeface="Arial"/>
                <a:cs typeface="Arial"/>
              </a:rPr>
              <a:t>değişkenlerin, register’larda tutulmasına</a:t>
            </a:r>
            <a:r>
              <a:rPr dirty="0" sz="950" spc="-5">
                <a:latin typeface="Arial"/>
                <a:cs typeface="Arial"/>
              </a:rPr>
              <a:t> çalışılmalıdır.</a:t>
            </a:r>
            <a:endParaRPr sz="950">
              <a:latin typeface="Arial"/>
              <a:cs typeface="Arial"/>
            </a:endParaRPr>
          </a:p>
          <a:p>
            <a:pPr algn="just" marL="260985" marR="5080" indent="-248920">
              <a:lnSpc>
                <a:spcPct val="101600"/>
              </a:lnSpc>
              <a:spcBef>
                <a:spcPts val="229"/>
              </a:spcBef>
              <a:buChar char="•"/>
              <a:tabLst>
                <a:tab pos="260985" algn="l"/>
              </a:tabLst>
            </a:pPr>
            <a:r>
              <a:rPr dirty="0" sz="950">
                <a:latin typeface="Arial"/>
                <a:cs typeface="Arial"/>
              </a:rPr>
              <a:t>Register grupları </a:t>
            </a:r>
            <a:r>
              <a:rPr dirty="0" sz="950" spc="5">
                <a:latin typeface="Arial"/>
                <a:cs typeface="Arial"/>
              </a:rPr>
              <a:t>genellikle oldukça </a:t>
            </a:r>
            <a:r>
              <a:rPr dirty="0" sz="950">
                <a:latin typeface="Arial"/>
                <a:cs typeface="Arial"/>
              </a:rPr>
              <a:t>kısıtlıdır </a:t>
            </a:r>
            <a:r>
              <a:rPr dirty="0" sz="950" spc="5">
                <a:latin typeface="Arial"/>
                <a:cs typeface="Arial"/>
              </a:rPr>
              <a:t>ve </a:t>
            </a:r>
            <a:r>
              <a:rPr dirty="0" sz="950">
                <a:latin typeface="Arial"/>
                <a:cs typeface="Arial"/>
              </a:rPr>
              <a:t>çoğu </a:t>
            </a:r>
            <a:r>
              <a:rPr dirty="0" sz="950" spc="5">
                <a:latin typeface="Arial"/>
                <a:cs typeface="Arial"/>
              </a:rPr>
              <a:t>register’ın  önceden tanımlanmış görevleri </a:t>
            </a:r>
            <a:r>
              <a:rPr dirty="0" sz="950" spc="-5">
                <a:latin typeface="Arial"/>
                <a:cs typeface="Arial"/>
              </a:rPr>
              <a:t>bulunur. </a:t>
            </a:r>
            <a:r>
              <a:rPr dirty="0" sz="950" spc="5">
                <a:latin typeface="Arial"/>
                <a:cs typeface="Arial"/>
              </a:rPr>
              <a:t>Bu nedende, </a:t>
            </a:r>
            <a:r>
              <a:rPr dirty="0" sz="950">
                <a:latin typeface="Arial"/>
                <a:cs typeface="Arial"/>
              </a:rPr>
              <a:t>kullanımları  </a:t>
            </a:r>
            <a:r>
              <a:rPr dirty="0" sz="950" spc="5">
                <a:latin typeface="Arial"/>
                <a:cs typeface="Arial"/>
              </a:rPr>
              <a:t>çok </a:t>
            </a:r>
            <a:r>
              <a:rPr dirty="0" sz="950" spc="-5">
                <a:latin typeface="Arial"/>
                <a:cs typeface="Arial"/>
              </a:rPr>
              <a:t>sınırlıdır. </a:t>
            </a:r>
            <a:r>
              <a:rPr dirty="0" sz="950" spc="5">
                <a:latin typeface="Arial"/>
                <a:cs typeface="Arial"/>
              </a:rPr>
              <a:t>Ancak, yine de hesaplamalar için geçici hafıza birimi </a:t>
            </a:r>
            <a:r>
              <a:rPr dirty="0" sz="950" spc="27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olarak </a:t>
            </a:r>
            <a:r>
              <a:rPr dirty="0" sz="950" spc="5">
                <a:latin typeface="Arial"/>
                <a:cs typeface="Arial"/>
              </a:rPr>
              <a:t>kullanılmak için en </a:t>
            </a:r>
            <a:r>
              <a:rPr dirty="0" sz="950">
                <a:latin typeface="Arial"/>
                <a:cs typeface="Arial"/>
              </a:rPr>
              <a:t>ideal </a:t>
            </a:r>
            <a:r>
              <a:rPr dirty="0" sz="950" spc="-5">
                <a:latin typeface="Arial"/>
                <a:cs typeface="Arial"/>
              </a:rPr>
              <a:t>birimlerdir.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137</a:t>
            </a:r>
            <a:endParaRPr sz="550">
              <a:latin typeface="Arimo"/>
              <a:cs typeface="Arim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161148" y="454612"/>
            <a:ext cx="1655445" cy="349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-114">
                <a:latin typeface="Arimo"/>
                <a:cs typeface="Arimo"/>
              </a:rPr>
              <a:t>Register</a:t>
            </a:r>
            <a:r>
              <a:rPr dirty="0" sz="2100" spc="-150">
                <a:latin typeface="Arimo"/>
                <a:cs typeface="Arimo"/>
              </a:rPr>
              <a:t> </a:t>
            </a:r>
            <a:r>
              <a:rPr dirty="0" sz="2100" spc="-50">
                <a:latin typeface="Arimo"/>
                <a:cs typeface="Arimo"/>
              </a:rPr>
              <a:t>Tipleri</a:t>
            </a:r>
            <a:endParaRPr sz="2100">
              <a:latin typeface="Arimo"/>
              <a:cs typeface="Arim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83275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035306" y="967376"/>
            <a:ext cx="2489835" cy="590550"/>
          </a:xfrm>
          <a:prstGeom prst="rect">
            <a:avLst/>
          </a:prstGeom>
        </p:spPr>
        <p:txBody>
          <a:bodyPr wrap="square" lIns="0" tIns="59054" rIns="0" bIns="0" rtlCol="0" vert="horz">
            <a:spAutoFit/>
          </a:bodyPr>
          <a:lstStyle/>
          <a:p>
            <a:pPr marL="260350" indent="-248285">
              <a:lnSpc>
                <a:spcPct val="100000"/>
              </a:lnSpc>
              <a:spcBef>
                <a:spcPts val="464"/>
              </a:spcBef>
              <a:buAutoNum type="arabicPeriod"/>
              <a:tabLst>
                <a:tab pos="260985" algn="l"/>
              </a:tabLst>
            </a:pPr>
            <a:r>
              <a:rPr dirty="0" sz="1550" spc="-10">
                <a:latin typeface="Arial"/>
                <a:cs typeface="Arial"/>
              </a:rPr>
              <a:t>Genel </a:t>
            </a:r>
            <a:r>
              <a:rPr dirty="0" sz="1550" spc="-5">
                <a:latin typeface="Arial"/>
                <a:cs typeface="Arial"/>
              </a:rPr>
              <a:t>Amaçlı</a:t>
            </a:r>
            <a:r>
              <a:rPr dirty="0" sz="1550" spc="-135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Register’lar</a:t>
            </a:r>
            <a:endParaRPr sz="1550">
              <a:latin typeface="Arial"/>
              <a:cs typeface="Arial"/>
            </a:endParaRPr>
          </a:p>
          <a:p>
            <a:pPr marL="260350" indent="-248285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260985" algn="l"/>
              </a:tabLst>
            </a:pPr>
            <a:r>
              <a:rPr dirty="0" sz="1550" spc="-10">
                <a:latin typeface="Arial"/>
                <a:cs typeface="Arial"/>
              </a:rPr>
              <a:t>İndis </a:t>
            </a:r>
            <a:r>
              <a:rPr dirty="0" sz="1550" spc="-5">
                <a:latin typeface="Arial"/>
                <a:cs typeface="Arial"/>
              </a:rPr>
              <a:t>Register’ları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35306" y="1579346"/>
            <a:ext cx="2370455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10">
                <a:latin typeface="Arial"/>
                <a:cs typeface="Arial"/>
              </a:rPr>
              <a:t>3. Özel Amaçlı</a:t>
            </a:r>
            <a:r>
              <a:rPr dirty="0" sz="1550" spc="-300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Register’lar</a:t>
            </a:r>
            <a:endParaRPr sz="1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138</a:t>
            </a:r>
            <a:endParaRPr sz="550">
              <a:latin typeface="Arimo"/>
              <a:cs typeface="Arim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58564" y="4307865"/>
            <a:ext cx="6731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2100" spc="60">
                <a:latin typeface="Arimo"/>
                <a:cs typeface="Arimo"/>
              </a:rPr>
              <a:t>’</a:t>
            </a:r>
            <a:endParaRPr sz="2100">
              <a:latin typeface="Arimo"/>
              <a:cs typeface="Arim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6493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181647" y="4227788"/>
            <a:ext cx="3041650" cy="349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-70">
                <a:latin typeface="Arimo"/>
                <a:cs typeface="Arimo"/>
              </a:rPr>
              <a:t>1. </a:t>
            </a:r>
            <a:r>
              <a:rPr dirty="0" sz="2100" spc="-114">
                <a:latin typeface="Arimo"/>
                <a:cs typeface="Arimo"/>
              </a:rPr>
              <a:t>Genel </a:t>
            </a:r>
            <a:r>
              <a:rPr dirty="0" sz="2100" spc="-215">
                <a:latin typeface="Arimo"/>
                <a:cs typeface="Arimo"/>
              </a:rPr>
              <a:t>Amaçl</a:t>
            </a:r>
            <a:r>
              <a:rPr dirty="0" sz="2100" spc="-215">
                <a:latin typeface="WenQuanYi Micro Hei Mono"/>
                <a:cs typeface="WenQuanYi Micro Hei Mono"/>
              </a:rPr>
              <a:t>ı</a:t>
            </a:r>
            <a:r>
              <a:rPr dirty="0" sz="2100" spc="-670">
                <a:latin typeface="WenQuanYi Micro Hei Mono"/>
                <a:cs typeface="WenQuanYi Micro Hei Mono"/>
              </a:rPr>
              <a:t> </a:t>
            </a:r>
            <a:r>
              <a:rPr dirty="0" sz="2100" spc="-114">
                <a:latin typeface="Arimo"/>
                <a:cs typeface="Arimo"/>
              </a:rPr>
              <a:t>Register </a:t>
            </a:r>
            <a:r>
              <a:rPr dirty="0" sz="2100" spc="-40">
                <a:latin typeface="Arimo"/>
                <a:cs typeface="Arimo"/>
              </a:rPr>
              <a:t>lar</a:t>
            </a:r>
            <a:endParaRPr sz="2100">
              <a:latin typeface="Arimo"/>
              <a:cs typeface="Arim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8518" y="4789604"/>
            <a:ext cx="3907790" cy="4959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800" marR="5080" indent="-165735">
              <a:lnSpc>
                <a:spcPct val="101600"/>
              </a:lnSpc>
              <a:spcBef>
                <a:spcPts val="95"/>
              </a:spcBef>
              <a:buChar char="•"/>
              <a:tabLst>
                <a:tab pos="178435" algn="l"/>
              </a:tabLst>
            </a:pPr>
            <a:r>
              <a:rPr dirty="0" sz="950" spc="5">
                <a:latin typeface="Arial"/>
                <a:cs typeface="Arial"/>
              </a:rPr>
              <a:t>8086 CPU’da, 8 </a:t>
            </a:r>
            <a:r>
              <a:rPr dirty="0" sz="950">
                <a:latin typeface="Arial"/>
                <a:cs typeface="Arial"/>
              </a:rPr>
              <a:t>genel </a:t>
            </a:r>
            <a:r>
              <a:rPr dirty="0" sz="950" spc="5">
                <a:latin typeface="Arial"/>
                <a:cs typeface="Arial"/>
              </a:rPr>
              <a:t>amaçlı </a:t>
            </a:r>
            <a:r>
              <a:rPr dirty="0" sz="950">
                <a:latin typeface="Arial"/>
                <a:cs typeface="Arial"/>
              </a:rPr>
              <a:t>register </a:t>
            </a:r>
            <a:r>
              <a:rPr dirty="0" sz="950" spc="-5">
                <a:latin typeface="Arial"/>
                <a:cs typeface="Arial"/>
              </a:rPr>
              <a:t>bulunur. </a:t>
            </a:r>
            <a:r>
              <a:rPr dirty="0" sz="950">
                <a:latin typeface="Arial"/>
                <a:cs typeface="Arial"/>
              </a:rPr>
              <a:t>Her </a:t>
            </a:r>
            <a:r>
              <a:rPr dirty="0" sz="950" spc="5">
                <a:latin typeface="Arial"/>
                <a:cs typeface="Arial"/>
              </a:rPr>
              <a:t>register’ın </a:t>
            </a:r>
            <a:r>
              <a:rPr dirty="0" sz="950">
                <a:latin typeface="Arial"/>
                <a:cs typeface="Arial"/>
              </a:rPr>
              <a:t>ayrı  bir ismi bulunur:</a:t>
            </a:r>
            <a:endParaRPr sz="950">
              <a:latin typeface="Arial"/>
              <a:cs typeface="Arial"/>
            </a:endParaRPr>
          </a:p>
          <a:p>
            <a:pPr marL="233045">
              <a:lnSpc>
                <a:spcPct val="100000"/>
              </a:lnSpc>
              <a:spcBef>
                <a:spcPts val="250"/>
              </a:spcBef>
            </a:pPr>
            <a:r>
              <a:rPr dirty="0" sz="950" spc="5">
                <a:latin typeface="Arial"/>
                <a:cs typeface="Arial"/>
              </a:rPr>
              <a:t>– </a:t>
            </a:r>
            <a:r>
              <a:rPr dirty="0" sz="950" spc="5" b="1">
                <a:latin typeface="Arial"/>
                <a:cs typeface="Arial"/>
              </a:rPr>
              <a:t>AX </a:t>
            </a:r>
            <a:r>
              <a:rPr dirty="0" sz="950">
                <a:latin typeface="Arial"/>
                <a:cs typeface="Arial"/>
              </a:rPr>
              <a:t>- </a:t>
            </a:r>
            <a:r>
              <a:rPr dirty="0" sz="950" spc="5">
                <a:latin typeface="Arial"/>
                <a:cs typeface="Arial"/>
              </a:rPr>
              <a:t>accumulator </a:t>
            </a:r>
            <a:r>
              <a:rPr dirty="0" sz="950">
                <a:latin typeface="Arial"/>
                <a:cs typeface="Arial"/>
              </a:rPr>
              <a:t>register </a:t>
            </a:r>
            <a:r>
              <a:rPr dirty="0" sz="950" spc="5">
                <a:latin typeface="Arial"/>
                <a:cs typeface="Arial"/>
              </a:rPr>
              <a:t>– </a:t>
            </a:r>
            <a:r>
              <a:rPr dirty="0" sz="950">
                <a:latin typeface="Arial"/>
                <a:cs typeface="Arial"/>
              </a:rPr>
              <a:t>akümülatör </a:t>
            </a:r>
            <a:r>
              <a:rPr dirty="0" sz="950" spc="5">
                <a:latin typeface="Arial"/>
                <a:cs typeface="Arial"/>
              </a:rPr>
              <a:t>(</a:t>
            </a:r>
            <a:r>
              <a:rPr dirty="0" sz="950" spc="5" b="1">
                <a:latin typeface="Arial"/>
                <a:cs typeface="Arial"/>
              </a:rPr>
              <a:t>AH </a:t>
            </a:r>
            <a:r>
              <a:rPr dirty="0" sz="950" b="1">
                <a:latin typeface="Arial"/>
                <a:cs typeface="Arial"/>
              </a:rPr>
              <a:t>/</a:t>
            </a:r>
            <a:r>
              <a:rPr dirty="0" sz="950" spc="-4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AL</a:t>
            </a:r>
            <a:r>
              <a:rPr dirty="0" sz="950">
                <a:latin typeface="Arial"/>
                <a:cs typeface="Arial"/>
              </a:rPr>
              <a:t>).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6493" y="5251703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69128" y="5260133"/>
            <a:ext cx="3448050" cy="37846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151130" algn="l"/>
              </a:tabLst>
            </a:pPr>
            <a:r>
              <a:rPr dirty="0" sz="950" spc="5" b="1">
                <a:latin typeface="Arial"/>
                <a:cs typeface="Arial"/>
              </a:rPr>
              <a:t>BX </a:t>
            </a:r>
            <a:r>
              <a:rPr dirty="0" sz="950">
                <a:latin typeface="Arial"/>
                <a:cs typeface="Arial"/>
              </a:rPr>
              <a:t>- the base address register </a:t>
            </a:r>
            <a:r>
              <a:rPr dirty="0" sz="950" spc="5">
                <a:latin typeface="Arial"/>
                <a:cs typeface="Arial"/>
              </a:rPr>
              <a:t>– </a:t>
            </a:r>
            <a:r>
              <a:rPr dirty="0" sz="950">
                <a:latin typeface="Arial"/>
                <a:cs typeface="Arial"/>
              </a:rPr>
              <a:t>adres başlangıcı </a:t>
            </a:r>
            <a:r>
              <a:rPr dirty="0" sz="950" spc="5">
                <a:latin typeface="Arial"/>
                <a:cs typeface="Arial"/>
              </a:rPr>
              <a:t>(</a:t>
            </a:r>
            <a:r>
              <a:rPr dirty="0" sz="950" spc="5" b="1">
                <a:latin typeface="Arial"/>
                <a:cs typeface="Arial"/>
              </a:rPr>
              <a:t>BH </a:t>
            </a:r>
            <a:r>
              <a:rPr dirty="0" sz="950" b="1">
                <a:latin typeface="Arial"/>
                <a:cs typeface="Arial"/>
              </a:rPr>
              <a:t>/</a:t>
            </a:r>
            <a:r>
              <a:rPr dirty="0" sz="950" spc="25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BL</a:t>
            </a:r>
            <a:r>
              <a:rPr dirty="0" sz="950" spc="5">
                <a:latin typeface="Arial"/>
                <a:cs typeface="Arial"/>
              </a:rPr>
              <a:t>).</a:t>
            </a:r>
            <a:endParaRPr sz="950">
              <a:latin typeface="Arial"/>
              <a:cs typeface="Arial"/>
            </a:endParaRPr>
          </a:p>
          <a:p>
            <a:pPr marL="150495" indent="-13843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151130" algn="l"/>
              </a:tabLst>
            </a:pPr>
            <a:r>
              <a:rPr dirty="0" sz="950" spc="5" b="1">
                <a:latin typeface="Arial"/>
                <a:cs typeface="Arial"/>
              </a:rPr>
              <a:t>CX </a:t>
            </a:r>
            <a:r>
              <a:rPr dirty="0" sz="950">
                <a:latin typeface="Arial"/>
                <a:cs typeface="Arial"/>
              </a:rPr>
              <a:t>- the count register </a:t>
            </a:r>
            <a:r>
              <a:rPr dirty="0" sz="950" spc="5">
                <a:latin typeface="Arial"/>
                <a:cs typeface="Arial"/>
              </a:rPr>
              <a:t>– sayma (</a:t>
            </a:r>
            <a:r>
              <a:rPr dirty="0" sz="950" spc="5" b="1">
                <a:latin typeface="Arial"/>
                <a:cs typeface="Arial"/>
              </a:rPr>
              <a:t>CH </a:t>
            </a:r>
            <a:r>
              <a:rPr dirty="0" sz="950" b="1">
                <a:latin typeface="Arial"/>
                <a:cs typeface="Arial"/>
              </a:rPr>
              <a:t>/</a:t>
            </a:r>
            <a:r>
              <a:rPr dirty="0" sz="950" spc="-20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CL</a:t>
            </a:r>
            <a:r>
              <a:rPr dirty="0" sz="950" spc="5">
                <a:latin typeface="Arial"/>
                <a:cs typeface="Arial"/>
              </a:rPr>
              <a:t>).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9128" y="5613117"/>
            <a:ext cx="2544445" cy="9080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151130" algn="l"/>
              </a:tabLst>
            </a:pPr>
            <a:r>
              <a:rPr dirty="0" sz="950" spc="5" b="1">
                <a:latin typeface="Arial"/>
                <a:cs typeface="Arial"/>
              </a:rPr>
              <a:t>DX </a:t>
            </a:r>
            <a:r>
              <a:rPr dirty="0" sz="950">
                <a:latin typeface="Arial"/>
                <a:cs typeface="Arial"/>
              </a:rPr>
              <a:t>- the data register </a:t>
            </a:r>
            <a:r>
              <a:rPr dirty="0" sz="950" spc="5">
                <a:latin typeface="Arial"/>
                <a:cs typeface="Arial"/>
              </a:rPr>
              <a:t>– </a:t>
            </a:r>
            <a:r>
              <a:rPr dirty="0" sz="950">
                <a:latin typeface="Arial"/>
                <a:cs typeface="Arial"/>
              </a:rPr>
              <a:t>veri </a:t>
            </a:r>
            <a:r>
              <a:rPr dirty="0" sz="950" spc="5">
                <a:latin typeface="Arial"/>
                <a:cs typeface="Arial"/>
              </a:rPr>
              <a:t>(</a:t>
            </a:r>
            <a:r>
              <a:rPr dirty="0" sz="950" spc="5" b="1">
                <a:latin typeface="Arial"/>
                <a:cs typeface="Arial"/>
              </a:rPr>
              <a:t>DH </a:t>
            </a:r>
            <a:r>
              <a:rPr dirty="0" sz="950" b="1">
                <a:latin typeface="Arial"/>
                <a:cs typeface="Arial"/>
              </a:rPr>
              <a:t>/</a:t>
            </a:r>
            <a:r>
              <a:rPr dirty="0" sz="950" spc="-30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DL</a:t>
            </a:r>
            <a:r>
              <a:rPr dirty="0" sz="950" spc="5">
                <a:latin typeface="Arial"/>
                <a:cs typeface="Arial"/>
              </a:rPr>
              <a:t>).</a:t>
            </a:r>
            <a:endParaRPr sz="950">
              <a:latin typeface="Arial"/>
              <a:cs typeface="Arial"/>
            </a:endParaRPr>
          </a:p>
          <a:p>
            <a:pPr marL="150495" indent="-13843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151130" algn="l"/>
              </a:tabLst>
            </a:pPr>
            <a:r>
              <a:rPr dirty="0" sz="950" b="1">
                <a:latin typeface="Arial"/>
                <a:cs typeface="Arial"/>
              </a:rPr>
              <a:t>SI </a:t>
            </a:r>
            <a:r>
              <a:rPr dirty="0" sz="950">
                <a:latin typeface="Arial"/>
                <a:cs typeface="Arial"/>
              </a:rPr>
              <a:t>- </a:t>
            </a:r>
            <a:r>
              <a:rPr dirty="0" sz="950" spc="5">
                <a:latin typeface="Arial"/>
                <a:cs typeface="Arial"/>
              </a:rPr>
              <a:t>source index register – kaynak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indisi.</a:t>
            </a:r>
            <a:endParaRPr sz="950">
              <a:latin typeface="Arial"/>
              <a:cs typeface="Arial"/>
            </a:endParaRPr>
          </a:p>
          <a:p>
            <a:pPr marL="150495" indent="-13843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151130" algn="l"/>
              </a:tabLst>
            </a:pPr>
            <a:r>
              <a:rPr dirty="0" sz="950" b="1">
                <a:latin typeface="Arial"/>
                <a:cs typeface="Arial"/>
              </a:rPr>
              <a:t>DI </a:t>
            </a:r>
            <a:r>
              <a:rPr dirty="0" sz="950">
                <a:latin typeface="Arial"/>
                <a:cs typeface="Arial"/>
              </a:rPr>
              <a:t>- </a:t>
            </a:r>
            <a:r>
              <a:rPr dirty="0" sz="950" spc="5">
                <a:latin typeface="Arial"/>
                <a:cs typeface="Arial"/>
              </a:rPr>
              <a:t>destination </a:t>
            </a:r>
            <a:r>
              <a:rPr dirty="0" sz="950">
                <a:latin typeface="Arial"/>
                <a:cs typeface="Arial"/>
              </a:rPr>
              <a:t>index </a:t>
            </a:r>
            <a:r>
              <a:rPr dirty="0" sz="950" spc="5">
                <a:latin typeface="Arial"/>
                <a:cs typeface="Arial"/>
              </a:rPr>
              <a:t>register – </a:t>
            </a:r>
            <a:r>
              <a:rPr dirty="0" sz="950">
                <a:latin typeface="Arial"/>
                <a:cs typeface="Arial"/>
              </a:rPr>
              <a:t>hedef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indisi.</a:t>
            </a:r>
            <a:endParaRPr sz="950">
              <a:latin typeface="Arial"/>
              <a:cs typeface="Arial"/>
            </a:endParaRPr>
          </a:p>
          <a:p>
            <a:pPr marL="150495" indent="-13843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151130" algn="l"/>
              </a:tabLst>
            </a:pPr>
            <a:r>
              <a:rPr dirty="0" sz="950" spc="5" b="1">
                <a:latin typeface="Arial"/>
                <a:cs typeface="Arial"/>
              </a:rPr>
              <a:t>BP </a:t>
            </a:r>
            <a:r>
              <a:rPr dirty="0" sz="950">
                <a:latin typeface="Arial"/>
                <a:cs typeface="Arial"/>
              </a:rPr>
              <a:t>- </a:t>
            </a:r>
            <a:r>
              <a:rPr dirty="0" sz="950" spc="5">
                <a:latin typeface="Arial"/>
                <a:cs typeface="Arial"/>
              </a:rPr>
              <a:t>base pointer – temel</a:t>
            </a:r>
            <a:r>
              <a:rPr dirty="0" sz="950" spc="-2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gösterici.</a:t>
            </a:r>
            <a:endParaRPr sz="950">
              <a:latin typeface="Arial"/>
              <a:cs typeface="Arial"/>
            </a:endParaRPr>
          </a:p>
          <a:p>
            <a:pPr marL="150495" indent="-13843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151130" algn="l"/>
              </a:tabLst>
            </a:pPr>
            <a:r>
              <a:rPr dirty="0" sz="950" spc="5" b="1">
                <a:latin typeface="Arial"/>
                <a:cs typeface="Arial"/>
              </a:rPr>
              <a:t>SP </a:t>
            </a:r>
            <a:r>
              <a:rPr dirty="0" sz="950">
                <a:latin typeface="Arial"/>
                <a:cs typeface="Arial"/>
              </a:rPr>
              <a:t>- </a:t>
            </a:r>
            <a:r>
              <a:rPr dirty="0" sz="950" spc="5">
                <a:latin typeface="Arial"/>
                <a:cs typeface="Arial"/>
              </a:rPr>
              <a:t>stack </a:t>
            </a:r>
            <a:r>
              <a:rPr dirty="0" sz="950">
                <a:latin typeface="Arial"/>
                <a:cs typeface="Arial"/>
              </a:rPr>
              <a:t>pointer </a:t>
            </a:r>
            <a:r>
              <a:rPr dirty="0" sz="950" spc="5">
                <a:latin typeface="Arial"/>
                <a:cs typeface="Arial"/>
              </a:rPr>
              <a:t>– </a:t>
            </a:r>
            <a:r>
              <a:rPr dirty="0" sz="950">
                <a:latin typeface="Arial"/>
                <a:cs typeface="Arial"/>
              </a:rPr>
              <a:t>yığıt</a:t>
            </a:r>
            <a:r>
              <a:rPr dirty="0" sz="950" spc="-4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gösterici.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9461" y="3779202"/>
            <a:ext cx="5287645" cy="3773804"/>
            <a:chOff x="59461" y="3779202"/>
            <a:chExt cx="5287645" cy="3773804"/>
          </a:xfrm>
        </p:grpSpPr>
        <p:sp>
          <p:nvSpPr>
            <p:cNvPr id="27" name="object 27"/>
            <p:cNvSpPr/>
            <p:nvPr/>
          </p:nvSpPr>
          <p:spPr>
            <a:xfrm>
              <a:off x="496493" y="6493002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4">
                  <a:moveTo>
                    <a:pt x="4412170" y="414527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4412170" y="414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9778" y="3779520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10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8433155" y="4328361"/>
            <a:ext cx="55244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45"/>
              </a:lnSpc>
            </a:pPr>
            <a:r>
              <a:rPr dirty="0" sz="1700" spc="55">
                <a:latin typeface="Arimo"/>
                <a:cs typeface="Arimo"/>
              </a:rPr>
              <a:t>’</a:t>
            </a:r>
            <a:endParaRPr sz="1700">
              <a:latin typeface="Arimo"/>
              <a:cs typeface="Arim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83275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459613" y="4260509"/>
            <a:ext cx="305943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85">
                <a:latin typeface="Arimo"/>
                <a:cs typeface="Arimo"/>
              </a:rPr>
              <a:t>Genel </a:t>
            </a:r>
            <a:r>
              <a:rPr dirty="0" sz="1700" spc="-170">
                <a:latin typeface="Arimo"/>
                <a:cs typeface="Arimo"/>
              </a:rPr>
              <a:t>Amaçl</a:t>
            </a:r>
            <a:r>
              <a:rPr dirty="0" sz="1700" spc="-170">
                <a:latin typeface="WenQuanYi Micro Hei Mono"/>
                <a:cs typeface="WenQuanYi Micro Hei Mono"/>
              </a:rPr>
              <a:t>ı</a:t>
            </a:r>
            <a:r>
              <a:rPr dirty="0" sz="1700" spc="-595">
                <a:latin typeface="WenQuanYi Micro Hei Mono"/>
                <a:cs typeface="WenQuanYi Micro Hei Mono"/>
              </a:rPr>
              <a:t> </a:t>
            </a:r>
            <a:r>
              <a:rPr dirty="0" sz="1700" spc="-85">
                <a:latin typeface="Arimo"/>
                <a:cs typeface="Arimo"/>
              </a:rPr>
              <a:t>Register </a:t>
            </a:r>
            <a:r>
              <a:rPr dirty="0" sz="1700" spc="-25">
                <a:latin typeface="Arimo"/>
                <a:cs typeface="Arimo"/>
              </a:rPr>
              <a:t>lar </a:t>
            </a:r>
            <a:r>
              <a:rPr dirty="0" sz="1700" spc="-65">
                <a:latin typeface="Arimo"/>
                <a:cs typeface="Arimo"/>
              </a:rPr>
              <a:t>(devam)</a:t>
            </a:r>
            <a:endParaRPr sz="1700">
              <a:latin typeface="Arimo"/>
              <a:cs typeface="Arim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35306" y="4789604"/>
            <a:ext cx="3907790" cy="503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800" marR="5080" indent="-165735">
              <a:lnSpc>
                <a:spcPct val="101600"/>
              </a:lnSpc>
              <a:spcBef>
                <a:spcPts val="95"/>
              </a:spcBef>
              <a:buChar char="•"/>
              <a:tabLst>
                <a:tab pos="178435" algn="l"/>
              </a:tabLst>
            </a:pPr>
            <a:r>
              <a:rPr dirty="0" sz="950" spc="5">
                <a:latin typeface="Arial"/>
                <a:cs typeface="Arial"/>
              </a:rPr>
              <a:t>Bu </a:t>
            </a:r>
            <a:r>
              <a:rPr dirty="0" sz="950">
                <a:latin typeface="Arial"/>
                <a:cs typeface="Arial"/>
              </a:rPr>
              <a:t>register’lar, </a:t>
            </a:r>
            <a:r>
              <a:rPr dirty="0" sz="950" spc="5">
                <a:latin typeface="Arial"/>
                <a:cs typeface="Arial"/>
              </a:rPr>
              <a:t>isminin </a:t>
            </a:r>
            <a:r>
              <a:rPr dirty="0" sz="950">
                <a:latin typeface="Arial"/>
                <a:cs typeface="Arial"/>
              </a:rPr>
              <a:t>belirttiği </a:t>
            </a:r>
            <a:r>
              <a:rPr dirty="0" sz="950" spc="5">
                <a:latin typeface="Arial"/>
                <a:cs typeface="Arial"/>
              </a:rPr>
              <a:t>amaçlar için kullanılmak </a:t>
            </a:r>
            <a:r>
              <a:rPr dirty="0" sz="950">
                <a:latin typeface="Arial"/>
                <a:cs typeface="Arial"/>
              </a:rPr>
              <a:t>zorunda  </a:t>
            </a:r>
            <a:r>
              <a:rPr dirty="0" sz="950" spc="-5">
                <a:latin typeface="Arial"/>
                <a:cs typeface="Arial"/>
              </a:rPr>
              <a:t>değildir. </a:t>
            </a:r>
            <a:r>
              <a:rPr dirty="0" sz="950">
                <a:latin typeface="Arial"/>
                <a:cs typeface="Arial"/>
              </a:rPr>
              <a:t>Programcı, genel amaçlı </a:t>
            </a:r>
            <a:r>
              <a:rPr dirty="0" sz="950" spc="5">
                <a:latin typeface="Arial"/>
                <a:cs typeface="Arial"/>
              </a:rPr>
              <a:t>register’ları </a:t>
            </a:r>
            <a:r>
              <a:rPr dirty="0" sz="950">
                <a:latin typeface="Arial"/>
                <a:cs typeface="Arial"/>
              </a:rPr>
              <a:t>istediği gibi</a:t>
            </a:r>
            <a:r>
              <a:rPr dirty="0" sz="950" spc="9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kullanabilir.</a:t>
            </a:r>
            <a:endParaRPr sz="950">
              <a:latin typeface="Arial"/>
              <a:cs typeface="Arial"/>
            </a:endParaRPr>
          </a:p>
          <a:p>
            <a:pPr marL="177800" indent="-165735">
              <a:lnSpc>
                <a:spcPct val="100000"/>
              </a:lnSpc>
              <a:spcBef>
                <a:spcPts val="305"/>
              </a:spcBef>
              <a:buChar char="•"/>
              <a:tabLst>
                <a:tab pos="178435" algn="l"/>
              </a:tabLst>
            </a:pPr>
            <a:r>
              <a:rPr dirty="0" sz="950" spc="5">
                <a:latin typeface="Arial"/>
                <a:cs typeface="Arial"/>
              </a:rPr>
              <a:t>Register’ların </a:t>
            </a:r>
            <a:r>
              <a:rPr dirty="0" sz="950">
                <a:latin typeface="Arial"/>
                <a:cs typeface="Arial"/>
              </a:rPr>
              <a:t>ana amacı, bir değişkeni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tutmaktır.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783275" y="5251703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035306" y="5267493"/>
            <a:ext cx="3907154" cy="54038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405"/>
              </a:spcBef>
              <a:buChar char="•"/>
              <a:tabLst>
                <a:tab pos="178435" algn="l"/>
              </a:tabLst>
            </a:pPr>
            <a:r>
              <a:rPr dirty="0" sz="950" spc="-5">
                <a:latin typeface="Arial"/>
                <a:cs typeface="Arial"/>
              </a:rPr>
              <a:t>Yukarıdaki </a:t>
            </a:r>
            <a:r>
              <a:rPr dirty="0" sz="950" spc="5">
                <a:latin typeface="Arial"/>
                <a:cs typeface="Arial"/>
              </a:rPr>
              <a:t>register’ların </a:t>
            </a:r>
            <a:r>
              <a:rPr dirty="0" sz="950">
                <a:latin typeface="Arial"/>
                <a:cs typeface="Arial"/>
              </a:rPr>
              <a:t>tamamı</a:t>
            </a:r>
            <a:r>
              <a:rPr dirty="0" sz="950" spc="-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16-bitliktir.</a:t>
            </a:r>
            <a:endParaRPr sz="950">
              <a:latin typeface="Arial"/>
              <a:cs typeface="Arial"/>
            </a:endParaRPr>
          </a:p>
          <a:p>
            <a:pPr marL="177800" marR="5080" indent="-165735">
              <a:lnSpc>
                <a:spcPct val="101600"/>
              </a:lnSpc>
              <a:spcBef>
                <a:spcPts val="285"/>
              </a:spcBef>
              <a:buChar char="•"/>
              <a:tabLst>
                <a:tab pos="178435" algn="l"/>
              </a:tabLst>
            </a:pPr>
            <a:r>
              <a:rPr dirty="0" sz="950" spc="5">
                <a:latin typeface="Arial"/>
                <a:cs typeface="Arial"/>
              </a:rPr>
              <a:t>4 </a:t>
            </a:r>
            <a:r>
              <a:rPr dirty="0" sz="950">
                <a:latin typeface="Arial"/>
                <a:cs typeface="Arial"/>
              </a:rPr>
              <a:t>genel amaçlı </a:t>
            </a:r>
            <a:r>
              <a:rPr dirty="0" sz="950" spc="5">
                <a:latin typeface="Arial"/>
                <a:cs typeface="Arial"/>
              </a:rPr>
              <a:t>register (AX, BX, CX, DX), </a:t>
            </a:r>
            <a:r>
              <a:rPr dirty="0" sz="950">
                <a:latin typeface="Arial"/>
                <a:cs typeface="Arial"/>
              </a:rPr>
              <a:t>iki </a:t>
            </a:r>
            <a:r>
              <a:rPr dirty="0" sz="950" spc="5">
                <a:latin typeface="Arial"/>
                <a:cs typeface="Arial"/>
              </a:rPr>
              <a:t>8-bitlik register olarak  </a:t>
            </a:r>
            <a:r>
              <a:rPr dirty="0" sz="950">
                <a:latin typeface="Arial"/>
                <a:cs typeface="Arial"/>
              </a:rPr>
              <a:t>kullanılabilir.</a:t>
            </a:r>
            <a:endParaRPr sz="9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61845" y="5806930"/>
            <a:ext cx="3780790" cy="320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5">
                <a:latin typeface="Arial"/>
                <a:cs typeface="Arial"/>
              </a:rPr>
              <a:t>–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Örneğin</a:t>
            </a:r>
            <a:r>
              <a:rPr dirty="0" sz="950" spc="17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eğer</a:t>
            </a:r>
            <a:r>
              <a:rPr dirty="0" sz="950" spc="180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AX</a:t>
            </a:r>
            <a:r>
              <a:rPr dirty="0" sz="950" spc="5">
                <a:latin typeface="Arial"/>
                <a:cs typeface="Arial"/>
              </a:rPr>
              <a:t>=</a:t>
            </a:r>
            <a:r>
              <a:rPr dirty="0" sz="950" spc="5" b="1">
                <a:latin typeface="Arial"/>
                <a:cs typeface="Arial"/>
              </a:rPr>
              <a:t>3A39</a:t>
            </a:r>
            <a:r>
              <a:rPr dirty="0" sz="950" spc="5" b="1" i="1">
                <a:latin typeface="Arial"/>
                <a:cs typeface="Arial"/>
              </a:rPr>
              <a:t>h</a:t>
            </a:r>
            <a:r>
              <a:rPr dirty="0" sz="950" spc="180" b="1" i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ise</a:t>
            </a:r>
            <a:r>
              <a:rPr dirty="0" sz="950">
                <a:latin typeface="Arial"/>
                <a:cs typeface="Arial"/>
              </a:rPr>
              <a:t>,</a:t>
            </a:r>
            <a:r>
              <a:rPr dirty="0" sz="950" spc="17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bu</a:t>
            </a:r>
            <a:r>
              <a:rPr dirty="0" sz="950" spc="17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durumda</a:t>
            </a:r>
            <a:r>
              <a:rPr dirty="0" sz="950" spc="175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AH</a:t>
            </a:r>
            <a:r>
              <a:rPr dirty="0" sz="950" spc="5">
                <a:latin typeface="Arial"/>
                <a:cs typeface="Arial"/>
              </a:rPr>
              <a:t>=</a:t>
            </a:r>
            <a:r>
              <a:rPr dirty="0" sz="950" spc="5" b="1">
                <a:latin typeface="Arial"/>
                <a:cs typeface="Arial"/>
              </a:rPr>
              <a:t>3A</a:t>
            </a:r>
            <a:r>
              <a:rPr dirty="0" sz="950" spc="5" b="1" i="1">
                <a:latin typeface="Arial"/>
                <a:cs typeface="Arial"/>
              </a:rPr>
              <a:t>h</a:t>
            </a:r>
            <a:r>
              <a:rPr dirty="0" sz="950" spc="175" b="1" i="1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ve</a:t>
            </a:r>
            <a:r>
              <a:rPr dirty="0" sz="950" spc="175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AL</a:t>
            </a:r>
            <a:r>
              <a:rPr dirty="0" sz="950" spc="5">
                <a:latin typeface="Arial"/>
                <a:cs typeface="Arial"/>
              </a:rPr>
              <a:t>=</a:t>
            </a:r>
            <a:r>
              <a:rPr dirty="0" sz="950" spc="5" b="1">
                <a:latin typeface="Arial"/>
                <a:cs typeface="Arial"/>
              </a:rPr>
              <a:t>39</a:t>
            </a:r>
            <a:r>
              <a:rPr dirty="0" sz="950" spc="5" b="1" i="1">
                <a:latin typeface="Arial"/>
                <a:cs typeface="Arial"/>
              </a:rPr>
              <a:t>h</a:t>
            </a:r>
            <a:endParaRPr sz="950">
              <a:latin typeface="Arial"/>
              <a:cs typeface="Arial"/>
            </a:endParaRPr>
          </a:p>
          <a:p>
            <a:pPr marL="150495">
              <a:lnSpc>
                <a:spcPct val="100000"/>
              </a:lnSpc>
              <a:spcBef>
                <a:spcPts val="15"/>
              </a:spcBef>
            </a:pPr>
            <a:r>
              <a:rPr dirty="0" sz="950" spc="-10">
                <a:latin typeface="Arial"/>
                <a:cs typeface="Arial"/>
              </a:rPr>
              <a:t>olur.</a:t>
            </a:r>
            <a:endParaRPr sz="9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783275" y="607923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161798" y="6125390"/>
            <a:ext cx="3781425" cy="319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0495" marR="5080" indent="-138430">
              <a:lnSpc>
                <a:spcPct val="101600"/>
              </a:lnSpc>
              <a:spcBef>
                <a:spcPts val="95"/>
              </a:spcBef>
            </a:pPr>
            <a:r>
              <a:rPr dirty="0" sz="950" spc="5">
                <a:latin typeface="Arial"/>
                <a:cs typeface="Arial"/>
              </a:rPr>
              <a:t>– </a:t>
            </a:r>
            <a:r>
              <a:rPr dirty="0" sz="950">
                <a:latin typeface="Arial"/>
                <a:cs typeface="Arial"/>
              </a:rPr>
              <a:t>8-bitlik </a:t>
            </a:r>
            <a:r>
              <a:rPr dirty="0" sz="950" spc="5">
                <a:latin typeface="Arial"/>
                <a:cs typeface="Arial"/>
              </a:rPr>
              <a:t>register’ları </a:t>
            </a:r>
            <a:r>
              <a:rPr dirty="0" sz="950">
                <a:latin typeface="Arial"/>
                <a:cs typeface="Arial"/>
              </a:rPr>
              <a:t>değiştirdiğiniz </a:t>
            </a:r>
            <a:r>
              <a:rPr dirty="0" sz="950" spc="5">
                <a:latin typeface="Arial"/>
                <a:cs typeface="Arial"/>
              </a:rPr>
              <a:t>zaman, 16-bitlik register’lar da  değişmiş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olur.</a:t>
            </a:r>
            <a:endParaRPr sz="9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139</a:t>
            </a:r>
            <a:endParaRPr sz="550">
              <a:latin typeface="Arimo"/>
              <a:cs typeface="Arim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140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8321" y="534690"/>
            <a:ext cx="6731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2100" spc="60">
                <a:latin typeface="Arimo"/>
                <a:cs typeface="Arimo"/>
              </a:rPr>
              <a:t>’</a:t>
            </a:r>
            <a:endParaRPr sz="2100">
              <a:latin typeface="Arimo"/>
              <a:cs typeface="Arim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651509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89761" y="454612"/>
            <a:ext cx="2625725" cy="3492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-70"/>
              <a:t>2. </a:t>
            </a:r>
            <a:r>
              <a:rPr dirty="0" sz="2100" spc="-125"/>
              <a:t>Segment </a:t>
            </a:r>
            <a:r>
              <a:rPr dirty="0" sz="2100" spc="-114"/>
              <a:t>Register</a:t>
            </a:r>
            <a:r>
              <a:rPr dirty="0" sz="2100"/>
              <a:t> </a:t>
            </a:r>
            <a:r>
              <a:rPr dirty="0" sz="2100" spc="-220"/>
              <a:t>lar</a:t>
            </a:r>
            <a:r>
              <a:rPr dirty="0" sz="2100" spc="-220">
                <a:latin typeface="WenQuanYi Micro Hei Mono"/>
                <a:cs typeface="WenQuanYi Micro Hei Mono"/>
              </a:rPr>
              <a:t>ı</a:t>
            </a:r>
            <a:endParaRPr sz="2100">
              <a:latin typeface="WenQuanYi Micro Hei Mono"/>
              <a:cs typeface="WenQuanYi Micro Hei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518" y="1016429"/>
            <a:ext cx="3907154" cy="319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800" marR="5080" indent="-165735">
              <a:lnSpc>
                <a:spcPct val="101600"/>
              </a:lnSpc>
              <a:spcBef>
                <a:spcPts val="95"/>
              </a:spcBef>
              <a:buFont typeface="Arial"/>
              <a:buChar char="•"/>
              <a:tabLst>
                <a:tab pos="178435" algn="l"/>
              </a:tabLst>
            </a:pPr>
            <a:r>
              <a:rPr dirty="0" sz="950" spc="5" b="1">
                <a:latin typeface="Arial"/>
                <a:cs typeface="Arial"/>
              </a:rPr>
              <a:t>CS</a:t>
            </a:r>
            <a:r>
              <a:rPr dirty="0" sz="950" spc="270" b="1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–  (Code  </a:t>
            </a:r>
            <a:r>
              <a:rPr dirty="0" sz="950">
                <a:latin typeface="Arial"/>
                <a:cs typeface="Arial"/>
              </a:rPr>
              <a:t>Segment) Mevcut programın bulunduğu </a:t>
            </a:r>
            <a:r>
              <a:rPr dirty="0" sz="950" spc="5">
                <a:latin typeface="Arial"/>
                <a:cs typeface="Arial"/>
              </a:rPr>
              <a:t>bölümü  </a:t>
            </a:r>
            <a:r>
              <a:rPr dirty="0" sz="950" spc="-5">
                <a:latin typeface="Arial"/>
                <a:cs typeface="Arial"/>
              </a:rPr>
              <a:t>işaretler.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561" y="1339933"/>
            <a:ext cx="390779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115"/>
              </a:spcBef>
              <a:buFont typeface="Arial"/>
              <a:buChar char="•"/>
              <a:tabLst>
                <a:tab pos="178435" algn="l"/>
              </a:tabLst>
            </a:pPr>
            <a:r>
              <a:rPr dirty="0" sz="950" spc="5" b="1">
                <a:latin typeface="Arial"/>
                <a:cs typeface="Arial"/>
              </a:rPr>
              <a:t>DS </a:t>
            </a:r>
            <a:r>
              <a:rPr dirty="0" sz="950" spc="5">
                <a:latin typeface="Arial"/>
                <a:cs typeface="Arial"/>
              </a:rPr>
              <a:t>– (Data Segment) Genellikle </a:t>
            </a:r>
            <a:r>
              <a:rPr dirty="0" sz="950">
                <a:latin typeface="Arial"/>
                <a:cs typeface="Arial"/>
              </a:rPr>
              <a:t>programda bulunan</a:t>
            </a:r>
            <a:r>
              <a:rPr dirty="0" sz="950" spc="13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değişkenlerin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6493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8439" y="1457550"/>
            <a:ext cx="3907790" cy="52578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77800">
              <a:lnSpc>
                <a:spcPct val="100000"/>
              </a:lnSpc>
              <a:spcBef>
                <a:spcPts val="345"/>
              </a:spcBef>
            </a:pPr>
            <a:r>
              <a:rPr dirty="0" sz="950">
                <a:latin typeface="Arial"/>
                <a:cs typeface="Arial"/>
              </a:rPr>
              <a:t>bulunduğu bölümü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işaretler.</a:t>
            </a:r>
            <a:endParaRPr sz="950">
              <a:latin typeface="Arial"/>
              <a:cs typeface="Arial"/>
            </a:endParaRPr>
          </a:p>
          <a:p>
            <a:pPr marL="177800" marR="5080" indent="-165735">
              <a:lnSpc>
                <a:spcPct val="101600"/>
              </a:lnSpc>
              <a:spcBef>
                <a:spcPts val="229"/>
              </a:spcBef>
              <a:buFont typeface="Arial"/>
              <a:buChar char="•"/>
              <a:tabLst>
                <a:tab pos="178435" algn="l"/>
              </a:tabLst>
            </a:pPr>
            <a:r>
              <a:rPr dirty="0" sz="950" spc="5" b="1">
                <a:latin typeface="Arial"/>
                <a:cs typeface="Arial"/>
              </a:rPr>
              <a:t>ES</a:t>
            </a:r>
            <a:r>
              <a:rPr dirty="0" sz="950" spc="270" b="1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–  </a:t>
            </a:r>
            <a:r>
              <a:rPr dirty="0" sz="950">
                <a:latin typeface="Arial"/>
                <a:cs typeface="Arial"/>
              </a:rPr>
              <a:t>(Extra Segment) </a:t>
            </a:r>
            <a:r>
              <a:rPr dirty="0" sz="950" spc="5">
                <a:latin typeface="Arial"/>
                <a:cs typeface="Arial"/>
              </a:rPr>
              <a:t>Bu  register’ın  </a:t>
            </a:r>
            <a:r>
              <a:rPr dirty="0" sz="950">
                <a:latin typeface="Arial"/>
                <a:cs typeface="Arial"/>
              </a:rPr>
              <a:t>kullanımı, kullanıcıya  </a:t>
            </a:r>
            <a:r>
              <a:rPr dirty="0" sz="950" spc="-5">
                <a:latin typeface="Arial"/>
                <a:cs typeface="Arial"/>
              </a:rPr>
              <a:t>bırakılmıştır.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8583" y="1987049"/>
            <a:ext cx="334137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115"/>
              </a:spcBef>
              <a:buFont typeface="Arial"/>
              <a:buChar char="•"/>
              <a:tabLst>
                <a:tab pos="178435" algn="l"/>
              </a:tabLst>
            </a:pPr>
            <a:r>
              <a:rPr dirty="0" sz="950" spc="5" b="1">
                <a:latin typeface="Arial"/>
                <a:cs typeface="Arial"/>
              </a:rPr>
              <a:t>SS </a:t>
            </a:r>
            <a:r>
              <a:rPr dirty="0" sz="950" spc="5">
                <a:latin typeface="Arial"/>
                <a:cs typeface="Arial"/>
              </a:rPr>
              <a:t>– (Stack Segment) </a:t>
            </a:r>
            <a:r>
              <a:rPr dirty="0" sz="950">
                <a:latin typeface="Arial"/>
                <a:cs typeface="Arial"/>
              </a:rPr>
              <a:t>yığının bulunduğu bölümü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işaretler.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141</a:t>
            </a:r>
            <a:endParaRPr sz="550">
              <a:latin typeface="Arimo"/>
              <a:cs typeface="Arim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261083" y="534690"/>
            <a:ext cx="6731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2100" spc="60">
                <a:latin typeface="Arimo"/>
                <a:cs typeface="Arimo"/>
              </a:rPr>
              <a:t>’</a:t>
            </a:r>
            <a:endParaRPr sz="2100">
              <a:latin typeface="Arimo"/>
              <a:cs typeface="Arim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83275" y="651509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328346" y="454612"/>
            <a:ext cx="3322320" cy="349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-125">
                <a:latin typeface="Arimo"/>
                <a:cs typeface="Arimo"/>
              </a:rPr>
              <a:t>Segment </a:t>
            </a:r>
            <a:r>
              <a:rPr dirty="0" sz="2100" spc="-114">
                <a:latin typeface="Arimo"/>
                <a:cs typeface="Arimo"/>
              </a:rPr>
              <a:t>Register </a:t>
            </a:r>
            <a:r>
              <a:rPr dirty="0" sz="2100" spc="-220">
                <a:latin typeface="Arimo"/>
                <a:cs typeface="Arimo"/>
              </a:rPr>
              <a:t>lar</a:t>
            </a:r>
            <a:r>
              <a:rPr dirty="0" sz="2100" spc="-220">
                <a:latin typeface="WenQuanYi Micro Hei Mono"/>
                <a:cs typeface="WenQuanYi Micro Hei Mono"/>
              </a:rPr>
              <a:t>ı</a:t>
            </a:r>
            <a:r>
              <a:rPr dirty="0" sz="2100" spc="-595">
                <a:latin typeface="WenQuanYi Micro Hei Mono"/>
                <a:cs typeface="WenQuanYi Micro Hei Mono"/>
              </a:rPr>
              <a:t> </a:t>
            </a:r>
            <a:r>
              <a:rPr dirty="0" sz="2100" spc="-95">
                <a:latin typeface="Arimo"/>
                <a:cs typeface="Arimo"/>
              </a:rPr>
              <a:t>(devam)</a:t>
            </a:r>
            <a:endParaRPr sz="2100">
              <a:latin typeface="Arimo"/>
              <a:cs typeface="Arim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5226" y="1016429"/>
            <a:ext cx="3907790" cy="4959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800" marR="5080" indent="-165735">
              <a:lnSpc>
                <a:spcPct val="101600"/>
              </a:lnSpc>
              <a:spcBef>
                <a:spcPts val="95"/>
              </a:spcBef>
              <a:buChar char="•"/>
              <a:tabLst>
                <a:tab pos="178435" algn="l"/>
              </a:tabLst>
            </a:pPr>
            <a:r>
              <a:rPr dirty="0" sz="950">
                <a:latin typeface="Arial"/>
                <a:cs typeface="Arial"/>
              </a:rPr>
              <a:t>Segment </a:t>
            </a:r>
            <a:r>
              <a:rPr dirty="0" sz="950" spc="5">
                <a:latin typeface="Arial"/>
                <a:cs typeface="Arial"/>
              </a:rPr>
              <a:t>register’larında </a:t>
            </a:r>
            <a:r>
              <a:rPr dirty="0" sz="950">
                <a:latin typeface="Arial"/>
                <a:cs typeface="Arial"/>
              </a:rPr>
              <a:t>herhangi bir </a:t>
            </a:r>
            <a:r>
              <a:rPr dirty="0" sz="950" spc="5">
                <a:latin typeface="Arial"/>
                <a:cs typeface="Arial"/>
              </a:rPr>
              <a:t>veriyi depolamak </a:t>
            </a:r>
            <a:r>
              <a:rPr dirty="0" sz="950" spc="-5">
                <a:latin typeface="Arial"/>
                <a:cs typeface="Arial"/>
              </a:rPr>
              <a:t>mümkündür.  </a:t>
            </a:r>
            <a:r>
              <a:rPr dirty="0" sz="950">
                <a:latin typeface="Arial"/>
                <a:cs typeface="Arial"/>
              </a:rPr>
              <a:t>Ancak bu, güzel bir fikir </a:t>
            </a:r>
            <a:r>
              <a:rPr dirty="0" sz="950" spc="-5">
                <a:latin typeface="Arial"/>
                <a:cs typeface="Arial"/>
              </a:rPr>
              <a:t>değildir.</a:t>
            </a:r>
            <a:endParaRPr sz="950">
              <a:latin typeface="Arial"/>
              <a:cs typeface="Arial"/>
            </a:endParaRPr>
          </a:p>
          <a:p>
            <a:pPr marL="177800" indent="-165735">
              <a:lnSpc>
                <a:spcPct val="100000"/>
              </a:lnSpc>
              <a:spcBef>
                <a:spcPts val="250"/>
              </a:spcBef>
              <a:buChar char="•"/>
              <a:tabLst>
                <a:tab pos="178435" algn="l"/>
              </a:tabLst>
            </a:pPr>
            <a:r>
              <a:rPr dirty="0" sz="950" spc="5">
                <a:latin typeface="Arial"/>
                <a:cs typeface="Arial"/>
              </a:rPr>
              <a:t>Segment register’larının özel amaçları </a:t>
            </a:r>
            <a:r>
              <a:rPr dirty="0" sz="950" spc="-5">
                <a:latin typeface="Arial"/>
                <a:cs typeface="Arial"/>
              </a:rPr>
              <a:t>vardır. </a:t>
            </a:r>
            <a:r>
              <a:rPr dirty="0" sz="950">
                <a:latin typeface="Arial"/>
                <a:cs typeface="Arial"/>
              </a:rPr>
              <a:t>Hafızada</a:t>
            </a:r>
            <a:r>
              <a:rPr dirty="0" sz="950" spc="6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ulaşılabilir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83275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00762" y="1487058"/>
            <a:ext cx="128524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>
                <a:latin typeface="Arial"/>
                <a:cs typeface="Arial"/>
              </a:rPr>
              <a:t>bazı bölümleri</a:t>
            </a:r>
            <a:r>
              <a:rPr dirty="0" sz="950" spc="-1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işaretler.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142</a:t>
            </a:r>
            <a:endParaRPr sz="550">
              <a:latin typeface="Arimo"/>
              <a:cs typeface="Arim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974289" y="4307865"/>
            <a:ext cx="6731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2100" spc="60">
                <a:latin typeface="Arimo"/>
                <a:cs typeface="Arimo"/>
              </a:rPr>
              <a:t>’</a:t>
            </a:r>
            <a:endParaRPr sz="2100">
              <a:latin typeface="Arimo"/>
              <a:cs typeface="Arim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6493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41561" y="4227788"/>
            <a:ext cx="3322320" cy="349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-125">
                <a:latin typeface="Arimo"/>
                <a:cs typeface="Arimo"/>
              </a:rPr>
              <a:t>Segment </a:t>
            </a:r>
            <a:r>
              <a:rPr dirty="0" sz="2100" spc="-114">
                <a:latin typeface="Arimo"/>
                <a:cs typeface="Arimo"/>
              </a:rPr>
              <a:t>Register </a:t>
            </a:r>
            <a:r>
              <a:rPr dirty="0" sz="2100" spc="-220">
                <a:latin typeface="Arimo"/>
                <a:cs typeface="Arimo"/>
              </a:rPr>
              <a:t>lar</a:t>
            </a:r>
            <a:r>
              <a:rPr dirty="0" sz="2100" spc="-220">
                <a:latin typeface="WenQuanYi Micro Hei Mono"/>
                <a:cs typeface="WenQuanYi Micro Hei Mono"/>
              </a:rPr>
              <a:t>ı</a:t>
            </a:r>
            <a:r>
              <a:rPr dirty="0" sz="2100" spc="-595">
                <a:latin typeface="WenQuanYi Micro Hei Mono"/>
                <a:cs typeface="WenQuanYi Micro Hei Mono"/>
              </a:rPr>
              <a:t> </a:t>
            </a:r>
            <a:r>
              <a:rPr dirty="0" sz="2100" spc="-95">
                <a:latin typeface="Arimo"/>
                <a:cs typeface="Arimo"/>
              </a:rPr>
              <a:t>(devam)</a:t>
            </a:r>
            <a:endParaRPr sz="2100">
              <a:latin typeface="Arimo"/>
              <a:cs typeface="Arim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8737" y="4940343"/>
            <a:ext cx="3686810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95"/>
              </a:spcBef>
              <a:buChar char="•"/>
              <a:tabLst>
                <a:tab pos="178435" algn="l"/>
                <a:tab pos="1181100" algn="l"/>
                <a:tab pos="2415540" algn="l"/>
                <a:tab pos="3133090" algn="l"/>
              </a:tabLst>
            </a:pPr>
            <a:r>
              <a:rPr dirty="0" sz="1450" spc="-10">
                <a:latin typeface="Arial"/>
                <a:cs typeface="Arial"/>
              </a:rPr>
              <a:t>Segmen</a:t>
            </a:r>
            <a:r>
              <a:rPr dirty="0" sz="1450" spc="-5">
                <a:latin typeface="Arial"/>
                <a:cs typeface="Arial"/>
              </a:rPr>
              <a:t>t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registe</a:t>
            </a:r>
            <a:r>
              <a:rPr dirty="0" sz="1450" spc="45">
                <a:latin typeface="Arial"/>
                <a:cs typeface="Arial"/>
              </a:rPr>
              <a:t>r</a:t>
            </a:r>
            <a:r>
              <a:rPr dirty="0" sz="1450" spc="-10">
                <a:latin typeface="Arial"/>
                <a:cs typeface="Arial"/>
              </a:rPr>
              <a:t>’</a:t>
            </a:r>
            <a:r>
              <a:rPr dirty="0" sz="1450" spc="-10">
                <a:latin typeface="Arial"/>
                <a:cs typeface="Arial"/>
              </a:rPr>
              <a:t>la</a:t>
            </a:r>
            <a:r>
              <a:rPr dirty="0" sz="1450">
                <a:latin typeface="Arial"/>
                <a:cs typeface="Arial"/>
              </a:rPr>
              <a:t>r</a:t>
            </a:r>
            <a:r>
              <a:rPr dirty="0" sz="1450" spc="-5">
                <a:latin typeface="Arial"/>
                <a:cs typeface="Arial"/>
              </a:rPr>
              <a:t>ı,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gene</a:t>
            </a:r>
            <a:r>
              <a:rPr dirty="0" sz="1450" spc="-5">
                <a:latin typeface="Arial"/>
                <a:cs typeface="Arial"/>
              </a:rPr>
              <a:t>l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a</a:t>
            </a:r>
            <a:r>
              <a:rPr dirty="0" sz="1450" spc="-10">
                <a:latin typeface="Arial"/>
                <a:cs typeface="Arial"/>
              </a:rPr>
              <a:t>maç</a:t>
            </a:r>
            <a:r>
              <a:rPr dirty="0" sz="1450" spc="-5">
                <a:latin typeface="Arial"/>
                <a:cs typeface="Arial"/>
              </a:rPr>
              <a:t>l</a:t>
            </a:r>
            <a:r>
              <a:rPr dirty="0" sz="1450" spc="-5">
                <a:latin typeface="Arial"/>
                <a:cs typeface="Arial"/>
              </a:rPr>
              <a:t>ı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4194" y="5160955"/>
            <a:ext cx="3521710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5">
                <a:latin typeface="Arial"/>
                <a:cs typeface="Arial"/>
              </a:rPr>
              <a:t>register’ları ile birlikte çalışarak</a:t>
            </a:r>
            <a:r>
              <a:rPr dirty="0" sz="1450" spc="170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hafızada</a:t>
            </a:r>
            <a:endParaRPr sz="1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4192" y="5381562"/>
            <a:ext cx="3521075" cy="46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021080" algn="l"/>
                <a:tab pos="1102995" algn="l"/>
                <a:tab pos="1520190" algn="l"/>
                <a:tab pos="2040255" algn="l"/>
                <a:tab pos="2396490" algn="l"/>
                <a:tab pos="2886710" algn="l"/>
              </a:tabLst>
            </a:pPr>
            <a:r>
              <a:rPr dirty="0" sz="1450" spc="-10">
                <a:latin typeface="Arial"/>
                <a:cs typeface="Arial"/>
              </a:rPr>
              <a:t>herhang</a:t>
            </a:r>
            <a:r>
              <a:rPr dirty="0" sz="1450" spc="-5">
                <a:latin typeface="Arial"/>
                <a:cs typeface="Arial"/>
              </a:rPr>
              <a:t>i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bi</a:t>
            </a:r>
            <a:r>
              <a:rPr dirty="0" sz="1450" spc="-5">
                <a:latin typeface="Arial"/>
                <a:cs typeface="Arial"/>
              </a:rPr>
              <a:t>r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bölgey</a:t>
            </a:r>
            <a:r>
              <a:rPr dirty="0" sz="1450" spc="-5">
                <a:latin typeface="Arial"/>
                <a:cs typeface="Arial"/>
              </a:rPr>
              <a:t>i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>
                <a:latin typeface="Arial"/>
                <a:cs typeface="Arial"/>
              </a:rPr>
              <a:t>i</a:t>
            </a:r>
            <a:r>
              <a:rPr dirty="0" sz="1450" spc="-5">
                <a:latin typeface="Arial"/>
                <a:cs typeface="Arial"/>
              </a:rPr>
              <a:t>ş</a:t>
            </a:r>
            <a:r>
              <a:rPr dirty="0" sz="1450" spc="-10">
                <a:latin typeface="Arial"/>
                <a:cs typeface="Arial"/>
              </a:rPr>
              <a:t>aretleyebili</a:t>
            </a:r>
            <a:r>
              <a:rPr dirty="0" sz="1450" spc="-90">
                <a:latin typeface="Arial"/>
                <a:cs typeface="Arial"/>
              </a:rPr>
              <a:t>r</a:t>
            </a:r>
            <a:r>
              <a:rPr dirty="0" sz="1450" spc="-5">
                <a:latin typeface="Arial"/>
                <a:cs typeface="Arial"/>
              </a:rPr>
              <a:t>.  </a:t>
            </a:r>
            <a:r>
              <a:rPr dirty="0" sz="1450" spc="-5">
                <a:latin typeface="Arial"/>
                <a:cs typeface="Arial"/>
              </a:rPr>
              <a:t>Ö</a:t>
            </a:r>
            <a:r>
              <a:rPr dirty="0" sz="1450" spc="-10">
                <a:latin typeface="Arial"/>
                <a:cs typeface="Arial"/>
              </a:rPr>
              <a:t>rne</a:t>
            </a:r>
            <a:r>
              <a:rPr dirty="0" sz="1450" spc="-10">
                <a:latin typeface="Arial"/>
                <a:cs typeface="Arial"/>
              </a:rPr>
              <a:t>ğ</a:t>
            </a:r>
            <a:r>
              <a:rPr dirty="0" sz="1450" spc="-10">
                <a:latin typeface="Arial"/>
                <a:cs typeface="Arial"/>
              </a:rPr>
              <a:t>in</a:t>
            </a:r>
            <a:r>
              <a:rPr dirty="0" sz="1450" spc="-5">
                <a:latin typeface="Arial"/>
                <a:cs typeface="Arial"/>
              </a:rPr>
              <a:t>,</a:t>
            </a:r>
            <a:r>
              <a:rPr dirty="0" sz="1450">
                <a:latin typeface="Arial"/>
                <a:cs typeface="Arial"/>
              </a:rPr>
              <a:t>		</a:t>
            </a:r>
            <a:r>
              <a:rPr dirty="0" sz="1450" spc="-5">
                <a:latin typeface="Arial"/>
                <a:cs typeface="Arial"/>
              </a:rPr>
              <a:t>f</a:t>
            </a:r>
            <a:r>
              <a:rPr dirty="0" sz="1450" spc="-10">
                <a:latin typeface="Arial"/>
                <a:cs typeface="Arial"/>
              </a:rPr>
              <a:t>izikse</a:t>
            </a:r>
            <a:r>
              <a:rPr dirty="0" sz="1450" spc="-5">
                <a:latin typeface="Arial"/>
                <a:cs typeface="Arial"/>
              </a:rPr>
              <a:t>l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a</a:t>
            </a:r>
            <a:r>
              <a:rPr dirty="0" sz="1450" spc="-10">
                <a:latin typeface="Arial"/>
                <a:cs typeface="Arial"/>
              </a:rPr>
              <a:t>dre</a:t>
            </a:r>
            <a:r>
              <a:rPr dirty="0" sz="1450" spc="-5">
                <a:latin typeface="Arial"/>
                <a:cs typeface="Arial"/>
              </a:rPr>
              <a:t>s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 b="1">
                <a:latin typeface="Arial"/>
                <a:cs typeface="Arial"/>
              </a:rPr>
              <a:t>12345h</a:t>
            </a:r>
            <a:endParaRPr sz="1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8743" y="5822786"/>
            <a:ext cx="3687445" cy="731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800">
              <a:lnSpc>
                <a:spcPts val="1739"/>
              </a:lnSpc>
              <a:spcBef>
                <a:spcPts val="95"/>
              </a:spcBef>
            </a:pPr>
            <a:r>
              <a:rPr dirty="0" sz="1450" spc="-10">
                <a:latin typeface="Arial"/>
                <a:cs typeface="Arial"/>
              </a:rPr>
              <a:t>(heksadesimal) işaretlenmesi isteniyor</a:t>
            </a:r>
            <a:r>
              <a:rPr dirty="0" sz="1450" spc="65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ise,</a:t>
            </a:r>
            <a:endParaRPr sz="1450">
              <a:latin typeface="Arial"/>
              <a:cs typeface="Arial"/>
            </a:endParaRPr>
          </a:p>
          <a:p>
            <a:pPr marL="177800">
              <a:lnSpc>
                <a:spcPts val="1739"/>
              </a:lnSpc>
            </a:pPr>
            <a:r>
              <a:rPr dirty="0" sz="1450" spc="-5" b="1">
                <a:latin typeface="Arial"/>
                <a:cs typeface="Arial"/>
              </a:rPr>
              <a:t>DS = </a:t>
            </a:r>
            <a:r>
              <a:rPr dirty="0" sz="1450" spc="-10" b="1">
                <a:latin typeface="Arial"/>
                <a:cs typeface="Arial"/>
              </a:rPr>
              <a:t>1230h </a:t>
            </a:r>
            <a:r>
              <a:rPr dirty="0" sz="1450" spc="-5">
                <a:latin typeface="Arial"/>
                <a:cs typeface="Arial"/>
              </a:rPr>
              <a:t>ve </a:t>
            </a:r>
            <a:r>
              <a:rPr dirty="0" sz="1450" spc="-5" b="1">
                <a:latin typeface="Arial"/>
                <a:cs typeface="Arial"/>
              </a:rPr>
              <a:t>SI = </a:t>
            </a:r>
            <a:r>
              <a:rPr dirty="0" sz="1450" spc="-10" b="1">
                <a:latin typeface="Arial"/>
                <a:cs typeface="Arial"/>
              </a:rPr>
              <a:t>0045h</a:t>
            </a:r>
            <a:r>
              <a:rPr dirty="0" sz="1450" spc="-15" b="1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olmalıdır.</a:t>
            </a:r>
            <a:endParaRPr sz="1450">
              <a:latin typeface="Arial"/>
              <a:cs typeface="Arial"/>
            </a:endParaRPr>
          </a:p>
          <a:p>
            <a:pPr marL="177800" indent="-165735">
              <a:lnSpc>
                <a:spcPct val="100000"/>
              </a:lnSpc>
              <a:spcBef>
                <a:spcPts val="345"/>
              </a:spcBef>
              <a:buChar char="•"/>
              <a:tabLst>
                <a:tab pos="178435" algn="l"/>
              </a:tabLst>
            </a:pPr>
            <a:r>
              <a:rPr dirty="0" sz="1450" spc="-10">
                <a:latin typeface="Arial"/>
                <a:cs typeface="Arial"/>
              </a:rPr>
              <a:t>CPU,</a:t>
            </a:r>
            <a:r>
              <a:rPr dirty="0" sz="1450" spc="165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segment</a:t>
            </a:r>
            <a:r>
              <a:rPr dirty="0" sz="1450" spc="170">
                <a:latin typeface="Arial"/>
                <a:cs typeface="Arial"/>
              </a:rPr>
              <a:t> </a:t>
            </a:r>
            <a:r>
              <a:rPr dirty="0" sz="1450">
                <a:latin typeface="Arial"/>
                <a:cs typeface="Arial"/>
              </a:rPr>
              <a:t>register’ı</a:t>
            </a:r>
            <a:r>
              <a:rPr dirty="0" sz="1450" spc="165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10h</a:t>
            </a:r>
            <a:r>
              <a:rPr dirty="0" sz="1450" spc="170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ile</a:t>
            </a:r>
            <a:r>
              <a:rPr dirty="0" sz="1450" spc="165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çarpar</a:t>
            </a:r>
            <a:r>
              <a:rPr dirty="0" sz="1450" spc="170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ve</a:t>
            </a:r>
            <a:endParaRPr sz="14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6493" y="6493014"/>
            <a:ext cx="4412615" cy="828040"/>
          </a:xfrm>
          <a:custGeom>
            <a:avLst/>
            <a:gdLst/>
            <a:ahLst/>
            <a:cxnLst/>
            <a:rect l="l" t="t" r="r" b="b"/>
            <a:pathLst>
              <a:path w="4412615" h="828040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7544"/>
                </a:lnTo>
                <a:lnTo>
                  <a:pt x="4412170" y="827544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84194" y="6528732"/>
            <a:ext cx="3521710" cy="46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50" spc="-10">
                <a:latin typeface="Arial"/>
                <a:cs typeface="Arial"/>
              </a:rPr>
              <a:t>genel </a:t>
            </a:r>
            <a:r>
              <a:rPr dirty="0" sz="1450" spc="-5">
                <a:latin typeface="Arial"/>
                <a:cs typeface="Arial"/>
              </a:rPr>
              <a:t>amaçlı register’da </a:t>
            </a:r>
            <a:r>
              <a:rPr dirty="0" sz="1450" spc="-10">
                <a:latin typeface="Arial"/>
                <a:cs typeface="Arial"/>
              </a:rPr>
              <a:t>bulunan </a:t>
            </a:r>
            <a:r>
              <a:rPr dirty="0" sz="1450" spc="-5">
                <a:latin typeface="Arial"/>
                <a:cs typeface="Arial"/>
              </a:rPr>
              <a:t>değeri de  </a:t>
            </a:r>
            <a:r>
              <a:rPr dirty="0" sz="1450" spc="-10">
                <a:latin typeface="Arial"/>
                <a:cs typeface="Arial"/>
              </a:rPr>
              <a:t>ilave eder (1230h×10h </a:t>
            </a:r>
            <a:r>
              <a:rPr dirty="0" sz="1450" spc="-5">
                <a:latin typeface="Arial"/>
                <a:cs typeface="Arial"/>
              </a:rPr>
              <a:t>+ 45h =</a:t>
            </a:r>
            <a:r>
              <a:rPr dirty="0" sz="1450" spc="30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12345h).</a:t>
            </a:r>
            <a:endParaRPr sz="14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261083" y="4307865"/>
            <a:ext cx="6731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2100" spc="60">
                <a:latin typeface="Arimo"/>
                <a:cs typeface="Arimo"/>
              </a:rPr>
              <a:t>’</a:t>
            </a:r>
            <a:endParaRPr sz="2100">
              <a:latin typeface="Arimo"/>
              <a:cs typeface="Arim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83275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328346" y="4227788"/>
            <a:ext cx="3322320" cy="349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-125">
                <a:latin typeface="Arimo"/>
                <a:cs typeface="Arimo"/>
              </a:rPr>
              <a:t>Segment </a:t>
            </a:r>
            <a:r>
              <a:rPr dirty="0" sz="2100" spc="-114">
                <a:latin typeface="Arimo"/>
                <a:cs typeface="Arimo"/>
              </a:rPr>
              <a:t>Register </a:t>
            </a:r>
            <a:r>
              <a:rPr dirty="0" sz="2100" spc="-220">
                <a:latin typeface="Arimo"/>
                <a:cs typeface="Arimo"/>
              </a:rPr>
              <a:t>lar</a:t>
            </a:r>
            <a:r>
              <a:rPr dirty="0" sz="2100" spc="-220">
                <a:latin typeface="WenQuanYi Micro Hei Mono"/>
                <a:cs typeface="WenQuanYi Micro Hei Mono"/>
              </a:rPr>
              <a:t>ı</a:t>
            </a:r>
            <a:r>
              <a:rPr dirty="0" sz="2100" spc="-595">
                <a:latin typeface="WenQuanYi Micro Hei Mono"/>
                <a:cs typeface="WenQuanYi Micro Hei Mono"/>
              </a:rPr>
              <a:t> </a:t>
            </a:r>
            <a:r>
              <a:rPr dirty="0" sz="2100" spc="-95">
                <a:latin typeface="Arimo"/>
                <a:cs typeface="Arimo"/>
              </a:rPr>
              <a:t>(devam)</a:t>
            </a:r>
            <a:endParaRPr sz="2100">
              <a:latin typeface="Arimo"/>
              <a:cs typeface="Arim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35306" y="4765705"/>
            <a:ext cx="3907790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95"/>
              </a:spcBef>
              <a:buChar char="•"/>
              <a:tabLst>
                <a:tab pos="178435" algn="l"/>
                <a:tab pos="476884" algn="l"/>
                <a:tab pos="1286510" algn="l"/>
                <a:tab pos="2310130" algn="l"/>
                <a:tab pos="3548379" algn="l"/>
              </a:tabLst>
            </a:pPr>
            <a:r>
              <a:rPr dirty="0" sz="1450" spc="-5">
                <a:latin typeface="Arial"/>
                <a:cs typeface="Arial"/>
              </a:rPr>
              <a:t>2</a:t>
            </a:r>
            <a:r>
              <a:rPr dirty="0" sz="1450" spc="-5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re</a:t>
            </a:r>
            <a:r>
              <a:rPr dirty="0" sz="1450" spc="-5">
                <a:latin typeface="Arial"/>
                <a:cs typeface="Arial"/>
              </a:rPr>
              <a:t>g</a:t>
            </a:r>
            <a:r>
              <a:rPr dirty="0" sz="1450" spc="-5">
                <a:latin typeface="Arial"/>
                <a:cs typeface="Arial"/>
              </a:rPr>
              <a:t>i</a:t>
            </a:r>
            <a:r>
              <a:rPr dirty="0" sz="1450" spc="-10">
                <a:latin typeface="Arial"/>
                <a:cs typeface="Arial"/>
              </a:rPr>
              <a:t>s</a:t>
            </a:r>
            <a:r>
              <a:rPr dirty="0" sz="1450" spc="-5">
                <a:latin typeface="Arial"/>
                <a:cs typeface="Arial"/>
              </a:rPr>
              <a:t>t</a:t>
            </a:r>
            <a:r>
              <a:rPr dirty="0" sz="1450" spc="-5">
                <a:latin typeface="Arial"/>
                <a:cs typeface="Arial"/>
              </a:rPr>
              <a:t>e</a:t>
            </a:r>
            <a:r>
              <a:rPr dirty="0" sz="1450" spc="-5">
                <a:latin typeface="Arial"/>
                <a:cs typeface="Arial"/>
              </a:rPr>
              <a:t>r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5">
                <a:latin typeface="Arial"/>
                <a:cs typeface="Arial"/>
              </a:rPr>
              <a:t>t</a:t>
            </a:r>
            <a:r>
              <a:rPr dirty="0" sz="1450" spc="-5">
                <a:latin typeface="Arial"/>
                <a:cs typeface="Arial"/>
              </a:rPr>
              <a:t>ara</a:t>
            </a:r>
            <a:r>
              <a:rPr dirty="0" sz="1450" spc="-5">
                <a:latin typeface="Arial"/>
                <a:cs typeface="Arial"/>
              </a:rPr>
              <a:t>fı</a:t>
            </a:r>
            <a:r>
              <a:rPr dirty="0" sz="1450" spc="-10">
                <a:latin typeface="Arial"/>
                <a:cs typeface="Arial"/>
              </a:rPr>
              <a:t>nda</a:t>
            </a:r>
            <a:r>
              <a:rPr dirty="0" sz="1450" spc="-5">
                <a:latin typeface="Arial"/>
                <a:cs typeface="Arial"/>
              </a:rPr>
              <a:t>n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5">
                <a:latin typeface="Arial"/>
                <a:cs typeface="Arial"/>
              </a:rPr>
              <a:t>o</a:t>
            </a:r>
            <a:r>
              <a:rPr dirty="0" sz="1450" spc="-10">
                <a:latin typeface="Arial"/>
                <a:cs typeface="Arial"/>
              </a:rPr>
              <a:t>l</a:t>
            </a:r>
            <a:r>
              <a:rPr dirty="0" sz="1450" spc="-5">
                <a:latin typeface="Arial"/>
                <a:cs typeface="Arial"/>
              </a:rPr>
              <a:t>u</a:t>
            </a:r>
            <a:r>
              <a:rPr dirty="0" sz="1450" spc="-5">
                <a:latin typeface="Arial"/>
                <a:cs typeface="Arial"/>
              </a:rPr>
              <a:t>ş</a:t>
            </a:r>
            <a:r>
              <a:rPr dirty="0" sz="1450" spc="-5">
                <a:latin typeface="Arial"/>
                <a:cs typeface="Arial"/>
              </a:rPr>
              <a:t>t</a:t>
            </a:r>
            <a:r>
              <a:rPr dirty="0" sz="1450" spc="-10">
                <a:latin typeface="Arial"/>
                <a:cs typeface="Arial"/>
              </a:rPr>
              <a:t>uru</a:t>
            </a:r>
            <a:r>
              <a:rPr dirty="0" sz="1450" spc="-5">
                <a:latin typeface="Arial"/>
                <a:cs typeface="Arial"/>
              </a:rPr>
              <a:t>l</a:t>
            </a:r>
            <a:r>
              <a:rPr dirty="0" sz="1450" spc="-10">
                <a:latin typeface="Arial"/>
                <a:cs typeface="Arial"/>
              </a:rPr>
              <a:t>m</a:t>
            </a:r>
            <a:r>
              <a:rPr dirty="0" sz="1450" spc="-5">
                <a:latin typeface="Arial"/>
                <a:cs typeface="Arial"/>
              </a:rPr>
              <a:t>u</a:t>
            </a:r>
            <a:r>
              <a:rPr dirty="0" sz="1450" spc="-5">
                <a:latin typeface="Arial"/>
                <a:cs typeface="Arial"/>
              </a:rPr>
              <a:t>ş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o</a:t>
            </a:r>
            <a:r>
              <a:rPr dirty="0" sz="1450" spc="-10">
                <a:latin typeface="Arial"/>
                <a:cs typeface="Arial"/>
              </a:rPr>
              <a:t>l</a:t>
            </a:r>
            <a:r>
              <a:rPr dirty="0" sz="1450" spc="-10">
                <a:latin typeface="Arial"/>
                <a:cs typeface="Arial"/>
              </a:rPr>
              <a:t>an</a:t>
            </a:r>
            <a:endParaRPr sz="14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00765" y="4964252"/>
            <a:ext cx="3742690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10">
                <a:latin typeface="Arial"/>
                <a:cs typeface="Arial"/>
              </a:rPr>
              <a:t>adrese, </a:t>
            </a:r>
            <a:r>
              <a:rPr dirty="0" sz="1450" spc="-10" b="1">
                <a:solidFill>
                  <a:srgbClr val="C00000"/>
                </a:solidFill>
                <a:latin typeface="Arial"/>
                <a:cs typeface="Arial"/>
              </a:rPr>
              <a:t>effective </a:t>
            </a:r>
            <a:r>
              <a:rPr dirty="0" sz="1450" spc="-5" b="1">
                <a:solidFill>
                  <a:srgbClr val="C00000"/>
                </a:solidFill>
                <a:latin typeface="Arial"/>
                <a:cs typeface="Arial"/>
              </a:rPr>
              <a:t>address </a:t>
            </a:r>
            <a:r>
              <a:rPr dirty="0" sz="1450" spc="-10">
                <a:latin typeface="Arial"/>
                <a:cs typeface="Arial"/>
              </a:rPr>
              <a:t>(efektif adres)</a:t>
            </a:r>
            <a:r>
              <a:rPr dirty="0" sz="1450" spc="75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ismi</a:t>
            </a:r>
            <a:endParaRPr sz="1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35305" y="5140735"/>
            <a:ext cx="3907790" cy="174625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77800">
              <a:lnSpc>
                <a:spcPct val="100000"/>
              </a:lnSpc>
              <a:spcBef>
                <a:spcPts val="270"/>
              </a:spcBef>
            </a:pPr>
            <a:r>
              <a:rPr dirty="0" sz="1450" spc="-15">
                <a:latin typeface="Arial"/>
                <a:cs typeface="Arial"/>
              </a:rPr>
              <a:t>verilir.</a:t>
            </a:r>
            <a:endParaRPr sz="1450">
              <a:latin typeface="Arial"/>
              <a:cs typeface="Arial"/>
            </a:endParaRPr>
          </a:p>
          <a:p>
            <a:pPr algn="just" marL="177800" marR="5080" indent="-165735">
              <a:lnSpc>
                <a:spcPts val="1560"/>
              </a:lnSpc>
              <a:spcBef>
                <a:spcPts val="375"/>
              </a:spcBef>
              <a:buFont typeface="Arial"/>
              <a:buChar char="•"/>
              <a:tabLst>
                <a:tab pos="178435" algn="l"/>
              </a:tabLst>
            </a:pPr>
            <a:r>
              <a:rPr dirty="0" sz="1450" spc="-5" b="1">
                <a:latin typeface="Arial"/>
                <a:cs typeface="Arial"/>
              </a:rPr>
              <a:t>BX, SI </a:t>
            </a:r>
            <a:r>
              <a:rPr dirty="0" sz="1450" spc="-5">
                <a:latin typeface="Arial"/>
                <a:cs typeface="Arial"/>
              </a:rPr>
              <a:t>ve </a:t>
            </a:r>
            <a:r>
              <a:rPr dirty="0" sz="1450" spc="-5" b="1">
                <a:latin typeface="Arial"/>
                <a:cs typeface="Arial"/>
              </a:rPr>
              <a:t>DI register’ları</a:t>
            </a:r>
            <a:r>
              <a:rPr dirty="0" sz="1450" spc="-5">
                <a:latin typeface="Arial"/>
                <a:cs typeface="Arial"/>
              </a:rPr>
              <a:t>, </a:t>
            </a:r>
            <a:r>
              <a:rPr dirty="0" sz="1450" spc="-5" b="1">
                <a:latin typeface="Arial"/>
                <a:cs typeface="Arial"/>
              </a:rPr>
              <a:t>DS </a:t>
            </a:r>
            <a:r>
              <a:rPr dirty="0" sz="1450" spc="-5">
                <a:latin typeface="Arial"/>
                <a:cs typeface="Arial"/>
              </a:rPr>
              <a:t>ile </a:t>
            </a:r>
            <a:r>
              <a:rPr dirty="0" sz="1450" spc="-10">
                <a:latin typeface="Arial"/>
                <a:cs typeface="Arial"/>
              </a:rPr>
              <a:t>birlikte  </a:t>
            </a:r>
            <a:r>
              <a:rPr dirty="0" sz="1450" spc="-5">
                <a:latin typeface="Arial"/>
                <a:cs typeface="Arial"/>
              </a:rPr>
              <a:t>çalışır; </a:t>
            </a:r>
            <a:r>
              <a:rPr dirty="0" sz="1450" spc="-5" b="1">
                <a:latin typeface="Arial"/>
                <a:cs typeface="Arial"/>
              </a:rPr>
              <a:t>BP </a:t>
            </a:r>
            <a:r>
              <a:rPr dirty="0" sz="1450" spc="-5">
                <a:latin typeface="Arial"/>
                <a:cs typeface="Arial"/>
              </a:rPr>
              <a:t>ve </a:t>
            </a:r>
            <a:r>
              <a:rPr dirty="0" sz="1450" spc="-5" b="1">
                <a:latin typeface="Arial"/>
                <a:cs typeface="Arial"/>
              </a:rPr>
              <a:t>SP </a:t>
            </a:r>
            <a:r>
              <a:rPr dirty="0" sz="1450" spc="-5">
                <a:latin typeface="Arial"/>
                <a:cs typeface="Arial"/>
              </a:rPr>
              <a:t>register’ları ise </a:t>
            </a:r>
            <a:r>
              <a:rPr dirty="0" sz="1450" spc="-5" b="1">
                <a:latin typeface="Arial"/>
                <a:cs typeface="Arial"/>
              </a:rPr>
              <a:t>SS </a:t>
            </a:r>
            <a:r>
              <a:rPr dirty="0" sz="1450" spc="-10">
                <a:latin typeface="Arial"/>
                <a:cs typeface="Arial"/>
              </a:rPr>
              <a:t>ile  </a:t>
            </a:r>
            <a:r>
              <a:rPr dirty="0" sz="1450" spc="-5">
                <a:latin typeface="Arial"/>
                <a:cs typeface="Arial"/>
              </a:rPr>
              <a:t>birlikte</a:t>
            </a:r>
            <a:r>
              <a:rPr dirty="0" sz="1450" spc="-20">
                <a:latin typeface="Arial"/>
                <a:cs typeface="Arial"/>
              </a:rPr>
              <a:t> </a:t>
            </a:r>
            <a:r>
              <a:rPr dirty="0" sz="1450" spc="-25">
                <a:latin typeface="Arial"/>
                <a:cs typeface="Arial"/>
              </a:rPr>
              <a:t>çalışır.</a:t>
            </a:r>
            <a:endParaRPr sz="1450">
              <a:latin typeface="Arial"/>
              <a:cs typeface="Arial"/>
            </a:endParaRPr>
          </a:p>
          <a:p>
            <a:pPr algn="just" marL="177800" marR="5080" indent="-165735">
              <a:lnSpc>
                <a:spcPts val="1560"/>
              </a:lnSpc>
              <a:spcBef>
                <a:spcPts val="355"/>
              </a:spcBef>
              <a:buChar char="•"/>
              <a:tabLst>
                <a:tab pos="178435" algn="l"/>
              </a:tabLst>
            </a:pPr>
            <a:r>
              <a:rPr dirty="0" sz="1450" spc="-5">
                <a:latin typeface="Arial"/>
                <a:cs typeface="Arial"/>
              </a:rPr>
              <a:t>Diğer </a:t>
            </a:r>
            <a:r>
              <a:rPr dirty="0" sz="1450" spc="-10">
                <a:latin typeface="Arial"/>
                <a:cs typeface="Arial"/>
              </a:rPr>
              <a:t>genel </a:t>
            </a:r>
            <a:r>
              <a:rPr dirty="0" sz="1450" spc="-5">
                <a:latin typeface="Arial"/>
                <a:cs typeface="Arial"/>
              </a:rPr>
              <a:t>amaçlı </a:t>
            </a:r>
            <a:r>
              <a:rPr dirty="0" sz="1450" spc="-10">
                <a:latin typeface="Arial"/>
                <a:cs typeface="Arial"/>
              </a:rPr>
              <a:t>register’lar, efektif adres  oluşturmak </a:t>
            </a:r>
            <a:r>
              <a:rPr dirty="0" sz="1450" spc="-5">
                <a:latin typeface="Arial"/>
                <a:cs typeface="Arial"/>
              </a:rPr>
              <a:t>için </a:t>
            </a:r>
            <a:r>
              <a:rPr dirty="0" sz="1450" spc="-10">
                <a:latin typeface="Arial"/>
                <a:cs typeface="Arial"/>
              </a:rPr>
              <a:t>kullanılmazlar. Ayrıca, </a:t>
            </a:r>
            <a:r>
              <a:rPr dirty="0" sz="1450" spc="-5">
                <a:latin typeface="Arial"/>
                <a:cs typeface="Arial"/>
              </a:rPr>
              <a:t>BX  </a:t>
            </a:r>
            <a:r>
              <a:rPr dirty="0" sz="1450" spc="-10">
                <a:latin typeface="Arial"/>
                <a:cs typeface="Arial"/>
              </a:rPr>
              <a:t>efektif adres </a:t>
            </a:r>
            <a:r>
              <a:rPr dirty="0" sz="1450" spc="-5">
                <a:latin typeface="Arial"/>
                <a:cs typeface="Arial"/>
              </a:rPr>
              <a:t>oluşturulmasında kullanılırken,  BH ve BL</a:t>
            </a:r>
            <a:r>
              <a:rPr dirty="0" sz="1450" spc="-65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kullanılmaz.</a:t>
            </a:r>
            <a:endParaRPr sz="14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143</a:t>
            </a:r>
            <a:endParaRPr sz="550">
              <a:latin typeface="Arimo"/>
              <a:cs typeface="Arim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144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207" y="454612"/>
            <a:ext cx="2030095" cy="3492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-125"/>
              <a:t>Segment </a:t>
            </a:r>
            <a:r>
              <a:rPr dirty="0" sz="2100" spc="-114"/>
              <a:t>ve</a:t>
            </a:r>
            <a:r>
              <a:rPr dirty="0" sz="2100" spc="-125"/>
              <a:t> </a:t>
            </a:r>
            <a:r>
              <a:rPr dirty="0" sz="2100" spc="-65"/>
              <a:t>Offset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748518" y="1014591"/>
            <a:ext cx="3907154" cy="4959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7800" marR="5080" indent="-165735">
              <a:lnSpc>
                <a:spcPct val="100000"/>
              </a:lnSpc>
              <a:spcBef>
                <a:spcPts val="90"/>
              </a:spcBef>
              <a:buChar char="•"/>
              <a:tabLst>
                <a:tab pos="178435" algn="l"/>
                <a:tab pos="704215" algn="l"/>
                <a:tab pos="1372235" algn="l"/>
                <a:tab pos="2257425" algn="l"/>
                <a:tab pos="3143250" algn="l"/>
              </a:tabLst>
            </a:pPr>
            <a:r>
              <a:rPr dirty="0" sz="1550" spc="-5">
                <a:latin typeface="Arial"/>
                <a:cs typeface="Arial"/>
              </a:rPr>
              <a:t>T</a:t>
            </a:r>
            <a:r>
              <a:rPr dirty="0" sz="1550" spc="-10">
                <a:latin typeface="Arial"/>
                <a:cs typeface="Arial"/>
              </a:rPr>
              <a:t>ü</a:t>
            </a:r>
            <a:r>
              <a:rPr dirty="0" sz="1550" spc="-10">
                <a:latin typeface="Arial"/>
                <a:cs typeface="Arial"/>
              </a:rPr>
              <a:t>m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10">
                <a:latin typeface="Arial"/>
                <a:cs typeface="Arial"/>
              </a:rPr>
              <a:t>ha</a:t>
            </a:r>
            <a:r>
              <a:rPr dirty="0" sz="1550" spc="-5">
                <a:latin typeface="Arial"/>
                <a:cs typeface="Arial"/>
              </a:rPr>
              <a:t>f</a:t>
            </a:r>
            <a:r>
              <a:rPr dirty="0" sz="1550" spc="-5">
                <a:latin typeface="Arial"/>
                <a:cs typeface="Arial"/>
              </a:rPr>
              <a:t>ı</a:t>
            </a:r>
            <a:r>
              <a:rPr dirty="0" sz="1550" spc="-10">
                <a:latin typeface="Arial"/>
                <a:cs typeface="Arial"/>
              </a:rPr>
              <a:t>z</a:t>
            </a:r>
            <a:r>
              <a:rPr dirty="0" sz="1550" spc="-5">
                <a:latin typeface="Arial"/>
                <a:cs typeface="Arial"/>
              </a:rPr>
              <a:t>a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10">
                <a:latin typeface="Arial"/>
                <a:cs typeface="Arial"/>
              </a:rPr>
              <a:t>adresler</a:t>
            </a:r>
            <a:r>
              <a:rPr dirty="0" sz="1550" spc="-5">
                <a:latin typeface="Arial"/>
                <a:cs typeface="Arial"/>
              </a:rPr>
              <a:t>i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5">
                <a:latin typeface="Arial"/>
                <a:cs typeface="Arial"/>
              </a:rPr>
              <a:t>s</a:t>
            </a:r>
            <a:r>
              <a:rPr dirty="0" sz="1550" spc="-10">
                <a:latin typeface="Arial"/>
                <a:cs typeface="Arial"/>
              </a:rPr>
              <a:t>egmen</a:t>
            </a:r>
            <a:r>
              <a:rPr dirty="0" sz="1550" spc="-5">
                <a:latin typeface="Arial"/>
                <a:cs typeface="Arial"/>
              </a:rPr>
              <a:t>t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10">
                <a:latin typeface="Arial"/>
                <a:cs typeface="Arial"/>
              </a:rPr>
              <a:t>adresine  </a:t>
            </a:r>
            <a:r>
              <a:rPr dirty="0" sz="1550" spc="-15">
                <a:latin typeface="Arial"/>
                <a:cs typeface="Arial"/>
              </a:rPr>
              <a:t>offset </a:t>
            </a:r>
            <a:r>
              <a:rPr dirty="0" sz="1550" spc="-10">
                <a:latin typeface="Arial"/>
                <a:cs typeface="Arial"/>
              </a:rPr>
              <a:t>adresi ilave edilmesi ile</a:t>
            </a:r>
            <a:r>
              <a:rPr dirty="0" sz="1550" spc="15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bulunur.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493" y="1479054"/>
            <a:ext cx="4412615" cy="828040"/>
          </a:xfrm>
          <a:custGeom>
            <a:avLst/>
            <a:gdLst/>
            <a:ahLst/>
            <a:cxnLst/>
            <a:rect l="l" t="t" r="r" b="b"/>
            <a:pathLst>
              <a:path w="4412615" h="828039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7532"/>
                </a:lnTo>
                <a:lnTo>
                  <a:pt x="4412170" y="827532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69128" y="1526766"/>
            <a:ext cx="3687445" cy="890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 marR="5080" indent="-138430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151130" algn="l"/>
                <a:tab pos="1003935" algn="l"/>
                <a:tab pos="1714500" algn="l"/>
                <a:tab pos="2559050" algn="l"/>
                <a:tab pos="2897505" algn="l"/>
                <a:tab pos="3235325" algn="l"/>
              </a:tabLst>
            </a:pPr>
            <a:r>
              <a:rPr dirty="0" sz="1350" b="1">
                <a:latin typeface="Arial"/>
                <a:cs typeface="Arial"/>
              </a:rPr>
              <a:t>segment</a:t>
            </a:r>
            <a:r>
              <a:rPr dirty="0" sz="1350" b="1">
                <a:latin typeface="Arial"/>
                <a:cs typeface="Arial"/>
              </a:rPr>
              <a:t>	</a:t>
            </a:r>
            <a:r>
              <a:rPr dirty="0" sz="1350" b="1">
                <a:latin typeface="Arial"/>
                <a:cs typeface="Arial"/>
              </a:rPr>
              <a:t>adresi:</a:t>
            </a:r>
            <a:r>
              <a:rPr dirty="0" sz="1350" b="1">
                <a:latin typeface="Arial"/>
                <a:cs typeface="Arial"/>
              </a:rPr>
              <a:t>	</a:t>
            </a:r>
            <a:r>
              <a:rPr dirty="0" sz="1350">
                <a:latin typeface="Arial"/>
                <a:cs typeface="Arial"/>
              </a:rPr>
              <a:t>Herhangi</a:t>
            </a:r>
            <a:r>
              <a:rPr dirty="0" sz="1350">
                <a:latin typeface="Arial"/>
                <a:cs typeface="Arial"/>
              </a:rPr>
              <a:t>	</a:t>
            </a:r>
            <a:r>
              <a:rPr dirty="0" sz="1350">
                <a:latin typeface="Arial"/>
                <a:cs typeface="Arial"/>
              </a:rPr>
              <a:t>bir</a:t>
            </a:r>
            <a:r>
              <a:rPr dirty="0" sz="1350">
                <a:latin typeface="Arial"/>
                <a:cs typeface="Arial"/>
              </a:rPr>
              <a:t>	</a:t>
            </a:r>
            <a:r>
              <a:rPr dirty="0" sz="1350">
                <a:latin typeface="Arial"/>
                <a:cs typeface="Arial"/>
              </a:rPr>
              <a:t>64</a:t>
            </a:r>
            <a:r>
              <a:rPr dirty="0" sz="1350">
                <a:latin typeface="Arial"/>
                <a:cs typeface="Arial"/>
              </a:rPr>
              <a:t>	</a:t>
            </a:r>
            <a:r>
              <a:rPr dirty="0" sz="1350" spc="-5">
                <a:latin typeface="Arial"/>
                <a:cs typeface="Arial"/>
              </a:rPr>
              <a:t>K</a:t>
            </a:r>
            <a:r>
              <a:rPr dirty="0" sz="1350">
                <a:latin typeface="Arial"/>
                <a:cs typeface="Arial"/>
              </a:rPr>
              <a:t>B’l</a:t>
            </a:r>
            <a:r>
              <a:rPr dirty="0" sz="1350" spc="-5">
                <a:latin typeface="Arial"/>
                <a:cs typeface="Arial"/>
              </a:rPr>
              <a:t>ı</a:t>
            </a:r>
            <a:r>
              <a:rPr dirty="0" sz="1350">
                <a:latin typeface="Arial"/>
                <a:cs typeface="Arial"/>
              </a:rPr>
              <a:t>k  </a:t>
            </a:r>
            <a:r>
              <a:rPr dirty="0" sz="1350">
                <a:latin typeface="Arial"/>
                <a:cs typeface="Arial"/>
              </a:rPr>
              <a:t>hafıza bölümünün başlangıcını</a:t>
            </a:r>
            <a:r>
              <a:rPr dirty="0" sz="1350" spc="-2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gösterir.</a:t>
            </a:r>
            <a:endParaRPr sz="1350">
              <a:latin typeface="Arial"/>
              <a:cs typeface="Arial"/>
            </a:endParaRPr>
          </a:p>
          <a:p>
            <a:pPr marL="150495" marR="5715" indent="-138430">
              <a:lnSpc>
                <a:spcPct val="100000"/>
              </a:lnSpc>
              <a:spcBef>
                <a:spcPts val="325"/>
              </a:spcBef>
              <a:buFont typeface="Arial"/>
              <a:buChar char="–"/>
              <a:tabLst>
                <a:tab pos="151130" algn="l"/>
              </a:tabLst>
            </a:pPr>
            <a:r>
              <a:rPr dirty="0" sz="1350" b="1">
                <a:latin typeface="Arial"/>
                <a:cs typeface="Arial"/>
              </a:rPr>
              <a:t>offset adresi: </a:t>
            </a:r>
            <a:r>
              <a:rPr dirty="0" sz="1350" spc="-5">
                <a:latin typeface="Arial"/>
                <a:cs typeface="Arial"/>
              </a:rPr>
              <a:t>64 KB’lık </a:t>
            </a:r>
            <a:r>
              <a:rPr dirty="0" sz="1350">
                <a:latin typeface="Arial"/>
                <a:cs typeface="Arial"/>
              </a:rPr>
              <a:t>hafıza bölümünde  herhangi bir satırı</a:t>
            </a:r>
            <a:r>
              <a:rPr dirty="0" sz="1350" spc="-1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belirtir.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145</a:t>
            </a:r>
            <a:endParaRPr sz="55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64426" y="695076"/>
            <a:ext cx="244919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90">
                <a:latin typeface="Arimo"/>
                <a:cs typeface="Arimo"/>
              </a:rPr>
              <a:t>Segment </a:t>
            </a:r>
            <a:r>
              <a:rPr dirty="0" sz="1700" spc="-85">
                <a:latin typeface="Arimo"/>
                <a:cs typeface="Arimo"/>
              </a:rPr>
              <a:t>ve </a:t>
            </a:r>
            <a:r>
              <a:rPr dirty="0" sz="1700" spc="-45">
                <a:latin typeface="Arimo"/>
                <a:cs typeface="Arimo"/>
              </a:rPr>
              <a:t>Offset</a:t>
            </a:r>
            <a:r>
              <a:rPr dirty="0" sz="1700" spc="-125">
                <a:latin typeface="Arimo"/>
                <a:cs typeface="Arimo"/>
              </a:rPr>
              <a:t> </a:t>
            </a:r>
            <a:r>
              <a:rPr dirty="0" sz="1700" spc="-70">
                <a:latin typeface="Arimo"/>
                <a:cs typeface="Arimo"/>
              </a:rPr>
              <a:t>(devam)</a:t>
            </a:r>
            <a:endParaRPr sz="1700">
              <a:latin typeface="Arimo"/>
              <a:cs typeface="Arim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30403" y="1162964"/>
            <a:ext cx="694392" cy="316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124837" y="1064595"/>
            <a:ext cx="1746250" cy="46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77800" marR="5080" indent="-165735">
              <a:lnSpc>
                <a:spcPct val="101600"/>
              </a:lnSpc>
              <a:spcBef>
                <a:spcPts val="95"/>
              </a:spcBef>
              <a:buChar char="•"/>
              <a:tabLst>
                <a:tab pos="178435" algn="l"/>
              </a:tabLst>
            </a:pPr>
            <a:r>
              <a:rPr dirty="0" sz="950" spc="5">
                <a:latin typeface="Arial"/>
                <a:cs typeface="Arial"/>
              </a:rPr>
              <a:t>Segment</a:t>
            </a:r>
            <a:r>
              <a:rPr dirty="0" sz="950" spc="27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register’ı  </a:t>
            </a:r>
            <a:r>
              <a:rPr dirty="0" sz="950">
                <a:latin typeface="Arial"/>
                <a:cs typeface="Arial"/>
              </a:rPr>
              <a:t>1000h  </a:t>
            </a:r>
            <a:r>
              <a:rPr dirty="0" sz="950" spc="5">
                <a:latin typeface="Arial"/>
                <a:cs typeface="Arial"/>
              </a:rPr>
              <a:t>değerine sahip ise, 10000h </a:t>
            </a:r>
            <a:r>
              <a:rPr dirty="0" sz="950" spc="27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ile </a:t>
            </a:r>
            <a:r>
              <a:rPr dirty="0" sz="950" spc="5">
                <a:latin typeface="Arial"/>
                <a:cs typeface="Arial"/>
              </a:rPr>
              <a:t>1FFFFh</a:t>
            </a:r>
            <a:r>
              <a:rPr dirty="0" sz="950" spc="27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aralığında</a:t>
            </a:r>
            <a:r>
              <a:rPr dirty="0" sz="950" spc="5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bir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83275" y="1479041"/>
            <a:ext cx="4412615" cy="1195705"/>
            <a:chOff x="5783275" y="1479041"/>
            <a:chExt cx="4412615" cy="1195705"/>
          </a:xfrm>
        </p:grpSpPr>
        <p:sp>
          <p:nvSpPr>
            <p:cNvPr id="12" name="object 12"/>
            <p:cNvSpPr/>
            <p:nvPr/>
          </p:nvSpPr>
          <p:spPr>
            <a:xfrm>
              <a:off x="5783275" y="1479041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5">
                  <a:moveTo>
                    <a:pt x="4412170" y="414528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4412170" y="414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530403" y="1479168"/>
              <a:ext cx="1215186" cy="11949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124837" y="1476309"/>
            <a:ext cx="1746250" cy="55499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77800">
              <a:lnSpc>
                <a:spcPct val="100000"/>
              </a:lnSpc>
              <a:spcBef>
                <a:spcPts val="345"/>
              </a:spcBef>
            </a:pPr>
            <a:r>
              <a:rPr dirty="0" sz="950">
                <a:latin typeface="Arial"/>
                <a:cs typeface="Arial"/>
              </a:rPr>
              <a:t>hafıza </a:t>
            </a:r>
            <a:r>
              <a:rPr dirty="0" sz="950" spc="5">
                <a:latin typeface="Arial"/>
                <a:cs typeface="Arial"/>
              </a:rPr>
              <a:t>adresine karşılık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gelir.</a:t>
            </a:r>
            <a:endParaRPr sz="950">
              <a:latin typeface="Arial"/>
              <a:cs typeface="Arial"/>
            </a:endParaRPr>
          </a:p>
          <a:p>
            <a:pPr marL="233045">
              <a:lnSpc>
                <a:spcPct val="100000"/>
              </a:lnSpc>
              <a:spcBef>
                <a:spcPts val="250"/>
              </a:spcBef>
            </a:pPr>
            <a:r>
              <a:rPr dirty="0" sz="950" spc="5">
                <a:latin typeface="Arial"/>
                <a:cs typeface="Arial"/>
              </a:rPr>
              <a:t>– </a:t>
            </a:r>
            <a:r>
              <a:rPr dirty="0" sz="950">
                <a:latin typeface="Arial"/>
                <a:cs typeface="Arial"/>
              </a:rPr>
              <a:t>64KB’lık bir aralıktır</a:t>
            </a:r>
            <a:endParaRPr sz="950">
              <a:latin typeface="Arial"/>
              <a:cs typeface="Arial"/>
            </a:endParaRPr>
          </a:p>
          <a:p>
            <a:pPr marL="177800" indent="-165735">
              <a:lnSpc>
                <a:spcPct val="100000"/>
              </a:lnSpc>
              <a:spcBef>
                <a:spcPts val="250"/>
              </a:spcBef>
              <a:buChar char="•"/>
              <a:tabLst>
                <a:tab pos="178435" algn="l"/>
                <a:tab pos="629920" algn="l"/>
                <a:tab pos="1099185" algn="l"/>
                <a:tab pos="1576070" algn="l"/>
              </a:tabLst>
            </a:pPr>
            <a:r>
              <a:rPr dirty="0" sz="950" spc="5">
                <a:latin typeface="Arial"/>
                <a:cs typeface="Arial"/>
              </a:rPr>
              <a:t>O</a:t>
            </a:r>
            <a:r>
              <a:rPr dirty="0" sz="950" spc="-20">
                <a:latin typeface="Arial"/>
                <a:cs typeface="Arial"/>
              </a:rPr>
              <a:t>f</a:t>
            </a:r>
            <a:r>
              <a:rPr dirty="0" sz="950" spc="-5">
                <a:latin typeface="Arial"/>
                <a:cs typeface="Arial"/>
              </a:rPr>
              <a:t>f</a:t>
            </a:r>
            <a:r>
              <a:rPr dirty="0" sz="950" spc="5">
                <a:latin typeface="Arial"/>
                <a:cs typeface="Arial"/>
              </a:rPr>
              <a:t>s</a:t>
            </a:r>
            <a:r>
              <a:rPr dirty="0" sz="950">
                <a:latin typeface="Arial"/>
                <a:cs typeface="Arial"/>
              </a:rPr>
              <a:t>e</a:t>
            </a:r>
            <a:r>
              <a:rPr dirty="0" sz="950">
                <a:latin typeface="Arial"/>
                <a:cs typeface="Arial"/>
              </a:rPr>
              <a:t>t</a:t>
            </a:r>
            <a:r>
              <a:rPr dirty="0" sz="950">
                <a:latin typeface="Arial"/>
                <a:cs typeface="Arial"/>
              </a:rPr>
              <a:t>	</a:t>
            </a:r>
            <a:r>
              <a:rPr dirty="0" sz="950">
                <a:latin typeface="Arial"/>
                <a:cs typeface="Arial"/>
              </a:rPr>
              <a:t>d</a:t>
            </a:r>
            <a:r>
              <a:rPr dirty="0" sz="950" spc="5">
                <a:latin typeface="Arial"/>
                <a:cs typeface="Arial"/>
              </a:rPr>
              <a:t>e</a:t>
            </a:r>
            <a:r>
              <a:rPr dirty="0" sz="950">
                <a:latin typeface="Arial"/>
                <a:cs typeface="Arial"/>
              </a:rPr>
              <a:t>ğ</a:t>
            </a:r>
            <a:r>
              <a:rPr dirty="0" sz="950" spc="5">
                <a:latin typeface="Arial"/>
                <a:cs typeface="Arial"/>
              </a:rPr>
              <a:t>eri</a:t>
            </a:r>
            <a:r>
              <a:rPr dirty="0" sz="950">
                <a:latin typeface="Arial"/>
                <a:cs typeface="Arial"/>
              </a:rPr>
              <a:t>	</a:t>
            </a:r>
            <a:r>
              <a:rPr dirty="0" sz="950" spc="5">
                <a:latin typeface="Arial"/>
                <a:cs typeface="Arial"/>
              </a:rPr>
              <a:t>F</a:t>
            </a:r>
            <a:r>
              <a:rPr dirty="0" sz="950" spc="5">
                <a:latin typeface="Arial"/>
                <a:cs typeface="Arial"/>
              </a:rPr>
              <a:t>000h</a:t>
            </a:r>
            <a:r>
              <a:rPr dirty="0" sz="950">
                <a:latin typeface="Arial"/>
                <a:cs typeface="Arial"/>
              </a:rPr>
              <a:t>	</a:t>
            </a:r>
            <a:r>
              <a:rPr dirty="0" sz="950" spc="-5">
                <a:latin typeface="Arial"/>
                <a:cs typeface="Arial"/>
              </a:rPr>
              <a:t>i</a:t>
            </a:r>
            <a:r>
              <a:rPr dirty="0" sz="950" spc="5">
                <a:latin typeface="Arial"/>
                <a:cs typeface="Arial"/>
              </a:rPr>
              <a:t>se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0128" y="2005835"/>
            <a:ext cx="1581150" cy="319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dirty="0" sz="950" spc="5">
                <a:latin typeface="Arial"/>
                <a:cs typeface="Arial"/>
              </a:rPr>
              <a:t>1F000h adresindeki </a:t>
            </a:r>
            <a:r>
              <a:rPr dirty="0" sz="950">
                <a:latin typeface="Arial"/>
                <a:cs typeface="Arial"/>
              </a:rPr>
              <a:t>hafıza  satırına karşılık</a:t>
            </a:r>
            <a:r>
              <a:rPr dirty="0" sz="950" spc="-20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gelir.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146</a:t>
            </a:r>
            <a:endParaRPr sz="550">
              <a:latin typeface="Arimo"/>
              <a:cs typeface="Arim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48518" y="4227788"/>
            <a:ext cx="3907790" cy="10560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2100" spc="-125">
                <a:latin typeface="Arimo"/>
                <a:cs typeface="Arimo"/>
              </a:rPr>
              <a:t>Segment </a:t>
            </a:r>
            <a:r>
              <a:rPr dirty="0" sz="2100" spc="-114">
                <a:latin typeface="Arimo"/>
                <a:cs typeface="Arimo"/>
              </a:rPr>
              <a:t>ve </a:t>
            </a:r>
            <a:r>
              <a:rPr dirty="0" sz="2100" spc="-65">
                <a:latin typeface="Arimo"/>
                <a:cs typeface="Arimo"/>
              </a:rPr>
              <a:t>Offset</a:t>
            </a:r>
            <a:r>
              <a:rPr dirty="0" sz="2100" spc="-85">
                <a:latin typeface="Arimo"/>
                <a:cs typeface="Arimo"/>
              </a:rPr>
              <a:t> </a:t>
            </a:r>
            <a:r>
              <a:rPr dirty="0" sz="2100" spc="-95">
                <a:latin typeface="Arimo"/>
                <a:cs typeface="Arimo"/>
              </a:rPr>
              <a:t>(devam)</a:t>
            </a:r>
            <a:endParaRPr sz="2100">
              <a:latin typeface="Arimo"/>
              <a:cs typeface="Arimo"/>
            </a:endParaRPr>
          </a:p>
          <a:p>
            <a:pPr marL="144780" marR="5080" indent="-132080">
              <a:lnSpc>
                <a:spcPct val="100000"/>
              </a:lnSpc>
              <a:spcBef>
                <a:spcPts val="1860"/>
              </a:spcBef>
              <a:tabLst>
                <a:tab pos="1169035" algn="l"/>
                <a:tab pos="1866264" algn="l"/>
                <a:tab pos="2378710" algn="l"/>
                <a:tab pos="2847975" algn="l"/>
                <a:tab pos="3361054" algn="l"/>
              </a:tabLst>
            </a:pPr>
            <a:r>
              <a:rPr dirty="0" sz="1550" spc="-225">
                <a:latin typeface="Arial"/>
                <a:cs typeface="Arial"/>
              </a:rPr>
              <a:t></a:t>
            </a:r>
            <a:r>
              <a:rPr dirty="0" sz="1550" spc="-5">
                <a:latin typeface="Arial"/>
                <a:cs typeface="Arial"/>
              </a:rPr>
              <a:t>B</a:t>
            </a:r>
            <a:r>
              <a:rPr dirty="0" sz="1550" spc="-10">
                <a:latin typeface="Arial"/>
                <a:cs typeface="Arial"/>
              </a:rPr>
              <a:t>a</a:t>
            </a:r>
            <a:r>
              <a:rPr dirty="0" sz="1550" spc="-5">
                <a:latin typeface="Arial"/>
                <a:cs typeface="Arial"/>
              </a:rPr>
              <a:t>ş</a:t>
            </a:r>
            <a:r>
              <a:rPr dirty="0" sz="1550" spc="-10">
                <a:latin typeface="Arial"/>
                <a:cs typeface="Arial"/>
              </a:rPr>
              <a:t>lang</a:t>
            </a:r>
            <a:r>
              <a:rPr dirty="0" sz="1550" spc="-5">
                <a:latin typeface="Arial"/>
                <a:cs typeface="Arial"/>
              </a:rPr>
              <a:t>ı</a:t>
            </a:r>
            <a:r>
              <a:rPr dirty="0" sz="1550" spc="-5">
                <a:latin typeface="Arial"/>
                <a:cs typeface="Arial"/>
              </a:rPr>
              <a:t>ç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10">
                <a:latin typeface="Arial"/>
                <a:cs typeface="Arial"/>
              </a:rPr>
              <a:t>adres</a:t>
            </a:r>
            <a:r>
              <a:rPr dirty="0" sz="1550" spc="-5">
                <a:latin typeface="Arial"/>
                <a:cs typeface="Arial"/>
              </a:rPr>
              <a:t>i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10">
                <a:latin typeface="Arial"/>
                <a:cs typeface="Arial"/>
              </a:rPr>
              <a:t>bell</a:t>
            </a:r>
            <a:r>
              <a:rPr dirty="0" sz="1550" spc="-5">
                <a:latin typeface="Arial"/>
                <a:cs typeface="Arial"/>
              </a:rPr>
              <a:t>i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10">
                <a:latin typeface="Arial"/>
                <a:cs typeface="Arial"/>
              </a:rPr>
              <a:t>ise</a:t>
            </a:r>
            <a:r>
              <a:rPr dirty="0" sz="1550" spc="-5">
                <a:latin typeface="Arial"/>
                <a:cs typeface="Arial"/>
              </a:rPr>
              <a:t>,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10">
                <a:latin typeface="Arial"/>
                <a:cs typeface="Arial"/>
              </a:rPr>
              <a:t>bit</a:t>
            </a:r>
            <a:r>
              <a:rPr dirty="0" sz="1550" spc="-5">
                <a:latin typeface="Arial"/>
                <a:cs typeface="Arial"/>
              </a:rPr>
              <a:t>i</a:t>
            </a:r>
            <a:r>
              <a:rPr dirty="0" sz="1550" spc="-5">
                <a:latin typeface="Arial"/>
                <a:cs typeface="Arial"/>
              </a:rPr>
              <a:t>ş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10">
                <a:latin typeface="Arial"/>
                <a:cs typeface="Arial"/>
              </a:rPr>
              <a:t>adresi  </a:t>
            </a:r>
            <a:r>
              <a:rPr dirty="0" sz="1550" spc="-10">
                <a:latin typeface="Arial"/>
                <a:cs typeface="Arial"/>
              </a:rPr>
              <a:t>FFFFh ilave edilerek </a:t>
            </a:r>
            <a:r>
              <a:rPr dirty="0" sz="1550" spc="-20">
                <a:latin typeface="Arial"/>
                <a:cs typeface="Arial"/>
              </a:rPr>
              <a:t>bulunur.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6493" y="5251716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70" y="828294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48518" y="5295529"/>
            <a:ext cx="3907790" cy="981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7495" marR="5080" indent="-132715">
              <a:lnSpc>
                <a:spcPct val="100000"/>
              </a:lnSpc>
              <a:spcBef>
                <a:spcPts val="100"/>
              </a:spcBef>
            </a:pPr>
            <a:r>
              <a:rPr dirty="0" sz="1350" spc="-355">
                <a:latin typeface="Arial"/>
                <a:cs typeface="Arial"/>
              </a:rPr>
              <a:t> </a:t>
            </a:r>
            <a:r>
              <a:rPr dirty="0" sz="1350">
                <a:latin typeface="Arial"/>
                <a:cs typeface="Arial"/>
              </a:rPr>
              <a:t>Çünkü segment </a:t>
            </a:r>
            <a:r>
              <a:rPr dirty="0" sz="1350" spc="5">
                <a:latin typeface="Arial"/>
                <a:cs typeface="Arial"/>
              </a:rPr>
              <a:t>register’ı </a:t>
            </a:r>
            <a:r>
              <a:rPr dirty="0" sz="1350">
                <a:latin typeface="Arial"/>
                <a:cs typeface="Arial"/>
              </a:rPr>
              <a:t>64 KB’lık bir </a:t>
            </a:r>
            <a:r>
              <a:rPr dirty="0" sz="1350" spc="-40">
                <a:latin typeface="Arial"/>
                <a:cs typeface="Arial"/>
              </a:rPr>
              <a:t>bölümü  </a:t>
            </a:r>
            <a:r>
              <a:rPr dirty="0" sz="1350" spc="-10">
                <a:latin typeface="Arial"/>
                <a:cs typeface="Arial"/>
              </a:rPr>
              <a:t>işaretler.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550" spc="-409">
                <a:latin typeface="Arial"/>
                <a:cs typeface="Arial"/>
              </a:rPr>
              <a:t>         </a:t>
            </a:r>
            <a:r>
              <a:rPr dirty="0" sz="1550" spc="-15">
                <a:latin typeface="Arial"/>
                <a:cs typeface="Arial"/>
              </a:rPr>
              <a:t>Offset </a:t>
            </a:r>
            <a:r>
              <a:rPr dirty="0" sz="1550" spc="-10">
                <a:latin typeface="Arial"/>
                <a:cs typeface="Arial"/>
              </a:rPr>
              <a:t>adresi, segment adresine ilave</a:t>
            </a:r>
            <a:r>
              <a:rPr dirty="0" sz="1550" spc="-5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edilir.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  <a:tabLst>
                <a:tab pos="1080135" algn="l"/>
                <a:tab pos="1438910" algn="l"/>
                <a:tab pos="2066289" algn="l"/>
                <a:tab pos="2968625" algn="l"/>
              </a:tabLst>
            </a:pPr>
            <a:r>
              <a:rPr dirty="0" sz="1550" spc="-409">
                <a:latin typeface="Arial"/>
                <a:cs typeface="Arial"/>
              </a:rPr>
              <a:t>         </a:t>
            </a:r>
            <a:r>
              <a:rPr dirty="0" sz="1550" spc="-10">
                <a:latin typeface="Arial"/>
                <a:cs typeface="Arial"/>
              </a:rPr>
              <a:t>Segment	ve	</a:t>
            </a:r>
            <a:r>
              <a:rPr dirty="0" sz="1550" spc="-15">
                <a:latin typeface="Arial"/>
                <a:cs typeface="Arial"/>
              </a:rPr>
              <a:t>offset	</a:t>
            </a:r>
            <a:r>
              <a:rPr dirty="0" sz="1550" spc="-10">
                <a:latin typeface="Arial"/>
                <a:cs typeface="Arial"/>
              </a:rPr>
              <a:t>adresleri	1000:2000</a:t>
            </a:r>
            <a:endParaRPr sz="1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5369" y="6222941"/>
            <a:ext cx="3780154" cy="72580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315"/>
              </a:spcBef>
            </a:pPr>
            <a:r>
              <a:rPr dirty="0" sz="1550" spc="-10">
                <a:latin typeface="Arial"/>
                <a:cs typeface="Arial"/>
              </a:rPr>
              <a:t>biçiminde de</a:t>
            </a:r>
            <a:r>
              <a:rPr dirty="0" sz="1550" spc="-5">
                <a:latin typeface="Arial"/>
                <a:cs typeface="Arial"/>
              </a:rPr>
              <a:t> </a:t>
            </a:r>
            <a:r>
              <a:rPr dirty="0" sz="1550" spc="-15">
                <a:latin typeface="Arial"/>
                <a:cs typeface="Arial"/>
              </a:rPr>
              <a:t>yazılabilir.</a:t>
            </a:r>
            <a:endParaRPr sz="1550">
              <a:latin typeface="Arial"/>
              <a:cs typeface="Arial"/>
            </a:endParaRPr>
          </a:p>
          <a:p>
            <a:pPr marL="150495" marR="5080" indent="-138430">
              <a:lnSpc>
                <a:spcPct val="100000"/>
              </a:lnSpc>
              <a:spcBef>
                <a:spcPts val="195"/>
              </a:spcBef>
            </a:pPr>
            <a:r>
              <a:rPr dirty="0" sz="1350" spc="-355">
                <a:latin typeface="Arial"/>
                <a:cs typeface="Arial"/>
              </a:rPr>
              <a:t> </a:t>
            </a:r>
            <a:r>
              <a:rPr dirty="0" sz="1350">
                <a:latin typeface="Arial"/>
                <a:cs typeface="Arial"/>
              </a:rPr>
              <a:t>Bu durumda segment adresi 1000H ve </a:t>
            </a:r>
            <a:r>
              <a:rPr dirty="0" sz="1350" spc="-35">
                <a:latin typeface="Arial"/>
                <a:cs typeface="Arial"/>
              </a:rPr>
              <a:t>offset’te  </a:t>
            </a:r>
            <a:r>
              <a:rPr dirty="0" sz="1350" spc="-10">
                <a:latin typeface="Arial"/>
                <a:cs typeface="Arial"/>
              </a:rPr>
              <a:t>2000H’dir.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9461" y="3779202"/>
            <a:ext cx="5287645" cy="3773804"/>
            <a:chOff x="59461" y="3779202"/>
            <a:chExt cx="5287645" cy="3773804"/>
          </a:xfrm>
        </p:grpSpPr>
        <p:sp>
          <p:nvSpPr>
            <p:cNvPr id="23" name="object 23"/>
            <p:cNvSpPr/>
            <p:nvPr/>
          </p:nvSpPr>
          <p:spPr>
            <a:xfrm>
              <a:off x="496493" y="6906768"/>
              <a:ext cx="4412615" cy="414020"/>
            </a:xfrm>
            <a:custGeom>
              <a:avLst/>
              <a:gdLst/>
              <a:ahLst/>
              <a:cxnLst/>
              <a:rect l="l" t="t" r="r" b="b"/>
              <a:pathLst>
                <a:path w="4412615" h="414020">
                  <a:moveTo>
                    <a:pt x="4412170" y="413778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3778"/>
                  </a:lnTo>
                  <a:lnTo>
                    <a:pt x="4412170" y="4137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9778" y="3779520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10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163259" y="4284040"/>
            <a:ext cx="3652520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10">
                <a:latin typeface="Arial"/>
                <a:cs typeface="Arial"/>
              </a:rPr>
              <a:t>Öntanımlı Segment </a:t>
            </a:r>
            <a:r>
              <a:rPr dirty="0" sz="1550" spc="-5">
                <a:latin typeface="Arial"/>
                <a:cs typeface="Arial"/>
              </a:rPr>
              <a:t>ve </a:t>
            </a:r>
            <a:r>
              <a:rPr dirty="0" sz="1550" spc="-15">
                <a:latin typeface="Arial"/>
                <a:cs typeface="Arial"/>
              </a:rPr>
              <a:t>Offset</a:t>
            </a:r>
            <a:r>
              <a:rPr dirty="0" sz="1550" spc="-10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Register’ları</a:t>
            </a:r>
            <a:endParaRPr sz="15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83275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035306" y="4740164"/>
            <a:ext cx="3907790" cy="55626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465"/>
              </a:spcBef>
              <a:buChar char="•"/>
              <a:tabLst>
                <a:tab pos="178435" algn="l"/>
              </a:tabLst>
            </a:pPr>
            <a:r>
              <a:rPr dirty="0" sz="1550" spc="-5">
                <a:latin typeface="Arial"/>
                <a:cs typeface="Arial"/>
              </a:rPr>
              <a:t>CS:IP</a:t>
            </a:r>
            <a:endParaRPr sz="1550">
              <a:latin typeface="Arial"/>
              <a:cs typeface="Arial"/>
            </a:endParaRPr>
          </a:p>
          <a:p>
            <a:pPr marL="233045">
              <a:lnSpc>
                <a:spcPct val="100000"/>
              </a:lnSpc>
              <a:spcBef>
                <a:spcPts val="330"/>
              </a:spcBef>
            </a:pPr>
            <a:r>
              <a:rPr dirty="0" sz="1350">
                <a:latin typeface="Arial"/>
                <a:cs typeface="Arial"/>
              </a:rPr>
              <a:t>– </a:t>
            </a:r>
            <a:r>
              <a:rPr dirty="0" sz="1350" spc="-5">
                <a:latin typeface="Arial"/>
                <a:cs typeface="Arial"/>
              </a:rPr>
              <a:t>CS, </a:t>
            </a:r>
            <a:r>
              <a:rPr dirty="0" sz="1350">
                <a:latin typeface="Arial"/>
                <a:cs typeface="Arial"/>
              </a:rPr>
              <a:t>kod bölümünün başlangıcına işaret</a:t>
            </a:r>
            <a:r>
              <a:rPr dirty="0" sz="1350" spc="245">
                <a:latin typeface="Arial"/>
                <a:cs typeface="Arial"/>
              </a:rPr>
              <a:t> </a:t>
            </a:r>
            <a:r>
              <a:rPr dirty="0" sz="1350" spc="-15">
                <a:latin typeface="Arial"/>
                <a:cs typeface="Arial"/>
              </a:rPr>
              <a:t>eder.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83275" y="5251716"/>
            <a:ext cx="4412615" cy="1242060"/>
          </a:xfrm>
          <a:custGeom>
            <a:avLst/>
            <a:gdLst/>
            <a:ahLst/>
            <a:cxnLst/>
            <a:rect l="l" t="t" r="r" b="b"/>
            <a:pathLst>
              <a:path w="4412615" h="1242060">
                <a:moveTo>
                  <a:pt x="4412158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7532"/>
                </a:lnTo>
                <a:lnTo>
                  <a:pt x="0" y="828294"/>
                </a:lnTo>
                <a:lnTo>
                  <a:pt x="0" y="1242060"/>
                </a:lnTo>
                <a:lnTo>
                  <a:pt x="4412158" y="1242060"/>
                </a:lnTo>
                <a:lnTo>
                  <a:pt x="4412158" y="828294"/>
                </a:lnTo>
                <a:lnTo>
                  <a:pt x="4412158" y="827532"/>
                </a:lnTo>
                <a:lnTo>
                  <a:pt x="4412158" y="414528"/>
                </a:lnTo>
                <a:lnTo>
                  <a:pt x="4412158" y="413766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255918" y="5270522"/>
            <a:ext cx="3686810" cy="109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50495" marR="6350">
              <a:lnSpc>
                <a:spcPct val="100000"/>
              </a:lnSpc>
              <a:spcBef>
                <a:spcPts val="100"/>
              </a:spcBef>
            </a:pPr>
            <a:r>
              <a:rPr dirty="0" sz="1350" spc="-60">
                <a:latin typeface="Arial"/>
                <a:cs typeface="Arial"/>
              </a:rPr>
              <a:t>IP, </a:t>
            </a:r>
            <a:r>
              <a:rPr dirty="0" sz="1350" spc="-5">
                <a:latin typeface="Arial"/>
                <a:cs typeface="Arial"/>
              </a:rPr>
              <a:t>kod </a:t>
            </a:r>
            <a:r>
              <a:rPr dirty="0" sz="1350">
                <a:latin typeface="Arial"/>
                <a:cs typeface="Arial"/>
              </a:rPr>
              <a:t>bölümü içerisinde bir sonraki komutun  bulunduğu hafıza adresine işaret</a:t>
            </a:r>
            <a:r>
              <a:rPr dirty="0" sz="1350" spc="-25">
                <a:latin typeface="Arial"/>
                <a:cs typeface="Arial"/>
              </a:rPr>
              <a:t> </a:t>
            </a:r>
            <a:r>
              <a:rPr dirty="0" sz="1350" spc="-15">
                <a:latin typeface="Arial"/>
                <a:cs typeface="Arial"/>
              </a:rPr>
              <a:t>eder.</a:t>
            </a:r>
            <a:endParaRPr sz="1350">
              <a:latin typeface="Arial"/>
              <a:cs typeface="Arial"/>
            </a:endParaRPr>
          </a:p>
          <a:p>
            <a:pPr algn="just" marL="150495" marR="5080" indent="-138430">
              <a:lnSpc>
                <a:spcPct val="100000"/>
              </a:lnSpc>
              <a:spcBef>
                <a:spcPts val="325"/>
              </a:spcBef>
            </a:pPr>
            <a:r>
              <a:rPr dirty="0" sz="1350">
                <a:latin typeface="Arial"/>
                <a:cs typeface="Arial"/>
              </a:rPr>
              <a:t>– </a:t>
            </a:r>
            <a:r>
              <a:rPr dirty="0" sz="1350" spc="-5">
                <a:latin typeface="Arial"/>
                <a:cs typeface="Arial"/>
              </a:rPr>
              <a:t>Eğer </a:t>
            </a:r>
            <a:r>
              <a:rPr dirty="0" sz="1350">
                <a:latin typeface="Arial"/>
                <a:cs typeface="Arial"/>
              </a:rPr>
              <a:t>CS=1400H ve IP=1200H, mikroişlemci,  bir sonraki komutu 1400</a:t>
            </a:r>
            <a:r>
              <a:rPr dirty="0" sz="1350" b="1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dirty="0" sz="1350">
                <a:latin typeface="Arial"/>
                <a:cs typeface="Arial"/>
              </a:rPr>
              <a:t>H + 1200H =  15200H adresinden </a:t>
            </a:r>
            <a:r>
              <a:rPr dirty="0" sz="1350" spc="-15">
                <a:latin typeface="Arial"/>
                <a:cs typeface="Arial"/>
              </a:rPr>
              <a:t>okur.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147</a:t>
            </a:r>
            <a:endParaRPr sz="550">
              <a:latin typeface="Arimo"/>
              <a:cs typeface="Arim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148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518" y="525943"/>
            <a:ext cx="388556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latin typeface="Arial"/>
                <a:cs typeface="Arial"/>
              </a:rPr>
              <a:t>Öntanımlı Segment ve </a:t>
            </a:r>
            <a:r>
              <a:rPr dirty="0" sz="1350" spc="-5">
                <a:latin typeface="Arial"/>
                <a:cs typeface="Arial"/>
              </a:rPr>
              <a:t>Offset </a:t>
            </a:r>
            <a:r>
              <a:rPr dirty="0" sz="1350">
                <a:latin typeface="Arial"/>
                <a:cs typeface="Arial"/>
              </a:rPr>
              <a:t>Register’ları</a:t>
            </a:r>
            <a:r>
              <a:rPr dirty="0" sz="1350" spc="-2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(devam)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651509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8518" y="966997"/>
            <a:ext cx="3623945" cy="55626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465"/>
              </a:spcBef>
              <a:buChar char="•"/>
              <a:tabLst>
                <a:tab pos="178435" algn="l"/>
              </a:tabLst>
            </a:pPr>
            <a:r>
              <a:rPr dirty="0" sz="1550" spc="-5">
                <a:latin typeface="Arial"/>
                <a:cs typeface="Arial"/>
              </a:rPr>
              <a:t>SS:SP veya</a:t>
            </a:r>
            <a:r>
              <a:rPr dirty="0" sz="1550" spc="-40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SS:BP</a:t>
            </a:r>
            <a:endParaRPr sz="1550">
              <a:latin typeface="Arial"/>
              <a:cs typeface="Arial"/>
            </a:endParaRPr>
          </a:p>
          <a:p>
            <a:pPr marL="233045">
              <a:lnSpc>
                <a:spcPct val="100000"/>
              </a:lnSpc>
              <a:spcBef>
                <a:spcPts val="330"/>
              </a:spcBef>
            </a:pPr>
            <a:r>
              <a:rPr dirty="0" sz="1350">
                <a:latin typeface="Arial"/>
                <a:cs typeface="Arial"/>
              </a:rPr>
              <a:t>– Yığın bölümünü kullanan komutlar</a:t>
            </a:r>
            <a:r>
              <a:rPr dirty="0" sz="1350" spc="-10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kullanır.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493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33312" y="1810635"/>
            <a:ext cx="4381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05"/>
              </a:lnSpc>
            </a:pPr>
            <a:r>
              <a:rPr dirty="0" sz="1550" spc="-5">
                <a:latin typeface="Arial"/>
                <a:cs typeface="Arial"/>
              </a:rPr>
              <a:t>’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6493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6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8518" y="1544053"/>
            <a:ext cx="3769360" cy="7785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7800" marR="5080" indent="-165735">
              <a:lnSpc>
                <a:spcPct val="100000"/>
              </a:lnSpc>
              <a:spcBef>
                <a:spcPts val="90"/>
              </a:spcBef>
              <a:buChar char="•"/>
              <a:tabLst>
                <a:tab pos="178435" algn="l"/>
              </a:tabLst>
            </a:pPr>
            <a:r>
              <a:rPr dirty="0" sz="1550" spc="-10">
                <a:latin typeface="Arial"/>
                <a:cs typeface="Arial"/>
              </a:rPr>
              <a:t>DS </a:t>
            </a:r>
            <a:r>
              <a:rPr dirty="0" sz="1550" spc="-5">
                <a:latin typeface="Arial"/>
                <a:cs typeface="Arial"/>
              </a:rPr>
              <a:t>register’ı, </a:t>
            </a:r>
            <a:r>
              <a:rPr dirty="0" sz="1550" spc="-10">
                <a:latin typeface="Arial"/>
                <a:cs typeface="Arial"/>
              </a:rPr>
              <a:t>BX, DI, SI, 8-bit’lik veya 16-  bit lik </a:t>
            </a:r>
            <a:r>
              <a:rPr dirty="0" sz="1550" spc="-5">
                <a:latin typeface="Arial"/>
                <a:cs typeface="Arial"/>
              </a:rPr>
              <a:t>sayı </a:t>
            </a:r>
            <a:r>
              <a:rPr dirty="0" sz="1550" spc="-10">
                <a:latin typeface="Arial"/>
                <a:cs typeface="Arial"/>
              </a:rPr>
              <a:t>ile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birlikte</a:t>
            </a:r>
            <a:endParaRPr sz="1550">
              <a:latin typeface="Arial"/>
              <a:cs typeface="Arial"/>
            </a:endParaRPr>
          </a:p>
          <a:p>
            <a:pPr marL="177800" indent="-165735">
              <a:lnSpc>
                <a:spcPct val="100000"/>
              </a:lnSpc>
              <a:spcBef>
                <a:spcPts val="359"/>
              </a:spcBef>
              <a:buChar char="•"/>
              <a:tabLst>
                <a:tab pos="178435" algn="l"/>
              </a:tabLst>
            </a:pPr>
            <a:r>
              <a:rPr dirty="0" sz="1550" spc="-5">
                <a:latin typeface="Arial"/>
                <a:cs typeface="Arial"/>
              </a:rPr>
              <a:t>ES:DI </a:t>
            </a:r>
            <a:r>
              <a:rPr dirty="0" sz="1550" spc="-10">
                <a:latin typeface="Arial"/>
                <a:cs typeface="Arial"/>
              </a:rPr>
              <a:t>(string komutları</a:t>
            </a:r>
            <a:r>
              <a:rPr dirty="0" sz="1550" spc="-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için)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149</a:t>
            </a:r>
            <a:endParaRPr sz="550">
              <a:latin typeface="Arimo"/>
              <a:cs typeface="Arim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768854" y="565209"/>
            <a:ext cx="4889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65"/>
              </a:lnSpc>
            </a:pPr>
            <a:r>
              <a:rPr dirty="0" sz="1550" spc="40">
                <a:latin typeface="Arimo"/>
                <a:cs typeface="Arimo"/>
              </a:rPr>
              <a:t>’</a:t>
            </a:r>
            <a:endParaRPr sz="1550">
              <a:latin typeface="Arimo"/>
              <a:cs typeface="Arim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83275" y="651509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384144" y="991059"/>
            <a:ext cx="558800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5">
                <a:latin typeface="Arial"/>
                <a:cs typeface="Arial"/>
              </a:rPr>
              <a:t>k</a:t>
            </a:r>
            <a:r>
              <a:rPr dirty="0" sz="1550" spc="-10">
                <a:latin typeface="Arial"/>
                <a:cs typeface="Arial"/>
              </a:rPr>
              <a:t>omu</a:t>
            </a:r>
            <a:r>
              <a:rPr dirty="0" sz="1550" spc="-5">
                <a:latin typeface="Arial"/>
                <a:cs typeface="Arial"/>
              </a:rPr>
              <a:t>t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35306" y="503515"/>
            <a:ext cx="3052445" cy="96011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18210">
              <a:lnSpc>
                <a:spcPct val="100000"/>
              </a:lnSpc>
              <a:spcBef>
                <a:spcPts val="90"/>
              </a:spcBef>
            </a:pPr>
            <a:r>
              <a:rPr dirty="0" sz="1550" spc="-65">
                <a:latin typeface="Arimo"/>
                <a:cs typeface="Arimo"/>
              </a:rPr>
              <a:t>3. </a:t>
            </a:r>
            <a:r>
              <a:rPr dirty="0" sz="1550" spc="-125">
                <a:latin typeface="Arimo"/>
                <a:cs typeface="Arimo"/>
              </a:rPr>
              <a:t>Özel </a:t>
            </a:r>
            <a:r>
              <a:rPr dirty="0" sz="1550" spc="-170">
                <a:latin typeface="Arimo"/>
                <a:cs typeface="Arimo"/>
              </a:rPr>
              <a:t>Amaçl</a:t>
            </a:r>
            <a:r>
              <a:rPr dirty="0" sz="1550" spc="-170">
                <a:latin typeface="WenQuanYi Micro Hei Mono"/>
                <a:cs typeface="WenQuanYi Micro Hei Mono"/>
              </a:rPr>
              <a:t>ı</a:t>
            </a:r>
            <a:r>
              <a:rPr dirty="0" sz="1550" spc="-455">
                <a:latin typeface="WenQuanYi Micro Hei Mono"/>
                <a:cs typeface="WenQuanYi Micro Hei Mono"/>
              </a:rPr>
              <a:t> </a:t>
            </a:r>
            <a:r>
              <a:rPr dirty="0" sz="1550" spc="-95">
                <a:latin typeface="Arimo"/>
                <a:cs typeface="Arimo"/>
              </a:rPr>
              <a:t>Register </a:t>
            </a:r>
            <a:r>
              <a:rPr dirty="0" sz="1550" spc="-40">
                <a:latin typeface="Arimo"/>
                <a:cs typeface="Arimo"/>
              </a:rPr>
              <a:t>lar</a:t>
            </a:r>
            <a:endParaRPr sz="15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Arimo"/>
              <a:cs typeface="Arimo"/>
            </a:endParaRPr>
          </a:p>
          <a:p>
            <a:pPr marL="177800" marR="5080" indent="-165735">
              <a:lnSpc>
                <a:spcPts val="1670"/>
              </a:lnSpc>
              <a:buFont typeface="Arial"/>
              <a:buChar char="•"/>
              <a:tabLst>
                <a:tab pos="178435" algn="l"/>
                <a:tab pos="685800" algn="l"/>
                <a:tab pos="2009139" algn="l"/>
                <a:tab pos="2929890" algn="l"/>
              </a:tabLst>
            </a:pPr>
            <a:r>
              <a:rPr dirty="0" sz="1550" spc="-10" b="1">
                <a:latin typeface="Arial"/>
                <a:cs typeface="Arial"/>
              </a:rPr>
              <a:t>I</a:t>
            </a:r>
            <a:r>
              <a:rPr dirty="0" sz="1550" spc="-5" b="1">
                <a:latin typeface="Arial"/>
                <a:cs typeface="Arial"/>
              </a:rPr>
              <a:t>P</a:t>
            </a:r>
            <a:r>
              <a:rPr dirty="0" sz="1550" b="1">
                <a:latin typeface="Arial"/>
                <a:cs typeface="Arial"/>
              </a:rPr>
              <a:t>	</a:t>
            </a:r>
            <a:r>
              <a:rPr dirty="0" sz="1550" spc="-10">
                <a:latin typeface="Arial"/>
                <a:cs typeface="Arial"/>
              </a:rPr>
              <a:t>–</a:t>
            </a:r>
            <a:r>
              <a:rPr dirty="0" sz="1550" spc="-10">
                <a:latin typeface="Arial"/>
                <a:cs typeface="Arial"/>
              </a:rPr>
              <a:t>i</a:t>
            </a:r>
            <a:r>
              <a:rPr dirty="0" sz="1550" spc="-10">
                <a:latin typeface="Arial"/>
                <a:cs typeface="Arial"/>
              </a:rPr>
              <a:t>n</a:t>
            </a:r>
            <a:r>
              <a:rPr dirty="0" sz="1550" spc="-5">
                <a:latin typeface="Arial"/>
                <a:cs typeface="Arial"/>
              </a:rPr>
              <a:t>s</a:t>
            </a:r>
            <a:r>
              <a:rPr dirty="0" sz="1550" spc="-10">
                <a:latin typeface="Arial"/>
                <a:cs typeface="Arial"/>
              </a:rPr>
              <a:t>t</a:t>
            </a:r>
            <a:r>
              <a:rPr dirty="0" sz="1550" spc="-10">
                <a:latin typeface="Arial"/>
                <a:cs typeface="Arial"/>
              </a:rPr>
              <a:t>ru</a:t>
            </a:r>
            <a:r>
              <a:rPr dirty="0" sz="1550" spc="-5">
                <a:latin typeface="Arial"/>
                <a:cs typeface="Arial"/>
              </a:rPr>
              <a:t>c</a:t>
            </a:r>
            <a:r>
              <a:rPr dirty="0" sz="1550" spc="-10">
                <a:latin typeface="Arial"/>
                <a:cs typeface="Arial"/>
              </a:rPr>
              <a:t>ti</a:t>
            </a:r>
            <a:r>
              <a:rPr dirty="0" sz="1550" spc="-10">
                <a:latin typeface="Arial"/>
                <a:cs typeface="Arial"/>
              </a:rPr>
              <a:t>o</a:t>
            </a:r>
            <a:r>
              <a:rPr dirty="0" sz="1550" spc="-5">
                <a:latin typeface="Arial"/>
                <a:cs typeface="Arial"/>
              </a:rPr>
              <a:t>n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10">
                <a:latin typeface="Arial"/>
                <a:cs typeface="Arial"/>
              </a:rPr>
              <a:t>p</a:t>
            </a:r>
            <a:r>
              <a:rPr dirty="0" sz="1550" spc="-5">
                <a:latin typeface="Arial"/>
                <a:cs typeface="Arial"/>
              </a:rPr>
              <a:t>o</a:t>
            </a:r>
            <a:r>
              <a:rPr dirty="0" sz="1550" spc="-10">
                <a:latin typeface="Arial"/>
                <a:cs typeface="Arial"/>
              </a:rPr>
              <a:t>i</a:t>
            </a:r>
            <a:r>
              <a:rPr dirty="0" sz="1550" spc="-10">
                <a:latin typeface="Arial"/>
                <a:cs typeface="Arial"/>
              </a:rPr>
              <a:t>n</a:t>
            </a:r>
            <a:r>
              <a:rPr dirty="0" sz="1550" spc="-10">
                <a:latin typeface="Arial"/>
                <a:cs typeface="Arial"/>
              </a:rPr>
              <a:t>t</a:t>
            </a:r>
            <a:r>
              <a:rPr dirty="0" sz="1550" spc="-10">
                <a:latin typeface="Arial"/>
                <a:cs typeface="Arial"/>
              </a:rPr>
              <a:t>e</a:t>
            </a:r>
            <a:r>
              <a:rPr dirty="0" sz="1550" spc="-5">
                <a:latin typeface="Arial"/>
                <a:cs typeface="Arial"/>
              </a:rPr>
              <a:t>r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5">
                <a:latin typeface="Arial"/>
                <a:cs typeface="Arial"/>
              </a:rPr>
              <a:t>–  </a:t>
            </a:r>
            <a:r>
              <a:rPr dirty="0" sz="1550" spc="-10">
                <a:latin typeface="Arial"/>
                <a:cs typeface="Arial"/>
              </a:rPr>
              <a:t>işaretleyicisi.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5918" y="1459113"/>
            <a:ext cx="368617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359" algn="l"/>
                <a:tab pos="1287780" algn="l"/>
                <a:tab pos="1681480" algn="l"/>
                <a:tab pos="2008505" algn="l"/>
                <a:tab pos="2707640" algn="l"/>
              </a:tabLst>
            </a:pPr>
            <a:r>
              <a:rPr dirty="0" sz="1350">
                <a:latin typeface="Arial"/>
                <a:cs typeface="Arial"/>
              </a:rPr>
              <a:t>–</a:t>
            </a:r>
            <a:r>
              <a:rPr dirty="0" sz="1350" spc="-45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IP</a:t>
            </a:r>
            <a:r>
              <a:rPr dirty="0" sz="1350" b="1">
                <a:latin typeface="Arial"/>
                <a:cs typeface="Arial"/>
              </a:rPr>
              <a:t>	</a:t>
            </a:r>
            <a:r>
              <a:rPr dirty="0" sz="1350">
                <a:latin typeface="Arial"/>
                <a:cs typeface="Arial"/>
              </a:rPr>
              <a:t>registe</a:t>
            </a:r>
            <a:r>
              <a:rPr dirty="0" sz="1350" spc="50">
                <a:latin typeface="Arial"/>
                <a:cs typeface="Arial"/>
              </a:rPr>
              <a:t>r</a:t>
            </a:r>
            <a:r>
              <a:rPr dirty="0" sz="1350">
                <a:latin typeface="Arial"/>
                <a:cs typeface="Arial"/>
              </a:rPr>
              <a:t>’</a:t>
            </a:r>
            <a:r>
              <a:rPr dirty="0" sz="1350">
                <a:latin typeface="Arial"/>
                <a:cs typeface="Arial"/>
              </a:rPr>
              <a:t>ı</a:t>
            </a:r>
            <a:r>
              <a:rPr dirty="0" sz="1350">
                <a:latin typeface="Arial"/>
                <a:cs typeface="Arial"/>
              </a:rPr>
              <a:t>	</a:t>
            </a:r>
            <a:r>
              <a:rPr dirty="0" sz="1350">
                <a:latin typeface="Arial"/>
                <a:cs typeface="Arial"/>
              </a:rPr>
              <a:t>CS</a:t>
            </a:r>
            <a:r>
              <a:rPr dirty="0" sz="1350">
                <a:latin typeface="Arial"/>
                <a:cs typeface="Arial"/>
              </a:rPr>
              <a:t>	</a:t>
            </a:r>
            <a:r>
              <a:rPr dirty="0" sz="1350">
                <a:latin typeface="Arial"/>
                <a:cs typeface="Arial"/>
              </a:rPr>
              <a:t>ile</a:t>
            </a:r>
            <a:r>
              <a:rPr dirty="0" sz="1350">
                <a:latin typeface="Arial"/>
                <a:cs typeface="Arial"/>
              </a:rPr>
              <a:t>	</a:t>
            </a:r>
            <a:r>
              <a:rPr dirty="0" sz="1350">
                <a:latin typeface="Arial"/>
                <a:cs typeface="Arial"/>
              </a:rPr>
              <a:t>birlikte,</a:t>
            </a:r>
            <a:r>
              <a:rPr dirty="0" sz="1350">
                <a:latin typeface="Arial"/>
                <a:cs typeface="Arial"/>
              </a:rPr>
              <a:t>	</a:t>
            </a:r>
            <a:r>
              <a:rPr dirty="0" sz="1350">
                <a:latin typeface="Arial"/>
                <a:cs typeface="Arial"/>
              </a:rPr>
              <a:t>halihaz</a:t>
            </a:r>
            <a:r>
              <a:rPr dirty="0" sz="1350">
                <a:latin typeface="Arial"/>
                <a:cs typeface="Arial"/>
              </a:rPr>
              <a:t>ı</a:t>
            </a:r>
            <a:r>
              <a:rPr dirty="0" sz="1350">
                <a:latin typeface="Arial"/>
                <a:cs typeface="Arial"/>
              </a:rPr>
              <a:t>rdaki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93627" y="1644384"/>
            <a:ext cx="21170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latin typeface="Arial"/>
                <a:cs typeface="Arial"/>
              </a:rPr>
              <a:t>çalıştırılan komutu</a:t>
            </a:r>
            <a:r>
              <a:rPr dirty="0" sz="1350" spc="-6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işaretler.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35306" y="1849407"/>
            <a:ext cx="3907154" cy="511809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78435" algn="l"/>
              </a:tabLst>
            </a:pPr>
            <a:r>
              <a:rPr dirty="0" sz="1550" spc="-10" b="1">
                <a:latin typeface="Arial"/>
                <a:cs typeface="Arial"/>
              </a:rPr>
              <a:t>Flags (Bayrak)</a:t>
            </a:r>
            <a:r>
              <a:rPr dirty="0" sz="1550" spc="-15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register</a:t>
            </a:r>
            <a:endParaRPr sz="1550">
              <a:latin typeface="Arial"/>
              <a:cs typeface="Arial"/>
            </a:endParaRPr>
          </a:p>
          <a:p>
            <a:pPr marL="233045">
              <a:lnSpc>
                <a:spcPct val="100000"/>
              </a:lnSpc>
              <a:spcBef>
                <a:spcPts val="170"/>
              </a:spcBef>
            </a:pPr>
            <a:r>
              <a:rPr dirty="0" sz="1350">
                <a:latin typeface="Arial"/>
                <a:cs typeface="Arial"/>
              </a:rPr>
              <a:t>– </a:t>
            </a:r>
            <a:r>
              <a:rPr dirty="0" sz="1350" b="1">
                <a:latin typeface="Arial"/>
                <a:cs typeface="Arial"/>
              </a:rPr>
              <a:t>Flags register</a:t>
            </a:r>
            <a:r>
              <a:rPr dirty="0" sz="1350">
                <a:latin typeface="Arial"/>
                <a:cs typeface="Arial"/>
              </a:rPr>
              <a:t>, </a:t>
            </a:r>
            <a:r>
              <a:rPr dirty="0" sz="1350" spc="-5">
                <a:latin typeface="Arial"/>
                <a:cs typeface="Arial"/>
              </a:rPr>
              <a:t>CPU </a:t>
            </a:r>
            <a:r>
              <a:rPr dirty="0" sz="1350">
                <a:latin typeface="Arial"/>
                <a:cs typeface="Arial"/>
              </a:rPr>
              <a:t>tarafından,</a:t>
            </a:r>
            <a:r>
              <a:rPr dirty="0" sz="1350" spc="-3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matematiksel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83275" y="230581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393802" y="2315080"/>
            <a:ext cx="3549015" cy="78740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algn="just" marL="12700" marR="5080">
              <a:lnSpc>
                <a:spcPts val="1460"/>
              </a:lnSpc>
              <a:spcBef>
                <a:spcPts val="284"/>
              </a:spcBef>
            </a:pPr>
            <a:r>
              <a:rPr dirty="0" sz="1350">
                <a:latin typeface="Arial"/>
                <a:cs typeface="Arial"/>
              </a:rPr>
              <a:t>operasyonlardan sonra otomatik olarak  </a:t>
            </a:r>
            <a:r>
              <a:rPr dirty="0" sz="1350" spc="-10">
                <a:latin typeface="Arial"/>
                <a:cs typeface="Arial"/>
              </a:rPr>
              <a:t>değiştirilir. </a:t>
            </a:r>
            <a:r>
              <a:rPr dirty="0" sz="1350" spc="-5">
                <a:latin typeface="Arial"/>
                <a:cs typeface="Arial"/>
              </a:rPr>
              <a:t>Bu </a:t>
            </a:r>
            <a:r>
              <a:rPr dirty="0" sz="1350">
                <a:latin typeface="Arial"/>
                <a:cs typeface="Arial"/>
              </a:rPr>
              <a:t>register sayesinde, elde edilen  sonucun çeşidi ve durumu ile ilgili </a:t>
            </a:r>
            <a:r>
              <a:rPr dirty="0" sz="1350" spc="-10">
                <a:latin typeface="Arial"/>
                <a:cs typeface="Arial"/>
              </a:rPr>
              <a:t>bilgiler,  </a:t>
            </a:r>
            <a:r>
              <a:rPr dirty="0" sz="1350">
                <a:latin typeface="Arial"/>
                <a:cs typeface="Arial"/>
              </a:rPr>
              <a:t>program tarafından</a:t>
            </a:r>
            <a:r>
              <a:rPr dirty="0" sz="1350" spc="-1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kullanılabilir.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150</a:t>
            </a:r>
            <a:endParaRPr sz="550">
              <a:latin typeface="Arimo"/>
              <a:cs typeface="Arim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774363" y="4307865"/>
            <a:ext cx="6731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2100" spc="60">
                <a:latin typeface="Arimo"/>
                <a:cs typeface="Arimo"/>
              </a:rPr>
              <a:t>’</a:t>
            </a:r>
            <a:endParaRPr sz="2100">
              <a:latin typeface="Arimo"/>
              <a:cs typeface="Arim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6493" y="4424946"/>
            <a:ext cx="4412615" cy="1241425"/>
          </a:xfrm>
          <a:custGeom>
            <a:avLst/>
            <a:gdLst/>
            <a:ahLst/>
            <a:cxnLst/>
            <a:rect l="l" t="t" r="r" b="b"/>
            <a:pathLst>
              <a:path w="4412615" h="1241425">
                <a:moveTo>
                  <a:pt x="4412170" y="826770"/>
                </a:moveTo>
                <a:lnTo>
                  <a:pt x="0" y="826770"/>
                </a:lnTo>
                <a:lnTo>
                  <a:pt x="0" y="1241298"/>
                </a:lnTo>
                <a:lnTo>
                  <a:pt x="4412170" y="1241298"/>
                </a:lnTo>
                <a:lnTo>
                  <a:pt x="4412170" y="826770"/>
                </a:lnTo>
                <a:close/>
              </a:path>
              <a:path w="4412615" h="1241425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48518" y="4227788"/>
            <a:ext cx="3908425" cy="15741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29590">
              <a:lnSpc>
                <a:spcPct val="100000"/>
              </a:lnSpc>
              <a:spcBef>
                <a:spcPts val="120"/>
              </a:spcBef>
            </a:pPr>
            <a:r>
              <a:rPr dirty="0" sz="2100" spc="-70">
                <a:latin typeface="Arimo"/>
                <a:cs typeface="Arimo"/>
              </a:rPr>
              <a:t>3. </a:t>
            </a:r>
            <a:r>
              <a:rPr dirty="0" sz="2100" spc="-150">
                <a:latin typeface="Arimo"/>
                <a:cs typeface="Arimo"/>
              </a:rPr>
              <a:t>Özel </a:t>
            </a:r>
            <a:r>
              <a:rPr dirty="0" sz="2100" spc="-215">
                <a:latin typeface="Arimo"/>
                <a:cs typeface="Arimo"/>
              </a:rPr>
              <a:t>Amaçl</a:t>
            </a:r>
            <a:r>
              <a:rPr dirty="0" sz="2100" spc="-215">
                <a:latin typeface="WenQuanYi Micro Hei Mono"/>
                <a:cs typeface="WenQuanYi Micro Hei Mono"/>
              </a:rPr>
              <a:t>ı</a:t>
            </a:r>
            <a:r>
              <a:rPr dirty="0" sz="2100" spc="-620">
                <a:latin typeface="WenQuanYi Micro Hei Mono"/>
                <a:cs typeface="WenQuanYi Micro Hei Mono"/>
              </a:rPr>
              <a:t> </a:t>
            </a:r>
            <a:r>
              <a:rPr dirty="0" sz="2100" spc="-114">
                <a:latin typeface="Arimo"/>
                <a:cs typeface="Arimo"/>
              </a:rPr>
              <a:t>Register </a:t>
            </a:r>
            <a:r>
              <a:rPr dirty="0" sz="2100" spc="-40">
                <a:latin typeface="Arimo"/>
                <a:cs typeface="Arimo"/>
              </a:rPr>
              <a:t>lar</a:t>
            </a:r>
            <a:endParaRPr sz="2100">
              <a:latin typeface="Arimo"/>
              <a:cs typeface="Arimo"/>
            </a:endParaRPr>
          </a:p>
          <a:p>
            <a:pPr marL="177800" marR="5080" indent="-165735">
              <a:lnSpc>
                <a:spcPct val="100000"/>
              </a:lnSpc>
              <a:spcBef>
                <a:spcPts val="1860"/>
              </a:spcBef>
              <a:buChar char="•"/>
              <a:tabLst>
                <a:tab pos="178435" algn="l"/>
                <a:tab pos="1334770" algn="l"/>
                <a:tab pos="1795145" algn="l"/>
                <a:tab pos="3067685" algn="l"/>
              </a:tabLst>
            </a:pPr>
            <a:r>
              <a:rPr dirty="0" sz="1550" spc="-10">
                <a:latin typeface="Arial"/>
                <a:cs typeface="Arial"/>
              </a:rPr>
              <a:t>G</a:t>
            </a:r>
            <a:r>
              <a:rPr dirty="0" sz="1550" spc="-10">
                <a:latin typeface="Arial"/>
                <a:cs typeface="Arial"/>
              </a:rPr>
              <a:t>enellikle</a:t>
            </a:r>
            <a:r>
              <a:rPr dirty="0" sz="1550" spc="-5">
                <a:latin typeface="Arial"/>
                <a:cs typeface="Arial"/>
              </a:rPr>
              <a:t>,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10">
                <a:latin typeface="Arial"/>
                <a:cs typeface="Arial"/>
              </a:rPr>
              <a:t>b</a:t>
            </a:r>
            <a:r>
              <a:rPr dirty="0" sz="1550" spc="-5">
                <a:latin typeface="Arial"/>
                <a:cs typeface="Arial"/>
              </a:rPr>
              <a:t>u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10">
                <a:latin typeface="Arial"/>
                <a:cs typeface="Arial"/>
              </a:rPr>
              <a:t>registe</a:t>
            </a:r>
            <a:r>
              <a:rPr dirty="0" sz="1550" spc="45">
                <a:latin typeface="Arial"/>
                <a:cs typeface="Arial"/>
              </a:rPr>
              <a:t>r</a:t>
            </a:r>
            <a:r>
              <a:rPr dirty="0" sz="1550" spc="-10">
                <a:latin typeface="Arial"/>
                <a:cs typeface="Arial"/>
              </a:rPr>
              <a:t>’lar</a:t>
            </a:r>
            <a:r>
              <a:rPr dirty="0" sz="1550" spc="-5">
                <a:latin typeface="Arial"/>
                <a:cs typeface="Arial"/>
              </a:rPr>
              <a:t>a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10">
                <a:latin typeface="Arial"/>
                <a:cs typeface="Arial"/>
              </a:rPr>
              <a:t>d</a:t>
            </a:r>
            <a:r>
              <a:rPr dirty="0" sz="1550" spc="-5">
                <a:latin typeface="Arial"/>
                <a:cs typeface="Arial"/>
              </a:rPr>
              <a:t>o</a:t>
            </a:r>
            <a:r>
              <a:rPr dirty="0" sz="1550" spc="-10">
                <a:latin typeface="Arial"/>
                <a:cs typeface="Arial"/>
              </a:rPr>
              <a:t>ğ</a:t>
            </a:r>
            <a:r>
              <a:rPr dirty="0" sz="1550" spc="-10">
                <a:latin typeface="Arial"/>
                <a:cs typeface="Arial"/>
              </a:rPr>
              <a:t>rudan  </a:t>
            </a:r>
            <a:r>
              <a:rPr dirty="0" sz="1550" spc="-10">
                <a:latin typeface="Arial"/>
                <a:cs typeface="Arial"/>
              </a:rPr>
              <a:t>erişim bulunmaz.</a:t>
            </a:r>
            <a:endParaRPr sz="1550">
              <a:latin typeface="Arial"/>
              <a:cs typeface="Arial"/>
            </a:endParaRPr>
          </a:p>
          <a:p>
            <a:pPr marL="177800" marR="5080" indent="-165735">
              <a:lnSpc>
                <a:spcPct val="100000"/>
              </a:lnSpc>
              <a:spcBef>
                <a:spcPts val="355"/>
              </a:spcBef>
              <a:buChar char="•"/>
              <a:tabLst>
                <a:tab pos="178435" algn="l"/>
                <a:tab pos="939165" algn="l"/>
                <a:tab pos="1667510" algn="l"/>
                <a:tab pos="3078480" algn="l"/>
              </a:tabLst>
            </a:pPr>
            <a:r>
              <a:rPr dirty="0" sz="1550" spc="-5">
                <a:latin typeface="Arial"/>
                <a:cs typeface="Arial"/>
              </a:rPr>
              <a:t>A</a:t>
            </a:r>
            <a:r>
              <a:rPr dirty="0" sz="1550" spc="-10">
                <a:latin typeface="Arial"/>
                <a:cs typeface="Arial"/>
              </a:rPr>
              <a:t>ncak</a:t>
            </a:r>
            <a:r>
              <a:rPr dirty="0" sz="1550" spc="-5">
                <a:latin typeface="Arial"/>
                <a:cs typeface="Arial"/>
              </a:rPr>
              <a:t>,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5">
                <a:latin typeface="Arial"/>
                <a:cs typeface="Arial"/>
              </a:rPr>
              <a:t>s</a:t>
            </a:r>
            <a:r>
              <a:rPr dirty="0" sz="1550" spc="-10">
                <a:latin typeface="Arial"/>
                <a:cs typeface="Arial"/>
              </a:rPr>
              <a:t>iste</a:t>
            </a:r>
            <a:r>
              <a:rPr dirty="0" sz="1550" spc="-10">
                <a:latin typeface="Arial"/>
                <a:cs typeface="Arial"/>
              </a:rPr>
              <a:t>m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10">
                <a:latin typeface="Arial"/>
                <a:cs typeface="Arial"/>
              </a:rPr>
              <a:t>r</a:t>
            </a:r>
            <a:r>
              <a:rPr dirty="0" sz="1550" spc="-10">
                <a:latin typeface="Arial"/>
                <a:cs typeface="Arial"/>
              </a:rPr>
              <a:t>egiste</a:t>
            </a:r>
            <a:r>
              <a:rPr dirty="0" sz="1550" spc="45">
                <a:latin typeface="Arial"/>
                <a:cs typeface="Arial"/>
              </a:rPr>
              <a:t>r</a:t>
            </a:r>
            <a:r>
              <a:rPr dirty="0" sz="1550" spc="-10">
                <a:latin typeface="Arial"/>
                <a:cs typeface="Arial"/>
              </a:rPr>
              <a:t>’la</a:t>
            </a:r>
            <a:r>
              <a:rPr dirty="0" sz="1550" spc="-5">
                <a:latin typeface="Arial"/>
                <a:cs typeface="Arial"/>
              </a:rPr>
              <a:t>r</a:t>
            </a:r>
            <a:r>
              <a:rPr dirty="0" sz="1550" spc="-5">
                <a:latin typeface="Arial"/>
                <a:cs typeface="Arial"/>
              </a:rPr>
              <a:t>ı</a:t>
            </a:r>
            <a:r>
              <a:rPr dirty="0" sz="1550" spc="-10">
                <a:latin typeface="Arial"/>
                <a:cs typeface="Arial"/>
              </a:rPr>
              <a:t>n</a:t>
            </a:r>
            <a:r>
              <a:rPr dirty="0" sz="1550" spc="-5">
                <a:latin typeface="Arial"/>
                <a:cs typeface="Arial"/>
              </a:rPr>
              <a:t>ı</a:t>
            </a:r>
            <a:r>
              <a:rPr dirty="0" sz="1550" spc="-5">
                <a:latin typeface="Arial"/>
                <a:cs typeface="Arial"/>
              </a:rPr>
              <a:t>n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10">
                <a:latin typeface="Arial"/>
                <a:cs typeface="Arial"/>
              </a:rPr>
              <a:t>de</a:t>
            </a:r>
            <a:r>
              <a:rPr dirty="0" sz="1550" spc="-10">
                <a:latin typeface="Arial"/>
                <a:cs typeface="Arial"/>
              </a:rPr>
              <a:t>ğ</a:t>
            </a:r>
            <a:r>
              <a:rPr dirty="0" sz="1550" spc="-5">
                <a:latin typeface="Arial"/>
                <a:cs typeface="Arial"/>
              </a:rPr>
              <a:t>erleri,  </a:t>
            </a:r>
            <a:r>
              <a:rPr dirty="0" sz="1550" spc="-10">
                <a:latin typeface="Arial"/>
                <a:cs typeface="Arial"/>
              </a:rPr>
              <a:t>daha sonra öğreneceğiniz bazı</a:t>
            </a:r>
            <a:r>
              <a:rPr dirty="0" sz="1550" spc="8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metotlar</a:t>
            </a:r>
            <a:endParaRPr sz="1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3975" y="5776086"/>
            <a:ext cx="2135505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10">
                <a:latin typeface="Arial"/>
                <a:cs typeface="Arial"/>
              </a:rPr>
              <a:t>sayesinde</a:t>
            </a:r>
            <a:r>
              <a:rPr dirty="0" sz="1550" spc="-25">
                <a:latin typeface="Arial"/>
                <a:cs typeface="Arial"/>
              </a:rPr>
              <a:t> </a:t>
            </a:r>
            <a:r>
              <a:rPr dirty="0" sz="1550" spc="-15">
                <a:latin typeface="Arial"/>
                <a:cs typeface="Arial"/>
              </a:rPr>
              <a:t>değiştirilebilir.</a:t>
            </a:r>
            <a:endParaRPr sz="15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190851" y="4336542"/>
            <a:ext cx="6731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2100" spc="60">
                <a:latin typeface="Arimo"/>
                <a:cs typeface="Arimo"/>
              </a:rPr>
              <a:t>’</a:t>
            </a:r>
            <a:endParaRPr sz="2100">
              <a:latin typeface="Arimo"/>
              <a:cs typeface="Arim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83275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366317" y="4256464"/>
            <a:ext cx="1256665" cy="349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-160">
                <a:latin typeface="Arimo"/>
                <a:cs typeface="Arimo"/>
              </a:rPr>
              <a:t>Flag </a:t>
            </a:r>
            <a:r>
              <a:rPr dirty="0" sz="2100" spc="-35">
                <a:latin typeface="Arimo"/>
                <a:cs typeface="Arimo"/>
              </a:rPr>
              <a:t>Bit</a:t>
            </a:r>
            <a:r>
              <a:rPr dirty="0" sz="2100" spc="20">
                <a:latin typeface="Arimo"/>
                <a:cs typeface="Arimo"/>
              </a:rPr>
              <a:t> </a:t>
            </a:r>
            <a:r>
              <a:rPr dirty="0" sz="2100" spc="-15">
                <a:latin typeface="Arimo"/>
                <a:cs typeface="Arimo"/>
              </a:rPr>
              <a:t>leri</a:t>
            </a:r>
            <a:endParaRPr sz="2100">
              <a:latin typeface="Arimo"/>
              <a:cs typeface="Arim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60731" y="4713486"/>
            <a:ext cx="283972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34110" algn="l"/>
                <a:tab pos="1317625" algn="l"/>
                <a:tab pos="1501775" algn="l"/>
                <a:tab pos="1685289" algn="l"/>
                <a:tab pos="1869439" algn="l"/>
                <a:tab pos="2053589" algn="l"/>
                <a:tab pos="2237105" algn="l"/>
                <a:tab pos="2421255" algn="l"/>
                <a:tab pos="2604770" algn="l"/>
                <a:tab pos="2788920" algn="l"/>
              </a:tabLst>
            </a:pPr>
            <a:r>
              <a:rPr dirty="0" sz="550" spc="-20">
                <a:latin typeface="Arimo"/>
                <a:cs typeface="Arimo"/>
              </a:rPr>
              <a:t>1</a:t>
            </a:r>
            <a:r>
              <a:rPr dirty="0" sz="550" spc="-15">
                <a:latin typeface="Arimo"/>
                <a:cs typeface="Arimo"/>
              </a:rPr>
              <a:t>5</a:t>
            </a:r>
            <a:r>
              <a:rPr dirty="0" sz="550">
                <a:latin typeface="Arimo"/>
                <a:cs typeface="Arimo"/>
              </a:rPr>
              <a:t>     </a:t>
            </a:r>
            <a:r>
              <a:rPr dirty="0" sz="550" spc="-55">
                <a:latin typeface="Arimo"/>
                <a:cs typeface="Arimo"/>
              </a:rPr>
              <a:t> </a:t>
            </a:r>
            <a:r>
              <a:rPr dirty="0" sz="550" spc="-20">
                <a:latin typeface="Arimo"/>
                <a:cs typeface="Arimo"/>
              </a:rPr>
              <a:t>1</a:t>
            </a:r>
            <a:r>
              <a:rPr dirty="0" sz="550" spc="-15">
                <a:latin typeface="Arimo"/>
                <a:cs typeface="Arimo"/>
              </a:rPr>
              <a:t>4</a:t>
            </a:r>
            <a:r>
              <a:rPr dirty="0" sz="550">
                <a:latin typeface="Arimo"/>
                <a:cs typeface="Arimo"/>
              </a:rPr>
              <a:t>     </a:t>
            </a:r>
            <a:r>
              <a:rPr dirty="0" sz="550" spc="-55">
                <a:latin typeface="Arimo"/>
                <a:cs typeface="Arimo"/>
              </a:rPr>
              <a:t> </a:t>
            </a:r>
            <a:r>
              <a:rPr dirty="0" sz="550" spc="-20">
                <a:latin typeface="Arimo"/>
                <a:cs typeface="Arimo"/>
              </a:rPr>
              <a:t>1</a:t>
            </a:r>
            <a:r>
              <a:rPr dirty="0" sz="550" spc="-15">
                <a:latin typeface="Arimo"/>
                <a:cs typeface="Arimo"/>
              </a:rPr>
              <a:t>3</a:t>
            </a:r>
            <a:r>
              <a:rPr dirty="0" sz="550">
                <a:latin typeface="Arimo"/>
                <a:cs typeface="Arimo"/>
              </a:rPr>
              <a:t>     </a:t>
            </a:r>
            <a:r>
              <a:rPr dirty="0" sz="550" spc="-55">
                <a:latin typeface="Arimo"/>
                <a:cs typeface="Arimo"/>
              </a:rPr>
              <a:t> </a:t>
            </a:r>
            <a:r>
              <a:rPr dirty="0" sz="550" spc="-20">
                <a:latin typeface="Arimo"/>
                <a:cs typeface="Arimo"/>
              </a:rPr>
              <a:t>1</a:t>
            </a:r>
            <a:r>
              <a:rPr dirty="0" sz="550" spc="-15">
                <a:latin typeface="Arimo"/>
                <a:cs typeface="Arimo"/>
              </a:rPr>
              <a:t>2</a:t>
            </a:r>
            <a:r>
              <a:rPr dirty="0" sz="550">
                <a:latin typeface="Arimo"/>
                <a:cs typeface="Arimo"/>
              </a:rPr>
              <a:t>     </a:t>
            </a:r>
            <a:r>
              <a:rPr dirty="0" sz="550" spc="-55">
                <a:latin typeface="Arimo"/>
                <a:cs typeface="Arimo"/>
              </a:rPr>
              <a:t> </a:t>
            </a:r>
            <a:r>
              <a:rPr dirty="0" sz="550" spc="-20">
                <a:latin typeface="Arimo"/>
                <a:cs typeface="Arimo"/>
              </a:rPr>
              <a:t>1</a:t>
            </a:r>
            <a:r>
              <a:rPr dirty="0" sz="550" spc="-15">
                <a:latin typeface="Arimo"/>
                <a:cs typeface="Arimo"/>
              </a:rPr>
              <a:t>1</a:t>
            </a:r>
            <a:r>
              <a:rPr dirty="0" sz="550">
                <a:latin typeface="Arimo"/>
                <a:cs typeface="Arimo"/>
              </a:rPr>
              <a:t>     </a:t>
            </a:r>
            <a:r>
              <a:rPr dirty="0" sz="550" spc="-55">
                <a:latin typeface="Arimo"/>
                <a:cs typeface="Arimo"/>
              </a:rPr>
              <a:t> </a:t>
            </a:r>
            <a:r>
              <a:rPr dirty="0" sz="550" spc="-20">
                <a:latin typeface="Arimo"/>
                <a:cs typeface="Arimo"/>
              </a:rPr>
              <a:t>1</a:t>
            </a:r>
            <a:r>
              <a:rPr dirty="0" sz="550" spc="-15">
                <a:latin typeface="Arimo"/>
                <a:cs typeface="Arimo"/>
              </a:rPr>
              <a:t>0</a:t>
            </a:r>
            <a:r>
              <a:rPr dirty="0" sz="550">
                <a:latin typeface="Arimo"/>
                <a:cs typeface="Arimo"/>
              </a:rPr>
              <a:t>	</a:t>
            </a:r>
            <a:r>
              <a:rPr dirty="0" sz="550" spc="-15">
                <a:latin typeface="Arimo"/>
                <a:cs typeface="Arimo"/>
              </a:rPr>
              <a:t>9</a:t>
            </a:r>
            <a:r>
              <a:rPr dirty="0" sz="550">
                <a:latin typeface="Arimo"/>
                <a:cs typeface="Arimo"/>
              </a:rPr>
              <a:t>	</a:t>
            </a:r>
            <a:r>
              <a:rPr dirty="0" sz="550" spc="-15">
                <a:latin typeface="Arimo"/>
                <a:cs typeface="Arimo"/>
              </a:rPr>
              <a:t>8</a:t>
            </a:r>
            <a:r>
              <a:rPr dirty="0" sz="550">
                <a:latin typeface="Arimo"/>
                <a:cs typeface="Arimo"/>
              </a:rPr>
              <a:t>	</a:t>
            </a:r>
            <a:r>
              <a:rPr dirty="0" sz="550" spc="-15">
                <a:latin typeface="Arimo"/>
                <a:cs typeface="Arimo"/>
              </a:rPr>
              <a:t>7</a:t>
            </a:r>
            <a:r>
              <a:rPr dirty="0" sz="550">
                <a:latin typeface="Arimo"/>
                <a:cs typeface="Arimo"/>
              </a:rPr>
              <a:t>	</a:t>
            </a:r>
            <a:r>
              <a:rPr dirty="0" sz="550" spc="-15">
                <a:latin typeface="Arimo"/>
                <a:cs typeface="Arimo"/>
              </a:rPr>
              <a:t>6</a:t>
            </a:r>
            <a:r>
              <a:rPr dirty="0" sz="550">
                <a:latin typeface="Arimo"/>
                <a:cs typeface="Arimo"/>
              </a:rPr>
              <a:t>	</a:t>
            </a:r>
            <a:r>
              <a:rPr dirty="0" sz="550" spc="-15">
                <a:latin typeface="Arimo"/>
                <a:cs typeface="Arimo"/>
              </a:rPr>
              <a:t>5</a:t>
            </a:r>
            <a:r>
              <a:rPr dirty="0" sz="550">
                <a:latin typeface="Arimo"/>
                <a:cs typeface="Arimo"/>
              </a:rPr>
              <a:t>	</a:t>
            </a:r>
            <a:r>
              <a:rPr dirty="0" sz="550" spc="-15">
                <a:latin typeface="Arimo"/>
                <a:cs typeface="Arimo"/>
              </a:rPr>
              <a:t>4</a:t>
            </a:r>
            <a:r>
              <a:rPr dirty="0" sz="550">
                <a:latin typeface="Arimo"/>
                <a:cs typeface="Arimo"/>
              </a:rPr>
              <a:t>	</a:t>
            </a:r>
            <a:r>
              <a:rPr dirty="0" sz="550" spc="-15">
                <a:latin typeface="Arimo"/>
                <a:cs typeface="Arimo"/>
              </a:rPr>
              <a:t>3</a:t>
            </a:r>
            <a:r>
              <a:rPr dirty="0" sz="550">
                <a:latin typeface="Arimo"/>
                <a:cs typeface="Arimo"/>
              </a:rPr>
              <a:t>	</a:t>
            </a:r>
            <a:r>
              <a:rPr dirty="0" sz="550" spc="-15">
                <a:latin typeface="Arimo"/>
                <a:cs typeface="Arimo"/>
              </a:rPr>
              <a:t>2</a:t>
            </a:r>
            <a:r>
              <a:rPr dirty="0" sz="550">
                <a:latin typeface="Arimo"/>
                <a:cs typeface="Arimo"/>
              </a:rPr>
              <a:t>	</a:t>
            </a:r>
            <a:r>
              <a:rPr dirty="0" sz="550" spc="-15">
                <a:latin typeface="Arimo"/>
                <a:cs typeface="Arimo"/>
              </a:rPr>
              <a:t>1</a:t>
            </a:r>
            <a:r>
              <a:rPr dirty="0" sz="550">
                <a:latin typeface="Arimo"/>
                <a:cs typeface="Arimo"/>
              </a:rPr>
              <a:t>	</a:t>
            </a:r>
            <a:r>
              <a:rPr dirty="0" sz="550" spc="-15">
                <a:latin typeface="Arimo"/>
                <a:cs typeface="Arimo"/>
              </a:rPr>
              <a:t>0</a:t>
            </a:r>
            <a:endParaRPr sz="550">
              <a:latin typeface="Arimo"/>
              <a:cs typeface="Arim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35306" y="5114263"/>
            <a:ext cx="390779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78435" algn="l"/>
              </a:tabLst>
            </a:pPr>
            <a:r>
              <a:rPr dirty="0" sz="1300" b="1">
                <a:latin typeface="Arial"/>
                <a:cs typeface="Arial"/>
              </a:rPr>
              <a:t>C</a:t>
            </a:r>
            <a:r>
              <a:rPr dirty="0" sz="1300" spc="15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(carry):</a:t>
            </a:r>
            <a:r>
              <a:rPr dirty="0" sz="1300" spc="165" b="1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toplama</a:t>
            </a:r>
            <a:r>
              <a:rPr dirty="0" sz="1300" spc="16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işleminden</a:t>
            </a:r>
            <a:r>
              <a:rPr dirty="0" sz="1300" spc="16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oluşan</a:t>
            </a:r>
            <a:r>
              <a:rPr dirty="0" sz="1300" spc="16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elde</a:t>
            </a:r>
            <a:r>
              <a:rPr dirty="0" sz="1300" spc="16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ve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6515696" y="4861496"/>
          <a:ext cx="2950845" cy="18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/>
                <a:gridCol w="184150"/>
                <a:gridCol w="184150"/>
                <a:gridCol w="184150"/>
                <a:gridCol w="184150"/>
                <a:gridCol w="184150"/>
                <a:gridCol w="184150"/>
                <a:gridCol w="184150"/>
                <a:gridCol w="184150"/>
                <a:gridCol w="184150"/>
                <a:gridCol w="184150"/>
                <a:gridCol w="184150"/>
                <a:gridCol w="184150"/>
                <a:gridCol w="184150"/>
                <a:gridCol w="184150"/>
                <a:gridCol w="184150"/>
              </a:tblGrid>
              <a:tr h="178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b="1">
                          <a:latin typeface="Trebuchet MS"/>
                          <a:cs typeface="Trebuchet MS"/>
                        </a:rPr>
                        <a:t>O</a:t>
                      </a:r>
                      <a:endParaRPr sz="85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b="1">
                          <a:latin typeface="Trebuchet MS"/>
                          <a:cs typeface="Trebuchet MS"/>
                        </a:rPr>
                        <a:t>D</a:t>
                      </a:r>
                      <a:endParaRPr sz="85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b="1">
                          <a:latin typeface="Trebuchet MS"/>
                          <a:cs typeface="Trebuchet MS"/>
                        </a:rPr>
                        <a:t>I</a:t>
                      </a:r>
                      <a:endParaRPr sz="85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b="1">
                          <a:latin typeface="Trebuchet MS"/>
                          <a:cs typeface="Trebuchet MS"/>
                        </a:rPr>
                        <a:t>T</a:t>
                      </a:r>
                      <a:endParaRPr sz="85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b="1">
                          <a:latin typeface="Trebuchet MS"/>
                          <a:cs typeface="Trebuchet MS"/>
                        </a:rPr>
                        <a:t>S</a:t>
                      </a:r>
                      <a:endParaRPr sz="85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b="1">
                          <a:latin typeface="Trebuchet MS"/>
                          <a:cs typeface="Trebuchet MS"/>
                        </a:rPr>
                        <a:t>Z</a:t>
                      </a:r>
                      <a:endParaRPr sz="85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b="1">
                          <a:latin typeface="Trebuchet MS"/>
                          <a:cs typeface="Trebuchet MS"/>
                        </a:rPr>
                        <a:t>A</a:t>
                      </a:r>
                      <a:endParaRPr sz="85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b="1">
                          <a:latin typeface="Trebuchet MS"/>
                          <a:cs typeface="Trebuchet MS"/>
                        </a:rPr>
                        <a:t>P</a:t>
                      </a:r>
                      <a:endParaRPr sz="85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b="1">
                          <a:latin typeface="Trebuchet MS"/>
                          <a:cs typeface="Trebuchet MS"/>
                        </a:rPr>
                        <a:t>C</a:t>
                      </a:r>
                      <a:endParaRPr sz="85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5783275" y="5251703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200762" y="5273102"/>
            <a:ext cx="3113405" cy="40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Arial"/>
                <a:cs typeface="Arial"/>
              </a:rPr>
              <a:t>çıkarma </a:t>
            </a:r>
            <a:r>
              <a:rPr dirty="0" sz="1300" spc="-5">
                <a:latin typeface="Arial"/>
                <a:cs typeface="Arial"/>
              </a:rPr>
              <a:t>işleminden oluşan ödünçleri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 spc="-15">
                <a:latin typeface="Arial"/>
                <a:cs typeface="Arial"/>
              </a:rPr>
              <a:t>tutar.</a:t>
            </a:r>
            <a:endParaRPr sz="13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15"/>
              </a:spcBef>
            </a:pPr>
            <a:r>
              <a:rPr dirty="0" sz="1150">
                <a:latin typeface="Arial"/>
                <a:cs typeface="Arial"/>
              </a:rPr>
              <a:t>– </a:t>
            </a:r>
            <a:r>
              <a:rPr dirty="0" sz="1150" spc="-5">
                <a:latin typeface="Arial"/>
                <a:cs typeface="Arial"/>
              </a:rPr>
              <a:t>Ayrıca, </a:t>
            </a:r>
            <a:r>
              <a:rPr dirty="0" sz="1150">
                <a:latin typeface="Arial"/>
                <a:cs typeface="Arial"/>
              </a:rPr>
              <a:t>hata durumlarını</a:t>
            </a:r>
            <a:r>
              <a:rPr dirty="0" sz="1150" spc="-19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gösterir</a:t>
            </a:r>
            <a:endParaRPr sz="11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35306" y="5648133"/>
            <a:ext cx="3907790" cy="877569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77800" marR="5080" indent="-165735">
              <a:lnSpc>
                <a:spcPts val="1250"/>
              </a:lnSpc>
              <a:spcBef>
                <a:spcPts val="400"/>
              </a:spcBef>
              <a:buFont typeface="Arial"/>
              <a:buChar char="•"/>
              <a:tabLst>
                <a:tab pos="178435" algn="l"/>
              </a:tabLst>
            </a:pPr>
            <a:r>
              <a:rPr dirty="0" sz="1300" b="1">
                <a:latin typeface="Arial"/>
                <a:cs typeface="Arial"/>
              </a:rPr>
              <a:t>P (parity): </a:t>
            </a:r>
            <a:r>
              <a:rPr dirty="0" sz="1300" spc="-5">
                <a:latin typeface="Arial"/>
                <a:cs typeface="Arial"/>
              </a:rPr>
              <a:t>bir sayıda bulunan 1’lerin tek sayıda </a:t>
            </a:r>
            <a:r>
              <a:rPr dirty="0" sz="1300">
                <a:latin typeface="Arial"/>
                <a:cs typeface="Arial"/>
              </a:rPr>
              <a:t>mı  </a:t>
            </a:r>
            <a:r>
              <a:rPr dirty="0" sz="1300" spc="-5">
                <a:latin typeface="Arial"/>
                <a:cs typeface="Arial"/>
              </a:rPr>
              <a:t>yoksa çift sayıda </a:t>
            </a:r>
            <a:r>
              <a:rPr dirty="0" sz="1300">
                <a:latin typeface="Arial"/>
                <a:cs typeface="Arial"/>
              </a:rPr>
              <a:t>mı </a:t>
            </a:r>
            <a:r>
              <a:rPr dirty="0" sz="1300" spc="-5">
                <a:latin typeface="Arial"/>
                <a:cs typeface="Arial"/>
              </a:rPr>
              <a:t>olduğunu</a:t>
            </a:r>
            <a:r>
              <a:rPr dirty="0" sz="1300">
                <a:latin typeface="Arial"/>
                <a:cs typeface="Arial"/>
              </a:rPr>
              <a:t> </a:t>
            </a:r>
            <a:r>
              <a:rPr dirty="0" sz="1300" spc="-15">
                <a:latin typeface="Arial"/>
                <a:cs typeface="Arial"/>
              </a:rPr>
              <a:t>belirtir.</a:t>
            </a:r>
            <a:endParaRPr sz="1300">
              <a:latin typeface="Arial"/>
              <a:cs typeface="Arial"/>
            </a:endParaRPr>
          </a:p>
          <a:p>
            <a:pPr lvl="1" marL="370840" indent="-138430">
              <a:lnSpc>
                <a:spcPct val="100000"/>
              </a:lnSpc>
              <a:spcBef>
                <a:spcPts val="25"/>
              </a:spcBef>
              <a:buChar char="–"/>
              <a:tabLst>
                <a:tab pos="371475" algn="l"/>
              </a:tabLst>
            </a:pPr>
            <a:r>
              <a:rPr dirty="0" sz="1150">
                <a:latin typeface="Arial"/>
                <a:cs typeface="Arial"/>
              </a:rPr>
              <a:t>0 tek parity; 1 çift</a:t>
            </a:r>
            <a:r>
              <a:rPr dirty="0" sz="1150" spc="-20">
                <a:latin typeface="Arial"/>
                <a:cs typeface="Arial"/>
              </a:rPr>
              <a:t> </a:t>
            </a:r>
            <a:r>
              <a:rPr dirty="0" sz="1150" spc="-15">
                <a:latin typeface="Arial"/>
                <a:cs typeface="Arial"/>
              </a:rPr>
              <a:t>parity.</a:t>
            </a:r>
            <a:endParaRPr sz="1150">
              <a:latin typeface="Arial"/>
              <a:cs typeface="Arial"/>
            </a:endParaRPr>
          </a:p>
          <a:p>
            <a:pPr lvl="1" marL="370840" marR="5715" indent="-138430">
              <a:lnSpc>
                <a:spcPts val="1110"/>
              </a:lnSpc>
              <a:spcBef>
                <a:spcPts val="270"/>
              </a:spcBef>
              <a:buChar char="–"/>
              <a:tabLst>
                <a:tab pos="371475" algn="l"/>
              </a:tabLst>
            </a:pPr>
            <a:r>
              <a:rPr dirty="0" sz="1150">
                <a:latin typeface="Arial"/>
                <a:cs typeface="Arial"/>
              </a:rPr>
              <a:t>Eğer </a:t>
            </a:r>
            <a:r>
              <a:rPr dirty="0" sz="1150" spc="-5">
                <a:latin typeface="Arial"/>
                <a:cs typeface="Arial"/>
              </a:rPr>
              <a:t>bir </a:t>
            </a:r>
            <a:r>
              <a:rPr dirty="0" sz="1150">
                <a:latin typeface="Arial"/>
                <a:cs typeface="Arial"/>
              </a:rPr>
              <a:t>sayı 3 tane binary 1 bit var ise, sayı </a:t>
            </a:r>
            <a:r>
              <a:rPr dirty="0" sz="1150" spc="-5">
                <a:latin typeface="Arial"/>
                <a:cs typeface="Arial"/>
              </a:rPr>
              <a:t>tek  </a:t>
            </a:r>
            <a:r>
              <a:rPr dirty="0" sz="1150">
                <a:latin typeface="Arial"/>
                <a:cs typeface="Arial"/>
              </a:rPr>
              <a:t>parity’ye </a:t>
            </a:r>
            <a:r>
              <a:rPr dirty="0" sz="1150" spc="-10">
                <a:latin typeface="Arial"/>
                <a:cs typeface="Arial"/>
              </a:rPr>
              <a:t>sahiptir.</a:t>
            </a:r>
            <a:endParaRPr sz="11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783275" y="6493002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255918" y="6500056"/>
            <a:ext cx="3687445" cy="34353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50495" marR="5080" indent="-138430">
              <a:lnSpc>
                <a:spcPts val="1110"/>
              </a:lnSpc>
              <a:spcBef>
                <a:spcPts val="370"/>
              </a:spcBef>
            </a:pPr>
            <a:r>
              <a:rPr dirty="0" sz="1150">
                <a:latin typeface="Arial"/>
                <a:cs typeface="Arial"/>
              </a:rPr>
              <a:t>– Eğer </a:t>
            </a:r>
            <a:r>
              <a:rPr dirty="0" sz="1150" spc="-5">
                <a:latin typeface="Arial"/>
                <a:cs typeface="Arial"/>
              </a:rPr>
              <a:t>bir </a:t>
            </a:r>
            <a:r>
              <a:rPr dirty="0" sz="1150">
                <a:latin typeface="Arial"/>
                <a:cs typeface="Arial"/>
              </a:rPr>
              <a:t>sayıda hiç 1 bit yok ise, sayı çift parity’ye  </a:t>
            </a:r>
            <a:r>
              <a:rPr dirty="0" sz="1150" spc="-10">
                <a:latin typeface="Arial"/>
                <a:cs typeface="Arial"/>
              </a:rPr>
              <a:t>sahiptir.</a:t>
            </a:r>
            <a:endParaRPr sz="11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151</a:t>
            </a:r>
            <a:endParaRPr sz="550">
              <a:latin typeface="Arimo"/>
              <a:cs typeface="Arim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152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7991" y="534690"/>
            <a:ext cx="6731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2100" spc="60">
                <a:latin typeface="Arimo"/>
                <a:cs typeface="Arimo"/>
              </a:rPr>
              <a:t>’</a:t>
            </a:r>
            <a:endParaRPr sz="2100">
              <a:latin typeface="Arimo"/>
              <a:cs typeface="Arim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651509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93456" y="454612"/>
            <a:ext cx="2218055" cy="3492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-160"/>
              <a:t>Flag </a:t>
            </a:r>
            <a:r>
              <a:rPr dirty="0" sz="2100" spc="-35"/>
              <a:t>Bit </a:t>
            </a:r>
            <a:r>
              <a:rPr dirty="0" sz="2100" spc="-15"/>
              <a:t>leri </a:t>
            </a:r>
            <a:r>
              <a:rPr dirty="0" sz="2100" spc="-95"/>
              <a:t>(devam)</a:t>
            </a:r>
            <a:endParaRPr sz="2100"/>
          </a:p>
        </p:txBody>
      </p:sp>
      <p:sp>
        <p:nvSpPr>
          <p:cNvPr id="5" name="object 5"/>
          <p:cNvSpPr txBox="1"/>
          <p:nvPr/>
        </p:nvSpPr>
        <p:spPr>
          <a:xfrm>
            <a:off x="748518" y="970470"/>
            <a:ext cx="3907790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78435" algn="l"/>
                <a:tab pos="1976755" algn="l"/>
              </a:tabLst>
            </a:pPr>
            <a:r>
              <a:rPr dirty="0" sz="1450" spc="-5" b="1">
                <a:latin typeface="Arial"/>
                <a:cs typeface="Arial"/>
              </a:rPr>
              <a:t>A</a:t>
            </a:r>
            <a:r>
              <a:rPr dirty="0" sz="1450" spc="125" b="1">
                <a:latin typeface="Arial"/>
                <a:cs typeface="Arial"/>
              </a:rPr>
              <a:t> </a:t>
            </a:r>
            <a:r>
              <a:rPr dirty="0" sz="1450" spc="-5" b="1">
                <a:latin typeface="Arial"/>
                <a:cs typeface="Arial"/>
              </a:rPr>
              <a:t>(auxiliary</a:t>
            </a:r>
            <a:r>
              <a:rPr dirty="0" sz="1450" spc="180" b="1">
                <a:latin typeface="Arial"/>
                <a:cs typeface="Arial"/>
              </a:rPr>
              <a:t> </a:t>
            </a:r>
            <a:r>
              <a:rPr dirty="0" sz="1450" spc="-5" b="1">
                <a:latin typeface="Arial"/>
                <a:cs typeface="Arial"/>
              </a:rPr>
              <a:t>carry):	</a:t>
            </a:r>
            <a:r>
              <a:rPr dirty="0" sz="1450" spc="-5">
                <a:latin typeface="Arial"/>
                <a:cs typeface="Arial"/>
              </a:rPr>
              <a:t>3 ve 4. bit</a:t>
            </a:r>
            <a:r>
              <a:rPr dirty="0" sz="1450" spc="245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pozisyonları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966" y="1146956"/>
            <a:ext cx="3742054" cy="422909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 marR="5080" indent="-635">
              <a:lnSpc>
                <a:spcPct val="79900"/>
              </a:lnSpc>
              <a:spcBef>
                <a:spcPts val="445"/>
              </a:spcBef>
            </a:pPr>
            <a:r>
              <a:rPr dirty="0" sz="1450" spc="-5">
                <a:latin typeface="Arial"/>
                <a:cs typeface="Arial"/>
              </a:rPr>
              <a:t>için </a:t>
            </a:r>
            <a:r>
              <a:rPr dirty="0" sz="1450" spc="-10">
                <a:latin typeface="Arial"/>
                <a:cs typeface="Arial"/>
              </a:rPr>
              <a:t>geçerli </a:t>
            </a:r>
            <a:r>
              <a:rPr dirty="0" sz="1450" spc="-5">
                <a:latin typeface="Arial"/>
                <a:cs typeface="Arial"/>
              </a:rPr>
              <a:t>olmak </a:t>
            </a:r>
            <a:r>
              <a:rPr dirty="0" sz="1450" spc="-10">
                <a:latin typeface="Arial"/>
                <a:cs typeface="Arial"/>
              </a:rPr>
              <a:t>üzere, toplama işleminden  </a:t>
            </a:r>
            <a:r>
              <a:rPr dirty="0" sz="1450" spc="-5">
                <a:latin typeface="Arial"/>
                <a:cs typeface="Arial"/>
              </a:rPr>
              <a:t>oluşan </a:t>
            </a:r>
            <a:r>
              <a:rPr dirty="0" sz="1450" spc="-10">
                <a:latin typeface="Arial"/>
                <a:cs typeface="Arial"/>
              </a:rPr>
              <a:t>elde </a:t>
            </a:r>
            <a:r>
              <a:rPr dirty="0" sz="1450" spc="-5">
                <a:latin typeface="Arial"/>
                <a:cs typeface="Arial"/>
              </a:rPr>
              <a:t>ve çıkarma </a:t>
            </a:r>
            <a:r>
              <a:rPr dirty="0" sz="1450" spc="-10">
                <a:latin typeface="Arial"/>
                <a:cs typeface="Arial"/>
              </a:rPr>
              <a:t>işleminden</a:t>
            </a:r>
            <a:r>
              <a:rPr dirty="0" sz="1450" spc="85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oluşan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6493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3975" y="1499925"/>
            <a:ext cx="1229995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10">
                <a:latin typeface="Arial"/>
                <a:cs typeface="Arial"/>
              </a:rPr>
              <a:t>ödünçleri</a:t>
            </a:r>
            <a:r>
              <a:rPr dirty="0" sz="1450" spc="-40">
                <a:latin typeface="Arial"/>
                <a:cs typeface="Arial"/>
              </a:rPr>
              <a:t> </a:t>
            </a:r>
            <a:r>
              <a:rPr dirty="0" sz="1450" spc="-20">
                <a:latin typeface="Arial"/>
                <a:cs typeface="Arial"/>
              </a:rPr>
              <a:t>tutar.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8519" y="1720533"/>
            <a:ext cx="3907154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78435" algn="l"/>
                <a:tab pos="642620" algn="l"/>
                <a:tab pos="1556385" algn="l"/>
                <a:tab pos="2602865" algn="l"/>
                <a:tab pos="3342640" algn="l"/>
              </a:tabLst>
            </a:pPr>
            <a:r>
              <a:rPr dirty="0" sz="1450" spc="-5" b="1">
                <a:latin typeface="Arial"/>
                <a:cs typeface="Arial"/>
              </a:rPr>
              <a:t>Z</a:t>
            </a:r>
            <a:r>
              <a:rPr dirty="0" sz="1450" spc="-5" b="1">
                <a:latin typeface="Arial"/>
                <a:cs typeface="Arial"/>
              </a:rPr>
              <a:t>	</a:t>
            </a:r>
            <a:r>
              <a:rPr dirty="0" sz="1450" spc="-10" b="1">
                <a:latin typeface="Arial"/>
                <a:cs typeface="Arial"/>
              </a:rPr>
              <a:t>(zero</a:t>
            </a:r>
            <a:r>
              <a:rPr dirty="0" sz="1450" spc="-5" b="1">
                <a:latin typeface="Arial"/>
                <a:cs typeface="Arial"/>
              </a:rPr>
              <a:t>):</a:t>
            </a:r>
            <a:r>
              <a:rPr dirty="0" sz="1450" b="1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aritmeti</a:t>
            </a:r>
            <a:r>
              <a:rPr dirty="0" sz="1450" spc="-5">
                <a:latin typeface="Arial"/>
                <a:cs typeface="Arial"/>
              </a:rPr>
              <a:t>k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vey</a:t>
            </a:r>
            <a:r>
              <a:rPr dirty="0" sz="1450" spc="-5">
                <a:latin typeface="Arial"/>
                <a:cs typeface="Arial"/>
              </a:rPr>
              <a:t>a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man</a:t>
            </a:r>
            <a:r>
              <a:rPr dirty="0" sz="1450" spc="-5">
                <a:latin typeface="Arial"/>
                <a:cs typeface="Arial"/>
              </a:rPr>
              <a:t>t</a:t>
            </a:r>
            <a:r>
              <a:rPr dirty="0" sz="1450" spc="-5">
                <a:latin typeface="Arial"/>
                <a:cs typeface="Arial"/>
              </a:rPr>
              <a:t>ı</a:t>
            </a:r>
            <a:r>
              <a:rPr dirty="0" sz="1450" spc="-5">
                <a:latin typeface="Arial"/>
                <a:cs typeface="Arial"/>
              </a:rPr>
              <a:t>k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6493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6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3975" y="1897029"/>
            <a:ext cx="3741420" cy="422909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445"/>
              </a:spcBef>
              <a:tabLst>
                <a:tab pos="1576070" algn="l"/>
                <a:tab pos="2773680" algn="l"/>
                <a:tab pos="3382010" algn="l"/>
              </a:tabLst>
            </a:pPr>
            <a:r>
              <a:rPr dirty="0" sz="1450" spc="-10">
                <a:latin typeface="Arial"/>
                <a:cs typeface="Arial"/>
              </a:rPr>
              <a:t>operasyonunu</a:t>
            </a:r>
            <a:r>
              <a:rPr dirty="0" sz="1450" spc="-5">
                <a:latin typeface="Arial"/>
                <a:cs typeface="Arial"/>
              </a:rPr>
              <a:t>n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sonucunu</a:t>
            </a:r>
            <a:r>
              <a:rPr dirty="0" sz="1450" spc="-5">
                <a:latin typeface="Arial"/>
                <a:cs typeface="Arial"/>
              </a:rPr>
              <a:t>n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>
                <a:latin typeface="Arial"/>
                <a:cs typeface="Arial"/>
              </a:rPr>
              <a:t>s</a:t>
            </a:r>
            <a:r>
              <a:rPr dirty="0" sz="1450" spc="-5">
                <a:latin typeface="Arial"/>
                <a:cs typeface="Arial"/>
              </a:rPr>
              <a:t>ıfı</a:t>
            </a:r>
            <a:r>
              <a:rPr dirty="0" sz="1450" spc="-5">
                <a:latin typeface="Arial"/>
                <a:cs typeface="Arial"/>
              </a:rPr>
              <a:t>r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olup  </a:t>
            </a:r>
            <a:r>
              <a:rPr dirty="0" sz="1450" spc="-5">
                <a:latin typeface="Arial"/>
                <a:cs typeface="Arial"/>
              </a:rPr>
              <a:t>olmadığı bilgisini</a:t>
            </a:r>
            <a:r>
              <a:rPr dirty="0" sz="1450" spc="-25">
                <a:latin typeface="Arial"/>
                <a:cs typeface="Arial"/>
              </a:rPr>
              <a:t> </a:t>
            </a:r>
            <a:r>
              <a:rPr dirty="0" sz="1450" spc="-20">
                <a:latin typeface="Arial"/>
                <a:cs typeface="Arial"/>
              </a:rPr>
              <a:t>tutar.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8518" y="2294120"/>
            <a:ext cx="3907790" cy="77597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algn="just" marL="177800" marR="5080" indent="-165735">
              <a:lnSpc>
                <a:spcPct val="79900"/>
              </a:lnSpc>
              <a:spcBef>
                <a:spcPts val="445"/>
              </a:spcBef>
              <a:buFont typeface="Arial"/>
              <a:buChar char="•"/>
              <a:tabLst>
                <a:tab pos="178435" algn="l"/>
              </a:tabLst>
            </a:pPr>
            <a:r>
              <a:rPr dirty="0" sz="1450" spc="-5" b="1">
                <a:latin typeface="Arial"/>
                <a:cs typeface="Arial"/>
              </a:rPr>
              <a:t>S (sign): </a:t>
            </a:r>
            <a:r>
              <a:rPr dirty="0" sz="1450" spc="-5">
                <a:latin typeface="Arial"/>
                <a:cs typeface="Arial"/>
              </a:rPr>
              <a:t>çalıştırılan </a:t>
            </a:r>
            <a:r>
              <a:rPr dirty="0" sz="1450" spc="-10">
                <a:latin typeface="Arial"/>
                <a:cs typeface="Arial"/>
              </a:rPr>
              <a:t>aritmetik veya </a:t>
            </a:r>
            <a:r>
              <a:rPr dirty="0" sz="1450" spc="-5">
                <a:latin typeface="Arial"/>
                <a:cs typeface="Arial"/>
              </a:rPr>
              <a:t>mantık  </a:t>
            </a:r>
            <a:r>
              <a:rPr dirty="0" sz="1450" spc="-10">
                <a:latin typeface="Arial"/>
                <a:cs typeface="Arial"/>
              </a:rPr>
              <a:t>operasyonunun sonucunda elde edilen  </a:t>
            </a:r>
            <a:r>
              <a:rPr dirty="0" sz="1450" spc="-5">
                <a:latin typeface="Arial"/>
                <a:cs typeface="Arial"/>
              </a:rPr>
              <a:t>sayının aritmetik </a:t>
            </a:r>
            <a:r>
              <a:rPr dirty="0" sz="1450" spc="-10">
                <a:latin typeface="Arial"/>
                <a:cs typeface="Arial"/>
              </a:rPr>
              <a:t>yönünü </a:t>
            </a:r>
            <a:r>
              <a:rPr dirty="0" sz="1450" spc="-5">
                <a:latin typeface="Arial"/>
                <a:cs typeface="Arial"/>
              </a:rPr>
              <a:t>(pozitif </a:t>
            </a:r>
            <a:r>
              <a:rPr dirty="0" sz="1450" spc="-10">
                <a:latin typeface="Arial"/>
                <a:cs typeface="Arial"/>
              </a:rPr>
              <a:t>veya negatif)  belirtir.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153</a:t>
            </a:r>
            <a:endParaRPr sz="550">
              <a:latin typeface="Arimo"/>
              <a:cs typeface="Arim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704785" y="534690"/>
            <a:ext cx="6731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2100" spc="60">
                <a:latin typeface="Arimo"/>
                <a:cs typeface="Arimo"/>
              </a:rPr>
              <a:t>’</a:t>
            </a:r>
            <a:endParaRPr sz="2100">
              <a:latin typeface="Arimo"/>
              <a:cs typeface="Arim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83275" y="651509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035306" y="454612"/>
            <a:ext cx="3907790" cy="7620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857250">
              <a:lnSpc>
                <a:spcPct val="100000"/>
              </a:lnSpc>
              <a:spcBef>
                <a:spcPts val="120"/>
              </a:spcBef>
            </a:pPr>
            <a:r>
              <a:rPr dirty="0" sz="2100" spc="-160">
                <a:latin typeface="Arimo"/>
                <a:cs typeface="Arimo"/>
              </a:rPr>
              <a:t>Flag </a:t>
            </a:r>
            <a:r>
              <a:rPr dirty="0" sz="2100" spc="-35">
                <a:latin typeface="Arimo"/>
                <a:cs typeface="Arimo"/>
              </a:rPr>
              <a:t>Bit </a:t>
            </a:r>
            <a:r>
              <a:rPr dirty="0" sz="2100" spc="-15">
                <a:latin typeface="Arimo"/>
                <a:cs typeface="Arimo"/>
              </a:rPr>
              <a:t>leri</a:t>
            </a:r>
            <a:r>
              <a:rPr dirty="0" sz="2100" spc="10">
                <a:latin typeface="Arimo"/>
                <a:cs typeface="Arimo"/>
              </a:rPr>
              <a:t> </a:t>
            </a:r>
            <a:r>
              <a:rPr dirty="0" sz="2100" spc="-95">
                <a:latin typeface="Arimo"/>
                <a:cs typeface="Arimo"/>
              </a:rPr>
              <a:t>(devam)</a:t>
            </a:r>
            <a:endParaRPr sz="2100">
              <a:latin typeface="Arimo"/>
              <a:cs typeface="Arimo"/>
            </a:endParaRPr>
          </a:p>
          <a:p>
            <a:pPr marL="177800" indent="-165735">
              <a:lnSpc>
                <a:spcPct val="100000"/>
              </a:lnSpc>
              <a:spcBef>
                <a:spcPts val="1520"/>
              </a:spcBef>
              <a:buFont typeface="Arial"/>
              <a:buChar char="•"/>
              <a:tabLst>
                <a:tab pos="178435" algn="l"/>
              </a:tabLst>
            </a:pPr>
            <a:r>
              <a:rPr dirty="0" sz="1450" spc="-5" b="1">
                <a:latin typeface="Arial"/>
                <a:cs typeface="Arial"/>
              </a:rPr>
              <a:t>T (trap): </a:t>
            </a:r>
            <a:r>
              <a:rPr dirty="0" sz="1450" spc="-5">
                <a:latin typeface="Arial"/>
                <a:cs typeface="Arial"/>
              </a:rPr>
              <a:t>çip </a:t>
            </a:r>
            <a:r>
              <a:rPr dirty="0" sz="1450" spc="-10">
                <a:latin typeface="Arial"/>
                <a:cs typeface="Arial"/>
              </a:rPr>
              <a:t>üzeri </a:t>
            </a:r>
            <a:r>
              <a:rPr dirty="0" sz="1450" spc="-5">
                <a:latin typeface="Arial"/>
                <a:cs typeface="Arial"/>
              </a:rPr>
              <a:t>debug özelliğine</a:t>
            </a:r>
            <a:r>
              <a:rPr dirty="0" sz="1450" spc="105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olanak</a:t>
            </a:r>
            <a:endParaRPr sz="1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00762" y="1146954"/>
            <a:ext cx="424180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5">
                <a:latin typeface="Arial"/>
                <a:cs typeface="Arial"/>
              </a:rPr>
              <a:t>tan</a:t>
            </a:r>
            <a:r>
              <a:rPr dirty="0" sz="1450" spc="-5">
                <a:latin typeface="Arial"/>
                <a:cs typeface="Arial"/>
              </a:rPr>
              <a:t>ı</a:t>
            </a:r>
            <a:r>
              <a:rPr dirty="0" sz="1450" spc="-85">
                <a:latin typeface="Arial"/>
                <a:cs typeface="Arial"/>
              </a:rPr>
              <a:t>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5306" y="1367566"/>
            <a:ext cx="3907790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78435" algn="l"/>
                <a:tab pos="389890" algn="l"/>
                <a:tab pos="1491615" algn="l"/>
                <a:tab pos="2082164" algn="l"/>
                <a:tab pos="3009900" algn="l"/>
                <a:tab pos="3792220" algn="l"/>
              </a:tabLst>
            </a:pPr>
            <a:r>
              <a:rPr dirty="0" sz="1450" spc="-5" b="1">
                <a:latin typeface="Arial"/>
                <a:cs typeface="Arial"/>
              </a:rPr>
              <a:t>I</a:t>
            </a:r>
            <a:r>
              <a:rPr dirty="0" sz="1450" spc="-5" b="1">
                <a:latin typeface="Arial"/>
                <a:cs typeface="Arial"/>
              </a:rPr>
              <a:t>	</a:t>
            </a:r>
            <a:r>
              <a:rPr dirty="0" sz="1450" spc="-5" b="1">
                <a:latin typeface="Arial"/>
                <a:cs typeface="Arial"/>
              </a:rPr>
              <a:t>(interrupt):</a:t>
            </a:r>
            <a:r>
              <a:rPr dirty="0" sz="1450" spc="-5" b="1">
                <a:latin typeface="Arial"/>
                <a:cs typeface="Arial"/>
              </a:rPr>
              <a:t>	</a:t>
            </a:r>
            <a:r>
              <a:rPr dirty="0" sz="1450" spc="-5">
                <a:latin typeface="Arial"/>
                <a:cs typeface="Arial"/>
              </a:rPr>
              <a:t>INTR</a:t>
            </a:r>
            <a:r>
              <a:rPr dirty="0" sz="1450" spc="-5">
                <a:latin typeface="Arial"/>
                <a:cs typeface="Arial"/>
              </a:rPr>
              <a:t>	</a:t>
            </a:r>
            <a:r>
              <a:rPr dirty="0" sz="1450" spc="-5">
                <a:latin typeface="Arial"/>
                <a:cs typeface="Arial"/>
              </a:rPr>
              <a:t>(</a:t>
            </a:r>
            <a:r>
              <a:rPr dirty="0" sz="1450" spc="-5" b="1">
                <a:latin typeface="Arial"/>
                <a:cs typeface="Arial"/>
              </a:rPr>
              <a:t>int</a:t>
            </a:r>
            <a:r>
              <a:rPr dirty="0" sz="1450" spc="-10">
                <a:latin typeface="Arial"/>
                <a:cs typeface="Arial"/>
              </a:rPr>
              <a:t>errup</a:t>
            </a:r>
            <a:r>
              <a:rPr dirty="0" sz="1450" spc="-5">
                <a:latin typeface="Arial"/>
                <a:cs typeface="Arial"/>
              </a:rPr>
              <a:t>t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5" b="1">
                <a:latin typeface="Arial"/>
                <a:cs typeface="Arial"/>
              </a:rPr>
              <a:t>r</a:t>
            </a:r>
            <a:r>
              <a:rPr dirty="0" sz="1450" spc="-10">
                <a:latin typeface="Arial"/>
                <a:cs typeface="Arial"/>
              </a:rPr>
              <a:t>eques</a:t>
            </a:r>
            <a:r>
              <a:rPr dirty="0" sz="1450" spc="-5">
                <a:latin typeface="Arial"/>
                <a:cs typeface="Arial"/>
              </a:rPr>
              <a:t>t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5">
                <a:latin typeface="Arial"/>
                <a:cs typeface="Arial"/>
              </a:rPr>
              <a:t>–</a:t>
            </a:r>
            <a:endParaRPr sz="1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00762" y="1544058"/>
            <a:ext cx="2871470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10">
                <a:latin typeface="Arial"/>
                <a:cs typeface="Arial"/>
              </a:rPr>
              <a:t>interrupt </a:t>
            </a:r>
            <a:r>
              <a:rPr dirty="0" sz="1450" spc="-5">
                <a:latin typeface="Arial"/>
                <a:cs typeface="Arial"/>
              </a:rPr>
              <a:t>isteği) girişini </a:t>
            </a:r>
            <a:r>
              <a:rPr dirty="0" sz="1450" spc="-10">
                <a:latin typeface="Arial"/>
                <a:cs typeface="Arial"/>
              </a:rPr>
              <a:t>kontrol</a:t>
            </a:r>
            <a:r>
              <a:rPr dirty="0" sz="1450">
                <a:latin typeface="Arial"/>
                <a:cs typeface="Arial"/>
              </a:rPr>
              <a:t> </a:t>
            </a:r>
            <a:r>
              <a:rPr dirty="0" sz="1450" spc="-25">
                <a:latin typeface="Arial"/>
                <a:cs typeface="Arial"/>
              </a:rPr>
              <a:t>eder.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86163" y="1794771"/>
            <a:ext cx="41275" cy="205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450" spc="-5">
                <a:latin typeface="Arial"/>
                <a:cs typeface="Arial"/>
              </a:rPr>
              <a:t>’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83275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035306" y="1764657"/>
            <a:ext cx="3907790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78435" algn="l"/>
              </a:tabLst>
            </a:pPr>
            <a:r>
              <a:rPr dirty="0" sz="1450" spc="-5" b="1">
                <a:latin typeface="Arial"/>
                <a:cs typeface="Arial"/>
              </a:rPr>
              <a:t>D (direction): </a:t>
            </a:r>
            <a:r>
              <a:rPr dirty="0" sz="1450" spc="-5">
                <a:latin typeface="Arial"/>
                <a:cs typeface="Arial"/>
              </a:rPr>
              <a:t>DI </a:t>
            </a:r>
            <a:r>
              <a:rPr dirty="0" sz="1450" spc="-10">
                <a:latin typeface="Arial"/>
                <a:cs typeface="Arial"/>
              </a:rPr>
              <a:t>ve/veya </a:t>
            </a:r>
            <a:r>
              <a:rPr dirty="0" sz="1450" spc="-5">
                <a:latin typeface="Arial"/>
                <a:cs typeface="Arial"/>
              </a:rPr>
              <a:t>SI </a:t>
            </a:r>
            <a:r>
              <a:rPr dirty="0" sz="1450" spc="-10">
                <a:latin typeface="Arial"/>
                <a:cs typeface="Arial"/>
              </a:rPr>
              <a:t>register </a:t>
            </a:r>
            <a:r>
              <a:rPr dirty="0" sz="1450" spc="-5">
                <a:latin typeface="Arial"/>
                <a:cs typeface="Arial"/>
              </a:rPr>
              <a:t>ları</a:t>
            </a:r>
            <a:r>
              <a:rPr dirty="0" sz="1450" spc="315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için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83275" y="2305823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58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58" y="828294"/>
                </a:lnTo>
                <a:lnTo>
                  <a:pt x="4412158" y="414528"/>
                </a:lnTo>
                <a:lnTo>
                  <a:pt x="4412158" y="413766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035306" y="1941149"/>
            <a:ext cx="3907790" cy="116459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77800" marR="5080">
              <a:lnSpc>
                <a:spcPct val="79900"/>
              </a:lnSpc>
              <a:spcBef>
                <a:spcPts val="445"/>
              </a:spcBef>
              <a:tabLst>
                <a:tab pos="972819" algn="l"/>
                <a:tab pos="1522095" algn="l"/>
                <a:tab pos="2326005" algn="l"/>
                <a:tab pos="3507740" algn="l"/>
              </a:tabLst>
            </a:pPr>
            <a:r>
              <a:rPr dirty="0" sz="1450" spc="-5">
                <a:latin typeface="Arial"/>
                <a:cs typeface="Arial"/>
              </a:rPr>
              <a:t>artt</a:t>
            </a:r>
            <a:r>
              <a:rPr dirty="0" sz="1450" spc="-5">
                <a:latin typeface="Arial"/>
                <a:cs typeface="Arial"/>
              </a:rPr>
              <a:t>ı</a:t>
            </a:r>
            <a:r>
              <a:rPr dirty="0" sz="1450" spc="-10">
                <a:latin typeface="Arial"/>
                <a:cs typeface="Arial"/>
              </a:rPr>
              <a:t>rm</a:t>
            </a:r>
            <a:r>
              <a:rPr dirty="0" sz="1450" spc="-5">
                <a:latin typeface="Arial"/>
                <a:cs typeface="Arial"/>
              </a:rPr>
              <a:t>a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5">
                <a:latin typeface="Arial"/>
                <a:cs typeface="Arial"/>
              </a:rPr>
              <a:t>v</a:t>
            </a:r>
            <a:r>
              <a:rPr dirty="0" sz="1450" spc="-10">
                <a:latin typeface="Arial"/>
                <a:cs typeface="Arial"/>
              </a:rPr>
              <a:t>ey</a:t>
            </a:r>
            <a:r>
              <a:rPr dirty="0" sz="1450" spc="-5">
                <a:latin typeface="Arial"/>
                <a:cs typeface="Arial"/>
              </a:rPr>
              <a:t>a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azaltm</a:t>
            </a:r>
            <a:r>
              <a:rPr dirty="0" sz="1450" spc="-5">
                <a:latin typeface="Arial"/>
                <a:cs typeface="Arial"/>
              </a:rPr>
              <a:t>a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modla</a:t>
            </a:r>
            <a:r>
              <a:rPr dirty="0" sz="1450" spc="-5">
                <a:latin typeface="Arial"/>
                <a:cs typeface="Arial"/>
              </a:rPr>
              <a:t>r</a:t>
            </a:r>
            <a:r>
              <a:rPr dirty="0" sz="1450" spc="-5">
                <a:latin typeface="Arial"/>
                <a:cs typeface="Arial"/>
              </a:rPr>
              <a:t>ı</a:t>
            </a:r>
            <a:r>
              <a:rPr dirty="0" sz="1450" spc="-10">
                <a:latin typeface="Arial"/>
                <a:cs typeface="Arial"/>
              </a:rPr>
              <a:t>nda</a:t>
            </a:r>
            <a:r>
              <a:rPr dirty="0" sz="1450" spc="-5">
                <a:latin typeface="Arial"/>
                <a:cs typeface="Arial"/>
              </a:rPr>
              <a:t>n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birini  </a:t>
            </a:r>
            <a:r>
              <a:rPr dirty="0" sz="1450" spc="-20">
                <a:latin typeface="Arial"/>
                <a:cs typeface="Arial"/>
              </a:rPr>
              <a:t>seçer.</a:t>
            </a:r>
            <a:endParaRPr sz="1450">
              <a:latin typeface="Arial"/>
              <a:cs typeface="Arial"/>
            </a:endParaRPr>
          </a:p>
          <a:p>
            <a:pPr marL="177800" marR="5080" indent="-165735">
              <a:lnSpc>
                <a:spcPct val="79900"/>
              </a:lnSpc>
              <a:spcBef>
                <a:spcPts val="350"/>
              </a:spcBef>
              <a:buFont typeface="Arial"/>
              <a:buChar char="•"/>
              <a:tabLst>
                <a:tab pos="178435" algn="l"/>
              </a:tabLst>
            </a:pPr>
            <a:r>
              <a:rPr dirty="0" sz="1450" spc="-5" b="1">
                <a:latin typeface="Arial"/>
                <a:cs typeface="Arial"/>
              </a:rPr>
              <a:t>O (overflow): </a:t>
            </a:r>
            <a:r>
              <a:rPr dirty="0" sz="1450" spc="-5">
                <a:latin typeface="Arial"/>
                <a:cs typeface="Arial"/>
              </a:rPr>
              <a:t>iki yönlü sayının toplamı </a:t>
            </a:r>
            <a:r>
              <a:rPr dirty="0" sz="1450" spc="-10">
                <a:latin typeface="Arial"/>
                <a:cs typeface="Arial"/>
              </a:rPr>
              <a:t>veya  </a:t>
            </a:r>
            <a:r>
              <a:rPr dirty="0" sz="1450" spc="-5">
                <a:latin typeface="Arial"/>
                <a:cs typeface="Arial"/>
              </a:rPr>
              <a:t>çıkarılması </a:t>
            </a:r>
            <a:r>
              <a:rPr dirty="0" sz="1450" spc="-10">
                <a:latin typeface="Arial"/>
                <a:cs typeface="Arial"/>
              </a:rPr>
              <a:t>durumlarında</a:t>
            </a:r>
            <a:r>
              <a:rPr dirty="0" sz="1450" spc="-25">
                <a:latin typeface="Arial"/>
                <a:cs typeface="Arial"/>
              </a:rPr>
              <a:t> </a:t>
            </a:r>
            <a:r>
              <a:rPr dirty="0" sz="1450" spc="-15">
                <a:latin typeface="Arial"/>
                <a:cs typeface="Arial"/>
              </a:rPr>
              <a:t>kullanılır.</a:t>
            </a:r>
            <a:endParaRPr sz="1450">
              <a:latin typeface="Arial"/>
              <a:cs typeface="Arial"/>
            </a:endParaRPr>
          </a:p>
          <a:p>
            <a:pPr marL="370840" marR="5080" indent="-138430">
              <a:lnSpc>
                <a:spcPts val="1200"/>
              </a:lnSpc>
              <a:spcBef>
                <a:spcPts val="295"/>
              </a:spcBef>
              <a:tabLst>
                <a:tab pos="1092200" algn="l"/>
                <a:tab pos="1732914" algn="l"/>
                <a:tab pos="2507615" algn="l"/>
                <a:tab pos="3185160" algn="l"/>
              </a:tabLst>
            </a:pPr>
            <a:r>
              <a:rPr dirty="0" sz="1250">
                <a:latin typeface="Arial"/>
                <a:cs typeface="Arial"/>
              </a:rPr>
              <a:t>–</a:t>
            </a:r>
            <a:r>
              <a:rPr dirty="0" sz="1250" spc="4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o</a:t>
            </a:r>
            <a:r>
              <a:rPr dirty="0" sz="1250">
                <a:latin typeface="Arial"/>
                <a:cs typeface="Arial"/>
              </a:rPr>
              <a:t>verflow</a:t>
            </a:r>
            <a:r>
              <a:rPr dirty="0" sz="1250">
                <a:latin typeface="Arial"/>
                <a:cs typeface="Arial"/>
              </a:rPr>
              <a:t>	</a:t>
            </a:r>
            <a:r>
              <a:rPr dirty="0" sz="1250">
                <a:latin typeface="Arial"/>
                <a:cs typeface="Arial"/>
              </a:rPr>
              <a:t>o</a:t>
            </a:r>
            <a:r>
              <a:rPr dirty="0" sz="1250">
                <a:latin typeface="Arial"/>
                <a:cs typeface="Arial"/>
              </a:rPr>
              <a:t>lmas</a:t>
            </a:r>
            <a:r>
              <a:rPr dirty="0" sz="1250" spc="-5">
                <a:latin typeface="Arial"/>
                <a:cs typeface="Arial"/>
              </a:rPr>
              <a:t>ı</a:t>
            </a:r>
            <a:r>
              <a:rPr dirty="0" sz="1250">
                <a:latin typeface="Arial"/>
                <a:cs typeface="Arial"/>
              </a:rPr>
              <a:t>,</a:t>
            </a:r>
            <a:r>
              <a:rPr dirty="0" sz="1250">
                <a:latin typeface="Arial"/>
                <a:cs typeface="Arial"/>
              </a:rPr>
              <a:t>	</a:t>
            </a:r>
            <a:r>
              <a:rPr dirty="0" sz="1250">
                <a:latin typeface="Arial"/>
                <a:cs typeface="Arial"/>
              </a:rPr>
              <a:t>sonucun,</a:t>
            </a:r>
            <a:r>
              <a:rPr dirty="0" sz="1250">
                <a:latin typeface="Arial"/>
                <a:cs typeface="Arial"/>
              </a:rPr>
              <a:t>	</a:t>
            </a:r>
            <a:r>
              <a:rPr dirty="0" sz="1250">
                <a:latin typeface="Arial"/>
                <a:cs typeface="Arial"/>
              </a:rPr>
              <a:t>16-bitlik</a:t>
            </a:r>
            <a:r>
              <a:rPr dirty="0" sz="1250">
                <a:latin typeface="Arial"/>
                <a:cs typeface="Arial"/>
              </a:rPr>
              <a:t>	</a:t>
            </a:r>
            <a:r>
              <a:rPr dirty="0" sz="1250">
                <a:latin typeface="Arial"/>
                <a:cs typeface="Arial"/>
              </a:rPr>
              <a:t>kapasiteyi  </a:t>
            </a:r>
            <a:r>
              <a:rPr dirty="0" sz="1250" spc="-5">
                <a:latin typeface="Arial"/>
                <a:cs typeface="Arial"/>
              </a:rPr>
              <a:t>aştığını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gösterir.</a:t>
            </a:r>
            <a:endParaRPr sz="12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154</a:t>
            </a:r>
            <a:endParaRPr sz="550">
              <a:latin typeface="Arimo"/>
              <a:cs typeface="Arim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681695" y="5194042"/>
            <a:ext cx="2121535" cy="349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-90">
                <a:latin typeface="Arimo"/>
                <a:cs typeface="Arimo"/>
              </a:rPr>
              <a:t>Adresleme</a:t>
            </a:r>
            <a:r>
              <a:rPr dirty="0" sz="2100" spc="-180">
                <a:latin typeface="Arimo"/>
                <a:cs typeface="Arimo"/>
              </a:rPr>
              <a:t> </a:t>
            </a:r>
            <a:r>
              <a:rPr dirty="0" sz="2100" spc="-130">
                <a:latin typeface="Arimo"/>
                <a:cs typeface="Arimo"/>
              </a:rPr>
              <a:t>Modlar</a:t>
            </a:r>
            <a:r>
              <a:rPr dirty="0" sz="2100" spc="-130">
                <a:latin typeface="WenQuanYi Micro Hei Mono"/>
                <a:cs typeface="WenQuanYi Micro Hei Mono"/>
              </a:rPr>
              <a:t>ı</a:t>
            </a:r>
            <a:endParaRPr sz="2100">
              <a:latin typeface="WenQuanYi Micro Hei Mono"/>
              <a:cs typeface="WenQuanYi Micro Hei Mon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967285" y="4926012"/>
            <a:ext cx="4110354" cy="110807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just" marL="25400" marR="5080" indent="-13335">
              <a:lnSpc>
                <a:spcPts val="1670"/>
              </a:lnSpc>
              <a:spcBef>
                <a:spcPts val="305"/>
              </a:spcBef>
            </a:pPr>
            <a:r>
              <a:rPr dirty="0" sz="1550" spc="-10">
                <a:latin typeface="Arial"/>
                <a:cs typeface="Arial"/>
              </a:rPr>
              <a:t>Adresleme modları belleğin nasıl kullanıldığını,  belleğe </a:t>
            </a:r>
            <a:r>
              <a:rPr dirty="0" sz="1550" spc="-5">
                <a:latin typeface="Arial"/>
                <a:cs typeface="Arial"/>
              </a:rPr>
              <a:t>nasıl </a:t>
            </a:r>
            <a:r>
              <a:rPr dirty="0" sz="1550" spc="-10">
                <a:latin typeface="Arial"/>
                <a:cs typeface="Arial"/>
              </a:rPr>
              <a:t>erişileceğini </a:t>
            </a:r>
            <a:r>
              <a:rPr dirty="0" sz="1550" spc="-5">
                <a:latin typeface="Arial"/>
                <a:cs typeface="Arial"/>
              </a:rPr>
              <a:t>ve verilerin </a:t>
            </a:r>
            <a:r>
              <a:rPr dirty="0" sz="1550" spc="-10">
                <a:latin typeface="Arial"/>
                <a:cs typeface="Arial"/>
              </a:rPr>
              <a:t>belleğe  nasıl yerleştirileceğini </a:t>
            </a:r>
            <a:r>
              <a:rPr dirty="0" sz="1550" spc="-20">
                <a:latin typeface="Arial"/>
                <a:cs typeface="Arial"/>
              </a:rPr>
              <a:t>belirler. </a:t>
            </a:r>
            <a:r>
              <a:rPr dirty="0" sz="1550" spc="-10">
                <a:latin typeface="Arial"/>
                <a:cs typeface="Arial"/>
              </a:rPr>
              <a:t>Aşağıda verilen  anlatımda kullanılan kısaltmaları anlamaları </a:t>
            </a:r>
            <a:r>
              <a:rPr dirty="0" sz="1550" spc="-5">
                <a:latin typeface="Arial"/>
                <a:cs typeface="Arial"/>
              </a:rPr>
              <a:t>şu  </a:t>
            </a:r>
            <a:r>
              <a:rPr dirty="0" sz="1550" spc="-15">
                <a:latin typeface="Arial"/>
                <a:cs typeface="Arial"/>
              </a:rPr>
              <a:t>şekildedir.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83275" y="6493014"/>
            <a:ext cx="4412615" cy="828040"/>
          </a:xfrm>
          <a:custGeom>
            <a:avLst/>
            <a:gdLst/>
            <a:ahLst/>
            <a:cxnLst/>
            <a:rect l="l" t="t" r="r" b="b"/>
            <a:pathLst>
              <a:path w="4412615" h="828040">
                <a:moveTo>
                  <a:pt x="4412158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7544"/>
                </a:lnTo>
                <a:lnTo>
                  <a:pt x="4412158" y="827544"/>
                </a:lnTo>
                <a:lnTo>
                  <a:pt x="4412158" y="414528"/>
                </a:lnTo>
                <a:lnTo>
                  <a:pt x="4412158" y="413766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255918" y="6267844"/>
            <a:ext cx="2709545" cy="704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38784">
              <a:lnSpc>
                <a:spcPct val="110100"/>
              </a:lnSpc>
              <a:spcBef>
                <a:spcPts val="100"/>
              </a:spcBef>
            </a:pPr>
            <a:r>
              <a:rPr dirty="0" sz="1350">
                <a:latin typeface="Arial"/>
                <a:cs typeface="Arial"/>
              </a:rPr>
              <a:t>Register: Kaydedici</a:t>
            </a:r>
            <a:r>
              <a:rPr dirty="0" sz="1350" spc="-80">
                <a:latin typeface="Arial"/>
                <a:cs typeface="Arial"/>
              </a:rPr>
              <a:t> </a:t>
            </a:r>
            <a:r>
              <a:rPr dirty="0" sz="1350" spc="-15">
                <a:latin typeface="Arial"/>
                <a:cs typeface="Arial"/>
              </a:rPr>
              <a:t>(Yazmaç)  </a:t>
            </a:r>
            <a:r>
              <a:rPr dirty="0" sz="1350">
                <a:latin typeface="Arial"/>
                <a:cs typeface="Arial"/>
              </a:rPr>
              <a:t>Memory:</a:t>
            </a:r>
            <a:r>
              <a:rPr dirty="0" sz="1350" spc="-1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Bellek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350">
                <a:latin typeface="Arial"/>
                <a:cs typeface="Arial"/>
              </a:rPr>
              <a:t>İmmediate : Acil veri, doğrudan</a:t>
            </a:r>
            <a:r>
              <a:rPr dirty="0" sz="1350" spc="-15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veri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155</a:t>
            </a:r>
            <a:endParaRPr sz="550">
              <a:latin typeface="Arimo"/>
              <a:cs typeface="Arim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156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229" y="865313"/>
            <a:ext cx="144081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10">
                <a:solidFill>
                  <a:srgbClr val="FF0000"/>
                </a:solidFill>
                <a:latin typeface="Arial"/>
                <a:cs typeface="Arial"/>
              </a:rPr>
              <a:t>Zamanlama </a:t>
            </a:r>
            <a:r>
              <a:rPr dirty="0" sz="850" spc="5">
                <a:solidFill>
                  <a:srgbClr val="FF0000"/>
                </a:solidFill>
                <a:latin typeface="Arial"/>
                <a:cs typeface="Arial"/>
              </a:rPr>
              <a:t>ve Kontrol</a:t>
            </a:r>
            <a:r>
              <a:rPr dirty="0" sz="850" spc="-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850" spc="5">
                <a:solidFill>
                  <a:srgbClr val="FF0000"/>
                </a:solidFill>
                <a:latin typeface="Arial"/>
                <a:cs typeface="Arial"/>
              </a:rPr>
              <a:t>Birimi</a:t>
            </a:r>
            <a:endParaRPr sz="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229" y="1130043"/>
            <a:ext cx="4177029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10">
                <a:latin typeface="Arial"/>
                <a:cs typeface="Arial"/>
              </a:rPr>
              <a:t>Zamanlama </a:t>
            </a:r>
            <a:r>
              <a:rPr dirty="0" sz="850" spc="5">
                <a:latin typeface="Arial"/>
                <a:cs typeface="Arial"/>
              </a:rPr>
              <a:t>ve kontrol birimi, bellekte program bölümünde bulunan komut kodunun  alınıp </a:t>
            </a:r>
            <a:r>
              <a:rPr dirty="0" sz="850">
                <a:latin typeface="Arial"/>
                <a:cs typeface="Arial"/>
              </a:rPr>
              <a:t>getirilmesi, </a:t>
            </a:r>
            <a:r>
              <a:rPr dirty="0" sz="850" spc="5">
                <a:latin typeface="Arial"/>
                <a:cs typeface="Arial"/>
              </a:rPr>
              <a:t>kodunun </a:t>
            </a:r>
            <a:r>
              <a:rPr dirty="0" sz="850">
                <a:latin typeface="Arial"/>
                <a:cs typeface="Arial"/>
              </a:rPr>
              <a:t>çözülmesi, </a:t>
            </a:r>
            <a:r>
              <a:rPr dirty="0" sz="850" spc="5">
                <a:latin typeface="Arial"/>
                <a:cs typeface="Arial"/>
              </a:rPr>
              <a:t>ALU tarafından </a:t>
            </a:r>
            <a:r>
              <a:rPr dirty="0" sz="850">
                <a:latin typeface="Arial"/>
                <a:cs typeface="Arial"/>
              </a:rPr>
              <a:t>işlenilmesi </a:t>
            </a:r>
            <a:r>
              <a:rPr dirty="0" sz="850" spc="5">
                <a:latin typeface="Arial"/>
                <a:cs typeface="Arial"/>
              </a:rPr>
              <a:t>ve sonucunun  alınıp belleğe geri konulmas için </a:t>
            </a:r>
            <a:r>
              <a:rPr dirty="0" sz="850">
                <a:latin typeface="Arial"/>
                <a:cs typeface="Arial"/>
              </a:rPr>
              <a:t>gerekli </a:t>
            </a:r>
            <a:r>
              <a:rPr dirty="0" sz="850" spc="5">
                <a:latin typeface="Arial"/>
                <a:cs typeface="Arial"/>
              </a:rPr>
              <a:t>olan kontro sinyalleri </a:t>
            </a:r>
            <a:r>
              <a:rPr dirty="0" sz="850" spc="-5">
                <a:latin typeface="Arial"/>
                <a:cs typeface="Arial"/>
              </a:rPr>
              <a:t>üretir. </a:t>
            </a:r>
            <a:r>
              <a:rPr dirty="0" sz="850" spc="5">
                <a:latin typeface="Arial"/>
                <a:cs typeface="Arial"/>
              </a:rPr>
              <a:t>Bilgisayar  </a:t>
            </a:r>
            <a:r>
              <a:rPr dirty="0" sz="850">
                <a:latin typeface="Arial"/>
                <a:cs typeface="Arial"/>
              </a:rPr>
              <a:t>sisteminde </a:t>
            </a:r>
            <a:r>
              <a:rPr dirty="0" sz="850" spc="5">
                <a:latin typeface="Arial"/>
                <a:cs typeface="Arial"/>
              </a:rPr>
              <a:t>bulunan </a:t>
            </a:r>
            <a:r>
              <a:rPr dirty="0" sz="850">
                <a:latin typeface="Arial"/>
                <a:cs typeface="Arial"/>
              </a:rPr>
              <a:t>dahili </a:t>
            </a:r>
            <a:r>
              <a:rPr dirty="0" sz="850" spc="5">
                <a:latin typeface="Arial"/>
                <a:cs typeface="Arial"/>
              </a:rPr>
              <a:t>ve </a:t>
            </a:r>
            <a:r>
              <a:rPr dirty="0" sz="850">
                <a:latin typeface="Arial"/>
                <a:cs typeface="Arial"/>
              </a:rPr>
              <a:t>harici </a:t>
            </a:r>
            <a:r>
              <a:rPr dirty="0" sz="850" spc="5">
                <a:latin typeface="Arial"/>
                <a:cs typeface="Arial"/>
              </a:rPr>
              <a:t>bütün </a:t>
            </a:r>
            <a:r>
              <a:rPr dirty="0" sz="850">
                <a:latin typeface="Arial"/>
                <a:cs typeface="Arial"/>
              </a:rPr>
              <a:t>elemanlar </a:t>
            </a:r>
            <a:r>
              <a:rPr dirty="0" sz="850" spc="5">
                <a:latin typeface="Arial"/>
                <a:cs typeface="Arial"/>
              </a:rPr>
              <a:t>bu </a:t>
            </a:r>
            <a:r>
              <a:rPr dirty="0" sz="850">
                <a:latin typeface="Arial"/>
                <a:cs typeface="Arial"/>
              </a:rPr>
              <a:t>kontrol sinyalleri ile  denetlenir.</a:t>
            </a:r>
            <a:endParaRPr sz="85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20"/>
              </a:spcBef>
            </a:pPr>
            <a:r>
              <a:rPr dirty="0" sz="850" spc="5">
                <a:latin typeface="Arial"/>
                <a:cs typeface="Arial"/>
              </a:rPr>
              <a:t>Basit bir mikroişlemcide </a:t>
            </a:r>
            <a:r>
              <a:rPr dirty="0" sz="850" spc="10">
                <a:latin typeface="Arial"/>
                <a:cs typeface="Arial"/>
              </a:rPr>
              <a:t>bu bölüm 3 </a:t>
            </a:r>
            <a:r>
              <a:rPr dirty="0" sz="850" spc="5">
                <a:latin typeface="Arial"/>
                <a:cs typeface="Arial"/>
              </a:rPr>
              <a:t>değişik işlevi yerine</a:t>
            </a:r>
            <a:r>
              <a:rPr dirty="0" sz="850" spc="-5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getirir:</a:t>
            </a:r>
            <a:endParaRPr sz="8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493" y="1892820"/>
            <a:ext cx="4412615" cy="1241425"/>
          </a:xfrm>
          <a:custGeom>
            <a:avLst/>
            <a:gdLst/>
            <a:ahLst/>
            <a:cxnLst/>
            <a:rect l="l" t="t" r="r" b="b"/>
            <a:pathLst>
              <a:path w="4412615" h="1241425">
                <a:moveTo>
                  <a:pt x="4412170" y="0"/>
                </a:moveTo>
                <a:lnTo>
                  <a:pt x="0" y="0"/>
                </a:lnTo>
                <a:lnTo>
                  <a:pt x="0" y="413004"/>
                </a:lnTo>
                <a:lnTo>
                  <a:pt x="0" y="413766"/>
                </a:lnTo>
                <a:lnTo>
                  <a:pt x="0" y="826770"/>
                </a:lnTo>
                <a:lnTo>
                  <a:pt x="0" y="827532"/>
                </a:lnTo>
                <a:lnTo>
                  <a:pt x="0" y="1241298"/>
                </a:lnTo>
                <a:lnTo>
                  <a:pt x="4412170" y="1241298"/>
                </a:lnTo>
                <a:lnTo>
                  <a:pt x="4412170" y="827532"/>
                </a:lnTo>
                <a:lnTo>
                  <a:pt x="4412170" y="826770"/>
                </a:lnTo>
                <a:lnTo>
                  <a:pt x="4412170" y="413766"/>
                </a:lnTo>
                <a:lnTo>
                  <a:pt x="4412170" y="413004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1229" y="1924235"/>
            <a:ext cx="4177029" cy="952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77800" marR="5080" indent="-165735">
              <a:lnSpc>
                <a:spcPct val="102200"/>
              </a:lnSpc>
              <a:spcBef>
                <a:spcPts val="95"/>
              </a:spcBef>
              <a:buAutoNum type="arabicPeriod"/>
              <a:tabLst>
                <a:tab pos="178435" algn="l"/>
              </a:tabLst>
            </a:pPr>
            <a:r>
              <a:rPr dirty="0" sz="850" spc="10">
                <a:latin typeface="Arial"/>
                <a:cs typeface="Arial"/>
              </a:rPr>
              <a:t>Zamanlama </a:t>
            </a:r>
            <a:r>
              <a:rPr dirty="0" sz="850" spc="5">
                <a:latin typeface="Arial"/>
                <a:cs typeface="Arial"/>
              </a:rPr>
              <a:t>Kontrolü: İşlemci, harici saat sinyali üreten bir birimden giriş </a:t>
            </a:r>
            <a:r>
              <a:rPr dirty="0" sz="850">
                <a:latin typeface="Arial"/>
                <a:cs typeface="Arial"/>
              </a:rPr>
              <a:t>alan iç-  </a:t>
            </a:r>
            <a:r>
              <a:rPr dirty="0" sz="850" spc="5">
                <a:latin typeface="Arial"/>
                <a:cs typeface="Arial"/>
              </a:rPr>
              <a:t>saat devresine </a:t>
            </a:r>
            <a:r>
              <a:rPr dirty="0" sz="850">
                <a:latin typeface="Arial"/>
                <a:cs typeface="Arial"/>
              </a:rPr>
              <a:t>sahiptir. </a:t>
            </a:r>
            <a:r>
              <a:rPr dirty="0" sz="850" spc="5">
                <a:latin typeface="Arial"/>
                <a:cs typeface="Arial"/>
              </a:rPr>
              <a:t>Bir sinyal alınarak talebe göre </a:t>
            </a:r>
            <a:r>
              <a:rPr dirty="0" sz="850" spc="10">
                <a:latin typeface="Arial"/>
                <a:cs typeface="Arial"/>
              </a:rPr>
              <a:t>zaman </a:t>
            </a:r>
            <a:r>
              <a:rPr dirty="0" sz="850" spc="5">
                <a:latin typeface="Arial"/>
                <a:cs typeface="Arial"/>
              </a:rPr>
              <a:t>sinyallerine  çevrilerek sisteme</a:t>
            </a:r>
            <a:r>
              <a:rPr dirty="0" sz="850" spc="-10">
                <a:latin typeface="Arial"/>
                <a:cs typeface="Arial"/>
              </a:rPr>
              <a:t> </a:t>
            </a:r>
            <a:r>
              <a:rPr dirty="0" sz="850" spc="-5">
                <a:latin typeface="Arial"/>
                <a:cs typeface="Arial"/>
              </a:rPr>
              <a:t>dağıtılır.</a:t>
            </a:r>
            <a:endParaRPr sz="850">
              <a:latin typeface="Arial"/>
              <a:cs typeface="Arial"/>
            </a:endParaRPr>
          </a:p>
          <a:p>
            <a:pPr algn="just" marL="177800" marR="5080" indent="-165735">
              <a:lnSpc>
                <a:spcPct val="102200"/>
              </a:lnSpc>
              <a:buAutoNum type="arabicPeriod"/>
              <a:tabLst>
                <a:tab pos="178435" algn="l"/>
              </a:tabLst>
            </a:pPr>
            <a:r>
              <a:rPr dirty="0" sz="850" spc="10">
                <a:latin typeface="Arial"/>
                <a:cs typeface="Arial"/>
              </a:rPr>
              <a:t>Komut </a:t>
            </a:r>
            <a:r>
              <a:rPr dirty="0" sz="850" spc="5">
                <a:latin typeface="Arial"/>
                <a:cs typeface="Arial"/>
              </a:rPr>
              <a:t>kod çözücüsü: </a:t>
            </a:r>
            <a:r>
              <a:rPr dirty="0" sz="850" spc="10">
                <a:latin typeface="Arial"/>
                <a:cs typeface="Arial"/>
              </a:rPr>
              <a:t>Bu </a:t>
            </a:r>
            <a:r>
              <a:rPr dirty="0" sz="850" spc="5">
                <a:latin typeface="Arial"/>
                <a:cs typeface="Arial"/>
              </a:rPr>
              <a:t>devre </a:t>
            </a:r>
            <a:r>
              <a:rPr dirty="0" sz="850" spc="10">
                <a:latin typeface="Arial"/>
                <a:cs typeface="Arial"/>
              </a:rPr>
              <a:t>komut </a:t>
            </a:r>
            <a:r>
              <a:rPr dirty="0" sz="850" spc="5">
                <a:latin typeface="Arial"/>
                <a:cs typeface="Arial"/>
              </a:rPr>
              <a:t>kaydedicisinde tutulan komutları yorumlar  ve ALU’ya kaydedicilerle çalışması için </a:t>
            </a:r>
            <a:r>
              <a:rPr dirty="0" sz="850" spc="10">
                <a:latin typeface="Arial"/>
                <a:cs typeface="Arial"/>
              </a:rPr>
              <a:t>uygun </a:t>
            </a:r>
            <a:r>
              <a:rPr dirty="0" sz="850" spc="5">
                <a:latin typeface="Arial"/>
                <a:cs typeface="Arial"/>
              </a:rPr>
              <a:t>sinyaller</a:t>
            </a:r>
            <a:r>
              <a:rPr dirty="0" sz="850" spc="16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gönderilir.</a:t>
            </a:r>
            <a:endParaRPr sz="850">
              <a:latin typeface="Arial"/>
              <a:cs typeface="Arial"/>
            </a:endParaRPr>
          </a:p>
          <a:p>
            <a:pPr algn="just" marL="177800" marR="5080" indent="-165735">
              <a:lnSpc>
                <a:spcPct val="102200"/>
              </a:lnSpc>
              <a:buAutoNum type="arabicPeriod"/>
              <a:tabLst>
                <a:tab pos="178435" algn="l"/>
              </a:tabLst>
            </a:pPr>
            <a:r>
              <a:rPr dirty="0" sz="850" spc="10">
                <a:latin typeface="Arial"/>
                <a:cs typeface="Arial"/>
              </a:rPr>
              <a:t>Kesme </a:t>
            </a:r>
            <a:r>
              <a:rPr dirty="0" sz="850" spc="5">
                <a:latin typeface="Arial"/>
                <a:cs typeface="Arial"/>
              </a:rPr>
              <a:t>ve Mantık Birimi:Bu birim diğer </a:t>
            </a:r>
            <a:r>
              <a:rPr dirty="0" sz="850">
                <a:latin typeface="Arial"/>
                <a:cs typeface="Arial"/>
              </a:rPr>
              <a:t>kontrol </a:t>
            </a:r>
            <a:r>
              <a:rPr dirty="0" sz="850" spc="5">
                <a:latin typeface="Arial"/>
                <a:cs typeface="Arial"/>
              </a:rPr>
              <a:t>elemanlarına benzer.Gerekli  durumlarda kesme sinyallerini alarak işlemciyi</a:t>
            </a:r>
            <a:r>
              <a:rPr dirty="0" sz="850" spc="-2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uyarır.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13</a:t>
            </a:r>
            <a:endParaRPr sz="55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18022" y="861267"/>
            <a:ext cx="839469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16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Bitlik</a:t>
            </a:r>
            <a:r>
              <a:rPr dirty="0" sz="850" spc="-7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65">
                <a:solidFill>
                  <a:srgbClr val="FF0000"/>
                </a:solidFill>
                <a:latin typeface="WenQuanYi Micro Hei Mono"/>
                <a:cs typeface="WenQuanYi Micro Hei Mono"/>
              </a:rPr>
              <a:t>İş</a:t>
            </a:r>
            <a:r>
              <a:rPr dirty="0" sz="850" spc="-65">
                <a:solidFill>
                  <a:srgbClr val="FF0000"/>
                </a:solidFill>
                <a:latin typeface="Arimo"/>
                <a:cs typeface="Arimo"/>
              </a:rPr>
              <a:t>lemciler</a:t>
            </a:r>
            <a:endParaRPr sz="850">
              <a:latin typeface="Arimo"/>
              <a:cs typeface="Arim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83275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18022" y="1125998"/>
            <a:ext cx="4177029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latin typeface="Arimo"/>
                <a:cs typeface="Arimo"/>
              </a:rPr>
              <a:t>16 </a:t>
            </a:r>
            <a:r>
              <a:rPr dirty="0" sz="850">
                <a:latin typeface="Arimo"/>
                <a:cs typeface="Arimo"/>
              </a:rPr>
              <a:t>bitlik </a:t>
            </a:r>
            <a:r>
              <a:rPr dirty="0" sz="850" spc="-25">
                <a:latin typeface="Arimo"/>
                <a:cs typeface="Arimo"/>
              </a:rPr>
              <a:t>mikroi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lemciler </a:t>
            </a:r>
            <a:r>
              <a:rPr dirty="0" sz="850" spc="-20">
                <a:latin typeface="Arimo"/>
                <a:cs typeface="Arimo"/>
              </a:rPr>
              <a:t>basit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35">
                <a:latin typeface="Arimo"/>
                <a:cs typeface="Arimo"/>
              </a:rPr>
              <a:t>8 </a:t>
            </a:r>
            <a:r>
              <a:rPr dirty="0" sz="850">
                <a:latin typeface="Arimo"/>
                <a:cs typeface="Arimo"/>
              </a:rPr>
              <a:t>bitlik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lemcilerde 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</a:t>
            </a:r>
            <a:r>
              <a:rPr dirty="0" sz="850" spc="-20">
                <a:latin typeface="Arimo"/>
                <a:cs typeface="Arimo"/>
              </a:rPr>
              <a:t>gibi </a:t>
            </a:r>
            <a:r>
              <a:rPr dirty="0" sz="850" spc="-45">
                <a:latin typeface="Arimo"/>
                <a:cs typeface="Arimo"/>
              </a:rPr>
              <a:t>Kaydedici </a:t>
            </a:r>
            <a:r>
              <a:rPr dirty="0" sz="850" spc="-15">
                <a:latin typeface="Arimo"/>
                <a:cs typeface="Arimo"/>
              </a:rPr>
              <a:t>bölümü, </a:t>
            </a:r>
            <a:r>
              <a:rPr dirty="0" sz="850" spc="-85">
                <a:latin typeface="Arimo"/>
                <a:cs typeface="Arimo"/>
              </a:rPr>
              <a:t>ALU 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5">
                <a:latin typeface="Arimo"/>
                <a:cs typeface="Arimo"/>
              </a:rPr>
              <a:t>Zamanlama</a:t>
            </a:r>
            <a:r>
              <a:rPr dirty="0" sz="850" spc="-35">
                <a:latin typeface="WenQuanYi Micro Hei Mono"/>
                <a:cs typeface="WenQuanYi Micro Hei Mono"/>
              </a:rPr>
              <a:t>‐</a:t>
            </a:r>
            <a:r>
              <a:rPr dirty="0" sz="850" spc="-35">
                <a:latin typeface="Arimo"/>
                <a:cs typeface="Arimo"/>
              </a:rPr>
              <a:t>Kontrol </a:t>
            </a:r>
            <a:r>
              <a:rPr dirty="0" sz="850" spc="-10">
                <a:latin typeface="Arimo"/>
                <a:cs typeface="Arimo"/>
              </a:rPr>
              <a:t>birimine </a:t>
            </a:r>
            <a:r>
              <a:rPr dirty="0" sz="850" spc="-25">
                <a:latin typeface="Arimo"/>
                <a:cs typeface="Arimo"/>
              </a:rPr>
              <a:t>sahiptir. </a:t>
            </a:r>
            <a:r>
              <a:rPr dirty="0" sz="850" spc="-55">
                <a:latin typeface="Arimo"/>
                <a:cs typeface="Arimo"/>
              </a:rPr>
              <a:t>Fakat </a:t>
            </a:r>
            <a:r>
              <a:rPr dirty="0" sz="850" spc="-15">
                <a:latin typeface="Arimo"/>
                <a:cs typeface="Arimo"/>
              </a:rPr>
              <a:t>mimari </a:t>
            </a:r>
            <a:r>
              <a:rPr dirty="0" sz="850" spc="-140">
                <a:latin typeface="Arimo"/>
                <a:cs typeface="Arimo"/>
              </a:rPr>
              <a:t>yap</a:t>
            </a:r>
            <a:r>
              <a:rPr dirty="0" sz="850" spc="-140">
                <a:latin typeface="WenQuanYi Micro Hei Mono"/>
                <a:cs typeface="WenQuanYi Micro Hei Mono"/>
              </a:rPr>
              <a:t>ı</a:t>
            </a:r>
            <a:r>
              <a:rPr dirty="0" sz="850" spc="-140">
                <a:latin typeface="Arimo"/>
                <a:cs typeface="Arimo"/>
              </a:rPr>
              <a:t>s</a:t>
            </a:r>
            <a:r>
              <a:rPr dirty="0" sz="850" spc="-14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çoklu </a:t>
            </a:r>
            <a:r>
              <a:rPr dirty="0" sz="850" spc="-35">
                <a:latin typeface="Arimo"/>
                <a:cs typeface="Arimo"/>
              </a:rPr>
              <a:t>görev </a:t>
            </a:r>
            <a:r>
              <a:rPr dirty="0" sz="850" spc="-55">
                <a:latin typeface="Arimo"/>
                <a:cs typeface="Arimo"/>
              </a:rPr>
              <a:t>ortam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na </a:t>
            </a:r>
            <a:r>
              <a:rPr dirty="0" sz="850" spc="-35">
                <a:latin typeface="Arimo"/>
                <a:cs typeface="Arimo"/>
              </a:rPr>
              <a:t>uygun  </a:t>
            </a:r>
            <a:r>
              <a:rPr dirty="0" sz="850" spc="-30">
                <a:latin typeface="Arimo"/>
                <a:cs typeface="Arimo"/>
              </a:rPr>
              <a:t>hale </a:t>
            </a:r>
            <a:r>
              <a:rPr dirty="0" sz="850" spc="-15">
                <a:latin typeface="Arimo"/>
                <a:cs typeface="Arimo"/>
              </a:rPr>
              <a:t>getirildi</a:t>
            </a:r>
            <a:r>
              <a:rPr dirty="0" sz="850" spc="-15">
                <a:latin typeface="WenQuanYi Micro Hei Mono"/>
                <a:cs typeface="WenQuanYi Micro Hei Mono"/>
              </a:rPr>
              <a:t>ğ</a:t>
            </a:r>
            <a:r>
              <a:rPr dirty="0" sz="850" spc="-15">
                <a:latin typeface="Arimo"/>
                <a:cs typeface="Arimo"/>
              </a:rPr>
              <a:t>inden,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 </a:t>
            </a:r>
            <a:r>
              <a:rPr dirty="0" sz="850" spc="-20">
                <a:latin typeface="Arimo"/>
                <a:cs typeface="Arimo"/>
              </a:rPr>
              <a:t>içerisindeki </a:t>
            </a:r>
            <a:r>
              <a:rPr dirty="0" sz="850" spc="-10">
                <a:latin typeface="Arimo"/>
                <a:cs typeface="Arimo"/>
              </a:rPr>
              <a:t>bölümler </a:t>
            </a:r>
            <a:r>
              <a:rPr dirty="0" sz="850" spc="-30">
                <a:latin typeface="Arimo"/>
                <a:cs typeface="Arimo"/>
              </a:rPr>
              <a:t>de </a:t>
            </a:r>
            <a:r>
              <a:rPr dirty="0" sz="850" spc="-25">
                <a:latin typeface="Arimo"/>
                <a:cs typeface="Arimo"/>
              </a:rPr>
              <a:t>fonksiyonel </a:t>
            </a:r>
            <a:r>
              <a:rPr dirty="0" sz="850" spc="-90">
                <a:latin typeface="Arimo"/>
                <a:cs typeface="Arimo"/>
              </a:rPr>
              <a:t>aç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dan </a:t>
            </a:r>
            <a:r>
              <a:rPr dirty="0" sz="850" spc="-10">
                <a:latin typeface="Arimo"/>
                <a:cs typeface="Arimo"/>
              </a:rPr>
              <a:t>iki </a:t>
            </a:r>
            <a:r>
              <a:rPr dirty="0" sz="850" spc="-60">
                <a:latin typeface="Arimo"/>
                <a:cs typeface="Arimo"/>
              </a:rPr>
              <a:t>mant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ksal </a:t>
            </a:r>
            <a:r>
              <a:rPr dirty="0" sz="850" spc="-45">
                <a:latin typeface="Arimo"/>
                <a:cs typeface="Arimo"/>
              </a:rPr>
              <a:t>ana  </a:t>
            </a:r>
            <a:r>
              <a:rPr dirty="0" sz="850" spc="-15">
                <a:latin typeface="Arimo"/>
                <a:cs typeface="Arimo"/>
              </a:rPr>
              <a:t>bölüm </a:t>
            </a:r>
            <a:r>
              <a:rPr dirty="0" sz="850" spc="-20">
                <a:latin typeface="Arimo"/>
                <a:cs typeface="Arimo"/>
              </a:rPr>
              <a:t>halinde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114">
                <a:latin typeface="Arimo"/>
                <a:cs typeface="Arimo"/>
              </a:rPr>
              <a:t>ayr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nt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l</a:t>
            </a:r>
            <a:r>
              <a:rPr dirty="0" sz="850" spc="-114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70">
                <a:latin typeface="Arimo"/>
                <a:cs typeface="Arimo"/>
              </a:rPr>
              <a:t>aç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klanmaktad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r. </a:t>
            </a:r>
            <a:r>
              <a:rPr dirty="0" sz="850" spc="-35">
                <a:latin typeface="Arimo"/>
                <a:cs typeface="Arimo"/>
              </a:rPr>
              <a:t>16 </a:t>
            </a:r>
            <a:r>
              <a:rPr dirty="0" sz="850" spc="5">
                <a:latin typeface="Arimo"/>
                <a:cs typeface="Arimo"/>
              </a:rPr>
              <a:t>bitlik </a:t>
            </a:r>
            <a:r>
              <a:rPr dirty="0" sz="850" spc="-40">
                <a:latin typeface="Arimo"/>
                <a:cs typeface="Arimo"/>
              </a:rPr>
              <a:t>x86 </a:t>
            </a:r>
            <a:r>
              <a:rPr dirty="0" sz="850" spc="-60">
                <a:latin typeface="Arimo"/>
                <a:cs typeface="Arimo"/>
              </a:rPr>
              <a:t>tabanl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lemciler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25">
                <a:latin typeface="Arimo"/>
                <a:cs typeface="Arimo"/>
              </a:rPr>
              <a:t>yolu  </a:t>
            </a:r>
            <a:r>
              <a:rPr dirty="0" sz="850" spc="-70">
                <a:latin typeface="Arimo"/>
                <a:cs typeface="Arimo"/>
              </a:rPr>
              <a:t>ba</a:t>
            </a:r>
            <a:r>
              <a:rPr dirty="0" sz="850" spc="-70">
                <a:latin typeface="WenQuanYi Micro Hei Mono"/>
                <a:cs typeface="WenQuanYi Micro Hei Mono"/>
              </a:rPr>
              <a:t>ğ</a:t>
            </a:r>
            <a:r>
              <a:rPr dirty="0" sz="850" spc="-70">
                <a:latin typeface="Arimo"/>
                <a:cs typeface="Arimo"/>
              </a:rPr>
              <a:t>da</a:t>
            </a:r>
            <a:r>
              <a:rPr dirty="0" sz="850" spc="-70">
                <a:latin typeface="WenQuanYi Micro Hei Mono"/>
                <a:cs typeface="WenQuanYi Micro Hei Mono"/>
              </a:rPr>
              <a:t>ş</a:t>
            </a:r>
            <a:r>
              <a:rPr dirty="0" sz="850" spc="-70">
                <a:latin typeface="Arimo"/>
                <a:cs typeface="Arimo"/>
              </a:rPr>
              <a:t>t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rma </a:t>
            </a:r>
            <a:r>
              <a:rPr dirty="0" sz="850">
                <a:latin typeface="Arimo"/>
                <a:cs typeface="Arimo"/>
              </a:rPr>
              <a:t>birimi </a:t>
            </a:r>
            <a:r>
              <a:rPr dirty="0" sz="850" spc="-45">
                <a:latin typeface="Arimo"/>
                <a:cs typeface="Arimo"/>
              </a:rPr>
              <a:t>(BIU)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spc="-30">
                <a:latin typeface="Arimo"/>
                <a:cs typeface="Arimo"/>
              </a:rPr>
              <a:t>icra </a:t>
            </a:r>
            <a:r>
              <a:rPr dirty="0" sz="850">
                <a:latin typeface="Arimo"/>
                <a:cs typeface="Arimo"/>
              </a:rPr>
              <a:t>birimi </a:t>
            </a:r>
            <a:r>
              <a:rPr dirty="0" sz="850" spc="-60">
                <a:latin typeface="Arimo"/>
                <a:cs typeface="Arimo"/>
              </a:rPr>
              <a:t>(EU) </a:t>
            </a:r>
            <a:r>
              <a:rPr dirty="0" sz="850" spc="-25">
                <a:latin typeface="Arimo"/>
                <a:cs typeface="Arimo"/>
              </a:rPr>
              <a:t>olmak </a:t>
            </a:r>
            <a:r>
              <a:rPr dirty="0" sz="850" spc="-40">
                <a:latin typeface="Arimo"/>
                <a:cs typeface="Arimo"/>
              </a:rPr>
              <a:t>üzere </a:t>
            </a:r>
            <a:r>
              <a:rPr dirty="0" sz="850" spc="-10">
                <a:latin typeface="Arimo"/>
                <a:cs typeface="Arimo"/>
              </a:rPr>
              <a:t>iki </a:t>
            </a:r>
            <a:r>
              <a:rPr dirty="0" sz="850" spc="-45">
                <a:latin typeface="Arimo"/>
                <a:cs typeface="Arimo"/>
              </a:rPr>
              <a:t>ana </a:t>
            </a:r>
            <a:r>
              <a:rPr dirty="0" sz="850" spc="-20">
                <a:latin typeface="Arimo"/>
                <a:cs typeface="Arimo"/>
              </a:rPr>
              <a:t>bölümde </a:t>
            </a:r>
            <a:r>
              <a:rPr dirty="0" sz="850" spc="-15">
                <a:latin typeface="Arimo"/>
                <a:cs typeface="Arimo"/>
              </a:rPr>
              <a:t>toplanabilir. </a:t>
            </a:r>
            <a:r>
              <a:rPr dirty="0" sz="850" spc="-60">
                <a:latin typeface="Arimo"/>
                <a:cs typeface="Arimo"/>
              </a:rPr>
              <a:t>BIU  </a:t>
            </a:r>
            <a:r>
              <a:rPr dirty="0" sz="850" spc="-5">
                <a:latin typeface="Arimo"/>
                <a:cs typeface="Arimo"/>
              </a:rPr>
              <a:t>birimi, </a:t>
            </a:r>
            <a:r>
              <a:rPr dirty="0" sz="850" spc="-105">
                <a:latin typeface="Arimo"/>
                <a:cs typeface="Arimo"/>
              </a:rPr>
              <a:t>EU </a:t>
            </a:r>
            <a:r>
              <a:rPr dirty="0" sz="850">
                <a:latin typeface="Arimo"/>
                <a:cs typeface="Arimo"/>
              </a:rPr>
              <a:t>birimini </a:t>
            </a:r>
            <a:r>
              <a:rPr dirty="0" sz="850" spc="-20">
                <a:latin typeface="Arimo"/>
                <a:cs typeface="Arimo"/>
              </a:rPr>
              <a:t>veriyle </a:t>
            </a:r>
            <a:r>
              <a:rPr dirty="0" sz="850" spc="-30">
                <a:latin typeface="Arimo"/>
                <a:cs typeface="Arimo"/>
              </a:rPr>
              <a:t>beslemekten </a:t>
            </a:r>
            <a:r>
              <a:rPr dirty="0" sz="850" spc="-25">
                <a:latin typeface="Arimo"/>
                <a:cs typeface="Arimo"/>
              </a:rPr>
              <a:t>sorumluyken, </a:t>
            </a:r>
            <a:r>
              <a:rPr dirty="0" sz="850" spc="-30">
                <a:latin typeface="Arimo"/>
                <a:cs typeface="Arimo"/>
              </a:rPr>
              <a:t>icra </a:t>
            </a:r>
            <a:r>
              <a:rPr dirty="0" sz="850">
                <a:latin typeface="Arimo"/>
                <a:cs typeface="Arimo"/>
              </a:rPr>
              <a:t>birimi </a:t>
            </a:r>
            <a:r>
              <a:rPr dirty="0" sz="850" spc="-15">
                <a:latin typeface="Arimo"/>
                <a:cs typeface="Arimo"/>
              </a:rPr>
              <a:t>komut</a:t>
            </a:r>
            <a:r>
              <a:rPr dirty="0" sz="850" spc="10">
                <a:latin typeface="Arimo"/>
                <a:cs typeface="Arimo"/>
              </a:rPr>
              <a:t> </a:t>
            </a:r>
            <a:r>
              <a:rPr dirty="0" sz="850" spc="-80">
                <a:latin typeface="Arimo"/>
                <a:cs typeface="Arimo"/>
              </a:rPr>
              <a:t>kodlar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</a:t>
            </a:r>
            <a:endParaRPr sz="850">
              <a:latin typeface="Arimo"/>
              <a:cs typeface="Arim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83275" y="230581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18022" y="1920184"/>
            <a:ext cx="4177665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00">
                <a:latin typeface="Arimo"/>
                <a:cs typeface="Arimo"/>
              </a:rPr>
              <a:t>çal</a:t>
            </a:r>
            <a:r>
              <a:rPr dirty="0" sz="850" spc="-100">
                <a:latin typeface="WenQuanYi Micro Hei Mono"/>
                <a:cs typeface="WenQuanYi Micro Hei Mono"/>
              </a:rPr>
              <a:t>ış</a:t>
            </a:r>
            <a:r>
              <a:rPr dirty="0" sz="850" spc="-100">
                <a:latin typeface="Arimo"/>
                <a:cs typeface="Arimo"/>
              </a:rPr>
              <a:t>t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lmas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ndan </a:t>
            </a:r>
            <a:r>
              <a:rPr dirty="0" sz="850" spc="-25">
                <a:latin typeface="Arimo"/>
                <a:cs typeface="Arimo"/>
              </a:rPr>
              <a:t>sorumludur. </a:t>
            </a:r>
            <a:r>
              <a:rPr dirty="0" sz="850" spc="-60">
                <a:latin typeface="Arimo"/>
                <a:cs typeface="Arimo"/>
              </a:rPr>
              <a:t>BIU </a:t>
            </a:r>
            <a:r>
              <a:rPr dirty="0" sz="850" spc="-20">
                <a:latin typeface="Arimo"/>
                <a:cs typeface="Arimo"/>
              </a:rPr>
              <a:t>bölümüne </a:t>
            </a:r>
            <a:r>
              <a:rPr dirty="0" sz="850" spc="-35">
                <a:latin typeface="Arimo"/>
                <a:cs typeface="Arimo"/>
              </a:rPr>
              <a:t>segment </a:t>
            </a:r>
            <a:r>
              <a:rPr dirty="0" sz="850" spc="-25">
                <a:latin typeface="Arimo"/>
                <a:cs typeface="Arimo"/>
              </a:rPr>
              <a:t>kaydedicileriyle </a:t>
            </a:r>
            <a:r>
              <a:rPr dirty="0" sz="850" spc="-5">
                <a:latin typeface="Arimo"/>
                <a:cs typeface="Arimo"/>
              </a:rPr>
              <a:t>birlikte </a:t>
            </a:r>
            <a:r>
              <a:rPr dirty="0" sz="850" spc="-70">
                <a:latin typeface="Arimo"/>
                <a:cs typeface="Arimo"/>
              </a:rPr>
              <a:t>IP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5">
                <a:latin typeface="Arimo"/>
                <a:cs typeface="Arimo"/>
              </a:rPr>
              <a:t>komut  </a:t>
            </a:r>
            <a:r>
              <a:rPr dirty="0" sz="850" spc="-50">
                <a:latin typeface="Arimo"/>
                <a:cs typeface="Arimo"/>
              </a:rPr>
              <a:t>kuyruklar</a:t>
            </a:r>
            <a:r>
              <a:rPr dirty="0" sz="850" spc="-50">
                <a:latin typeface="WenQuanYi Micro Hei Mono"/>
                <a:cs typeface="WenQuanYi Micro Hei Mono"/>
              </a:rPr>
              <a:t>ı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95">
                <a:latin typeface="Arimo"/>
                <a:cs typeface="Arimo"/>
              </a:rPr>
              <a:t>al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p </a:t>
            </a:r>
            <a:r>
              <a:rPr dirty="0" sz="850" spc="-15">
                <a:latin typeface="Arimo"/>
                <a:cs typeface="Arimo"/>
              </a:rPr>
              <a:t>getirme </a:t>
            </a:r>
            <a:r>
              <a:rPr dirty="0" sz="850">
                <a:latin typeface="Arimo"/>
                <a:cs typeface="Arimo"/>
              </a:rPr>
              <a:t>birimleri </a:t>
            </a:r>
            <a:r>
              <a:rPr dirty="0" sz="850" spc="-25">
                <a:latin typeface="Arimo"/>
                <a:cs typeface="Arimo"/>
              </a:rPr>
              <a:t>dahilken, </a:t>
            </a:r>
            <a:r>
              <a:rPr dirty="0" sz="850" spc="-105">
                <a:latin typeface="Arimo"/>
                <a:cs typeface="Arimo"/>
              </a:rPr>
              <a:t>EU </a:t>
            </a:r>
            <a:r>
              <a:rPr dirty="0" sz="850" spc="-20">
                <a:latin typeface="Arimo"/>
                <a:cs typeface="Arimo"/>
              </a:rPr>
              <a:t>bölümüne </a:t>
            </a:r>
            <a:r>
              <a:rPr dirty="0" sz="850" spc="-35">
                <a:latin typeface="Arimo"/>
                <a:cs typeface="Arimo"/>
              </a:rPr>
              <a:t>genel </a:t>
            </a:r>
            <a:r>
              <a:rPr dirty="0" sz="850" spc="-85">
                <a:latin typeface="Arimo"/>
                <a:cs typeface="Arimo"/>
              </a:rPr>
              <a:t>amaçl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kaydediciler,  </a:t>
            </a:r>
            <a:r>
              <a:rPr dirty="0" sz="850" spc="-10">
                <a:latin typeface="Arimo"/>
                <a:cs typeface="Arimo"/>
              </a:rPr>
              <a:t>kontrol </a:t>
            </a:r>
            <a:r>
              <a:rPr dirty="0" sz="850" spc="-5">
                <a:latin typeface="Arimo"/>
                <a:cs typeface="Arimo"/>
              </a:rPr>
              <a:t>birimi, aritmetik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60">
                <a:latin typeface="Arimo"/>
                <a:cs typeface="Arimo"/>
              </a:rPr>
              <a:t>mant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ksal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lendi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i </a:t>
            </a:r>
            <a:r>
              <a:rPr dirty="0" sz="850">
                <a:latin typeface="Arimo"/>
                <a:cs typeface="Arimo"/>
              </a:rPr>
              <a:t>birim </a:t>
            </a:r>
            <a:r>
              <a:rPr dirty="0" sz="850" spc="-20">
                <a:latin typeface="Arimo"/>
                <a:cs typeface="Arimo"/>
              </a:rPr>
              <a:t>dahildir.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>
                <a:latin typeface="Arimo"/>
                <a:cs typeface="Arimo"/>
              </a:rPr>
              <a:t>birimler </a:t>
            </a:r>
            <a:r>
              <a:rPr dirty="0" sz="850" spc="-25">
                <a:latin typeface="Arimo"/>
                <a:cs typeface="Arimo"/>
              </a:rPr>
              <a:t>çip  </a:t>
            </a:r>
            <a:r>
              <a:rPr dirty="0" sz="850" spc="-30">
                <a:latin typeface="Arimo"/>
                <a:cs typeface="Arimo"/>
              </a:rPr>
              <a:t>üzerinde </a:t>
            </a:r>
            <a:r>
              <a:rPr dirty="0" sz="850" spc="-5">
                <a:latin typeface="Arimo"/>
                <a:cs typeface="Arimo"/>
              </a:rPr>
              <a:t>birbirine </a:t>
            </a:r>
            <a:r>
              <a:rPr dirty="0" sz="850" spc="-25">
                <a:latin typeface="Arimo"/>
                <a:cs typeface="Arimo"/>
              </a:rPr>
              <a:t>fiziksel </a:t>
            </a:r>
            <a:r>
              <a:rPr dirty="0" sz="850" spc="-30">
                <a:latin typeface="Arimo"/>
                <a:cs typeface="Arimo"/>
              </a:rPr>
              <a:t>olarak</a:t>
            </a:r>
            <a:r>
              <a:rPr dirty="0" sz="850" spc="-105">
                <a:latin typeface="Arimo"/>
                <a:cs typeface="Arimo"/>
              </a:rPr>
              <a:t> </a:t>
            </a:r>
            <a:r>
              <a:rPr dirty="0" sz="850" spc="-110">
                <a:latin typeface="Arimo"/>
                <a:cs typeface="Arimo"/>
              </a:rPr>
              <a:t>ba</a:t>
            </a:r>
            <a:r>
              <a:rPr dirty="0" sz="850" spc="-110">
                <a:latin typeface="WenQuanYi Micro Hei Mono"/>
                <a:cs typeface="WenQuanYi Micro Hei Mono"/>
              </a:rPr>
              <a:t>ğ</a:t>
            </a:r>
            <a:r>
              <a:rPr dirty="0" sz="850" spc="-110">
                <a:latin typeface="Arimo"/>
                <a:cs typeface="Arimo"/>
              </a:rPr>
              <a:t>l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d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14</a:t>
            </a:r>
            <a:endParaRPr sz="550">
              <a:latin typeface="Arimo"/>
              <a:cs typeface="Arim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31229" y="4634440"/>
            <a:ext cx="839469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16 </a:t>
            </a:r>
            <a:r>
              <a:rPr dirty="0" sz="850" spc="-10">
                <a:solidFill>
                  <a:srgbClr val="FF0000"/>
                </a:solidFill>
                <a:latin typeface="Arimo"/>
                <a:cs typeface="Arimo"/>
              </a:rPr>
              <a:t>Bitlik</a:t>
            </a:r>
            <a:r>
              <a:rPr dirty="0" sz="850" spc="-7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65">
                <a:solidFill>
                  <a:srgbClr val="FF0000"/>
                </a:solidFill>
                <a:latin typeface="WenQuanYi Micro Hei Mono"/>
                <a:cs typeface="WenQuanYi Micro Hei Mono"/>
              </a:rPr>
              <a:t>İş</a:t>
            </a:r>
            <a:r>
              <a:rPr dirty="0" sz="850" spc="-65">
                <a:solidFill>
                  <a:srgbClr val="FF0000"/>
                </a:solidFill>
                <a:latin typeface="Arimo"/>
                <a:cs typeface="Arimo"/>
              </a:rPr>
              <a:t>lemciler</a:t>
            </a:r>
            <a:endParaRPr sz="850">
              <a:latin typeface="Arimo"/>
              <a:cs typeface="Arim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461" y="3779202"/>
            <a:ext cx="5287645" cy="3773804"/>
            <a:chOff x="59461" y="3779202"/>
            <a:chExt cx="5287645" cy="3773804"/>
          </a:xfrm>
        </p:grpSpPr>
        <p:sp>
          <p:nvSpPr>
            <p:cNvPr id="17" name="object 17"/>
            <p:cNvSpPr/>
            <p:nvPr/>
          </p:nvSpPr>
          <p:spPr>
            <a:xfrm>
              <a:off x="1599526" y="5045710"/>
              <a:ext cx="1631035" cy="17578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9778" y="3779520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10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918022" y="4634440"/>
            <a:ext cx="153416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Veri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Yolu </a:t>
            </a:r>
            <a:r>
              <a:rPr dirty="0" sz="850" spc="-80">
                <a:solidFill>
                  <a:srgbClr val="FF0000"/>
                </a:solidFill>
                <a:latin typeface="Arimo"/>
                <a:cs typeface="Arimo"/>
              </a:rPr>
              <a:t>Ba</a:t>
            </a:r>
            <a:r>
              <a:rPr dirty="0" sz="850" spc="-80">
                <a:solidFill>
                  <a:srgbClr val="FF0000"/>
                </a:solidFill>
                <a:latin typeface="WenQuanYi Micro Hei Mono"/>
                <a:cs typeface="WenQuanYi Micro Hei Mono"/>
              </a:rPr>
              <a:t>ğ</a:t>
            </a:r>
            <a:r>
              <a:rPr dirty="0" sz="850" spc="-80">
                <a:solidFill>
                  <a:srgbClr val="FF0000"/>
                </a:solidFill>
                <a:latin typeface="Arimo"/>
                <a:cs typeface="Arimo"/>
              </a:rPr>
              <a:t>da</a:t>
            </a:r>
            <a:r>
              <a:rPr dirty="0" sz="850" spc="-80">
                <a:solidFill>
                  <a:srgbClr val="FF0000"/>
                </a:solidFill>
                <a:latin typeface="WenQuanYi Micro Hei Mono"/>
                <a:cs typeface="WenQuanYi Micro Hei Mono"/>
              </a:rPr>
              <a:t>ş</a:t>
            </a:r>
            <a:r>
              <a:rPr dirty="0" sz="850" spc="-80">
                <a:solidFill>
                  <a:srgbClr val="FF0000"/>
                </a:solidFill>
                <a:latin typeface="Arimo"/>
                <a:cs typeface="Arimo"/>
              </a:rPr>
              <a:t>t</a:t>
            </a:r>
            <a:r>
              <a:rPr dirty="0" sz="850" spc="-8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solidFill>
                  <a:srgbClr val="FF0000"/>
                </a:solidFill>
                <a:latin typeface="Arimo"/>
                <a:cs typeface="Arimo"/>
              </a:rPr>
              <a:t>rma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Birimi</a:t>
            </a:r>
            <a:r>
              <a:rPr dirty="0" sz="850" spc="-2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(BIU)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83275" y="6079248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58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58" y="828294"/>
                </a:lnTo>
                <a:lnTo>
                  <a:pt x="4412158" y="414528"/>
                </a:lnTo>
                <a:lnTo>
                  <a:pt x="4412158" y="413766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917912" y="4899172"/>
            <a:ext cx="4177665" cy="2143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80">
                <a:latin typeface="WenQuanYi Micro Hei Mono"/>
                <a:cs typeface="WenQuanYi Micro Hei Mono"/>
              </a:rPr>
              <a:t>İş</a:t>
            </a:r>
            <a:r>
              <a:rPr dirty="0" sz="850" spc="-80">
                <a:latin typeface="Arimo"/>
                <a:cs typeface="Arimo"/>
              </a:rPr>
              <a:t>lenecek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</a:t>
            </a:r>
            <a:r>
              <a:rPr dirty="0" sz="850" spc="-65">
                <a:latin typeface="Arimo"/>
                <a:cs typeface="Arimo"/>
              </a:rPr>
              <a:t>kodlar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sistem </a:t>
            </a:r>
            <a:r>
              <a:rPr dirty="0" sz="850" spc="-50">
                <a:latin typeface="Arimo"/>
                <a:cs typeface="Arimo"/>
              </a:rPr>
              <a:t>taraf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 </a:t>
            </a:r>
            <a:r>
              <a:rPr dirty="0" sz="850" spc="-20">
                <a:latin typeface="Arimo"/>
                <a:cs typeface="Arimo"/>
              </a:rPr>
              <a:t>bellekle </a:t>
            </a:r>
            <a:r>
              <a:rPr dirty="0" sz="850" spc="-5">
                <a:latin typeface="Arimo"/>
                <a:cs typeface="Arimo"/>
              </a:rPr>
              <a:t>ilgili </a:t>
            </a:r>
            <a:r>
              <a:rPr dirty="0" sz="850" spc="-25">
                <a:latin typeface="Arimo"/>
                <a:cs typeface="Arimo"/>
              </a:rPr>
              <a:t>segmentlerdeki </a:t>
            </a:r>
            <a:r>
              <a:rPr dirty="0" sz="850" spc="-30">
                <a:latin typeface="Arimo"/>
                <a:cs typeface="Arimo"/>
              </a:rPr>
              <a:t>adreslere  </a:t>
            </a:r>
            <a:r>
              <a:rPr dirty="0" sz="850" spc="-25">
                <a:latin typeface="Arimo"/>
                <a:cs typeface="Arimo"/>
              </a:rPr>
              <a:t>yerle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tirilir. Bellekteki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15">
                <a:latin typeface="Arimo"/>
                <a:cs typeface="Arimo"/>
              </a:rPr>
              <a:t>komutlar </a:t>
            </a:r>
            <a:r>
              <a:rPr dirty="0" sz="850" spc="-120">
                <a:latin typeface="Arimo"/>
                <a:cs typeface="Arimo"/>
              </a:rPr>
              <a:t>çal</a:t>
            </a:r>
            <a:r>
              <a:rPr dirty="0" sz="850" spc="-120">
                <a:latin typeface="WenQuanYi Micro Hei Mono"/>
                <a:cs typeface="WenQuanYi Micro Hei Mono"/>
              </a:rPr>
              <a:t>ış</a:t>
            </a:r>
            <a:r>
              <a:rPr dirty="0" sz="850" spc="-120">
                <a:latin typeface="Arimo"/>
                <a:cs typeface="Arimo"/>
              </a:rPr>
              <a:t>t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r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laca</a:t>
            </a:r>
            <a:r>
              <a:rPr dirty="0" sz="850" spc="-120">
                <a:latin typeface="WenQuanYi Micro Hei Mono"/>
                <a:cs typeface="WenQuanYi Micro Hei Mono"/>
              </a:rPr>
              <a:t>ğı </a:t>
            </a:r>
            <a:r>
              <a:rPr dirty="0" sz="850" spc="-50">
                <a:latin typeface="Arimo"/>
                <a:cs typeface="Arimo"/>
              </a:rPr>
              <a:t>zaman </a:t>
            </a:r>
            <a:r>
              <a:rPr dirty="0" sz="850" spc="-30">
                <a:latin typeface="Arimo"/>
                <a:cs typeface="Arimo"/>
              </a:rPr>
              <a:t>do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rudan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20">
                <a:latin typeface="Arimo"/>
                <a:cs typeface="Arimo"/>
              </a:rPr>
              <a:t>yolu </a:t>
            </a:r>
            <a:r>
              <a:rPr dirty="0" sz="850" spc="-75">
                <a:latin typeface="Arimo"/>
                <a:cs typeface="Arimo"/>
              </a:rPr>
              <a:t>ba</a:t>
            </a:r>
            <a:r>
              <a:rPr dirty="0" sz="850" spc="-75">
                <a:latin typeface="WenQuanYi Micro Hei Mono"/>
                <a:cs typeface="WenQuanYi Micro Hei Mono"/>
              </a:rPr>
              <a:t>ğ</a:t>
            </a:r>
            <a:r>
              <a:rPr dirty="0" sz="850" spc="-75">
                <a:latin typeface="Arimo"/>
                <a:cs typeface="Arimo"/>
              </a:rPr>
              <a:t>da</a:t>
            </a:r>
            <a:r>
              <a:rPr dirty="0" sz="850" spc="-75">
                <a:latin typeface="WenQuanYi Micro Hei Mono"/>
                <a:cs typeface="WenQuanYi Micro Hei Mono"/>
              </a:rPr>
              <a:t>ş</a:t>
            </a:r>
            <a:r>
              <a:rPr dirty="0" sz="850" spc="-75">
                <a:latin typeface="Arimo"/>
                <a:cs typeface="Arimo"/>
              </a:rPr>
              <a:t>t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rma  </a:t>
            </a:r>
            <a:r>
              <a:rPr dirty="0" sz="850" spc="-5">
                <a:latin typeface="Arimo"/>
                <a:cs typeface="Arimo"/>
              </a:rPr>
              <a:t>birimi </a:t>
            </a:r>
            <a:r>
              <a:rPr dirty="0" sz="850" spc="-50">
                <a:latin typeface="Arimo"/>
                <a:cs typeface="Arimo"/>
              </a:rPr>
              <a:t>taraf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 </a:t>
            </a:r>
            <a:r>
              <a:rPr dirty="0" sz="850" spc="-20">
                <a:latin typeface="Arimo"/>
                <a:cs typeface="Arimo"/>
              </a:rPr>
              <a:t>bellekten </a:t>
            </a:r>
            <a:r>
              <a:rPr dirty="0" sz="850" spc="-70">
                <a:latin typeface="Arimo"/>
                <a:cs typeface="Arimo"/>
              </a:rPr>
              <a:t>al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narak </a:t>
            </a:r>
            <a:r>
              <a:rPr dirty="0" sz="850" spc="-35">
                <a:latin typeface="Arimo"/>
                <a:cs typeface="Arimo"/>
              </a:rPr>
              <a:t>kod </a:t>
            </a:r>
            <a:r>
              <a:rPr dirty="0" sz="850" spc="-50">
                <a:latin typeface="Arimo"/>
                <a:cs typeface="Arimo"/>
              </a:rPr>
              <a:t>çözme </a:t>
            </a:r>
            <a:r>
              <a:rPr dirty="0" sz="850" spc="-5">
                <a:latin typeface="Arimo"/>
                <a:cs typeface="Arimo"/>
              </a:rPr>
              <a:t>birimine </a:t>
            </a:r>
            <a:r>
              <a:rPr dirty="0" sz="850" spc="-15">
                <a:latin typeface="Arimo"/>
                <a:cs typeface="Arimo"/>
              </a:rPr>
              <a:t>getirilirler. </a:t>
            </a:r>
            <a:r>
              <a:rPr dirty="0" sz="850" spc="-90">
                <a:latin typeface="Arimo"/>
                <a:cs typeface="Arimo"/>
              </a:rPr>
              <a:t>Ayr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ca </a:t>
            </a:r>
            <a:r>
              <a:rPr dirty="0" sz="850" spc="-30">
                <a:latin typeface="Arimo"/>
                <a:cs typeface="Arimo"/>
              </a:rPr>
              <a:t>icra </a:t>
            </a:r>
            <a:r>
              <a:rPr dirty="0" sz="850" spc="-20">
                <a:latin typeface="Arimo"/>
                <a:cs typeface="Arimo"/>
              </a:rPr>
              <a:t>edilen </a:t>
            </a:r>
            <a:r>
              <a:rPr dirty="0" sz="850" spc="-5">
                <a:latin typeface="Arimo"/>
                <a:cs typeface="Arimo"/>
              </a:rPr>
              <a:t>bir  </a:t>
            </a:r>
            <a:r>
              <a:rPr dirty="0" sz="850" spc="-15">
                <a:latin typeface="Arimo"/>
                <a:cs typeface="Arimo"/>
              </a:rPr>
              <a:t>komutun </a:t>
            </a:r>
            <a:r>
              <a:rPr dirty="0" sz="850" spc="-40">
                <a:latin typeface="Arimo"/>
                <a:cs typeface="Arimo"/>
              </a:rPr>
              <a:t>sonucu </a:t>
            </a:r>
            <a:r>
              <a:rPr dirty="0" sz="850" spc="-35">
                <a:latin typeface="Arimo"/>
                <a:cs typeface="Arimo"/>
              </a:rPr>
              <a:t>belle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 </a:t>
            </a:r>
            <a:r>
              <a:rPr dirty="0" sz="850" spc="-110">
                <a:latin typeface="Arimo"/>
                <a:cs typeface="Arimo"/>
              </a:rPr>
              <a:t>yaz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laca</a:t>
            </a:r>
            <a:r>
              <a:rPr dirty="0" sz="850" spc="-110">
                <a:latin typeface="WenQuanYi Micro Hei Mono"/>
                <a:cs typeface="WenQuanYi Micro Hei Mono"/>
              </a:rPr>
              <a:t>ğı </a:t>
            </a:r>
            <a:r>
              <a:rPr dirty="0" sz="850" spc="-50">
                <a:latin typeface="Arimo"/>
                <a:cs typeface="Arimo"/>
              </a:rPr>
              <a:t>zaman </a:t>
            </a:r>
            <a:r>
              <a:rPr dirty="0" sz="850" spc="-20">
                <a:latin typeface="Arimo"/>
                <a:cs typeface="Arimo"/>
              </a:rPr>
              <a:t>veriyolu </a:t>
            </a:r>
            <a:r>
              <a:rPr dirty="0" sz="850" spc="-70">
                <a:latin typeface="Arimo"/>
                <a:cs typeface="Arimo"/>
              </a:rPr>
              <a:t>ba</a:t>
            </a:r>
            <a:r>
              <a:rPr dirty="0" sz="850" spc="-70">
                <a:latin typeface="WenQuanYi Micro Hei Mono"/>
                <a:cs typeface="WenQuanYi Micro Hei Mono"/>
              </a:rPr>
              <a:t>ğ</a:t>
            </a:r>
            <a:r>
              <a:rPr dirty="0" sz="850" spc="-70">
                <a:latin typeface="Arimo"/>
                <a:cs typeface="Arimo"/>
              </a:rPr>
              <a:t>da</a:t>
            </a:r>
            <a:r>
              <a:rPr dirty="0" sz="850" spc="-70">
                <a:latin typeface="WenQuanYi Micro Hei Mono"/>
                <a:cs typeface="WenQuanYi Micro Hei Mono"/>
              </a:rPr>
              <a:t>ş</a:t>
            </a:r>
            <a:r>
              <a:rPr dirty="0" sz="850" spc="-70">
                <a:latin typeface="Arimo"/>
                <a:cs typeface="Arimo"/>
              </a:rPr>
              <a:t>t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rma </a:t>
            </a:r>
            <a:r>
              <a:rPr dirty="0" sz="850" spc="-15">
                <a:latin typeface="Arimo"/>
                <a:cs typeface="Arimo"/>
              </a:rPr>
              <a:t>biriminden </a:t>
            </a:r>
            <a:r>
              <a:rPr dirty="0" sz="850" spc="-30">
                <a:latin typeface="Arimo"/>
                <a:cs typeface="Arimo"/>
              </a:rPr>
              <a:t>geriye </a:t>
            </a:r>
            <a:r>
              <a:rPr dirty="0" sz="850" spc="-60">
                <a:latin typeface="Arimo"/>
                <a:cs typeface="Arimo"/>
              </a:rPr>
              <a:t>yazma  </a:t>
            </a:r>
            <a:r>
              <a:rPr dirty="0" sz="850" spc="-15">
                <a:latin typeface="Arimo"/>
                <a:cs typeface="Arimo"/>
              </a:rPr>
              <a:t>talep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edilir.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105">
                <a:latin typeface="WenQuanYi Micro Hei Mono"/>
                <a:cs typeface="WenQuanYi Micro Hei Mono"/>
              </a:rPr>
              <a:t>İ</a:t>
            </a:r>
            <a:r>
              <a:rPr dirty="0" sz="850" spc="-105">
                <a:latin typeface="Arimo"/>
                <a:cs typeface="Arimo"/>
              </a:rPr>
              <a:t>cra </a:t>
            </a:r>
            <a:r>
              <a:rPr dirty="0" sz="850" spc="-5">
                <a:latin typeface="Arimo"/>
                <a:cs typeface="Arimo"/>
              </a:rPr>
              <a:t>biriminin </a:t>
            </a:r>
            <a:r>
              <a:rPr dirty="0" sz="850" spc="-40">
                <a:latin typeface="Arimo"/>
                <a:cs typeface="Arimo"/>
              </a:rPr>
              <a:t>komutlar</a:t>
            </a:r>
            <a:r>
              <a:rPr dirty="0" sz="850" spc="-40">
                <a:latin typeface="WenQuanYi Micro Hei Mono"/>
                <a:cs typeface="WenQuanYi Micro Hei Mono"/>
              </a:rPr>
              <a:t>ı</a:t>
            </a:r>
            <a:r>
              <a:rPr dirty="0" sz="850" spc="-40">
                <a:latin typeface="Arimo"/>
                <a:cs typeface="Arimo"/>
              </a:rPr>
              <a:t>yla </a:t>
            </a:r>
            <a:r>
              <a:rPr dirty="0" sz="850" spc="-15">
                <a:latin typeface="Arimo"/>
                <a:cs typeface="Arimo"/>
              </a:rPr>
              <a:t>verinin </a:t>
            </a:r>
            <a:r>
              <a:rPr dirty="0" sz="850" spc="-120">
                <a:latin typeface="Arimo"/>
                <a:cs typeface="Arimo"/>
              </a:rPr>
              <a:t>al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n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p </a:t>
            </a:r>
            <a:r>
              <a:rPr dirty="0" sz="850" spc="-20">
                <a:latin typeface="Arimo"/>
                <a:cs typeface="Arimo"/>
              </a:rPr>
              <a:t>getirilmesi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35">
                <a:latin typeface="Arimo"/>
                <a:cs typeface="Arimo"/>
              </a:rPr>
              <a:t>belle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 </a:t>
            </a:r>
            <a:r>
              <a:rPr dirty="0" sz="850" spc="-60">
                <a:latin typeface="Arimo"/>
                <a:cs typeface="Arimo"/>
              </a:rPr>
              <a:t>depolanmas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110">
                <a:latin typeface="Arimo"/>
                <a:cs typeface="Arimo"/>
              </a:rPr>
              <a:t>s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ras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nda </a:t>
            </a:r>
            <a:r>
              <a:rPr dirty="0" sz="850" spc="-15">
                <a:latin typeface="Arimo"/>
                <a:cs typeface="Arimo"/>
              </a:rPr>
              <a:t>veri  </a:t>
            </a:r>
            <a:r>
              <a:rPr dirty="0" sz="850" spc="-70">
                <a:latin typeface="Arimo"/>
                <a:cs typeface="Arimo"/>
              </a:rPr>
              <a:t>ba</a:t>
            </a:r>
            <a:r>
              <a:rPr dirty="0" sz="850" spc="-70">
                <a:latin typeface="WenQuanYi Micro Hei Mono"/>
                <a:cs typeface="WenQuanYi Micro Hei Mono"/>
              </a:rPr>
              <a:t>ğ</a:t>
            </a:r>
            <a:r>
              <a:rPr dirty="0" sz="850" spc="-70">
                <a:latin typeface="Arimo"/>
                <a:cs typeface="Arimo"/>
              </a:rPr>
              <a:t>da</a:t>
            </a:r>
            <a:r>
              <a:rPr dirty="0" sz="850" spc="-70">
                <a:latin typeface="WenQuanYi Micro Hei Mono"/>
                <a:cs typeface="WenQuanYi Micro Hei Mono"/>
              </a:rPr>
              <a:t>ş</a:t>
            </a:r>
            <a:r>
              <a:rPr dirty="0" sz="850" spc="-70">
                <a:latin typeface="Arimo"/>
                <a:cs typeface="Arimo"/>
              </a:rPr>
              <a:t>t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rma </a:t>
            </a:r>
            <a:r>
              <a:rPr dirty="0" sz="850">
                <a:latin typeface="Arimo"/>
                <a:cs typeface="Arimo"/>
              </a:rPr>
              <a:t>birimi </a:t>
            </a:r>
            <a:r>
              <a:rPr dirty="0" sz="850" spc="-10">
                <a:latin typeface="Arimo"/>
                <a:cs typeface="Arimo"/>
              </a:rPr>
              <a:t>otomatik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10">
                <a:latin typeface="Arimo"/>
                <a:cs typeface="Arimo"/>
              </a:rPr>
              <a:t>getirilen </a:t>
            </a:r>
            <a:r>
              <a:rPr dirty="0" sz="850" spc="-15">
                <a:latin typeface="Arimo"/>
                <a:cs typeface="Arimo"/>
              </a:rPr>
              <a:t>verilerdeki </a:t>
            </a:r>
            <a:r>
              <a:rPr dirty="0" sz="850" spc="-50">
                <a:latin typeface="Arimo"/>
                <a:cs typeface="Arimo"/>
              </a:rPr>
              <a:t>komutlar</a:t>
            </a:r>
            <a:r>
              <a:rPr dirty="0" sz="850" spc="-50">
                <a:latin typeface="WenQuanYi Micro Hei Mono"/>
                <a:cs typeface="WenQuanYi Micro Hei Mono"/>
              </a:rPr>
              <a:t>ı </a:t>
            </a:r>
            <a:r>
              <a:rPr dirty="0" sz="850" spc="-95">
                <a:latin typeface="Arimo"/>
                <a:cs typeface="Arimo"/>
              </a:rPr>
              <a:t>ad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na </a:t>
            </a:r>
            <a:r>
              <a:rPr dirty="0" sz="850" spc="-15">
                <a:latin typeface="Arimo"/>
                <a:cs typeface="Arimo"/>
              </a:rPr>
              <a:t>tampon </a:t>
            </a:r>
            <a:r>
              <a:rPr dirty="0" sz="850" spc="-40">
                <a:latin typeface="Arimo"/>
                <a:cs typeface="Arimo"/>
              </a:rPr>
              <a:t>da </a:t>
            </a:r>
            <a:r>
              <a:rPr dirty="0" sz="850" spc="-20">
                <a:latin typeface="Arimo"/>
                <a:cs typeface="Arimo"/>
              </a:rPr>
              <a:t>denilen 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lemcinin </a:t>
            </a:r>
            <a:r>
              <a:rPr dirty="0" sz="850">
                <a:latin typeface="Arimo"/>
                <a:cs typeface="Arimo"/>
              </a:rPr>
              <a:t>tipine </a:t>
            </a:r>
            <a:r>
              <a:rPr dirty="0" sz="850" spc="-35">
                <a:latin typeface="Arimo"/>
                <a:cs typeface="Arimo"/>
              </a:rPr>
              <a:t>göre </a:t>
            </a:r>
            <a:r>
              <a:rPr dirty="0" sz="850" spc="-40">
                <a:latin typeface="Arimo"/>
                <a:cs typeface="Arimo"/>
              </a:rPr>
              <a:t>kapasitesi </a:t>
            </a:r>
            <a:r>
              <a:rPr dirty="0" sz="850" spc="-60">
                <a:latin typeface="Arimo"/>
                <a:cs typeface="Arimo"/>
              </a:rPr>
              <a:t>de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i</a:t>
            </a:r>
            <a:r>
              <a:rPr dirty="0" sz="850" spc="-60">
                <a:latin typeface="WenQuanYi Micro Hei Mono"/>
                <a:cs typeface="WenQuanYi Micro Hei Mono"/>
              </a:rPr>
              <a:t>ş</a:t>
            </a:r>
            <a:r>
              <a:rPr dirty="0" sz="850" spc="-60">
                <a:latin typeface="Arimo"/>
                <a:cs typeface="Arimo"/>
              </a:rPr>
              <a:t>en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5">
                <a:latin typeface="Arimo"/>
                <a:cs typeface="Arimo"/>
              </a:rPr>
              <a:t>kuyru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una </a:t>
            </a:r>
            <a:r>
              <a:rPr dirty="0" sz="850" spc="-25">
                <a:latin typeface="Arimo"/>
                <a:cs typeface="Arimo"/>
              </a:rPr>
              <a:t>yerle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tirir. </a:t>
            </a:r>
            <a:r>
              <a:rPr dirty="0" sz="850" spc="-30">
                <a:latin typeface="Arimo"/>
                <a:cs typeface="Arimo"/>
              </a:rPr>
              <a:t>Bellekten </a:t>
            </a:r>
            <a:r>
              <a:rPr dirty="0" sz="850" spc="-120">
                <a:latin typeface="Arimo"/>
                <a:cs typeface="Arimo"/>
              </a:rPr>
              <a:t>al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n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p  </a:t>
            </a:r>
            <a:r>
              <a:rPr dirty="0" sz="850" spc="-20">
                <a:latin typeface="Arimo"/>
                <a:cs typeface="Arimo"/>
              </a:rPr>
              <a:t>getirilecek </a:t>
            </a:r>
            <a:r>
              <a:rPr dirty="0" sz="850" spc="-45">
                <a:latin typeface="Arimo"/>
                <a:cs typeface="Arimo"/>
              </a:rPr>
              <a:t>ve 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lenecek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40">
                <a:latin typeface="Arimo"/>
                <a:cs typeface="Arimo"/>
              </a:rPr>
              <a:t>komutlar</a:t>
            </a:r>
            <a:r>
              <a:rPr dirty="0" sz="850" spc="-40">
                <a:latin typeface="WenQuanYi Micro Hei Mono"/>
                <a:cs typeface="WenQuanYi Micro Hei Mono"/>
              </a:rPr>
              <a:t>ı</a:t>
            </a:r>
            <a:r>
              <a:rPr dirty="0" sz="850" spc="-40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yeri </a:t>
            </a:r>
            <a:r>
              <a:rPr dirty="0" sz="850" spc="-95">
                <a:latin typeface="Arimo"/>
                <a:cs typeface="Arimo"/>
              </a:rPr>
              <a:t>CS:IP </a:t>
            </a:r>
            <a:r>
              <a:rPr dirty="0" sz="850" spc="-35">
                <a:latin typeface="Arimo"/>
                <a:cs typeface="Arimo"/>
              </a:rPr>
              <a:t>kaydedici </a:t>
            </a:r>
            <a:r>
              <a:rPr dirty="0" sz="850" spc="-10">
                <a:latin typeface="Arimo"/>
                <a:cs typeface="Arimo"/>
              </a:rPr>
              <a:t>ikilisi </a:t>
            </a:r>
            <a:r>
              <a:rPr dirty="0" sz="850" spc="-50">
                <a:latin typeface="Arimo"/>
                <a:cs typeface="Arimo"/>
              </a:rPr>
              <a:t>taraf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 </a:t>
            </a:r>
            <a:r>
              <a:rPr dirty="0" sz="850" spc="-20">
                <a:latin typeface="Arimo"/>
                <a:cs typeface="Arimo"/>
              </a:rPr>
              <a:t>belirlenir. </a:t>
            </a:r>
            <a:r>
              <a:rPr dirty="0" sz="850" spc="-25">
                <a:latin typeface="Arimo"/>
                <a:cs typeface="Arimo"/>
              </a:rPr>
              <a:t>Bellekte 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lenecek </a:t>
            </a:r>
            <a:r>
              <a:rPr dirty="0" sz="850" spc="-55">
                <a:latin typeface="Arimo"/>
                <a:cs typeface="Arimo"/>
              </a:rPr>
              <a:t>program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n </a:t>
            </a:r>
            <a:r>
              <a:rPr dirty="0" sz="850" spc="-5">
                <a:latin typeface="Arimo"/>
                <a:cs typeface="Arimo"/>
              </a:rPr>
              <a:t>ilk </a:t>
            </a:r>
            <a:r>
              <a:rPr dirty="0" sz="850" spc="-15">
                <a:latin typeface="Arimo"/>
                <a:cs typeface="Arimo"/>
              </a:rPr>
              <a:t>komutunun </a:t>
            </a:r>
            <a:r>
              <a:rPr dirty="0" sz="850" spc="-25">
                <a:latin typeface="Arimo"/>
                <a:cs typeface="Arimo"/>
              </a:rPr>
              <a:t>bulundu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u </a:t>
            </a:r>
            <a:r>
              <a:rPr dirty="0" sz="850" spc="-40">
                <a:latin typeface="Arimo"/>
                <a:cs typeface="Arimo"/>
              </a:rPr>
              <a:t>adres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>
                <a:latin typeface="Arimo"/>
                <a:cs typeface="Arimo"/>
              </a:rPr>
              <a:t>birim </a:t>
            </a:r>
            <a:r>
              <a:rPr dirty="0" sz="850" spc="-50">
                <a:latin typeface="Arimo"/>
                <a:cs typeface="Arimo"/>
              </a:rPr>
              <a:t>taraf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 </a:t>
            </a:r>
            <a:r>
              <a:rPr dirty="0" sz="850" spc="-10">
                <a:latin typeface="Arimo"/>
                <a:cs typeface="Arimo"/>
              </a:rPr>
              <a:t>otomatik </a:t>
            </a:r>
            <a:r>
              <a:rPr dirty="0" sz="850" spc="-30">
                <a:latin typeface="Arimo"/>
                <a:cs typeface="Arimo"/>
              </a:rPr>
              <a:t>olarak  </a:t>
            </a:r>
            <a:r>
              <a:rPr dirty="0" sz="850" spc="-95">
                <a:latin typeface="Arimo"/>
                <a:cs typeface="Arimo"/>
              </a:rPr>
              <a:t>CS:IP </a:t>
            </a:r>
            <a:r>
              <a:rPr dirty="0" sz="850" spc="-25">
                <a:latin typeface="Arimo"/>
                <a:cs typeface="Arimo"/>
              </a:rPr>
              <a:t>kaydedicilerine</a:t>
            </a:r>
            <a:r>
              <a:rPr dirty="0" sz="850" spc="-130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yerle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tirilir.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25">
                <a:latin typeface="Arimo"/>
                <a:cs typeface="Arimo"/>
              </a:rPr>
              <a:t>Bellekten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5">
                <a:latin typeface="Arimo"/>
                <a:cs typeface="Arimo"/>
              </a:rPr>
              <a:t>I/O </a:t>
            </a:r>
            <a:r>
              <a:rPr dirty="0" sz="850" spc="-10">
                <a:latin typeface="Arimo"/>
                <a:cs typeface="Arimo"/>
              </a:rPr>
              <a:t>birimlerinden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 spc="-30">
                <a:latin typeface="Arimo"/>
                <a:cs typeface="Arimo"/>
              </a:rPr>
              <a:t>ne </a:t>
            </a:r>
            <a:r>
              <a:rPr dirty="0" sz="850" spc="-20">
                <a:latin typeface="Arimo"/>
                <a:cs typeface="Arimo"/>
              </a:rPr>
              <a:t>yöntemle </a:t>
            </a:r>
            <a:r>
              <a:rPr dirty="0" sz="850" spc="-30">
                <a:latin typeface="Arimo"/>
                <a:cs typeface="Arimo"/>
              </a:rPr>
              <a:t>olursa </a:t>
            </a:r>
            <a:r>
              <a:rPr dirty="0" sz="850" spc="-25">
                <a:latin typeface="Arimo"/>
                <a:cs typeface="Arimo"/>
              </a:rPr>
              <a:t>olsun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ekilde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5">
                <a:latin typeface="Arimo"/>
                <a:cs typeface="Arimo"/>
              </a:rPr>
              <a:t>kuyru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una  </a:t>
            </a:r>
            <a:r>
              <a:rPr dirty="0" sz="850" spc="-10">
                <a:latin typeface="Arimo"/>
                <a:cs typeface="Arimo"/>
              </a:rPr>
              <a:t>getirilen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65">
                <a:latin typeface="Arimo"/>
                <a:cs typeface="Arimo"/>
              </a:rPr>
              <a:t>kodlar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spc="-25">
                <a:latin typeface="Arimo"/>
                <a:cs typeface="Arimo"/>
              </a:rPr>
              <a:t>operand </a:t>
            </a:r>
            <a:r>
              <a:rPr dirty="0" sz="850" spc="-10">
                <a:latin typeface="Arimo"/>
                <a:cs typeface="Arimo"/>
              </a:rPr>
              <a:t>bilgileri </a:t>
            </a:r>
            <a:r>
              <a:rPr dirty="0" sz="850" spc="-30">
                <a:latin typeface="Arimo"/>
                <a:cs typeface="Arimo"/>
              </a:rPr>
              <a:t>icra </a:t>
            </a:r>
            <a:r>
              <a:rPr dirty="0" sz="850">
                <a:latin typeface="Arimo"/>
                <a:cs typeface="Arimo"/>
              </a:rPr>
              <a:t>birimi </a:t>
            </a:r>
            <a:r>
              <a:rPr dirty="0" sz="850" spc="-50">
                <a:latin typeface="Arimo"/>
                <a:cs typeface="Arimo"/>
              </a:rPr>
              <a:t>taraf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lenmek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90">
                <a:latin typeface="Arimo"/>
                <a:cs typeface="Arimo"/>
              </a:rPr>
              <a:t>haz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r  </a:t>
            </a:r>
            <a:r>
              <a:rPr dirty="0" sz="850" spc="-50">
                <a:latin typeface="Arimo"/>
                <a:cs typeface="Arimo"/>
              </a:rPr>
              <a:t>durumdad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15</a:t>
            </a:r>
            <a:endParaRPr sz="550">
              <a:latin typeface="Arimo"/>
              <a:cs typeface="Arim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16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7462" y="602788"/>
            <a:ext cx="291020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02005" marR="5080" indent="-789940">
              <a:lnSpc>
                <a:spcPct val="100000"/>
              </a:lnSpc>
              <a:spcBef>
                <a:spcPts val="105"/>
              </a:spcBef>
            </a:pPr>
            <a:r>
              <a:rPr dirty="0" sz="1200" b="1">
                <a:latin typeface="Arial"/>
                <a:cs typeface="Arial"/>
              </a:rPr>
              <a:t>Acil Adresleme( Immediate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Addressing)  (Anlık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Adresleme</a:t>
            </a:r>
            <a:r>
              <a:rPr dirty="0" sz="140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8877" y="1123053"/>
            <a:ext cx="4007485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76630" algn="l"/>
                <a:tab pos="1682114" algn="l"/>
                <a:tab pos="2044700" algn="l"/>
                <a:tab pos="2672715" algn="l"/>
                <a:tab pos="3035300" algn="l"/>
              </a:tabLst>
            </a:pPr>
            <a:r>
              <a:rPr dirty="0" sz="1450" spc="-10">
                <a:latin typeface="Arial"/>
                <a:cs typeface="Arial"/>
              </a:rPr>
              <a:t>Doğrudan	sabit	</a:t>
            </a:r>
            <a:r>
              <a:rPr dirty="0" sz="1450" spc="-5">
                <a:latin typeface="Arial"/>
                <a:cs typeface="Arial"/>
              </a:rPr>
              <a:t>bir	değer	bir	</a:t>
            </a:r>
            <a:r>
              <a:rPr dirty="0" sz="1450" spc="-10">
                <a:latin typeface="Arial"/>
                <a:cs typeface="Arial"/>
              </a:rPr>
              <a:t>kaydediciye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877" y="1299545"/>
            <a:ext cx="4007485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40585" algn="l"/>
              </a:tabLst>
            </a:pPr>
            <a:r>
              <a:rPr dirty="0" sz="1450" spc="-15">
                <a:latin typeface="Arial"/>
                <a:cs typeface="Arial"/>
              </a:rPr>
              <a:t>aktarılır. </a:t>
            </a:r>
            <a:r>
              <a:rPr dirty="0" sz="1450" spc="114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Sabit </a:t>
            </a:r>
            <a:r>
              <a:rPr dirty="0" sz="1450" spc="110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değerin	büyüklüğü </a:t>
            </a:r>
            <a:r>
              <a:rPr dirty="0" sz="1450" spc="-5">
                <a:latin typeface="Arial"/>
                <a:cs typeface="Arial"/>
              </a:rPr>
              <a:t>ile</a:t>
            </a:r>
            <a:r>
              <a:rPr dirty="0" sz="1450" spc="125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register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493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48877" y="1476037"/>
            <a:ext cx="4007485" cy="422909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445"/>
              </a:spcBef>
            </a:pPr>
            <a:r>
              <a:rPr dirty="0" sz="1450" spc="-10">
                <a:latin typeface="Arial"/>
                <a:cs typeface="Arial"/>
              </a:rPr>
              <a:t>uyumlu </a:t>
            </a:r>
            <a:r>
              <a:rPr dirty="0" sz="1450" spc="-15">
                <a:latin typeface="Arial"/>
                <a:cs typeface="Arial"/>
              </a:rPr>
              <a:t>olmalıdır. </a:t>
            </a:r>
            <a:r>
              <a:rPr dirty="0" sz="1450" spc="-5" b="1">
                <a:latin typeface="Arial"/>
                <a:cs typeface="Arial"/>
              </a:rPr>
              <a:t>Örneğin </a:t>
            </a:r>
            <a:r>
              <a:rPr dirty="0" sz="1450" spc="-5">
                <a:latin typeface="Arial"/>
                <a:cs typeface="Arial"/>
              </a:rPr>
              <a:t>8 </a:t>
            </a:r>
            <a:r>
              <a:rPr dirty="0" sz="1450" spc="-10">
                <a:latin typeface="Arial"/>
                <a:cs typeface="Arial"/>
              </a:rPr>
              <a:t>bitlik </a:t>
            </a:r>
            <a:r>
              <a:rPr dirty="0" sz="1450" spc="-5">
                <a:latin typeface="Arial"/>
                <a:cs typeface="Arial"/>
              </a:rPr>
              <a:t>bir </a:t>
            </a:r>
            <a:r>
              <a:rPr dirty="0" sz="1450" spc="-10">
                <a:latin typeface="Arial"/>
                <a:cs typeface="Arial"/>
              </a:rPr>
              <a:t>kaydediciye  </a:t>
            </a:r>
            <a:r>
              <a:rPr dirty="0" sz="1450" spc="-5">
                <a:latin typeface="Arial"/>
                <a:cs typeface="Arial"/>
              </a:rPr>
              <a:t>16 </a:t>
            </a:r>
            <a:r>
              <a:rPr dirty="0" sz="1450" spc="-10">
                <a:latin typeface="Arial"/>
                <a:cs typeface="Arial"/>
              </a:rPr>
              <a:t>bitlik </a:t>
            </a:r>
            <a:r>
              <a:rPr dirty="0" sz="1450" spc="-5">
                <a:latin typeface="Arial"/>
                <a:cs typeface="Arial"/>
              </a:rPr>
              <a:t>bir değer</a:t>
            </a:r>
            <a:r>
              <a:rPr dirty="0" sz="1450" spc="-20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yüklenemez.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877" y="1873128"/>
            <a:ext cx="2289810" cy="46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739"/>
              </a:lnSpc>
              <a:spcBef>
                <a:spcPts val="95"/>
              </a:spcBef>
            </a:pPr>
            <a:r>
              <a:rPr dirty="0" sz="1450" spc="-10">
                <a:latin typeface="Arial"/>
                <a:cs typeface="Arial"/>
              </a:rPr>
              <a:t>Genel</a:t>
            </a:r>
            <a:r>
              <a:rPr dirty="0" sz="1450" spc="-15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Kulanımı: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dirty="0" sz="1450" spc="-5">
                <a:latin typeface="Arial"/>
                <a:cs typeface="Arial"/>
              </a:rPr>
              <a:t>KOMUT </a:t>
            </a:r>
            <a:r>
              <a:rPr dirty="0" sz="1450" spc="-15">
                <a:latin typeface="Arial"/>
                <a:cs typeface="Arial"/>
              </a:rPr>
              <a:t>register,</a:t>
            </a:r>
            <a:r>
              <a:rPr dirty="0" sz="1450" spc="-55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immediate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6493" y="2305823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70" y="828294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50491" y="2976173"/>
            <a:ext cx="775970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5430" algn="l"/>
              </a:tabLst>
            </a:pPr>
            <a:r>
              <a:rPr dirty="0" sz="1450" spc="-5">
                <a:latin typeface="Arial"/>
                <a:cs typeface="Arial"/>
              </a:rPr>
              <a:t>;	</a:t>
            </a:r>
            <a:r>
              <a:rPr dirty="0" sz="1450" spc="-25">
                <a:latin typeface="Arial"/>
                <a:cs typeface="Arial"/>
              </a:rPr>
              <a:t>Yanlış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6493" y="3133344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032"/>
                </a:moveTo>
                <a:lnTo>
                  <a:pt x="4412170" y="0"/>
                </a:lnTo>
                <a:lnTo>
                  <a:pt x="0" y="0"/>
                </a:lnTo>
                <a:lnTo>
                  <a:pt x="0" y="414032"/>
                </a:lnTo>
                <a:lnTo>
                  <a:pt x="4412170" y="414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48877" y="2314338"/>
            <a:ext cx="1343660" cy="908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739"/>
              </a:lnSpc>
              <a:spcBef>
                <a:spcPts val="95"/>
              </a:spcBef>
            </a:pPr>
            <a:r>
              <a:rPr dirty="0" sz="1450" spc="-5">
                <a:latin typeface="Arial"/>
                <a:cs typeface="Arial"/>
              </a:rPr>
              <a:t>Örnek: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739"/>
              </a:lnSpc>
              <a:spcBef>
                <a:spcPts val="60"/>
              </a:spcBef>
            </a:pPr>
            <a:r>
              <a:rPr dirty="0" sz="1450" spc="-5">
                <a:latin typeface="Arial"/>
                <a:cs typeface="Arial"/>
              </a:rPr>
              <a:t>MOV CL, 16h  </a:t>
            </a:r>
            <a:r>
              <a:rPr dirty="0" sz="1450" spc="-10">
                <a:latin typeface="Arial"/>
                <a:cs typeface="Arial"/>
              </a:rPr>
              <a:t>MOV </a:t>
            </a:r>
            <a:r>
              <a:rPr dirty="0" sz="1450" spc="-5">
                <a:latin typeface="Arial"/>
                <a:cs typeface="Arial"/>
              </a:rPr>
              <a:t>DI,</a:t>
            </a:r>
            <a:r>
              <a:rPr dirty="0" sz="1450" spc="-60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2ABFh  </a:t>
            </a:r>
            <a:r>
              <a:rPr dirty="0" sz="1450" spc="-5">
                <a:latin typeface="Arial"/>
                <a:cs typeface="Arial"/>
              </a:rPr>
              <a:t>MOV AL,</a:t>
            </a:r>
            <a:r>
              <a:rPr dirty="0" sz="1450" spc="-150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4567h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157</a:t>
            </a:r>
            <a:endParaRPr sz="550">
              <a:latin typeface="Arimo"/>
              <a:cs typeface="Arim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461" y="6032"/>
            <a:ext cx="10136505" cy="3773804"/>
            <a:chOff x="59461" y="6032"/>
            <a:chExt cx="10136505" cy="3773804"/>
          </a:xfrm>
        </p:grpSpPr>
        <p:sp>
          <p:nvSpPr>
            <p:cNvPr id="14" name="object 14"/>
            <p:cNvSpPr/>
            <p:nvPr/>
          </p:nvSpPr>
          <p:spPr>
            <a:xfrm>
              <a:off x="59778" y="6349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10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83275" y="1479042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5">
                  <a:moveTo>
                    <a:pt x="4412170" y="414528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4412170" y="414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970968" y="647278"/>
            <a:ext cx="3971290" cy="908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6180" marR="161290" indent="-951865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Arial"/>
                <a:cs typeface="Arial"/>
              </a:rPr>
              <a:t>Kaydedici Adresleme (Register</a:t>
            </a:r>
            <a:r>
              <a:rPr dirty="0" sz="1350" spc="-16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Addressing)  </a:t>
            </a:r>
            <a:r>
              <a:rPr dirty="0" sz="1350" spc="-15" b="1">
                <a:latin typeface="Arial"/>
                <a:cs typeface="Arial"/>
              </a:rPr>
              <a:t>(Yazmaç</a:t>
            </a:r>
            <a:r>
              <a:rPr dirty="0" sz="1350" spc="-6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Adresleme)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79900"/>
              </a:lnSpc>
              <a:spcBef>
                <a:spcPts val="925"/>
              </a:spcBef>
              <a:tabLst>
                <a:tab pos="434340" algn="l"/>
                <a:tab pos="1488440" algn="l"/>
                <a:tab pos="2451100" algn="l"/>
                <a:tab pos="2914015" algn="l"/>
                <a:tab pos="3284854" algn="l"/>
              </a:tabLst>
            </a:pPr>
            <a:r>
              <a:rPr dirty="0" sz="1450" spc="-10">
                <a:latin typeface="Arial"/>
                <a:cs typeface="Arial"/>
              </a:rPr>
              <a:t>B</a:t>
            </a:r>
            <a:r>
              <a:rPr dirty="0" sz="1450" spc="-5">
                <a:latin typeface="Arial"/>
                <a:cs typeface="Arial"/>
              </a:rPr>
              <a:t>u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adreslem</a:t>
            </a:r>
            <a:r>
              <a:rPr dirty="0" sz="1450" spc="-5">
                <a:latin typeface="Arial"/>
                <a:cs typeface="Arial"/>
              </a:rPr>
              <a:t>e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modund</a:t>
            </a:r>
            <a:r>
              <a:rPr dirty="0" sz="1450" spc="-5">
                <a:latin typeface="Arial"/>
                <a:cs typeface="Arial"/>
              </a:rPr>
              <a:t>a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he</a:t>
            </a:r>
            <a:r>
              <a:rPr dirty="0" sz="1450" spc="-5">
                <a:latin typeface="Arial"/>
                <a:cs typeface="Arial"/>
              </a:rPr>
              <a:t>r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i</a:t>
            </a:r>
            <a:r>
              <a:rPr dirty="0" sz="1450" spc="-10">
                <a:latin typeface="Arial"/>
                <a:cs typeface="Arial"/>
              </a:rPr>
              <a:t>k</a:t>
            </a:r>
            <a:r>
              <a:rPr dirty="0" sz="1450" spc="-5">
                <a:latin typeface="Arial"/>
                <a:cs typeface="Arial"/>
              </a:rPr>
              <a:t>i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operand  </a:t>
            </a:r>
            <a:r>
              <a:rPr dirty="0" sz="1450" spc="-5">
                <a:latin typeface="Arial"/>
                <a:cs typeface="Arial"/>
              </a:rPr>
              <a:t>(işlenen) de</a:t>
            </a:r>
            <a:r>
              <a:rPr dirty="0" sz="1450" spc="-20">
                <a:latin typeface="Arial"/>
                <a:cs typeface="Arial"/>
              </a:rPr>
              <a:t> </a:t>
            </a:r>
            <a:r>
              <a:rPr dirty="0" sz="1450" spc="-15">
                <a:latin typeface="Arial"/>
                <a:cs typeface="Arial"/>
              </a:rPr>
              <a:t>kaydedicidir.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83275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970968" y="1529348"/>
            <a:ext cx="2054860" cy="908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50" spc="-10">
                <a:latin typeface="Arial"/>
                <a:cs typeface="Arial"/>
              </a:rPr>
              <a:t>Genel </a:t>
            </a:r>
            <a:r>
              <a:rPr dirty="0" sz="1450" spc="-5">
                <a:latin typeface="Arial"/>
                <a:cs typeface="Arial"/>
              </a:rPr>
              <a:t>kullanımı:  KOMUT </a:t>
            </a:r>
            <a:r>
              <a:rPr dirty="0" sz="1450" spc="-10">
                <a:latin typeface="Arial"/>
                <a:cs typeface="Arial"/>
              </a:rPr>
              <a:t>register,</a:t>
            </a:r>
            <a:r>
              <a:rPr dirty="0" sz="1450" spc="-90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register  Örnek: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0"/>
              </a:lnSpc>
            </a:pPr>
            <a:r>
              <a:rPr dirty="0" sz="1450" spc="-5">
                <a:latin typeface="Arial"/>
                <a:cs typeface="Arial"/>
              </a:rPr>
              <a:t>MOV AL,</a:t>
            </a:r>
            <a:r>
              <a:rPr dirty="0" sz="1450" spc="-95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BL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70968" y="2411773"/>
            <a:ext cx="1067435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50" spc="-5">
                <a:latin typeface="Arial"/>
                <a:cs typeface="Arial"/>
              </a:rPr>
              <a:t>INC BX  </a:t>
            </a:r>
            <a:r>
              <a:rPr dirty="0" sz="1450" spc="-10">
                <a:latin typeface="Arial"/>
                <a:cs typeface="Arial"/>
              </a:rPr>
              <a:t>DEC AL  SUB </a:t>
            </a:r>
            <a:r>
              <a:rPr dirty="0" sz="1450" spc="-5">
                <a:latin typeface="Arial"/>
                <a:cs typeface="Arial"/>
              </a:rPr>
              <a:t>DX,</a:t>
            </a:r>
            <a:r>
              <a:rPr dirty="0" sz="1450" spc="-70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CX</a:t>
            </a:r>
            <a:endParaRPr sz="1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158</a:t>
            </a:r>
            <a:endParaRPr sz="550">
              <a:latin typeface="Arimo"/>
              <a:cs typeface="Arim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14315" y="4349934"/>
            <a:ext cx="4142104" cy="53276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algn="ctr" marL="34290">
              <a:lnSpc>
                <a:spcPct val="100000"/>
              </a:lnSpc>
              <a:spcBef>
                <a:spcPts val="509"/>
              </a:spcBef>
            </a:pPr>
            <a:r>
              <a:rPr dirty="0" sz="1350">
                <a:latin typeface="Arial"/>
                <a:cs typeface="Arial"/>
              </a:rPr>
              <a:t>Doğrudan adresleme(Direct</a:t>
            </a:r>
            <a:r>
              <a:rPr dirty="0" sz="1350" spc="-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addressing)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dirty="0" sz="1300" spc="-5">
                <a:latin typeface="Arial"/>
                <a:cs typeface="Arial"/>
              </a:rPr>
              <a:t>Doğrudan bir adres değeri </a:t>
            </a:r>
            <a:r>
              <a:rPr dirty="0" sz="1300" spc="-10">
                <a:latin typeface="Arial"/>
                <a:cs typeface="Arial"/>
              </a:rPr>
              <a:t>kullanılır. </a:t>
            </a:r>
            <a:r>
              <a:rPr dirty="0" sz="1300" spc="-5">
                <a:latin typeface="Arial"/>
                <a:cs typeface="Arial"/>
              </a:rPr>
              <a:t>Bir adresten</a:t>
            </a:r>
            <a:r>
              <a:rPr dirty="0" sz="1300" spc="14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bir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6493" y="4838700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14315" y="4817172"/>
            <a:ext cx="4140835" cy="58166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 marR="5080">
              <a:lnSpc>
                <a:spcPts val="1250"/>
              </a:lnSpc>
              <a:spcBef>
                <a:spcPts val="400"/>
              </a:spcBef>
            </a:pPr>
            <a:r>
              <a:rPr dirty="0" sz="1300" spc="-5">
                <a:latin typeface="Arial"/>
                <a:cs typeface="Arial"/>
              </a:rPr>
              <a:t>kaydediciye very aktarımı </a:t>
            </a:r>
            <a:r>
              <a:rPr dirty="0" sz="1300" spc="-10">
                <a:latin typeface="Arial"/>
                <a:cs typeface="Arial"/>
              </a:rPr>
              <a:t>gerçekleştirilir. </a:t>
            </a:r>
            <a:r>
              <a:rPr dirty="0" sz="1300">
                <a:latin typeface="Arial"/>
                <a:cs typeface="Arial"/>
              </a:rPr>
              <a:t>Bir </a:t>
            </a:r>
            <a:r>
              <a:rPr dirty="0" sz="1300" spc="-5">
                <a:latin typeface="Arial"/>
                <a:cs typeface="Arial"/>
              </a:rPr>
              <a:t>başka ifade  ile operandlardan birisi adres</a:t>
            </a:r>
            <a:r>
              <a:rPr dirty="0" sz="1300">
                <a:latin typeface="Arial"/>
                <a:cs typeface="Arial"/>
              </a:rPr>
              <a:t> </a:t>
            </a:r>
            <a:r>
              <a:rPr dirty="0" sz="1300" spc="-15">
                <a:latin typeface="Arial"/>
                <a:cs typeface="Arial"/>
              </a:rPr>
              <a:t>belirtir.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300" spc="-5">
                <a:latin typeface="Arial"/>
                <a:cs typeface="Arial"/>
              </a:rPr>
              <a:t>Genel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kullanımı: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69657" y="5373111"/>
            <a:ext cx="37528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veya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4315" y="5373111"/>
            <a:ext cx="1897380" cy="819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KOMUT </a:t>
            </a:r>
            <a:r>
              <a:rPr dirty="0" sz="1300" spc="-15">
                <a:latin typeface="Arial"/>
                <a:cs typeface="Arial"/>
              </a:rPr>
              <a:t>register, </a:t>
            </a:r>
            <a:r>
              <a:rPr dirty="0" sz="1300" spc="-5">
                <a:latin typeface="Arial"/>
                <a:cs typeface="Arial"/>
              </a:rPr>
              <a:t>memory  </a:t>
            </a:r>
            <a:r>
              <a:rPr dirty="0" sz="1300">
                <a:latin typeface="Arial"/>
                <a:cs typeface="Arial"/>
              </a:rPr>
              <a:t>KOMUT </a:t>
            </a:r>
            <a:r>
              <a:rPr dirty="0" sz="1300" spc="-15">
                <a:latin typeface="Arial"/>
                <a:cs typeface="Arial"/>
              </a:rPr>
              <a:t>memory,</a:t>
            </a:r>
            <a:r>
              <a:rPr dirty="0" sz="1300" spc="-9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register  Örnek:</a:t>
            </a:r>
            <a:endParaRPr sz="13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0"/>
              </a:spcBef>
            </a:pPr>
            <a:r>
              <a:rPr dirty="0" sz="1300">
                <a:latin typeface="Arial"/>
                <a:cs typeface="Arial"/>
              </a:rPr>
              <a:t>MOV </a:t>
            </a:r>
            <a:r>
              <a:rPr dirty="0" sz="1300" spc="-5">
                <a:latin typeface="Arial"/>
                <a:cs typeface="Arial"/>
              </a:rPr>
              <a:t>AX,</a:t>
            </a:r>
            <a:r>
              <a:rPr dirty="0" sz="1300" spc="-9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[1000]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4315" y="6167296"/>
            <a:ext cx="414147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1380" algn="l"/>
                <a:tab pos="1627505" algn="l"/>
                <a:tab pos="1864995" algn="l"/>
              </a:tabLst>
            </a:pPr>
            <a:r>
              <a:rPr dirty="0" sz="1300" spc="-5">
                <a:latin typeface="Arial"/>
                <a:cs typeface="Arial"/>
              </a:rPr>
              <a:t>TOPLAM	</a:t>
            </a:r>
            <a:r>
              <a:rPr dirty="0" sz="1300">
                <a:latin typeface="Arial"/>
                <a:cs typeface="Arial"/>
              </a:rPr>
              <a:t>DW </a:t>
            </a:r>
            <a:r>
              <a:rPr dirty="0" sz="1300" spc="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20	;	</a:t>
            </a:r>
            <a:r>
              <a:rPr dirty="0" sz="700" spc="10">
                <a:latin typeface="Arial"/>
                <a:cs typeface="Arial"/>
              </a:rPr>
              <a:t>Burada TOPLAM </a:t>
            </a:r>
            <a:r>
              <a:rPr dirty="0" sz="700" spc="5">
                <a:latin typeface="Arial"/>
                <a:cs typeface="Arial"/>
              </a:rPr>
              <a:t>bir </a:t>
            </a:r>
            <a:r>
              <a:rPr dirty="0" sz="700">
                <a:latin typeface="Arial"/>
                <a:cs typeface="Arial"/>
              </a:rPr>
              <a:t>adrestir. </a:t>
            </a:r>
            <a:r>
              <a:rPr dirty="0" sz="700" spc="10">
                <a:latin typeface="Arial"/>
                <a:cs typeface="Arial"/>
              </a:rPr>
              <a:t>20 </a:t>
            </a:r>
            <a:r>
              <a:rPr dirty="0" sz="700" spc="5">
                <a:latin typeface="Arial"/>
                <a:cs typeface="Arial"/>
              </a:rPr>
              <a:t>sayısı </a:t>
            </a:r>
            <a:r>
              <a:rPr dirty="0" sz="700" spc="10">
                <a:latin typeface="Arial"/>
                <a:cs typeface="Arial"/>
              </a:rPr>
              <a:t>bu</a:t>
            </a:r>
            <a:r>
              <a:rPr dirty="0" sz="700" spc="70">
                <a:latin typeface="Arial"/>
                <a:cs typeface="Arial"/>
              </a:rPr>
              <a:t> </a:t>
            </a:r>
            <a:r>
              <a:rPr dirty="0" sz="700" spc="10">
                <a:latin typeface="Arial"/>
                <a:cs typeface="Arial"/>
              </a:rPr>
              <a:t>adresin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37972" y="6345622"/>
            <a:ext cx="716280" cy="1358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5">
                <a:latin typeface="Arial"/>
                <a:cs typeface="Arial"/>
              </a:rPr>
              <a:t>içindeki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değerdir.</a:t>
            </a:r>
            <a:endParaRPr sz="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4315" y="6454087"/>
            <a:ext cx="3203575" cy="4229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0035" algn="l"/>
              </a:tabLst>
            </a:pPr>
            <a:r>
              <a:rPr dirty="0" sz="1300">
                <a:latin typeface="Arial"/>
                <a:cs typeface="Arial"/>
              </a:rPr>
              <a:t>MOV</a:t>
            </a:r>
            <a:r>
              <a:rPr dirty="0" sz="1300" spc="-7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AX,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TOPLAM	</a:t>
            </a:r>
            <a:r>
              <a:rPr dirty="0" sz="1300">
                <a:latin typeface="Arial"/>
                <a:cs typeface="Arial"/>
              </a:rPr>
              <a:t>; </a:t>
            </a:r>
            <a:r>
              <a:rPr dirty="0" sz="700" spc="10">
                <a:latin typeface="Arial"/>
                <a:cs typeface="Arial"/>
              </a:rPr>
              <a:t>TOPLAM adresindeki </a:t>
            </a:r>
            <a:r>
              <a:rPr dirty="0" sz="700" spc="5">
                <a:latin typeface="Arial"/>
                <a:cs typeface="Arial"/>
              </a:rPr>
              <a:t>değeri </a:t>
            </a:r>
            <a:r>
              <a:rPr dirty="0" sz="700" spc="15">
                <a:latin typeface="Arial"/>
                <a:cs typeface="Arial"/>
              </a:rPr>
              <a:t>AX </a:t>
            </a:r>
            <a:r>
              <a:rPr dirty="0" sz="700" spc="10">
                <a:latin typeface="Arial"/>
                <a:cs typeface="Arial"/>
              </a:rPr>
              <a:t>e</a:t>
            </a:r>
            <a:r>
              <a:rPr dirty="0" sz="700" spc="-8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at.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5">
                <a:latin typeface="Arial"/>
                <a:cs typeface="Arial"/>
              </a:rPr>
              <a:t>MOV </a:t>
            </a:r>
            <a:r>
              <a:rPr dirty="0" sz="1300" spc="-10">
                <a:latin typeface="Arial"/>
                <a:cs typeface="Arial"/>
              </a:rPr>
              <a:t>TOPLAM,</a:t>
            </a:r>
            <a:r>
              <a:rPr dirty="0" sz="1300" spc="-10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AX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665518" y="4512364"/>
            <a:ext cx="2647315" cy="393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5"/>
              </a:spcBef>
            </a:pPr>
            <a:r>
              <a:rPr dirty="0" sz="1200" spc="-5">
                <a:latin typeface="Arial"/>
                <a:cs typeface="Arial"/>
              </a:rPr>
              <a:t>Dolaylı adresleme(Indirect addressing)  (Kaydediciye </a:t>
            </a:r>
            <a:r>
              <a:rPr dirty="0" sz="1200">
                <a:latin typeface="Arial"/>
                <a:cs typeface="Arial"/>
              </a:rPr>
              <a:t>dayalı dolaylı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adresleme)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83275" y="4838712"/>
            <a:ext cx="4412615" cy="828040"/>
          </a:xfrm>
          <a:custGeom>
            <a:avLst/>
            <a:gdLst/>
            <a:ahLst/>
            <a:cxnLst/>
            <a:rect l="l" t="t" r="r" b="b"/>
            <a:pathLst>
              <a:path w="4412615" h="828039">
                <a:moveTo>
                  <a:pt x="4412158" y="0"/>
                </a:moveTo>
                <a:lnTo>
                  <a:pt x="0" y="0"/>
                </a:lnTo>
                <a:lnTo>
                  <a:pt x="0" y="413004"/>
                </a:lnTo>
                <a:lnTo>
                  <a:pt x="0" y="413766"/>
                </a:lnTo>
                <a:lnTo>
                  <a:pt x="0" y="827532"/>
                </a:lnTo>
                <a:lnTo>
                  <a:pt x="4412158" y="827532"/>
                </a:lnTo>
                <a:lnTo>
                  <a:pt x="4412158" y="413766"/>
                </a:lnTo>
                <a:lnTo>
                  <a:pt x="4412158" y="413004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935662" y="4947566"/>
            <a:ext cx="4062729" cy="731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1900"/>
              </a:lnSpc>
              <a:spcBef>
                <a:spcPts val="95"/>
              </a:spcBef>
            </a:pPr>
            <a:r>
              <a:rPr dirty="0" sz="950">
                <a:latin typeface="Arial"/>
                <a:cs typeface="Arial"/>
              </a:rPr>
              <a:t>Etkin adres değeri (offset) </a:t>
            </a:r>
            <a:r>
              <a:rPr dirty="0" sz="950" spc="5">
                <a:latin typeface="Arial"/>
                <a:cs typeface="Arial"/>
              </a:rPr>
              <a:t>BX, </a:t>
            </a:r>
            <a:r>
              <a:rPr dirty="0" sz="950" spc="-40">
                <a:latin typeface="Arial"/>
                <a:cs typeface="Arial"/>
              </a:rPr>
              <a:t>BP, </a:t>
            </a:r>
            <a:r>
              <a:rPr dirty="0" sz="950" spc="5">
                <a:latin typeface="Arial"/>
                <a:cs typeface="Arial"/>
              </a:rPr>
              <a:t>SI, DI kaydedicilerinden birinde </a:t>
            </a:r>
            <a:r>
              <a:rPr dirty="0" sz="950" spc="-5">
                <a:latin typeface="Arial"/>
                <a:cs typeface="Arial"/>
              </a:rPr>
              <a:t>bulunur.  </a:t>
            </a:r>
            <a:r>
              <a:rPr dirty="0" sz="950">
                <a:latin typeface="Arial"/>
                <a:cs typeface="Arial"/>
              </a:rPr>
              <a:t>Genel</a:t>
            </a:r>
            <a:r>
              <a:rPr dirty="0" sz="950" spc="-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kullanımı:</a:t>
            </a:r>
            <a:endParaRPr sz="950">
              <a:latin typeface="Arial"/>
              <a:cs typeface="Arial"/>
            </a:endParaRPr>
          </a:p>
          <a:p>
            <a:pPr marL="12700" marR="1936114">
              <a:lnSpc>
                <a:spcPct val="121900"/>
              </a:lnSpc>
              <a:tabLst>
                <a:tab pos="1859280" algn="l"/>
              </a:tabLst>
            </a:pPr>
            <a:r>
              <a:rPr dirty="0" sz="950" spc="10">
                <a:latin typeface="Arial"/>
                <a:cs typeface="Arial"/>
              </a:rPr>
              <a:t>KOMUT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registe</a:t>
            </a:r>
            <a:r>
              <a:rPr dirty="0" sz="950" spc="-55">
                <a:latin typeface="Arial"/>
                <a:cs typeface="Arial"/>
              </a:rPr>
              <a:t>r</a:t>
            </a:r>
            <a:r>
              <a:rPr dirty="0" sz="950">
                <a:latin typeface="Arial"/>
                <a:cs typeface="Arial"/>
              </a:rPr>
              <a:t>,</a:t>
            </a:r>
            <a:r>
              <a:rPr dirty="0" sz="950" spc="-1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[</a:t>
            </a:r>
            <a:r>
              <a:rPr dirty="0" sz="950" spc="5">
                <a:latin typeface="Arial"/>
                <a:cs typeface="Arial"/>
              </a:rPr>
              <a:t>BX/BP/SI/DI]</a:t>
            </a:r>
            <a:r>
              <a:rPr dirty="0" sz="950">
                <a:latin typeface="Arial"/>
                <a:cs typeface="Arial"/>
              </a:rPr>
              <a:t>	</a:t>
            </a:r>
            <a:r>
              <a:rPr dirty="0" sz="950" spc="5">
                <a:latin typeface="Arial"/>
                <a:cs typeface="Arial"/>
              </a:rPr>
              <a:t>veya  </a:t>
            </a:r>
            <a:r>
              <a:rPr dirty="0" sz="950" spc="5">
                <a:latin typeface="Arial"/>
                <a:cs typeface="Arial"/>
              </a:rPr>
              <a:t>KOMUT [BX/BP/SI/DI],</a:t>
            </a:r>
            <a:r>
              <a:rPr dirty="0" sz="950" spc="-4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register</a:t>
            </a:r>
            <a:endParaRPr sz="9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83275" y="6493002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935662" y="5653554"/>
            <a:ext cx="909955" cy="9080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950" spc="5">
                <a:latin typeface="Arial"/>
                <a:cs typeface="Arial"/>
              </a:rPr>
              <a:t>Örnek:</a:t>
            </a:r>
            <a:endParaRPr sz="950">
              <a:latin typeface="Arial"/>
              <a:cs typeface="Arial"/>
            </a:endParaRPr>
          </a:p>
          <a:p>
            <a:pPr marL="12700" marR="5080">
              <a:lnSpc>
                <a:spcPct val="121900"/>
              </a:lnSpc>
            </a:pPr>
            <a:r>
              <a:rPr dirty="0" sz="950" spc="10">
                <a:latin typeface="Arial"/>
                <a:cs typeface="Arial"/>
              </a:rPr>
              <a:t>MOV </a:t>
            </a:r>
            <a:r>
              <a:rPr dirty="0" sz="950" spc="5">
                <a:latin typeface="Arial"/>
                <a:cs typeface="Arial"/>
              </a:rPr>
              <a:t>AX,[SI]  MOV </a:t>
            </a:r>
            <a:r>
              <a:rPr dirty="0" sz="950">
                <a:latin typeface="Arial"/>
                <a:cs typeface="Arial"/>
              </a:rPr>
              <a:t>BX,1000 ;  </a:t>
            </a:r>
            <a:r>
              <a:rPr dirty="0" sz="950" spc="5">
                <a:latin typeface="Arial"/>
                <a:cs typeface="Arial"/>
              </a:rPr>
              <a:t>SUB </a:t>
            </a:r>
            <a:r>
              <a:rPr dirty="0" sz="950">
                <a:latin typeface="Arial"/>
                <a:cs typeface="Arial"/>
              </a:rPr>
              <a:t>DX, [BX]  </a:t>
            </a:r>
            <a:r>
              <a:rPr dirty="0" sz="950" spc="5">
                <a:latin typeface="Arial"/>
                <a:cs typeface="Arial"/>
              </a:rPr>
              <a:t>MOV [SI],</a:t>
            </a:r>
            <a:r>
              <a:rPr dirty="0" sz="950" spc="-10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AL</a:t>
            </a:r>
            <a:endParaRPr sz="9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35662" y="6535988"/>
            <a:ext cx="4018915" cy="55499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950" spc="-10">
                <a:latin typeface="Arial"/>
                <a:cs typeface="Arial"/>
              </a:rPr>
              <a:t>TABLO </a:t>
            </a:r>
            <a:r>
              <a:rPr dirty="0" sz="950" spc="5">
                <a:latin typeface="Arial"/>
                <a:cs typeface="Arial"/>
              </a:rPr>
              <a:t>DB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5,9,0,3,-7</a:t>
            </a:r>
            <a:endParaRPr sz="950">
              <a:latin typeface="Arial"/>
              <a:cs typeface="Arial"/>
            </a:endParaRPr>
          </a:p>
          <a:p>
            <a:pPr marL="12700" marR="5080">
              <a:lnSpc>
                <a:spcPct val="121900"/>
              </a:lnSpc>
              <a:tabLst>
                <a:tab pos="1571625" algn="l"/>
              </a:tabLst>
            </a:pPr>
            <a:r>
              <a:rPr dirty="0" sz="950" spc="5">
                <a:latin typeface="Arial"/>
                <a:cs typeface="Arial"/>
              </a:rPr>
              <a:t>MOV </a:t>
            </a:r>
            <a:r>
              <a:rPr dirty="0" sz="950">
                <a:latin typeface="Arial"/>
                <a:cs typeface="Arial"/>
              </a:rPr>
              <a:t>BX, </a:t>
            </a:r>
            <a:r>
              <a:rPr dirty="0" sz="950" spc="5">
                <a:latin typeface="Arial"/>
                <a:cs typeface="Arial"/>
              </a:rPr>
              <a:t>OFFSET </a:t>
            </a:r>
            <a:r>
              <a:rPr dirty="0" sz="950" spc="-10">
                <a:latin typeface="Arial"/>
                <a:cs typeface="Arial"/>
              </a:rPr>
              <a:t>TABLO </a:t>
            </a:r>
            <a:r>
              <a:rPr dirty="0" sz="950">
                <a:latin typeface="Arial"/>
                <a:cs typeface="Arial"/>
              </a:rPr>
              <a:t>; Bunun yerine </a:t>
            </a:r>
            <a:r>
              <a:rPr dirty="0" sz="950" spc="5">
                <a:latin typeface="Arial"/>
                <a:cs typeface="Arial"/>
              </a:rPr>
              <a:t>LEA </a:t>
            </a:r>
            <a:r>
              <a:rPr dirty="0" sz="950" spc="-5">
                <a:latin typeface="Arial"/>
                <a:cs typeface="Arial"/>
              </a:rPr>
              <a:t>BX,TABLO </a:t>
            </a:r>
            <a:r>
              <a:rPr dirty="0" sz="950">
                <a:latin typeface="Arial"/>
                <a:cs typeface="Arial"/>
              </a:rPr>
              <a:t>kullanılabilir.  </a:t>
            </a:r>
            <a:r>
              <a:rPr dirty="0" sz="950" spc="10">
                <a:latin typeface="Arial"/>
                <a:cs typeface="Arial"/>
              </a:rPr>
              <a:t>MOV</a:t>
            </a:r>
            <a:r>
              <a:rPr dirty="0" sz="950" spc="-5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AX, [BX]	</a:t>
            </a:r>
            <a:r>
              <a:rPr dirty="0" sz="950">
                <a:latin typeface="Arial"/>
                <a:cs typeface="Arial"/>
              </a:rPr>
              <a:t>; </a:t>
            </a:r>
            <a:r>
              <a:rPr dirty="0" sz="950" spc="5">
                <a:latin typeface="Arial"/>
                <a:cs typeface="Arial"/>
              </a:rPr>
              <a:t>Kaydedici dolaylı </a:t>
            </a:r>
            <a:r>
              <a:rPr dirty="0" sz="950">
                <a:latin typeface="Arial"/>
                <a:cs typeface="Arial"/>
              </a:rPr>
              <a:t>adresleme</a:t>
            </a:r>
            <a:r>
              <a:rPr dirty="0" sz="950" spc="-1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var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159</a:t>
            </a:r>
            <a:endParaRPr sz="550">
              <a:latin typeface="Arimo"/>
              <a:cs typeface="Arim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160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7226" y="734051"/>
            <a:ext cx="3425190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938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Arial"/>
                <a:cs typeface="Arial"/>
              </a:rPr>
              <a:t>Dolaylı adresleme(Indirect addressing)  (Kaydediciye dayalı dolaylı adresleme)</a:t>
            </a:r>
            <a:r>
              <a:rPr dirty="0" sz="1350" spc="-7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(2)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1065287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70" y="828294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49980" y="1227851"/>
            <a:ext cx="4226560" cy="67818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55880" marR="5080" indent="-43815">
              <a:lnSpc>
                <a:spcPct val="105400"/>
              </a:lnSpc>
              <a:spcBef>
                <a:spcPts val="50"/>
              </a:spcBef>
            </a:pPr>
            <a:r>
              <a:rPr dirty="0" sz="950" spc="5">
                <a:latin typeface="Arial"/>
                <a:cs typeface="Arial"/>
              </a:rPr>
              <a:t>LEA</a:t>
            </a:r>
            <a:r>
              <a:rPr dirty="0" sz="950" spc="27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komutu (Load Efective Addres) ofset adresi </a:t>
            </a:r>
            <a:r>
              <a:rPr dirty="0" sz="950">
                <a:latin typeface="Arial"/>
                <a:cs typeface="Arial"/>
              </a:rPr>
              <a:t>bir </a:t>
            </a:r>
            <a:r>
              <a:rPr dirty="0" sz="950" spc="5">
                <a:latin typeface="Arial"/>
                <a:cs typeface="Arial"/>
              </a:rPr>
              <a:t>keydediciye yüklemek  için</a:t>
            </a:r>
            <a:r>
              <a:rPr dirty="0" sz="950">
                <a:latin typeface="Arial"/>
                <a:cs typeface="Arial"/>
              </a:rPr>
              <a:t> kullanılır.</a:t>
            </a:r>
            <a:endParaRPr sz="95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  <a:spcBef>
                <a:spcPts val="250"/>
              </a:spcBef>
            </a:pPr>
            <a:r>
              <a:rPr dirty="0" sz="950">
                <a:latin typeface="Arial"/>
                <a:cs typeface="Arial"/>
              </a:rPr>
              <a:t>Yukardaki iki </a:t>
            </a:r>
            <a:r>
              <a:rPr dirty="0" sz="950" spc="5">
                <a:latin typeface="Arial"/>
                <a:cs typeface="Arial"/>
              </a:rPr>
              <a:t>komut yerine </a:t>
            </a:r>
            <a:r>
              <a:rPr dirty="0" sz="950">
                <a:latin typeface="Arial"/>
                <a:cs typeface="Arial"/>
              </a:rPr>
              <a:t>aşağıdaki komut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kullanılabilir.</a:t>
            </a:r>
            <a:endParaRPr sz="95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  <a:spcBef>
                <a:spcPts val="250"/>
              </a:spcBef>
            </a:pPr>
            <a:r>
              <a:rPr dirty="0" sz="950" spc="5">
                <a:latin typeface="Arial"/>
                <a:cs typeface="Arial"/>
              </a:rPr>
              <a:t>MOV </a:t>
            </a:r>
            <a:r>
              <a:rPr dirty="0" sz="950">
                <a:latin typeface="Arial"/>
                <a:cs typeface="Arial"/>
              </a:rPr>
              <a:t>AX, </a:t>
            </a:r>
            <a:r>
              <a:rPr dirty="0" sz="950" spc="-10">
                <a:latin typeface="Arial"/>
                <a:cs typeface="Arial"/>
              </a:rPr>
              <a:t>TABLE </a:t>
            </a:r>
            <a:r>
              <a:rPr dirty="0" sz="950">
                <a:latin typeface="Arial"/>
                <a:cs typeface="Arial"/>
              </a:rPr>
              <a:t>; doğrudan adresleme </a:t>
            </a:r>
            <a:r>
              <a:rPr dirty="0" sz="950" spc="-10">
                <a:latin typeface="Arial"/>
                <a:cs typeface="Arial"/>
              </a:rPr>
              <a:t>var. </a:t>
            </a:r>
            <a:r>
              <a:rPr dirty="0" sz="950">
                <a:latin typeface="Arial"/>
                <a:cs typeface="Arial"/>
              </a:rPr>
              <a:t>İlk iki değer </a:t>
            </a:r>
            <a:r>
              <a:rPr dirty="0" sz="950" spc="5">
                <a:latin typeface="Arial"/>
                <a:cs typeface="Arial"/>
              </a:rPr>
              <a:t>AX e</a:t>
            </a:r>
            <a:r>
              <a:rPr dirty="0" sz="950" spc="-2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yüklenir.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493" y="230581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93367" y="1909891"/>
            <a:ext cx="4183379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600"/>
              </a:lnSpc>
              <a:spcBef>
                <a:spcPts val="95"/>
              </a:spcBef>
            </a:pPr>
            <a:r>
              <a:rPr dirty="0" sz="950" spc="5">
                <a:latin typeface="Arial"/>
                <a:cs typeface="Arial"/>
              </a:rPr>
              <a:t>Herhangi bir bellek bölgesi dolaylı bir adresleme </a:t>
            </a:r>
            <a:r>
              <a:rPr dirty="0" sz="950">
                <a:latin typeface="Arial"/>
                <a:cs typeface="Arial"/>
              </a:rPr>
              <a:t>ile </a:t>
            </a:r>
            <a:r>
              <a:rPr dirty="0" sz="950" spc="5">
                <a:latin typeface="Arial"/>
                <a:cs typeface="Arial"/>
              </a:rPr>
              <a:t>adreslenip içine sabit </a:t>
            </a:r>
            <a:r>
              <a:rPr dirty="0" sz="950">
                <a:latin typeface="Arial"/>
                <a:cs typeface="Arial"/>
              </a:rPr>
              <a:t>bir  değer atanmak istendiği zaman atanacak </a:t>
            </a:r>
            <a:r>
              <a:rPr dirty="0" sz="950" spc="5">
                <a:latin typeface="Arial"/>
                <a:cs typeface="Arial"/>
              </a:rPr>
              <a:t>değerin uzunluğu byte </a:t>
            </a:r>
            <a:r>
              <a:rPr dirty="0" sz="950">
                <a:latin typeface="Arial"/>
                <a:cs typeface="Arial"/>
              </a:rPr>
              <a:t>ptr </a:t>
            </a:r>
            <a:r>
              <a:rPr dirty="0" sz="950" spc="5">
                <a:latin typeface="Arial"/>
                <a:cs typeface="Arial"/>
              </a:rPr>
              <a:t>ve word  ptr </a:t>
            </a:r>
            <a:r>
              <a:rPr dirty="0" sz="950">
                <a:latin typeface="Arial"/>
                <a:cs typeface="Arial"/>
              </a:rPr>
              <a:t>ile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belirtilmelidir.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"/>
              <a:cs typeface="Arial"/>
            </a:endParaRPr>
          </a:p>
          <a:p>
            <a:pPr algn="just" marL="15240">
              <a:lnSpc>
                <a:spcPct val="100000"/>
              </a:lnSpc>
              <a:tabLst>
                <a:tab pos="1611630" algn="l"/>
              </a:tabLst>
            </a:pPr>
            <a:r>
              <a:rPr dirty="0" sz="950" spc="5">
                <a:latin typeface="Arial"/>
                <a:cs typeface="Arial"/>
              </a:rPr>
              <a:t>MOV  </a:t>
            </a:r>
            <a:r>
              <a:rPr dirty="0" sz="950">
                <a:latin typeface="Arial"/>
                <a:cs typeface="Arial"/>
              </a:rPr>
              <a:t>[BX], </a:t>
            </a:r>
            <a:r>
              <a:rPr dirty="0" sz="950" spc="5">
                <a:latin typeface="Arial"/>
                <a:cs typeface="Arial"/>
              </a:rPr>
              <a:t>12	</a:t>
            </a:r>
            <a:r>
              <a:rPr dirty="0" sz="950">
                <a:latin typeface="Arial"/>
                <a:cs typeface="Arial"/>
              </a:rPr>
              <a:t>; yanlış</a:t>
            </a:r>
            <a:r>
              <a:rPr dirty="0" sz="950" spc="-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00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940" y="2733499"/>
            <a:ext cx="2034539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609090" algn="l"/>
              </a:tabLst>
            </a:pPr>
            <a:r>
              <a:rPr dirty="0" sz="950" spc="10">
                <a:latin typeface="Arial"/>
                <a:cs typeface="Arial"/>
              </a:rPr>
              <a:t>MOV  </a:t>
            </a:r>
            <a:r>
              <a:rPr dirty="0" sz="950" spc="5">
                <a:latin typeface="Arial"/>
                <a:cs typeface="Arial"/>
              </a:rPr>
              <a:t>byte</a:t>
            </a:r>
            <a:r>
              <a:rPr dirty="0" sz="950" spc="-1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ptr </a:t>
            </a:r>
            <a:r>
              <a:rPr dirty="0" sz="950" spc="5">
                <a:latin typeface="Arial"/>
                <a:cs typeface="Arial"/>
              </a:rPr>
              <a:t>[BX],12	</a:t>
            </a:r>
            <a:r>
              <a:rPr dirty="0" sz="950">
                <a:latin typeface="Arial"/>
                <a:cs typeface="Arial"/>
              </a:rPr>
              <a:t>;</a:t>
            </a:r>
            <a:r>
              <a:rPr dirty="0" sz="950" spc="18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doğru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3924" y="2733499"/>
            <a:ext cx="2142490" cy="319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66370">
              <a:lnSpc>
                <a:spcPct val="101600"/>
              </a:lnSpc>
              <a:spcBef>
                <a:spcPts val="95"/>
              </a:spcBef>
            </a:pPr>
            <a:r>
              <a:rPr dirty="0" sz="950" spc="5">
                <a:latin typeface="Arial"/>
                <a:cs typeface="Arial"/>
              </a:rPr>
              <a:t>12 </a:t>
            </a:r>
            <a:r>
              <a:rPr dirty="0" sz="950">
                <a:latin typeface="Arial"/>
                <a:cs typeface="Arial"/>
              </a:rPr>
              <a:t>sabit değeri bayt olarak </a:t>
            </a:r>
            <a:r>
              <a:rPr dirty="0" sz="950" spc="5">
                <a:latin typeface="Arial"/>
                <a:cs typeface="Arial"/>
              </a:rPr>
              <a:t>BX </a:t>
            </a:r>
            <a:r>
              <a:rPr dirty="0" sz="950">
                <a:latin typeface="Arial"/>
                <a:cs typeface="Arial"/>
              </a:rPr>
              <a:t>in  </a:t>
            </a:r>
            <a:r>
              <a:rPr dirty="0" sz="950" spc="5">
                <a:latin typeface="Arial"/>
                <a:cs typeface="Arial"/>
              </a:rPr>
              <a:t>gösterdiği adrese</a:t>
            </a:r>
            <a:r>
              <a:rPr dirty="0" sz="950" spc="-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yerleşecek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367" y="3057057"/>
            <a:ext cx="1384935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5">
                <a:latin typeface="Arial"/>
                <a:cs typeface="Arial"/>
              </a:rPr>
              <a:t>MOV </a:t>
            </a:r>
            <a:r>
              <a:rPr dirty="0" sz="950">
                <a:latin typeface="Arial"/>
                <a:cs typeface="Arial"/>
              </a:rPr>
              <a:t>word </a:t>
            </a:r>
            <a:r>
              <a:rPr dirty="0" sz="950" spc="5">
                <a:latin typeface="Arial"/>
                <a:cs typeface="Arial"/>
              </a:rPr>
              <a:t>ptr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[BX],1234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2781" y="3057057"/>
            <a:ext cx="2583815" cy="388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3655">
              <a:lnSpc>
                <a:spcPct val="101600"/>
              </a:lnSpc>
              <a:spcBef>
                <a:spcPts val="95"/>
              </a:spcBef>
              <a:tabLst>
                <a:tab pos="542290" algn="l"/>
              </a:tabLst>
            </a:pPr>
            <a:r>
              <a:rPr dirty="0" sz="950">
                <a:latin typeface="Arial"/>
                <a:cs typeface="Arial"/>
              </a:rPr>
              <a:t>;doğru	1234 </a:t>
            </a:r>
            <a:r>
              <a:rPr dirty="0" sz="950" spc="5">
                <a:latin typeface="Arial"/>
                <a:cs typeface="Arial"/>
              </a:rPr>
              <a:t>sabit </a:t>
            </a:r>
            <a:r>
              <a:rPr dirty="0" sz="950">
                <a:latin typeface="Arial"/>
                <a:cs typeface="Arial"/>
              </a:rPr>
              <a:t>değeri </a:t>
            </a:r>
            <a:r>
              <a:rPr dirty="0" sz="950" spc="5">
                <a:latin typeface="Arial"/>
                <a:cs typeface="Arial"/>
              </a:rPr>
              <a:t>word </a:t>
            </a:r>
            <a:r>
              <a:rPr dirty="0" sz="950">
                <a:latin typeface="Arial"/>
                <a:cs typeface="Arial"/>
              </a:rPr>
              <a:t>olarak </a:t>
            </a:r>
            <a:r>
              <a:rPr dirty="0" sz="950" spc="5">
                <a:latin typeface="Arial"/>
                <a:cs typeface="Arial"/>
              </a:rPr>
              <a:t>BX in </a:t>
            </a:r>
            <a:r>
              <a:rPr dirty="0" sz="950" spc="27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gösterdiği adrese</a:t>
            </a:r>
            <a:r>
              <a:rPr dirty="0" sz="950" spc="-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yerleşecek</a:t>
            </a:r>
            <a:endParaRPr sz="950">
              <a:latin typeface="Arial"/>
              <a:cs typeface="Arial"/>
            </a:endParaRPr>
          </a:p>
          <a:p>
            <a:pPr algn="r" marR="225425">
              <a:lnSpc>
                <a:spcPts val="540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161</a:t>
            </a:r>
            <a:endParaRPr sz="550">
              <a:latin typeface="Arimo"/>
              <a:cs typeface="Arim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814707" y="645807"/>
            <a:ext cx="4348480" cy="472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latin typeface="Arial"/>
                <a:cs typeface="Arial"/>
              </a:rPr>
              <a:t>İndisli adresleme (Indexed</a:t>
            </a:r>
            <a:r>
              <a:rPr dirty="0" sz="1350" spc="-2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addressing)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dirty="0" sz="950" spc="5">
                <a:latin typeface="Arial"/>
                <a:cs typeface="Arial"/>
              </a:rPr>
              <a:t>Dolaylı</a:t>
            </a:r>
            <a:r>
              <a:rPr dirty="0" sz="950" spc="14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adreslemede</a:t>
            </a:r>
            <a:r>
              <a:rPr dirty="0" sz="950" spc="13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köşeli</a:t>
            </a:r>
            <a:r>
              <a:rPr dirty="0" sz="950" spc="13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parantez</a:t>
            </a:r>
            <a:r>
              <a:rPr dirty="0" sz="950" spc="13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içinde</a:t>
            </a:r>
            <a:r>
              <a:rPr dirty="0" sz="950" spc="14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kalan</a:t>
            </a:r>
            <a:r>
              <a:rPr dirty="0" sz="950" spc="13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BX/BP/SI/DI</a:t>
            </a:r>
            <a:r>
              <a:rPr dirty="0" sz="950" spc="13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kaydedicilerine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83275" y="106527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814585" y="1063384"/>
            <a:ext cx="2455545" cy="511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61340">
              <a:lnSpc>
                <a:spcPct val="111700"/>
              </a:lnSpc>
              <a:spcBef>
                <a:spcPts val="95"/>
              </a:spcBef>
            </a:pPr>
            <a:r>
              <a:rPr dirty="0" sz="950">
                <a:latin typeface="Arial"/>
                <a:cs typeface="Arial"/>
              </a:rPr>
              <a:t>bir indis değeri eklenerek </a:t>
            </a:r>
            <a:r>
              <a:rPr dirty="0" sz="950" spc="-10">
                <a:latin typeface="Arial"/>
                <a:cs typeface="Arial"/>
              </a:rPr>
              <a:t>kullanılır.  </a:t>
            </a:r>
            <a:r>
              <a:rPr dirty="0" sz="950">
                <a:latin typeface="Arial"/>
                <a:cs typeface="Arial"/>
              </a:rPr>
              <a:t>Genel</a:t>
            </a:r>
            <a:r>
              <a:rPr dirty="0" sz="950" spc="-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kullanımı: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183130" algn="l"/>
              </a:tabLst>
            </a:pPr>
            <a:r>
              <a:rPr dirty="0" sz="950" spc="5">
                <a:latin typeface="Arial"/>
                <a:cs typeface="Arial"/>
              </a:rPr>
              <a:t>KOMU</a:t>
            </a:r>
            <a:r>
              <a:rPr dirty="0" sz="950" spc="5">
                <a:latin typeface="Arial"/>
                <a:cs typeface="Arial"/>
              </a:rPr>
              <a:t>T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registe</a:t>
            </a:r>
            <a:r>
              <a:rPr dirty="0" sz="950" spc="-55">
                <a:latin typeface="Arial"/>
                <a:cs typeface="Arial"/>
              </a:rPr>
              <a:t>r</a:t>
            </a:r>
            <a:r>
              <a:rPr dirty="0" sz="950">
                <a:latin typeface="Arial"/>
                <a:cs typeface="Arial"/>
              </a:rPr>
              <a:t>,</a:t>
            </a:r>
            <a:r>
              <a:rPr dirty="0" sz="950" spc="-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[BX/BP/SI/</a:t>
            </a:r>
            <a:r>
              <a:rPr dirty="0" sz="950">
                <a:latin typeface="Arial"/>
                <a:cs typeface="Arial"/>
              </a:rPr>
              <a:t>DI+indi</a:t>
            </a:r>
            <a:r>
              <a:rPr dirty="0" sz="950" spc="5">
                <a:latin typeface="Arial"/>
                <a:cs typeface="Arial"/>
              </a:rPr>
              <a:t>s</a:t>
            </a:r>
            <a:r>
              <a:rPr dirty="0" sz="950">
                <a:latin typeface="Arial"/>
                <a:cs typeface="Arial"/>
              </a:rPr>
              <a:t>]</a:t>
            </a:r>
            <a:r>
              <a:rPr dirty="0" sz="950">
                <a:latin typeface="Arial"/>
                <a:cs typeface="Arial"/>
              </a:rPr>
              <a:t>	</a:t>
            </a:r>
            <a:r>
              <a:rPr dirty="0" sz="950" spc="5">
                <a:latin typeface="Arial"/>
                <a:cs typeface="Arial"/>
              </a:rPr>
              <a:t>veya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83275" y="230581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814707" y="1548722"/>
            <a:ext cx="4055745" cy="115824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50" spc="10">
                <a:latin typeface="Arial"/>
                <a:cs typeface="Arial"/>
              </a:rPr>
              <a:t>KOMUT </a:t>
            </a:r>
            <a:r>
              <a:rPr dirty="0" sz="950" spc="5">
                <a:latin typeface="Arial"/>
                <a:cs typeface="Arial"/>
              </a:rPr>
              <a:t>[BX/BP/SI/DI+indis],</a:t>
            </a:r>
            <a:r>
              <a:rPr dirty="0" sz="950" spc="-4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register</a:t>
            </a:r>
            <a:endParaRPr sz="95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135"/>
              </a:spcBef>
            </a:pPr>
            <a:r>
              <a:rPr dirty="0" sz="950" b="1">
                <a:latin typeface="Arial"/>
                <a:cs typeface="Arial"/>
              </a:rPr>
              <a:t>Örnek:</a:t>
            </a:r>
            <a:endParaRPr sz="950">
              <a:latin typeface="Arial"/>
              <a:cs typeface="Arial"/>
            </a:endParaRPr>
          </a:p>
          <a:p>
            <a:pPr marL="12700" marR="3174365">
              <a:lnSpc>
                <a:spcPct val="111700"/>
              </a:lnSpc>
            </a:pPr>
            <a:r>
              <a:rPr dirty="0" sz="950" spc="5">
                <a:latin typeface="Arial"/>
                <a:cs typeface="Arial"/>
              </a:rPr>
              <a:t>MOV </a:t>
            </a:r>
            <a:r>
              <a:rPr dirty="0" sz="950">
                <a:latin typeface="Arial"/>
                <a:cs typeface="Arial"/>
              </a:rPr>
              <a:t>AX,</a:t>
            </a:r>
            <a:r>
              <a:rPr dirty="0" sz="950" spc="-12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[SI+4]  </a:t>
            </a:r>
            <a:r>
              <a:rPr dirty="0" sz="950" spc="5">
                <a:latin typeface="Arial"/>
                <a:cs typeface="Arial"/>
              </a:rPr>
              <a:t>ADD</a:t>
            </a:r>
            <a:r>
              <a:rPr dirty="0" sz="950" spc="-2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[DI-6],CX</a:t>
            </a:r>
            <a:endParaRPr sz="950">
              <a:latin typeface="Arial"/>
              <a:cs typeface="Arial"/>
            </a:endParaRPr>
          </a:p>
          <a:p>
            <a:pPr marL="12700" marR="2900045">
              <a:lnSpc>
                <a:spcPct val="111700"/>
              </a:lnSpc>
            </a:pPr>
            <a:r>
              <a:rPr dirty="0" sz="950" spc="5">
                <a:latin typeface="Arial"/>
                <a:cs typeface="Arial"/>
              </a:rPr>
              <a:t>MOV </a:t>
            </a:r>
            <a:r>
              <a:rPr dirty="0" sz="950">
                <a:latin typeface="Arial"/>
                <a:cs typeface="Arial"/>
              </a:rPr>
              <a:t>CX, </a:t>
            </a:r>
            <a:r>
              <a:rPr dirty="0" sz="950" spc="5">
                <a:latin typeface="Arial"/>
                <a:cs typeface="Arial"/>
              </a:rPr>
              <a:t>[SI+DI+7]</a:t>
            </a:r>
            <a:r>
              <a:rPr dirty="0" sz="950" spc="-8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;  </a:t>
            </a:r>
            <a:r>
              <a:rPr dirty="0" sz="950" spc="5">
                <a:latin typeface="Arial"/>
                <a:cs typeface="Arial"/>
              </a:rPr>
              <a:t>MOV </a:t>
            </a:r>
            <a:r>
              <a:rPr dirty="0" sz="950">
                <a:latin typeface="Arial"/>
                <a:cs typeface="Arial"/>
              </a:rPr>
              <a:t>AX,</a:t>
            </a:r>
            <a:r>
              <a:rPr dirty="0" sz="950" spc="-8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[BX+DI]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36040" algn="l"/>
              </a:tabLst>
            </a:pPr>
            <a:r>
              <a:rPr dirty="0" sz="950" spc="10">
                <a:latin typeface="Arial"/>
                <a:cs typeface="Arial"/>
              </a:rPr>
              <a:t>MOV</a:t>
            </a:r>
            <a:r>
              <a:rPr dirty="0" sz="950" spc="-5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AX, [SI-7]	</a:t>
            </a:r>
            <a:r>
              <a:rPr dirty="0" sz="950">
                <a:latin typeface="Arial"/>
                <a:cs typeface="Arial"/>
              </a:rPr>
              <a:t>; </a:t>
            </a:r>
            <a:r>
              <a:rPr dirty="0" sz="950" spc="5">
                <a:latin typeface="Arial"/>
                <a:cs typeface="Arial"/>
              </a:rPr>
              <a:t>bu komut yerine </a:t>
            </a:r>
            <a:r>
              <a:rPr dirty="0" sz="950" spc="10">
                <a:latin typeface="Arial"/>
                <a:cs typeface="Arial"/>
              </a:rPr>
              <a:t>MOV </a:t>
            </a:r>
            <a:r>
              <a:rPr dirty="0" sz="950" spc="5">
                <a:latin typeface="Arial"/>
                <a:cs typeface="Arial"/>
              </a:rPr>
              <a:t>AX, [SI]-7 de</a:t>
            </a:r>
            <a:r>
              <a:rPr dirty="0" sz="950" spc="-13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kullanılabilir.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83275" y="3133344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032"/>
                </a:moveTo>
                <a:lnTo>
                  <a:pt x="4412170" y="0"/>
                </a:lnTo>
                <a:lnTo>
                  <a:pt x="0" y="0"/>
                </a:lnTo>
                <a:lnTo>
                  <a:pt x="0" y="414032"/>
                </a:lnTo>
                <a:lnTo>
                  <a:pt x="4412170" y="414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14707" y="2842909"/>
            <a:ext cx="1252220" cy="3492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426084" algn="l"/>
              </a:tabLst>
            </a:pPr>
            <a:r>
              <a:rPr dirty="0" sz="950" spc="10">
                <a:latin typeface="Arial"/>
                <a:cs typeface="Arial"/>
              </a:rPr>
              <a:t>MOV	</a:t>
            </a:r>
            <a:r>
              <a:rPr dirty="0" sz="950">
                <a:latin typeface="Arial"/>
                <a:cs typeface="Arial"/>
              </a:rPr>
              <a:t>DI,</a:t>
            </a:r>
            <a:r>
              <a:rPr dirty="0" sz="950" spc="-1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9100" algn="l"/>
              </a:tabLst>
            </a:pPr>
            <a:r>
              <a:rPr dirty="0" sz="950" spc="5">
                <a:latin typeface="Arial"/>
                <a:cs typeface="Arial"/>
              </a:rPr>
              <a:t>MOV	</a:t>
            </a:r>
            <a:r>
              <a:rPr dirty="0" sz="950">
                <a:latin typeface="Arial"/>
                <a:cs typeface="Arial"/>
              </a:rPr>
              <a:t>AL, </a:t>
            </a:r>
            <a:r>
              <a:rPr dirty="0" sz="950" spc="-10">
                <a:latin typeface="Arial"/>
                <a:cs typeface="Arial"/>
              </a:rPr>
              <a:t>TABLE</a:t>
            </a:r>
            <a:r>
              <a:rPr dirty="0" sz="950" spc="-5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[DI]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38352" y="3019554"/>
            <a:ext cx="3000375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5">
                <a:latin typeface="Arial"/>
                <a:cs typeface="Arial"/>
              </a:rPr>
              <a:t>;AL kaydedicisine </a:t>
            </a:r>
            <a:r>
              <a:rPr dirty="0" sz="950" spc="-10">
                <a:latin typeface="Arial"/>
                <a:cs typeface="Arial"/>
              </a:rPr>
              <a:t>TABLE </a:t>
            </a:r>
            <a:r>
              <a:rPr dirty="0" sz="950" spc="5">
                <a:latin typeface="Arial"/>
                <a:cs typeface="Arial"/>
              </a:rPr>
              <a:t>dizisinin </a:t>
            </a:r>
            <a:r>
              <a:rPr dirty="0" sz="950">
                <a:latin typeface="Arial"/>
                <a:cs typeface="Arial"/>
              </a:rPr>
              <a:t>2. Elemanını</a:t>
            </a:r>
            <a:r>
              <a:rPr dirty="0" sz="950" spc="-4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yükler.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162</a:t>
            </a:r>
            <a:endParaRPr sz="550">
              <a:latin typeface="Arimo"/>
              <a:cs typeface="Arim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27911" y="4188964"/>
            <a:ext cx="2578100" cy="832485"/>
          </a:xfrm>
          <a:prstGeom prst="rect">
            <a:avLst/>
          </a:prstGeom>
        </p:spPr>
        <p:txBody>
          <a:bodyPr wrap="square" lIns="0" tIns="19177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510"/>
              </a:spcBef>
            </a:pPr>
            <a:r>
              <a:rPr dirty="0" sz="2100" spc="-220">
                <a:latin typeface="Arimo"/>
                <a:cs typeface="Arimo"/>
              </a:rPr>
              <a:t>D</a:t>
            </a:r>
            <a:r>
              <a:rPr dirty="0" sz="2100" spc="-730">
                <a:latin typeface="WenQuanYi Micro Hei Mono"/>
                <a:cs typeface="WenQuanYi Micro Hei Mono"/>
              </a:rPr>
              <a:t>İ</a:t>
            </a:r>
            <a:r>
              <a:rPr dirty="0" sz="2100" spc="-300">
                <a:latin typeface="Arimo"/>
                <a:cs typeface="Arimo"/>
              </a:rPr>
              <a:t>KK</a:t>
            </a:r>
            <a:r>
              <a:rPr dirty="0" sz="2100" spc="-340">
                <a:latin typeface="Arimo"/>
                <a:cs typeface="Arimo"/>
              </a:rPr>
              <a:t>A</a:t>
            </a:r>
            <a:r>
              <a:rPr dirty="0" sz="2100" spc="-250">
                <a:latin typeface="Arimo"/>
                <a:cs typeface="Arimo"/>
              </a:rPr>
              <a:t>T</a:t>
            </a:r>
            <a:endParaRPr sz="21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300">
                <a:latin typeface="Arial"/>
                <a:cs typeface="Arial"/>
              </a:rPr>
              <a:t>1-) KOMUT </a:t>
            </a:r>
            <a:r>
              <a:rPr dirty="0" sz="1300" spc="-15">
                <a:latin typeface="Arial"/>
                <a:cs typeface="Arial"/>
              </a:rPr>
              <a:t>memory,</a:t>
            </a:r>
            <a:r>
              <a:rPr dirty="0" sz="1300" spc="-6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memory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6493" y="5665470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27911" y="4995502"/>
            <a:ext cx="4349115" cy="89916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algn="just" marL="177800" marR="5080" indent="-27940">
              <a:lnSpc>
                <a:spcPts val="1250"/>
              </a:lnSpc>
              <a:spcBef>
                <a:spcPts val="400"/>
              </a:spcBef>
            </a:pPr>
            <a:r>
              <a:rPr dirty="0" sz="1300" spc="-5">
                <a:latin typeface="Arial"/>
                <a:cs typeface="Arial"/>
              </a:rPr>
              <a:t>Şeklinde bir kullanım geçerli </a:t>
            </a:r>
            <a:r>
              <a:rPr dirty="0" sz="1300" spc="-15">
                <a:latin typeface="Arial"/>
                <a:cs typeface="Arial"/>
              </a:rPr>
              <a:t>değildir. </a:t>
            </a:r>
            <a:r>
              <a:rPr dirty="0" sz="1300" spc="-5">
                <a:latin typeface="Arial"/>
                <a:cs typeface="Arial"/>
              </a:rPr>
              <a:t>Bir bellek  bölgesinde başka bir bellek bölgesine </a:t>
            </a:r>
            <a:r>
              <a:rPr dirty="0" sz="1300">
                <a:latin typeface="Arial"/>
                <a:cs typeface="Arial"/>
              </a:rPr>
              <a:t>veri </a:t>
            </a:r>
            <a:r>
              <a:rPr dirty="0" sz="1300" spc="-5">
                <a:latin typeface="Arial"/>
                <a:cs typeface="Arial"/>
              </a:rPr>
              <a:t>aktarımı  </a:t>
            </a:r>
            <a:r>
              <a:rPr dirty="0" sz="1300" spc="-15">
                <a:latin typeface="Arial"/>
                <a:cs typeface="Arial"/>
              </a:rPr>
              <a:t>yoktur.</a:t>
            </a:r>
            <a:endParaRPr sz="1300">
              <a:latin typeface="Arial"/>
              <a:cs typeface="Arial"/>
            </a:endParaRPr>
          </a:p>
          <a:p>
            <a:pPr algn="just" marL="177800" marR="5715" indent="-165735">
              <a:lnSpc>
                <a:spcPts val="1250"/>
              </a:lnSpc>
              <a:spcBef>
                <a:spcPts val="315"/>
              </a:spcBef>
            </a:pPr>
            <a:r>
              <a:rPr dirty="0" sz="1300" spc="-5">
                <a:latin typeface="Arial"/>
                <a:cs typeface="Arial"/>
              </a:rPr>
              <a:t>2-) Sabit bir değer doğrudan Segment </a:t>
            </a:r>
            <a:r>
              <a:rPr dirty="0" sz="1300">
                <a:latin typeface="Arial"/>
                <a:cs typeface="Arial"/>
              </a:rPr>
              <a:t>Registerine  </a:t>
            </a:r>
            <a:r>
              <a:rPr dirty="0" sz="1300" spc="-5">
                <a:latin typeface="Arial"/>
                <a:cs typeface="Arial"/>
              </a:rPr>
              <a:t>atanamaz.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58082" y="6067652"/>
            <a:ext cx="311912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20">
                <a:latin typeface="Arial"/>
                <a:cs typeface="Arial"/>
              </a:rPr>
              <a:t>Yanlıştır. </a:t>
            </a:r>
            <a:r>
              <a:rPr dirty="0" sz="1300" spc="-5">
                <a:latin typeface="Arial"/>
                <a:cs typeface="Arial"/>
              </a:rPr>
              <a:t>Bunun yerine aşağıdaki</a:t>
            </a:r>
            <a:r>
              <a:rPr dirty="0" sz="1300" spc="229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kullanım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97151" y="6425043"/>
            <a:ext cx="2979420" cy="4229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Arial"/>
                <a:cs typeface="Arial"/>
              </a:rPr>
              <a:t>; </a:t>
            </a:r>
            <a:r>
              <a:rPr dirty="0" sz="1300" spc="-5">
                <a:latin typeface="Arial"/>
                <a:cs typeface="Arial"/>
              </a:rPr>
              <a:t>önce kaydediciye</a:t>
            </a:r>
            <a:endParaRPr sz="13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5"/>
              </a:spcBef>
            </a:pPr>
            <a:r>
              <a:rPr dirty="0" sz="1300">
                <a:latin typeface="Arial"/>
                <a:cs typeface="Arial"/>
              </a:rPr>
              <a:t>; </a:t>
            </a:r>
            <a:r>
              <a:rPr dirty="0" sz="1300" spc="-5">
                <a:latin typeface="Arial"/>
                <a:cs typeface="Arial"/>
              </a:rPr>
              <a:t>sonra segment kaydedicisine</a:t>
            </a:r>
            <a:r>
              <a:rPr dirty="0" sz="1300" spc="114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değer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6493" y="6906768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78"/>
                </a:moveTo>
                <a:lnTo>
                  <a:pt x="4412170" y="0"/>
                </a:lnTo>
                <a:lnTo>
                  <a:pt x="0" y="0"/>
                </a:lnTo>
                <a:lnTo>
                  <a:pt x="0" y="413778"/>
                </a:lnTo>
                <a:lnTo>
                  <a:pt x="4412170" y="4137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27911" y="6067652"/>
            <a:ext cx="1118870" cy="939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MOV</a:t>
            </a:r>
            <a:r>
              <a:rPr dirty="0" sz="1300" spc="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DS,1234</a:t>
            </a:r>
            <a:endParaRPr sz="1300">
              <a:latin typeface="Arial"/>
              <a:cs typeface="Arial"/>
            </a:endParaRPr>
          </a:p>
          <a:p>
            <a:pPr marL="177800">
              <a:lnSpc>
                <a:spcPts val="1405"/>
              </a:lnSpc>
            </a:pPr>
            <a:r>
              <a:rPr dirty="0" sz="1300" spc="-10">
                <a:latin typeface="Arial"/>
                <a:cs typeface="Arial"/>
              </a:rPr>
              <a:t>geçerlidir.</a:t>
            </a:r>
            <a:endParaRPr sz="1300">
              <a:latin typeface="Arial"/>
              <a:cs typeface="Arial"/>
            </a:endParaRPr>
          </a:p>
          <a:p>
            <a:pPr marL="12700" marR="5080" indent="-635">
              <a:lnSpc>
                <a:spcPct val="100000"/>
              </a:lnSpc>
              <a:spcBef>
                <a:spcPts val="5"/>
              </a:spcBef>
            </a:pPr>
            <a:r>
              <a:rPr dirty="0" sz="1300">
                <a:latin typeface="Arial"/>
                <a:cs typeface="Arial"/>
              </a:rPr>
              <a:t>MOV </a:t>
            </a:r>
            <a:r>
              <a:rPr dirty="0" sz="1300" spc="-5">
                <a:latin typeface="Arial"/>
                <a:cs typeface="Arial"/>
              </a:rPr>
              <a:t>AX,</a:t>
            </a:r>
            <a:r>
              <a:rPr dirty="0" sz="1300" spc="-15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1234  MOV DS,</a:t>
            </a:r>
            <a:r>
              <a:rPr dirty="0" sz="1300" spc="25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AX</a:t>
            </a:r>
            <a:endParaRPr sz="1300">
              <a:latin typeface="Arial"/>
              <a:cs typeface="Arial"/>
            </a:endParaRPr>
          </a:p>
          <a:p>
            <a:pPr marL="177800">
              <a:lnSpc>
                <a:spcPts val="1255"/>
              </a:lnSpc>
            </a:pPr>
            <a:r>
              <a:rPr dirty="0" sz="1300" spc="-15">
                <a:latin typeface="Arial"/>
                <a:cs typeface="Arial"/>
              </a:rPr>
              <a:t>atanır.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9461" y="3779202"/>
            <a:ext cx="10136505" cy="3773804"/>
            <a:chOff x="59461" y="3779202"/>
            <a:chExt cx="10136505" cy="3773804"/>
          </a:xfrm>
        </p:grpSpPr>
        <p:sp>
          <p:nvSpPr>
            <p:cNvPr id="30" name="object 30"/>
            <p:cNvSpPr/>
            <p:nvPr/>
          </p:nvSpPr>
          <p:spPr>
            <a:xfrm>
              <a:off x="59778" y="3779520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10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993405" y="4658906"/>
              <a:ext cx="2185492" cy="593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783275" y="5251704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4">
                  <a:moveTo>
                    <a:pt x="4412170" y="414527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4412170" y="414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5840069" y="4291398"/>
            <a:ext cx="3717925" cy="1045844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593090">
              <a:lnSpc>
                <a:spcPct val="100000"/>
              </a:lnSpc>
              <a:spcBef>
                <a:spcPts val="835"/>
              </a:spcBef>
            </a:pPr>
            <a:r>
              <a:rPr dirty="0" sz="1350" b="1">
                <a:latin typeface="Arial"/>
                <a:cs typeface="Arial"/>
              </a:rPr>
              <a:t>16 Bitlik bir verinin belleğe</a:t>
            </a:r>
            <a:r>
              <a:rPr dirty="0" sz="1350" spc="-9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yerleşmesi</a:t>
            </a:r>
            <a:endParaRPr sz="1350">
              <a:latin typeface="Arial"/>
              <a:cs typeface="Arial"/>
            </a:endParaRPr>
          </a:p>
          <a:p>
            <a:pPr algn="just" marL="65405" marR="1604010" indent="-53340">
              <a:lnSpc>
                <a:spcPct val="101099"/>
              </a:lnSpc>
              <a:spcBef>
                <a:spcPts val="580"/>
              </a:spcBef>
            </a:pPr>
            <a:r>
              <a:rPr dirty="0" sz="1050">
                <a:latin typeface="Arial"/>
                <a:cs typeface="Arial"/>
              </a:rPr>
              <a:t>Belleğin </a:t>
            </a:r>
            <a:r>
              <a:rPr dirty="0" sz="1050" spc="5">
                <a:latin typeface="Arial"/>
                <a:cs typeface="Arial"/>
              </a:rPr>
              <a:t>her</a:t>
            </a:r>
            <a:r>
              <a:rPr dirty="0" sz="1050" spc="3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bir </a:t>
            </a:r>
            <a:r>
              <a:rPr dirty="0" sz="1050" spc="5">
                <a:latin typeface="Arial"/>
                <a:cs typeface="Arial"/>
              </a:rPr>
              <a:t>hücresi  8  </a:t>
            </a:r>
            <a:r>
              <a:rPr dirty="0" sz="1050">
                <a:latin typeface="Arial"/>
                <a:cs typeface="Arial"/>
              </a:rPr>
              <a:t>bit  </a:t>
            </a:r>
            <a:r>
              <a:rPr dirty="0" sz="1050" spc="5">
                <a:latin typeface="Arial"/>
                <a:cs typeface="Arial"/>
              </a:rPr>
              <a:t>olduğundan 16 </a:t>
            </a:r>
            <a:r>
              <a:rPr dirty="0" sz="1050">
                <a:latin typeface="Arial"/>
                <a:cs typeface="Arial"/>
              </a:rPr>
              <a:t>bitlik </a:t>
            </a:r>
            <a:r>
              <a:rPr dirty="0" sz="1050" spc="5">
                <a:latin typeface="Arial"/>
                <a:cs typeface="Arial"/>
              </a:rPr>
              <a:t>verinin </a:t>
            </a:r>
            <a:r>
              <a:rPr dirty="0" sz="1050">
                <a:latin typeface="Arial"/>
                <a:cs typeface="Arial"/>
              </a:rPr>
              <a:t>düşük  değelikli </a:t>
            </a:r>
            <a:r>
              <a:rPr dirty="0" sz="1050" spc="5">
                <a:latin typeface="Arial"/>
                <a:cs typeface="Arial"/>
              </a:rPr>
              <a:t>8 </a:t>
            </a:r>
            <a:r>
              <a:rPr dirty="0" sz="1050" spc="-5">
                <a:latin typeface="Arial"/>
                <a:cs typeface="Arial"/>
              </a:rPr>
              <a:t>bitlik </a:t>
            </a:r>
            <a:r>
              <a:rPr dirty="0" sz="1050" spc="5">
                <a:latin typeface="Arial"/>
                <a:cs typeface="Arial"/>
              </a:rPr>
              <a:t>kısmı adresin  </a:t>
            </a:r>
            <a:r>
              <a:rPr dirty="0" sz="1050">
                <a:latin typeface="Arial"/>
                <a:cs typeface="Arial"/>
              </a:rPr>
              <a:t>düşük değerlikli kısmına,</a:t>
            </a:r>
            <a:r>
              <a:rPr dirty="0" sz="1050" spc="204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yüksek</a:t>
            </a:r>
            <a:endParaRPr sz="10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93015" y="5311342"/>
            <a:ext cx="2065020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>
                <a:latin typeface="Arial"/>
                <a:cs typeface="Arial"/>
              </a:rPr>
              <a:t>değerlikli </a:t>
            </a:r>
            <a:r>
              <a:rPr dirty="0" sz="1050" spc="5">
                <a:latin typeface="Arial"/>
                <a:cs typeface="Arial"/>
              </a:rPr>
              <a:t>8</a:t>
            </a:r>
            <a:r>
              <a:rPr dirty="0" sz="1050" spc="30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bitlik </a:t>
            </a:r>
            <a:r>
              <a:rPr dirty="0" sz="1050" spc="5">
                <a:latin typeface="Arial"/>
                <a:cs typeface="Arial"/>
              </a:rPr>
              <a:t>kısmı</a:t>
            </a:r>
            <a:r>
              <a:rPr dirty="0" sz="1050" spc="14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adresin</a:t>
            </a:r>
            <a:endParaRPr sz="10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93015" y="5473133"/>
            <a:ext cx="2064385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41375" algn="l"/>
                <a:tab pos="1578610" algn="l"/>
              </a:tabLst>
            </a:pPr>
            <a:r>
              <a:rPr dirty="0" sz="1050">
                <a:latin typeface="Arial"/>
                <a:cs typeface="Arial"/>
              </a:rPr>
              <a:t>yüksek	değerlikli	kısmına</a:t>
            </a:r>
            <a:endParaRPr sz="10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93015" y="5634899"/>
            <a:ext cx="2065020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-5">
                <a:latin typeface="Arial"/>
                <a:cs typeface="Arial"/>
              </a:rPr>
              <a:t>yerleşir. </a:t>
            </a:r>
            <a:r>
              <a:rPr dirty="0" sz="1050" spc="5">
                <a:latin typeface="Arial"/>
                <a:cs typeface="Arial"/>
              </a:rPr>
              <a:t>Aşağıda verilen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örnekte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783275" y="5252339"/>
            <a:ext cx="4412615" cy="1241425"/>
            <a:chOff x="5783275" y="5252339"/>
            <a:chExt cx="4412615" cy="1241425"/>
          </a:xfrm>
        </p:grpSpPr>
        <p:sp>
          <p:nvSpPr>
            <p:cNvPr id="38" name="object 38"/>
            <p:cNvSpPr/>
            <p:nvPr/>
          </p:nvSpPr>
          <p:spPr>
            <a:xfrm>
              <a:off x="7993405" y="5252339"/>
              <a:ext cx="2185492" cy="8272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783275" y="6079236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4">
                  <a:moveTo>
                    <a:pt x="4412170" y="414527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4412170" y="414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893003" y="5796691"/>
            <a:ext cx="2064385" cy="34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1099"/>
              </a:lnSpc>
              <a:spcBef>
                <a:spcPts val="95"/>
              </a:spcBef>
            </a:pPr>
            <a:r>
              <a:rPr dirty="0" sz="1050" spc="5">
                <a:latin typeface="Arial"/>
                <a:cs typeface="Arial"/>
              </a:rPr>
              <a:t>AX </a:t>
            </a:r>
            <a:r>
              <a:rPr dirty="0" sz="1050">
                <a:latin typeface="Arial"/>
                <a:cs typeface="Arial"/>
              </a:rPr>
              <a:t>kaydedicisinde 2A8BH değeri  </a:t>
            </a:r>
            <a:r>
              <a:rPr dirty="0" sz="1050" spc="5">
                <a:latin typeface="Arial"/>
                <a:cs typeface="Arial"/>
              </a:rPr>
              <a:t>yer</a:t>
            </a:r>
            <a:r>
              <a:rPr dirty="0" sz="1050" spc="3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almaktadır. Düşük</a:t>
            </a:r>
            <a:r>
              <a:rPr dirty="0" sz="1050" spc="8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değerlikli</a:t>
            </a:r>
            <a:endParaRPr sz="10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93015" y="6120243"/>
            <a:ext cx="2065020" cy="511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099"/>
              </a:lnSpc>
              <a:spcBef>
                <a:spcPts val="95"/>
              </a:spcBef>
            </a:pPr>
            <a:r>
              <a:rPr dirty="0" sz="1050">
                <a:latin typeface="Arial"/>
                <a:cs typeface="Arial"/>
              </a:rPr>
              <a:t>değer </a:t>
            </a:r>
            <a:r>
              <a:rPr dirty="0" sz="1050" spc="5">
                <a:latin typeface="Arial"/>
                <a:cs typeface="Arial"/>
              </a:rPr>
              <a:t>AL de yer almakta ve 10H </a:t>
            </a:r>
            <a:r>
              <a:rPr dirty="0" sz="1050" spc="300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adresine </a:t>
            </a:r>
            <a:r>
              <a:rPr dirty="0" sz="1050">
                <a:latin typeface="Arial"/>
                <a:cs typeface="Arial"/>
              </a:rPr>
              <a:t>yerleşmektedir. </a:t>
            </a:r>
            <a:r>
              <a:rPr dirty="0" sz="1050" spc="5">
                <a:latin typeface="Arial"/>
                <a:cs typeface="Arial"/>
              </a:rPr>
              <a:t>Yüksek  </a:t>
            </a:r>
            <a:r>
              <a:rPr dirty="0" sz="1050">
                <a:latin typeface="Arial"/>
                <a:cs typeface="Arial"/>
              </a:rPr>
              <a:t>değerlikli </a:t>
            </a:r>
            <a:r>
              <a:rPr dirty="0" sz="1050" spc="5">
                <a:latin typeface="Arial"/>
                <a:cs typeface="Arial"/>
              </a:rPr>
              <a:t>kısımda</a:t>
            </a:r>
            <a:r>
              <a:rPr dirty="0" sz="1050" spc="300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yer  </a:t>
            </a:r>
            <a:r>
              <a:rPr dirty="0" sz="1050">
                <a:latin typeface="Arial"/>
                <a:cs typeface="Arial"/>
              </a:rPr>
              <a:t>alan</a:t>
            </a:r>
            <a:r>
              <a:rPr dirty="0" sz="1050" spc="19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AH</a:t>
            </a:r>
            <a:endParaRPr sz="10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993405" y="6079629"/>
            <a:ext cx="2185492" cy="8272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893015" y="6605592"/>
            <a:ext cx="2065020" cy="34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5"/>
              </a:spcBef>
            </a:pPr>
            <a:r>
              <a:rPr dirty="0" sz="1050" spc="5">
                <a:latin typeface="Arial"/>
                <a:cs typeface="Arial"/>
              </a:rPr>
              <a:t>daki </a:t>
            </a:r>
            <a:r>
              <a:rPr dirty="0" sz="1050">
                <a:latin typeface="Arial"/>
                <a:cs typeface="Arial"/>
              </a:rPr>
              <a:t>değer </a:t>
            </a:r>
            <a:r>
              <a:rPr dirty="0" sz="1050" spc="5">
                <a:latin typeface="Arial"/>
                <a:cs typeface="Arial"/>
              </a:rPr>
              <a:t>2AH </a:t>
            </a:r>
            <a:r>
              <a:rPr dirty="0" sz="1050">
                <a:latin typeface="Arial"/>
                <a:cs typeface="Arial"/>
              </a:rPr>
              <a:t>değeri ise </a:t>
            </a:r>
            <a:r>
              <a:rPr dirty="0" sz="1050" spc="-20">
                <a:latin typeface="Arial"/>
                <a:cs typeface="Arial"/>
              </a:rPr>
              <a:t>11H  </a:t>
            </a:r>
            <a:r>
              <a:rPr dirty="0" sz="1050" spc="5">
                <a:latin typeface="Arial"/>
                <a:cs typeface="Arial"/>
              </a:rPr>
              <a:t>adresine</a:t>
            </a:r>
            <a:r>
              <a:rPr dirty="0" sz="1050" spc="-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yerleşmektedir.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346395" y="3779342"/>
            <a:ext cx="5287645" cy="3773804"/>
            <a:chOff x="5346395" y="3779342"/>
            <a:chExt cx="5287645" cy="3773804"/>
          </a:xfrm>
        </p:grpSpPr>
        <p:sp>
          <p:nvSpPr>
            <p:cNvPr id="45" name="object 45"/>
            <p:cNvSpPr/>
            <p:nvPr/>
          </p:nvSpPr>
          <p:spPr>
            <a:xfrm>
              <a:off x="5783275" y="6906767"/>
              <a:ext cx="4412615" cy="414020"/>
            </a:xfrm>
            <a:custGeom>
              <a:avLst/>
              <a:gdLst/>
              <a:ahLst/>
              <a:cxnLst/>
              <a:rect l="l" t="t" r="r" b="b"/>
              <a:pathLst>
                <a:path w="4412615" h="414020">
                  <a:moveTo>
                    <a:pt x="4412170" y="413778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3778"/>
                  </a:lnTo>
                  <a:lnTo>
                    <a:pt x="4412170" y="4137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993405" y="6906907"/>
              <a:ext cx="2185492" cy="25295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346573" y="3779519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09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163</a:t>
            </a:r>
            <a:endParaRPr sz="550">
              <a:latin typeface="Arimo"/>
              <a:cs typeface="Arim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164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493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01744" y="648748"/>
            <a:ext cx="3984625" cy="908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5"/>
              </a:spcBef>
            </a:pPr>
            <a:r>
              <a:rPr dirty="0" sz="1150" spc="-75">
                <a:latin typeface="Arimo"/>
                <a:cs typeface="Arimo"/>
              </a:rPr>
              <a:t>Benzer </a:t>
            </a:r>
            <a:r>
              <a:rPr dirty="0" sz="1150" spc="-45">
                <a:latin typeface="Arimo"/>
                <a:cs typeface="Arimo"/>
              </a:rPr>
              <a:t>olarak </a:t>
            </a:r>
            <a:r>
              <a:rPr dirty="0" sz="1150" spc="-15">
                <a:latin typeface="Arimo"/>
                <a:cs typeface="Arimo"/>
              </a:rPr>
              <a:t>32bitlik </a:t>
            </a:r>
            <a:r>
              <a:rPr dirty="0" sz="1150" spc="-5">
                <a:latin typeface="Arimo"/>
                <a:cs typeface="Arimo"/>
              </a:rPr>
              <a:t>bir </a:t>
            </a:r>
            <a:r>
              <a:rPr dirty="0" sz="1150" spc="-30">
                <a:latin typeface="Arimo"/>
                <a:cs typeface="Arimo"/>
              </a:rPr>
              <a:t>veriyi(doubleword) </a:t>
            </a:r>
            <a:r>
              <a:rPr dirty="0" sz="1150" spc="-35">
                <a:latin typeface="Arimo"/>
                <a:cs typeface="Arimo"/>
              </a:rPr>
              <a:t>bu </a:t>
            </a:r>
            <a:r>
              <a:rPr dirty="0" sz="1150" spc="-65">
                <a:latin typeface="WenQuanYi Micro Hei Mono"/>
                <a:cs typeface="WenQuanYi Micro Hei Mono"/>
              </a:rPr>
              <a:t>ş</a:t>
            </a:r>
            <a:r>
              <a:rPr dirty="0" sz="1150" spc="-65">
                <a:latin typeface="Arimo"/>
                <a:cs typeface="Arimo"/>
              </a:rPr>
              <a:t>ekilde dü</a:t>
            </a:r>
            <a:r>
              <a:rPr dirty="0" sz="1150" spc="-65">
                <a:latin typeface="WenQuanYi Micro Hei Mono"/>
                <a:cs typeface="WenQuanYi Micro Hei Mono"/>
              </a:rPr>
              <a:t>ş</a:t>
            </a:r>
            <a:r>
              <a:rPr dirty="0" sz="1150" spc="-65">
                <a:latin typeface="Arimo"/>
                <a:cs typeface="Arimo"/>
              </a:rPr>
              <a:t>ünerek  </a:t>
            </a:r>
            <a:r>
              <a:rPr dirty="0" sz="1150" spc="-35">
                <a:latin typeface="Arimo"/>
                <a:cs typeface="Arimo"/>
              </a:rPr>
              <a:t>yerle</a:t>
            </a:r>
            <a:r>
              <a:rPr dirty="0" sz="1150" spc="-35">
                <a:latin typeface="WenQuanYi Micro Hei Mono"/>
                <a:cs typeface="WenQuanYi Micro Hei Mono"/>
              </a:rPr>
              <a:t>ş</a:t>
            </a:r>
            <a:r>
              <a:rPr dirty="0" sz="1150" spc="-35">
                <a:latin typeface="Arimo"/>
                <a:cs typeface="Arimo"/>
              </a:rPr>
              <a:t>tirebilirsiniz.</a:t>
            </a:r>
            <a:endParaRPr sz="11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50" spc="-55">
                <a:latin typeface="Arimo"/>
                <a:cs typeface="Arimo"/>
              </a:rPr>
              <a:t>Örne</a:t>
            </a:r>
            <a:r>
              <a:rPr dirty="0" sz="1150" spc="-55">
                <a:latin typeface="WenQuanYi Micro Hei Mono"/>
                <a:cs typeface="WenQuanYi Micro Hei Mono"/>
              </a:rPr>
              <a:t>ğ</a:t>
            </a:r>
            <a:r>
              <a:rPr dirty="0" sz="1150" spc="-55">
                <a:latin typeface="Arimo"/>
                <a:cs typeface="Arimo"/>
              </a:rPr>
              <a:t>in:</a:t>
            </a:r>
            <a:endParaRPr sz="1150">
              <a:latin typeface="Arimo"/>
              <a:cs typeface="Arimo"/>
            </a:endParaRPr>
          </a:p>
          <a:p>
            <a:pPr marL="12700" marR="5080" indent="-635">
              <a:lnSpc>
                <a:spcPct val="100000"/>
              </a:lnSpc>
              <a:spcBef>
                <a:spcPts val="10"/>
              </a:spcBef>
              <a:tabLst>
                <a:tab pos="481965" algn="l"/>
                <a:tab pos="926465" algn="l"/>
                <a:tab pos="1824355" algn="l"/>
                <a:tab pos="2414905" algn="l"/>
              </a:tabLst>
            </a:pPr>
            <a:r>
              <a:rPr dirty="0" sz="1150" spc="-170">
                <a:latin typeface="Arimo"/>
                <a:cs typeface="Arimo"/>
              </a:rPr>
              <a:t>SAYI	</a:t>
            </a:r>
            <a:r>
              <a:rPr dirty="0" sz="1150" spc="-135">
                <a:latin typeface="Arimo"/>
                <a:cs typeface="Arimo"/>
              </a:rPr>
              <a:t>DB	</a:t>
            </a:r>
            <a:r>
              <a:rPr dirty="0" sz="1150" spc="-110">
                <a:latin typeface="Arimo"/>
                <a:cs typeface="Arimo"/>
              </a:rPr>
              <a:t>1A2F56FFH	</a:t>
            </a:r>
            <a:r>
              <a:rPr dirty="0" sz="1150" spc="-30">
                <a:latin typeface="Arimo"/>
                <a:cs typeface="Arimo"/>
              </a:rPr>
              <a:t>verisini	</a:t>
            </a:r>
            <a:r>
              <a:rPr dirty="0" sz="1150" spc="-75">
                <a:latin typeface="Arimo"/>
                <a:cs typeface="Arimo"/>
              </a:rPr>
              <a:t>100H </a:t>
            </a:r>
            <a:r>
              <a:rPr dirty="0" sz="1150" spc="-50">
                <a:latin typeface="Arimo"/>
                <a:cs typeface="Arimo"/>
              </a:rPr>
              <a:t>adresinden </a:t>
            </a:r>
            <a:r>
              <a:rPr dirty="0" sz="1150" spc="-20">
                <a:latin typeface="Arimo"/>
                <a:cs typeface="Arimo"/>
              </a:rPr>
              <a:t>itibaren  </a:t>
            </a:r>
            <a:r>
              <a:rPr dirty="0" sz="1150" spc="-50">
                <a:latin typeface="Arimo"/>
                <a:cs typeface="Arimo"/>
              </a:rPr>
              <a:t>yerle</a:t>
            </a:r>
            <a:r>
              <a:rPr dirty="0" sz="1150" spc="-50">
                <a:latin typeface="WenQuanYi Micro Hei Mono"/>
                <a:cs typeface="WenQuanYi Micro Hei Mono"/>
              </a:rPr>
              <a:t>ş</a:t>
            </a:r>
            <a:r>
              <a:rPr dirty="0" sz="1150" spc="-50">
                <a:latin typeface="Arimo"/>
                <a:cs typeface="Arimo"/>
              </a:rPr>
              <a:t>tirecek olursa </a:t>
            </a:r>
            <a:r>
              <a:rPr dirty="0" sz="1150" spc="-140">
                <a:latin typeface="WenQuanYi Micro Hei Mono"/>
                <a:cs typeface="WenQuanYi Micro Hei Mono"/>
              </a:rPr>
              <a:t>ş</a:t>
            </a:r>
            <a:r>
              <a:rPr dirty="0" sz="1150" spc="-140">
                <a:latin typeface="Arimo"/>
                <a:cs typeface="Arimo"/>
              </a:rPr>
              <a:t>u </a:t>
            </a:r>
            <a:r>
              <a:rPr dirty="0" sz="1150" spc="-65">
                <a:latin typeface="WenQuanYi Micro Hei Mono"/>
                <a:cs typeface="WenQuanYi Micro Hei Mono"/>
              </a:rPr>
              <a:t>ş</a:t>
            </a:r>
            <a:r>
              <a:rPr dirty="0" sz="1150" spc="-65">
                <a:latin typeface="Arimo"/>
                <a:cs typeface="Arimo"/>
              </a:rPr>
              <a:t>ekilde </a:t>
            </a:r>
            <a:r>
              <a:rPr dirty="0" sz="1150" spc="-20">
                <a:latin typeface="Arimo"/>
                <a:cs typeface="Arimo"/>
              </a:rPr>
              <a:t>olu</a:t>
            </a:r>
            <a:r>
              <a:rPr dirty="0" sz="1150" spc="-150">
                <a:latin typeface="Arimo"/>
                <a:cs typeface="Arimo"/>
              </a:rPr>
              <a:t> </a:t>
            </a:r>
            <a:r>
              <a:rPr dirty="0" sz="1150" spc="-30">
                <a:latin typeface="Arimo"/>
                <a:cs typeface="Arimo"/>
              </a:rPr>
              <a:t>.</a:t>
            </a:r>
            <a:endParaRPr sz="1150">
              <a:latin typeface="Arimo"/>
              <a:cs typeface="Arim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31174" y="1715960"/>
          <a:ext cx="1268730" cy="1793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920"/>
                <a:gridCol w="629920"/>
              </a:tblGrid>
              <a:tr h="198539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50" spc="5">
                          <a:latin typeface="Palladio Uralic"/>
                          <a:cs typeface="Palladio Uralic"/>
                        </a:rPr>
                        <a:t>Adres</a:t>
                      </a:r>
                      <a:endParaRPr sz="850">
                        <a:latin typeface="Palladio Uralic"/>
                        <a:cs typeface="Palladio Uralic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50">
                          <a:latin typeface="Palladio Uralic"/>
                          <a:cs typeface="Palladio Uralic"/>
                        </a:rPr>
                        <a:t>veri</a:t>
                      </a:r>
                      <a:endParaRPr sz="850">
                        <a:latin typeface="Palladio Uralic"/>
                        <a:cs typeface="Palladio Uralic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5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551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50" spc="5">
                          <a:latin typeface="Palladio Uralic"/>
                          <a:cs typeface="Palladio Uralic"/>
                        </a:rPr>
                        <a:t>100</a:t>
                      </a:r>
                      <a:endParaRPr sz="850">
                        <a:latin typeface="Palladio Uralic"/>
                        <a:cs typeface="Palladio Uralic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50" spc="10">
                          <a:latin typeface="Palladio Uralic"/>
                          <a:cs typeface="Palladio Uralic"/>
                        </a:rPr>
                        <a:t>FF</a:t>
                      </a:r>
                      <a:endParaRPr sz="850">
                        <a:latin typeface="Palladio Uralic"/>
                        <a:cs typeface="Palladio Uralic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551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50" spc="5">
                          <a:latin typeface="Palladio Uralic"/>
                          <a:cs typeface="Palladio Uralic"/>
                        </a:rPr>
                        <a:t>101</a:t>
                      </a:r>
                      <a:endParaRPr sz="850">
                        <a:latin typeface="Palladio Uralic"/>
                        <a:cs typeface="Palladio Uralic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50" spc="5">
                          <a:latin typeface="Palladio Uralic"/>
                          <a:cs typeface="Palladio Uralic"/>
                        </a:rPr>
                        <a:t>56</a:t>
                      </a:r>
                      <a:endParaRPr sz="850">
                        <a:latin typeface="Palladio Uralic"/>
                        <a:cs typeface="Palladio Uralic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539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50" spc="5">
                          <a:latin typeface="Palladio Uralic"/>
                          <a:cs typeface="Palladio Uralic"/>
                        </a:rPr>
                        <a:t>102</a:t>
                      </a:r>
                      <a:endParaRPr sz="850">
                        <a:latin typeface="Palladio Uralic"/>
                        <a:cs typeface="Palladio Uralic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50" spc="5">
                          <a:latin typeface="Palladio Uralic"/>
                          <a:cs typeface="Palladio Uralic"/>
                        </a:rPr>
                        <a:t>2F</a:t>
                      </a:r>
                      <a:endParaRPr sz="850">
                        <a:latin typeface="Palladio Uralic"/>
                        <a:cs typeface="Palladio Uralic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551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50" spc="5">
                          <a:latin typeface="Palladio Uralic"/>
                          <a:cs typeface="Palladio Uralic"/>
                        </a:rPr>
                        <a:t>103</a:t>
                      </a:r>
                      <a:endParaRPr sz="850">
                        <a:latin typeface="Palladio Uralic"/>
                        <a:cs typeface="Palladio Uralic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50" spc="10">
                          <a:latin typeface="Palladio Uralic"/>
                          <a:cs typeface="Palladio Uralic"/>
                        </a:rPr>
                        <a:t>1A</a:t>
                      </a:r>
                      <a:endParaRPr sz="850">
                        <a:latin typeface="Palladio Uralic"/>
                        <a:cs typeface="Palladio Uralic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73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50" spc="5">
                          <a:latin typeface="Palladio Uralic"/>
                          <a:cs typeface="Palladio Uralic"/>
                        </a:rPr>
                        <a:t>104</a:t>
                      </a:r>
                      <a:endParaRPr sz="850">
                        <a:latin typeface="Palladio Uralic"/>
                        <a:cs typeface="Palladio Uralic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539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50" spc="5">
                          <a:latin typeface="Palladio Uralic"/>
                          <a:cs typeface="Palladio Uralic"/>
                        </a:rPr>
                        <a:t>105</a:t>
                      </a:r>
                      <a:endParaRPr sz="850">
                        <a:latin typeface="Palladio Uralic"/>
                        <a:cs typeface="Palladio Uralic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551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50" spc="5">
                          <a:latin typeface="Palladio Uralic"/>
                          <a:cs typeface="Palladio Uralic"/>
                        </a:rPr>
                        <a:t>106</a:t>
                      </a:r>
                      <a:endParaRPr sz="850">
                        <a:latin typeface="Palladio Uralic"/>
                        <a:cs typeface="Palladio Uralic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165</a:t>
            </a:r>
            <a:endParaRPr sz="550">
              <a:latin typeface="Arimo"/>
              <a:cs typeface="Arim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88608" y="774863"/>
            <a:ext cx="1440180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350" spc="-70">
                <a:solidFill>
                  <a:srgbClr val="365F91"/>
                </a:solidFill>
                <a:latin typeface="Arimo"/>
                <a:cs typeface="Arimo"/>
              </a:rPr>
              <a:t>Dizi </a:t>
            </a:r>
            <a:r>
              <a:rPr dirty="0" sz="1350" spc="-175">
                <a:solidFill>
                  <a:srgbClr val="365F91"/>
                </a:solidFill>
                <a:latin typeface="Arimo"/>
                <a:cs typeface="Arimo"/>
              </a:rPr>
              <a:t>Tan</a:t>
            </a:r>
            <a:r>
              <a:rPr dirty="0" sz="1350" spc="-175">
                <a:solidFill>
                  <a:srgbClr val="365F91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1350" spc="-175">
                <a:solidFill>
                  <a:srgbClr val="365F91"/>
                </a:solidFill>
                <a:latin typeface="Arimo"/>
                <a:cs typeface="Arimo"/>
              </a:rPr>
              <a:t>mlamas</a:t>
            </a:r>
            <a:r>
              <a:rPr dirty="0" sz="1350" spc="-175">
                <a:solidFill>
                  <a:srgbClr val="365F91"/>
                </a:solidFill>
                <a:latin typeface="WenQuanYi Micro Hei Mono"/>
                <a:cs typeface="WenQuanYi Micro Hei Mono"/>
              </a:rPr>
              <a:t>ı </a:t>
            </a:r>
            <a:r>
              <a:rPr dirty="0" sz="1350" spc="-90">
                <a:solidFill>
                  <a:srgbClr val="365F91"/>
                </a:solidFill>
                <a:latin typeface="Arimo"/>
                <a:cs typeface="Arimo"/>
              </a:rPr>
              <a:t>ve  </a:t>
            </a:r>
            <a:r>
              <a:rPr dirty="0" sz="1350" spc="-110">
                <a:solidFill>
                  <a:srgbClr val="365F91"/>
                </a:solidFill>
                <a:latin typeface="Arimo"/>
                <a:cs typeface="Arimo"/>
              </a:rPr>
              <a:t>Elemanlar</a:t>
            </a:r>
            <a:r>
              <a:rPr dirty="0" sz="1350" spc="-110">
                <a:solidFill>
                  <a:srgbClr val="365F91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1350" spc="-110">
                <a:solidFill>
                  <a:srgbClr val="365F91"/>
                </a:solidFill>
                <a:latin typeface="Arimo"/>
                <a:cs typeface="Arimo"/>
              </a:rPr>
              <a:t>na</a:t>
            </a:r>
            <a:r>
              <a:rPr dirty="0" sz="1350" spc="-95">
                <a:solidFill>
                  <a:srgbClr val="365F91"/>
                </a:solidFill>
                <a:latin typeface="Arimo"/>
                <a:cs typeface="Arimo"/>
              </a:rPr>
              <a:t> </a:t>
            </a:r>
            <a:r>
              <a:rPr dirty="0" sz="1350" spc="-80">
                <a:solidFill>
                  <a:srgbClr val="365F91"/>
                </a:solidFill>
                <a:latin typeface="Arimo"/>
                <a:cs typeface="Arimo"/>
              </a:rPr>
              <a:t>Eri</a:t>
            </a:r>
            <a:r>
              <a:rPr dirty="0" sz="1350" spc="-80">
                <a:solidFill>
                  <a:srgbClr val="365F91"/>
                </a:solidFill>
                <a:latin typeface="WenQuanYi Micro Hei Mono"/>
                <a:cs typeface="WenQuanYi Micro Hei Mono"/>
              </a:rPr>
              <a:t>ş</a:t>
            </a:r>
            <a:r>
              <a:rPr dirty="0" sz="1350" spc="-80">
                <a:solidFill>
                  <a:srgbClr val="365F91"/>
                </a:solidFill>
                <a:latin typeface="Arimo"/>
                <a:cs typeface="Arimo"/>
              </a:rPr>
              <a:t>imi</a:t>
            </a:r>
            <a:endParaRPr sz="135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5074" y="1485957"/>
            <a:ext cx="1778635" cy="908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90">
                <a:latin typeface="Arimo"/>
                <a:cs typeface="Arimo"/>
              </a:rPr>
              <a:t>DIZI </a:t>
            </a:r>
            <a:r>
              <a:rPr dirty="0" sz="1150" spc="-135">
                <a:latin typeface="Arimo"/>
                <a:cs typeface="Arimo"/>
              </a:rPr>
              <a:t>DB </a:t>
            </a:r>
            <a:r>
              <a:rPr dirty="0" sz="1150" spc="-45">
                <a:latin typeface="Arimo"/>
                <a:cs typeface="Arimo"/>
              </a:rPr>
              <a:t>5, 6, 7, 8, 9, 0, </a:t>
            </a:r>
            <a:r>
              <a:rPr dirty="0" sz="1150" spc="-35">
                <a:latin typeface="WenQuanYi Micro Hei Mono"/>
                <a:cs typeface="WenQuanYi Micro Hei Mono"/>
              </a:rPr>
              <a:t>‐</a:t>
            </a:r>
            <a:r>
              <a:rPr dirty="0" sz="1150" spc="-35">
                <a:latin typeface="Arimo"/>
                <a:cs typeface="Arimo"/>
              </a:rPr>
              <a:t>6,</a:t>
            </a:r>
            <a:r>
              <a:rPr dirty="0" sz="1150" spc="-120">
                <a:latin typeface="Arimo"/>
                <a:cs typeface="Arimo"/>
              </a:rPr>
              <a:t> </a:t>
            </a:r>
            <a:r>
              <a:rPr dirty="0" sz="1150" spc="-40">
                <a:latin typeface="WenQuanYi Micro Hei Mono"/>
                <a:cs typeface="WenQuanYi Micro Hei Mono"/>
              </a:rPr>
              <a:t>‐</a:t>
            </a:r>
            <a:r>
              <a:rPr dirty="0" sz="1150" spc="-40">
                <a:latin typeface="Arimo"/>
                <a:cs typeface="Arimo"/>
              </a:rPr>
              <a:t>9,3</a:t>
            </a:r>
            <a:endParaRPr sz="1150">
              <a:latin typeface="Arimo"/>
              <a:cs typeface="Arimo"/>
            </a:endParaRPr>
          </a:p>
          <a:p>
            <a:pPr marL="12700" marR="78105" indent="-635">
              <a:lnSpc>
                <a:spcPct val="100000"/>
              </a:lnSpc>
              <a:spcBef>
                <a:spcPts val="10"/>
              </a:spcBef>
            </a:pPr>
            <a:r>
              <a:rPr dirty="0" sz="1150" spc="-60">
                <a:latin typeface="WenQuanYi Micro Hei Mono"/>
                <a:cs typeface="WenQuanYi Micro Hei Mono"/>
              </a:rPr>
              <a:t>ş</a:t>
            </a:r>
            <a:r>
              <a:rPr dirty="0" sz="1150" spc="-60">
                <a:latin typeface="Arimo"/>
                <a:cs typeface="Arimo"/>
              </a:rPr>
              <a:t>eklinde </a:t>
            </a:r>
            <a:r>
              <a:rPr dirty="0" sz="1150" spc="-120">
                <a:latin typeface="Arimo"/>
                <a:cs typeface="Arimo"/>
              </a:rPr>
              <a:t>tan</a:t>
            </a:r>
            <a:r>
              <a:rPr dirty="0" sz="1150" spc="-120">
                <a:latin typeface="WenQuanYi Micro Hei Mono"/>
                <a:cs typeface="WenQuanYi Micro Hei Mono"/>
              </a:rPr>
              <a:t>ı</a:t>
            </a:r>
            <a:r>
              <a:rPr dirty="0" sz="1150" spc="-120">
                <a:latin typeface="Arimo"/>
                <a:cs typeface="Arimo"/>
              </a:rPr>
              <a:t>mlamas</a:t>
            </a:r>
            <a:r>
              <a:rPr dirty="0" sz="1150" spc="-120">
                <a:latin typeface="WenQuanYi Micro Hei Mono"/>
                <a:cs typeface="WenQuanYi Micro Hei Mono"/>
              </a:rPr>
              <a:t>ı</a:t>
            </a:r>
            <a:r>
              <a:rPr dirty="0" sz="1150" spc="-470">
                <a:latin typeface="WenQuanYi Micro Hei Mono"/>
                <a:cs typeface="WenQuanYi Micro Hei Mono"/>
              </a:rPr>
              <a:t> </a:t>
            </a:r>
            <a:r>
              <a:rPr dirty="0" sz="1150" spc="-160">
                <a:latin typeface="Arimo"/>
                <a:cs typeface="Arimo"/>
              </a:rPr>
              <a:t>yap</a:t>
            </a:r>
            <a:r>
              <a:rPr dirty="0" sz="1150" spc="-160">
                <a:latin typeface="WenQuanYi Micro Hei Mono"/>
                <a:cs typeface="WenQuanYi Micro Hei Mono"/>
              </a:rPr>
              <a:t>ı</a:t>
            </a:r>
            <a:r>
              <a:rPr dirty="0" sz="1150" spc="-160">
                <a:latin typeface="Arimo"/>
                <a:cs typeface="Arimo"/>
              </a:rPr>
              <a:t>l</a:t>
            </a:r>
            <a:r>
              <a:rPr dirty="0" sz="1150" spc="-160">
                <a:latin typeface="WenQuanYi Micro Hei Mono"/>
                <a:cs typeface="WenQuanYi Micro Hei Mono"/>
              </a:rPr>
              <a:t>ı</a:t>
            </a:r>
            <a:r>
              <a:rPr dirty="0" sz="1150" spc="-160">
                <a:latin typeface="Arimo"/>
                <a:cs typeface="Arimo"/>
              </a:rPr>
              <a:t>r.  LEA </a:t>
            </a:r>
            <a:r>
              <a:rPr dirty="0" sz="1150" spc="-100">
                <a:latin typeface="Arimo"/>
                <a:cs typeface="Arimo"/>
              </a:rPr>
              <a:t>SI, </a:t>
            </a:r>
            <a:r>
              <a:rPr dirty="0" sz="1150" spc="-90">
                <a:latin typeface="Arimo"/>
                <a:cs typeface="Arimo"/>
              </a:rPr>
              <a:t>DIZI </a:t>
            </a:r>
            <a:r>
              <a:rPr dirty="0" sz="1150" spc="-10">
                <a:latin typeface="Arimo"/>
                <a:cs typeface="Arimo"/>
              </a:rPr>
              <a:t>; </a:t>
            </a:r>
            <a:r>
              <a:rPr dirty="0" sz="1150" spc="-60">
                <a:latin typeface="WenQuanYi Micro Hei Mono"/>
                <a:cs typeface="WenQuanYi Micro Hei Mono"/>
              </a:rPr>
              <a:t>ş</a:t>
            </a:r>
            <a:r>
              <a:rPr dirty="0" sz="1150" spc="-60">
                <a:latin typeface="Arimo"/>
                <a:cs typeface="Arimo"/>
              </a:rPr>
              <a:t>eklinde </a:t>
            </a:r>
            <a:r>
              <a:rPr dirty="0" sz="1150" spc="-35">
                <a:latin typeface="Arimo"/>
                <a:cs typeface="Arimo"/>
              </a:rPr>
              <a:t>dizinin  </a:t>
            </a:r>
            <a:r>
              <a:rPr dirty="0" sz="1150" spc="-125">
                <a:latin typeface="Arimo"/>
                <a:cs typeface="Arimo"/>
              </a:rPr>
              <a:t>ba</a:t>
            </a:r>
            <a:r>
              <a:rPr dirty="0" sz="1150" spc="-125">
                <a:latin typeface="WenQuanYi Micro Hei Mono"/>
                <a:cs typeface="WenQuanYi Micro Hei Mono"/>
              </a:rPr>
              <a:t>ş</a:t>
            </a:r>
            <a:r>
              <a:rPr dirty="0" sz="1150" spc="-125">
                <a:latin typeface="Arimo"/>
                <a:cs typeface="Arimo"/>
              </a:rPr>
              <a:t>lang</a:t>
            </a:r>
            <a:r>
              <a:rPr dirty="0" sz="1150" spc="-125">
                <a:latin typeface="WenQuanYi Micro Hei Mono"/>
                <a:cs typeface="WenQuanYi Micro Hei Mono"/>
              </a:rPr>
              <a:t>ı</a:t>
            </a:r>
            <a:r>
              <a:rPr dirty="0" sz="1150" spc="-125">
                <a:latin typeface="Arimo"/>
                <a:cs typeface="Arimo"/>
              </a:rPr>
              <a:t>ç </a:t>
            </a:r>
            <a:r>
              <a:rPr dirty="0" sz="1150" spc="-45">
                <a:latin typeface="Arimo"/>
                <a:cs typeface="Arimo"/>
              </a:rPr>
              <a:t>adresini </a:t>
            </a:r>
            <a:r>
              <a:rPr dirty="0" sz="1150" spc="-135">
                <a:latin typeface="Arimo"/>
                <a:cs typeface="Arimo"/>
              </a:rPr>
              <a:t>SI  </a:t>
            </a:r>
            <a:r>
              <a:rPr dirty="0" sz="1150" spc="-55">
                <a:latin typeface="Arimo"/>
                <a:cs typeface="Arimo"/>
              </a:rPr>
              <a:t>kaydedicisine</a:t>
            </a:r>
            <a:r>
              <a:rPr dirty="0" sz="1150" spc="195">
                <a:latin typeface="Arimo"/>
                <a:cs typeface="Arimo"/>
              </a:rPr>
              <a:t> </a:t>
            </a:r>
            <a:r>
              <a:rPr dirty="0" sz="1150" spc="-160">
                <a:latin typeface="Arimo"/>
                <a:cs typeface="Arimo"/>
              </a:rPr>
              <a:t>al</a:t>
            </a:r>
            <a:r>
              <a:rPr dirty="0" sz="1150" spc="-160">
                <a:latin typeface="WenQuanYi Micro Hei Mono"/>
                <a:cs typeface="WenQuanYi Micro Hei Mono"/>
              </a:rPr>
              <a:t>ı</a:t>
            </a:r>
            <a:r>
              <a:rPr dirty="0" sz="1150" spc="-160">
                <a:latin typeface="Arimo"/>
                <a:cs typeface="Arimo"/>
              </a:rPr>
              <a:t>n</a:t>
            </a:r>
            <a:r>
              <a:rPr dirty="0" sz="1150" spc="-160">
                <a:latin typeface="WenQuanYi Micro Hei Mono"/>
                <a:cs typeface="WenQuanYi Micro Hei Mono"/>
              </a:rPr>
              <a:t>ı</a:t>
            </a:r>
            <a:r>
              <a:rPr dirty="0" sz="1150" spc="-160">
                <a:latin typeface="Arimo"/>
                <a:cs typeface="Arimo"/>
              </a:rPr>
              <a:t>r.</a:t>
            </a:r>
            <a:endParaRPr sz="115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5652" y="2544872"/>
            <a:ext cx="154876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75" b="1">
                <a:latin typeface="Trebuchet MS"/>
                <a:cs typeface="Trebuchet MS"/>
              </a:rPr>
              <a:t>Örnek: </a:t>
            </a:r>
            <a:r>
              <a:rPr dirty="0" sz="1150" spc="-40">
                <a:latin typeface="Arimo"/>
                <a:cs typeface="Arimo"/>
              </a:rPr>
              <a:t>Bir </a:t>
            </a:r>
            <a:r>
              <a:rPr dirty="0" sz="1150" spc="-45">
                <a:latin typeface="Arimo"/>
                <a:cs typeface="Arimo"/>
              </a:rPr>
              <a:t>dizide</a:t>
            </a:r>
            <a:r>
              <a:rPr dirty="0" sz="1150" spc="-135">
                <a:latin typeface="Arimo"/>
                <a:cs typeface="Arimo"/>
              </a:rPr>
              <a:t> </a:t>
            </a:r>
            <a:r>
              <a:rPr dirty="0" sz="1150" spc="-40">
                <a:latin typeface="Arimo"/>
                <a:cs typeface="Arimo"/>
              </a:rPr>
              <a:t>bulunan</a:t>
            </a:r>
            <a:endParaRPr sz="1150">
              <a:latin typeface="Arimo"/>
              <a:cs typeface="Arim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6872" y="698017"/>
            <a:ext cx="2208530" cy="20701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r" marR="1561465">
              <a:lnSpc>
                <a:spcPct val="100000"/>
              </a:lnSpc>
              <a:spcBef>
                <a:spcPts val="120"/>
              </a:spcBef>
            </a:pPr>
            <a:r>
              <a:rPr dirty="0" sz="750" spc="-20" b="1">
                <a:latin typeface="Trebuchet MS"/>
                <a:cs typeface="Trebuchet MS"/>
              </a:rPr>
              <a:t>.MODEL</a:t>
            </a:r>
            <a:r>
              <a:rPr dirty="0" sz="750" spc="-135" b="1">
                <a:latin typeface="Trebuchet MS"/>
                <a:cs typeface="Trebuchet MS"/>
              </a:rPr>
              <a:t> </a:t>
            </a:r>
            <a:r>
              <a:rPr dirty="0" sz="750" spc="-20" b="1">
                <a:latin typeface="Trebuchet MS"/>
                <a:cs typeface="Trebuchet MS"/>
              </a:rPr>
              <a:t>SMALL</a:t>
            </a:r>
            <a:endParaRPr sz="750">
              <a:latin typeface="Trebuchet MS"/>
              <a:cs typeface="Trebuchet MS"/>
            </a:endParaRPr>
          </a:p>
          <a:p>
            <a:pPr algn="r" marR="1611630">
              <a:lnSpc>
                <a:spcPct val="100000"/>
              </a:lnSpc>
              <a:spcBef>
                <a:spcPts val="30"/>
              </a:spcBef>
            </a:pPr>
            <a:r>
              <a:rPr dirty="0" sz="750" spc="-60" b="1">
                <a:latin typeface="Trebuchet MS"/>
                <a:cs typeface="Trebuchet MS"/>
              </a:rPr>
              <a:t>.STACK</a:t>
            </a:r>
            <a:r>
              <a:rPr dirty="0" sz="750" spc="-140" b="1">
                <a:latin typeface="Trebuchet MS"/>
                <a:cs typeface="Trebuchet MS"/>
              </a:rPr>
              <a:t> </a:t>
            </a:r>
            <a:r>
              <a:rPr dirty="0" sz="750" spc="-55" b="1">
                <a:latin typeface="Trebuchet MS"/>
                <a:cs typeface="Trebuchet MS"/>
              </a:rPr>
              <a:t>64</a:t>
            </a:r>
            <a:endParaRPr sz="750">
              <a:latin typeface="Trebuchet MS"/>
              <a:cs typeface="Trebuchet MS"/>
            </a:endParaRPr>
          </a:p>
          <a:p>
            <a:pPr marL="189865">
              <a:lnSpc>
                <a:spcPct val="100000"/>
              </a:lnSpc>
              <a:spcBef>
                <a:spcPts val="25"/>
              </a:spcBef>
            </a:pPr>
            <a:r>
              <a:rPr dirty="0" sz="750" spc="-65" b="1">
                <a:latin typeface="Trebuchet MS"/>
                <a:cs typeface="Trebuchet MS"/>
              </a:rPr>
              <a:t>.DATA</a:t>
            </a:r>
            <a:endParaRPr sz="750">
              <a:latin typeface="Trebuchet MS"/>
              <a:cs typeface="Trebuchet MS"/>
            </a:endParaRPr>
          </a:p>
          <a:p>
            <a:pPr marL="278765" marR="657860" indent="-635">
              <a:lnSpc>
                <a:spcPct val="102899"/>
              </a:lnSpc>
            </a:pPr>
            <a:r>
              <a:rPr dirty="0" sz="750" spc="-20" b="1">
                <a:latin typeface="Trebuchet MS"/>
                <a:cs typeface="Trebuchet MS"/>
              </a:rPr>
              <a:t>DIZI </a:t>
            </a:r>
            <a:r>
              <a:rPr dirty="0" sz="750" spc="-10" b="1">
                <a:latin typeface="Trebuchet MS"/>
                <a:cs typeface="Trebuchet MS"/>
              </a:rPr>
              <a:t>DB </a:t>
            </a:r>
            <a:r>
              <a:rPr dirty="0" sz="750" spc="-65" b="1">
                <a:latin typeface="Trebuchet MS"/>
                <a:cs typeface="Trebuchet MS"/>
              </a:rPr>
              <a:t>5, 6, 7, 8, 9, </a:t>
            </a:r>
            <a:r>
              <a:rPr dirty="0" sz="750" spc="-60" b="1">
                <a:latin typeface="Trebuchet MS"/>
                <a:cs typeface="Trebuchet MS"/>
              </a:rPr>
              <a:t>0,‐6,‐9, </a:t>
            </a:r>
            <a:r>
              <a:rPr dirty="0" sz="750" spc="-65" b="1">
                <a:latin typeface="Trebuchet MS"/>
                <a:cs typeface="Trebuchet MS"/>
              </a:rPr>
              <a:t>3, </a:t>
            </a:r>
            <a:r>
              <a:rPr dirty="0" sz="750" spc="-50" b="1">
                <a:latin typeface="Trebuchet MS"/>
                <a:cs typeface="Trebuchet MS"/>
              </a:rPr>
              <a:t>8  </a:t>
            </a:r>
            <a:r>
              <a:rPr dirty="0" sz="750" spc="-15" b="1">
                <a:latin typeface="Trebuchet MS"/>
                <a:cs typeface="Trebuchet MS"/>
              </a:rPr>
              <a:t>SONUC </a:t>
            </a:r>
            <a:r>
              <a:rPr dirty="0" sz="750" spc="15" b="1">
                <a:latin typeface="Trebuchet MS"/>
                <a:cs typeface="Trebuchet MS"/>
              </a:rPr>
              <a:t>DW</a:t>
            </a:r>
            <a:r>
              <a:rPr dirty="0" sz="750" spc="-90" b="1">
                <a:latin typeface="Trebuchet MS"/>
                <a:cs typeface="Trebuchet MS"/>
              </a:rPr>
              <a:t> </a:t>
            </a:r>
            <a:r>
              <a:rPr dirty="0" sz="750" spc="25" b="1">
                <a:latin typeface="Trebuchet MS"/>
                <a:cs typeface="Trebuchet MS"/>
              </a:rPr>
              <a:t>?</a:t>
            </a:r>
            <a:endParaRPr sz="750">
              <a:latin typeface="Trebuchet MS"/>
              <a:cs typeface="Trebuchet MS"/>
            </a:endParaRPr>
          </a:p>
          <a:p>
            <a:pPr marL="189865">
              <a:lnSpc>
                <a:spcPct val="100000"/>
              </a:lnSpc>
              <a:spcBef>
                <a:spcPts val="25"/>
              </a:spcBef>
            </a:pPr>
            <a:r>
              <a:rPr dirty="0" sz="750" spc="-45" b="1">
                <a:latin typeface="Trebuchet MS"/>
                <a:cs typeface="Trebuchet MS"/>
              </a:rPr>
              <a:t>.CODE</a:t>
            </a:r>
            <a:endParaRPr sz="750">
              <a:latin typeface="Trebuchet MS"/>
              <a:cs typeface="Trebuchet MS"/>
            </a:endParaRPr>
          </a:p>
          <a:p>
            <a:pPr marL="167640" marR="1339850" indent="-111125">
              <a:lnSpc>
                <a:spcPct val="102899"/>
              </a:lnSpc>
            </a:pPr>
            <a:r>
              <a:rPr dirty="0" sz="750" spc="-5" b="1">
                <a:latin typeface="Trebuchet MS"/>
                <a:cs typeface="Trebuchet MS"/>
              </a:rPr>
              <a:t>ANA </a:t>
            </a:r>
            <a:r>
              <a:rPr dirty="0" sz="750" spc="-30" b="1">
                <a:latin typeface="Trebuchet MS"/>
                <a:cs typeface="Trebuchet MS"/>
              </a:rPr>
              <a:t>PROC </a:t>
            </a:r>
            <a:r>
              <a:rPr dirty="0" sz="750" spc="-55" b="1">
                <a:latin typeface="Trebuchet MS"/>
                <a:cs typeface="Trebuchet MS"/>
              </a:rPr>
              <a:t>FAR  </a:t>
            </a:r>
            <a:r>
              <a:rPr dirty="0" sz="750" spc="25" b="1">
                <a:latin typeface="Trebuchet MS"/>
                <a:cs typeface="Trebuchet MS"/>
              </a:rPr>
              <a:t>MOV </a:t>
            </a:r>
            <a:r>
              <a:rPr dirty="0" sz="750" spc="-30" b="1">
                <a:latin typeface="Trebuchet MS"/>
                <a:cs typeface="Trebuchet MS"/>
              </a:rPr>
              <a:t>AX,@DATA  </a:t>
            </a:r>
            <a:r>
              <a:rPr dirty="0" sz="750" spc="25" b="1">
                <a:latin typeface="Trebuchet MS"/>
                <a:cs typeface="Trebuchet MS"/>
              </a:rPr>
              <a:t>MOV </a:t>
            </a:r>
            <a:r>
              <a:rPr dirty="0" sz="750" spc="-35" b="1">
                <a:latin typeface="Trebuchet MS"/>
                <a:cs typeface="Trebuchet MS"/>
              </a:rPr>
              <a:t>DS, </a:t>
            </a:r>
            <a:r>
              <a:rPr dirty="0" sz="750" spc="-20" b="1">
                <a:latin typeface="Trebuchet MS"/>
                <a:cs typeface="Trebuchet MS"/>
              </a:rPr>
              <a:t>AX  </a:t>
            </a:r>
            <a:r>
              <a:rPr dirty="0" sz="750" spc="25" b="1">
                <a:latin typeface="Trebuchet MS"/>
                <a:cs typeface="Trebuchet MS"/>
              </a:rPr>
              <a:t>MOV</a:t>
            </a:r>
            <a:r>
              <a:rPr dirty="0" sz="750" spc="-60" b="1">
                <a:latin typeface="Trebuchet MS"/>
                <a:cs typeface="Trebuchet MS"/>
              </a:rPr>
              <a:t> </a:t>
            </a:r>
            <a:r>
              <a:rPr dirty="0" sz="750" spc="-55" b="1">
                <a:latin typeface="Trebuchet MS"/>
                <a:cs typeface="Trebuchet MS"/>
              </a:rPr>
              <a:t>AL,0</a:t>
            </a:r>
            <a:endParaRPr sz="750">
              <a:latin typeface="Trebuchet MS"/>
              <a:cs typeface="Trebuchet MS"/>
            </a:endParaRPr>
          </a:p>
          <a:p>
            <a:pPr marL="100965">
              <a:lnSpc>
                <a:spcPct val="100000"/>
              </a:lnSpc>
              <a:spcBef>
                <a:spcPts val="30"/>
              </a:spcBef>
            </a:pPr>
            <a:r>
              <a:rPr dirty="0" sz="750" spc="25" b="1">
                <a:latin typeface="Trebuchet MS"/>
                <a:cs typeface="Trebuchet MS"/>
              </a:rPr>
              <a:t>MOV</a:t>
            </a:r>
            <a:r>
              <a:rPr dirty="0" sz="750" spc="-140" b="1">
                <a:latin typeface="Trebuchet MS"/>
                <a:cs typeface="Trebuchet MS"/>
              </a:rPr>
              <a:t> </a:t>
            </a:r>
            <a:r>
              <a:rPr dirty="0" sz="750" spc="-55" b="1">
                <a:latin typeface="Trebuchet MS"/>
                <a:cs typeface="Trebuchet MS"/>
              </a:rPr>
              <a:t>CX,10</a:t>
            </a:r>
            <a:endParaRPr sz="750">
              <a:latin typeface="Trebuchet MS"/>
              <a:cs typeface="Trebuchet MS"/>
            </a:endParaRPr>
          </a:p>
          <a:p>
            <a:pPr marL="12700" marR="5080" indent="154940">
              <a:lnSpc>
                <a:spcPct val="102899"/>
              </a:lnSpc>
            </a:pPr>
            <a:r>
              <a:rPr dirty="0" sz="750" spc="-55" b="1">
                <a:latin typeface="Trebuchet MS"/>
                <a:cs typeface="Trebuchet MS"/>
              </a:rPr>
              <a:t>LEA </a:t>
            </a:r>
            <a:r>
              <a:rPr dirty="0" sz="750" spc="-40" b="1">
                <a:latin typeface="Trebuchet MS"/>
                <a:cs typeface="Trebuchet MS"/>
              </a:rPr>
              <a:t>SI, </a:t>
            </a:r>
            <a:r>
              <a:rPr dirty="0" sz="750" spc="-20" b="1">
                <a:latin typeface="Trebuchet MS"/>
                <a:cs typeface="Trebuchet MS"/>
              </a:rPr>
              <a:t>DIZI </a:t>
            </a:r>
            <a:r>
              <a:rPr dirty="0" sz="750" spc="-65" b="1">
                <a:latin typeface="Trebuchet MS"/>
                <a:cs typeface="Trebuchet MS"/>
              </a:rPr>
              <a:t>; </a:t>
            </a:r>
            <a:r>
              <a:rPr dirty="0" sz="750" spc="-20" b="1">
                <a:latin typeface="Trebuchet MS"/>
                <a:cs typeface="Trebuchet MS"/>
              </a:rPr>
              <a:t>DIZI </a:t>
            </a:r>
            <a:r>
              <a:rPr dirty="0" sz="750" spc="-30" b="1">
                <a:latin typeface="Trebuchet MS"/>
                <a:cs typeface="Trebuchet MS"/>
              </a:rPr>
              <a:t>nin baslangic ofset </a:t>
            </a:r>
            <a:r>
              <a:rPr dirty="0" sz="750" spc="-35" b="1">
                <a:latin typeface="Trebuchet MS"/>
                <a:cs typeface="Trebuchet MS"/>
              </a:rPr>
              <a:t>adresi </a:t>
            </a:r>
            <a:r>
              <a:rPr dirty="0" sz="750" spc="-15" b="1">
                <a:latin typeface="Trebuchet MS"/>
                <a:cs typeface="Trebuchet MS"/>
              </a:rPr>
              <a:t>SI </a:t>
            </a:r>
            <a:r>
              <a:rPr dirty="0" sz="750" spc="-45" b="1">
                <a:latin typeface="Trebuchet MS"/>
                <a:cs typeface="Trebuchet MS"/>
              </a:rPr>
              <a:t>ya  </a:t>
            </a:r>
            <a:r>
              <a:rPr dirty="0" sz="750" spc="-40" b="1">
                <a:latin typeface="Trebuchet MS"/>
                <a:cs typeface="Trebuchet MS"/>
              </a:rPr>
              <a:t>yüklenir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750" spc="-30" b="1">
                <a:latin typeface="Trebuchet MS"/>
                <a:cs typeface="Trebuchet MS"/>
              </a:rPr>
              <a:t>BAS:</a:t>
            </a:r>
            <a:endParaRPr sz="750">
              <a:latin typeface="Trebuchet MS"/>
              <a:cs typeface="Trebuchet MS"/>
            </a:endParaRPr>
          </a:p>
          <a:p>
            <a:pPr marL="167640" marR="1541145">
              <a:lnSpc>
                <a:spcPct val="103000"/>
              </a:lnSpc>
            </a:pPr>
            <a:r>
              <a:rPr dirty="0" sz="750" spc="25" b="1">
                <a:latin typeface="Trebuchet MS"/>
                <a:cs typeface="Trebuchet MS"/>
              </a:rPr>
              <a:t>MOV</a:t>
            </a:r>
            <a:r>
              <a:rPr dirty="0" sz="750" spc="-110" b="1">
                <a:latin typeface="Trebuchet MS"/>
                <a:cs typeface="Trebuchet MS"/>
              </a:rPr>
              <a:t> </a:t>
            </a:r>
            <a:r>
              <a:rPr dirty="0" sz="750" spc="-45" b="1">
                <a:latin typeface="Trebuchet MS"/>
                <a:cs typeface="Trebuchet MS"/>
              </a:rPr>
              <a:t>BL,[SI]  </a:t>
            </a:r>
            <a:r>
              <a:rPr dirty="0" sz="750" spc="-25" b="1">
                <a:latin typeface="Trebuchet MS"/>
                <a:cs typeface="Trebuchet MS"/>
              </a:rPr>
              <a:t>ADC </a:t>
            </a:r>
            <a:r>
              <a:rPr dirty="0" sz="750" spc="-55" b="1">
                <a:latin typeface="Trebuchet MS"/>
                <a:cs typeface="Trebuchet MS"/>
              </a:rPr>
              <a:t>AL, BL  </a:t>
            </a:r>
            <a:r>
              <a:rPr dirty="0" sz="750" spc="-15" b="1">
                <a:latin typeface="Trebuchet MS"/>
                <a:cs typeface="Trebuchet MS"/>
              </a:rPr>
              <a:t>INC</a:t>
            </a:r>
            <a:r>
              <a:rPr dirty="0" sz="750" spc="-65" b="1">
                <a:latin typeface="Trebuchet MS"/>
                <a:cs typeface="Trebuchet MS"/>
              </a:rPr>
              <a:t> </a:t>
            </a:r>
            <a:r>
              <a:rPr dirty="0" sz="750" spc="-20" b="1">
                <a:latin typeface="Trebuchet MS"/>
                <a:cs typeface="Trebuchet MS"/>
              </a:rPr>
              <a:t>SI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83275" y="2719577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35662" y="2721362"/>
            <a:ext cx="1708150" cy="378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5"/>
              </a:spcBef>
            </a:pPr>
            <a:r>
              <a:rPr dirty="0" sz="1150" spc="-75">
                <a:latin typeface="Arimo"/>
                <a:cs typeface="Arimo"/>
              </a:rPr>
              <a:t>elemanlar</a:t>
            </a:r>
            <a:r>
              <a:rPr dirty="0" sz="1150" spc="-75">
                <a:latin typeface="WenQuanYi Micro Hei Mono"/>
                <a:cs typeface="WenQuanYi Micro Hei Mono"/>
              </a:rPr>
              <a:t>ı</a:t>
            </a:r>
            <a:r>
              <a:rPr dirty="0" sz="1150" spc="-75">
                <a:latin typeface="Arimo"/>
                <a:cs typeface="Arimo"/>
              </a:rPr>
              <a:t>n </a:t>
            </a:r>
            <a:r>
              <a:rPr dirty="0" sz="1150" spc="-114">
                <a:latin typeface="Arimo"/>
                <a:cs typeface="Arimo"/>
              </a:rPr>
              <a:t>toplam</a:t>
            </a:r>
            <a:r>
              <a:rPr dirty="0" sz="1150" spc="-114">
                <a:latin typeface="WenQuanYi Micro Hei Mono"/>
                <a:cs typeface="WenQuanYi Micro Hei Mono"/>
              </a:rPr>
              <a:t>ı</a:t>
            </a:r>
            <a:r>
              <a:rPr dirty="0" sz="1150" spc="-114">
                <a:latin typeface="Arimo"/>
                <a:cs typeface="Arimo"/>
              </a:rPr>
              <a:t>n</a:t>
            </a:r>
            <a:r>
              <a:rPr dirty="0" sz="1150" spc="-114">
                <a:latin typeface="WenQuanYi Micro Hei Mono"/>
                <a:cs typeface="WenQuanYi Micro Hei Mono"/>
              </a:rPr>
              <a:t>ı</a:t>
            </a:r>
            <a:r>
              <a:rPr dirty="0" sz="1150" spc="-455">
                <a:latin typeface="WenQuanYi Micro Hei Mono"/>
                <a:cs typeface="WenQuanYi Micro Hei Mono"/>
              </a:rPr>
              <a:t> </a:t>
            </a:r>
            <a:r>
              <a:rPr dirty="0" sz="1150" spc="-40">
                <a:latin typeface="Arimo"/>
                <a:cs typeface="Arimo"/>
              </a:rPr>
              <a:t>bulan  </a:t>
            </a:r>
            <a:r>
              <a:rPr dirty="0" sz="1150" spc="-45">
                <a:latin typeface="Arimo"/>
                <a:cs typeface="Arimo"/>
              </a:rPr>
              <a:t>program kodunu</a:t>
            </a:r>
            <a:r>
              <a:rPr dirty="0" sz="1150" spc="-95">
                <a:latin typeface="Arimo"/>
                <a:cs typeface="Arimo"/>
              </a:rPr>
              <a:t> </a:t>
            </a:r>
            <a:r>
              <a:rPr dirty="0" sz="1150" spc="-165">
                <a:latin typeface="Arimo"/>
                <a:cs typeface="Arimo"/>
              </a:rPr>
              <a:t>yaz</a:t>
            </a:r>
            <a:r>
              <a:rPr dirty="0" sz="1150" spc="-165">
                <a:latin typeface="WenQuanYi Micro Hei Mono"/>
                <a:cs typeface="WenQuanYi Micro Hei Mono"/>
              </a:rPr>
              <a:t>ı</a:t>
            </a:r>
            <a:r>
              <a:rPr dirty="0" sz="1150" spc="-165">
                <a:latin typeface="Arimo"/>
                <a:cs typeface="Arimo"/>
              </a:rPr>
              <a:t>n</a:t>
            </a:r>
            <a:r>
              <a:rPr dirty="0" sz="1150" spc="-165">
                <a:latin typeface="WenQuanYi Micro Hei Mono"/>
                <a:cs typeface="WenQuanYi Micro Hei Mono"/>
              </a:rPr>
              <a:t>ı</a:t>
            </a:r>
            <a:r>
              <a:rPr dirty="0" sz="1150" spc="-165">
                <a:latin typeface="Arimo"/>
                <a:cs typeface="Arimo"/>
              </a:rPr>
              <a:t>z.</a:t>
            </a:r>
            <a:endParaRPr sz="1150">
              <a:latin typeface="Arimo"/>
              <a:cs typeface="Arim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83275" y="3133344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032"/>
                </a:moveTo>
                <a:lnTo>
                  <a:pt x="4412170" y="0"/>
                </a:lnTo>
                <a:lnTo>
                  <a:pt x="0" y="0"/>
                </a:lnTo>
                <a:lnTo>
                  <a:pt x="0" y="414032"/>
                </a:lnTo>
                <a:lnTo>
                  <a:pt x="4412170" y="414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002028" y="2742323"/>
            <a:ext cx="699135" cy="5403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-40" b="1">
                <a:latin typeface="Trebuchet MS"/>
                <a:cs typeface="Trebuchet MS"/>
              </a:rPr>
              <a:t>LOOP</a:t>
            </a:r>
            <a:r>
              <a:rPr dirty="0" sz="750" spc="-60" b="1">
                <a:latin typeface="Trebuchet MS"/>
                <a:cs typeface="Trebuchet MS"/>
              </a:rPr>
              <a:t> </a:t>
            </a:r>
            <a:r>
              <a:rPr dirty="0" sz="750" spc="-20" b="1">
                <a:latin typeface="Trebuchet MS"/>
                <a:cs typeface="Trebuchet MS"/>
              </a:rPr>
              <a:t>BAS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50" spc="25" b="1">
                <a:latin typeface="Trebuchet MS"/>
                <a:cs typeface="Trebuchet MS"/>
              </a:rPr>
              <a:t>MOV </a:t>
            </a:r>
            <a:r>
              <a:rPr dirty="0" sz="750" spc="-30" b="1">
                <a:latin typeface="Trebuchet MS"/>
                <a:cs typeface="Trebuchet MS"/>
              </a:rPr>
              <a:t>SONUC,</a:t>
            </a:r>
            <a:r>
              <a:rPr dirty="0" sz="750" spc="-175" b="1">
                <a:latin typeface="Trebuchet MS"/>
                <a:cs typeface="Trebuchet MS"/>
              </a:rPr>
              <a:t> </a:t>
            </a:r>
            <a:r>
              <a:rPr dirty="0" sz="750" spc="-50" b="1">
                <a:latin typeface="Trebuchet MS"/>
                <a:cs typeface="Trebuchet MS"/>
              </a:rPr>
              <a:t>AL</a:t>
            </a:r>
            <a:endParaRPr sz="750">
              <a:latin typeface="Trebuchet MS"/>
              <a:cs typeface="Trebuchet MS"/>
            </a:endParaRPr>
          </a:p>
          <a:p>
            <a:pPr marL="12700" marR="137160">
              <a:lnSpc>
                <a:spcPct val="103000"/>
              </a:lnSpc>
              <a:spcBef>
                <a:spcPts val="345"/>
              </a:spcBef>
            </a:pPr>
            <a:r>
              <a:rPr dirty="0" sz="750" spc="25" b="1">
                <a:latin typeface="Trebuchet MS"/>
                <a:cs typeface="Trebuchet MS"/>
              </a:rPr>
              <a:t>MOV</a:t>
            </a:r>
            <a:r>
              <a:rPr dirty="0" sz="750" spc="-110" b="1">
                <a:latin typeface="Trebuchet MS"/>
                <a:cs typeface="Trebuchet MS"/>
              </a:rPr>
              <a:t> </a:t>
            </a:r>
            <a:r>
              <a:rPr dirty="0" sz="750" spc="-45" b="1">
                <a:latin typeface="Trebuchet MS"/>
                <a:cs typeface="Trebuchet MS"/>
              </a:rPr>
              <a:t>AH,4CH  </a:t>
            </a:r>
            <a:r>
              <a:rPr dirty="0" sz="750" spc="-25" b="1">
                <a:latin typeface="Trebuchet MS"/>
                <a:cs typeface="Trebuchet MS"/>
              </a:rPr>
              <a:t>INT</a:t>
            </a:r>
            <a:r>
              <a:rPr dirty="0" sz="750" spc="-70" b="1">
                <a:latin typeface="Trebuchet MS"/>
                <a:cs typeface="Trebuchet MS"/>
              </a:rPr>
              <a:t> </a:t>
            </a:r>
            <a:r>
              <a:rPr dirty="0" sz="750" spc="-50" b="1">
                <a:latin typeface="Trebuchet MS"/>
                <a:cs typeface="Trebuchet MS"/>
              </a:rPr>
              <a:t>21H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46820" y="3257023"/>
            <a:ext cx="472440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8740" marR="5080" indent="-66675">
              <a:lnSpc>
                <a:spcPct val="102899"/>
              </a:lnSpc>
              <a:spcBef>
                <a:spcPts val="95"/>
              </a:spcBef>
            </a:pPr>
            <a:r>
              <a:rPr dirty="0" sz="750" spc="-5" b="1">
                <a:latin typeface="Trebuchet MS"/>
                <a:cs typeface="Trebuchet MS"/>
              </a:rPr>
              <a:t>ANA </a:t>
            </a:r>
            <a:r>
              <a:rPr dirty="0" sz="750" spc="-25" b="1">
                <a:latin typeface="Trebuchet MS"/>
                <a:cs typeface="Trebuchet MS"/>
              </a:rPr>
              <a:t>ENDP  </a:t>
            </a:r>
            <a:r>
              <a:rPr dirty="0" sz="750" spc="-15" b="1">
                <a:latin typeface="Trebuchet MS"/>
                <a:cs typeface="Trebuchet MS"/>
              </a:rPr>
              <a:t>END</a:t>
            </a:r>
            <a:r>
              <a:rPr dirty="0" sz="750" spc="-130" b="1">
                <a:latin typeface="Trebuchet MS"/>
                <a:cs typeface="Trebuchet MS"/>
              </a:rPr>
              <a:t> </a:t>
            </a:r>
            <a:r>
              <a:rPr dirty="0" sz="750" spc="-5" b="1">
                <a:latin typeface="Trebuchet MS"/>
                <a:cs typeface="Trebuchet MS"/>
              </a:rPr>
              <a:t>ANA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166</a:t>
            </a:r>
            <a:endParaRPr sz="550">
              <a:latin typeface="Arimo"/>
              <a:cs typeface="Arim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14315" y="4596572"/>
            <a:ext cx="3392804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0">
                <a:solidFill>
                  <a:srgbClr val="FF0000"/>
                </a:solidFill>
                <a:latin typeface="Arimo"/>
                <a:cs typeface="Arimo"/>
              </a:rPr>
              <a:t>Örnekler</a:t>
            </a:r>
            <a:endParaRPr sz="13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</a:pPr>
            <a:r>
              <a:rPr dirty="0" sz="1350" spc="-155">
                <a:latin typeface="Arimo"/>
                <a:cs typeface="Arimo"/>
              </a:rPr>
              <a:t>A</a:t>
            </a:r>
            <a:r>
              <a:rPr dirty="0" sz="1350" spc="-155">
                <a:latin typeface="WenQuanYi Micro Hei Mono"/>
                <a:cs typeface="WenQuanYi Micro Hei Mono"/>
              </a:rPr>
              <a:t>ş</a:t>
            </a:r>
            <a:r>
              <a:rPr dirty="0" sz="1350" spc="-155">
                <a:latin typeface="Arimo"/>
                <a:cs typeface="Arimo"/>
              </a:rPr>
              <a:t>a</a:t>
            </a:r>
            <a:r>
              <a:rPr dirty="0" sz="1350" spc="-155">
                <a:latin typeface="WenQuanYi Micro Hei Mono"/>
                <a:cs typeface="WenQuanYi Micro Hei Mono"/>
              </a:rPr>
              <a:t>ğı</a:t>
            </a:r>
            <a:r>
              <a:rPr dirty="0" sz="1350" spc="-155">
                <a:latin typeface="Arimo"/>
                <a:cs typeface="Arimo"/>
              </a:rPr>
              <a:t>daki </a:t>
            </a:r>
            <a:r>
              <a:rPr dirty="0" sz="1350" spc="-80">
                <a:latin typeface="Arimo"/>
                <a:cs typeface="Arimo"/>
              </a:rPr>
              <a:t>komutlar</a:t>
            </a:r>
            <a:r>
              <a:rPr dirty="0" sz="1350" spc="-80">
                <a:latin typeface="WenQuanYi Micro Hei Mono"/>
                <a:cs typeface="WenQuanYi Micro Hei Mono"/>
              </a:rPr>
              <a:t>ı</a:t>
            </a:r>
            <a:r>
              <a:rPr dirty="0" sz="1350" spc="-80">
                <a:latin typeface="Arimo"/>
                <a:cs typeface="Arimo"/>
              </a:rPr>
              <a:t>n </a:t>
            </a:r>
            <a:r>
              <a:rPr dirty="0" sz="1350" spc="-65">
                <a:latin typeface="Arimo"/>
                <a:cs typeface="Arimo"/>
              </a:rPr>
              <a:t>adresleme </a:t>
            </a:r>
            <a:r>
              <a:rPr dirty="0" sz="1350" spc="-145">
                <a:latin typeface="Arimo"/>
                <a:cs typeface="Arimo"/>
              </a:rPr>
              <a:t>modlar</a:t>
            </a:r>
            <a:r>
              <a:rPr dirty="0" sz="1350" spc="-145">
                <a:latin typeface="WenQuanYi Micro Hei Mono"/>
                <a:cs typeface="WenQuanYi Micro Hei Mono"/>
              </a:rPr>
              <a:t>ı</a:t>
            </a:r>
            <a:r>
              <a:rPr dirty="0" sz="1350" spc="-145">
                <a:latin typeface="Arimo"/>
                <a:cs typeface="Arimo"/>
              </a:rPr>
              <a:t>n</a:t>
            </a:r>
            <a:r>
              <a:rPr dirty="0" sz="1350" spc="-145">
                <a:latin typeface="WenQuanYi Micro Hei Mono"/>
                <a:cs typeface="WenQuanYi Micro Hei Mono"/>
              </a:rPr>
              <a:t>ı</a:t>
            </a:r>
            <a:r>
              <a:rPr dirty="0" sz="1350" spc="-465">
                <a:latin typeface="WenQuanYi Micro Hei Mono"/>
                <a:cs typeface="WenQuanYi Micro Hei Mono"/>
              </a:rPr>
              <a:t> </a:t>
            </a:r>
            <a:r>
              <a:rPr dirty="0" sz="1350" spc="-40">
                <a:latin typeface="Arimo"/>
                <a:cs typeface="Arimo"/>
              </a:rPr>
              <a:t>bulun</a:t>
            </a:r>
            <a:endParaRPr sz="1350">
              <a:latin typeface="Arimo"/>
              <a:cs typeface="Arim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6493" y="5251703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859011" y="5119782"/>
            <a:ext cx="99314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225">
                <a:solidFill>
                  <a:srgbClr val="4F82BD"/>
                </a:solidFill>
                <a:latin typeface="Arial"/>
                <a:cs typeface="Arial"/>
              </a:rPr>
              <a:t> </a:t>
            </a:r>
            <a:r>
              <a:rPr dirty="0" sz="1150">
                <a:latin typeface="Arial"/>
                <a:cs typeface="Arial"/>
              </a:rPr>
              <a:t>MOV</a:t>
            </a:r>
            <a:r>
              <a:rPr dirty="0" sz="1150" spc="-45">
                <a:latin typeface="Arial"/>
                <a:cs typeface="Arial"/>
              </a:rPr>
              <a:t> </a:t>
            </a:r>
            <a:r>
              <a:rPr dirty="0" sz="1150" spc="-15">
                <a:latin typeface="Arial"/>
                <a:cs typeface="Arial"/>
              </a:rPr>
              <a:t>[DI],BH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6493" y="5665482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70" y="828294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04406" y="5178603"/>
            <a:ext cx="1458595" cy="129667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31445" indent="-119380">
              <a:lnSpc>
                <a:spcPct val="100000"/>
              </a:lnSpc>
              <a:spcBef>
                <a:spcPts val="385"/>
              </a:spcBef>
              <a:buClr>
                <a:srgbClr val="4F82BD"/>
              </a:buClr>
              <a:buSzPct val="82608"/>
              <a:buFont typeface="Arial"/>
              <a:buChar char=""/>
              <a:tabLst>
                <a:tab pos="132080" algn="l"/>
              </a:tabLst>
            </a:pPr>
            <a:r>
              <a:rPr dirty="0" sz="1150" spc="-75">
                <a:latin typeface="Arimo"/>
                <a:cs typeface="Arimo"/>
              </a:rPr>
              <a:t>MOV</a:t>
            </a:r>
            <a:r>
              <a:rPr dirty="0" sz="1150" spc="-80">
                <a:latin typeface="Arimo"/>
                <a:cs typeface="Arimo"/>
              </a:rPr>
              <a:t> </a:t>
            </a:r>
            <a:r>
              <a:rPr dirty="0" sz="1150" spc="-90">
                <a:latin typeface="Arimo"/>
                <a:cs typeface="Arimo"/>
              </a:rPr>
              <a:t>DH,[BX+DI+20H]</a:t>
            </a:r>
            <a:endParaRPr sz="1150">
              <a:latin typeface="Arimo"/>
              <a:cs typeface="Arimo"/>
            </a:endParaRPr>
          </a:p>
          <a:p>
            <a:pPr marL="131445" indent="-119380">
              <a:lnSpc>
                <a:spcPct val="100000"/>
              </a:lnSpc>
              <a:spcBef>
                <a:spcPts val="285"/>
              </a:spcBef>
              <a:buClr>
                <a:srgbClr val="4F82BD"/>
              </a:buClr>
              <a:buSzPct val="82608"/>
              <a:buFont typeface="Arial"/>
              <a:buChar char=""/>
              <a:tabLst>
                <a:tab pos="132080" algn="l"/>
              </a:tabLst>
            </a:pPr>
            <a:r>
              <a:rPr dirty="0" sz="1150" spc="-75">
                <a:latin typeface="Arimo"/>
                <a:cs typeface="Arimo"/>
              </a:rPr>
              <a:t>MOV</a:t>
            </a:r>
            <a:r>
              <a:rPr dirty="0" sz="1150" spc="-70">
                <a:latin typeface="Arimo"/>
                <a:cs typeface="Arimo"/>
              </a:rPr>
              <a:t> </a:t>
            </a:r>
            <a:r>
              <a:rPr dirty="0" sz="1150" spc="-114">
                <a:latin typeface="Arimo"/>
                <a:cs typeface="Arimo"/>
              </a:rPr>
              <a:t>AL,BL</a:t>
            </a:r>
            <a:endParaRPr sz="1150">
              <a:latin typeface="Arimo"/>
              <a:cs typeface="Arimo"/>
            </a:endParaRPr>
          </a:p>
          <a:p>
            <a:pPr marL="131445" indent="-119380">
              <a:lnSpc>
                <a:spcPct val="100000"/>
              </a:lnSpc>
              <a:spcBef>
                <a:spcPts val="290"/>
              </a:spcBef>
              <a:buClr>
                <a:srgbClr val="4F82BD"/>
              </a:buClr>
              <a:buSzPct val="82608"/>
              <a:buFont typeface="Arial"/>
              <a:buChar char=""/>
              <a:tabLst>
                <a:tab pos="132080" algn="l"/>
              </a:tabLst>
            </a:pPr>
            <a:r>
              <a:rPr dirty="0" sz="1150" spc="-114">
                <a:latin typeface="Arimo"/>
                <a:cs typeface="Arimo"/>
              </a:rPr>
              <a:t>JMP</a:t>
            </a:r>
            <a:r>
              <a:rPr dirty="0" sz="1150" spc="-75">
                <a:latin typeface="Arimo"/>
                <a:cs typeface="Arimo"/>
              </a:rPr>
              <a:t> </a:t>
            </a:r>
            <a:r>
              <a:rPr dirty="0" sz="1150" spc="-20">
                <a:latin typeface="Arimo"/>
                <a:cs typeface="Arimo"/>
              </a:rPr>
              <a:t>etiket1</a:t>
            </a:r>
            <a:endParaRPr sz="1150">
              <a:latin typeface="Arimo"/>
              <a:cs typeface="Arimo"/>
            </a:endParaRPr>
          </a:p>
          <a:p>
            <a:pPr marL="131445" indent="-119380">
              <a:lnSpc>
                <a:spcPct val="100000"/>
              </a:lnSpc>
              <a:spcBef>
                <a:spcPts val="285"/>
              </a:spcBef>
              <a:buClr>
                <a:srgbClr val="4F82BD"/>
              </a:buClr>
              <a:buSzPct val="82608"/>
              <a:buFont typeface="Arial"/>
              <a:buChar char=""/>
              <a:tabLst>
                <a:tab pos="132080" algn="l"/>
              </a:tabLst>
            </a:pPr>
            <a:r>
              <a:rPr dirty="0" sz="1150" spc="-75">
                <a:latin typeface="Arimo"/>
                <a:cs typeface="Arimo"/>
              </a:rPr>
              <a:t>MOV</a:t>
            </a:r>
            <a:r>
              <a:rPr dirty="0" sz="1150" spc="-70">
                <a:latin typeface="Arimo"/>
                <a:cs typeface="Arimo"/>
              </a:rPr>
              <a:t> </a:t>
            </a:r>
            <a:r>
              <a:rPr dirty="0" sz="1150" spc="-180">
                <a:latin typeface="Arimo"/>
                <a:cs typeface="Arimo"/>
              </a:rPr>
              <a:t>SP,BP</a:t>
            </a:r>
            <a:endParaRPr sz="1150">
              <a:latin typeface="Arimo"/>
              <a:cs typeface="Arimo"/>
            </a:endParaRPr>
          </a:p>
          <a:p>
            <a:pPr marL="131445" indent="-119380">
              <a:lnSpc>
                <a:spcPct val="100000"/>
              </a:lnSpc>
              <a:spcBef>
                <a:spcPts val="290"/>
              </a:spcBef>
              <a:buClr>
                <a:srgbClr val="4F82BD"/>
              </a:buClr>
              <a:buSzPct val="82608"/>
              <a:buFont typeface="Arial"/>
              <a:buChar char=""/>
              <a:tabLst>
                <a:tab pos="132080" algn="l"/>
              </a:tabLst>
            </a:pPr>
            <a:r>
              <a:rPr dirty="0" sz="1150" spc="-75">
                <a:latin typeface="Arimo"/>
                <a:cs typeface="Arimo"/>
              </a:rPr>
              <a:t>MOV</a:t>
            </a:r>
            <a:r>
              <a:rPr dirty="0" sz="1150" spc="-70">
                <a:latin typeface="Arimo"/>
                <a:cs typeface="Arimo"/>
              </a:rPr>
              <a:t> </a:t>
            </a:r>
            <a:r>
              <a:rPr dirty="0" sz="1150" spc="-65">
                <a:latin typeface="Arimo"/>
                <a:cs typeface="Arimo"/>
              </a:rPr>
              <a:t>AX,dizi</a:t>
            </a:r>
            <a:endParaRPr sz="1150">
              <a:latin typeface="Arimo"/>
              <a:cs typeface="Arimo"/>
            </a:endParaRPr>
          </a:p>
          <a:p>
            <a:pPr marL="131445" indent="-119380">
              <a:lnSpc>
                <a:spcPct val="100000"/>
              </a:lnSpc>
              <a:spcBef>
                <a:spcPts val="285"/>
              </a:spcBef>
              <a:buClr>
                <a:srgbClr val="4F82BD"/>
              </a:buClr>
              <a:buSzPct val="82608"/>
              <a:buFont typeface="Arial"/>
              <a:buChar char=""/>
              <a:tabLst>
                <a:tab pos="132080" algn="l"/>
              </a:tabLst>
            </a:pPr>
            <a:r>
              <a:rPr dirty="0" sz="1150" spc="-75">
                <a:latin typeface="Arimo"/>
                <a:cs typeface="Arimo"/>
              </a:rPr>
              <a:t>MOV </a:t>
            </a:r>
            <a:r>
              <a:rPr dirty="0" sz="1150" spc="-95">
                <a:latin typeface="Arimo"/>
                <a:cs typeface="Arimo"/>
              </a:rPr>
              <a:t>CH,[BP+SI]</a:t>
            </a:r>
            <a:endParaRPr sz="1150">
              <a:latin typeface="Arimo"/>
              <a:cs typeface="Arim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4406" y="6484613"/>
            <a:ext cx="146875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225">
                <a:solidFill>
                  <a:srgbClr val="4F82BD"/>
                </a:solidFill>
                <a:latin typeface="Arial"/>
                <a:cs typeface="Arial"/>
              </a:rPr>
              <a:t> </a:t>
            </a:r>
            <a:r>
              <a:rPr dirty="0" sz="1150" spc="-75">
                <a:latin typeface="Arimo"/>
                <a:cs typeface="Arimo"/>
              </a:rPr>
              <a:t>MOV</a:t>
            </a:r>
            <a:r>
              <a:rPr dirty="0" sz="1150" spc="-80">
                <a:latin typeface="Arimo"/>
                <a:cs typeface="Arimo"/>
              </a:rPr>
              <a:t> </a:t>
            </a:r>
            <a:r>
              <a:rPr dirty="0" sz="1150" spc="-90">
                <a:latin typeface="Arimo"/>
                <a:cs typeface="Arimo"/>
              </a:rPr>
              <a:t>AX,dosya[BX+DI]</a:t>
            </a:r>
            <a:endParaRPr sz="1150">
              <a:latin typeface="Arimo"/>
              <a:cs typeface="Arim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59011" y="5296256"/>
            <a:ext cx="1414145" cy="129667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31445" indent="-119380">
              <a:lnSpc>
                <a:spcPct val="100000"/>
              </a:lnSpc>
              <a:spcBef>
                <a:spcPts val="385"/>
              </a:spcBef>
              <a:buClr>
                <a:srgbClr val="4F82BD"/>
              </a:buClr>
              <a:buSzPct val="82608"/>
              <a:buChar char=""/>
              <a:tabLst>
                <a:tab pos="132080" algn="l"/>
              </a:tabLst>
            </a:pPr>
            <a:r>
              <a:rPr dirty="0" sz="1150">
                <a:latin typeface="Arial"/>
                <a:cs typeface="Arial"/>
              </a:rPr>
              <a:t>MOV</a:t>
            </a:r>
            <a:r>
              <a:rPr dirty="0" sz="1150" spc="-7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AX,44H</a:t>
            </a:r>
            <a:endParaRPr sz="1150">
              <a:latin typeface="Arial"/>
              <a:cs typeface="Arial"/>
            </a:endParaRPr>
          </a:p>
          <a:p>
            <a:pPr marL="131445" indent="-119380">
              <a:lnSpc>
                <a:spcPct val="100000"/>
              </a:lnSpc>
              <a:spcBef>
                <a:spcPts val="285"/>
              </a:spcBef>
              <a:buClr>
                <a:srgbClr val="4F82BD"/>
              </a:buClr>
              <a:buSzPct val="82608"/>
              <a:buChar char=""/>
              <a:tabLst>
                <a:tab pos="132080" algn="l"/>
              </a:tabLst>
            </a:pPr>
            <a:r>
              <a:rPr dirty="0" sz="1150" spc="5">
                <a:latin typeface="Arial"/>
                <a:cs typeface="Arial"/>
              </a:rPr>
              <a:t>MOV</a:t>
            </a:r>
            <a:r>
              <a:rPr dirty="0" sz="1150" spc="-2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[BX+SI],SP</a:t>
            </a:r>
            <a:endParaRPr sz="1150">
              <a:latin typeface="Arial"/>
              <a:cs typeface="Arial"/>
            </a:endParaRPr>
          </a:p>
          <a:p>
            <a:pPr marL="131445" indent="-119380">
              <a:lnSpc>
                <a:spcPct val="100000"/>
              </a:lnSpc>
              <a:spcBef>
                <a:spcPts val="290"/>
              </a:spcBef>
              <a:buClr>
                <a:srgbClr val="4F82BD"/>
              </a:buClr>
              <a:buSzPct val="82608"/>
              <a:buChar char=""/>
              <a:tabLst>
                <a:tab pos="132080" algn="l"/>
              </a:tabLst>
            </a:pPr>
            <a:r>
              <a:rPr dirty="0" sz="1150">
                <a:latin typeface="Arial"/>
                <a:cs typeface="Arial"/>
              </a:rPr>
              <a:t>MOV</a:t>
            </a:r>
            <a:r>
              <a:rPr dirty="0" sz="1150" spc="-7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AL,sayı</a:t>
            </a:r>
            <a:endParaRPr sz="1150">
              <a:latin typeface="Arial"/>
              <a:cs typeface="Arial"/>
            </a:endParaRPr>
          </a:p>
          <a:p>
            <a:pPr marL="131445" indent="-119380">
              <a:lnSpc>
                <a:spcPct val="100000"/>
              </a:lnSpc>
              <a:spcBef>
                <a:spcPts val="285"/>
              </a:spcBef>
              <a:buClr>
                <a:srgbClr val="4F82BD"/>
              </a:buClr>
              <a:buSzPct val="82608"/>
              <a:buChar char=""/>
              <a:tabLst>
                <a:tab pos="132080" algn="l"/>
              </a:tabLst>
            </a:pPr>
            <a:r>
              <a:rPr dirty="0" sz="1150">
                <a:latin typeface="Arial"/>
                <a:cs typeface="Arial"/>
              </a:rPr>
              <a:t>MOV</a:t>
            </a:r>
            <a:r>
              <a:rPr dirty="0" sz="1150" spc="-55">
                <a:latin typeface="Arial"/>
                <a:cs typeface="Arial"/>
              </a:rPr>
              <a:t> </a:t>
            </a:r>
            <a:r>
              <a:rPr dirty="0" sz="1150" spc="-15">
                <a:latin typeface="Arial"/>
                <a:cs typeface="Arial"/>
              </a:rPr>
              <a:t>AX,[DI+100H]</a:t>
            </a:r>
            <a:endParaRPr sz="1150">
              <a:latin typeface="Arial"/>
              <a:cs typeface="Arial"/>
            </a:endParaRPr>
          </a:p>
          <a:p>
            <a:pPr marL="131445" indent="-119380">
              <a:lnSpc>
                <a:spcPct val="100000"/>
              </a:lnSpc>
              <a:spcBef>
                <a:spcPts val="290"/>
              </a:spcBef>
              <a:buClr>
                <a:srgbClr val="4F82BD"/>
              </a:buClr>
              <a:buSzPct val="82608"/>
              <a:buChar char=""/>
              <a:tabLst>
                <a:tab pos="132080" algn="l"/>
              </a:tabLst>
            </a:pPr>
            <a:r>
              <a:rPr dirty="0" sz="1150">
                <a:latin typeface="Arial"/>
                <a:cs typeface="Arial"/>
              </a:rPr>
              <a:t>MOV</a:t>
            </a:r>
            <a:r>
              <a:rPr dirty="0" sz="1150" spc="-8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BL,44</a:t>
            </a:r>
            <a:endParaRPr sz="1150">
              <a:latin typeface="Arial"/>
              <a:cs typeface="Arial"/>
            </a:endParaRPr>
          </a:p>
          <a:p>
            <a:pPr marL="131445" indent="-119380">
              <a:lnSpc>
                <a:spcPct val="100000"/>
              </a:lnSpc>
              <a:spcBef>
                <a:spcPts val="285"/>
              </a:spcBef>
              <a:buClr>
                <a:srgbClr val="4F82BD"/>
              </a:buClr>
              <a:buSzPct val="82608"/>
              <a:buChar char=""/>
              <a:tabLst>
                <a:tab pos="132080" algn="l"/>
              </a:tabLst>
            </a:pPr>
            <a:r>
              <a:rPr dirty="0" sz="1150">
                <a:latin typeface="Arial"/>
                <a:cs typeface="Arial"/>
              </a:rPr>
              <a:t>MOV</a:t>
            </a:r>
            <a:r>
              <a:rPr dirty="0" sz="1150" spc="-1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dizi[SI],BL</a:t>
            </a:r>
            <a:endParaRPr sz="11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59011" y="6566968"/>
            <a:ext cx="1398270" cy="44958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31445" indent="-119380">
              <a:lnSpc>
                <a:spcPct val="100000"/>
              </a:lnSpc>
              <a:spcBef>
                <a:spcPts val="385"/>
              </a:spcBef>
              <a:buClr>
                <a:srgbClr val="4F82BD"/>
              </a:buClr>
              <a:buSzPct val="82608"/>
              <a:buChar char=""/>
              <a:tabLst>
                <a:tab pos="132080" algn="l"/>
              </a:tabLst>
            </a:pPr>
            <a:r>
              <a:rPr dirty="0" sz="1150">
                <a:latin typeface="Arial"/>
                <a:cs typeface="Arial"/>
              </a:rPr>
              <a:t>MOV</a:t>
            </a:r>
            <a:r>
              <a:rPr dirty="0" sz="1150" spc="-20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liste[SI+2],CL</a:t>
            </a:r>
            <a:endParaRPr sz="1150">
              <a:latin typeface="Arial"/>
              <a:cs typeface="Arial"/>
            </a:endParaRPr>
          </a:p>
          <a:p>
            <a:pPr marL="131445" indent="-119380">
              <a:lnSpc>
                <a:spcPct val="100000"/>
              </a:lnSpc>
              <a:spcBef>
                <a:spcPts val="285"/>
              </a:spcBef>
              <a:buClr>
                <a:srgbClr val="4F82BD"/>
              </a:buClr>
              <a:buSzPct val="82608"/>
              <a:buChar char=""/>
              <a:tabLst>
                <a:tab pos="132080" algn="l"/>
              </a:tabLst>
            </a:pPr>
            <a:r>
              <a:rPr dirty="0" sz="1150">
                <a:latin typeface="Arial"/>
                <a:cs typeface="Arial"/>
              </a:rPr>
              <a:t>MOV</a:t>
            </a:r>
            <a:r>
              <a:rPr dirty="0" sz="1150" spc="-1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CX,[BX]</a:t>
            </a:r>
            <a:endParaRPr sz="11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035406" y="4951014"/>
            <a:ext cx="1986914" cy="349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-15">
                <a:latin typeface="Arimo"/>
                <a:cs typeface="Arimo"/>
              </a:rPr>
              <a:t>Aritmetik</a:t>
            </a:r>
            <a:r>
              <a:rPr dirty="0" sz="2100" spc="-145">
                <a:latin typeface="Arimo"/>
                <a:cs typeface="Arimo"/>
              </a:rPr>
              <a:t> </a:t>
            </a:r>
            <a:r>
              <a:rPr dirty="0" sz="2100" spc="-175">
                <a:latin typeface="WenQuanYi Micro Hei Mono"/>
                <a:cs typeface="WenQuanYi Micro Hei Mono"/>
              </a:rPr>
              <a:t>İş</a:t>
            </a:r>
            <a:r>
              <a:rPr dirty="0" sz="2100" spc="-175">
                <a:latin typeface="Arimo"/>
                <a:cs typeface="Arimo"/>
              </a:rPr>
              <a:t>lemler</a:t>
            </a:r>
            <a:endParaRPr sz="2100">
              <a:latin typeface="Arimo"/>
              <a:cs typeface="Arim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346395" y="3779342"/>
            <a:ext cx="5287645" cy="3773804"/>
            <a:chOff x="5346395" y="3779342"/>
            <a:chExt cx="5287645" cy="3773804"/>
          </a:xfrm>
        </p:grpSpPr>
        <p:sp>
          <p:nvSpPr>
            <p:cNvPr id="29" name="object 29"/>
            <p:cNvSpPr/>
            <p:nvPr/>
          </p:nvSpPr>
          <p:spPr>
            <a:xfrm>
              <a:off x="5783275" y="5251703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4">
                  <a:moveTo>
                    <a:pt x="4412170" y="414527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4412170" y="414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46573" y="3779519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09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167</a:t>
            </a:r>
            <a:endParaRPr sz="550">
              <a:latin typeface="Arimo"/>
              <a:cs typeface="Arim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168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518" y="991059"/>
            <a:ext cx="3907790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90"/>
              </a:spcBef>
              <a:buChar char="•"/>
              <a:tabLst>
                <a:tab pos="178435" algn="l"/>
                <a:tab pos="1181100" algn="l"/>
                <a:tab pos="2096770" algn="l"/>
                <a:tab pos="3089275" algn="l"/>
              </a:tabLst>
            </a:pPr>
            <a:r>
              <a:rPr dirty="0" sz="1550" spc="-10">
                <a:latin typeface="Arial"/>
                <a:cs typeface="Arial"/>
              </a:rPr>
              <a:t>Aritmetik	işlemler	toplama,	çıkartma,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015" y="1202907"/>
            <a:ext cx="3741420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49350" algn="l"/>
                <a:tab pos="1840230" algn="l"/>
                <a:tab pos="2858135" algn="l"/>
              </a:tabLst>
            </a:pPr>
            <a:r>
              <a:rPr dirty="0" sz="1550" spc="-10">
                <a:latin typeface="Arial"/>
                <a:cs typeface="Arial"/>
              </a:rPr>
              <a:t>çarpma	ve	bölme	işlemlerini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975" y="1414627"/>
            <a:ext cx="3742690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15">
                <a:latin typeface="Arial"/>
                <a:cs typeface="Arial"/>
              </a:rPr>
              <a:t>kapsamaktadır. </a:t>
            </a:r>
            <a:r>
              <a:rPr dirty="0" sz="1550" spc="-10">
                <a:latin typeface="Arial"/>
                <a:cs typeface="Arial"/>
              </a:rPr>
              <a:t>Tüm aritmetik </a:t>
            </a:r>
            <a:r>
              <a:rPr dirty="0" sz="1550" spc="-5">
                <a:latin typeface="Arial"/>
                <a:cs typeface="Arial"/>
              </a:rPr>
              <a:t>ve</a:t>
            </a:r>
            <a:r>
              <a:rPr dirty="0" sz="1550" spc="24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mantık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3779" y="1626475"/>
            <a:ext cx="3742690" cy="153162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just" marL="12700" marR="5080">
              <a:lnSpc>
                <a:spcPts val="1670"/>
              </a:lnSpc>
              <a:spcBef>
                <a:spcPts val="305"/>
              </a:spcBef>
            </a:pPr>
            <a:r>
              <a:rPr dirty="0" sz="1550" spc="-10">
                <a:latin typeface="Arial"/>
                <a:cs typeface="Arial"/>
              </a:rPr>
              <a:t>komutları bayraklara </a:t>
            </a:r>
            <a:r>
              <a:rPr dirty="0" sz="1550" spc="-15">
                <a:latin typeface="Arial"/>
                <a:cs typeface="Arial"/>
              </a:rPr>
              <a:t>etkilemektedir. </a:t>
            </a:r>
            <a:r>
              <a:rPr dirty="0" sz="1550" spc="-5">
                <a:latin typeface="Arial"/>
                <a:cs typeface="Arial"/>
              </a:rPr>
              <a:t>Bu  </a:t>
            </a:r>
            <a:r>
              <a:rPr dirty="0" sz="1550" spc="-10">
                <a:latin typeface="Arial"/>
                <a:cs typeface="Arial"/>
              </a:rPr>
              <a:t>sayede aritmetik işlem sonucunda bayrak  kaydedicisine bakılarak, sonuç </a:t>
            </a:r>
            <a:r>
              <a:rPr dirty="0" sz="1550" spc="-5">
                <a:latin typeface="Arial"/>
                <a:cs typeface="Arial"/>
              </a:rPr>
              <a:t>sıfır  </a:t>
            </a:r>
            <a:r>
              <a:rPr dirty="0" sz="1550" spc="-10">
                <a:latin typeface="Arial"/>
                <a:cs typeface="Arial"/>
              </a:rPr>
              <a:t>mı(sıfır-zero bayrağı), elde var mı(carry  bayrağı) büyük mü, küçük mü gibi  kontrollerde yapılabilmekte ve işlem </a:t>
            </a:r>
            <a:r>
              <a:rPr dirty="0" sz="1550" spc="-5">
                <a:latin typeface="Arial"/>
                <a:cs typeface="Arial"/>
              </a:rPr>
              <a:t>akışı  </a:t>
            </a:r>
            <a:r>
              <a:rPr dirty="0" sz="1550" spc="-10">
                <a:latin typeface="Arial"/>
                <a:cs typeface="Arial"/>
              </a:rPr>
              <a:t>buna göre</a:t>
            </a:r>
            <a:r>
              <a:rPr dirty="0" sz="1550" spc="-5">
                <a:latin typeface="Arial"/>
                <a:cs typeface="Arial"/>
              </a:rPr>
              <a:t> </a:t>
            </a:r>
            <a:r>
              <a:rPr dirty="0" sz="1550" spc="-15">
                <a:latin typeface="Arial"/>
                <a:cs typeface="Arial"/>
              </a:rPr>
              <a:t>yönlendirilebilmektedir.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6493" y="3133344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032"/>
                </a:moveTo>
                <a:lnTo>
                  <a:pt x="4412170" y="0"/>
                </a:lnTo>
                <a:lnTo>
                  <a:pt x="0" y="0"/>
                </a:lnTo>
                <a:lnTo>
                  <a:pt x="0" y="414032"/>
                </a:lnTo>
                <a:lnTo>
                  <a:pt x="4412170" y="414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169</a:t>
            </a:r>
            <a:endParaRPr sz="550">
              <a:latin typeface="Arimo"/>
              <a:cs typeface="Arim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92747" y="519693"/>
            <a:ext cx="21932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60" b="1">
                <a:latin typeface="Trebuchet MS"/>
                <a:cs typeface="Trebuchet MS"/>
              </a:rPr>
              <a:t>TOPLAMA </a:t>
            </a:r>
            <a:r>
              <a:rPr dirty="0" sz="1350" spc="-95" b="1">
                <a:latin typeface="Trebuchet MS"/>
                <a:cs typeface="Trebuchet MS"/>
              </a:rPr>
              <a:t>ve </a:t>
            </a:r>
            <a:r>
              <a:rPr dirty="0" sz="1350" spc="-30" b="1">
                <a:latin typeface="Trebuchet MS"/>
                <a:cs typeface="Trebuchet MS"/>
              </a:rPr>
              <a:t>ÇIKARMA</a:t>
            </a:r>
            <a:r>
              <a:rPr dirty="0" sz="1350" spc="-195" b="1">
                <a:latin typeface="Trebuchet MS"/>
                <a:cs typeface="Trebuchet MS"/>
              </a:rPr>
              <a:t> </a:t>
            </a:r>
            <a:r>
              <a:rPr dirty="0" sz="1350" spc="-35" b="1">
                <a:latin typeface="Trebuchet MS"/>
                <a:cs typeface="Trebuchet MS"/>
              </a:rPr>
              <a:t>İŞLEMİ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4801" y="1132248"/>
            <a:ext cx="4021454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4350" algn="l"/>
                <a:tab pos="1241425" algn="l"/>
                <a:tab pos="2324100" algn="l"/>
                <a:tab pos="2938145" algn="l"/>
              </a:tabLst>
            </a:pPr>
            <a:r>
              <a:rPr dirty="0" sz="1450" spc="-5">
                <a:latin typeface="Arial"/>
                <a:cs typeface="Arial"/>
              </a:rPr>
              <a:t>X86	tabanlı	işlemcilerin	</a:t>
            </a:r>
            <a:r>
              <a:rPr dirty="0" sz="1450" spc="-10">
                <a:latin typeface="Arial"/>
                <a:cs typeface="Arial"/>
              </a:rPr>
              <a:t>kendi	bünyesindeki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6561" y="1308740"/>
            <a:ext cx="4011295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77265" algn="l"/>
                <a:tab pos="1758314" algn="l"/>
                <a:tab pos="2773680" algn="l"/>
              </a:tabLst>
            </a:pPr>
            <a:r>
              <a:rPr dirty="0" sz="1450" spc="-10">
                <a:latin typeface="Arial"/>
                <a:cs typeface="Arial"/>
              </a:rPr>
              <a:t>elektronik	</a:t>
            </a:r>
            <a:r>
              <a:rPr dirty="0" sz="1450" spc="-5">
                <a:latin typeface="Arial"/>
                <a:cs typeface="Arial"/>
              </a:rPr>
              <a:t>kapıları	</a:t>
            </a:r>
            <a:r>
              <a:rPr dirty="0" sz="1450" spc="-10">
                <a:latin typeface="Arial"/>
                <a:cs typeface="Arial"/>
              </a:rPr>
              <a:t>kullanarak	gerçekleştirdiği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83275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066561" y="1485219"/>
            <a:ext cx="4010660" cy="59944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algn="just" marL="12700" marR="5080">
              <a:lnSpc>
                <a:spcPct val="79900"/>
              </a:lnSpc>
              <a:spcBef>
                <a:spcPts val="445"/>
              </a:spcBef>
            </a:pPr>
            <a:r>
              <a:rPr dirty="0" sz="1450" spc="-10">
                <a:latin typeface="Arial"/>
                <a:cs typeface="Arial"/>
              </a:rPr>
              <a:t>aritmetik </a:t>
            </a:r>
            <a:r>
              <a:rPr dirty="0" sz="1450" spc="-5">
                <a:latin typeface="Arial"/>
                <a:cs typeface="Arial"/>
              </a:rPr>
              <a:t>işlemlerden </a:t>
            </a:r>
            <a:r>
              <a:rPr dirty="0" sz="1450" spc="-10">
                <a:latin typeface="Arial"/>
                <a:cs typeface="Arial"/>
              </a:rPr>
              <a:t>toplamayla ilgili </a:t>
            </a:r>
            <a:r>
              <a:rPr dirty="0" sz="1450" spc="-5">
                <a:latin typeface="Arial"/>
                <a:cs typeface="Arial"/>
              </a:rPr>
              <a:t>iki </a:t>
            </a:r>
            <a:r>
              <a:rPr dirty="0" sz="1450" spc="-10">
                <a:latin typeface="Arial"/>
                <a:cs typeface="Arial"/>
              </a:rPr>
              <a:t>komut  </a:t>
            </a:r>
            <a:r>
              <a:rPr dirty="0" sz="1450" spc="-20">
                <a:latin typeface="Arial"/>
                <a:cs typeface="Arial"/>
              </a:rPr>
              <a:t>vardır. </a:t>
            </a:r>
            <a:r>
              <a:rPr dirty="0" sz="1450" spc="-5">
                <a:latin typeface="Arial"/>
                <a:cs typeface="Arial"/>
              </a:rPr>
              <a:t>Bunlar sırası ile toplama </a:t>
            </a:r>
            <a:r>
              <a:rPr dirty="0" sz="1450" spc="-10">
                <a:latin typeface="Arial"/>
                <a:cs typeface="Arial"/>
              </a:rPr>
              <a:t>ADD </a:t>
            </a:r>
            <a:r>
              <a:rPr dirty="0" sz="1450" spc="-5">
                <a:latin typeface="Arial"/>
                <a:cs typeface="Arial"/>
              </a:rPr>
              <a:t>ve çıkarma  </a:t>
            </a:r>
            <a:r>
              <a:rPr dirty="0" sz="1450" spc="-10">
                <a:latin typeface="Arial"/>
                <a:cs typeface="Arial"/>
              </a:rPr>
              <a:t>SUB </a:t>
            </a:r>
            <a:r>
              <a:rPr dirty="0" sz="1450" spc="-15">
                <a:latin typeface="Arial"/>
                <a:cs typeface="Arial"/>
              </a:rPr>
              <a:t>komutlarıdır. </a:t>
            </a:r>
            <a:r>
              <a:rPr dirty="0" sz="1450" spc="-5">
                <a:latin typeface="Arial"/>
                <a:cs typeface="Arial"/>
              </a:rPr>
              <a:t>Elde işleme </a:t>
            </a:r>
            <a:r>
              <a:rPr dirty="0" sz="1450" spc="-10">
                <a:latin typeface="Arial"/>
                <a:cs typeface="Arial"/>
              </a:rPr>
              <a:t>dahil</a:t>
            </a:r>
            <a:r>
              <a:rPr dirty="0" sz="1450" spc="229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edilmek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67692" y="2809609"/>
            <a:ext cx="309245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Arial"/>
                <a:cs typeface="Arial"/>
              </a:rPr>
              <a:t>with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66568" y="2014689"/>
            <a:ext cx="3629660" cy="1164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10">
                <a:latin typeface="Arial"/>
                <a:cs typeface="Arial"/>
              </a:rPr>
              <a:t>istenirse ADC </a:t>
            </a:r>
            <a:r>
              <a:rPr dirty="0" sz="1450" spc="-5">
                <a:latin typeface="Arial"/>
                <a:cs typeface="Arial"/>
              </a:rPr>
              <a:t>ve SBB komutları</a:t>
            </a:r>
            <a:r>
              <a:rPr dirty="0" sz="1450" spc="-90">
                <a:latin typeface="Arial"/>
                <a:cs typeface="Arial"/>
              </a:rPr>
              <a:t> </a:t>
            </a:r>
            <a:r>
              <a:rPr dirty="0" sz="1450" spc="-20">
                <a:latin typeface="Arial"/>
                <a:cs typeface="Arial"/>
              </a:rPr>
              <a:t>kullanılır.</a:t>
            </a:r>
            <a:endParaRPr sz="145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10"/>
              </a:spcBef>
            </a:pPr>
            <a:r>
              <a:rPr dirty="0" sz="1250">
                <a:latin typeface="Arial"/>
                <a:cs typeface="Arial"/>
              </a:rPr>
              <a:t>ADD : </a:t>
            </a:r>
            <a:r>
              <a:rPr dirty="0" sz="1250" spc="-10">
                <a:latin typeface="Arial"/>
                <a:cs typeface="Arial"/>
              </a:rPr>
              <a:t>Toplama(eldesiz) </a:t>
            </a:r>
            <a:r>
              <a:rPr dirty="0" sz="1250">
                <a:latin typeface="Arial"/>
                <a:cs typeface="Arial"/>
              </a:rPr>
              <a:t>–</a:t>
            </a:r>
            <a:r>
              <a:rPr dirty="0" sz="1250" spc="-8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Addition</a:t>
            </a:r>
            <a:endParaRPr sz="1250">
              <a:latin typeface="Arial"/>
              <a:cs typeface="Arial"/>
            </a:endParaRPr>
          </a:p>
          <a:p>
            <a:pPr marL="67310" marR="5080">
              <a:lnSpc>
                <a:spcPct val="100000"/>
              </a:lnSpc>
              <a:spcBef>
                <a:spcPts val="5"/>
              </a:spcBef>
            </a:pPr>
            <a:r>
              <a:rPr dirty="0" sz="1250">
                <a:latin typeface="Arial"/>
                <a:cs typeface="Arial"/>
              </a:rPr>
              <a:t>ADC : </a:t>
            </a:r>
            <a:r>
              <a:rPr dirty="0" sz="1250" spc="-10">
                <a:latin typeface="Arial"/>
                <a:cs typeface="Arial"/>
              </a:rPr>
              <a:t>Toplama(eldeli </a:t>
            </a:r>
            <a:r>
              <a:rPr dirty="0" sz="1250">
                <a:latin typeface="Arial"/>
                <a:cs typeface="Arial"/>
              </a:rPr>
              <a:t>- Carry – C) – Add with</a:t>
            </a:r>
            <a:r>
              <a:rPr dirty="0" sz="1250" spc="-10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carry  SUB : Çıkarma(eldesiz) – Subtraction</a:t>
            </a:r>
            <a:endParaRPr sz="1250">
              <a:latin typeface="Arial"/>
              <a:cs typeface="Arial"/>
            </a:endParaRPr>
          </a:p>
          <a:p>
            <a:pPr marL="205104" marR="81915" indent="-138430">
              <a:lnSpc>
                <a:spcPts val="1200"/>
              </a:lnSpc>
              <a:spcBef>
                <a:spcPts val="300"/>
              </a:spcBef>
            </a:pPr>
            <a:r>
              <a:rPr dirty="0" sz="1250">
                <a:latin typeface="Arial"/>
                <a:cs typeface="Arial"/>
              </a:rPr>
              <a:t>SBB : Çıkarma(eldeli - Carry – C) – Subtract  borrow – Elde bayrağı borç </a:t>
            </a:r>
            <a:r>
              <a:rPr dirty="0" sz="1250" spc="-5">
                <a:latin typeface="Arial"/>
                <a:cs typeface="Arial"/>
              </a:rPr>
              <a:t>için</a:t>
            </a:r>
            <a:r>
              <a:rPr dirty="0" sz="1250" spc="15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kullanılır.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83275" y="3133344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032"/>
                </a:moveTo>
                <a:lnTo>
                  <a:pt x="4412170" y="0"/>
                </a:lnTo>
                <a:lnTo>
                  <a:pt x="0" y="0"/>
                </a:lnTo>
                <a:lnTo>
                  <a:pt x="0" y="414032"/>
                </a:lnTo>
                <a:lnTo>
                  <a:pt x="4412170" y="414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170</a:t>
            </a:r>
            <a:endParaRPr sz="550">
              <a:latin typeface="Arimo"/>
              <a:cs typeface="Arim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164460" y="4292864"/>
            <a:ext cx="107632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85">
                <a:latin typeface="Arimo"/>
                <a:cs typeface="Arimo"/>
              </a:rPr>
              <a:t>Genel</a:t>
            </a:r>
            <a:r>
              <a:rPr dirty="0" sz="1350" spc="-120">
                <a:latin typeface="Arimo"/>
                <a:cs typeface="Arimo"/>
              </a:rPr>
              <a:t> </a:t>
            </a:r>
            <a:r>
              <a:rPr dirty="0" sz="1350" spc="-185">
                <a:latin typeface="Arimo"/>
                <a:cs typeface="Arimo"/>
              </a:rPr>
              <a:t>Kulan</a:t>
            </a:r>
            <a:r>
              <a:rPr dirty="0" sz="1350" spc="-185">
                <a:latin typeface="WenQuanYi Micro Hei Mono"/>
                <a:cs typeface="WenQuanYi Micro Hei Mono"/>
              </a:rPr>
              <a:t>ı</a:t>
            </a:r>
            <a:r>
              <a:rPr dirty="0" sz="1350" spc="-185">
                <a:latin typeface="Arimo"/>
                <a:cs typeface="Arimo"/>
              </a:rPr>
              <a:t>m</a:t>
            </a:r>
            <a:r>
              <a:rPr dirty="0" sz="1350" spc="-185">
                <a:latin typeface="WenQuanYi Micro Hei Mono"/>
                <a:cs typeface="WenQuanYi Micro Hei Mono"/>
              </a:rPr>
              <a:t>ı</a:t>
            </a:r>
            <a:endParaRPr sz="1350">
              <a:latin typeface="WenQuanYi Micro Hei Mono"/>
              <a:cs typeface="WenQuanYi Micro Hei Mon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8479" y="4967193"/>
            <a:ext cx="2292985" cy="1117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ADD/SUB </a:t>
            </a:r>
            <a:r>
              <a:rPr dirty="0" sz="1300" spc="-15">
                <a:latin typeface="Arial"/>
                <a:cs typeface="Arial"/>
              </a:rPr>
              <a:t>register, </a:t>
            </a:r>
            <a:r>
              <a:rPr dirty="0" sz="1300" spc="-5">
                <a:latin typeface="Arial"/>
                <a:cs typeface="Arial"/>
              </a:rPr>
              <a:t>register  ADD/SUB </a:t>
            </a:r>
            <a:r>
              <a:rPr dirty="0" sz="1300" spc="-20">
                <a:latin typeface="Arial"/>
                <a:cs typeface="Arial"/>
              </a:rPr>
              <a:t>memory, </a:t>
            </a:r>
            <a:r>
              <a:rPr dirty="0" sz="1300" spc="-5">
                <a:latin typeface="Arial"/>
                <a:cs typeface="Arial"/>
              </a:rPr>
              <a:t>register  ADD/SUB </a:t>
            </a:r>
            <a:r>
              <a:rPr dirty="0" sz="1300" spc="-15">
                <a:latin typeface="Arial"/>
                <a:cs typeface="Arial"/>
              </a:rPr>
              <a:t>register, </a:t>
            </a:r>
            <a:r>
              <a:rPr dirty="0" sz="1300" spc="-5">
                <a:latin typeface="Arial"/>
                <a:cs typeface="Arial"/>
              </a:rPr>
              <a:t>memory  ADD/SUB </a:t>
            </a:r>
            <a:r>
              <a:rPr dirty="0" sz="1300" spc="-15">
                <a:latin typeface="Arial"/>
                <a:cs typeface="Arial"/>
              </a:rPr>
              <a:t>register, </a:t>
            </a:r>
            <a:r>
              <a:rPr dirty="0" sz="1300" spc="-5">
                <a:latin typeface="Arial"/>
                <a:cs typeface="Arial"/>
              </a:rPr>
              <a:t>immediate  ADD/SUB </a:t>
            </a:r>
            <a:r>
              <a:rPr dirty="0" sz="1300" spc="-20">
                <a:latin typeface="Arial"/>
                <a:cs typeface="Arial"/>
              </a:rPr>
              <a:t>memory,</a:t>
            </a:r>
            <a:r>
              <a:rPr dirty="0" sz="1300" spc="-4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immediate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84042" y="4967193"/>
            <a:ext cx="1367790" cy="1117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4935" indent="81915">
              <a:lnSpc>
                <a:spcPct val="1102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Ör: ADD AL,</a:t>
            </a:r>
            <a:r>
              <a:rPr dirty="0" sz="1300" spc="-20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BL  Ör: ADD [SI],</a:t>
            </a:r>
            <a:r>
              <a:rPr dirty="0" sz="1300" spc="-114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BL</a:t>
            </a:r>
            <a:endParaRPr sz="1300">
              <a:latin typeface="Arial"/>
              <a:cs typeface="Arial"/>
            </a:endParaRPr>
          </a:p>
          <a:p>
            <a:pPr marL="73660" marR="5080" indent="20955">
              <a:lnSpc>
                <a:spcPct val="110200"/>
              </a:lnSpc>
            </a:pPr>
            <a:r>
              <a:rPr dirty="0" sz="1300" spc="-5">
                <a:latin typeface="Arial"/>
                <a:cs typeface="Arial"/>
              </a:rPr>
              <a:t>Ör: ADD AL,</a:t>
            </a:r>
            <a:r>
              <a:rPr dirty="0" sz="1300" spc="-20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[BX]  Ör: ADD CL,12  Ör: ADD [SI],</a:t>
            </a:r>
            <a:r>
              <a:rPr dirty="0" sz="1300" spc="-10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25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138362" y="4554265"/>
            <a:ext cx="2973705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2405" indent="440690">
              <a:lnSpc>
                <a:spcPct val="1102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ah’ deki değere 25 </a:t>
            </a:r>
            <a:r>
              <a:rPr dirty="0" sz="1300">
                <a:latin typeface="Arial"/>
                <a:cs typeface="Arial"/>
              </a:rPr>
              <a:t>sayısını </a:t>
            </a:r>
            <a:r>
              <a:rPr dirty="0" sz="1300" spc="-5">
                <a:latin typeface="Arial"/>
                <a:cs typeface="Arial"/>
              </a:rPr>
              <a:t>ekle  ah’a bh’deki değeri ekle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0200"/>
              </a:lnSpc>
            </a:pPr>
            <a:r>
              <a:rPr dirty="0" sz="1300" spc="-5">
                <a:latin typeface="Arial"/>
                <a:cs typeface="Arial"/>
              </a:rPr>
              <a:t>bx’in gösterdiği yerdeki veriyi al’ye ekle  alan adresindeki </a:t>
            </a:r>
            <a:r>
              <a:rPr dirty="0" sz="1300" spc="-10">
                <a:latin typeface="Arial"/>
                <a:cs typeface="Arial"/>
              </a:rPr>
              <a:t>Word </a:t>
            </a:r>
            <a:r>
              <a:rPr dirty="0" sz="1300" spc="-5">
                <a:latin typeface="Arial"/>
                <a:cs typeface="Arial"/>
              </a:rPr>
              <a:t>değerini</a:t>
            </a:r>
            <a:r>
              <a:rPr dirty="0" sz="1300" spc="2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ax’e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38318" y="5606586"/>
            <a:ext cx="2973070" cy="46228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1300" spc="-5">
                <a:latin typeface="Arial"/>
                <a:cs typeface="Arial"/>
              </a:rPr>
              <a:t>adresten ax’e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ekle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300" spc="-5">
                <a:latin typeface="Arial"/>
                <a:cs typeface="Arial"/>
              </a:rPr>
              <a:t>al’deki değeri bos adlı adresteki</a:t>
            </a:r>
            <a:r>
              <a:rPr dirty="0" sz="1300" spc="204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değere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38348" y="6241935"/>
            <a:ext cx="297307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cx’deki değeri </a:t>
            </a:r>
            <a:r>
              <a:rPr dirty="0" sz="1300">
                <a:latin typeface="Arial"/>
                <a:cs typeface="Arial"/>
              </a:rPr>
              <a:t>c(carry) ile birlikte</a:t>
            </a:r>
            <a:r>
              <a:rPr dirty="0" sz="1300" spc="10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dx’e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14663" y="4554265"/>
            <a:ext cx="1087120" cy="2090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7955">
              <a:lnSpc>
                <a:spcPct val="110200"/>
              </a:lnSpc>
              <a:spcBef>
                <a:spcPts val="100"/>
              </a:spcBef>
            </a:pPr>
            <a:r>
              <a:rPr dirty="0" sz="1300" spc="-5" i="1">
                <a:latin typeface="Arial"/>
                <a:cs typeface="Arial"/>
              </a:rPr>
              <a:t>Add ah,25h;  </a:t>
            </a:r>
            <a:r>
              <a:rPr dirty="0" sz="1300" spc="-5" i="1">
                <a:latin typeface="Arial"/>
                <a:cs typeface="Arial"/>
              </a:rPr>
              <a:t>Add ah,bh;  Add al,[bx];  Add</a:t>
            </a:r>
            <a:r>
              <a:rPr dirty="0" sz="1300" spc="-75" i="1">
                <a:latin typeface="Arial"/>
                <a:cs typeface="Arial"/>
              </a:rPr>
              <a:t> </a:t>
            </a:r>
            <a:r>
              <a:rPr dirty="0" sz="1300" spc="-5" i="1">
                <a:latin typeface="Arial"/>
                <a:cs typeface="Arial"/>
              </a:rPr>
              <a:t>ax,alan;</a:t>
            </a:r>
            <a:endParaRPr sz="1300">
              <a:latin typeface="Arial"/>
              <a:cs typeface="Arial"/>
            </a:endParaRPr>
          </a:p>
          <a:p>
            <a:pPr marL="177800">
              <a:lnSpc>
                <a:spcPts val="1405"/>
              </a:lnSpc>
            </a:pPr>
            <a:r>
              <a:rPr dirty="0" sz="1300" spc="-5">
                <a:latin typeface="Arial"/>
                <a:cs typeface="Arial"/>
              </a:rPr>
              <a:t>ekle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0200"/>
              </a:lnSpc>
            </a:pPr>
            <a:r>
              <a:rPr dirty="0" sz="1300" spc="-5" i="1">
                <a:latin typeface="Arial"/>
                <a:cs typeface="Arial"/>
              </a:rPr>
              <a:t>Add</a:t>
            </a:r>
            <a:r>
              <a:rPr dirty="0" sz="1300" spc="-70" i="1">
                <a:latin typeface="Arial"/>
                <a:cs typeface="Arial"/>
              </a:rPr>
              <a:t> </a:t>
            </a:r>
            <a:r>
              <a:rPr dirty="0" sz="1300" spc="-5" i="1">
                <a:latin typeface="Arial"/>
                <a:cs typeface="Arial"/>
              </a:rPr>
              <a:t>ax,[bx+4];  </a:t>
            </a:r>
            <a:r>
              <a:rPr dirty="0" sz="1300" spc="-5" i="1">
                <a:latin typeface="Arial"/>
                <a:cs typeface="Arial"/>
              </a:rPr>
              <a:t>Add</a:t>
            </a:r>
            <a:r>
              <a:rPr dirty="0" sz="1300" spc="-20" i="1">
                <a:latin typeface="Arial"/>
                <a:cs typeface="Arial"/>
              </a:rPr>
              <a:t> </a:t>
            </a:r>
            <a:r>
              <a:rPr dirty="0" sz="1300" spc="-5" i="1">
                <a:latin typeface="Arial"/>
                <a:cs typeface="Arial"/>
              </a:rPr>
              <a:t>bos,al;</a:t>
            </a:r>
            <a:endParaRPr sz="1300">
              <a:latin typeface="Arial"/>
              <a:cs typeface="Arial"/>
            </a:endParaRPr>
          </a:p>
          <a:p>
            <a:pPr marL="177800">
              <a:lnSpc>
                <a:spcPts val="1405"/>
              </a:lnSpc>
            </a:pPr>
            <a:r>
              <a:rPr dirty="0" sz="1300" spc="-5">
                <a:latin typeface="Arial"/>
                <a:cs typeface="Arial"/>
              </a:rPr>
              <a:t>ekle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485"/>
              </a:lnSpc>
              <a:spcBef>
                <a:spcPts val="160"/>
              </a:spcBef>
            </a:pPr>
            <a:r>
              <a:rPr dirty="0" sz="1300" spc="-5" i="1">
                <a:latin typeface="Arial"/>
                <a:cs typeface="Arial"/>
              </a:rPr>
              <a:t>Adc</a:t>
            </a:r>
            <a:r>
              <a:rPr dirty="0" sz="1300" spc="-20" i="1">
                <a:latin typeface="Arial"/>
                <a:cs typeface="Arial"/>
              </a:rPr>
              <a:t> </a:t>
            </a:r>
            <a:r>
              <a:rPr dirty="0" sz="1300" spc="-5" i="1">
                <a:latin typeface="Arial"/>
                <a:cs typeface="Arial"/>
              </a:rPr>
              <a:t>dx,cx;</a:t>
            </a:r>
            <a:endParaRPr sz="1300">
              <a:latin typeface="Arial"/>
              <a:cs typeface="Arial"/>
            </a:endParaRPr>
          </a:p>
          <a:p>
            <a:pPr marL="177800">
              <a:lnSpc>
                <a:spcPts val="1485"/>
              </a:lnSpc>
            </a:pPr>
            <a:r>
              <a:rPr dirty="0" sz="1300" spc="-5">
                <a:latin typeface="Arial"/>
                <a:cs typeface="Arial"/>
              </a:rPr>
              <a:t>ekle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795606" y="6667412"/>
          <a:ext cx="4335145" cy="363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665"/>
                <a:gridCol w="645795"/>
                <a:gridCol w="873760"/>
                <a:gridCol w="893445"/>
                <a:gridCol w="790575"/>
              </a:tblGrid>
              <a:tr h="181767">
                <a:tc>
                  <a:txBody>
                    <a:bodyPr/>
                    <a:lstStyle/>
                    <a:p>
                      <a:pPr algn="ctr" marR="186055">
                        <a:lnSpc>
                          <a:spcPts val="1330"/>
                        </a:lnSpc>
                      </a:pPr>
                      <a:r>
                        <a:rPr dirty="0" sz="1300" spc="-5" i="1">
                          <a:latin typeface="Arial"/>
                          <a:cs typeface="Arial"/>
                        </a:rPr>
                        <a:t>Adc</a:t>
                      </a:r>
                      <a:r>
                        <a:rPr dirty="0" sz="1300" spc="-5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" i="1">
                          <a:latin typeface="Arial"/>
                          <a:cs typeface="Arial"/>
                        </a:rPr>
                        <a:t>[bx],25;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ts val="1330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25+c’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1330"/>
                        </a:lnSpc>
                        <a:tabLst>
                          <a:tab pos="445770" algn="l"/>
                        </a:tabLst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yi	bx’in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330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gösterdiği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330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adresteki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81767">
                <a:tc>
                  <a:txBody>
                    <a:bodyPr/>
                    <a:lstStyle/>
                    <a:p>
                      <a:pPr algn="ctr" marR="212725">
                        <a:lnSpc>
                          <a:spcPts val="1330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değere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1330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ekle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171</a:t>
            </a:r>
            <a:endParaRPr sz="550">
              <a:latin typeface="Arimo"/>
              <a:cs typeface="Arim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172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791" y="792144"/>
            <a:ext cx="32956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0">
                <a:latin typeface="Arimo"/>
                <a:cs typeface="Arimo"/>
              </a:rPr>
              <a:t>Örnek:</a:t>
            </a:r>
            <a:endParaRPr sz="85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0352" y="1205783"/>
            <a:ext cx="496570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5">
                <a:latin typeface="Arimo"/>
                <a:cs typeface="Arimo"/>
              </a:rPr>
              <a:t>mov</a:t>
            </a:r>
            <a:r>
              <a:rPr dirty="0" sz="850" spc="-114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ah,10  </a:t>
            </a:r>
            <a:r>
              <a:rPr dirty="0" sz="850" spc="-25">
                <a:latin typeface="Arimo"/>
                <a:cs typeface="Arimo"/>
              </a:rPr>
              <a:t>mov </a:t>
            </a:r>
            <a:r>
              <a:rPr dirty="0" sz="850" spc="-35">
                <a:latin typeface="Arimo"/>
                <a:cs typeface="Arimo"/>
              </a:rPr>
              <a:t>al,20  </a:t>
            </a:r>
            <a:r>
              <a:rPr dirty="0" sz="850" spc="-50">
                <a:latin typeface="Arimo"/>
                <a:cs typeface="Arimo"/>
              </a:rPr>
              <a:t>x </a:t>
            </a:r>
            <a:r>
              <a:rPr dirty="0" sz="850" spc="-20">
                <a:latin typeface="Arimo"/>
                <a:cs typeface="Arimo"/>
              </a:rPr>
              <a:t>db</a:t>
            </a:r>
            <a:r>
              <a:rPr dirty="0" sz="850" spc="-6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85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6371" y="1205783"/>
            <a:ext cx="552450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5">
                <a:latin typeface="Arimo"/>
                <a:cs typeface="Arimo"/>
              </a:rPr>
              <a:t>mov</a:t>
            </a:r>
            <a:r>
              <a:rPr dirty="0" sz="850" spc="-100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ah,255  </a:t>
            </a:r>
            <a:r>
              <a:rPr dirty="0" sz="850" spc="-25">
                <a:latin typeface="Arimo"/>
                <a:cs typeface="Arimo"/>
              </a:rPr>
              <a:t>mov </a:t>
            </a:r>
            <a:r>
              <a:rPr dirty="0" sz="850" spc="-35">
                <a:latin typeface="Arimo"/>
                <a:cs typeface="Arimo"/>
              </a:rPr>
              <a:t>al,255  </a:t>
            </a:r>
            <a:r>
              <a:rPr dirty="0" sz="850" spc="-45">
                <a:latin typeface="Arimo"/>
                <a:cs typeface="Arimo"/>
              </a:rPr>
              <a:t>adc ax,1  adc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ax,1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352" y="1735246"/>
            <a:ext cx="43688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0">
                <a:latin typeface="Arimo"/>
                <a:cs typeface="Arimo"/>
              </a:rPr>
              <a:t>add</a:t>
            </a:r>
            <a:r>
              <a:rPr dirty="0" sz="850" spc="-12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ah,al  add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ah,x</a:t>
            </a:r>
            <a:endParaRPr sz="8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6371" y="1867606"/>
            <a:ext cx="429259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5">
                <a:latin typeface="Arimo"/>
                <a:cs typeface="Arimo"/>
              </a:rPr>
              <a:t>mov</a:t>
            </a:r>
            <a:r>
              <a:rPr dirty="0" sz="850" spc="-120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ax,0  </a:t>
            </a:r>
            <a:r>
              <a:rPr dirty="0" sz="850" spc="-40">
                <a:latin typeface="Arimo"/>
                <a:cs typeface="Arimo"/>
              </a:rPr>
              <a:t>sub </a:t>
            </a:r>
            <a:r>
              <a:rPr dirty="0" sz="850" spc="-45">
                <a:latin typeface="Arimo"/>
                <a:cs typeface="Arimo"/>
              </a:rPr>
              <a:t>ax,1  </a:t>
            </a:r>
            <a:r>
              <a:rPr dirty="0" sz="850" spc="-40">
                <a:latin typeface="Arimo"/>
                <a:cs typeface="Arimo"/>
              </a:rPr>
              <a:t>sub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ax,1</a:t>
            </a:r>
            <a:endParaRPr sz="85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352" y="2132337"/>
            <a:ext cx="552450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5">
                <a:latin typeface="Arimo"/>
                <a:cs typeface="Arimo"/>
              </a:rPr>
              <a:t>mov</a:t>
            </a:r>
            <a:r>
              <a:rPr dirty="0" sz="850" spc="-100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ah,255  </a:t>
            </a:r>
            <a:r>
              <a:rPr dirty="0" sz="850" spc="-25">
                <a:latin typeface="Arimo"/>
                <a:cs typeface="Arimo"/>
              </a:rPr>
              <a:t>mov </a:t>
            </a:r>
            <a:r>
              <a:rPr dirty="0" sz="850" spc="-35">
                <a:latin typeface="Arimo"/>
                <a:cs typeface="Arimo"/>
              </a:rPr>
              <a:t>al,255  </a:t>
            </a:r>
            <a:r>
              <a:rPr dirty="0" sz="850" spc="-30">
                <a:latin typeface="Arimo"/>
                <a:cs typeface="Arimo"/>
              </a:rPr>
              <a:t>add </a:t>
            </a:r>
            <a:r>
              <a:rPr dirty="0" sz="850" spc="-45">
                <a:latin typeface="Arimo"/>
                <a:cs typeface="Arimo"/>
              </a:rPr>
              <a:t>ax,1  </a:t>
            </a:r>
            <a:r>
              <a:rPr dirty="0" sz="850" spc="-30">
                <a:latin typeface="Arimo"/>
                <a:cs typeface="Arimo"/>
              </a:rPr>
              <a:t>add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ax,1</a:t>
            </a:r>
            <a:endParaRPr sz="85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6364" y="2397075"/>
            <a:ext cx="429259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5">
                <a:latin typeface="Arimo"/>
                <a:cs typeface="Arimo"/>
              </a:rPr>
              <a:t>mov</a:t>
            </a:r>
            <a:r>
              <a:rPr dirty="0" sz="850" spc="-120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ax,0  </a:t>
            </a:r>
            <a:r>
              <a:rPr dirty="0" sz="850" spc="-40">
                <a:latin typeface="Arimo"/>
                <a:cs typeface="Arimo"/>
              </a:rPr>
              <a:t>sbb </a:t>
            </a:r>
            <a:r>
              <a:rPr dirty="0" sz="850" spc="-45">
                <a:latin typeface="Arimo"/>
                <a:cs typeface="Arimo"/>
              </a:rPr>
              <a:t>ax,1  sbb ax,1  </a:t>
            </a:r>
            <a:r>
              <a:rPr dirty="0" sz="850" spc="15">
                <a:latin typeface="Arimo"/>
                <a:cs typeface="Arimo"/>
              </a:rPr>
              <a:t>hlt</a:t>
            </a:r>
            <a:endParaRPr sz="85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173</a:t>
            </a:r>
            <a:endParaRPr sz="550">
              <a:latin typeface="Arimo"/>
              <a:cs typeface="Arim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35306" y="967379"/>
            <a:ext cx="202628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100"/>
              </a:spcBef>
            </a:pPr>
            <a:r>
              <a:rPr dirty="0" sz="1550" spc="-30">
                <a:latin typeface="Arial"/>
                <a:cs typeface="Arial"/>
              </a:rPr>
              <a:t>SAYI1 </a:t>
            </a:r>
            <a:r>
              <a:rPr dirty="0" sz="1550" spc="-10">
                <a:latin typeface="Arial"/>
                <a:cs typeface="Arial"/>
              </a:rPr>
              <a:t>DD 0123BC62H  </a:t>
            </a:r>
            <a:r>
              <a:rPr dirty="0" sz="1550" spc="-30">
                <a:latin typeface="Arial"/>
                <a:cs typeface="Arial"/>
              </a:rPr>
              <a:t>SAYI2 </a:t>
            </a:r>
            <a:r>
              <a:rPr dirty="0" sz="1550" spc="-10">
                <a:latin typeface="Arial"/>
                <a:cs typeface="Arial"/>
              </a:rPr>
              <a:t>DD</a:t>
            </a:r>
            <a:r>
              <a:rPr dirty="0" sz="1550" spc="-3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0012553AH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83275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035306" y="1485089"/>
            <a:ext cx="151511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100"/>
              </a:spcBef>
            </a:pPr>
            <a:r>
              <a:rPr dirty="0" sz="1550" spc="-10">
                <a:latin typeface="Arial"/>
                <a:cs typeface="Arial"/>
              </a:rPr>
              <a:t>MOV</a:t>
            </a:r>
            <a:r>
              <a:rPr dirty="0" sz="1550" spc="-60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EAX,SAYI1  </a:t>
            </a:r>
            <a:r>
              <a:rPr dirty="0" sz="1550" spc="-5">
                <a:latin typeface="Arial"/>
                <a:cs typeface="Arial"/>
              </a:rPr>
              <a:t>ADD</a:t>
            </a:r>
            <a:r>
              <a:rPr dirty="0" sz="1550" spc="-55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EAX,SAYI2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35306" y="2285301"/>
            <a:ext cx="3907154" cy="47244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77800" marR="5080" indent="-165735">
              <a:lnSpc>
                <a:spcPts val="1670"/>
              </a:lnSpc>
              <a:spcBef>
                <a:spcPts val="305"/>
              </a:spcBef>
            </a:pPr>
            <a:r>
              <a:rPr dirty="0" sz="1550" spc="-20">
                <a:latin typeface="Arial"/>
                <a:cs typeface="Arial"/>
              </a:rPr>
              <a:t>Yukarıda </a:t>
            </a:r>
            <a:r>
              <a:rPr dirty="0" sz="1550" spc="-10">
                <a:latin typeface="Arial"/>
                <a:cs typeface="Arial"/>
              </a:rPr>
              <a:t>verilen son iki komutun yerine tek  bir komut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83275" y="2719577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035306" y="2755925"/>
            <a:ext cx="2872105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10">
                <a:latin typeface="Arial"/>
                <a:cs typeface="Arial"/>
              </a:rPr>
              <a:t>ADD </a:t>
            </a:r>
            <a:r>
              <a:rPr dirty="0" sz="1550" spc="-30">
                <a:latin typeface="Arial"/>
                <a:cs typeface="Arial"/>
              </a:rPr>
              <a:t>SAYI1,SAYI2 </a:t>
            </a:r>
            <a:r>
              <a:rPr dirty="0" sz="1550" spc="-10">
                <a:latin typeface="Arial"/>
                <a:cs typeface="Arial"/>
              </a:rPr>
              <a:t>yazılabilir</a:t>
            </a:r>
            <a:r>
              <a:rPr dirty="0" sz="1550" spc="2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mi?</a:t>
            </a:r>
            <a:endParaRPr sz="1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174</a:t>
            </a:r>
            <a:endParaRPr sz="550">
              <a:latin typeface="Arimo"/>
              <a:cs typeface="Arim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6493" y="6032"/>
            <a:ext cx="10137775" cy="5660390"/>
            <a:chOff x="496493" y="6032"/>
            <a:chExt cx="10137775" cy="5660390"/>
          </a:xfrm>
        </p:grpSpPr>
        <p:sp>
          <p:nvSpPr>
            <p:cNvPr id="19" name="object 19"/>
            <p:cNvSpPr/>
            <p:nvPr/>
          </p:nvSpPr>
          <p:spPr>
            <a:xfrm>
              <a:off x="5346572" y="6349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09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69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6493" y="5251704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4">
                  <a:moveTo>
                    <a:pt x="4412170" y="414527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4412170" y="414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93367" y="4905418"/>
            <a:ext cx="4183379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565"/>
              </a:lnSpc>
              <a:spcBef>
                <a:spcPts val="95"/>
              </a:spcBef>
            </a:pPr>
            <a:r>
              <a:rPr dirty="0" sz="1450" spc="-10">
                <a:latin typeface="Arial"/>
                <a:cs typeface="Arial"/>
              </a:rPr>
              <a:t>Eğer</a:t>
            </a:r>
            <a:r>
              <a:rPr dirty="0" sz="1450" spc="204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EAX</a:t>
            </a:r>
            <a:r>
              <a:rPr dirty="0" sz="1450" spc="204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gibi</a:t>
            </a:r>
            <a:r>
              <a:rPr dirty="0" sz="1450" spc="204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32</a:t>
            </a:r>
            <a:r>
              <a:rPr dirty="0" sz="1450" spc="200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bitlik</a:t>
            </a:r>
            <a:r>
              <a:rPr dirty="0" sz="1450" spc="200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bir</a:t>
            </a:r>
            <a:r>
              <a:rPr dirty="0" sz="1450" spc="204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kaydedici</a:t>
            </a:r>
            <a:r>
              <a:rPr dirty="0" sz="1450" spc="204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kullanmadan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565"/>
              </a:lnSpc>
              <a:tabLst>
                <a:tab pos="347980" algn="l"/>
                <a:tab pos="673735" algn="l"/>
                <a:tab pos="1304925" algn="l"/>
                <a:tab pos="2181225" algn="l"/>
                <a:tab pos="2945765" algn="l"/>
                <a:tab pos="3281679" algn="l"/>
              </a:tabLst>
            </a:pPr>
            <a:r>
              <a:rPr dirty="0" sz="1450" spc="-10">
                <a:latin typeface="Arial"/>
                <a:cs typeface="Arial"/>
              </a:rPr>
              <a:t>1</a:t>
            </a:r>
            <a:r>
              <a:rPr dirty="0" sz="1450" spc="-5">
                <a:latin typeface="Arial"/>
                <a:cs typeface="Arial"/>
              </a:rPr>
              <a:t>6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bi</a:t>
            </a:r>
            <a:r>
              <a:rPr dirty="0" sz="1450" spc="-5">
                <a:latin typeface="Arial"/>
                <a:cs typeface="Arial"/>
              </a:rPr>
              <a:t>t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olara</a:t>
            </a:r>
            <a:r>
              <a:rPr dirty="0" sz="1450" spc="-5">
                <a:latin typeface="Arial"/>
                <a:cs typeface="Arial"/>
              </a:rPr>
              <a:t>k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toplama</a:t>
            </a:r>
            <a:r>
              <a:rPr dirty="0" sz="1450" spc="-5">
                <a:latin typeface="Arial"/>
                <a:cs typeface="Arial"/>
              </a:rPr>
              <a:t>k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isterse</a:t>
            </a:r>
            <a:r>
              <a:rPr dirty="0" sz="1450" spc="-5">
                <a:latin typeface="Arial"/>
                <a:cs typeface="Arial"/>
              </a:rPr>
              <a:t>k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n</a:t>
            </a:r>
            <a:r>
              <a:rPr dirty="0" sz="1450" spc="-5">
                <a:latin typeface="Arial"/>
                <a:cs typeface="Arial"/>
              </a:rPr>
              <a:t>e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yapaca</a:t>
            </a:r>
            <a:r>
              <a:rPr dirty="0" sz="1450" spc="-10">
                <a:latin typeface="Arial"/>
                <a:cs typeface="Arial"/>
              </a:rPr>
              <a:t>ğ</a:t>
            </a:r>
            <a:r>
              <a:rPr dirty="0" sz="1450" spc="-5">
                <a:latin typeface="Arial"/>
                <a:cs typeface="Arial"/>
              </a:rPr>
              <a:t>ı</a:t>
            </a:r>
            <a:r>
              <a:rPr dirty="0" sz="1450" spc="-5">
                <a:latin typeface="Arial"/>
                <a:cs typeface="Arial"/>
              </a:rPr>
              <a:t>z</a:t>
            </a:r>
            <a:r>
              <a:rPr dirty="0" sz="1450" spc="-5"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3381" y="5258396"/>
            <a:ext cx="4183379" cy="422909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445"/>
              </a:spcBef>
            </a:pPr>
            <a:r>
              <a:rPr dirty="0" sz="1450" spc="-10">
                <a:latin typeface="Arial"/>
                <a:cs typeface="Arial"/>
              </a:rPr>
              <a:t>Bunun </a:t>
            </a:r>
            <a:r>
              <a:rPr dirty="0" sz="1450" spc="-5">
                <a:latin typeface="Arial"/>
                <a:cs typeface="Arial"/>
              </a:rPr>
              <a:t>için sayıları 16 bit </a:t>
            </a:r>
            <a:r>
              <a:rPr dirty="0" sz="1450" spc="-10">
                <a:latin typeface="Arial"/>
                <a:cs typeface="Arial"/>
              </a:rPr>
              <a:t>olarak </a:t>
            </a:r>
            <a:r>
              <a:rPr dirty="0" sz="1450" spc="-5">
                <a:latin typeface="Arial"/>
                <a:cs typeface="Arial"/>
              </a:rPr>
              <a:t>tanımlamalıyız.  </a:t>
            </a:r>
            <a:r>
              <a:rPr dirty="0" sz="1450" spc="-10">
                <a:latin typeface="Arial"/>
                <a:cs typeface="Arial"/>
              </a:rPr>
              <a:t>Öncelikle </a:t>
            </a:r>
            <a:r>
              <a:rPr dirty="0" sz="1450" spc="-5">
                <a:latin typeface="Arial"/>
                <a:cs typeface="Arial"/>
              </a:rPr>
              <a:t>sayıları 2 ye ayıracağız.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3367" y="5876092"/>
            <a:ext cx="4182745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5">
                <a:latin typeface="Arial"/>
                <a:cs typeface="Arial"/>
              </a:rPr>
              <a:t>Bu sayıların düşük sıralı ilk 16 </a:t>
            </a:r>
            <a:r>
              <a:rPr dirty="0" sz="1450" spc="-10">
                <a:latin typeface="Arial"/>
                <a:cs typeface="Arial"/>
              </a:rPr>
              <a:t>bitlik </a:t>
            </a:r>
            <a:r>
              <a:rPr dirty="0" sz="1450" spc="-5">
                <a:latin typeface="Arial"/>
                <a:cs typeface="Arial"/>
              </a:rPr>
              <a:t>kısmını</a:t>
            </a:r>
            <a:r>
              <a:rPr dirty="0" sz="1450" spc="40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(düşük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6493" y="607923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93367" y="6052583"/>
            <a:ext cx="4184015" cy="59944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algn="just" marL="12700" marR="5080">
              <a:lnSpc>
                <a:spcPct val="79900"/>
              </a:lnSpc>
              <a:spcBef>
                <a:spcPts val="445"/>
              </a:spcBef>
            </a:pPr>
            <a:r>
              <a:rPr dirty="0" sz="1450" spc="-10">
                <a:latin typeface="Arial"/>
                <a:cs typeface="Arial"/>
              </a:rPr>
              <a:t>değerli </a:t>
            </a:r>
            <a:r>
              <a:rPr dirty="0" sz="1450" spc="-5">
                <a:latin typeface="Arial"/>
                <a:cs typeface="Arial"/>
              </a:rPr>
              <a:t>– az </a:t>
            </a:r>
            <a:r>
              <a:rPr dirty="0" sz="1450" spc="-10">
                <a:latin typeface="Arial"/>
                <a:cs typeface="Arial"/>
              </a:rPr>
              <a:t>önemli </a:t>
            </a:r>
            <a:r>
              <a:rPr dirty="0" sz="1450" spc="-5">
                <a:latin typeface="Arial"/>
                <a:cs typeface="Arial"/>
              </a:rPr>
              <a:t>tarafı – LSB – Least </a:t>
            </a:r>
            <a:r>
              <a:rPr dirty="0" sz="1450" spc="-10">
                <a:latin typeface="Arial"/>
                <a:cs typeface="Arial"/>
              </a:rPr>
              <a:t>Significant  </a:t>
            </a:r>
            <a:r>
              <a:rPr dirty="0" sz="1450" spc="-5">
                <a:latin typeface="Arial"/>
                <a:cs typeface="Arial"/>
              </a:rPr>
              <a:t>Bit/Byte) tarafını </a:t>
            </a:r>
            <a:r>
              <a:rPr dirty="0" sz="1450" spc="-20">
                <a:latin typeface="Arial"/>
                <a:cs typeface="Arial"/>
              </a:rPr>
              <a:t>SAYI1LSB</a:t>
            </a:r>
            <a:r>
              <a:rPr dirty="0" sz="1450" spc="360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de, </a:t>
            </a:r>
            <a:r>
              <a:rPr dirty="0" sz="1450" spc="-10">
                <a:latin typeface="Arial"/>
                <a:cs typeface="Arial"/>
              </a:rPr>
              <a:t>büyük </a:t>
            </a:r>
            <a:r>
              <a:rPr dirty="0" sz="1450" spc="-5">
                <a:latin typeface="Arial"/>
                <a:cs typeface="Arial"/>
              </a:rPr>
              <a:t>sıralı </a:t>
            </a:r>
            <a:r>
              <a:rPr dirty="0" sz="1450" spc="-10">
                <a:latin typeface="Arial"/>
                <a:cs typeface="Arial"/>
              </a:rPr>
              <a:t>16  bitlik</a:t>
            </a:r>
            <a:r>
              <a:rPr dirty="0" sz="1450" spc="100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kısmını</a:t>
            </a:r>
            <a:r>
              <a:rPr dirty="0" sz="1450" spc="110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(en</a:t>
            </a:r>
            <a:r>
              <a:rPr dirty="0" sz="1450" spc="220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değerli</a:t>
            </a:r>
            <a:r>
              <a:rPr dirty="0" sz="1450" spc="100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–</a:t>
            </a:r>
            <a:r>
              <a:rPr dirty="0" sz="1450" spc="110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En</a:t>
            </a:r>
            <a:r>
              <a:rPr dirty="0" sz="1450" spc="110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önemli</a:t>
            </a:r>
            <a:r>
              <a:rPr dirty="0" sz="1450" spc="100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tarafı</a:t>
            </a:r>
            <a:r>
              <a:rPr dirty="0" sz="1450" spc="110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–</a:t>
            </a:r>
            <a:r>
              <a:rPr dirty="0" sz="1450" spc="110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LSB</a:t>
            </a:r>
            <a:endParaRPr sz="14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6493" y="6906768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78"/>
                </a:moveTo>
                <a:lnTo>
                  <a:pt x="4412170" y="0"/>
                </a:lnTo>
                <a:lnTo>
                  <a:pt x="0" y="0"/>
                </a:lnTo>
                <a:lnTo>
                  <a:pt x="0" y="413778"/>
                </a:lnTo>
                <a:lnTo>
                  <a:pt x="4412170" y="4137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93367" y="6582047"/>
            <a:ext cx="4184015" cy="422909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445"/>
              </a:spcBef>
              <a:tabLst>
                <a:tab pos="257810" algn="l"/>
                <a:tab pos="944244" algn="l"/>
                <a:tab pos="1934845" algn="l"/>
                <a:tab pos="2916555" algn="l"/>
                <a:tab pos="3966210" algn="l"/>
              </a:tabLst>
            </a:pPr>
            <a:r>
              <a:rPr dirty="0" sz="1450" spc="-5">
                <a:latin typeface="Arial"/>
                <a:cs typeface="Arial"/>
              </a:rPr>
              <a:t>–</a:t>
            </a:r>
            <a:r>
              <a:rPr dirty="0" sz="1450" spc="-5">
                <a:latin typeface="Arial"/>
                <a:cs typeface="Arial"/>
              </a:rPr>
              <a:t>	</a:t>
            </a:r>
            <a:r>
              <a:rPr dirty="0" sz="1450" spc="-5">
                <a:latin typeface="Arial"/>
                <a:cs typeface="Arial"/>
              </a:rPr>
              <a:t>M</a:t>
            </a:r>
            <a:r>
              <a:rPr dirty="0" sz="1450" spc="-10">
                <a:latin typeface="Arial"/>
                <a:cs typeface="Arial"/>
              </a:rPr>
              <a:t>os</a:t>
            </a:r>
            <a:r>
              <a:rPr dirty="0" sz="1450" spc="-5">
                <a:latin typeface="Arial"/>
                <a:cs typeface="Arial"/>
              </a:rPr>
              <a:t>t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Significan</a:t>
            </a:r>
            <a:r>
              <a:rPr dirty="0" sz="1450" spc="-5">
                <a:latin typeface="Arial"/>
                <a:cs typeface="Arial"/>
              </a:rPr>
              <a:t>t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Bit/Byte</a:t>
            </a:r>
            <a:r>
              <a:rPr dirty="0" sz="1450" spc="-5">
                <a:latin typeface="Arial"/>
                <a:cs typeface="Arial"/>
              </a:rPr>
              <a:t>)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S</a:t>
            </a:r>
            <a:r>
              <a:rPr dirty="0" sz="1450" spc="-114">
                <a:latin typeface="Arial"/>
                <a:cs typeface="Arial"/>
              </a:rPr>
              <a:t>A</a:t>
            </a:r>
            <a:r>
              <a:rPr dirty="0" sz="1450" spc="-5">
                <a:latin typeface="Arial"/>
                <a:cs typeface="Arial"/>
              </a:rPr>
              <a:t>Y</a:t>
            </a:r>
            <a:r>
              <a:rPr dirty="0" sz="1450" spc="-10">
                <a:latin typeface="Arial"/>
                <a:cs typeface="Arial"/>
              </a:rPr>
              <a:t>I1MS</a:t>
            </a:r>
            <a:r>
              <a:rPr dirty="0" sz="1450" spc="-5">
                <a:latin typeface="Arial"/>
                <a:cs typeface="Arial"/>
              </a:rPr>
              <a:t>B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de  </a:t>
            </a:r>
            <a:r>
              <a:rPr dirty="0" sz="1450" spc="-5">
                <a:latin typeface="Arial"/>
                <a:cs typeface="Arial"/>
              </a:rPr>
              <a:t>saklayalım. </a:t>
            </a:r>
            <a:r>
              <a:rPr dirty="0" sz="1450" spc="-45">
                <a:latin typeface="Arial"/>
                <a:cs typeface="Arial"/>
              </a:rPr>
              <a:t>Ve </a:t>
            </a:r>
            <a:r>
              <a:rPr dirty="0" sz="1450" spc="-5">
                <a:latin typeface="Arial"/>
                <a:cs typeface="Arial"/>
              </a:rPr>
              <a:t>işlemi 2 adımda</a:t>
            </a:r>
            <a:r>
              <a:rPr dirty="0" sz="1450" spc="5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gerçekleştirelim.</a:t>
            </a:r>
            <a:endParaRPr sz="14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901105" y="4385147"/>
            <a:ext cx="1671955" cy="1296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95"/>
              </a:spcBef>
              <a:tabLst>
                <a:tab pos="1335405" algn="l"/>
              </a:tabLst>
            </a:pPr>
            <a:r>
              <a:rPr dirty="0" sz="1150" spc="-15">
                <a:latin typeface="Arial"/>
                <a:cs typeface="Arial"/>
              </a:rPr>
              <a:t>SAYI1LSB </a:t>
            </a:r>
            <a:r>
              <a:rPr dirty="0" sz="1150">
                <a:latin typeface="Arial"/>
                <a:cs typeface="Arial"/>
              </a:rPr>
              <a:t>DW </a:t>
            </a:r>
            <a:r>
              <a:rPr dirty="0" sz="1150" spc="-5">
                <a:latin typeface="Arial"/>
                <a:cs typeface="Arial"/>
              </a:rPr>
              <a:t>0BC62H  </a:t>
            </a:r>
            <a:r>
              <a:rPr dirty="0" sz="1150" spc="-10">
                <a:latin typeface="Arial"/>
                <a:cs typeface="Arial"/>
              </a:rPr>
              <a:t>SAYI1MSB </a:t>
            </a:r>
            <a:r>
              <a:rPr dirty="0" sz="1150">
                <a:latin typeface="Arial"/>
                <a:cs typeface="Arial"/>
              </a:rPr>
              <a:t>DW </a:t>
            </a:r>
            <a:r>
              <a:rPr dirty="0" sz="1150" spc="-5">
                <a:latin typeface="Arial"/>
                <a:cs typeface="Arial"/>
              </a:rPr>
              <a:t>0123H  </a:t>
            </a:r>
            <a:r>
              <a:rPr dirty="0" sz="1150" spc="-15">
                <a:latin typeface="Arial"/>
                <a:cs typeface="Arial"/>
              </a:rPr>
              <a:t>SAYI2LSB </a:t>
            </a:r>
            <a:r>
              <a:rPr dirty="0" sz="1150">
                <a:latin typeface="Arial"/>
                <a:cs typeface="Arial"/>
              </a:rPr>
              <a:t>DW </a:t>
            </a:r>
            <a:r>
              <a:rPr dirty="0" sz="1150" spc="-5">
                <a:latin typeface="Arial"/>
                <a:cs typeface="Arial"/>
              </a:rPr>
              <a:t>553AH  </a:t>
            </a:r>
            <a:r>
              <a:rPr dirty="0" sz="1150" spc="-10">
                <a:latin typeface="Arial"/>
                <a:cs typeface="Arial"/>
              </a:rPr>
              <a:t>SAYI2MSB </a:t>
            </a:r>
            <a:r>
              <a:rPr dirty="0" sz="1150">
                <a:latin typeface="Arial"/>
                <a:cs typeface="Arial"/>
              </a:rPr>
              <a:t>DW </a:t>
            </a:r>
            <a:r>
              <a:rPr dirty="0" sz="1150" spc="-5">
                <a:latin typeface="Arial"/>
                <a:cs typeface="Arial"/>
              </a:rPr>
              <a:t>0012H  </a:t>
            </a:r>
            <a:r>
              <a:rPr dirty="0" sz="1150">
                <a:latin typeface="Arial"/>
                <a:cs typeface="Arial"/>
              </a:rPr>
              <a:t>SONUCLSB  </a:t>
            </a:r>
            <a:r>
              <a:rPr dirty="0" sz="1150" spc="1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DW	?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1336040" algn="l"/>
              </a:tabLst>
            </a:pPr>
            <a:r>
              <a:rPr dirty="0" sz="1150" spc="5">
                <a:latin typeface="Arial"/>
                <a:cs typeface="Arial"/>
              </a:rPr>
              <a:t>SONUCMSB</a:t>
            </a:r>
            <a:r>
              <a:rPr dirty="0" sz="1150" spc="32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DW	</a:t>
            </a:r>
            <a:r>
              <a:rPr dirty="0" sz="1150">
                <a:latin typeface="Arial"/>
                <a:cs typeface="Arial"/>
              </a:rPr>
              <a:t>?</a:t>
            </a:r>
            <a:endParaRPr sz="11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01105" y="5902940"/>
            <a:ext cx="131381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Arial"/>
                <a:cs typeface="Arial"/>
              </a:rPr>
              <a:t>MOV</a:t>
            </a:r>
            <a:r>
              <a:rPr dirty="0" sz="1150" spc="-110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AX,SAYI1LSB</a:t>
            </a:r>
            <a:endParaRPr sz="11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83275" y="6079248"/>
            <a:ext cx="4412615" cy="1241425"/>
          </a:xfrm>
          <a:custGeom>
            <a:avLst/>
            <a:gdLst/>
            <a:ahLst/>
            <a:cxnLst/>
            <a:rect l="l" t="t" r="r" b="b"/>
            <a:pathLst>
              <a:path w="4412615" h="1241425">
                <a:moveTo>
                  <a:pt x="4412158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7532"/>
                </a:lnTo>
                <a:lnTo>
                  <a:pt x="0" y="828294"/>
                </a:lnTo>
                <a:lnTo>
                  <a:pt x="0" y="1241310"/>
                </a:lnTo>
                <a:lnTo>
                  <a:pt x="4412158" y="1241310"/>
                </a:lnTo>
                <a:lnTo>
                  <a:pt x="4412158" y="828294"/>
                </a:lnTo>
                <a:lnTo>
                  <a:pt x="4412158" y="827532"/>
                </a:lnTo>
                <a:lnTo>
                  <a:pt x="4412158" y="414528"/>
                </a:lnTo>
                <a:lnTo>
                  <a:pt x="4412158" y="413766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901084" y="6079428"/>
            <a:ext cx="1561465" cy="1084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95"/>
              </a:spcBef>
            </a:pPr>
            <a:r>
              <a:rPr dirty="0" sz="1150" spc="5">
                <a:latin typeface="Arial"/>
                <a:cs typeface="Arial"/>
              </a:rPr>
              <a:t>ADD </a:t>
            </a:r>
            <a:r>
              <a:rPr dirty="0" sz="1150">
                <a:latin typeface="Arial"/>
                <a:cs typeface="Arial"/>
              </a:rPr>
              <a:t>AX, </a:t>
            </a:r>
            <a:r>
              <a:rPr dirty="0" sz="1150" spc="-10">
                <a:latin typeface="Arial"/>
                <a:cs typeface="Arial"/>
              </a:rPr>
              <a:t>SAYI2LSB  </a:t>
            </a:r>
            <a:r>
              <a:rPr dirty="0" sz="1150" spc="5">
                <a:latin typeface="Arial"/>
                <a:cs typeface="Arial"/>
              </a:rPr>
              <a:t>MOV SONUCLSB, AX  MOV </a:t>
            </a:r>
            <a:r>
              <a:rPr dirty="0" sz="1150">
                <a:latin typeface="Arial"/>
                <a:cs typeface="Arial"/>
              </a:rPr>
              <a:t>AX, </a:t>
            </a:r>
            <a:r>
              <a:rPr dirty="0" sz="1150" spc="-10">
                <a:latin typeface="Arial"/>
                <a:cs typeface="Arial"/>
              </a:rPr>
              <a:t>SAYI1MSB  </a:t>
            </a:r>
            <a:r>
              <a:rPr dirty="0" sz="1150" spc="5">
                <a:latin typeface="Arial"/>
                <a:cs typeface="Arial"/>
              </a:rPr>
              <a:t>ADC </a:t>
            </a:r>
            <a:r>
              <a:rPr dirty="0" sz="1150">
                <a:latin typeface="Arial"/>
                <a:cs typeface="Arial"/>
              </a:rPr>
              <a:t>AX, </a:t>
            </a:r>
            <a:r>
              <a:rPr dirty="0" sz="1150" spc="-10">
                <a:latin typeface="Arial"/>
                <a:cs typeface="Arial"/>
              </a:rPr>
              <a:t>SAYI2MSB  </a:t>
            </a:r>
            <a:r>
              <a:rPr dirty="0" sz="1150" spc="5">
                <a:latin typeface="Arial"/>
                <a:cs typeface="Arial"/>
              </a:rPr>
              <a:t>MOV SONUCMSB </a:t>
            </a:r>
            <a:r>
              <a:rPr dirty="0" sz="1150">
                <a:latin typeface="Arial"/>
                <a:cs typeface="Arial"/>
              </a:rPr>
              <a:t>,</a:t>
            </a:r>
            <a:r>
              <a:rPr dirty="0" sz="1150" spc="-17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AX</a:t>
            </a:r>
            <a:endParaRPr sz="11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175</a:t>
            </a:r>
            <a:endParaRPr sz="550">
              <a:latin typeface="Arimo"/>
              <a:cs typeface="Arim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176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911" y="613083"/>
            <a:ext cx="4027804" cy="1310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>
                <a:latin typeface="Arial"/>
                <a:cs typeface="Arial"/>
              </a:rPr>
              <a:t>Genelleştirilmiş bir toplama programı </a:t>
            </a:r>
            <a:r>
              <a:rPr dirty="0" sz="1050" spc="5">
                <a:latin typeface="Arial"/>
                <a:cs typeface="Arial"/>
              </a:rPr>
              <a:t>yazarsak şu şekilde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olmalıdır</a:t>
            </a:r>
            <a:r>
              <a:rPr dirty="0" sz="95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 marL="863600" marR="2024380">
              <a:lnSpc>
                <a:spcPct val="101600"/>
              </a:lnSpc>
              <a:spcBef>
                <a:spcPts val="730"/>
              </a:spcBef>
            </a:pPr>
            <a:r>
              <a:rPr dirty="0" sz="950" spc="5">
                <a:latin typeface="Arial"/>
                <a:cs typeface="Arial"/>
              </a:rPr>
              <a:t>LEA </a:t>
            </a:r>
            <a:r>
              <a:rPr dirty="0" sz="950" spc="-5">
                <a:latin typeface="Arial"/>
                <a:cs typeface="Arial"/>
              </a:rPr>
              <a:t>Sı,SAYı1LSB  </a:t>
            </a:r>
            <a:r>
              <a:rPr dirty="0" sz="950" spc="5">
                <a:latin typeface="Arial"/>
                <a:cs typeface="Arial"/>
              </a:rPr>
              <a:t>LEA </a:t>
            </a:r>
            <a:r>
              <a:rPr dirty="0" sz="950" spc="-5">
                <a:latin typeface="Arial"/>
                <a:cs typeface="Arial"/>
              </a:rPr>
              <a:t>Dı,SAYı2LSB  </a:t>
            </a:r>
            <a:r>
              <a:rPr dirty="0" sz="950" spc="5">
                <a:latin typeface="Arial"/>
                <a:cs typeface="Arial"/>
              </a:rPr>
              <a:t>LEA</a:t>
            </a:r>
            <a:r>
              <a:rPr dirty="0" sz="950" spc="-9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BX,SONUCLSB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Arial"/>
              <a:cs typeface="Arial"/>
            </a:endParaRPr>
          </a:p>
          <a:p>
            <a:pPr marL="863600" marR="1291590">
              <a:lnSpc>
                <a:spcPct val="101600"/>
              </a:lnSpc>
              <a:tabLst>
                <a:tab pos="1746250" algn="l"/>
              </a:tabLst>
            </a:pPr>
            <a:r>
              <a:rPr dirty="0" sz="950" spc="5">
                <a:latin typeface="Arial"/>
                <a:cs typeface="Arial"/>
              </a:rPr>
              <a:t>CLC	</a:t>
            </a:r>
            <a:r>
              <a:rPr dirty="0" sz="950">
                <a:latin typeface="Arial"/>
                <a:cs typeface="Arial"/>
              </a:rPr>
              <a:t>; eldeyi sıfırla C=0  </a:t>
            </a:r>
            <a:r>
              <a:rPr dirty="0" sz="950" spc="10">
                <a:latin typeface="Arial"/>
                <a:cs typeface="Arial"/>
              </a:rPr>
              <a:t>MOV </a:t>
            </a:r>
            <a:r>
              <a:rPr dirty="0" sz="950" spc="26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CX,02	</a:t>
            </a:r>
            <a:r>
              <a:rPr dirty="0" sz="950">
                <a:latin typeface="Arial"/>
                <a:cs typeface="Arial"/>
              </a:rPr>
              <a:t>; </a:t>
            </a:r>
            <a:r>
              <a:rPr dirty="0" sz="950" spc="5">
                <a:latin typeface="Arial"/>
                <a:cs typeface="Arial"/>
              </a:rPr>
              <a:t>döngü sayısı 2  TEKRAR: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1892820"/>
            <a:ext cx="4412615" cy="828040"/>
          </a:xfrm>
          <a:custGeom>
            <a:avLst/>
            <a:gdLst/>
            <a:ahLst/>
            <a:cxnLst/>
            <a:rect l="l" t="t" r="r" b="b"/>
            <a:pathLst>
              <a:path w="4412615" h="828039">
                <a:moveTo>
                  <a:pt x="4412170" y="0"/>
                </a:moveTo>
                <a:lnTo>
                  <a:pt x="0" y="0"/>
                </a:lnTo>
                <a:lnTo>
                  <a:pt x="0" y="413004"/>
                </a:lnTo>
                <a:lnTo>
                  <a:pt x="0" y="413766"/>
                </a:lnTo>
                <a:lnTo>
                  <a:pt x="0" y="827532"/>
                </a:lnTo>
                <a:lnTo>
                  <a:pt x="4412170" y="827532"/>
                </a:lnTo>
                <a:lnTo>
                  <a:pt x="4412170" y="413766"/>
                </a:lnTo>
                <a:lnTo>
                  <a:pt x="4412170" y="413004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78970" y="1897395"/>
            <a:ext cx="892175" cy="149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129539">
              <a:lnSpc>
                <a:spcPct val="101600"/>
              </a:lnSpc>
              <a:spcBef>
                <a:spcPts val="95"/>
              </a:spcBef>
            </a:pPr>
            <a:r>
              <a:rPr dirty="0" sz="950" spc="10">
                <a:latin typeface="Arial"/>
                <a:cs typeface="Arial"/>
              </a:rPr>
              <a:t>MOV </a:t>
            </a:r>
            <a:r>
              <a:rPr dirty="0" sz="950" spc="5">
                <a:latin typeface="Arial"/>
                <a:cs typeface="Arial"/>
              </a:rPr>
              <a:t>AX, </a:t>
            </a:r>
            <a:r>
              <a:rPr dirty="0" sz="950">
                <a:latin typeface="Arial"/>
                <a:cs typeface="Arial"/>
              </a:rPr>
              <a:t>[Sı]  </a:t>
            </a:r>
            <a:r>
              <a:rPr dirty="0" sz="950" spc="5">
                <a:latin typeface="Arial"/>
                <a:cs typeface="Arial"/>
              </a:rPr>
              <a:t>ADC </a:t>
            </a:r>
            <a:r>
              <a:rPr dirty="0" sz="950">
                <a:latin typeface="Arial"/>
                <a:cs typeface="Arial"/>
              </a:rPr>
              <a:t>AX, [Dı]  </a:t>
            </a:r>
            <a:r>
              <a:rPr dirty="0" sz="950" spc="5">
                <a:latin typeface="Arial"/>
                <a:cs typeface="Arial"/>
              </a:rPr>
              <a:t>MOV</a:t>
            </a:r>
            <a:r>
              <a:rPr dirty="0" sz="950" spc="-6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[BX],AX  INC</a:t>
            </a:r>
            <a:r>
              <a:rPr dirty="0" sz="950" spc="-1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Sı</a:t>
            </a:r>
            <a:endParaRPr sz="950">
              <a:latin typeface="Arial"/>
              <a:cs typeface="Arial"/>
            </a:endParaRPr>
          </a:p>
          <a:p>
            <a:pPr marL="12700" marR="462915">
              <a:lnSpc>
                <a:spcPct val="101600"/>
              </a:lnSpc>
            </a:pPr>
            <a:r>
              <a:rPr dirty="0" sz="950">
                <a:latin typeface="Arial"/>
                <a:cs typeface="Arial"/>
              </a:rPr>
              <a:t>INC SI  INC Dı  INC DI  INC</a:t>
            </a:r>
            <a:r>
              <a:rPr dirty="0" sz="950" spc="-7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BX  INC</a:t>
            </a:r>
            <a:r>
              <a:rPr dirty="0" sz="950" spc="-7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BX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1130"/>
              </a:lnSpc>
            </a:pPr>
            <a:r>
              <a:rPr dirty="0" sz="950" spc="5">
                <a:latin typeface="Arial"/>
                <a:cs typeface="Arial"/>
              </a:rPr>
              <a:t>LOOP</a:t>
            </a:r>
            <a:r>
              <a:rPr dirty="0" sz="950" spc="-8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TEKRAR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177</a:t>
            </a:r>
            <a:endParaRPr sz="550">
              <a:latin typeface="Arimo"/>
              <a:cs typeface="Arim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98664" y="602788"/>
            <a:ext cx="11811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30" b="1">
                <a:latin typeface="Trebuchet MS"/>
                <a:cs typeface="Trebuchet MS"/>
              </a:rPr>
              <a:t>ÇARPMA</a:t>
            </a:r>
            <a:r>
              <a:rPr dirty="0" sz="1350" spc="-160" b="1">
                <a:latin typeface="Trebuchet MS"/>
                <a:cs typeface="Trebuchet MS"/>
              </a:rPr>
              <a:t> </a:t>
            </a:r>
            <a:r>
              <a:rPr dirty="0" sz="1350" spc="-35" b="1">
                <a:latin typeface="Trebuchet MS"/>
                <a:cs typeface="Trebuchet MS"/>
              </a:rPr>
              <a:t>İŞLEMİ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83275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980134" y="974881"/>
            <a:ext cx="4183379" cy="58166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algn="just" marL="12700" marR="5080">
              <a:lnSpc>
                <a:spcPts val="1410"/>
              </a:lnSpc>
              <a:spcBef>
                <a:spcPts val="275"/>
              </a:spcBef>
            </a:pPr>
            <a:r>
              <a:rPr dirty="0" sz="1300" spc="-5">
                <a:latin typeface="Arial"/>
                <a:cs typeface="Arial"/>
              </a:rPr>
              <a:t>Bir çarpma işleminde, işlemci </a:t>
            </a:r>
            <a:r>
              <a:rPr dirty="0" sz="1300">
                <a:latin typeface="Arial"/>
                <a:cs typeface="Arial"/>
              </a:rPr>
              <a:t>iki </a:t>
            </a:r>
            <a:r>
              <a:rPr dirty="0" sz="1300" spc="-5">
                <a:latin typeface="Arial"/>
                <a:cs typeface="Arial"/>
              </a:rPr>
              <a:t>operand tanımı </a:t>
            </a:r>
            <a:r>
              <a:rPr dirty="0" sz="1300" spc="-15">
                <a:latin typeface="Arial"/>
                <a:cs typeface="Arial"/>
              </a:rPr>
              <a:t>ister.  </a:t>
            </a:r>
            <a:r>
              <a:rPr dirty="0" sz="1300" spc="-5">
                <a:latin typeface="Arial"/>
                <a:cs typeface="Arial"/>
              </a:rPr>
              <a:t>Eğer bayt operandı tanımlanmış ise, işlemci diğer  operandın </a:t>
            </a:r>
            <a:r>
              <a:rPr dirty="0" sz="1300" b="1">
                <a:latin typeface="Arial"/>
                <a:cs typeface="Arial"/>
              </a:rPr>
              <a:t>AL </a:t>
            </a:r>
            <a:r>
              <a:rPr dirty="0" sz="1300" spc="-5">
                <a:latin typeface="Arial"/>
                <a:cs typeface="Arial"/>
              </a:rPr>
              <a:t>olduğunu </a:t>
            </a:r>
            <a:r>
              <a:rPr dirty="0" sz="1300" spc="-15">
                <a:latin typeface="Arial"/>
                <a:cs typeface="Arial"/>
              </a:rPr>
              <a:t>varsayar. </a:t>
            </a:r>
            <a:r>
              <a:rPr dirty="0" sz="1300" spc="-5">
                <a:latin typeface="Arial"/>
                <a:cs typeface="Arial"/>
              </a:rPr>
              <a:t>Eğer </a:t>
            </a:r>
            <a:r>
              <a:rPr dirty="0" sz="1300" spc="-10">
                <a:latin typeface="Arial"/>
                <a:cs typeface="Arial"/>
              </a:rPr>
              <a:t>Word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operandı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9984" y="1510955"/>
            <a:ext cx="4183379" cy="40322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1410"/>
              </a:lnSpc>
              <a:spcBef>
                <a:spcPts val="275"/>
              </a:spcBef>
            </a:pPr>
            <a:r>
              <a:rPr dirty="0" sz="1300" spc="-5">
                <a:latin typeface="Arial"/>
                <a:cs typeface="Arial"/>
              </a:rPr>
              <a:t>kullanılıyorsa, </a:t>
            </a:r>
            <a:r>
              <a:rPr dirty="0" sz="1300" b="1">
                <a:latin typeface="Arial"/>
                <a:cs typeface="Arial"/>
              </a:rPr>
              <a:t>AX </a:t>
            </a:r>
            <a:r>
              <a:rPr dirty="0" sz="1300" spc="-15">
                <a:latin typeface="Arial"/>
                <a:cs typeface="Arial"/>
              </a:rPr>
              <a:t>varsayar. </a:t>
            </a:r>
            <a:r>
              <a:rPr dirty="0" sz="1300" spc="-5">
                <a:latin typeface="Arial"/>
                <a:cs typeface="Arial"/>
              </a:rPr>
              <a:t>Bu komutla işaretsiz sayılar  </a:t>
            </a:r>
            <a:r>
              <a:rPr dirty="0" sz="1300">
                <a:latin typeface="Arial"/>
                <a:cs typeface="Arial"/>
              </a:rPr>
              <a:t>için </a:t>
            </a:r>
            <a:r>
              <a:rPr dirty="0" sz="1300" b="1">
                <a:latin typeface="Arial"/>
                <a:cs typeface="Arial"/>
              </a:rPr>
              <a:t>MUL, </a:t>
            </a:r>
            <a:r>
              <a:rPr dirty="0" sz="1300" spc="-5">
                <a:latin typeface="Arial"/>
                <a:cs typeface="Arial"/>
              </a:rPr>
              <a:t>işaretli sayılar </a:t>
            </a:r>
            <a:r>
              <a:rPr dirty="0" sz="1300">
                <a:latin typeface="Arial"/>
                <a:cs typeface="Arial"/>
              </a:rPr>
              <a:t>için ise </a:t>
            </a:r>
            <a:r>
              <a:rPr dirty="0" sz="1300" b="1">
                <a:latin typeface="Arial"/>
                <a:cs typeface="Arial"/>
              </a:rPr>
              <a:t>IMUL</a:t>
            </a:r>
            <a:r>
              <a:rPr dirty="0" sz="1300">
                <a:latin typeface="Arial"/>
                <a:cs typeface="Arial"/>
              </a:rPr>
              <a:t>’</a:t>
            </a:r>
            <a:r>
              <a:rPr dirty="0" sz="1300" spc="-55">
                <a:latin typeface="Arial"/>
                <a:cs typeface="Arial"/>
              </a:rPr>
              <a:t> </a:t>
            </a:r>
            <a:r>
              <a:rPr dirty="0" sz="1300" spc="-20">
                <a:latin typeface="Arial"/>
                <a:cs typeface="Arial"/>
              </a:rPr>
              <a:t>dur.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016256" y="2151246"/>
          <a:ext cx="4121150" cy="941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480"/>
                <a:gridCol w="788670"/>
                <a:gridCol w="490855"/>
                <a:gridCol w="2304415"/>
              </a:tblGrid>
              <a:tr h="179226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50">
                          <a:latin typeface="Arial"/>
                          <a:cs typeface="Arial"/>
                        </a:rPr>
                        <a:t>MUL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1280"/>
                        </a:lnSpc>
                      </a:pPr>
                      <a:r>
                        <a:rPr dirty="0" sz="1150" spc="5">
                          <a:latin typeface="Arial"/>
                          <a:cs typeface="Arial"/>
                        </a:rPr>
                        <a:t>BH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8895">
                        <a:lnSpc>
                          <a:spcPts val="1280"/>
                        </a:lnSpc>
                      </a:pPr>
                      <a:r>
                        <a:rPr dirty="0" sz="1150">
                          <a:latin typeface="Arial"/>
                          <a:cs typeface="Arial"/>
                        </a:rPr>
                        <a:t>;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1280"/>
                        </a:lnSpc>
                      </a:pPr>
                      <a:r>
                        <a:rPr dirty="0" sz="1150" spc="5">
                          <a:latin typeface="Arial"/>
                          <a:cs typeface="Arial"/>
                        </a:rPr>
                        <a:t>BH </a:t>
                      </a:r>
                      <a:r>
                        <a:rPr dirty="0" sz="1150">
                          <a:latin typeface="Arial"/>
                          <a:cs typeface="Arial"/>
                        </a:rPr>
                        <a:t>içeriğini AL ile</a:t>
                      </a:r>
                      <a:r>
                        <a:rPr dirty="0" sz="115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>
                          <a:latin typeface="Arial"/>
                          <a:cs typeface="Arial"/>
                        </a:rPr>
                        <a:t>çarp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941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50">
                          <a:latin typeface="Arial"/>
                          <a:cs typeface="Arial"/>
                        </a:rPr>
                        <a:t>MUL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50">
                          <a:latin typeface="Arial"/>
                          <a:cs typeface="Arial"/>
                        </a:rPr>
                        <a:t>ALAN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 marL="482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50">
                          <a:latin typeface="Arial"/>
                          <a:cs typeface="Arial"/>
                        </a:rPr>
                        <a:t>;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50" spc="-5">
                          <a:latin typeface="Arial"/>
                          <a:cs typeface="Arial"/>
                        </a:rPr>
                        <a:t>bellek </a:t>
                      </a:r>
                      <a:r>
                        <a:rPr dirty="0" sz="1150">
                          <a:latin typeface="Arial"/>
                          <a:cs typeface="Arial"/>
                        </a:rPr>
                        <a:t>içeriğini AL ile</a:t>
                      </a:r>
                      <a:r>
                        <a:rPr dirty="0" sz="115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>
                          <a:latin typeface="Arial"/>
                          <a:cs typeface="Arial"/>
                        </a:rPr>
                        <a:t>çarp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</a:tr>
              <a:tr h="1941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50">
                          <a:latin typeface="Arial"/>
                          <a:cs typeface="Arial"/>
                        </a:rPr>
                        <a:t>MUL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50">
                          <a:latin typeface="Arial"/>
                          <a:cs typeface="Arial"/>
                        </a:rPr>
                        <a:t>DX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50">
                          <a:latin typeface="Arial"/>
                          <a:cs typeface="Arial"/>
                        </a:rPr>
                        <a:t>;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50">
                          <a:latin typeface="Arial"/>
                          <a:cs typeface="Arial"/>
                        </a:rPr>
                        <a:t>DX içeriğini </a:t>
                      </a:r>
                      <a:r>
                        <a:rPr dirty="0" sz="1150" spc="5">
                          <a:latin typeface="Arial"/>
                          <a:cs typeface="Arial"/>
                        </a:rPr>
                        <a:t>AX </a:t>
                      </a:r>
                      <a:r>
                        <a:rPr dirty="0" sz="1150">
                          <a:latin typeface="Arial"/>
                          <a:cs typeface="Arial"/>
                        </a:rPr>
                        <a:t>ile</a:t>
                      </a:r>
                      <a:r>
                        <a:rPr dirty="0" sz="115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>
                          <a:latin typeface="Arial"/>
                          <a:cs typeface="Arial"/>
                        </a:rPr>
                        <a:t>çarp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</a:tr>
              <a:tr h="1941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50">
                          <a:latin typeface="Arial"/>
                          <a:cs typeface="Arial"/>
                        </a:rPr>
                        <a:t>IMUL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50" spc="5">
                          <a:latin typeface="Arial"/>
                          <a:cs typeface="Arial"/>
                        </a:rPr>
                        <a:t>BX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50">
                          <a:latin typeface="Arial"/>
                          <a:cs typeface="Arial"/>
                        </a:rPr>
                        <a:t>;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50" spc="-5">
                          <a:latin typeface="Arial"/>
                          <a:cs typeface="Arial"/>
                        </a:rPr>
                        <a:t>işaretli </a:t>
                      </a:r>
                      <a:r>
                        <a:rPr dirty="0" sz="1150">
                          <a:latin typeface="Arial"/>
                          <a:cs typeface="Arial"/>
                        </a:rPr>
                        <a:t>BX değerini </a:t>
                      </a:r>
                      <a:r>
                        <a:rPr dirty="0" sz="1150" spc="5">
                          <a:latin typeface="Arial"/>
                          <a:cs typeface="Arial"/>
                        </a:rPr>
                        <a:t>AX </a:t>
                      </a:r>
                      <a:r>
                        <a:rPr dirty="0" sz="1150">
                          <a:latin typeface="Arial"/>
                          <a:cs typeface="Arial"/>
                        </a:rPr>
                        <a:t>ile</a:t>
                      </a:r>
                      <a:r>
                        <a:rPr dirty="0" sz="115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>
                          <a:latin typeface="Arial"/>
                          <a:cs typeface="Arial"/>
                        </a:rPr>
                        <a:t>çarp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</a:tr>
              <a:tr h="179221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15"/>
                        </a:spcBef>
                      </a:pPr>
                      <a:r>
                        <a:rPr dirty="0" sz="1150">
                          <a:latin typeface="Arial"/>
                          <a:cs typeface="Arial"/>
                        </a:rPr>
                        <a:t>IMUL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1295"/>
                        </a:lnSpc>
                        <a:spcBef>
                          <a:spcPts val="15"/>
                        </a:spcBef>
                      </a:pPr>
                      <a:r>
                        <a:rPr dirty="0" sz="1150">
                          <a:latin typeface="Arial"/>
                          <a:cs typeface="Arial"/>
                        </a:rPr>
                        <a:t>VERI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 marL="48895">
                        <a:lnSpc>
                          <a:spcPts val="1295"/>
                        </a:lnSpc>
                        <a:spcBef>
                          <a:spcPts val="15"/>
                        </a:spcBef>
                      </a:pPr>
                      <a:r>
                        <a:rPr dirty="0" sz="1150">
                          <a:latin typeface="Arial"/>
                          <a:cs typeface="Arial"/>
                        </a:rPr>
                        <a:t>;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1295"/>
                        </a:lnSpc>
                        <a:spcBef>
                          <a:spcPts val="15"/>
                        </a:spcBef>
                      </a:pPr>
                      <a:r>
                        <a:rPr dirty="0" sz="1150" spc="-5">
                          <a:latin typeface="Arial"/>
                          <a:cs typeface="Arial"/>
                        </a:rPr>
                        <a:t>işaretli bellek verisini </a:t>
                      </a:r>
                      <a:r>
                        <a:rPr dirty="0" sz="1150">
                          <a:latin typeface="Arial"/>
                          <a:cs typeface="Arial"/>
                        </a:rPr>
                        <a:t>AL </a:t>
                      </a:r>
                      <a:r>
                        <a:rPr dirty="0" sz="1150" spc="-5">
                          <a:latin typeface="Arial"/>
                          <a:cs typeface="Arial"/>
                        </a:rPr>
                        <a:t>ile</a:t>
                      </a:r>
                      <a:r>
                        <a:rPr dirty="0" sz="115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5">
                          <a:latin typeface="Arial"/>
                          <a:cs typeface="Arial"/>
                        </a:rPr>
                        <a:t>çarp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178</a:t>
            </a:r>
            <a:endParaRPr sz="550">
              <a:latin typeface="Arimo"/>
              <a:cs typeface="Arim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6493" y="6032"/>
            <a:ext cx="10137775" cy="5660390"/>
            <a:chOff x="496493" y="6032"/>
            <a:chExt cx="10137775" cy="5660390"/>
          </a:xfrm>
        </p:grpSpPr>
        <p:sp>
          <p:nvSpPr>
            <p:cNvPr id="14" name="object 14"/>
            <p:cNvSpPr/>
            <p:nvPr/>
          </p:nvSpPr>
          <p:spPr>
            <a:xfrm>
              <a:off x="5346572" y="6349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09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69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6493" y="5251704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4">
                  <a:moveTo>
                    <a:pt x="4412170" y="414527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4412170" y="414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14315" y="4365661"/>
            <a:ext cx="4176395" cy="137604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algn="just" marL="177800" marR="5080">
              <a:lnSpc>
                <a:spcPts val="1410"/>
              </a:lnSpc>
              <a:spcBef>
                <a:spcPts val="275"/>
              </a:spcBef>
            </a:pPr>
            <a:r>
              <a:rPr dirty="0" sz="1300" spc="-5">
                <a:latin typeface="Arial"/>
                <a:cs typeface="Arial"/>
              </a:rPr>
              <a:t>İki </a:t>
            </a:r>
            <a:r>
              <a:rPr dirty="0" sz="1300" spc="-10">
                <a:latin typeface="Arial"/>
                <a:cs typeface="Arial"/>
              </a:rPr>
              <a:t>Word </a:t>
            </a:r>
            <a:r>
              <a:rPr dirty="0" sz="1300" spc="-5">
                <a:latin typeface="Arial"/>
                <a:cs typeface="Arial"/>
              </a:rPr>
              <a:t>değeri çarpıldığında, işlemci daima </a:t>
            </a:r>
            <a:r>
              <a:rPr dirty="0" sz="1300">
                <a:latin typeface="Arial"/>
                <a:cs typeface="Arial"/>
              </a:rPr>
              <a:t>4 </a:t>
            </a:r>
            <a:r>
              <a:rPr dirty="0" sz="1300" spc="-5">
                <a:latin typeface="Arial"/>
                <a:cs typeface="Arial"/>
              </a:rPr>
              <a:t>baytlık  (32 bit) sonuç </a:t>
            </a:r>
            <a:r>
              <a:rPr dirty="0" sz="1300" spc="-15">
                <a:latin typeface="Arial"/>
                <a:cs typeface="Arial"/>
              </a:rPr>
              <a:t>üretir. </a:t>
            </a:r>
            <a:r>
              <a:rPr dirty="0" sz="1300" spc="-5">
                <a:latin typeface="Arial"/>
                <a:cs typeface="Arial"/>
              </a:rPr>
              <a:t>Sonucun önemli 16 bitlik  kısmı(MSB) </a:t>
            </a:r>
            <a:r>
              <a:rPr dirty="0" sz="1300">
                <a:latin typeface="Arial"/>
                <a:cs typeface="Arial"/>
              </a:rPr>
              <a:t>DX </a:t>
            </a:r>
            <a:r>
              <a:rPr dirty="0" sz="1300" spc="-5">
                <a:latin typeface="Arial"/>
                <a:cs typeface="Arial"/>
              </a:rPr>
              <a:t>de </a:t>
            </a:r>
            <a:r>
              <a:rPr dirty="0" sz="1300">
                <a:latin typeface="Arial"/>
                <a:cs typeface="Arial"/>
              </a:rPr>
              <a:t>ve </a:t>
            </a:r>
            <a:r>
              <a:rPr dirty="0" sz="1300" spc="-5">
                <a:latin typeface="Arial"/>
                <a:cs typeface="Arial"/>
              </a:rPr>
              <a:t>az önemli 16 bitlik </a:t>
            </a:r>
            <a:r>
              <a:rPr dirty="0" sz="1300">
                <a:latin typeface="Arial"/>
                <a:cs typeface="Arial"/>
              </a:rPr>
              <a:t>kısmı </a:t>
            </a:r>
            <a:r>
              <a:rPr dirty="0" sz="1300" spc="-5">
                <a:latin typeface="Arial"/>
                <a:cs typeface="Arial"/>
              </a:rPr>
              <a:t>(LSB)  </a:t>
            </a:r>
            <a:r>
              <a:rPr dirty="0" sz="1300">
                <a:latin typeface="Arial"/>
                <a:cs typeface="Arial"/>
              </a:rPr>
              <a:t>ise </a:t>
            </a:r>
            <a:r>
              <a:rPr dirty="0" sz="1300" b="1">
                <a:latin typeface="Arial"/>
                <a:cs typeface="Arial"/>
              </a:rPr>
              <a:t>AX</a:t>
            </a:r>
            <a:r>
              <a:rPr dirty="0" sz="1300">
                <a:latin typeface="Arial"/>
                <a:cs typeface="Arial"/>
              </a:rPr>
              <a:t>’ </a:t>
            </a:r>
            <a:r>
              <a:rPr dirty="0" sz="1300" spc="-5">
                <a:latin typeface="Arial"/>
                <a:cs typeface="Arial"/>
              </a:rPr>
              <a:t>de </a:t>
            </a:r>
            <a:r>
              <a:rPr dirty="0" sz="1300" spc="-15">
                <a:latin typeface="Arial"/>
                <a:cs typeface="Arial"/>
              </a:rPr>
              <a:t>tutulur. </a:t>
            </a:r>
            <a:r>
              <a:rPr dirty="0" sz="1300" spc="-5">
                <a:latin typeface="Arial"/>
                <a:cs typeface="Arial"/>
              </a:rPr>
              <a:t>Burada </a:t>
            </a:r>
            <a:r>
              <a:rPr dirty="0" sz="1300" b="1">
                <a:latin typeface="Arial"/>
                <a:cs typeface="Arial"/>
              </a:rPr>
              <a:t>DX</a:t>
            </a:r>
            <a:r>
              <a:rPr dirty="0" sz="1300">
                <a:latin typeface="Arial"/>
                <a:cs typeface="Arial"/>
              </a:rPr>
              <a:t>, </a:t>
            </a:r>
            <a:r>
              <a:rPr dirty="0" sz="1300" spc="-5">
                <a:latin typeface="Arial"/>
                <a:cs typeface="Arial"/>
              </a:rPr>
              <a:t>çarpma sonrasında  oluşan genişleme değerini</a:t>
            </a:r>
            <a:r>
              <a:rPr dirty="0" sz="1300">
                <a:latin typeface="Arial"/>
                <a:cs typeface="Arial"/>
              </a:rPr>
              <a:t> </a:t>
            </a:r>
            <a:r>
              <a:rPr dirty="0" sz="1300" spc="-15">
                <a:latin typeface="Arial"/>
                <a:cs typeface="Arial"/>
              </a:rPr>
              <a:t>tutar.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894715" algn="l"/>
                <a:tab pos="2402205" algn="l"/>
                <a:tab pos="3542029" algn="l"/>
              </a:tabLst>
            </a:pPr>
            <a:r>
              <a:rPr dirty="0" sz="1300" spc="-5">
                <a:latin typeface="Arial"/>
                <a:cs typeface="Arial"/>
              </a:rPr>
              <a:t>Komut	Çarpan</a:t>
            </a:r>
            <a:r>
              <a:rPr dirty="0" sz="130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değer	</a:t>
            </a:r>
            <a:r>
              <a:rPr dirty="0" sz="1300">
                <a:latin typeface="Arial"/>
                <a:cs typeface="Arial"/>
              </a:rPr>
              <a:t>Çarpılan	</a:t>
            </a:r>
            <a:r>
              <a:rPr dirty="0" sz="1300" spc="-5">
                <a:latin typeface="Arial"/>
                <a:cs typeface="Arial"/>
              </a:rPr>
              <a:t>Sonuç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6493" y="5665482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70" y="828294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14315" y="5934197"/>
            <a:ext cx="635000" cy="46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  <a:tabLst>
                <a:tab pos="400685" algn="l"/>
              </a:tabLst>
            </a:pPr>
            <a:r>
              <a:rPr dirty="0" sz="1300">
                <a:latin typeface="Arial"/>
                <a:cs typeface="Arial"/>
              </a:rPr>
              <a:t>MU</a:t>
            </a:r>
            <a:r>
              <a:rPr dirty="0" sz="1300">
                <a:latin typeface="Arial"/>
                <a:cs typeface="Arial"/>
              </a:rPr>
              <a:t>	</a:t>
            </a:r>
            <a:r>
              <a:rPr dirty="0" sz="1300">
                <a:latin typeface="Arial"/>
                <a:cs typeface="Arial"/>
              </a:rPr>
              <a:t>CL  </a:t>
            </a:r>
            <a:r>
              <a:rPr dirty="0" sz="1300" spc="-5">
                <a:latin typeface="Arial"/>
                <a:cs typeface="Arial"/>
              </a:rPr>
              <a:t>MUL</a:t>
            </a:r>
            <a:r>
              <a:rPr dirty="0" sz="1300" spc="-13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BX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6531" y="5934197"/>
            <a:ext cx="944244" cy="46228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1300" spc="-5">
                <a:latin typeface="Arial"/>
                <a:cs typeface="Arial"/>
              </a:rPr>
              <a:t>Bayt </a:t>
            </a:r>
            <a:r>
              <a:rPr dirty="0" sz="1300">
                <a:latin typeface="Arial"/>
                <a:cs typeface="Arial"/>
              </a:rPr>
              <a:t>(8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bit)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300" spc="-5">
                <a:latin typeface="Arial"/>
                <a:cs typeface="Arial"/>
              </a:rPr>
              <a:t>word (16</a:t>
            </a:r>
            <a:r>
              <a:rPr dirty="0" sz="1300" spc="-7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bit)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61445" y="5934197"/>
            <a:ext cx="521970" cy="46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4769">
              <a:lnSpc>
                <a:spcPct val="1102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AX  </a:t>
            </a:r>
            <a:r>
              <a:rPr dirty="0" sz="1300" spc="-5">
                <a:latin typeface="Arial"/>
                <a:cs typeface="Arial"/>
              </a:rPr>
              <a:t>DX:AX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4315" y="5934197"/>
            <a:ext cx="3003550" cy="859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21915" marR="152400">
              <a:lnSpc>
                <a:spcPct val="1102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AL  </a:t>
            </a:r>
            <a:r>
              <a:rPr dirty="0" sz="1300" spc="-5">
                <a:latin typeface="Arial"/>
                <a:cs typeface="Arial"/>
              </a:rPr>
              <a:t>AX</a:t>
            </a:r>
            <a:endParaRPr sz="1300">
              <a:latin typeface="Arial"/>
              <a:cs typeface="Arial"/>
            </a:endParaRPr>
          </a:p>
          <a:p>
            <a:pPr marL="177800" marR="5080" indent="-165735">
              <a:lnSpc>
                <a:spcPts val="1410"/>
              </a:lnSpc>
              <a:spcBef>
                <a:spcPts val="330"/>
              </a:spcBef>
              <a:tabLst>
                <a:tab pos="894715" algn="l"/>
                <a:tab pos="2659380" algn="l"/>
              </a:tabLst>
            </a:pPr>
            <a:r>
              <a:rPr dirty="0" sz="1300">
                <a:latin typeface="Arial"/>
                <a:cs typeface="Arial"/>
              </a:rPr>
              <a:t>MUL</a:t>
            </a:r>
            <a:r>
              <a:rPr dirty="0" sz="1300" spc="-5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EB</a:t>
            </a:r>
            <a:r>
              <a:rPr dirty="0" sz="1300">
                <a:latin typeface="Arial"/>
                <a:cs typeface="Arial"/>
              </a:rPr>
              <a:t>X</a:t>
            </a:r>
            <a:r>
              <a:rPr dirty="0" sz="1300">
                <a:latin typeface="Arial"/>
                <a:cs typeface="Arial"/>
              </a:rPr>
              <a:t>	</a:t>
            </a:r>
            <a:r>
              <a:rPr dirty="0" sz="1300" spc="-5">
                <a:latin typeface="Arial"/>
                <a:cs typeface="Arial"/>
              </a:rPr>
              <a:t>Doubl</a:t>
            </a:r>
            <a:r>
              <a:rPr dirty="0" sz="1300">
                <a:latin typeface="Arial"/>
                <a:cs typeface="Arial"/>
              </a:rPr>
              <a:t>e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word</a:t>
            </a:r>
            <a:r>
              <a:rPr dirty="0" sz="1300">
                <a:latin typeface="Arial"/>
                <a:cs typeface="Arial"/>
              </a:rPr>
              <a:t>(</a:t>
            </a:r>
            <a:r>
              <a:rPr dirty="0" sz="1300" spc="-5">
                <a:latin typeface="Arial"/>
                <a:cs typeface="Arial"/>
              </a:rPr>
              <a:t>3</a:t>
            </a:r>
            <a:r>
              <a:rPr dirty="0" sz="1300">
                <a:latin typeface="Arial"/>
                <a:cs typeface="Arial"/>
              </a:rPr>
              <a:t>2</a:t>
            </a:r>
            <a:r>
              <a:rPr dirty="0" sz="130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bit</a:t>
            </a:r>
            <a:r>
              <a:rPr dirty="0" sz="1300">
                <a:latin typeface="Arial"/>
                <a:cs typeface="Arial"/>
              </a:rPr>
              <a:t>)</a:t>
            </a:r>
            <a:r>
              <a:rPr dirty="0" sz="1300">
                <a:latin typeface="Arial"/>
                <a:cs typeface="Arial"/>
              </a:rPr>
              <a:t>	</a:t>
            </a:r>
            <a:r>
              <a:rPr dirty="0" sz="1300" spc="-5">
                <a:latin typeface="Arial"/>
                <a:cs typeface="Arial"/>
              </a:rPr>
              <a:t>EAX  </a:t>
            </a:r>
            <a:r>
              <a:rPr dirty="0" sz="1300" spc="-5">
                <a:latin typeface="Arial"/>
                <a:cs typeface="Arial"/>
              </a:rPr>
              <a:t>EDX:EAX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670748" y="4292864"/>
            <a:ext cx="63690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0">
                <a:latin typeface="Arimo"/>
                <a:cs typeface="Arimo"/>
              </a:rPr>
              <a:t>Örnekler</a:t>
            </a:r>
            <a:endParaRPr sz="1350">
              <a:latin typeface="Arimo"/>
              <a:cs typeface="Arim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35306" y="4740544"/>
            <a:ext cx="116586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100"/>
              </a:spcBef>
            </a:pPr>
            <a:r>
              <a:rPr dirty="0" sz="1550" spc="-30">
                <a:latin typeface="Arial"/>
                <a:cs typeface="Arial"/>
              </a:rPr>
              <a:t>SAYI1 </a:t>
            </a:r>
            <a:r>
              <a:rPr dirty="0" sz="1550" spc="-5">
                <a:latin typeface="Arial"/>
                <a:cs typeface="Arial"/>
              </a:rPr>
              <a:t>DB</a:t>
            </a:r>
            <a:r>
              <a:rPr dirty="0" sz="1550" spc="-6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25  MOV</a:t>
            </a:r>
            <a:r>
              <a:rPr dirty="0" sz="1550" spc="-114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AL,15</a:t>
            </a:r>
            <a:endParaRPr sz="15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83275" y="5251703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035306" y="5281929"/>
            <a:ext cx="3420110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31900" algn="l"/>
                <a:tab pos="1503680" algn="l"/>
              </a:tabLst>
            </a:pPr>
            <a:r>
              <a:rPr dirty="0" sz="1550" spc="-5">
                <a:latin typeface="Arial"/>
                <a:cs typeface="Arial"/>
              </a:rPr>
              <a:t>MUL</a:t>
            </a:r>
            <a:r>
              <a:rPr dirty="0" sz="1550" spc="-65">
                <a:latin typeface="Arial"/>
                <a:cs typeface="Arial"/>
              </a:rPr>
              <a:t> </a:t>
            </a:r>
            <a:r>
              <a:rPr dirty="0" sz="1550" spc="-30">
                <a:latin typeface="Arial"/>
                <a:cs typeface="Arial"/>
              </a:rPr>
              <a:t>SAYI1	</a:t>
            </a:r>
            <a:r>
              <a:rPr dirty="0" sz="1550" spc="-5">
                <a:latin typeface="Arial"/>
                <a:cs typeface="Arial"/>
              </a:rPr>
              <a:t>;	</a:t>
            </a:r>
            <a:r>
              <a:rPr dirty="0" sz="1550" spc="-15">
                <a:latin typeface="Arial"/>
                <a:cs typeface="Arial"/>
              </a:rPr>
              <a:t>Sonuç=AX=AL*SAYI1</a:t>
            </a:r>
            <a:endParaRPr sz="15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83275" y="6493002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035306" y="6034801"/>
            <a:ext cx="3209925" cy="802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40535">
              <a:lnSpc>
                <a:spcPct val="109600"/>
              </a:lnSpc>
              <a:spcBef>
                <a:spcPts val="100"/>
              </a:spcBef>
            </a:pPr>
            <a:r>
              <a:rPr dirty="0" sz="1550" spc="-10">
                <a:latin typeface="Arial"/>
                <a:cs typeface="Arial"/>
              </a:rPr>
              <a:t>MOV </a:t>
            </a:r>
            <a:r>
              <a:rPr dirty="0" sz="1550" spc="-15">
                <a:latin typeface="Arial"/>
                <a:cs typeface="Arial"/>
              </a:rPr>
              <a:t>AX,15FAH  </a:t>
            </a:r>
            <a:r>
              <a:rPr dirty="0" sz="1550" spc="-10">
                <a:latin typeface="Arial"/>
                <a:cs typeface="Arial"/>
              </a:rPr>
              <a:t>MOV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BX,21CEH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951865" algn="l"/>
                <a:tab pos="1224280" algn="l"/>
              </a:tabLst>
            </a:pPr>
            <a:r>
              <a:rPr dirty="0" sz="1550" spc="-5">
                <a:latin typeface="Arial"/>
                <a:cs typeface="Arial"/>
              </a:rPr>
              <a:t>MUL</a:t>
            </a:r>
            <a:r>
              <a:rPr dirty="0" sz="1550" spc="-65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BX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5">
                <a:latin typeface="Arial"/>
                <a:cs typeface="Arial"/>
              </a:rPr>
              <a:t>;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5">
                <a:latin typeface="Arial"/>
                <a:cs typeface="Arial"/>
              </a:rPr>
              <a:t>Sonuç=DX:AX=AX*BX</a:t>
            </a:r>
            <a:endParaRPr sz="15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179</a:t>
            </a:r>
            <a:endParaRPr sz="550">
              <a:latin typeface="Arimo"/>
              <a:cs typeface="Arim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180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796" y="792144"/>
            <a:ext cx="413384" cy="5549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95">
                <a:latin typeface="Arimo"/>
                <a:cs typeface="Arimo"/>
              </a:rPr>
              <a:t>ÖRNEK:</a:t>
            </a:r>
            <a:endParaRPr sz="85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25">
                <a:latin typeface="Arimo"/>
                <a:cs typeface="Arimo"/>
              </a:rPr>
              <a:t>mov</a:t>
            </a:r>
            <a:r>
              <a:rPr dirty="0" sz="850" spc="-114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al,2  mov</a:t>
            </a:r>
            <a:r>
              <a:rPr dirty="0" sz="850" spc="-130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bl,3  </a:t>
            </a:r>
            <a:r>
              <a:rPr dirty="0" sz="850" spc="-10">
                <a:latin typeface="Arimo"/>
                <a:cs typeface="Arimo"/>
              </a:rPr>
              <a:t>mul</a:t>
            </a:r>
            <a:r>
              <a:rPr dirty="0" sz="850" spc="-65">
                <a:latin typeface="Arimo"/>
                <a:cs typeface="Arimo"/>
              </a:rPr>
              <a:t> </a:t>
            </a:r>
            <a:r>
              <a:rPr dirty="0" sz="850" spc="-5">
                <a:latin typeface="Arimo"/>
                <a:cs typeface="Arimo"/>
              </a:rPr>
              <a:t>bl</a:t>
            </a:r>
            <a:endParaRPr sz="85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796" y="1453966"/>
            <a:ext cx="544830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5">
                <a:latin typeface="Arimo"/>
                <a:cs typeface="Arimo"/>
              </a:rPr>
              <a:t>mov</a:t>
            </a:r>
            <a:r>
              <a:rPr dirty="0" sz="850" spc="-105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ax,259  </a:t>
            </a:r>
            <a:r>
              <a:rPr dirty="0" sz="850" spc="-25">
                <a:latin typeface="Arimo"/>
                <a:cs typeface="Arimo"/>
              </a:rPr>
              <a:t>mov</a:t>
            </a:r>
            <a:r>
              <a:rPr dirty="0" sz="850" spc="-110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bx,300  </a:t>
            </a:r>
            <a:r>
              <a:rPr dirty="0" sz="850" spc="-10">
                <a:latin typeface="Arimo"/>
                <a:cs typeface="Arimo"/>
              </a:rPr>
              <a:t>mul</a:t>
            </a:r>
            <a:r>
              <a:rPr dirty="0" sz="850" spc="-55">
                <a:latin typeface="Arimo"/>
                <a:cs typeface="Arimo"/>
              </a:rPr>
              <a:t> bx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796" y="1983430"/>
            <a:ext cx="413384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5">
                <a:latin typeface="Arimo"/>
                <a:cs typeface="Arimo"/>
              </a:rPr>
              <a:t>mov</a:t>
            </a:r>
            <a:r>
              <a:rPr dirty="0" sz="850" spc="-130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bl,0  </a:t>
            </a:r>
            <a:r>
              <a:rPr dirty="0" sz="850" spc="-40">
                <a:latin typeface="Arimo"/>
                <a:cs typeface="Arimo"/>
              </a:rPr>
              <a:t>sub </a:t>
            </a:r>
            <a:r>
              <a:rPr dirty="0" sz="850" spc="-15">
                <a:latin typeface="Arimo"/>
                <a:cs typeface="Arimo"/>
              </a:rPr>
              <a:t>bl,3  </a:t>
            </a:r>
            <a:r>
              <a:rPr dirty="0" sz="850" spc="-25">
                <a:latin typeface="Arimo"/>
                <a:cs typeface="Arimo"/>
              </a:rPr>
              <a:t>mov</a:t>
            </a:r>
            <a:r>
              <a:rPr dirty="0" sz="850" spc="-114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al,2  </a:t>
            </a:r>
            <a:r>
              <a:rPr dirty="0" sz="850" spc="-5">
                <a:latin typeface="Arimo"/>
                <a:cs typeface="Arimo"/>
              </a:rPr>
              <a:t>imul</a:t>
            </a:r>
            <a:r>
              <a:rPr dirty="0" sz="850" spc="-65">
                <a:latin typeface="Arimo"/>
                <a:cs typeface="Arimo"/>
              </a:rPr>
              <a:t> </a:t>
            </a:r>
            <a:r>
              <a:rPr dirty="0" sz="850" spc="-5">
                <a:latin typeface="Arimo"/>
                <a:cs typeface="Arimo"/>
              </a:rPr>
              <a:t>bl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796" y="2645252"/>
            <a:ext cx="541020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5">
                <a:latin typeface="Arimo"/>
                <a:cs typeface="Arimo"/>
              </a:rPr>
              <a:t>mov</a:t>
            </a:r>
            <a:r>
              <a:rPr dirty="0" sz="850" spc="-12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ax,189  </a:t>
            </a:r>
            <a:r>
              <a:rPr dirty="0" sz="850" spc="-25">
                <a:latin typeface="Arimo"/>
                <a:cs typeface="Arimo"/>
              </a:rPr>
              <a:t>mov </a:t>
            </a:r>
            <a:r>
              <a:rPr dirty="0" sz="850" spc="-40">
                <a:latin typeface="Arimo"/>
                <a:cs typeface="Arimo"/>
              </a:rPr>
              <a:t>bx,0  sub bx,10  </a:t>
            </a:r>
            <a:r>
              <a:rPr dirty="0" sz="850" spc="-5">
                <a:latin typeface="Arimo"/>
                <a:cs typeface="Arimo"/>
              </a:rPr>
              <a:t>imul</a:t>
            </a:r>
            <a:r>
              <a:rPr dirty="0" sz="850" spc="-55">
                <a:latin typeface="Arimo"/>
                <a:cs typeface="Arimo"/>
              </a:rPr>
              <a:t> bx</a:t>
            </a:r>
            <a:endParaRPr sz="8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181</a:t>
            </a:r>
            <a:endParaRPr sz="550">
              <a:latin typeface="Arimo"/>
              <a:cs typeface="Arim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461" y="6032"/>
            <a:ext cx="10136505" cy="3773804"/>
            <a:chOff x="59461" y="6032"/>
            <a:chExt cx="10136505" cy="3773804"/>
          </a:xfrm>
        </p:grpSpPr>
        <p:sp>
          <p:nvSpPr>
            <p:cNvPr id="8" name="object 8"/>
            <p:cNvSpPr/>
            <p:nvPr/>
          </p:nvSpPr>
          <p:spPr>
            <a:xfrm>
              <a:off x="59778" y="6349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10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83275" y="1065275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5">
                  <a:moveTo>
                    <a:pt x="4412170" y="414528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4412170" y="414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814707" y="497169"/>
            <a:ext cx="4349115" cy="630555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algn="ctr" marL="79375">
              <a:lnSpc>
                <a:spcPct val="100000"/>
              </a:lnSpc>
              <a:spcBef>
                <a:spcPts val="1040"/>
              </a:spcBef>
            </a:pPr>
            <a:r>
              <a:rPr dirty="0" sz="1350" spc="-40" b="1">
                <a:latin typeface="Trebuchet MS"/>
                <a:cs typeface="Trebuchet MS"/>
              </a:rPr>
              <a:t>BÖLME</a:t>
            </a:r>
            <a:r>
              <a:rPr dirty="0" sz="1350" spc="-110" b="1">
                <a:latin typeface="Trebuchet MS"/>
                <a:cs typeface="Trebuchet MS"/>
              </a:rPr>
              <a:t> </a:t>
            </a:r>
            <a:r>
              <a:rPr dirty="0" sz="1350" spc="-35" b="1">
                <a:latin typeface="Trebuchet MS"/>
                <a:cs typeface="Trebuchet MS"/>
              </a:rPr>
              <a:t>İŞLEMİ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150">
                <a:latin typeface="Arial"/>
                <a:cs typeface="Arial"/>
              </a:rPr>
              <a:t>Bölme</a:t>
            </a:r>
            <a:r>
              <a:rPr dirty="0" sz="1150" spc="8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işlemlerinde</a:t>
            </a:r>
            <a:r>
              <a:rPr dirty="0" sz="1150" spc="9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de</a:t>
            </a:r>
            <a:r>
              <a:rPr dirty="0" sz="1150" spc="8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iki</a:t>
            </a:r>
            <a:r>
              <a:rPr dirty="0" sz="1150" spc="9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komut</a:t>
            </a:r>
            <a:r>
              <a:rPr dirty="0" sz="1150" spc="8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kullanılır.</a:t>
            </a:r>
            <a:r>
              <a:rPr dirty="0" sz="1150" spc="8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İşaretsiz</a:t>
            </a:r>
            <a:r>
              <a:rPr dirty="0" sz="1150" spc="9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sayılarda</a:t>
            </a:r>
            <a:r>
              <a:rPr dirty="0" sz="1150" spc="85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DIV</a:t>
            </a:r>
            <a:r>
              <a:rPr dirty="0" sz="1150">
                <a:latin typeface="Arial"/>
                <a:cs typeface="Arial"/>
              </a:rPr>
              <a:t>,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4705" y="1101731"/>
            <a:ext cx="1986914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5">
                <a:latin typeface="Arial"/>
                <a:cs typeface="Arial"/>
              </a:rPr>
              <a:t>işaretliler </a:t>
            </a:r>
            <a:r>
              <a:rPr dirty="0" sz="1150">
                <a:latin typeface="Arial"/>
                <a:cs typeface="Arial"/>
              </a:rPr>
              <a:t>de ise </a:t>
            </a:r>
            <a:r>
              <a:rPr dirty="0" sz="1150" b="1">
                <a:latin typeface="Arial"/>
                <a:cs typeface="Arial"/>
              </a:rPr>
              <a:t>IDIV</a:t>
            </a:r>
            <a:r>
              <a:rPr dirty="0" sz="1150" spc="5" b="1">
                <a:latin typeface="Arial"/>
                <a:cs typeface="Arial"/>
              </a:rPr>
              <a:t> </a:t>
            </a:r>
            <a:r>
              <a:rPr dirty="0" sz="1150" spc="-15">
                <a:latin typeface="Arial"/>
                <a:cs typeface="Arial"/>
              </a:rPr>
              <a:t>kullanılır.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83275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523741" y="1278216"/>
            <a:ext cx="1016635" cy="66103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r" marR="146685">
              <a:lnSpc>
                <a:spcPct val="100000"/>
              </a:lnSpc>
              <a:spcBef>
                <a:spcPts val="385"/>
              </a:spcBef>
            </a:pPr>
            <a:r>
              <a:rPr dirty="0" sz="1150" b="1">
                <a:latin typeface="Arial"/>
                <a:cs typeface="Arial"/>
              </a:rPr>
              <a:t>Bölen</a:t>
            </a:r>
            <a:r>
              <a:rPr dirty="0" sz="1150" spc="-8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değer</a:t>
            </a:r>
            <a:endParaRPr sz="1150">
              <a:latin typeface="Arial"/>
              <a:cs typeface="Arial"/>
            </a:endParaRPr>
          </a:p>
          <a:p>
            <a:pPr algn="r" marR="112395">
              <a:lnSpc>
                <a:spcPct val="100000"/>
              </a:lnSpc>
              <a:spcBef>
                <a:spcPts val="285"/>
              </a:spcBef>
            </a:pPr>
            <a:r>
              <a:rPr dirty="0" sz="1150">
                <a:latin typeface="Arial"/>
                <a:cs typeface="Arial"/>
              </a:rPr>
              <a:t>Bayt (8</a:t>
            </a:r>
            <a:r>
              <a:rPr dirty="0" sz="1150" spc="-9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bit)</a:t>
            </a:r>
            <a:endParaRPr sz="1150">
              <a:latin typeface="Arial"/>
              <a:cs typeface="Arial"/>
            </a:endParaRPr>
          </a:p>
          <a:p>
            <a:pPr marL="186055">
              <a:lnSpc>
                <a:spcPct val="100000"/>
              </a:lnSpc>
              <a:spcBef>
                <a:spcPts val="290"/>
              </a:spcBef>
            </a:pPr>
            <a:r>
              <a:rPr dirty="0" sz="1150">
                <a:latin typeface="Arial"/>
                <a:cs typeface="Arial"/>
              </a:rPr>
              <a:t>word (16</a:t>
            </a:r>
            <a:r>
              <a:rPr dirty="0" sz="1150" spc="-6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bit)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76314" y="1278217"/>
            <a:ext cx="1053465" cy="661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7510" marR="5080" indent="-385445">
              <a:lnSpc>
                <a:spcPct val="120800"/>
              </a:lnSpc>
              <a:spcBef>
                <a:spcPts val="95"/>
              </a:spcBef>
            </a:pPr>
            <a:r>
              <a:rPr dirty="0" sz="1150" b="1">
                <a:latin typeface="Arial"/>
                <a:cs typeface="Arial"/>
              </a:rPr>
              <a:t>Bölünen</a:t>
            </a:r>
            <a:r>
              <a:rPr dirty="0" sz="1150" spc="-7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değer  </a:t>
            </a:r>
            <a:r>
              <a:rPr dirty="0" sz="1150" spc="5">
                <a:latin typeface="Arial"/>
                <a:cs typeface="Arial"/>
              </a:rPr>
              <a:t>AX  </a:t>
            </a:r>
            <a:r>
              <a:rPr dirty="0" sz="1150">
                <a:latin typeface="Arial"/>
                <a:cs typeface="Arial"/>
              </a:rPr>
              <a:t>DX:AX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83275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814705" y="1278216"/>
            <a:ext cx="605155" cy="873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95"/>
              </a:spcBef>
            </a:pPr>
            <a:r>
              <a:rPr dirty="0" sz="1150" b="1">
                <a:latin typeface="Arial"/>
                <a:cs typeface="Arial"/>
              </a:rPr>
              <a:t>Komut  </a:t>
            </a:r>
            <a:r>
              <a:rPr dirty="0" sz="1150">
                <a:latin typeface="Arial"/>
                <a:cs typeface="Arial"/>
              </a:rPr>
              <a:t>DIV CL  DIV </a:t>
            </a:r>
            <a:r>
              <a:rPr dirty="0" sz="1150" spc="5">
                <a:latin typeface="Arial"/>
                <a:cs typeface="Arial"/>
              </a:rPr>
              <a:t>CX  </a:t>
            </a:r>
            <a:r>
              <a:rPr dirty="0" sz="1150">
                <a:latin typeface="Arial"/>
                <a:cs typeface="Arial"/>
              </a:rPr>
              <a:t>DIV</a:t>
            </a:r>
            <a:r>
              <a:rPr dirty="0" sz="1150" spc="-9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EBX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96995" y="1948872"/>
            <a:ext cx="219265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41780" algn="l"/>
              </a:tabLst>
            </a:pPr>
            <a:r>
              <a:rPr dirty="0" sz="1150">
                <a:latin typeface="Arial"/>
                <a:cs typeface="Arial"/>
              </a:rPr>
              <a:t>Double</a:t>
            </a:r>
            <a:r>
              <a:rPr dirty="0" sz="1150" spc="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word(32</a:t>
            </a:r>
            <a:r>
              <a:rPr dirty="0" sz="1150" spc="1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bit)</a:t>
            </a:r>
            <a:r>
              <a:rPr dirty="0" sz="1150">
                <a:latin typeface="Arial"/>
                <a:cs typeface="Arial"/>
              </a:rPr>
              <a:t>	</a:t>
            </a:r>
            <a:r>
              <a:rPr dirty="0" sz="1150" spc="5">
                <a:latin typeface="Arial"/>
                <a:cs typeface="Arial"/>
              </a:rPr>
              <a:t>EDX:EAX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03205" y="1278217"/>
            <a:ext cx="1167130" cy="87312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753110" algn="l"/>
              </a:tabLst>
            </a:pPr>
            <a:r>
              <a:rPr dirty="0" sz="1150" spc="-5" b="1">
                <a:latin typeface="Arial"/>
                <a:cs typeface="Arial"/>
              </a:rPr>
              <a:t>Bölü</a:t>
            </a:r>
            <a:r>
              <a:rPr dirty="0" sz="1150" spc="5" b="1">
                <a:latin typeface="Arial"/>
                <a:cs typeface="Arial"/>
              </a:rPr>
              <a:t>m</a:t>
            </a:r>
            <a:r>
              <a:rPr dirty="0" sz="1150" b="1">
                <a:latin typeface="Arial"/>
                <a:cs typeface="Arial"/>
              </a:rPr>
              <a:t>	</a:t>
            </a:r>
            <a:r>
              <a:rPr dirty="0" sz="1150" spc="5" b="1">
                <a:latin typeface="Arial"/>
                <a:cs typeface="Arial"/>
              </a:rPr>
              <a:t>K</a:t>
            </a:r>
            <a:r>
              <a:rPr dirty="0" sz="1150" spc="-5" b="1">
                <a:latin typeface="Arial"/>
                <a:cs typeface="Arial"/>
              </a:rPr>
              <a:t>alan</a:t>
            </a:r>
            <a:endParaRPr sz="1150">
              <a:latin typeface="Arial"/>
              <a:cs typeface="Arial"/>
            </a:endParaRPr>
          </a:p>
          <a:p>
            <a:pPr marL="166370">
              <a:lnSpc>
                <a:spcPct val="100000"/>
              </a:lnSpc>
              <a:spcBef>
                <a:spcPts val="285"/>
              </a:spcBef>
              <a:tabLst>
                <a:tab pos="770255" algn="l"/>
              </a:tabLst>
            </a:pPr>
            <a:r>
              <a:rPr dirty="0" sz="1150">
                <a:latin typeface="Arial"/>
                <a:cs typeface="Arial"/>
              </a:rPr>
              <a:t>AL	</a:t>
            </a:r>
            <a:r>
              <a:rPr dirty="0" sz="1150" spc="5">
                <a:latin typeface="Arial"/>
                <a:cs typeface="Arial"/>
              </a:rPr>
              <a:t>AH</a:t>
            </a:r>
            <a:endParaRPr sz="1150">
              <a:latin typeface="Arial"/>
              <a:cs typeface="Arial"/>
            </a:endParaRPr>
          </a:p>
          <a:p>
            <a:pPr marL="166370">
              <a:lnSpc>
                <a:spcPct val="100000"/>
              </a:lnSpc>
              <a:spcBef>
                <a:spcPts val="290"/>
              </a:spcBef>
              <a:tabLst>
                <a:tab pos="737235" algn="l"/>
              </a:tabLst>
            </a:pPr>
            <a:r>
              <a:rPr dirty="0" sz="1150" spc="5">
                <a:latin typeface="Arial"/>
                <a:cs typeface="Arial"/>
              </a:rPr>
              <a:t>AX	DX</a:t>
            </a:r>
            <a:endParaRPr sz="1150">
              <a:latin typeface="Arial"/>
              <a:cs typeface="Arial"/>
            </a:endParaRPr>
          </a:p>
          <a:p>
            <a:pPr marL="133985">
              <a:lnSpc>
                <a:spcPct val="100000"/>
              </a:lnSpc>
              <a:spcBef>
                <a:spcPts val="285"/>
              </a:spcBef>
              <a:tabLst>
                <a:tab pos="737235" algn="l"/>
              </a:tabLst>
            </a:pPr>
            <a:r>
              <a:rPr dirty="0" sz="1150" spc="5">
                <a:latin typeface="Arial"/>
                <a:cs typeface="Arial"/>
              </a:rPr>
              <a:t>EAX	EDX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36767" y="2372442"/>
            <a:ext cx="4227195" cy="378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5880" marR="5080" indent="-43815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Arial"/>
                <a:cs typeface="Arial"/>
              </a:rPr>
              <a:t>Bölünen (dividend) </a:t>
            </a:r>
            <a:r>
              <a:rPr dirty="0" sz="1150" spc="5" b="1">
                <a:latin typeface="Arial"/>
                <a:cs typeface="Arial"/>
              </a:rPr>
              <a:t>AX </a:t>
            </a:r>
            <a:r>
              <a:rPr dirty="0" sz="1150">
                <a:latin typeface="Arial"/>
                <a:cs typeface="Arial"/>
              </a:rPr>
              <a:t>de iken, eğer kaynak operand bayt ise,  bölüm (quotient) değeri </a:t>
            </a:r>
            <a:r>
              <a:rPr dirty="0" sz="1150" b="1">
                <a:latin typeface="Arial"/>
                <a:cs typeface="Arial"/>
              </a:rPr>
              <a:t>AL</a:t>
            </a:r>
            <a:r>
              <a:rPr dirty="0" sz="1150">
                <a:latin typeface="Arial"/>
                <a:cs typeface="Arial"/>
              </a:rPr>
              <a:t>’ ye dönerken, kalan</a:t>
            </a:r>
            <a:r>
              <a:rPr dirty="0" sz="1150" spc="9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(remainder)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83275" y="2719577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936764" y="2690116"/>
            <a:ext cx="4226560" cy="44958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385"/>
              </a:spcBef>
            </a:pPr>
            <a:r>
              <a:rPr dirty="0" sz="1150">
                <a:latin typeface="Arial"/>
                <a:cs typeface="Arial"/>
              </a:rPr>
              <a:t>değer </a:t>
            </a:r>
            <a:r>
              <a:rPr dirty="0" sz="1150" spc="5" b="1">
                <a:latin typeface="Arial"/>
                <a:cs typeface="Arial"/>
              </a:rPr>
              <a:t>AH </a:t>
            </a:r>
            <a:r>
              <a:rPr dirty="0" sz="1150">
                <a:latin typeface="Arial"/>
                <a:cs typeface="Arial"/>
              </a:rPr>
              <a:t>‘da</a:t>
            </a:r>
            <a:r>
              <a:rPr dirty="0" sz="1150" spc="5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tutulur.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50">
                <a:latin typeface="Arial"/>
                <a:cs typeface="Arial"/>
              </a:rPr>
              <a:t>Bölünen </a:t>
            </a:r>
            <a:r>
              <a:rPr dirty="0" sz="1150" spc="5" b="1">
                <a:latin typeface="Arial"/>
                <a:cs typeface="Arial"/>
              </a:rPr>
              <a:t>DX </a:t>
            </a:r>
            <a:r>
              <a:rPr dirty="0" sz="1150">
                <a:latin typeface="Arial"/>
                <a:cs typeface="Arial"/>
              </a:rPr>
              <a:t>ve </a:t>
            </a:r>
            <a:r>
              <a:rPr dirty="0" sz="1150" spc="5" b="1">
                <a:latin typeface="Arial"/>
                <a:cs typeface="Arial"/>
              </a:rPr>
              <a:t>AX </a:t>
            </a:r>
            <a:r>
              <a:rPr dirty="0" sz="1150">
                <a:latin typeface="Arial"/>
                <a:cs typeface="Arial"/>
              </a:rPr>
              <a:t>çiftinde iken, eğer kaynak operand </a:t>
            </a:r>
            <a:r>
              <a:rPr dirty="0" sz="1150" spc="-5">
                <a:latin typeface="Arial"/>
                <a:cs typeface="Arial"/>
              </a:rPr>
              <a:t>Word</a:t>
            </a:r>
            <a:r>
              <a:rPr dirty="0" sz="1150" spc="30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ise,</a:t>
            </a:r>
            <a:endParaRPr sz="11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80150" y="3113678"/>
            <a:ext cx="373634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Arial"/>
                <a:cs typeface="Arial"/>
              </a:rPr>
              <a:t>bölüm değeri </a:t>
            </a:r>
            <a:r>
              <a:rPr dirty="0" sz="1150" b="1">
                <a:latin typeface="Arial"/>
                <a:cs typeface="Arial"/>
              </a:rPr>
              <a:t>AX</a:t>
            </a:r>
            <a:r>
              <a:rPr dirty="0" sz="1150">
                <a:latin typeface="Arial"/>
                <a:cs typeface="Arial"/>
              </a:rPr>
              <a:t>’ e </a:t>
            </a:r>
            <a:r>
              <a:rPr dirty="0" sz="1150" spc="-5">
                <a:latin typeface="Arial"/>
                <a:cs typeface="Arial"/>
              </a:rPr>
              <a:t>dönerken, kalan </a:t>
            </a:r>
            <a:r>
              <a:rPr dirty="0" sz="1150">
                <a:latin typeface="Arial"/>
                <a:cs typeface="Arial"/>
              </a:rPr>
              <a:t>değer </a:t>
            </a:r>
            <a:r>
              <a:rPr dirty="0" sz="1150" b="1">
                <a:latin typeface="Arial"/>
                <a:cs typeface="Arial"/>
              </a:rPr>
              <a:t>DX</a:t>
            </a:r>
            <a:r>
              <a:rPr dirty="0" sz="1150">
                <a:latin typeface="Arial"/>
                <a:cs typeface="Arial"/>
              </a:rPr>
              <a:t>’ de</a:t>
            </a:r>
            <a:r>
              <a:rPr dirty="0" sz="1150" spc="-15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tutulur.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182</a:t>
            </a:r>
            <a:endParaRPr sz="550">
              <a:latin typeface="Arimo"/>
              <a:cs typeface="Arim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48518" y="4653190"/>
            <a:ext cx="47561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Arial"/>
                <a:cs typeface="Arial"/>
              </a:rPr>
              <a:t>Div</a:t>
            </a:r>
            <a:r>
              <a:rPr dirty="0" sz="1300" spc="-8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cx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72170" y="4653190"/>
            <a:ext cx="258381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;dx:ax’ deki değeri </a:t>
            </a:r>
            <a:r>
              <a:rPr dirty="0" sz="1300">
                <a:latin typeface="Arial"/>
                <a:cs typeface="Arial"/>
              </a:rPr>
              <a:t>cx’ deki</a:t>
            </a:r>
            <a:r>
              <a:rPr dirty="0" sz="1300" spc="14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değere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6493" y="4838712"/>
            <a:ext cx="4412615" cy="828040"/>
          </a:xfrm>
          <a:custGeom>
            <a:avLst/>
            <a:gdLst/>
            <a:ahLst/>
            <a:cxnLst/>
            <a:rect l="l" t="t" r="r" b="b"/>
            <a:pathLst>
              <a:path w="4412615" h="828039">
                <a:moveTo>
                  <a:pt x="4412170" y="0"/>
                </a:moveTo>
                <a:lnTo>
                  <a:pt x="0" y="0"/>
                </a:lnTo>
                <a:lnTo>
                  <a:pt x="0" y="413004"/>
                </a:lnTo>
                <a:lnTo>
                  <a:pt x="0" y="413766"/>
                </a:lnTo>
                <a:lnTo>
                  <a:pt x="0" y="827532"/>
                </a:lnTo>
                <a:lnTo>
                  <a:pt x="4412170" y="827532"/>
                </a:lnTo>
                <a:lnTo>
                  <a:pt x="4412170" y="413766"/>
                </a:lnTo>
                <a:lnTo>
                  <a:pt x="4412170" y="413004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48353" y="4812023"/>
            <a:ext cx="622935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5100">
              <a:lnSpc>
                <a:spcPct val="1102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böl  Div</a:t>
            </a:r>
            <a:r>
              <a:rPr dirty="0" sz="1300" spc="-8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alan  Idiv dh  Idiv</a:t>
            </a:r>
            <a:r>
              <a:rPr dirty="0" sz="1300" spc="-4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kon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30718" y="5030429"/>
            <a:ext cx="2893695" cy="6807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1300" spc="-5">
                <a:latin typeface="Arial"/>
                <a:cs typeface="Arial"/>
              </a:rPr>
              <a:t>;ah: al ’deki değeri alan’daki değere</a:t>
            </a:r>
            <a:r>
              <a:rPr dirty="0" sz="130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böl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300" spc="-5">
                <a:latin typeface="Arial"/>
                <a:cs typeface="Arial"/>
              </a:rPr>
              <a:t>;ah:al’ deki değeri dh’deki değere</a:t>
            </a:r>
            <a:r>
              <a:rPr dirty="0" sz="1300" spc="-5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böl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300" spc="-5">
                <a:latin typeface="Arial"/>
                <a:cs typeface="Arial"/>
              </a:rPr>
              <a:t>;dx:ax’ deki değeri kon’daki değere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böl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6493" y="5665482"/>
            <a:ext cx="4412615" cy="1242060"/>
          </a:xfrm>
          <a:custGeom>
            <a:avLst/>
            <a:gdLst/>
            <a:ahLst/>
            <a:cxnLst/>
            <a:rect l="l" t="t" r="r" b="b"/>
            <a:pathLst>
              <a:path w="4412615" h="1242059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7532"/>
                </a:lnTo>
                <a:lnTo>
                  <a:pt x="0" y="828294"/>
                </a:lnTo>
                <a:lnTo>
                  <a:pt x="0" y="1242060"/>
                </a:lnTo>
                <a:lnTo>
                  <a:pt x="4412170" y="1242060"/>
                </a:lnTo>
                <a:lnTo>
                  <a:pt x="4412170" y="828294"/>
                </a:lnTo>
                <a:lnTo>
                  <a:pt x="4412170" y="827532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48518" y="5904047"/>
            <a:ext cx="1908175" cy="89916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1300" spc="-5">
                <a:latin typeface="Arial"/>
                <a:cs typeface="Arial"/>
              </a:rPr>
              <a:t>Örnek:</a:t>
            </a:r>
            <a:endParaRPr sz="1300">
              <a:latin typeface="Arial"/>
              <a:cs typeface="Arial"/>
            </a:endParaRPr>
          </a:p>
          <a:p>
            <a:pPr marL="12700" marR="683895">
              <a:lnSpc>
                <a:spcPct val="110200"/>
              </a:lnSpc>
            </a:pPr>
            <a:r>
              <a:rPr dirty="0" sz="1300" spc="-5">
                <a:latin typeface="Arial"/>
                <a:cs typeface="Arial"/>
              </a:rPr>
              <a:t>MOV CL,12  </a:t>
            </a:r>
            <a:r>
              <a:rPr dirty="0" sz="1300">
                <a:latin typeface="Arial"/>
                <a:cs typeface="Arial"/>
              </a:rPr>
              <a:t>MOV</a:t>
            </a:r>
            <a:r>
              <a:rPr dirty="0" sz="1300" spc="-15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AX,45AEH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814069" algn="l"/>
                <a:tab pos="1081405" algn="l"/>
              </a:tabLst>
            </a:pPr>
            <a:r>
              <a:rPr dirty="0" sz="1300" spc="-5">
                <a:latin typeface="Arial"/>
                <a:cs typeface="Arial"/>
              </a:rPr>
              <a:t>DIV</a:t>
            </a:r>
            <a:r>
              <a:rPr dirty="0" sz="130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CL	</a:t>
            </a:r>
            <a:r>
              <a:rPr dirty="0" sz="1300">
                <a:latin typeface="Arial"/>
                <a:cs typeface="Arial"/>
              </a:rPr>
              <a:t>;	</a:t>
            </a:r>
            <a:r>
              <a:rPr dirty="0" sz="1300" spc="-5">
                <a:latin typeface="Arial"/>
                <a:cs typeface="Arial"/>
              </a:rPr>
              <a:t>AL=Bölüm,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59481" y="6579106"/>
            <a:ext cx="77470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AH=Kalan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607416" y="4870127"/>
            <a:ext cx="37084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95">
                <a:latin typeface="Arimo"/>
                <a:cs typeface="Arimo"/>
              </a:rPr>
              <a:t>ÖRNEK:</a:t>
            </a:r>
            <a:endParaRPr sz="850">
              <a:latin typeface="Arimo"/>
              <a:cs typeface="Arim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7416" y="5134846"/>
            <a:ext cx="54038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95">
                <a:latin typeface="Arimo"/>
                <a:cs typeface="Arimo"/>
              </a:rPr>
              <a:t> </a:t>
            </a:r>
            <a:r>
              <a:rPr dirty="0" sz="850" spc="-55">
                <a:latin typeface="Arimo"/>
                <a:cs typeface="Arimo"/>
              </a:rPr>
              <a:t>AX,11</a:t>
            </a:r>
            <a:endParaRPr sz="850">
              <a:latin typeface="Arimo"/>
              <a:cs typeface="Arim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783275" y="5251703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607305" y="5267218"/>
            <a:ext cx="46863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114">
                <a:latin typeface="Arimo"/>
                <a:cs typeface="Arimo"/>
              </a:rPr>
              <a:t> </a:t>
            </a:r>
            <a:r>
              <a:rPr dirty="0" sz="850" spc="-80">
                <a:latin typeface="Arimo"/>
                <a:cs typeface="Arimo"/>
              </a:rPr>
              <a:t>CL,2  </a:t>
            </a:r>
            <a:r>
              <a:rPr dirty="0" sz="850" spc="-60">
                <a:latin typeface="Arimo"/>
                <a:cs typeface="Arimo"/>
              </a:rPr>
              <a:t>DIV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135">
                <a:latin typeface="Arimo"/>
                <a:cs typeface="Arimo"/>
              </a:rPr>
              <a:t>CL</a:t>
            </a:r>
            <a:endParaRPr sz="850">
              <a:latin typeface="Arimo"/>
              <a:cs typeface="Arim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07416" y="5664309"/>
            <a:ext cx="53975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100">
                <a:latin typeface="Arimo"/>
                <a:cs typeface="Arimo"/>
              </a:rPr>
              <a:t> </a:t>
            </a:r>
            <a:r>
              <a:rPr dirty="0" sz="850" spc="-55">
                <a:latin typeface="Arimo"/>
                <a:cs typeface="Arimo"/>
              </a:rPr>
              <a:t>AX,55</a:t>
            </a:r>
            <a:endParaRPr sz="850">
              <a:latin typeface="Arimo"/>
              <a:cs typeface="Arim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07305" y="5929040"/>
            <a:ext cx="476884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-635">
              <a:lnSpc>
                <a:spcPct val="102200"/>
              </a:lnSpc>
              <a:spcBef>
                <a:spcPts val="95"/>
              </a:spcBef>
            </a:pP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80">
                <a:latin typeface="Arimo"/>
                <a:cs typeface="Arimo"/>
              </a:rPr>
              <a:t>CL,0  </a:t>
            </a:r>
            <a:r>
              <a:rPr dirty="0" sz="850" spc="-110">
                <a:latin typeface="Arimo"/>
                <a:cs typeface="Arimo"/>
              </a:rPr>
              <a:t>SUB</a:t>
            </a:r>
            <a:r>
              <a:rPr dirty="0" sz="850" spc="-125">
                <a:latin typeface="Arimo"/>
                <a:cs typeface="Arimo"/>
              </a:rPr>
              <a:t> </a:t>
            </a:r>
            <a:r>
              <a:rPr dirty="0" sz="850" spc="-70">
                <a:latin typeface="Arimo"/>
                <a:cs typeface="Arimo"/>
              </a:rPr>
              <a:t>CL,10  </a:t>
            </a:r>
            <a:r>
              <a:rPr dirty="0" sz="850" spc="-50">
                <a:latin typeface="Arimo"/>
                <a:cs typeface="Arimo"/>
              </a:rPr>
              <a:t>IDIV</a:t>
            </a:r>
            <a:r>
              <a:rPr dirty="0" sz="850" spc="-60">
                <a:latin typeface="Arimo"/>
                <a:cs typeface="Arimo"/>
              </a:rPr>
              <a:t> </a:t>
            </a:r>
            <a:r>
              <a:rPr dirty="0" sz="850" spc="-135">
                <a:latin typeface="Arimo"/>
                <a:cs typeface="Arimo"/>
              </a:rPr>
              <a:t>CL</a:t>
            </a:r>
            <a:endParaRPr sz="850">
              <a:latin typeface="Arimo"/>
              <a:cs typeface="Arim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183</a:t>
            </a:r>
            <a:endParaRPr sz="550">
              <a:latin typeface="Arimo"/>
              <a:cs typeface="Arim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184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0959" y="519693"/>
            <a:ext cx="19431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70" b="1">
                <a:latin typeface="Trebuchet MS"/>
                <a:cs typeface="Trebuchet MS"/>
              </a:rPr>
              <a:t>Artırma </a:t>
            </a:r>
            <a:r>
              <a:rPr dirty="0" sz="1350" spc="-80" b="1">
                <a:latin typeface="Trebuchet MS"/>
                <a:cs typeface="Trebuchet MS"/>
              </a:rPr>
              <a:t>Azaltma</a:t>
            </a:r>
            <a:r>
              <a:rPr dirty="0" sz="1350" spc="-160" b="1">
                <a:latin typeface="Trebuchet MS"/>
                <a:cs typeface="Trebuchet MS"/>
              </a:rPr>
              <a:t> </a:t>
            </a:r>
            <a:r>
              <a:rPr dirty="0" sz="1350" spc="-75" b="1">
                <a:latin typeface="Trebuchet MS"/>
                <a:cs typeface="Trebuchet MS"/>
              </a:rPr>
              <a:t>Komutları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4805" y="1205783"/>
            <a:ext cx="2817495" cy="952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122170">
              <a:lnSpc>
                <a:spcPct val="102200"/>
              </a:lnSpc>
              <a:spcBef>
                <a:spcPts val="95"/>
              </a:spcBef>
            </a:pPr>
            <a:r>
              <a:rPr dirty="0" sz="850" spc="-60">
                <a:latin typeface="Arimo"/>
                <a:cs typeface="Arimo"/>
              </a:rPr>
              <a:t>INC:</a:t>
            </a:r>
            <a:r>
              <a:rPr dirty="0" sz="850" spc="-9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Increment  </a:t>
            </a:r>
            <a:r>
              <a:rPr dirty="0" sz="850" spc="-75">
                <a:latin typeface="Arimo"/>
                <a:cs typeface="Arimo"/>
              </a:rPr>
              <a:t>INC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reg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75">
                <a:latin typeface="Arimo"/>
                <a:cs typeface="Arimo"/>
              </a:rPr>
              <a:t>INC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mem</a:t>
            </a:r>
            <a:endParaRPr sz="850">
              <a:latin typeface="Arimo"/>
              <a:cs typeface="Arimo"/>
            </a:endParaRPr>
          </a:p>
          <a:p>
            <a:pPr marL="12700" marR="5080" indent="-635">
              <a:lnSpc>
                <a:spcPct val="102200"/>
              </a:lnSpc>
            </a:pPr>
            <a:r>
              <a:rPr dirty="0" sz="850" spc="-85">
                <a:latin typeface="Arimo"/>
                <a:cs typeface="Arimo"/>
              </a:rPr>
              <a:t>Tek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lenenli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5">
                <a:latin typeface="Arimo"/>
                <a:cs typeface="Arimo"/>
              </a:rPr>
              <a:t>komuttur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lenenin </a:t>
            </a:r>
            <a:r>
              <a:rPr dirty="0" sz="850" spc="-25">
                <a:latin typeface="Arimo"/>
                <a:cs typeface="Arimo"/>
              </a:rPr>
              <a:t>de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erini </a:t>
            </a:r>
            <a:r>
              <a:rPr dirty="0" sz="850" spc="-35">
                <a:latin typeface="Arimo"/>
                <a:cs typeface="Arimo"/>
              </a:rPr>
              <a:t>1 </a:t>
            </a:r>
            <a:r>
              <a:rPr dirty="0" sz="850" spc="-70">
                <a:latin typeface="Arimo"/>
                <a:cs typeface="Arimo"/>
              </a:rPr>
              <a:t>art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rmaktad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r.  </a:t>
            </a:r>
            <a:r>
              <a:rPr dirty="0" sz="850" spc="-75">
                <a:latin typeface="Arimo"/>
                <a:cs typeface="Arimo"/>
              </a:rPr>
              <a:t>INC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95">
                <a:latin typeface="Arimo"/>
                <a:cs typeface="Arimo"/>
              </a:rPr>
              <a:t>AX</a:t>
            </a:r>
            <a:endParaRPr sz="850">
              <a:latin typeface="Arimo"/>
              <a:cs typeface="Arimo"/>
            </a:endParaRPr>
          </a:p>
          <a:p>
            <a:pPr marL="12700" marR="1828800">
              <a:lnSpc>
                <a:spcPct val="102200"/>
              </a:lnSpc>
            </a:pPr>
            <a:r>
              <a:rPr dirty="0" sz="850" spc="-75">
                <a:latin typeface="Arimo"/>
                <a:cs typeface="Arimo"/>
              </a:rPr>
              <a:t>INC </a:t>
            </a:r>
            <a:r>
              <a:rPr dirty="0" sz="850" spc="-90">
                <a:latin typeface="Arimo"/>
                <a:cs typeface="Arimo"/>
              </a:rPr>
              <a:t>WORD </a:t>
            </a:r>
            <a:r>
              <a:rPr dirty="0" sz="850" spc="-55">
                <a:latin typeface="Arimo"/>
                <a:cs typeface="Arimo"/>
              </a:rPr>
              <a:t>PTR[1002]  </a:t>
            </a:r>
            <a:r>
              <a:rPr dirty="0" sz="850" spc="-75">
                <a:latin typeface="Arimo"/>
                <a:cs typeface="Arimo"/>
              </a:rPr>
              <a:t>INC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120">
                <a:latin typeface="Arimo"/>
                <a:cs typeface="Arimo"/>
              </a:rPr>
              <a:t>SAYI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4904" y="2264709"/>
            <a:ext cx="2834640" cy="952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081530">
              <a:lnSpc>
                <a:spcPct val="102200"/>
              </a:lnSpc>
              <a:spcBef>
                <a:spcPts val="95"/>
              </a:spcBef>
            </a:pPr>
            <a:r>
              <a:rPr dirty="0" sz="850" spc="-100">
                <a:latin typeface="Arimo"/>
                <a:cs typeface="Arimo"/>
              </a:rPr>
              <a:t>DEC: </a:t>
            </a:r>
            <a:r>
              <a:rPr dirty="0" sz="850" spc="-30">
                <a:latin typeface="Arimo"/>
                <a:cs typeface="Arimo"/>
              </a:rPr>
              <a:t>Decrement  </a:t>
            </a:r>
            <a:r>
              <a:rPr dirty="0" sz="850" spc="-130">
                <a:latin typeface="Arimo"/>
                <a:cs typeface="Arimo"/>
              </a:rPr>
              <a:t>DEC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reg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130">
                <a:latin typeface="Arimo"/>
                <a:cs typeface="Arimo"/>
              </a:rPr>
              <a:t>DEC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mem</a:t>
            </a:r>
            <a:endParaRPr sz="850">
              <a:latin typeface="Arimo"/>
              <a:cs typeface="Arimo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-85">
                <a:latin typeface="Arimo"/>
                <a:cs typeface="Arimo"/>
              </a:rPr>
              <a:t>Tek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lenenli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5">
                <a:latin typeface="Arimo"/>
                <a:cs typeface="Arimo"/>
              </a:rPr>
              <a:t>komuttur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lenenin </a:t>
            </a:r>
            <a:r>
              <a:rPr dirty="0" sz="850" spc="-25">
                <a:latin typeface="Arimo"/>
                <a:cs typeface="Arimo"/>
              </a:rPr>
              <a:t>de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erini </a:t>
            </a:r>
            <a:r>
              <a:rPr dirty="0" sz="850" spc="-35">
                <a:latin typeface="Arimo"/>
                <a:cs typeface="Arimo"/>
              </a:rPr>
              <a:t>1 </a:t>
            </a:r>
            <a:r>
              <a:rPr dirty="0" sz="850" spc="-60">
                <a:latin typeface="Arimo"/>
                <a:cs typeface="Arimo"/>
              </a:rPr>
              <a:t>azaltmaktad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r.  </a:t>
            </a:r>
            <a:r>
              <a:rPr dirty="0" sz="850" spc="-130">
                <a:latin typeface="Arimo"/>
                <a:cs typeface="Arimo"/>
              </a:rPr>
              <a:t>DEC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95">
                <a:latin typeface="Arimo"/>
                <a:cs typeface="Arimo"/>
              </a:rPr>
              <a:t>AX</a:t>
            </a:r>
            <a:endParaRPr sz="850">
              <a:latin typeface="Arimo"/>
              <a:cs typeface="Arimo"/>
            </a:endParaRPr>
          </a:p>
          <a:p>
            <a:pPr marL="12700" marR="1824989" indent="-635">
              <a:lnSpc>
                <a:spcPct val="102200"/>
              </a:lnSpc>
            </a:pPr>
            <a:r>
              <a:rPr dirty="0" sz="850" spc="-130">
                <a:latin typeface="Arimo"/>
                <a:cs typeface="Arimo"/>
              </a:rPr>
              <a:t>DEC </a:t>
            </a:r>
            <a:r>
              <a:rPr dirty="0" sz="850" spc="-90">
                <a:latin typeface="Arimo"/>
                <a:cs typeface="Arimo"/>
              </a:rPr>
              <a:t>WORD </a:t>
            </a:r>
            <a:r>
              <a:rPr dirty="0" sz="850" spc="-55">
                <a:latin typeface="Arimo"/>
                <a:cs typeface="Arimo"/>
              </a:rPr>
              <a:t>PTR[1002]  </a:t>
            </a:r>
            <a:r>
              <a:rPr dirty="0" sz="850" spc="-130">
                <a:latin typeface="Arimo"/>
                <a:cs typeface="Arimo"/>
              </a:rPr>
              <a:t>DEC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120">
                <a:latin typeface="Arimo"/>
                <a:cs typeface="Arimo"/>
              </a:rPr>
              <a:t>SAYI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185</a:t>
            </a:r>
            <a:endParaRPr sz="550">
              <a:latin typeface="Arimo"/>
              <a:cs typeface="Arim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06791" y="1129171"/>
            <a:ext cx="450850" cy="87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9500"/>
              </a:lnSpc>
              <a:spcBef>
                <a:spcPts val="100"/>
              </a:spcBef>
            </a:pPr>
            <a:r>
              <a:rPr dirty="0" sz="1550" spc="-5" b="1">
                <a:latin typeface="Arial"/>
                <a:cs typeface="Arial"/>
              </a:rPr>
              <a:t>AND  </a:t>
            </a:r>
            <a:r>
              <a:rPr dirty="0" sz="1550" spc="-10" b="1">
                <a:latin typeface="Arial"/>
                <a:cs typeface="Arial"/>
              </a:rPr>
              <a:t>OR  </a:t>
            </a:r>
            <a:r>
              <a:rPr dirty="0" sz="1550" spc="-5" b="1">
                <a:latin typeface="Arial"/>
                <a:cs typeface="Arial"/>
              </a:rPr>
              <a:t>XOR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83275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12316" y="2023503"/>
            <a:ext cx="439420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5" b="1">
                <a:latin typeface="Arial"/>
                <a:cs typeface="Arial"/>
              </a:rPr>
              <a:t>NOT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8552" y="2305888"/>
            <a:ext cx="527050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5" b="1">
                <a:latin typeface="Arial"/>
                <a:cs typeface="Arial"/>
              </a:rPr>
              <a:t>TEST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186</a:t>
            </a:r>
            <a:endParaRPr sz="550">
              <a:latin typeface="Arimo"/>
              <a:cs typeface="Arim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79772" y="4905418"/>
            <a:ext cx="3802379" cy="422909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445"/>
              </a:spcBef>
            </a:pPr>
            <a:r>
              <a:rPr dirty="0" sz="1450" spc="-35">
                <a:latin typeface="Arial"/>
                <a:cs typeface="Arial"/>
              </a:rPr>
              <a:t>Yapı </a:t>
            </a:r>
            <a:r>
              <a:rPr dirty="0" sz="1450" spc="-10">
                <a:latin typeface="Arial"/>
                <a:cs typeface="Arial"/>
              </a:rPr>
              <a:t>olarak AND </a:t>
            </a:r>
            <a:r>
              <a:rPr dirty="0" sz="1450" spc="-5">
                <a:latin typeface="Arial"/>
                <a:cs typeface="Arial"/>
              </a:rPr>
              <a:t>(VE) mantığıyla; 1 ve </a:t>
            </a:r>
            <a:r>
              <a:rPr dirty="0" sz="1450" spc="-10">
                <a:latin typeface="Arial"/>
                <a:cs typeface="Arial"/>
              </a:rPr>
              <a:t>0’lar ile  ifade</a:t>
            </a:r>
            <a:r>
              <a:rPr dirty="0" sz="1450" spc="-15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edilirse;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6493" y="5251716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70" y="828294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34924" y="5303254"/>
            <a:ext cx="1149350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Arial"/>
                <a:cs typeface="Arial"/>
              </a:rPr>
              <a:t>AND reg,idata  AND</a:t>
            </a:r>
            <a:r>
              <a:rPr dirty="0" sz="1250" spc="-8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mem,idata  AND reg,reg  AND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reg,mem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4924" y="6068023"/>
            <a:ext cx="103378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Arial"/>
                <a:cs typeface="Arial"/>
              </a:rPr>
              <a:t>AND</a:t>
            </a:r>
            <a:r>
              <a:rPr dirty="0" sz="1250" spc="-7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mem,reg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8561" y="5453085"/>
            <a:ext cx="640080" cy="713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1250" spc="-60">
                <a:latin typeface="Arimo"/>
                <a:cs typeface="Arimo"/>
              </a:rPr>
              <a:t>1 </a:t>
            </a:r>
            <a:r>
              <a:rPr dirty="0" sz="1250" spc="60">
                <a:latin typeface="Arimo"/>
                <a:cs typeface="Arimo"/>
              </a:rPr>
              <a:t>ve1=</a:t>
            </a:r>
            <a:r>
              <a:rPr dirty="0" sz="1250" spc="-155">
                <a:latin typeface="Arimo"/>
                <a:cs typeface="Arimo"/>
              </a:rPr>
              <a:t> </a:t>
            </a:r>
            <a:r>
              <a:rPr dirty="0" sz="1250" spc="-60">
                <a:latin typeface="Arimo"/>
                <a:cs typeface="Arimo"/>
              </a:rPr>
              <a:t>1  1 </a:t>
            </a:r>
            <a:r>
              <a:rPr dirty="0" sz="1250" spc="60">
                <a:latin typeface="Arimo"/>
                <a:cs typeface="Arimo"/>
              </a:rPr>
              <a:t>ve0=</a:t>
            </a:r>
            <a:r>
              <a:rPr dirty="0" sz="1250" spc="-155">
                <a:latin typeface="Arimo"/>
                <a:cs typeface="Arimo"/>
              </a:rPr>
              <a:t> </a:t>
            </a:r>
            <a:r>
              <a:rPr dirty="0" sz="1250" spc="-60">
                <a:latin typeface="Arimo"/>
                <a:cs typeface="Arimo"/>
              </a:rPr>
              <a:t>0  0 </a:t>
            </a:r>
            <a:r>
              <a:rPr dirty="0" sz="1250" spc="-75">
                <a:latin typeface="Arimo"/>
                <a:cs typeface="Arimo"/>
              </a:rPr>
              <a:t>ve </a:t>
            </a:r>
            <a:r>
              <a:rPr dirty="0" sz="1250" spc="-60">
                <a:latin typeface="Arimo"/>
                <a:cs typeface="Arimo"/>
              </a:rPr>
              <a:t>1 </a:t>
            </a:r>
            <a:r>
              <a:rPr dirty="0" sz="1250" spc="-110">
                <a:latin typeface="Arimo"/>
                <a:cs typeface="Arimo"/>
              </a:rPr>
              <a:t>=</a:t>
            </a:r>
            <a:r>
              <a:rPr dirty="0" sz="1250" spc="-160">
                <a:latin typeface="Arimo"/>
                <a:cs typeface="Arimo"/>
              </a:rPr>
              <a:t> </a:t>
            </a:r>
            <a:r>
              <a:rPr dirty="0" sz="1250" spc="-60">
                <a:latin typeface="Arimo"/>
                <a:cs typeface="Arimo"/>
              </a:rPr>
              <a:t>0</a:t>
            </a:r>
            <a:endParaRPr sz="1250">
              <a:latin typeface="Arimo"/>
              <a:cs typeface="Arim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15443" y="6086044"/>
            <a:ext cx="2466975" cy="63944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665480">
              <a:lnSpc>
                <a:spcPct val="100000"/>
              </a:lnSpc>
              <a:spcBef>
                <a:spcPts val="840"/>
              </a:spcBef>
            </a:pPr>
            <a:r>
              <a:rPr dirty="0" sz="1250" spc="-60">
                <a:latin typeface="Arimo"/>
                <a:cs typeface="Arimo"/>
              </a:rPr>
              <a:t>0 </a:t>
            </a:r>
            <a:r>
              <a:rPr dirty="0" sz="1250" spc="60">
                <a:latin typeface="Arimo"/>
                <a:cs typeface="Arimo"/>
              </a:rPr>
              <a:t>ve0=</a:t>
            </a:r>
            <a:r>
              <a:rPr dirty="0" sz="1250" spc="-75">
                <a:latin typeface="Arimo"/>
                <a:cs typeface="Arimo"/>
              </a:rPr>
              <a:t> </a:t>
            </a:r>
            <a:r>
              <a:rPr dirty="0" sz="1250" spc="-60">
                <a:latin typeface="Arimo"/>
                <a:cs typeface="Arimo"/>
              </a:rPr>
              <a:t>0</a:t>
            </a:r>
            <a:endParaRPr sz="12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840105" algn="l"/>
                <a:tab pos="1911985" algn="l"/>
              </a:tabLst>
            </a:pPr>
            <a:r>
              <a:rPr dirty="0" sz="1450" spc="-5">
                <a:latin typeface="Arial"/>
                <a:cs typeface="Arial"/>
              </a:rPr>
              <a:t>G</a:t>
            </a:r>
            <a:r>
              <a:rPr dirty="0" sz="1450" spc="-10">
                <a:latin typeface="Arial"/>
                <a:cs typeface="Arial"/>
              </a:rPr>
              <a:t>eneld</a:t>
            </a:r>
            <a:r>
              <a:rPr dirty="0" sz="1450" spc="-5">
                <a:latin typeface="Arial"/>
                <a:cs typeface="Arial"/>
              </a:rPr>
              <a:t>e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maskelem</a:t>
            </a:r>
            <a:r>
              <a:rPr dirty="0" sz="1450" spc="-5">
                <a:latin typeface="Arial"/>
                <a:cs typeface="Arial"/>
              </a:rPr>
              <a:t>e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5">
                <a:latin typeface="Arial"/>
                <a:cs typeface="Arial"/>
              </a:rPr>
              <a:t>a</a:t>
            </a:r>
            <a:r>
              <a:rPr dirty="0" sz="1450" spc="-10">
                <a:latin typeface="Arial"/>
                <a:cs typeface="Arial"/>
              </a:rPr>
              <a:t>maç</a:t>
            </a:r>
            <a:r>
              <a:rPr dirty="0" sz="1450" spc="-5">
                <a:latin typeface="Arial"/>
                <a:cs typeface="Arial"/>
              </a:rPr>
              <a:t>l</a:t>
            </a:r>
            <a:r>
              <a:rPr dirty="0" sz="1450" spc="-5">
                <a:latin typeface="Arial"/>
                <a:cs typeface="Arial"/>
              </a:rPr>
              <a:t>ı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4315" y="6479100"/>
            <a:ext cx="1393825" cy="422909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77800" marR="5080" indent="-165735">
              <a:lnSpc>
                <a:spcPct val="79900"/>
              </a:lnSpc>
              <a:spcBef>
                <a:spcPts val="445"/>
              </a:spcBef>
              <a:tabLst>
                <a:tab pos="921385" algn="l"/>
              </a:tabLst>
            </a:pPr>
            <a:r>
              <a:rPr dirty="0" sz="1450" spc="-10">
                <a:latin typeface="Arial"/>
                <a:cs typeface="Arial"/>
              </a:rPr>
              <a:t>Sonuçla</a:t>
            </a:r>
            <a:r>
              <a:rPr dirty="0" sz="1450" spc="-5">
                <a:latin typeface="Arial"/>
                <a:cs typeface="Arial"/>
              </a:rPr>
              <a:t>r</a:t>
            </a:r>
            <a:r>
              <a:rPr dirty="0" sz="1450" spc="-5">
                <a:latin typeface="Arial"/>
                <a:cs typeface="Arial"/>
              </a:rPr>
              <a:t>ı</a:t>
            </a:r>
            <a:r>
              <a:rPr dirty="0" sz="1450">
                <a:latin typeface="Arial"/>
                <a:cs typeface="Arial"/>
              </a:rPr>
              <a:t>	</a:t>
            </a:r>
            <a:r>
              <a:rPr dirty="0" sz="1450" spc="-10">
                <a:latin typeface="Arial"/>
                <a:cs typeface="Arial"/>
              </a:rPr>
              <a:t>üreti</a:t>
            </a:r>
            <a:r>
              <a:rPr dirty="0" sz="1450" spc="-85">
                <a:latin typeface="Arial"/>
                <a:cs typeface="Arial"/>
              </a:rPr>
              <a:t>r</a:t>
            </a:r>
            <a:r>
              <a:rPr dirty="0" sz="1450" spc="-5">
                <a:latin typeface="Arial"/>
                <a:cs typeface="Arial"/>
              </a:rPr>
              <a:t>.  </a:t>
            </a:r>
            <a:r>
              <a:rPr dirty="0" sz="1450" spc="-20">
                <a:latin typeface="Arial"/>
                <a:cs typeface="Arial"/>
              </a:rPr>
              <a:t>kullanılır.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035306" y="4743644"/>
            <a:ext cx="1160145" cy="7537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50" spc="-5" b="1">
                <a:latin typeface="Arial"/>
                <a:cs typeface="Arial"/>
              </a:rPr>
              <a:t>Örnek: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</a:pPr>
            <a:r>
              <a:rPr dirty="0" sz="1450" spc="-10">
                <a:latin typeface="Arial"/>
                <a:cs typeface="Arial"/>
              </a:rPr>
              <a:t>MOV </a:t>
            </a:r>
            <a:r>
              <a:rPr dirty="0" sz="1450" spc="-5">
                <a:latin typeface="Arial"/>
                <a:cs typeface="Arial"/>
              </a:rPr>
              <a:t>AL,</a:t>
            </a:r>
            <a:r>
              <a:rPr dirty="0" sz="1450" spc="-225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A5H  AND </a:t>
            </a:r>
            <a:r>
              <a:rPr dirty="0" sz="1450" spc="-5">
                <a:latin typeface="Arial"/>
                <a:cs typeface="Arial"/>
              </a:rPr>
              <a:t>AL,</a:t>
            </a:r>
            <a:r>
              <a:rPr dirty="0" sz="1450" spc="-130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0FH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00762" y="5736379"/>
            <a:ext cx="3742054" cy="445134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300"/>
              </a:spcBef>
              <a:tabLst>
                <a:tab pos="2500630" algn="l"/>
              </a:tabLst>
            </a:pPr>
            <a:r>
              <a:rPr dirty="0" sz="1450" spc="-5">
                <a:latin typeface="Arial"/>
                <a:cs typeface="Arial"/>
              </a:rPr>
              <a:t>Bu </a:t>
            </a:r>
            <a:r>
              <a:rPr dirty="0" sz="1450" spc="-10">
                <a:latin typeface="Arial"/>
                <a:cs typeface="Arial"/>
              </a:rPr>
              <a:t>işlemlerden sonra </a:t>
            </a:r>
            <a:r>
              <a:rPr dirty="0" sz="1450" spc="-35">
                <a:latin typeface="Arial"/>
                <a:cs typeface="Arial"/>
              </a:rPr>
              <a:t>AL’ </a:t>
            </a:r>
            <a:r>
              <a:rPr dirty="0" sz="1450" spc="-5">
                <a:latin typeface="Arial"/>
                <a:cs typeface="Arial"/>
              </a:rPr>
              <a:t>in </a:t>
            </a:r>
            <a:r>
              <a:rPr dirty="0" sz="1450" spc="-10">
                <a:latin typeface="Arial"/>
                <a:cs typeface="Arial"/>
              </a:rPr>
              <a:t>yüksek değerlikli  </a:t>
            </a:r>
            <a:r>
              <a:rPr dirty="0" sz="1450" spc="-5">
                <a:latin typeface="Arial"/>
                <a:cs typeface="Arial"/>
              </a:rPr>
              <a:t>4  biti</a:t>
            </a:r>
            <a:r>
              <a:rPr dirty="0" sz="1450" spc="195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(nibble)</a:t>
            </a:r>
            <a:r>
              <a:rPr dirty="0" sz="1450" spc="305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sıfırlanacaktır	yani AL</a:t>
            </a:r>
            <a:r>
              <a:rPr dirty="0" sz="1450" spc="45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binary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83275" y="6079248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58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58" y="828294"/>
                </a:lnTo>
                <a:lnTo>
                  <a:pt x="4412158" y="414528"/>
                </a:lnTo>
                <a:lnTo>
                  <a:pt x="4412158" y="413766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200762" y="6133470"/>
            <a:ext cx="3742054" cy="64325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algn="just" marL="12700" marR="5080">
              <a:lnSpc>
                <a:spcPts val="1560"/>
              </a:lnSpc>
              <a:spcBef>
                <a:spcPts val="300"/>
              </a:spcBef>
            </a:pPr>
            <a:r>
              <a:rPr dirty="0" sz="1450" spc="-10">
                <a:latin typeface="Arial"/>
                <a:cs typeface="Arial"/>
              </a:rPr>
              <a:t>olarak ifade edilirse 0000 0101 </a:t>
            </a:r>
            <a:r>
              <a:rPr dirty="0" sz="1450" spc="-20">
                <a:latin typeface="Arial"/>
                <a:cs typeface="Arial"/>
              </a:rPr>
              <a:t>olacaktır.  </a:t>
            </a:r>
            <a:r>
              <a:rPr dirty="0" sz="1450" spc="-10">
                <a:latin typeface="Arial"/>
                <a:cs typeface="Arial"/>
              </a:rPr>
              <a:t>Buna </a:t>
            </a:r>
            <a:r>
              <a:rPr dirty="0" sz="1450" spc="-5">
                <a:latin typeface="Arial"/>
                <a:cs typeface="Arial"/>
              </a:rPr>
              <a:t>düşük </a:t>
            </a:r>
            <a:r>
              <a:rPr dirty="0" sz="1450" spc="-10">
                <a:latin typeface="Arial"/>
                <a:cs typeface="Arial"/>
              </a:rPr>
              <a:t>değerlikli </a:t>
            </a:r>
            <a:r>
              <a:rPr dirty="0" sz="1450" spc="-5">
                <a:latin typeface="Arial"/>
                <a:cs typeface="Arial"/>
              </a:rPr>
              <a:t>4 bite </a:t>
            </a:r>
            <a:r>
              <a:rPr dirty="0" sz="1450" spc="-10">
                <a:latin typeface="Arial"/>
                <a:cs typeface="Arial"/>
              </a:rPr>
              <a:t>dokunmadan  diğer bitleri </a:t>
            </a:r>
            <a:r>
              <a:rPr dirty="0" sz="1450" spc="-5">
                <a:latin typeface="Arial"/>
                <a:cs typeface="Arial"/>
              </a:rPr>
              <a:t>sıfırlamakta </a:t>
            </a:r>
            <a:r>
              <a:rPr dirty="0" sz="1450" spc="-15">
                <a:latin typeface="Arial"/>
                <a:cs typeface="Arial"/>
              </a:rPr>
              <a:t>denilebilir.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187</a:t>
            </a:r>
            <a:endParaRPr sz="550">
              <a:latin typeface="Arimo"/>
              <a:cs typeface="Arim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188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6945" y="598009"/>
            <a:ext cx="1250950" cy="2901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 b="1">
                <a:latin typeface="Arial"/>
                <a:cs typeface="Arial"/>
              </a:rPr>
              <a:t>OR</a:t>
            </a:r>
            <a:r>
              <a:rPr dirty="0" spc="-60" b="1">
                <a:latin typeface="Arial"/>
                <a:cs typeface="Arial"/>
              </a:rPr>
              <a:t> </a:t>
            </a:r>
            <a:r>
              <a:rPr dirty="0" spc="20" b="1">
                <a:latin typeface="Arial"/>
                <a:cs typeface="Arial"/>
              </a:rPr>
              <a:t>Komutu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518" y="880020"/>
            <a:ext cx="3046730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5">
                <a:latin typeface="Arial"/>
                <a:cs typeface="Arial"/>
              </a:rPr>
              <a:t>Mantıksal </a:t>
            </a:r>
            <a:r>
              <a:rPr dirty="0" sz="1450" spc="-10">
                <a:latin typeface="Arial"/>
                <a:cs typeface="Arial"/>
              </a:rPr>
              <a:t>veya </a:t>
            </a:r>
            <a:r>
              <a:rPr dirty="0" sz="1450" spc="-5">
                <a:latin typeface="Arial"/>
                <a:cs typeface="Arial"/>
              </a:rPr>
              <a:t>işlemini</a:t>
            </a:r>
            <a:r>
              <a:rPr dirty="0" sz="1450" spc="5">
                <a:latin typeface="Arial"/>
                <a:cs typeface="Arial"/>
              </a:rPr>
              <a:t> </a:t>
            </a:r>
            <a:r>
              <a:rPr dirty="0" sz="1450" spc="-15">
                <a:latin typeface="Arial"/>
                <a:cs typeface="Arial"/>
              </a:rPr>
              <a:t>gerçekleştirir.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493" y="1065287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70" y="828294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89737" y="1100625"/>
            <a:ext cx="1031240" cy="908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50" spc="-5">
                <a:latin typeface="Arial"/>
                <a:cs typeface="Arial"/>
              </a:rPr>
              <a:t>1 </a:t>
            </a:r>
            <a:r>
              <a:rPr dirty="0" sz="1450" spc="-10">
                <a:latin typeface="Arial"/>
                <a:cs typeface="Arial"/>
              </a:rPr>
              <a:t>veya </a:t>
            </a:r>
            <a:r>
              <a:rPr dirty="0" sz="1450" spc="-5">
                <a:latin typeface="Arial"/>
                <a:cs typeface="Arial"/>
              </a:rPr>
              <a:t>1 =</a:t>
            </a:r>
            <a:r>
              <a:rPr dirty="0" sz="1450" spc="-70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1  1 </a:t>
            </a:r>
            <a:r>
              <a:rPr dirty="0" sz="1450" spc="125">
                <a:latin typeface="Arial"/>
                <a:cs typeface="Arial"/>
              </a:rPr>
              <a:t>veya0=</a:t>
            </a:r>
            <a:r>
              <a:rPr dirty="0" sz="1450" spc="-70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1  0 </a:t>
            </a:r>
            <a:r>
              <a:rPr dirty="0" sz="1450" spc="-10">
                <a:latin typeface="Arial"/>
                <a:cs typeface="Arial"/>
              </a:rPr>
              <a:t>veya </a:t>
            </a:r>
            <a:r>
              <a:rPr dirty="0" sz="1450" spc="-5">
                <a:latin typeface="Arial"/>
                <a:cs typeface="Arial"/>
              </a:rPr>
              <a:t>1 =</a:t>
            </a:r>
            <a:r>
              <a:rPr dirty="0" sz="1450" spc="-70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  <a:p>
            <a:pPr algn="just" marL="12700">
              <a:lnSpc>
                <a:spcPts val="1730"/>
              </a:lnSpc>
            </a:pPr>
            <a:r>
              <a:rPr dirty="0" sz="1450" spc="-5">
                <a:latin typeface="Arial"/>
                <a:cs typeface="Arial"/>
              </a:rPr>
              <a:t>0 </a:t>
            </a:r>
            <a:r>
              <a:rPr dirty="0" sz="1450" spc="-10">
                <a:latin typeface="Arial"/>
                <a:cs typeface="Arial"/>
              </a:rPr>
              <a:t>veya </a:t>
            </a:r>
            <a:r>
              <a:rPr dirty="0" sz="1450" spc="-5">
                <a:latin typeface="Arial"/>
                <a:cs typeface="Arial"/>
              </a:rPr>
              <a:t>0 =</a:t>
            </a:r>
            <a:r>
              <a:rPr dirty="0" sz="1450" spc="-75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518" y="1983059"/>
            <a:ext cx="1078230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5">
                <a:latin typeface="Arial"/>
                <a:cs typeface="Arial"/>
              </a:rPr>
              <a:t>OR</a:t>
            </a:r>
            <a:r>
              <a:rPr dirty="0" sz="1450" spc="-55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mem,reg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8481" y="2424282"/>
            <a:ext cx="3752215" cy="86423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77800" marR="341630" indent="-165735">
              <a:lnSpc>
                <a:spcPct val="79900"/>
              </a:lnSpc>
              <a:spcBef>
                <a:spcPts val="445"/>
              </a:spcBef>
            </a:pPr>
            <a:r>
              <a:rPr dirty="0" sz="1450" spc="-5">
                <a:latin typeface="Arial"/>
                <a:cs typeface="Arial"/>
              </a:rPr>
              <a:t>OR </a:t>
            </a:r>
            <a:r>
              <a:rPr dirty="0" sz="1450" spc="-10">
                <a:latin typeface="Arial"/>
                <a:cs typeface="Arial"/>
              </a:rPr>
              <a:t>komutu </a:t>
            </a:r>
            <a:r>
              <a:rPr dirty="0" sz="1450" spc="-5">
                <a:latin typeface="Arial"/>
                <a:cs typeface="Arial"/>
              </a:rPr>
              <a:t>da </a:t>
            </a:r>
            <a:r>
              <a:rPr dirty="0" sz="1450" spc="-10">
                <a:latin typeface="Arial"/>
                <a:cs typeface="Arial"/>
              </a:rPr>
              <a:t>AND komutu </a:t>
            </a:r>
            <a:r>
              <a:rPr dirty="0" sz="1450" spc="-5">
                <a:latin typeface="Arial"/>
                <a:cs typeface="Arial"/>
              </a:rPr>
              <a:t>gibi çalışır ve  maskeleme işlemi için</a:t>
            </a:r>
            <a:r>
              <a:rPr dirty="0" sz="1450" spc="-35">
                <a:latin typeface="Arial"/>
                <a:cs typeface="Arial"/>
              </a:rPr>
              <a:t> </a:t>
            </a:r>
            <a:r>
              <a:rPr dirty="0" sz="1450" spc="-10">
                <a:latin typeface="Arial"/>
                <a:cs typeface="Arial"/>
              </a:rPr>
              <a:t>kullanılabilir.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dirty="0" sz="1450" spc="-10" b="1">
                <a:latin typeface="Arial"/>
                <a:cs typeface="Arial"/>
              </a:rPr>
              <a:t>Örnek: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dirty="0" sz="1450" spc="-5">
                <a:latin typeface="Arial"/>
                <a:cs typeface="Arial"/>
              </a:rPr>
              <a:t>OR AL,00010000B; Burada 4. Biti 1</a:t>
            </a:r>
            <a:r>
              <a:rPr dirty="0" sz="1450" spc="-140">
                <a:latin typeface="Arial"/>
                <a:cs typeface="Arial"/>
              </a:rPr>
              <a:t> </a:t>
            </a:r>
            <a:r>
              <a:rPr dirty="0" sz="1450" spc="-20">
                <a:latin typeface="Arial"/>
                <a:cs typeface="Arial"/>
              </a:rPr>
              <a:t>yapmıştır.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189</a:t>
            </a:r>
            <a:endParaRPr sz="550">
              <a:latin typeface="Arimo"/>
              <a:cs typeface="Arim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80150" y="1176375"/>
            <a:ext cx="3963035" cy="4959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979805" algn="l"/>
                <a:tab pos="1469390" algn="l"/>
                <a:tab pos="2012950" algn="l"/>
                <a:tab pos="2795905" algn="l"/>
              </a:tabLst>
            </a:pPr>
            <a:r>
              <a:rPr dirty="0" sz="1550" spc="-10">
                <a:latin typeface="Arial"/>
                <a:cs typeface="Arial"/>
              </a:rPr>
              <a:t>Mant</a:t>
            </a:r>
            <a:r>
              <a:rPr dirty="0" sz="1550" spc="-5">
                <a:latin typeface="Arial"/>
                <a:cs typeface="Arial"/>
              </a:rPr>
              <a:t>ı</a:t>
            </a:r>
            <a:r>
              <a:rPr dirty="0" sz="1550" spc="-10">
                <a:latin typeface="Arial"/>
                <a:cs typeface="Arial"/>
              </a:rPr>
              <a:t>ksa</a:t>
            </a:r>
            <a:r>
              <a:rPr dirty="0" sz="1550" spc="-5">
                <a:latin typeface="Arial"/>
                <a:cs typeface="Arial"/>
              </a:rPr>
              <a:t>l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10">
                <a:solidFill>
                  <a:srgbClr val="FF0000"/>
                </a:solidFill>
                <a:latin typeface="Arial"/>
                <a:cs typeface="Arial"/>
              </a:rPr>
              <a:t>öze</a:t>
            </a:r>
            <a:r>
              <a:rPr dirty="0" sz="1550" spc="-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55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1550" spc="-10">
                <a:solidFill>
                  <a:srgbClr val="FF0000"/>
                </a:solidFill>
                <a:latin typeface="Arial"/>
                <a:cs typeface="Arial"/>
              </a:rPr>
              <a:t>vey</a:t>
            </a:r>
            <a:r>
              <a:rPr dirty="0" sz="1550" spc="-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55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1550" spc="-5">
                <a:latin typeface="Arial"/>
                <a:cs typeface="Arial"/>
              </a:rPr>
              <a:t>i</a:t>
            </a:r>
            <a:r>
              <a:rPr dirty="0" sz="1550" spc="-5">
                <a:latin typeface="Arial"/>
                <a:cs typeface="Arial"/>
              </a:rPr>
              <a:t>ş</a:t>
            </a:r>
            <a:r>
              <a:rPr dirty="0" sz="1550" spc="-10">
                <a:latin typeface="Arial"/>
                <a:cs typeface="Arial"/>
              </a:rPr>
              <a:t>lemin</a:t>
            </a:r>
            <a:r>
              <a:rPr dirty="0" sz="1550" spc="-5">
                <a:latin typeface="Arial"/>
                <a:cs typeface="Arial"/>
              </a:rPr>
              <a:t>i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10">
                <a:latin typeface="Arial"/>
                <a:cs typeface="Arial"/>
              </a:rPr>
              <a:t>gerçekl</a:t>
            </a:r>
            <a:r>
              <a:rPr dirty="0" sz="1550" spc="-5">
                <a:latin typeface="Arial"/>
                <a:cs typeface="Arial"/>
              </a:rPr>
              <a:t>e</a:t>
            </a:r>
            <a:r>
              <a:rPr dirty="0" sz="1550" spc="-5">
                <a:latin typeface="Arial"/>
                <a:cs typeface="Arial"/>
              </a:rPr>
              <a:t>ş</a:t>
            </a:r>
            <a:r>
              <a:rPr dirty="0" sz="1550" spc="-10">
                <a:latin typeface="Arial"/>
                <a:cs typeface="Arial"/>
              </a:rPr>
              <a:t>tiri</a:t>
            </a:r>
            <a:r>
              <a:rPr dirty="0" sz="1550" spc="-95">
                <a:latin typeface="Arial"/>
                <a:cs typeface="Arial"/>
              </a:rPr>
              <a:t>r</a:t>
            </a:r>
            <a:r>
              <a:rPr dirty="0" sz="1550" spc="-5">
                <a:latin typeface="Arial"/>
                <a:cs typeface="Arial"/>
              </a:rPr>
              <a:t>.  </a:t>
            </a:r>
            <a:r>
              <a:rPr dirty="0" sz="1550" spc="-10">
                <a:latin typeface="Arial"/>
                <a:cs typeface="Arial"/>
              </a:rPr>
              <a:t>Aynıysa </a:t>
            </a:r>
            <a:r>
              <a:rPr dirty="0" sz="1550" spc="-20">
                <a:latin typeface="Arial"/>
                <a:cs typeface="Arial"/>
              </a:rPr>
              <a:t>sıfır, </a:t>
            </a:r>
            <a:r>
              <a:rPr dirty="0" sz="1550" spc="-5">
                <a:latin typeface="Arial"/>
                <a:cs typeface="Arial"/>
              </a:rPr>
              <a:t>farklıysa 1</a:t>
            </a:r>
            <a:r>
              <a:rPr dirty="0" sz="1550" spc="-10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üretir.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0150" y="1929247"/>
            <a:ext cx="775970" cy="873125"/>
          </a:xfrm>
          <a:prstGeom prst="rect">
            <a:avLst/>
          </a:prstGeom>
        </p:spPr>
        <p:txBody>
          <a:bodyPr wrap="square" lIns="0" tIns="5905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dirty="0" sz="1550" spc="310">
                <a:latin typeface="Arial"/>
                <a:cs typeface="Arial"/>
              </a:rPr>
              <a:t>1^1=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0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550" spc="310">
                <a:latin typeface="Arial"/>
                <a:cs typeface="Arial"/>
              </a:rPr>
              <a:t>1^0=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1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550" spc="-5">
                <a:latin typeface="Arial"/>
                <a:cs typeface="Arial"/>
              </a:rPr>
              <a:t>0 ^ 1 =</a:t>
            </a:r>
            <a:r>
              <a:rPr dirty="0" sz="1550" spc="-105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1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83275" y="2719577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80150" y="2823578"/>
            <a:ext cx="775970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310">
                <a:latin typeface="Arial"/>
                <a:cs typeface="Arial"/>
              </a:rPr>
              <a:t>0^0=</a:t>
            </a:r>
            <a:r>
              <a:rPr dirty="0" sz="1550" spc="-65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0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190</a:t>
            </a:r>
            <a:endParaRPr sz="550">
              <a:latin typeface="Arimo"/>
              <a:cs typeface="Arim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11769" y="4787760"/>
            <a:ext cx="3744595" cy="4959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604" marR="5080" indent="-2540">
              <a:lnSpc>
                <a:spcPct val="100000"/>
              </a:lnSpc>
              <a:spcBef>
                <a:spcPts val="90"/>
              </a:spcBef>
              <a:tabLst>
                <a:tab pos="1070610" algn="l"/>
                <a:tab pos="1704339" algn="l"/>
                <a:tab pos="2577465" algn="l"/>
              </a:tabLst>
            </a:pPr>
            <a:r>
              <a:rPr dirty="0" sz="1550" spc="-10">
                <a:latin typeface="Arial"/>
                <a:cs typeface="Arial"/>
              </a:rPr>
              <a:t>Mant</a:t>
            </a:r>
            <a:r>
              <a:rPr dirty="0" sz="1550" spc="-5">
                <a:latin typeface="Arial"/>
                <a:cs typeface="Arial"/>
              </a:rPr>
              <a:t>ı</a:t>
            </a:r>
            <a:r>
              <a:rPr dirty="0" sz="1550" spc="-5">
                <a:latin typeface="Arial"/>
                <a:cs typeface="Arial"/>
              </a:rPr>
              <a:t>ksal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10">
                <a:latin typeface="Arial"/>
                <a:cs typeface="Arial"/>
              </a:rPr>
              <a:t>d</a:t>
            </a:r>
            <a:r>
              <a:rPr dirty="0" sz="1550" spc="-5">
                <a:latin typeface="Arial"/>
                <a:cs typeface="Arial"/>
              </a:rPr>
              <a:t>e</a:t>
            </a:r>
            <a:r>
              <a:rPr dirty="0" sz="1550" spc="-10">
                <a:latin typeface="Arial"/>
                <a:cs typeface="Arial"/>
              </a:rPr>
              <a:t>ğ</a:t>
            </a:r>
            <a:r>
              <a:rPr dirty="0" sz="1550" spc="-10">
                <a:latin typeface="Arial"/>
                <a:cs typeface="Arial"/>
              </a:rPr>
              <a:t>i</a:t>
            </a:r>
            <a:r>
              <a:rPr dirty="0" sz="1550" spc="-5">
                <a:latin typeface="Arial"/>
                <a:cs typeface="Arial"/>
              </a:rPr>
              <a:t>l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10">
                <a:latin typeface="Arial"/>
                <a:cs typeface="Arial"/>
              </a:rPr>
              <a:t>i</a:t>
            </a:r>
            <a:r>
              <a:rPr dirty="0" sz="1550" spc="-5">
                <a:latin typeface="Arial"/>
                <a:cs typeface="Arial"/>
              </a:rPr>
              <a:t>ş</a:t>
            </a:r>
            <a:r>
              <a:rPr dirty="0" sz="1550" spc="-10">
                <a:latin typeface="Arial"/>
                <a:cs typeface="Arial"/>
              </a:rPr>
              <a:t>lemin</a:t>
            </a:r>
            <a:r>
              <a:rPr dirty="0" sz="1550" spc="-5">
                <a:latin typeface="Arial"/>
                <a:cs typeface="Arial"/>
              </a:rPr>
              <a:t>i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10">
                <a:latin typeface="Arial"/>
                <a:cs typeface="Arial"/>
              </a:rPr>
              <a:t>gerçekl</a:t>
            </a:r>
            <a:r>
              <a:rPr dirty="0" sz="1550" spc="-5">
                <a:latin typeface="Arial"/>
                <a:cs typeface="Arial"/>
              </a:rPr>
              <a:t>e</a:t>
            </a:r>
            <a:r>
              <a:rPr dirty="0" sz="1550" spc="-5">
                <a:latin typeface="Arial"/>
                <a:cs typeface="Arial"/>
              </a:rPr>
              <a:t>ş</a:t>
            </a:r>
            <a:r>
              <a:rPr dirty="0" sz="1550" spc="-10">
                <a:latin typeface="Arial"/>
                <a:cs typeface="Arial"/>
              </a:rPr>
              <a:t>tir</a:t>
            </a:r>
            <a:r>
              <a:rPr dirty="0" sz="1550" spc="-5">
                <a:latin typeface="Arial"/>
                <a:cs typeface="Arial"/>
              </a:rPr>
              <a:t>i</a:t>
            </a:r>
            <a:r>
              <a:rPr dirty="0" sz="1550" spc="-95">
                <a:latin typeface="Arial"/>
                <a:cs typeface="Arial"/>
              </a:rPr>
              <a:t>r</a:t>
            </a:r>
            <a:r>
              <a:rPr dirty="0" sz="1550" spc="-5">
                <a:latin typeface="Arial"/>
                <a:cs typeface="Arial"/>
              </a:rPr>
              <a:t>.  </a:t>
            </a:r>
            <a:r>
              <a:rPr dirty="0" sz="1550" spc="-5">
                <a:latin typeface="Arial"/>
                <a:cs typeface="Arial"/>
              </a:rPr>
              <a:t>Birse </a:t>
            </a:r>
            <a:r>
              <a:rPr dirty="0" sz="1550" spc="-20">
                <a:latin typeface="Arial"/>
                <a:cs typeface="Arial"/>
              </a:rPr>
              <a:t>sıfır, </a:t>
            </a:r>
            <a:r>
              <a:rPr dirty="0" sz="1550" spc="-5">
                <a:latin typeface="Arial"/>
                <a:cs typeface="Arial"/>
              </a:rPr>
              <a:t>sıfırsa 1</a:t>
            </a:r>
            <a:r>
              <a:rPr dirty="0" sz="1550" spc="-10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üretir.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6493" y="5251703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13922" y="5540605"/>
            <a:ext cx="925194" cy="590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dirty="0" sz="1550" spc="-5">
                <a:latin typeface="Arial"/>
                <a:cs typeface="Arial"/>
              </a:rPr>
              <a:t>NOT </a:t>
            </a:r>
            <a:r>
              <a:rPr dirty="0" sz="1550" spc="-10">
                <a:latin typeface="Arial"/>
                <a:cs typeface="Arial"/>
              </a:rPr>
              <a:t>reg  </a:t>
            </a:r>
            <a:r>
              <a:rPr dirty="0" sz="1550" spc="-5">
                <a:latin typeface="Arial"/>
                <a:cs typeface="Arial"/>
              </a:rPr>
              <a:t>NOT</a:t>
            </a:r>
            <a:r>
              <a:rPr dirty="0" sz="1550" spc="-13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mem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461" y="3779202"/>
            <a:ext cx="5287645" cy="3773804"/>
            <a:chOff x="59461" y="3779202"/>
            <a:chExt cx="5287645" cy="3773804"/>
          </a:xfrm>
        </p:grpSpPr>
        <p:sp>
          <p:nvSpPr>
            <p:cNvPr id="20" name="object 20"/>
            <p:cNvSpPr/>
            <p:nvPr/>
          </p:nvSpPr>
          <p:spPr>
            <a:xfrm>
              <a:off x="496493" y="6079236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4">
                  <a:moveTo>
                    <a:pt x="4412170" y="414527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4412170" y="414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9778" y="3779520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10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066561" y="5231917"/>
            <a:ext cx="3876675" cy="4959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587375" algn="l"/>
                <a:tab pos="1248410" algn="l"/>
                <a:tab pos="1942464" algn="l"/>
                <a:tab pos="2647315" algn="l"/>
                <a:tab pos="3329940" algn="l"/>
              </a:tabLst>
            </a:pPr>
            <a:r>
              <a:rPr dirty="0" sz="1550" spc="-5">
                <a:latin typeface="Arial"/>
                <a:cs typeface="Arial"/>
              </a:rPr>
              <a:t>AND</a:t>
            </a:r>
            <a:r>
              <a:rPr dirty="0" sz="1550" spc="-5">
                <a:latin typeface="Arial"/>
                <a:cs typeface="Arial"/>
              </a:rPr>
              <a:t>	</a:t>
            </a:r>
            <a:r>
              <a:rPr dirty="0" sz="1550" spc="-5">
                <a:latin typeface="Arial"/>
                <a:cs typeface="Arial"/>
              </a:rPr>
              <a:t>i</a:t>
            </a:r>
            <a:r>
              <a:rPr dirty="0" sz="1550" spc="-5">
                <a:latin typeface="Arial"/>
                <a:cs typeface="Arial"/>
              </a:rPr>
              <a:t>ş</a:t>
            </a:r>
            <a:r>
              <a:rPr dirty="0" sz="1550" spc="-10">
                <a:latin typeface="Arial"/>
                <a:cs typeface="Arial"/>
              </a:rPr>
              <a:t>lem</a:t>
            </a:r>
            <a:r>
              <a:rPr dirty="0" sz="1550" spc="-5">
                <a:latin typeface="Arial"/>
                <a:cs typeface="Arial"/>
              </a:rPr>
              <a:t>i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5">
                <a:latin typeface="Arial"/>
                <a:cs typeface="Arial"/>
              </a:rPr>
              <a:t>y</a:t>
            </a:r>
            <a:r>
              <a:rPr dirty="0" sz="1550" spc="-10">
                <a:latin typeface="Arial"/>
                <a:cs typeface="Arial"/>
              </a:rPr>
              <a:t>apa</a:t>
            </a:r>
            <a:r>
              <a:rPr dirty="0" sz="1550" spc="-95">
                <a:latin typeface="Arial"/>
                <a:cs typeface="Arial"/>
              </a:rPr>
              <a:t>r</a:t>
            </a:r>
            <a:r>
              <a:rPr dirty="0" sz="1550" spc="-5">
                <a:latin typeface="Arial"/>
                <a:cs typeface="Arial"/>
              </a:rPr>
              <a:t>.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5">
                <a:latin typeface="Arial"/>
                <a:cs typeface="Arial"/>
              </a:rPr>
              <a:t>A</a:t>
            </a:r>
            <a:r>
              <a:rPr dirty="0" sz="1550" spc="-10">
                <a:latin typeface="Arial"/>
                <a:cs typeface="Arial"/>
              </a:rPr>
              <a:t>nca</a:t>
            </a:r>
            <a:r>
              <a:rPr dirty="0" sz="1550" spc="-5">
                <a:latin typeface="Arial"/>
                <a:cs typeface="Arial"/>
              </a:rPr>
              <a:t>k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10">
                <a:latin typeface="Arial"/>
                <a:cs typeface="Arial"/>
              </a:rPr>
              <a:t>sonu</a:t>
            </a:r>
            <a:r>
              <a:rPr dirty="0" sz="1550" spc="-5">
                <a:latin typeface="Arial"/>
                <a:cs typeface="Arial"/>
              </a:rPr>
              <a:t>ç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-10">
                <a:latin typeface="Arial"/>
                <a:cs typeface="Arial"/>
              </a:rPr>
              <a:t>hedefi  </a:t>
            </a:r>
            <a:r>
              <a:rPr dirty="0" sz="1550" spc="-10">
                <a:latin typeface="Arial"/>
                <a:cs typeface="Arial"/>
              </a:rPr>
              <a:t>etkilemez. Sadece bayrakları </a:t>
            </a:r>
            <a:r>
              <a:rPr dirty="0" sz="1550" spc="-20">
                <a:latin typeface="Arial"/>
                <a:cs typeface="Arial"/>
              </a:rPr>
              <a:t>etkiler.</a:t>
            </a:r>
            <a:r>
              <a:rPr dirty="0" sz="1550" spc="265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83275" y="5665482"/>
            <a:ext cx="4412615" cy="1655445"/>
          </a:xfrm>
          <a:custGeom>
            <a:avLst/>
            <a:gdLst/>
            <a:ahLst/>
            <a:cxnLst/>
            <a:rect l="l" t="t" r="r" b="b"/>
            <a:pathLst>
              <a:path w="4412615" h="1655445">
                <a:moveTo>
                  <a:pt x="4412158" y="827532"/>
                </a:moveTo>
                <a:lnTo>
                  <a:pt x="0" y="827532"/>
                </a:lnTo>
                <a:lnTo>
                  <a:pt x="0" y="1241298"/>
                </a:lnTo>
                <a:lnTo>
                  <a:pt x="0" y="1242060"/>
                </a:lnTo>
                <a:lnTo>
                  <a:pt x="0" y="1655076"/>
                </a:lnTo>
                <a:lnTo>
                  <a:pt x="4412158" y="1655076"/>
                </a:lnTo>
                <a:lnTo>
                  <a:pt x="4412158" y="1242060"/>
                </a:lnTo>
                <a:lnTo>
                  <a:pt x="4412158" y="1241298"/>
                </a:lnTo>
                <a:lnTo>
                  <a:pt x="4412158" y="827532"/>
                </a:lnTo>
                <a:close/>
              </a:path>
              <a:path w="4412615" h="1655445">
                <a:moveTo>
                  <a:pt x="4412158" y="0"/>
                </a:moveTo>
                <a:lnTo>
                  <a:pt x="0" y="0"/>
                </a:lnTo>
                <a:lnTo>
                  <a:pt x="0" y="414528"/>
                </a:lnTo>
                <a:lnTo>
                  <a:pt x="4412158" y="414528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066561" y="5702554"/>
            <a:ext cx="3876675" cy="1296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0"/>
              </a:spcBef>
            </a:pPr>
            <a:r>
              <a:rPr dirty="0" sz="1550" spc="-10">
                <a:latin typeface="Arial"/>
                <a:cs typeface="Arial"/>
              </a:rPr>
              <a:t>komutunda ise sonuç hedefi</a:t>
            </a:r>
            <a:r>
              <a:rPr dirty="0" sz="1550" spc="-5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etkiler.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5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550" spc="-50">
                <a:latin typeface="Arial"/>
                <a:cs typeface="Arial"/>
              </a:rPr>
              <a:t>Test </a:t>
            </a:r>
            <a:r>
              <a:rPr dirty="0" sz="1550" spc="-10">
                <a:latin typeface="Arial"/>
                <a:cs typeface="Arial"/>
              </a:rPr>
              <a:t>komutunun yalnızca bayrakları  etkilemesi sebebiyle hemen ardından şartlı  dallanma komutu kullanılarak işlem</a:t>
            </a:r>
            <a:r>
              <a:rPr dirty="0" sz="1550" spc="20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yapılır.</a:t>
            </a:r>
            <a:endParaRPr sz="15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191</a:t>
            </a:r>
            <a:endParaRPr sz="550">
              <a:latin typeface="Arimo"/>
              <a:cs typeface="Arim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192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367" y="555602"/>
            <a:ext cx="4184015" cy="98107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740"/>
              </a:spcBef>
            </a:pPr>
            <a:r>
              <a:rPr dirty="0" sz="1700" spc="15">
                <a:latin typeface="Arial"/>
                <a:cs typeface="Arial"/>
              </a:rPr>
              <a:t>Örnekler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300" b="1">
                <a:latin typeface="Arial"/>
                <a:cs typeface="Arial"/>
              </a:rPr>
              <a:t>Mod</a:t>
            </a:r>
            <a:r>
              <a:rPr dirty="0" sz="1300" spc="-13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Alma: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ts val="1250"/>
              </a:lnSpc>
              <a:spcBef>
                <a:spcPts val="305"/>
              </a:spcBef>
            </a:pPr>
            <a:r>
              <a:rPr dirty="0" sz="1300" spc="-5">
                <a:latin typeface="Arial"/>
                <a:cs typeface="Arial"/>
              </a:rPr>
              <a:t>AND </a:t>
            </a:r>
            <a:r>
              <a:rPr dirty="0" sz="1300" spc="-25">
                <a:latin typeface="Arial"/>
                <a:cs typeface="Arial"/>
              </a:rPr>
              <a:t>SAYI, </a:t>
            </a:r>
            <a:r>
              <a:rPr dirty="0" sz="1300" spc="-5">
                <a:latin typeface="Arial"/>
                <a:cs typeface="Arial"/>
              </a:rPr>
              <a:t>1; Sayının </a:t>
            </a:r>
            <a:r>
              <a:rPr dirty="0" sz="1300">
                <a:latin typeface="Arial"/>
                <a:cs typeface="Arial"/>
              </a:rPr>
              <a:t>2 </a:t>
            </a:r>
            <a:r>
              <a:rPr dirty="0" sz="1300" spc="-5">
                <a:latin typeface="Arial"/>
                <a:cs typeface="Arial"/>
              </a:rPr>
              <a:t>ye bölümünden kalanı </a:t>
            </a:r>
            <a:r>
              <a:rPr dirty="0" sz="1300" spc="-20">
                <a:latin typeface="Arial"/>
                <a:cs typeface="Arial"/>
              </a:rPr>
              <a:t>alır. </a:t>
            </a:r>
            <a:r>
              <a:rPr dirty="0" sz="1300" spc="-30">
                <a:latin typeface="Arial"/>
                <a:cs typeface="Arial"/>
              </a:rPr>
              <a:t>Yani  </a:t>
            </a:r>
            <a:r>
              <a:rPr dirty="0" sz="1300">
                <a:latin typeface="Arial"/>
                <a:cs typeface="Arial"/>
              </a:rPr>
              <a:t>2 ye </a:t>
            </a:r>
            <a:r>
              <a:rPr dirty="0" sz="1300" spc="-5">
                <a:latin typeface="Arial"/>
                <a:cs typeface="Arial"/>
              </a:rPr>
              <a:t>mod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 spc="-20">
                <a:latin typeface="Arial"/>
                <a:cs typeface="Arial"/>
              </a:rPr>
              <a:t>alır.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3367" y="1510964"/>
            <a:ext cx="4183379" cy="56959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300" spc="-5" b="1">
                <a:latin typeface="Arial"/>
                <a:cs typeface="Arial"/>
              </a:rPr>
              <a:t>Küçük-Büyük Harf Çevrimi: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300" spc="-25" b="1">
                <a:latin typeface="Arial"/>
                <a:cs typeface="Arial"/>
              </a:rPr>
              <a:t>Yol:</a:t>
            </a:r>
            <a:r>
              <a:rPr dirty="0" sz="1300" spc="75" b="1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(A-Z)</a:t>
            </a:r>
            <a:r>
              <a:rPr dirty="0" sz="1300" spc="8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41h-5Ah</a:t>
            </a:r>
            <a:r>
              <a:rPr dirty="0" sz="1300" spc="8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arası;</a:t>
            </a:r>
            <a:r>
              <a:rPr dirty="0" sz="1300" spc="8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(a-z)</a:t>
            </a:r>
            <a:r>
              <a:rPr dirty="0" sz="1300" spc="85">
                <a:latin typeface="Arial"/>
                <a:cs typeface="Arial"/>
              </a:rPr>
              <a:t> </a:t>
            </a:r>
            <a:r>
              <a:rPr dirty="0" sz="1300" spc="5">
                <a:latin typeface="Arial"/>
                <a:cs typeface="Arial"/>
              </a:rPr>
              <a:t>61h-7Ah</a:t>
            </a:r>
            <a:r>
              <a:rPr dirty="0" sz="1300">
                <a:latin typeface="Arial"/>
                <a:cs typeface="Arial"/>
              </a:rPr>
              <a:t> ‘</a:t>
            </a:r>
            <a:r>
              <a:rPr dirty="0" sz="1300" spc="85">
                <a:latin typeface="Arial"/>
                <a:cs typeface="Arial"/>
              </a:rPr>
              <a:t> </a:t>
            </a:r>
            <a:r>
              <a:rPr dirty="0" sz="1300" spc="-20">
                <a:latin typeface="Arial"/>
                <a:cs typeface="Arial"/>
              </a:rPr>
              <a:t>tır.</a:t>
            </a:r>
            <a:r>
              <a:rPr dirty="0" sz="1300" spc="85">
                <a:latin typeface="Arial"/>
                <a:cs typeface="Arial"/>
              </a:rPr>
              <a:t> </a:t>
            </a:r>
            <a:r>
              <a:rPr dirty="0" sz="1300" spc="-30">
                <a:latin typeface="Arial"/>
                <a:cs typeface="Arial"/>
              </a:rPr>
              <a:t>Yani</a:t>
            </a:r>
            <a:r>
              <a:rPr dirty="0" sz="1300" spc="7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küçük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320" y="2015424"/>
            <a:ext cx="360108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harf ile büyük harf arasında 20h’lık bir </a:t>
            </a:r>
            <a:r>
              <a:rPr dirty="0" sz="1300">
                <a:latin typeface="Arial"/>
                <a:cs typeface="Arial"/>
              </a:rPr>
              <a:t>fark</a:t>
            </a:r>
            <a:r>
              <a:rPr dirty="0" sz="1300" spc="50">
                <a:latin typeface="Arial"/>
                <a:cs typeface="Arial"/>
              </a:rPr>
              <a:t> </a:t>
            </a:r>
            <a:r>
              <a:rPr dirty="0" sz="1300" spc="-25">
                <a:latin typeface="Arial"/>
                <a:cs typeface="Arial"/>
              </a:rPr>
              <a:t>vardır.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367" y="2213964"/>
            <a:ext cx="4183379" cy="38290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 marR="5080">
              <a:lnSpc>
                <a:spcPts val="1250"/>
              </a:lnSpc>
              <a:spcBef>
                <a:spcPts val="400"/>
              </a:spcBef>
            </a:pPr>
            <a:r>
              <a:rPr dirty="0" sz="1300" spc="-25" b="1">
                <a:latin typeface="Arial"/>
                <a:cs typeface="Arial"/>
              </a:rPr>
              <a:t>Yol: </a:t>
            </a:r>
            <a:r>
              <a:rPr dirty="0" sz="1300">
                <a:latin typeface="Arial"/>
                <a:cs typeface="Arial"/>
              </a:rPr>
              <a:t>MSB </a:t>
            </a:r>
            <a:r>
              <a:rPr dirty="0" sz="1300" spc="-5">
                <a:latin typeface="Arial"/>
                <a:cs typeface="Arial"/>
              </a:rPr>
              <a:t>bitinin birinci biti </a:t>
            </a:r>
            <a:r>
              <a:rPr dirty="0" sz="1300">
                <a:latin typeface="Arial"/>
                <a:cs typeface="Arial"/>
              </a:rPr>
              <a:t>1 </a:t>
            </a:r>
            <a:r>
              <a:rPr dirty="0" sz="1300" spc="-5">
                <a:latin typeface="Arial"/>
                <a:cs typeface="Arial"/>
              </a:rPr>
              <a:t>yapılırsa küçük harfe  </a:t>
            </a:r>
            <a:r>
              <a:rPr dirty="0" sz="1300" spc="-10">
                <a:latin typeface="Arial"/>
                <a:cs typeface="Arial"/>
              </a:rPr>
              <a:t>çevrilir.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367" y="2644887"/>
            <a:ext cx="4183379" cy="54165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algn="just" marL="12700" marR="5080">
              <a:lnSpc>
                <a:spcPts val="1250"/>
              </a:lnSpc>
              <a:spcBef>
                <a:spcPts val="400"/>
              </a:spcBef>
            </a:pPr>
            <a:r>
              <a:rPr dirty="0" sz="1300" spc="-5" b="1">
                <a:latin typeface="Arial"/>
                <a:cs typeface="Arial"/>
              </a:rPr>
              <a:t>Örnek: </a:t>
            </a:r>
            <a:r>
              <a:rPr dirty="0" sz="1300" spc="-25">
                <a:latin typeface="Arial"/>
                <a:cs typeface="Arial"/>
              </a:rPr>
              <a:t>Yazı </a:t>
            </a:r>
            <a:r>
              <a:rPr dirty="0" sz="1300">
                <a:latin typeface="Arial"/>
                <a:cs typeface="Arial"/>
              </a:rPr>
              <a:t>DB </a:t>
            </a:r>
            <a:r>
              <a:rPr dirty="0" sz="1300" spc="-5">
                <a:latin typeface="Arial"/>
                <a:cs typeface="Arial"/>
              </a:rPr>
              <a:t>‘Karabuk Universitesi&amp;’ tanımlanıyor </a:t>
            </a:r>
            <a:r>
              <a:rPr dirty="0" sz="1300">
                <a:latin typeface="Arial"/>
                <a:cs typeface="Arial"/>
              </a:rPr>
              <a:t>bu  </a:t>
            </a:r>
            <a:r>
              <a:rPr dirty="0" sz="1300" spc="-5">
                <a:latin typeface="Arial"/>
                <a:cs typeface="Arial"/>
              </a:rPr>
              <a:t>string ifadeyi büyük harfe çeviren program kodunu  yazınız.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6493" y="3133344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032"/>
                </a:moveTo>
                <a:lnTo>
                  <a:pt x="4412170" y="0"/>
                </a:lnTo>
                <a:lnTo>
                  <a:pt x="0" y="0"/>
                </a:lnTo>
                <a:lnTo>
                  <a:pt x="0" y="414032"/>
                </a:lnTo>
                <a:lnTo>
                  <a:pt x="4412170" y="414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193</a:t>
            </a:r>
            <a:endParaRPr sz="550">
              <a:latin typeface="Arimo"/>
              <a:cs typeface="Arim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026211" y="613083"/>
            <a:ext cx="1925955" cy="2901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>
                <a:latin typeface="Arial"/>
                <a:cs typeface="Arial"/>
              </a:rPr>
              <a:t>Örnekler</a:t>
            </a:r>
            <a:r>
              <a:rPr dirty="0" spc="-50">
                <a:latin typeface="Arial"/>
                <a:cs typeface="Arial"/>
              </a:rPr>
              <a:t> </a:t>
            </a:r>
            <a:r>
              <a:rPr dirty="0" spc="15">
                <a:latin typeface="Arial"/>
                <a:cs typeface="Arial"/>
              </a:rPr>
              <a:t>(devam...)</a:t>
            </a:r>
          </a:p>
        </p:txBody>
      </p:sp>
      <p:sp>
        <p:nvSpPr>
          <p:cNvPr id="12" name="object 12"/>
          <p:cNvSpPr/>
          <p:nvPr/>
        </p:nvSpPr>
        <p:spPr>
          <a:xfrm>
            <a:off x="7538224" y="962215"/>
            <a:ext cx="6350" cy="104139"/>
          </a:xfrm>
          <a:custGeom>
            <a:avLst/>
            <a:gdLst/>
            <a:ahLst/>
            <a:cxnLst/>
            <a:rect l="l" t="t" r="r" b="b"/>
            <a:pathLst>
              <a:path w="6350" h="104140">
                <a:moveTo>
                  <a:pt x="6248" y="103822"/>
                </a:moveTo>
                <a:lnTo>
                  <a:pt x="6248" y="0"/>
                </a:lnTo>
                <a:lnTo>
                  <a:pt x="0" y="0"/>
                </a:lnTo>
                <a:lnTo>
                  <a:pt x="0" y="103822"/>
                </a:lnTo>
                <a:lnTo>
                  <a:pt x="6248" y="10382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814707" y="966279"/>
            <a:ext cx="955040" cy="55499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345"/>
              </a:spcBef>
            </a:pPr>
            <a:r>
              <a:rPr dirty="0" sz="950" spc="5" b="1">
                <a:latin typeface="Arial"/>
                <a:cs typeface="Arial"/>
              </a:rPr>
              <a:t>.MODEL</a:t>
            </a:r>
            <a:r>
              <a:rPr dirty="0" sz="950" spc="-9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SMALL</a:t>
            </a:r>
            <a:endParaRPr sz="950">
              <a:latin typeface="Arial"/>
              <a:cs typeface="Arial"/>
            </a:endParaRPr>
          </a:p>
          <a:p>
            <a:pPr algn="r" marR="46990">
              <a:lnSpc>
                <a:spcPct val="100000"/>
              </a:lnSpc>
              <a:spcBef>
                <a:spcPts val="250"/>
              </a:spcBef>
            </a:pPr>
            <a:r>
              <a:rPr dirty="0" sz="950" spc="-10" b="1">
                <a:latin typeface="Arial"/>
                <a:cs typeface="Arial"/>
              </a:rPr>
              <a:t>.STACK</a:t>
            </a:r>
            <a:r>
              <a:rPr dirty="0" sz="950" spc="-7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64</a:t>
            </a:r>
            <a:endParaRPr sz="95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  <a:spcBef>
                <a:spcPts val="250"/>
              </a:spcBef>
            </a:pPr>
            <a:r>
              <a:rPr dirty="0" sz="950" spc="-25" b="1">
                <a:latin typeface="Arial"/>
                <a:cs typeface="Arial"/>
              </a:rPr>
              <a:t>.DATA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38401" y="982971"/>
            <a:ext cx="872490" cy="4667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45" b="1">
                <a:latin typeface="Trebuchet MS"/>
                <a:cs typeface="Trebuchet MS"/>
              </a:rPr>
              <a:t>BAS:</a:t>
            </a:r>
            <a:endParaRPr sz="950">
              <a:latin typeface="Trebuchet MS"/>
              <a:cs typeface="Trebuchet MS"/>
            </a:endParaRPr>
          </a:p>
          <a:p>
            <a:pPr marL="205104" marR="5080">
              <a:lnSpc>
                <a:spcPct val="101600"/>
              </a:lnSpc>
            </a:pPr>
            <a:r>
              <a:rPr dirty="0" sz="950" spc="20" b="1">
                <a:latin typeface="Trebuchet MS"/>
                <a:cs typeface="Trebuchet MS"/>
              </a:rPr>
              <a:t>MOV </a:t>
            </a:r>
            <a:r>
              <a:rPr dirty="0" sz="950" spc="-60" b="1">
                <a:latin typeface="Trebuchet MS"/>
                <a:cs typeface="Trebuchet MS"/>
              </a:rPr>
              <a:t>AL,[SI]  </a:t>
            </a:r>
            <a:r>
              <a:rPr dirty="0" sz="950" b="1">
                <a:latin typeface="Trebuchet MS"/>
                <a:cs typeface="Trebuchet MS"/>
              </a:rPr>
              <a:t>CMP </a:t>
            </a:r>
            <a:r>
              <a:rPr dirty="0" sz="950" spc="-75" b="1">
                <a:latin typeface="Trebuchet MS"/>
                <a:cs typeface="Trebuchet MS"/>
              </a:rPr>
              <a:t>AL,</a:t>
            </a:r>
            <a:r>
              <a:rPr dirty="0" sz="950" spc="-215" b="1">
                <a:latin typeface="Trebuchet MS"/>
                <a:cs typeface="Trebuchet MS"/>
              </a:rPr>
              <a:t> </a:t>
            </a:r>
            <a:r>
              <a:rPr dirty="0" sz="950" spc="-60" b="1">
                <a:latin typeface="Trebuchet MS"/>
                <a:cs typeface="Trebuchet MS"/>
              </a:rPr>
              <a:t>61H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83275" y="1065275"/>
            <a:ext cx="4412615" cy="828675"/>
            <a:chOff x="5783275" y="1065275"/>
            <a:chExt cx="4412615" cy="828675"/>
          </a:xfrm>
        </p:grpSpPr>
        <p:sp>
          <p:nvSpPr>
            <p:cNvPr id="16" name="object 16"/>
            <p:cNvSpPr/>
            <p:nvPr/>
          </p:nvSpPr>
          <p:spPr>
            <a:xfrm>
              <a:off x="7538224" y="1065275"/>
              <a:ext cx="6350" cy="414655"/>
            </a:xfrm>
            <a:custGeom>
              <a:avLst/>
              <a:gdLst/>
              <a:ahLst/>
              <a:cxnLst/>
              <a:rect l="l" t="t" r="r" b="b"/>
              <a:pathLst>
                <a:path w="6350" h="414655">
                  <a:moveTo>
                    <a:pt x="6248" y="414528"/>
                  </a:moveTo>
                  <a:lnTo>
                    <a:pt x="6248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6248" y="414528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783275" y="1479041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5">
                  <a:moveTo>
                    <a:pt x="4412170" y="414528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4412170" y="414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947435" y="1495731"/>
            <a:ext cx="1570990" cy="37846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950" spc="-20" b="1">
                <a:latin typeface="Arial"/>
                <a:cs typeface="Arial"/>
              </a:rPr>
              <a:t>YAZI </a:t>
            </a:r>
            <a:r>
              <a:rPr dirty="0" sz="950" spc="5" b="1">
                <a:latin typeface="Arial"/>
                <a:cs typeface="Arial"/>
              </a:rPr>
              <a:t>DB </a:t>
            </a:r>
            <a:r>
              <a:rPr dirty="0" sz="700" spc="10" b="1">
                <a:latin typeface="Arial"/>
                <a:cs typeface="Arial"/>
              </a:rPr>
              <a:t>‘Karabuk</a:t>
            </a:r>
            <a:r>
              <a:rPr dirty="0" sz="700" spc="-15" b="1">
                <a:latin typeface="Arial"/>
                <a:cs typeface="Arial"/>
              </a:rPr>
              <a:t> </a:t>
            </a:r>
            <a:r>
              <a:rPr dirty="0" sz="700" spc="10" b="1">
                <a:latin typeface="Arial"/>
                <a:cs typeface="Arial"/>
              </a:rPr>
              <a:t>Universitesi&amp;’</a:t>
            </a:r>
            <a:endParaRPr sz="70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  <a:spcBef>
                <a:spcPts val="250"/>
              </a:spcBef>
            </a:pPr>
            <a:r>
              <a:rPr dirty="0" sz="950" b="1">
                <a:latin typeface="Arial"/>
                <a:cs typeface="Arial"/>
              </a:rPr>
              <a:t>.CODE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38332" y="1424222"/>
            <a:ext cx="596900" cy="46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2390" indent="192405">
              <a:lnSpc>
                <a:spcPct val="101600"/>
              </a:lnSpc>
              <a:spcBef>
                <a:spcPts val="95"/>
              </a:spcBef>
            </a:pPr>
            <a:r>
              <a:rPr dirty="0" sz="950" spc="-114" b="1">
                <a:latin typeface="Trebuchet MS"/>
                <a:cs typeface="Trebuchet MS"/>
              </a:rPr>
              <a:t>JA</a:t>
            </a:r>
            <a:r>
              <a:rPr dirty="0" sz="950" spc="-155" b="1">
                <a:latin typeface="Trebuchet MS"/>
                <a:cs typeface="Trebuchet MS"/>
              </a:rPr>
              <a:t> </a:t>
            </a:r>
            <a:r>
              <a:rPr dirty="0" sz="950" spc="-50" b="1">
                <a:latin typeface="Trebuchet MS"/>
                <a:cs typeface="Trebuchet MS"/>
              </a:rPr>
              <a:t>GIT  </a:t>
            </a:r>
            <a:r>
              <a:rPr dirty="0" sz="950" spc="-35" b="1">
                <a:latin typeface="Trebuchet MS"/>
                <a:cs typeface="Trebuchet MS"/>
              </a:rPr>
              <a:t>DON:</a:t>
            </a:r>
            <a:endParaRPr sz="95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5"/>
              </a:spcBef>
            </a:pPr>
            <a:r>
              <a:rPr dirty="0" sz="950" spc="-30" b="1">
                <a:latin typeface="Trebuchet MS"/>
                <a:cs typeface="Trebuchet MS"/>
              </a:rPr>
              <a:t>INC</a:t>
            </a:r>
            <a:r>
              <a:rPr dirty="0" sz="950" spc="-130" b="1">
                <a:latin typeface="Trebuchet MS"/>
                <a:cs typeface="Trebuchet MS"/>
              </a:rPr>
              <a:t> </a:t>
            </a:r>
            <a:r>
              <a:rPr dirty="0" sz="950" spc="-25" b="1">
                <a:latin typeface="Trebuchet MS"/>
                <a:cs typeface="Trebuchet MS"/>
              </a:rPr>
              <a:t>SI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38224" y="1479041"/>
            <a:ext cx="6350" cy="414655"/>
          </a:xfrm>
          <a:custGeom>
            <a:avLst/>
            <a:gdLst/>
            <a:ahLst/>
            <a:cxnLst/>
            <a:rect l="l" t="t" r="r" b="b"/>
            <a:pathLst>
              <a:path w="6350" h="414655">
                <a:moveTo>
                  <a:pt x="6248" y="414528"/>
                </a:moveTo>
                <a:lnTo>
                  <a:pt x="6248" y="0"/>
                </a:lnTo>
                <a:lnTo>
                  <a:pt x="0" y="0"/>
                </a:lnTo>
                <a:lnTo>
                  <a:pt x="0" y="414528"/>
                </a:lnTo>
                <a:lnTo>
                  <a:pt x="6248" y="41452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913789" y="1865403"/>
            <a:ext cx="53340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60" b="1">
                <a:latin typeface="Trebuchet MS"/>
                <a:cs typeface="Trebuchet MS"/>
              </a:rPr>
              <a:t>LOOP</a:t>
            </a:r>
            <a:r>
              <a:rPr dirty="0" sz="950" spc="-120" b="1">
                <a:latin typeface="Trebuchet MS"/>
                <a:cs typeface="Trebuchet MS"/>
              </a:rPr>
              <a:t> </a:t>
            </a:r>
            <a:r>
              <a:rPr dirty="0" sz="950" spc="-30" b="1">
                <a:latin typeface="Trebuchet MS"/>
                <a:cs typeface="Trebuchet MS"/>
              </a:rPr>
              <a:t>BAS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8303" y="2012451"/>
            <a:ext cx="225425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50" b="1">
                <a:latin typeface="Trebuchet MS"/>
                <a:cs typeface="Trebuchet MS"/>
              </a:rPr>
              <a:t>GI</a:t>
            </a:r>
            <a:r>
              <a:rPr dirty="0" sz="950" spc="-100" b="1">
                <a:latin typeface="Trebuchet MS"/>
                <a:cs typeface="Trebuchet MS"/>
              </a:rPr>
              <a:t>T</a:t>
            </a:r>
            <a:r>
              <a:rPr dirty="0" sz="950" spc="-85" b="1">
                <a:latin typeface="Trebuchet MS"/>
                <a:cs typeface="Trebuchet MS"/>
              </a:rPr>
              <a:t>: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58569" y="2159500"/>
            <a:ext cx="1966595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30" b="1">
                <a:latin typeface="Trebuchet MS"/>
                <a:cs typeface="Trebuchet MS"/>
              </a:rPr>
              <a:t>SUB </a:t>
            </a:r>
            <a:r>
              <a:rPr dirty="0" sz="950" spc="-70" b="1">
                <a:latin typeface="Trebuchet MS"/>
                <a:cs typeface="Trebuchet MS"/>
              </a:rPr>
              <a:t>AL,20H </a:t>
            </a:r>
            <a:r>
              <a:rPr dirty="0" sz="950" spc="-85" b="1">
                <a:latin typeface="Trebuchet MS"/>
                <a:cs typeface="Trebuchet MS"/>
              </a:rPr>
              <a:t>; </a:t>
            </a:r>
            <a:r>
              <a:rPr dirty="0" sz="950" spc="-60" b="1">
                <a:latin typeface="Trebuchet MS"/>
                <a:cs typeface="Trebuchet MS"/>
              </a:rPr>
              <a:t>20H </a:t>
            </a:r>
            <a:r>
              <a:rPr dirty="0" sz="950" spc="-65" b="1">
                <a:latin typeface="Trebuchet MS"/>
                <a:cs typeface="Trebuchet MS"/>
              </a:rPr>
              <a:t>çıkar </a:t>
            </a:r>
            <a:r>
              <a:rPr dirty="0" sz="950" spc="-60" b="1">
                <a:latin typeface="Trebuchet MS"/>
                <a:cs typeface="Trebuchet MS"/>
              </a:rPr>
              <a:t>ve </a:t>
            </a:r>
            <a:r>
              <a:rPr dirty="0" sz="950" spc="-50" b="1">
                <a:latin typeface="Trebuchet MS"/>
                <a:cs typeface="Trebuchet MS"/>
              </a:rPr>
              <a:t>büyük</a:t>
            </a:r>
            <a:r>
              <a:rPr dirty="0" sz="950" spc="-114" b="1">
                <a:latin typeface="Trebuchet MS"/>
                <a:cs typeface="Trebuchet MS"/>
              </a:rPr>
              <a:t> </a:t>
            </a:r>
            <a:r>
              <a:rPr dirty="0" sz="950" spc="-60" b="1">
                <a:latin typeface="Trebuchet MS"/>
                <a:cs typeface="Trebuchet MS"/>
              </a:rPr>
              <a:t>harfe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83275" y="1892807"/>
            <a:ext cx="4412615" cy="828040"/>
            <a:chOff x="5783275" y="1892807"/>
            <a:chExt cx="4412615" cy="828040"/>
          </a:xfrm>
        </p:grpSpPr>
        <p:sp>
          <p:nvSpPr>
            <p:cNvPr id="25" name="object 25"/>
            <p:cNvSpPr/>
            <p:nvPr/>
          </p:nvSpPr>
          <p:spPr>
            <a:xfrm>
              <a:off x="7538224" y="1892807"/>
              <a:ext cx="6350" cy="414020"/>
            </a:xfrm>
            <a:custGeom>
              <a:avLst/>
              <a:gdLst/>
              <a:ahLst/>
              <a:cxnLst/>
              <a:rect l="l" t="t" r="r" b="b"/>
              <a:pathLst>
                <a:path w="6350" h="414019">
                  <a:moveTo>
                    <a:pt x="6248" y="413766"/>
                  </a:moveTo>
                  <a:lnTo>
                    <a:pt x="6248" y="0"/>
                  </a:lnTo>
                  <a:lnTo>
                    <a:pt x="0" y="0"/>
                  </a:lnTo>
                  <a:lnTo>
                    <a:pt x="0" y="413766"/>
                  </a:lnTo>
                  <a:lnTo>
                    <a:pt x="6248" y="413766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783275" y="2305811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5">
                  <a:moveTo>
                    <a:pt x="4412170" y="414527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4412170" y="414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877940" y="1848761"/>
            <a:ext cx="1185545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9075" marR="5080" indent="-207010">
              <a:lnSpc>
                <a:spcPct val="121900"/>
              </a:lnSpc>
              <a:spcBef>
                <a:spcPts val="95"/>
              </a:spcBef>
            </a:pPr>
            <a:r>
              <a:rPr dirty="0" sz="950" spc="5" b="1">
                <a:latin typeface="Arial"/>
                <a:cs typeface="Arial"/>
              </a:rPr>
              <a:t>ANA PROC </a:t>
            </a:r>
            <a:r>
              <a:rPr dirty="0" sz="950" spc="-15" b="1">
                <a:latin typeface="Arial"/>
                <a:cs typeface="Arial"/>
              </a:rPr>
              <a:t>FAR  </a:t>
            </a:r>
            <a:r>
              <a:rPr dirty="0" sz="950" spc="10" b="1">
                <a:latin typeface="Arial"/>
                <a:cs typeface="Arial"/>
              </a:rPr>
              <a:t>MOV</a:t>
            </a:r>
            <a:r>
              <a:rPr dirty="0" sz="950" spc="-12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AX,@DATA  </a:t>
            </a:r>
            <a:r>
              <a:rPr dirty="0" sz="950" spc="5" b="1">
                <a:latin typeface="Arial"/>
                <a:cs typeface="Arial"/>
              </a:rPr>
              <a:t>MOV </a:t>
            </a:r>
            <a:r>
              <a:rPr dirty="0" sz="950" b="1">
                <a:latin typeface="Arial"/>
                <a:cs typeface="Arial"/>
              </a:rPr>
              <a:t>DS,</a:t>
            </a:r>
            <a:r>
              <a:rPr dirty="0" sz="950" spc="-5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AX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38401" y="2306627"/>
            <a:ext cx="891540" cy="4667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60" b="1">
                <a:latin typeface="Trebuchet MS"/>
                <a:cs typeface="Trebuchet MS"/>
              </a:rPr>
              <a:t>dönüştür.</a:t>
            </a:r>
            <a:endParaRPr sz="950">
              <a:latin typeface="Trebuchet MS"/>
              <a:cs typeface="Trebuchet MS"/>
            </a:endParaRPr>
          </a:p>
          <a:p>
            <a:pPr marL="232410" marR="5080" indent="27305">
              <a:lnSpc>
                <a:spcPct val="101600"/>
              </a:lnSpc>
            </a:pPr>
            <a:r>
              <a:rPr dirty="0" sz="950" spc="20" b="1">
                <a:latin typeface="Trebuchet MS"/>
                <a:cs typeface="Trebuchet MS"/>
              </a:rPr>
              <a:t>MOV</a:t>
            </a:r>
            <a:r>
              <a:rPr dirty="0" sz="950" spc="-120" b="1">
                <a:latin typeface="Trebuchet MS"/>
                <a:cs typeface="Trebuchet MS"/>
              </a:rPr>
              <a:t> </a:t>
            </a:r>
            <a:r>
              <a:rPr dirty="0" sz="950" spc="-60" b="1">
                <a:latin typeface="Trebuchet MS"/>
                <a:cs typeface="Trebuchet MS"/>
              </a:rPr>
              <a:t>[SI],AL  </a:t>
            </a:r>
            <a:r>
              <a:rPr dirty="0" sz="950" spc="-40" b="1">
                <a:latin typeface="Trebuchet MS"/>
                <a:cs typeface="Trebuchet MS"/>
              </a:rPr>
              <a:t>JMP</a:t>
            </a:r>
            <a:r>
              <a:rPr dirty="0" sz="950" spc="-85" b="1">
                <a:latin typeface="Trebuchet MS"/>
                <a:cs typeface="Trebuchet MS"/>
              </a:rPr>
              <a:t> </a:t>
            </a:r>
            <a:r>
              <a:rPr dirty="0" sz="950" spc="-15" b="1">
                <a:latin typeface="Trebuchet MS"/>
                <a:cs typeface="Trebuchet MS"/>
              </a:rPr>
              <a:t>DON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783275" y="2305811"/>
            <a:ext cx="4412615" cy="828675"/>
            <a:chOff x="5783275" y="2305811"/>
            <a:chExt cx="4412615" cy="828675"/>
          </a:xfrm>
        </p:grpSpPr>
        <p:sp>
          <p:nvSpPr>
            <p:cNvPr id="30" name="object 30"/>
            <p:cNvSpPr/>
            <p:nvPr/>
          </p:nvSpPr>
          <p:spPr>
            <a:xfrm>
              <a:off x="7538224" y="2305811"/>
              <a:ext cx="6350" cy="414655"/>
            </a:xfrm>
            <a:custGeom>
              <a:avLst/>
              <a:gdLst/>
              <a:ahLst/>
              <a:cxnLst/>
              <a:rect l="l" t="t" r="r" b="b"/>
              <a:pathLst>
                <a:path w="6350" h="414655">
                  <a:moveTo>
                    <a:pt x="6248" y="414528"/>
                  </a:moveTo>
                  <a:lnTo>
                    <a:pt x="6248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6248" y="414528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783275" y="2719577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5">
                  <a:moveTo>
                    <a:pt x="4412170" y="414527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4412170" y="414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050381" y="2484058"/>
            <a:ext cx="748665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1900"/>
              </a:lnSpc>
              <a:spcBef>
                <a:spcPts val="95"/>
              </a:spcBef>
            </a:pPr>
            <a:r>
              <a:rPr dirty="0" sz="950" spc="5" b="1">
                <a:latin typeface="Arial"/>
                <a:cs typeface="Arial"/>
              </a:rPr>
              <a:t>MOV </a:t>
            </a:r>
            <a:r>
              <a:rPr dirty="0" sz="950" b="1">
                <a:latin typeface="Arial"/>
                <a:cs typeface="Arial"/>
              </a:rPr>
              <a:t>AL,0  </a:t>
            </a:r>
            <a:r>
              <a:rPr dirty="0" sz="950" spc="5" b="1">
                <a:latin typeface="Arial"/>
                <a:cs typeface="Arial"/>
              </a:rPr>
              <a:t>MOV </a:t>
            </a:r>
            <a:r>
              <a:rPr dirty="0" sz="950" b="1">
                <a:latin typeface="Arial"/>
                <a:cs typeface="Arial"/>
              </a:rPr>
              <a:t>CX,20  </a:t>
            </a:r>
            <a:r>
              <a:rPr dirty="0" sz="950" spc="5" b="1">
                <a:latin typeface="Arial"/>
                <a:cs typeface="Arial"/>
              </a:rPr>
              <a:t>LEA SI,</a:t>
            </a:r>
            <a:r>
              <a:rPr dirty="0" sz="950" spc="-125" b="1">
                <a:latin typeface="Arial"/>
                <a:cs typeface="Arial"/>
              </a:rPr>
              <a:t> </a:t>
            </a:r>
            <a:r>
              <a:rPr dirty="0" sz="950" spc="-20" b="1">
                <a:latin typeface="Arial"/>
                <a:cs typeface="Arial"/>
              </a:rPr>
              <a:t>YAZI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783275" y="2719577"/>
            <a:ext cx="4412615" cy="828040"/>
            <a:chOff x="5783275" y="2719577"/>
            <a:chExt cx="4412615" cy="828040"/>
          </a:xfrm>
        </p:grpSpPr>
        <p:sp>
          <p:nvSpPr>
            <p:cNvPr id="34" name="object 34"/>
            <p:cNvSpPr/>
            <p:nvPr/>
          </p:nvSpPr>
          <p:spPr>
            <a:xfrm>
              <a:off x="7538224" y="2719577"/>
              <a:ext cx="6350" cy="414655"/>
            </a:xfrm>
            <a:custGeom>
              <a:avLst/>
              <a:gdLst/>
              <a:ahLst/>
              <a:cxnLst/>
              <a:rect l="l" t="t" r="r" b="b"/>
              <a:pathLst>
                <a:path w="6350" h="414655">
                  <a:moveTo>
                    <a:pt x="6248" y="414527"/>
                  </a:moveTo>
                  <a:lnTo>
                    <a:pt x="6248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6248" y="414527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783275" y="3133344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4">
                  <a:moveTo>
                    <a:pt x="4412170" y="414032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032"/>
                  </a:lnTo>
                  <a:lnTo>
                    <a:pt x="4412170" y="414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7638401" y="2836077"/>
            <a:ext cx="700405" cy="614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5104" marR="5080" indent="-193040">
              <a:lnSpc>
                <a:spcPct val="101600"/>
              </a:lnSpc>
              <a:spcBef>
                <a:spcPts val="95"/>
              </a:spcBef>
            </a:pPr>
            <a:r>
              <a:rPr dirty="0" sz="950" spc="20" b="1">
                <a:latin typeface="Trebuchet MS"/>
                <a:cs typeface="Trebuchet MS"/>
              </a:rPr>
              <a:t>MOV</a:t>
            </a:r>
            <a:r>
              <a:rPr dirty="0" sz="950" spc="-130" b="1">
                <a:latin typeface="Trebuchet MS"/>
                <a:cs typeface="Trebuchet MS"/>
              </a:rPr>
              <a:t> </a:t>
            </a:r>
            <a:r>
              <a:rPr dirty="0" sz="950" spc="-60" b="1">
                <a:latin typeface="Trebuchet MS"/>
                <a:cs typeface="Trebuchet MS"/>
              </a:rPr>
              <a:t>AH,4CH  </a:t>
            </a:r>
            <a:r>
              <a:rPr dirty="0" sz="950" spc="-40" b="1">
                <a:latin typeface="Trebuchet MS"/>
                <a:cs typeface="Trebuchet MS"/>
              </a:rPr>
              <a:t>INT</a:t>
            </a:r>
            <a:r>
              <a:rPr dirty="0" sz="950" spc="-95" b="1">
                <a:latin typeface="Trebuchet MS"/>
                <a:cs typeface="Trebuchet MS"/>
              </a:rPr>
              <a:t> </a:t>
            </a:r>
            <a:r>
              <a:rPr dirty="0" sz="950" spc="-60" b="1">
                <a:latin typeface="Trebuchet MS"/>
                <a:cs typeface="Trebuchet MS"/>
              </a:rPr>
              <a:t>21H</a:t>
            </a:r>
            <a:endParaRPr sz="950">
              <a:latin typeface="Trebuchet MS"/>
              <a:cs typeface="Trebuchet MS"/>
            </a:endParaRPr>
          </a:p>
          <a:p>
            <a:pPr marL="94615" marR="123189" indent="-82550">
              <a:lnSpc>
                <a:spcPct val="101600"/>
              </a:lnSpc>
            </a:pPr>
            <a:r>
              <a:rPr dirty="0" sz="950" spc="-15" b="1">
                <a:latin typeface="Trebuchet MS"/>
                <a:cs typeface="Trebuchet MS"/>
              </a:rPr>
              <a:t>ANA </a:t>
            </a:r>
            <a:r>
              <a:rPr dirty="0" sz="950" spc="-35" b="1">
                <a:latin typeface="Trebuchet MS"/>
                <a:cs typeface="Trebuchet MS"/>
              </a:rPr>
              <a:t>ENDP  </a:t>
            </a:r>
            <a:r>
              <a:rPr dirty="0" sz="950" spc="-30" b="1">
                <a:latin typeface="Trebuchet MS"/>
                <a:cs typeface="Trebuchet MS"/>
              </a:rPr>
              <a:t>END</a:t>
            </a:r>
            <a:r>
              <a:rPr dirty="0" sz="950" spc="-140" b="1">
                <a:latin typeface="Trebuchet MS"/>
                <a:cs typeface="Trebuchet MS"/>
              </a:rPr>
              <a:t> </a:t>
            </a:r>
            <a:r>
              <a:rPr dirty="0" sz="950" spc="-20" b="1">
                <a:latin typeface="Trebuchet MS"/>
                <a:cs typeface="Trebuchet MS"/>
              </a:rPr>
              <a:t>ANA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38224" y="3133344"/>
            <a:ext cx="6350" cy="261620"/>
          </a:xfrm>
          <a:custGeom>
            <a:avLst/>
            <a:gdLst/>
            <a:ahLst/>
            <a:cxnLst/>
            <a:rect l="l" t="t" r="r" b="b"/>
            <a:pathLst>
              <a:path w="6350" h="261620">
                <a:moveTo>
                  <a:pt x="6248" y="261073"/>
                </a:moveTo>
                <a:lnTo>
                  <a:pt x="6248" y="0"/>
                </a:lnTo>
                <a:lnTo>
                  <a:pt x="0" y="0"/>
                </a:lnTo>
                <a:lnTo>
                  <a:pt x="0" y="261073"/>
                </a:lnTo>
                <a:lnTo>
                  <a:pt x="6248" y="26107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194</a:t>
            </a:r>
            <a:endParaRPr sz="550">
              <a:latin typeface="Arimo"/>
              <a:cs typeface="Arim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48518" y="4361990"/>
            <a:ext cx="33870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 b="1">
                <a:latin typeface="Arial"/>
                <a:cs typeface="Arial"/>
              </a:rPr>
              <a:t>KAYDIRMA </a:t>
            </a:r>
            <a:r>
              <a:rPr dirty="0" sz="1350" spc="-5" b="1">
                <a:latin typeface="Arial"/>
                <a:cs typeface="Arial"/>
              </a:rPr>
              <a:t>VE DÖNDÜRME</a:t>
            </a:r>
            <a:r>
              <a:rPr dirty="0" sz="1350" spc="295" b="1">
                <a:latin typeface="Arial"/>
                <a:cs typeface="Arial"/>
              </a:rPr>
              <a:t> </a:t>
            </a:r>
            <a:r>
              <a:rPr dirty="0" sz="1350" spc="-5" b="1">
                <a:latin typeface="Arial"/>
                <a:cs typeface="Arial"/>
              </a:rPr>
              <a:t>KOMUTLARI</a:t>
            </a:r>
            <a:endParaRPr sz="13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8518" y="4740142"/>
            <a:ext cx="2571115" cy="96520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78435" algn="l"/>
              </a:tabLst>
            </a:pPr>
            <a:r>
              <a:rPr dirty="0" sz="1550" spc="-10" b="1">
                <a:latin typeface="Arial"/>
                <a:cs typeface="Arial"/>
              </a:rPr>
              <a:t>Kaydırma Komutları</a:t>
            </a:r>
            <a:endParaRPr sz="1550">
              <a:latin typeface="Arial"/>
              <a:cs typeface="Arial"/>
            </a:endParaRPr>
          </a:p>
          <a:p>
            <a:pPr lvl="1" marL="370840" indent="-138430">
              <a:lnSpc>
                <a:spcPct val="100000"/>
              </a:lnSpc>
              <a:spcBef>
                <a:spcPts val="170"/>
              </a:spcBef>
              <a:buFont typeface="Arial"/>
              <a:buChar char="–"/>
              <a:tabLst>
                <a:tab pos="371475" algn="l"/>
              </a:tabLst>
            </a:pPr>
            <a:r>
              <a:rPr dirty="0" sz="1350" spc="-5" b="1">
                <a:latin typeface="Arial"/>
                <a:cs typeface="Arial"/>
              </a:rPr>
              <a:t>SHR(Shift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spc="-5" b="1">
                <a:latin typeface="Arial"/>
                <a:cs typeface="Arial"/>
              </a:rPr>
              <a:t>Right)</a:t>
            </a:r>
            <a:endParaRPr sz="1350">
              <a:latin typeface="Arial"/>
              <a:cs typeface="Arial"/>
            </a:endParaRPr>
          </a:p>
          <a:p>
            <a:pPr lvl="1" marL="370840" indent="-138430">
              <a:lnSpc>
                <a:spcPct val="100000"/>
              </a:lnSpc>
              <a:spcBef>
                <a:spcPts val="160"/>
              </a:spcBef>
              <a:buFont typeface="Arial"/>
              <a:buChar char="–"/>
              <a:tabLst>
                <a:tab pos="371475" algn="l"/>
              </a:tabLst>
            </a:pPr>
            <a:r>
              <a:rPr dirty="0" sz="1350" b="1">
                <a:latin typeface="Arial"/>
                <a:cs typeface="Arial"/>
              </a:rPr>
              <a:t>SHL(Shift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spc="-5" b="1">
                <a:latin typeface="Arial"/>
                <a:cs typeface="Arial"/>
              </a:rPr>
              <a:t>Left)</a:t>
            </a:r>
            <a:endParaRPr sz="1350">
              <a:latin typeface="Arial"/>
              <a:cs typeface="Arial"/>
            </a:endParaRPr>
          </a:p>
          <a:p>
            <a:pPr lvl="1" marL="370840" indent="-138430">
              <a:lnSpc>
                <a:spcPct val="100000"/>
              </a:lnSpc>
              <a:spcBef>
                <a:spcPts val="165"/>
              </a:spcBef>
              <a:buFont typeface="Arial"/>
              <a:buChar char="–"/>
              <a:tabLst>
                <a:tab pos="371475" algn="l"/>
              </a:tabLst>
            </a:pPr>
            <a:r>
              <a:rPr dirty="0" sz="1350" spc="-5" b="1">
                <a:latin typeface="Arial"/>
                <a:cs typeface="Arial"/>
              </a:rPr>
              <a:t>SAR(Shift </a:t>
            </a:r>
            <a:r>
              <a:rPr dirty="0" sz="1350" b="1">
                <a:latin typeface="Arial"/>
                <a:cs typeface="Arial"/>
              </a:rPr>
              <a:t>Aritmetik</a:t>
            </a:r>
            <a:r>
              <a:rPr dirty="0" sz="1350" spc="-75" b="1">
                <a:latin typeface="Arial"/>
                <a:cs typeface="Arial"/>
              </a:rPr>
              <a:t> </a:t>
            </a:r>
            <a:r>
              <a:rPr dirty="0" sz="1350" spc="-5" b="1">
                <a:latin typeface="Arial"/>
                <a:cs typeface="Arial"/>
              </a:rPr>
              <a:t>Right):</a:t>
            </a:r>
            <a:endParaRPr sz="13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96493" y="5665470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969128" y="5699973"/>
            <a:ext cx="22078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latin typeface="Arial"/>
                <a:cs typeface="Arial"/>
              </a:rPr>
              <a:t>– </a:t>
            </a:r>
            <a:r>
              <a:rPr dirty="0" sz="1350" b="1">
                <a:latin typeface="Arial"/>
                <a:cs typeface="Arial"/>
              </a:rPr>
              <a:t>SAL(Shift Aritmetik</a:t>
            </a:r>
            <a:r>
              <a:rPr dirty="0" sz="1350" spc="-18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Left):</a:t>
            </a:r>
            <a:endParaRPr sz="13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8518" y="6131452"/>
            <a:ext cx="2139315" cy="73850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78435" algn="l"/>
              </a:tabLst>
            </a:pPr>
            <a:r>
              <a:rPr dirty="0" sz="1550" spc="-10" b="1">
                <a:latin typeface="Arial"/>
                <a:cs typeface="Arial"/>
              </a:rPr>
              <a:t>Döndürme</a:t>
            </a:r>
            <a:r>
              <a:rPr dirty="0" sz="1550" spc="-65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Komutlari</a:t>
            </a:r>
            <a:endParaRPr sz="1550">
              <a:latin typeface="Arial"/>
              <a:cs typeface="Arial"/>
            </a:endParaRPr>
          </a:p>
          <a:p>
            <a:pPr lvl="1" marL="370840" indent="-138430">
              <a:lnSpc>
                <a:spcPct val="100000"/>
              </a:lnSpc>
              <a:spcBef>
                <a:spcPts val="170"/>
              </a:spcBef>
              <a:buFont typeface="Arial"/>
              <a:buChar char="–"/>
              <a:tabLst>
                <a:tab pos="371475" algn="l"/>
              </a:tabLst>
            </a:pPr>
            <a:r>
              <a:rPr dirty="0" sz="1350" spc="-5" b="1">
                <a:latin typeface="Arial"/>
                <a:cs typeface="Arial"/>
              </a:rPr>
              <a:t>ROR(Rotate Right):</a:t>
            </a:r>
            <a:endParaRPr sz="1350">
              <a:latin typeface="Arial"/>
              <a:cs typeface="Arial"/>
            </a:endParaRPr>
          </a:p>
          <a:p>
            <a:pPr lvl="1" marL="370840" indent="-138430">
              <a:lnSpc>
                <a:spcPct val="100000"/>
              </a:lnSpc>
              <a:spcBef>
                <a:spcPts val="160"/>
              </a:spcBef>
              <a:buFont typeface="Arial"/>
              <a:buChar char="–"/>
              <a:tabLst>
                <a:tab pos="371475" algn="l"/>
              </a:tabLst>
            </a:pPr>
            <a:r>
              <a:rPr dirty="0" sz="1350" b="1">
                <a:latin typeface="Arial"/>
                <a:cs typeface="Arial"/>
              </a:rPr>
              <a:t>ROL(Rotate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Left):</a:t>
            </a:r>
            <a:endParaRPr sz="13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035306" y="4787760"/>
            <a:ext cx="3907790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5">
                <a:latin typeface="Arial"/>
                <a:cs typeface="Arial"/>
              </a:rPr>
              <a:t>Bitler </a:t>
            </a:r>
            <a:r>
              <a:rPr dirty="0" sz="1550" spc="-10">
                <a:latin typeface="Arial"/>
                <a:cs typeface="Arial"/>
              </a:rPr>
              <a:t>sağa doğru </a:t>
            </a:r>
            <a:r>
              <a:rPr dirty="0" sz="1550" spc="-5">
                <a:latin typeface="Arial"/>
                <a:cs typeface="Arial"/>
              </a:rPr>
              <a:t>kayar </a:t>
            </a:r>
            <a:r>
              <a:rPr dirty="0" sz="1550" spc="-10">
                <a:latin typeface="Arial"/>
                <a:cs typeface="Arial"/>
              </a:rPr>
              <a:t>ve 1. bit</a:t>
            </a:r>
            <a:r>
              <a:rPr dirty="0" sz="1550" spc="9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Carry’e</a:t>
            </a:r>
            <a:endParaRPr sz="15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00798" y="5023124"/>
            <a:ext cx="559435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25">
                <a:latin typeface="Arial"/>
                <a:cs typeface="Arial"/>
              </a:rPr>
              <a:t>düşer.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783275" y="5251703"/>
            <a:ext cx="4412615" cy="414655"/>
            <a:chOff x="5783275" y="5251703"/>
            <a:chExt cx="4412615" cy="414655"/>
          </a:xfrm>
        </p:grpSpPr>
        <p:sp>
          <p:nvSpPr>
            <p:cNvPr id="49" name="object 49"/>
            <p:cNvSpPr/>
            <p:nvPr/>
          </p:nvSpPr>
          <p:spPr>
            <a:xfrm>
              <a:off x="5783275" y="5251703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4">
                  <a:moveTo>
                    <a:pt x="4412170" y="414527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4412170" y="414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481876" y="5261533"/>
              <a:ext cx="3014980" cy="405130"/>
            </a:xfrm>
            <a:custGeom>
              <a:avLst/>
              <a:gdLst/>
              <a:ahLst/>
              <a:cxnLst/>
              <a:rect l="l" t="t" r="r" b="b"/>
              <a:pathLst>
                <a:path w="3014979" h="405129">
                  <a:moveTo>
                    <a:pt x="3014979" y="404698"/>
                  </a:moveTo>
                  <a:lnTo>
                    <a:pt x="3014979" y="0"/>
                  </a:lnTo>
                  <a:lnTo>
                    <a:pt x="0" y="0"/>
                  </a:lnTo>
                  <a:lnTo>
                    <a:pt x="0" y="404698"/>
                  </a:lnTo>
                  <a:lnTo>
                    <a:pt x="3014979" y="404698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751383" y="5535828"/>
              <a:ext cx="295275" cy="23495"/>
            </a:xfrm>
            <a:custGeom>
              <a:avLst/>
              <a:gdLst/>
              <a:ahLst/>
              <a:cxnLst/>
              <a:rect l="l" t="t" r="r" b="b"/>
              <a:pathLst>
                <a:path w="295275" h="23495">
                  <a:moveTo>
                    <a:pt x="295249" y="23164"/>
                  </a:moveTo>
                  <a:lnTo>
                    <a:pt x="273557" y="0"/>
                  </a:lnTo>
                  <a:lnTo>
                    <a:pt x="0" y="0"/>
                  </a:lnTo>
                  <a:lnTo>
                    <a:pt x="22059" y="23164"/>
                  </a:lnTo>
                  <a:lnTo>
                    <a:pt x="295249" y="2316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751383" y="5535828"/>
              <a:ext cx="295275" cy="23495"/>
            </a:xfrm>
            <a:custGeom>
              <a:avLst/>
              <a:gdLst/>
              <a:ahLst/>
              <a:cxnLst/>
              <a:rect l="l" t="t" r="r" b="b"/>
              <a:pathLst>
                <a:path w="295275" h="23495">
                  <a:moveTo>
                    <a:pt x="273557" y="0"/>
                  </a:moveTo>
                  <a:lnTo>
                    <a:pt x="0" y="0"/>
                  </a:lnTo>
                  <a:lnTo>
                    <a:pt x="22059" y="23164"/>
                  </a:lnTo>
                  <a:lnTo>
                    <a:pt x="295249" y="23164"/>
                  </a:lnTo>
                  <a:lnTo>
                    <a:pt x="2735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024941" y="5353456"/>
              <a:ext cx="22225" cy="205740"/>
            </a:xfrm>
            <a:custGeom>
              <a:avLst/>
              <a:gdLst/>
              <a:ahLst/>
              <a:cxnLst/>
              <a:rect l="l" t="t" r="r" b="b"/>
              <a:pathLst>
                <a:path w="22225" h="205739">
                  <a:moveTo>
                    <a:pt x="21691" y="205536"/>
                  </a:moveTo>
                  <a:lnTo>
                    <a:pt x="21691" y="23164"/>
                  </a:lnTo>
                  <a:lnTo>
                    <a:pt x="0" y="0"/>
                  </a:lnTo>
                  <a:lnTo>
                    <a:pt x="0" y="182372"/>
                  </a:lnTo>
                  <a:lnTo>
                    <a:pt x="21691" y="205536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024941" y="5353456"/>
              <a:ext cx="22225" cy="205740"/>
            </a:xfrm>
            <a:custGeom>
              <a:avLst/>
              <a:gdLst/>
              <a:ahLst/>
              <a:cxnLst/>
              <a:rect l="l" t="t" r="r" b="b"/>
              <a:pathLst>
                <a:path w="22225" h="205739">
                  <a:moveTo>
                    <a:pt x="21691" y="205536"/>
                  </a:moveTo>
                  <a:lnTo>
                    <a:pt x="0" y="182372"/>
                  </a:lnTo>
                  <a:lnTo>
                    <a:pt x="0" y="0"/>
                  </a:lnTo>
                  <a:lnTo>
                    <a:pt x="21691" y="23164"/>
                  </a:lnTo>
                  <a:lnTo>
                    <a:pt x="21691" y="2055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751383" y="5353456"/>
              <a:ext cx="273685" cy="182880"/>
            </a:xfrm>
            <a:custGeom>
              <a:avLst/>
              <a:gdLst/>
              <a:ahLst/>
              <a:cxnLst/>
              <a:rect l="l" t="t" r="r" b="b"/>
              <a:pathLst>
                <a:path w="273684" h="182879">
                  <a:moveTo>
                    <a:pt x="273557" y="0"/>
                  </a:moveTo>
                  <a:lnTo>
                    <a:pt x="273557" y="182372"/>
                  </a:lnTo>
                  <a:lnTo>
                    <a:pt x="0" y="182372"/>
                  </a:lnTo>
                  <a:lnTo>
                    <a:pt x="0" y="0"/>
                  </a:lnTo>
                  <a:lnTo>
                    <a:pt x="2735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751383" y="5353456"/>
              <a:ext cx="273685" cy="182880"/>
            </a:xfrm>
            <a:custGeom>
              <a:avLst/>
              <a:gdLst/>
              <a:ahLst/>
              <a:cxnLst/>
              <a:rect l="l" t="t" r="r" b="b"/>
              <a:pathLst>
                <a:path w="273684" h="182879">
                  <a:moveTo>
                    <a:pt x="273557" y="0"/>
                  </a:moveTo>
                  <a:lnTo>
                    <a:pt x="273557" y="182372"/>
                  </a:lnTo>
                  <a:lnTo>
                    <a:pt x="0" y="182372"/>
                  </a:lnTo>
                  <a:lnTo>
                    <a:pt x="0" y="0"/>
                  </a:lnTo>
                  <a:lnTo>
                    <a:pt x="2735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024941" y="5535828"/>
              <a:ext cx="296545" cy="23495"/>
            </a:xfrm>
            <a:custGeom>
              <a:avLst/>
              <a:gdLst/>
              <a:ahLst/>
              <a:cxnLst/>
              <a:rect l="l" t="t" r="r" b="b"/>
              <a:pathLst>
                <a:path w="296545" h="23495">
                  <a:moveTo>
                    <a:pt x="296354" y="23164"/>
                  </a:moveTo>
                  <a:lnTo>
                    <a:pt x="273189" y="0"/>
                  </a:lnTo>
                  <a:lnTo>
                    <a:pt x="0" y="0"/>
                  </a:lnTo>
                  <a:lnTo>
                    <a:pt x="21691" y="23164"/>
                  </a:lnTo>
                  <a:lnTo>
                    <a:pt x="296354" y="2316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024941" y="5535828"/>
              <a:ext cx="296545" cy="23495"/>
            </a:xfrm>
            <a:custGeom>
              <a:avLst/>
              <a:gdLst/>
              <a:ahLst/>
              <a:cxnLst/>
              <a:rect l="l" t="t" r="r" b="b"/>
              <a:pathLst>
                <a:path w="296545" h="23495">
                  <a:moveTo>
                    <a:pt x="273189" y="0"/>
                  </a:moveTo>
                  <a:lnTo>
                    <a:pt x="0" y="0"/>
                  </a:lnTo>
                  <a:lnTo>
                    <a:pt x="21691" y="23164"/>
                  </a:lnTo>
                  <a:lnTo>
                    <a:pt x="296354" y="23164"/>
                  </a:lnTo>
                  <a:lnTo>
                    <a:pt x="27318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298118" y="5353456"/>
              <a:ext cx="23495" cy="205740"/>
            </a:xfrm>
            <a:custGeom>
              <a:avLst/>
              <a:gdLst/>
              <a:ahLst/>
              <a:cxnLst/>
              <a:rect l="l" t="t" r="r" b="b"/>
              <a:pathLst>
                <a:path w="23495" h="205739">
                  <a:moveTo>
                    <a:pt x="23164" y="205536"/>
                  </a:moveTo>
                  <a:lnTo>
                    <a:pt x="23164" y="23164"/>
                  </a:lnTo>
                  <a:lnTo>
                    <a:pt x="0" y="0"/>
                  </a:lnTo>
                  <a:lnTo>
                    <a:pt x="0" y="182372"/>
                  </a:lnTo>
                  <a:lnTo>
                    <a:pt x="23164" y="205536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298118" y="5353456"/>
              <a:ext cx="23495" cy="205740"/>
            </a:xfrm>
            <a:custGeom>
              <a:avLst/>
              <a:gdLst/>
              <a:ahLst/>
              <a:cxnLst/>
              <a:rect l="l" t="t" r="r" b="b"/>
              <a:pathLst>
                <a:path w="23495" h="205739">
                  <a:moveTo>
                    <a:pt x="23164" y="205536"/>
                  </a:moveTo>
                  <a:lnTo>
                    <a:pt x="0" y="182372"/>
                  </a:lnTo>
                  <a:lnTo>
                    <a:pt x="0" y="0"/>
                  </a:lnTo>
                  <a:lnTo>
                    <a:pt x="23164" y="23164"/>
                  </a:lnTo>
                  <a:lnTo>
                    <a:pt x="23164" y="2055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024941" y="5353456"/>
              <a:ext cx="273685" cy="182880"/>
            </a:xfrm>
            <a:custGeom>
              <a:avLst/>
              <a:gdLst/>
              <a:ahLst/>
              <a:cxnLst/>
              <a:rect l="l" t="t" r="r" b="b"/>
              <a:pathLst>
                <a:path w="273684" h="182879">
                  <a:moveTo>
                    <a:pt x="273189" y="0"/>
                  </a:moveTo>
                  <a:lnTo>
                    <a:pt x="273189" y="182372"/>
                  </a:lnTo>
                  <a:lnTo>
                    <a:pt x="0" y="182372"/>
                  </a:lnTo>
                  <a:lnTo>
                    <a:pt x="0" y="0"/>
                  </a:lnTo>
                  <a:lnTo>
                    <a:pt x="273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024941" y="5353456"/>
              <a:ext cx="273685" cy="182880"/>
            </a:xfrm>
            <a:custGeom>
              <a:avLst/>
              <a:gdLst/>
              <a:ahLst/>
              <a:cxnLst/>
              <a:rect l="l" t="t" r="r" b="b"/>
              <a:pathLst>
                <a:path w="273684" h="182879">
                  <a:moveTo>
                    <a:pt x="273189" y="0"/>
                  </a:moveTo>
                  <a:lnTo>
                    <a:pt x="273189" y="182372"/>
                  </a:lnTo>
                  <a:lnTo>
                    <a:pt x="0" y="182372"/>
                  </a:lnTo>
                  <a:lnTo>
                    <a:pt x="0" y="0"/>
                  </a:lnTo>
                  <a:lnTo>
                    <a:pt x="27318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298118" y="5535828"/>
              <a:ext cx="296545" cy="23495"/>
            </a:xfrm>
            <a:custGeom>
              <a:avLst/>
              <a:gdLst/>
              <a:ahLst/>
              <a:cxnLst/>
              <a:rect l="l" t="t" r="r" b="b"/>
              <a:pathLst>
                <a:path w="296545" h="23495">
                  <a:moveTo>
                    <a:pt x="296354" y="23164"/>
                  </a:moveTo>
                  <a:lnTo>
                    <a:pt x="273557" y="0"/>
                  </a:lnTo>
                  <a:lnTo>
                    <a:pt x="0" y="0"/>
                  </a:lnTo>
                  <a:lnTo>
                    <a:pt x="23164" y="23164"/>
                  </a:lnTo>
                  <a:lnTo>
                    <a:pt x="296354" y="2316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298118" y="5535828"/>
              <a:ext cx="296545" cy="23495"/>
            </a:xfrm>
            <a:custGeom>
              <a:avLst/>
              <a:gdLst/>
              <a:ahLst/>
              <a:cxnLst/>
              <a:rect l="l" t="t" r="r" b="b"/>
              <a:pathLst>
                <a:path w="296545" h="23495">
                  <a:moveTo>
                    <a:pt x="273557" y="0"/>
                  </a:moveTo>
                  <a:lnTo>
                    <a:pt x="0" y="0"/>
                  </a:lnTo>
                  <a:lnTo>
                    <a:pt x="23164" y="23164"/>
                  </a:lnTo>
                  <a:lnTo>
                    <a:pt x="296354" y="23164"/>
                  </a:lnTo>
                  <a:lnTo>
                    <a:pt x="2735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571676" y="5353456"/>
              <a:ext cx="22860" cy="205740"/>
            </a:xfrm>
            <a:custGeom>
              <a:avLst/>
              <a:gdLst/>
              <a:ahLst/>
              <a:cxnLst/>
              <a:rect l="l" t="t" r="r" b="b"/>
              <a:pathLst>
                <a:path w="22859" h="205739">
                  <a:moveTo>
                    <a:pt x="22796" y="205536"/>
                  </a:moveTo>
                  <a:lnTo>
                    <a:pt x="22796" y="23164"/>
                  </a:lnTo>
                  <a:lnTo>
                    <a:pt x="0" y="0"/>
                  </a:lnTo>
                  <a:lnTo>
                    <a:pt x="0" y="182372"/>
                  </a:lnTo>
                  <a:lnTo>
                    <a:pt x="22796" y="205536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571676" y="5353456"/>
              <a:ext cx="22860" cy="205740"/>
            </a:xfrm>
            <a:custGeom>
              <a:avLst/>
              <a:gdLst/>
              <a:ahLst/>
              <a:cxnLst/>
              <a:rect l="l" t="t" r="r" b="b"/>
              <a:pathLst>
                <a:path w="22859" h="205739">
                  <a:moveTo>
                    <a:pt x="22796" y="205536"/>
                  </a:moveTo>
                  <a:lnTo>
                    <a:pt x="0" y="182372"/>
                  </a:lnTo>
                  <a:lnTo>
                    <a:pt x="0" y="0"/>
                  </a:lnTo>
                  <a:lnTo>
                    <a:pt x="22796" y="23164"/>
                  </a:lnTo>
                  <a:lnTo>
                    <a:pt x="22796" y="2055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298118" y="5353456"/>
              <a:ext cx="273685" cy="182880"/>
            </a:xfrm>
            <a:custGeom>
              <a:avLst/>
              <a:gdLst/>
              <a:ahLst/>
              <a:cxnLst/>
              <a:rect l="l" t="t" r="r" b="b"/>
              <a:pathLst>
                <a:path w="273684" h="182879">
                  <a:moveTo>
                    <a:pt x="273557" y="0"/>
                  </a:moveTo>
                  <a:lnTo>
                    <a:pt x="273557" y="182372"/>
                  </a:lnTo>
                  <a:lnTo>
                    <a:pt x="0" y="182372"/>
                  </a:lnTo>
                  <a:lnTo>
                    <a:pt x="0" y="0"/>
                  </a:lnTo>
                  <a:lnTo>
                    <a:pt x="2735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7298118" y="5353456"/>
              <a:ext cx="273685" cy="182880"/>
            </a:xfrm>
            <a:custGeom>
              <a:avLst/>
              <a:gdLst/>
              <a:ahLst/>
              <a:cxnLst/>
              <a:rect l="l" t="t" r="r" b="b"/>
              <a:pathLst>
                <a:path w="273684" h="182879">
                  <a:moveTo>
                    <a:pt x="273557" y="0"/>
                  </a:moveTo>
                  <a:lnTo>
                    <a:pt x="273557" y="182372"/>
                  </a:lnTo>
                  <a:lnTo>
                    <a:pt x="0" y="182372"/>
                  </a:lnTo>
                  <a:lnTo>
                    <a:pt x="0" y="0"/>
                  </a:lnTo>
                  <a:lnTo>
                    <a:pt x="2735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571676" y="5535828"/>
              <a:ext cx="296545" cy="23495"/>
            </a:xfrm>
            <a:custGeom>
              <a:avLst/>
              <a:gdLst/>
              <a:ahLst/>
              <a:cxnLst/>
              <a:rect l="l" t="t" r="r" b="b"/>
              <a:pathLst>
                <a:path w="296545" h="23495">
                  <a:moveTo>
                    <a:pt x="296354" y="23164"/>
                  </a:moveTo>
                  <a:lnTo>
                    <a:pt x="273189" y="0"/>
                  </a:lnTo>
                  <a:lnTo>
                    <a:pt x="0" y="0"/>
                  </a:lnTo>
                  <a:lnTo>
                    <a:pt x="22796" y="23164"/>
                  </a:lnTo>
                  <a:lnTo>
                    <a:pt x="296354" y="2316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571676" y="5535828"/>
              <a:ext cx="296545" cy="23495"/>
            </a:xfrm>
            <a:custGeom>
              <a:avLst/>
              <a:gdLst/>
              <a:ahLst/>
              <a:cxnLst/>
              <a:rect l="l" t="t" r="r" b="b"/>
              <a:pathLst>
                <a:path w="296545" h="23495">
                  <a:moveTo>
                    <a:pt x="273189" y="0"/>
                  </a:moveTo>
                  <a:lnTo>
                    <a:pt x="0" y="0"/>
                  </a:lnTo>
                  <a:lnTo>
                    <a:pt x="22796" y="23164"/>
                  </a:lnTo>
                  <a:lnTo>
                    <a:pt x="296354" y="23164"/>
                  </a:lnTo>
                  <a:lnTo>
                    <a:pt x="27318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844866" y="5353456"/>
              <a:ext cx="23495" cy="205740"/>
            </a:xfrm>
            <a:custGeom>
              <a:avLst/>
              <a:gdLst/>
              <a:ahLst/>
              <a:cxnLst/>
              <a:rect l="l" t="t" r="r" b="b"/>
              <a:pathLst>
                <a:path w="23495" h="205739">
                  <a:moveTo>
                    <a:pt x="23164" y="205536"/>
                  </a:moveTo>
                  <a:lnTo>
                    <a:pt x="23164" y="23164"/>
                  </a:lnTo>
                  <a:lnTo>
                    <a:pt x="0" y="0"/>
                  </a:lnTo>
                  <a:lnTo>
                    <a:pt x="0" y="182372"/>
                  </a:lnTo>
                  <a:lnTo>
                    <a:pt x="23164" y="205536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844866" y="5353456"/>
              <a:ext cx="23495" cy="205740"/>
            </a:xfrm>
            <a:custGeom>
              <a:avLst/>
              <a:gdLst/>
              <a:ahLst/>
              <a:cxnLst/>
              <a:rect l="l" t="t" r="r" b="b"/>
              <a:pathLst>
                <a:path w="23495" h="205739">
                  <a:moveTo>
                    <a:pt x="23164" y="205536"/>
                  </a:moveTo>
                  <a:lnTo>
                    <a:pt x="0" y="182372"/>
                  </a:lnTo>
                  <a:lnTo>
                    <a:pt x="0" y="0"/>
                  </a:lnTo>
                  <a:lnTo>
                    <a:pt x="23164" y="23164"/>
                  </a:lnTo>
                  <a:lnTo>
                    <a:pt x="23164" y="2055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571676" y="5353456"/>
              <a:ext cx="273685" cy="182880"/>
            </a:xfrm>
            <a:custGeom>
              <a:avLst/>
              <a:gdLst/>
              <a:ahLst/>
              <a:cxnLst/>
              <a:rect l="l" t="t" r="r" b="b"/>
              <a:pathLst>
                <a:path w="273684" h="182879">
                  <a:moveTo>
                    <a:pt x="273189" y="0"/>
                  </a:moveTo>
                  <a:lnTo>
                    <a:pt x="273189" y="182372"/>
                  </a:lnTo>
                  <a:lnTo>
                    <a:pt x="0" y="182372"/>
                  </a:lnTo>
                  <a:lnTo>
                    <a:pt x="0" y="0"/>
                  </a:lnTo>
                  <a:lnTo>
                    <a:pt x="273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571676" y="5353456"/>
              <a:ext cx="273685" cy="182880"/>
            </a:xfrm>
            <a:custGeom>
              <a:avLst/>
              <a:gdLst/>
              <a:ahLst/>
              <a:cxnLst/>
              <a:rect l="l" t="t" r="r" b="b"/>
              <a:pathLst>
                <a:path w="273684" h="182879">
                  <a:moveTo>
                    <a:pt x="273189" y="0"/>
                  </a:moveTo>
                  <a:lnTo>
                    <a:pt x="273189" y="182372"/>
                  </a:lnTo>
                  <a:lnTo>
                    <a:pt x="0" y="182372"/>
                  </a:lnTo>
                  <a:lnTo>
                    <a:pt x="0" y="0"/>
                  </a:lnTo>
                  <a:lnTo>
                    <a:pt x="27318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844866" y="5535828"/>
              <a:ext cx="296545" cy="23495"/>
            </a:xfrm>
            <a:custGeom>
              <a:avLst/>
              <a:gdLst/>
              <a:ahLst/>
              <a:cxnLst/>
              <a:rect l="l" t="t" r="r" b="b"/>
              <a:pathLst>
                <a:path w="296545" h="23495">
                  <a:moveTo>
                    <a:pt x="296354" y="23164"/>
                  </a:moveTo>
                  <a:lnTo>
                    <a:pt x="273189" y="0"/>
                  </a:lnTo>
                  <a:lnTo>
                    <a:pt x="0" y="0"/>
                  </a:lnTo>
                  <a:lnTo>
                    <a:pt x="23164" y="23164"/>
                  </a:lnTo>
                  <a:lnTo>
                    <a:pt x="296354" y="2316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844866" y="5535828"/>
              <a:ext cx="296545" cy="23495"/>
            </a:xfrm>
            <a:custGeom>
              <a:avLst/>
              <a:gdLst/>
              <a:ahLst/>
              <a:cxnLst/>
              <a:rect l="l" t="t" r="r" b="b"/>
              <a:pathLst>
                <a:path w="296545" h="23495">
                  <a:moveTo>
                    <a:pt x="273189" y="0"/>
                  </a:moveTo>
                  <a:lnTo>
                    <a:pt x="0" y="0"/>
                  </a:lnTo>
                  <a:lnTo>
                    <a:pt x="23164" y="23164"/>
                  </a:lnTo>
                  <a:lnTo>
                    <a:pt x="296354" y="23164"/>
                  </a:lnTo>
                  <a:lnTo>
                    <a:pt x="27318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8118056" y="5353456"/>
              <a:ext cx="23495" cy="205740"/>
            </a:xfrm>
            <a:custGeom>
              <a:avLst/>
              <a:gdLst/>
              <a:ahLst/>
              <a:cxnLst/>
              <a:rect l="l" t="t" r="r" b="b"/>
              <a:pathLst>
                <a:path w="23495" h="205739">
                  <a:moveTo>
                    <a:pt x="23164" y="205536"/>
                  </a:moveTo>
                  <a:lnTo>
                    <a:pt x="23164" y="23164"/>
                  </a:lnTo>
                  <a:lnTo>
                    <a:pt x="0" y="0"/>
                  </a:lnTo>
                  <a:lnTo>
                    <a:pt x="0" y="182372"/>
                  </a:lnTo>
                  <a:lnTo>
                    <a:pt x="23164" y="205536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8118056" y="5353456"/>
              <a:ext cx="23495" cy="205740"/>
            </a:xfrm>
            <a:custGeom>
              <a:avLst/>
              <a:gdLst/>
              <a:ahLst/>
              <a:cxnLst/>
              <a:rect l="l" t="t" r="r" b="b"/>
              <a:pathLst>
                <a:path w="23495" h="205739">
                  <a:moveTo>
                    <a:pt x="23164" y="205536"/>
                  </a:moveTo>
                  <a:lnTo>
                    <a:pt x="0" y="182372"/>
                  </a:lnTo>
                  <a:lnTo>
                    <a:pt x="0" y="0"/>
                  </a:lnTo>
                  <a:lnTo>
                    <a:pt x="23164" y="23164"/>
                  </a:lnTo>
                  <a:lnTo>
                    <a:pt x="23164" y="2055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844866" y="5353456"/>
              <a:ext cx="273685" cy="182880"/>
            </a:xfrm>
            <a:custGeom>
              <a:avLst/>
              <a:gdLst/>
              <a:ahLst/>
              <a:cxnLst/>
              <a:rect l="l" t="t" r="r" b="b"/>
              <a:pathLst>
                <a:path w="273684" h="182879">
                  <a:moveTo>
                    <a:pt x="273189" y="0"/>
                  </a:moveTo>
                  <a:lnTo>
                    <a:pt x="273189" y="182372"/>
                  </a:lnTo>
                  <a:lnTo>
                    <a:pt x="0" y="182372"/>
                  </a:lnTo>
                  <a:lnTo>
                    <a:pt x="0" y="0"/>
                  </a:lnTo>
                  <a:lnTo>
                    <a:pt x="273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844866" y="5353456"/>
              <a:ext cx="273685" cy="182880"/>
            </a:xfrm>
            <a:custGeom>
              <a:avLst/>
              <a:gdLst/>
              <a:ahLst/>
              <a:cxnLst/>
              <a:rect l="l" t="t" r="r" b="b"/>
              <a:pathLst>
                <a:path w="273684" h="182879">
                  <a:moveTo>
                    <a:pt x="273189" y="0"/>
                  </a:moveTo>
                  <a:lnTo>
                    <a:pt x="273189" y="182372"/>
                  </a:lnTo>
                  <a:lnTo>
                    <a:pt x="0" y="182372"/>
                  </a:lnTo>
                  <a:lnTo>
                    <a:pt x="0" y="0"/>
                  </a:lnTo>
                  <a:lnTo>
                    <a:pt x="27318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8118056" y="5535828"/>
              <a:ext cx="296545" cy="23495"/>
            </a:xfrm>
            <a:custGeom>
              <a:avLst/>
              <a:gdLst/>
              <a:ahLst/>
              <a:cxnLst/>
              <a:rect l="l" t="t" r="r" b="b"/>
              <a:pathLst>
                <a:path w="296545" h="23495">
                  <a:moveTo>
                    <a:pt x="296354" y="23164"/>
                  </a:moveTo>
                  <a:lnTo>
                    <a:pt x="273557" y="0"/>
                  </a:lnTo>
                  <a:lnTo>
                    <a:pt x="0" y="0"/>
                  </a:lnTo>
                  <a:lnTo>
                    <a:pt x="23164" y="23164"/>
                  </a:lnTo>
                  <a:lnTo>
                    <a:pt x="296354" y="2316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8118056" y="5535828"/>
              <a:ext cx="296545" cy="23495"/>
            </a:xfrm>
            <a:custGeom>
              <a:avLst/>
              <a:gdLst/>
              <a:ahLst/>
              <a:cxnLst/>
              <a:rect l="l" t="t" r="r" b="b"/>
              <a:pathLst>
                <a:path w="296545" h="23495">
                  <a:moveTo>
                    <a:pt x="273557" y="0"/>
                  </a:moveTo>
                  <a:lnTo>
                    <a:pt x="0" y="0"/>
                  </a:lnTo>
                  <a:lnTo>
                    <a:pt x="23164" y="23164"/>
                  </a:lnTo>
                  <a:lnTo>
                    <a:pt x="296354" y="23164"/>
                  </a:lnTo>
                  <a:lnTo>
                    <a:pt x="2735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8391613" y="5353456"/>
              <a:ext cx="22860" cy="205740"/>
            </a:xfrm>
            <a:custGeom>
              <a:avLst/>
              <a:gdLst/>
              <a:ahLst/>
              <a:cxnLst/>
              <a:rect l="l" t="t" r="r" b="b"/>
              <a:pathLst>
                <a:path w="22859" h="205739">
                  <a:moveTo>
                    <a:pt x="22796" y="205536"/>
                  </a:moveTo>
                  <a:lnTo>
                    <a:pt x="22796" y="23164"/>
                  </a:lnTo>
                  <a:lnTo>
                    <a:pt x="0" y="0"/>
                  </a:lnTo>
                  <a:lnTo>
                    <a:pt x="0" y="182372"/>
                  </a:lnTo>
                  <a:lnTo>
                    <a:pt x="22796" y="205536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8391613" y="5353456"/>
              <a:ext cx="22860" cy="205740"/>
            </a:xfrm>
            <a:custGeom>
              <a:avLst/>
              <a:gdLst/>
              <a:ahLst/>
              <a:cxnLst/>
              <a:rect l="l" t="t" r="r" b="b"/>
              <a:pathLst>
                <a:path w="22859" h="205739">
                  <a:moveTo>
                    <a:pt x="22796" y="205536"/>
                  </a:moveTo>
                  <a:lnTo>
                    <a:pt x="0" y="182372"/>
                  </a:lnTo>
                  <a:lnTo>
                    <a:pt x="0" y="0"/>
                  </a:lnTo>
                  <a:lnTo>
                    <a:pt x="22796" y="23164"/>
                  </a:lnTo>
                  <a:lnTo>
                    <a:pt x="22796" y="2055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8118056" y="5353456"/>
              <a:ext cx="273685" cy="182880"/>
            </a:xfrm>
            <a:custGeom>
              <a:avLst/>
              <a:gdLst/>
              <a:ahLst/>
              <a:cxnLst/>
              <a:rect l="l" t="t" r="r" b="b"/>
              <a:pathLst>
                <a:path w="273684" h="182879">
                  <a:moveTo>
                    <a:pt x="273557" y="0"/>
                  </a:moveTo>
                  <a:lnTo>
                    <a:pt x="273557" y="182372"/>
                  </a:lnTo>
                  <a:lnTo>
                    <a:pt x="0" y="182372"/>
                  </a:lnTo>
                  <a:lnTo>
                    <a:pt x="0" y="0"/>
                  </a:lnTo>
                  <a:lnTo>
                    <a:pt x="2735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8118056" y="5353456"/>
              <a:ext cx="273685" cy="182880"/>
            </a:xfrm>
            <a:custGeom>
              <a:avLst/>
              <a:gdLst/>
              <a:ahLst/>
              <a:cxnLst/>
              <a:rect l="l" t="t" r="r" b="b"/>
              <a:pathLst>
                <a:path w="273684" h="182879">
                  <a:moveTo>
                    <a:pt x="273557" y="0"/>
                  </a:moveTo>
                  <a:lnTo>
                    <a:pt x="273557" y="182372"/>
                  </a:lnTo>
                  <a:lnTo>
                    <a:pt x="0" y="182372"/>
                  </a:lnTo>
                  <a:lnTo>
                    <a:pt x="0" y="0"/>
                  </a:lnTo>
                  <a:lnTo>
                    <a:pt x="2735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8391601" y="5535828"/>
              <a:ext cx="296545" cy="23495"/>
            </a:xfrm>
            <a:custGeom>
              <a:avLst/>
              <a:gdLst/>
              <a:ahLst/>
              <a:cxnLst/>
              <a:rect l="l" t="t" r="r" b="b"/>
              <a:pathLst>
                <a:path w="296545" h="23495">
                  <a:moveTo>
                    <a:pt x="296354" y="23164"/>
                  </a:moveTo>
                  <a:lnTo>
                    <a:pt x="273189" y="0"/>
                  </a:lnTo>
                  <a:lnTo>
                    <a:pt x="0" y="0"/>
                  </a:lnTo>
                  <a:lnTo>
                    <a:pt x="22796" y="23164"/>
                  </a:lnTo>
                  <a:lnTo>
                    <a:pt x="296354" y="2316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8391601" y="5535828"/>
              <a:ext cx="296545" cy="23495"/>
            </a:xfrm>
            <a:custGeom>
              <a:avLst/>
              <a:gdLst/>
              <a:ahLst/>
              <a:cxnLst/>
              <a:rect l="l" t="t" r="r" b="b"/>
              <a:pathLst>
                <a:path w="296545" h="23495">
                  <a:moveTo>
                    <a:pt x="273189" y="0"/>
                  </a:moveTo>
                  <a:lnTo>
                    <a:pt x="0" y="0"/>
                  </a:lnTo>
                  <a:lnTo>
                    <a:pt x="22796" y="23164"/>
                  </a:lnTo>
                  <a:lnTo>
                    <a:pt x="296354" y="23164"/>
                  </a:lnTo>
                  <a:lnTo>
                    <a:pt x="27318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8664791" y="5353456"/>
              <a:ext cx="23495" cy="205740"/>
            </a:xfrm>
            <a:custGeom>
              <a:avLst/>
              <a:gdLst/>
              <a:ahLst/>
              <a:cxnLst/>
              <a:rect l="l" t="t" r="r" b="b"/>
              <a:pathLst>
                <a:path w="23495" h="205739">
                  <a:moveTo>
                    <a:pt x="23164" y="205536"/>
                  </a:moveTo>
                  <a:lnTo>
                    <a:pt x="23164" y="23164"/>
                  </a:lnTo>
                  <a:lnTo>
                    <a:pt x="0" y="0"/>
                  </a:lnTo>
                  <a:lnTo>
                    <a:pt x="0" y="182372"/>
                  </a:lnTo>
                  <a:lnTo>
                    <a:pt x="23164" y="205536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8664791" y="5353456"/>
              <a:ext cx="23495" cy="205740"/>
            </a:xfrm>
            <a:custGeom>
              <a:avLst/>
              <a:gdLst/>
              <a:ahLst/>
              <a:cxnLst/>
              <a:rect l="l" t="t" r="r" b="b"/>
              <a:pathLst>
                <a:path w="23495" h="205739">
                  <a:moveTo>
                    <a:pt x="23164" y="205536"/>
                  </a:moveTo>
                  <a:lnTo>
                    <a:pt x="0" y="182372"/>
                  </a:lnTo>
                  <a:lnTo>
                    <a:pt x="0" y="0"/>
                  </a:lnTo>
                  <a:lnTo>
                    <a:pt x="23164" y="23164"/>
                  </a:lnTo>
                  <a:lnTo>
                    <a:pt x="23164" y="2055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8391601" y="5353456"/>
              <a:ext cx="273685" cy="182880"/>
            </a:xfrm>
            <a:custGeom>
              <a:avLst/>
              <a:gdLst/>
              <a:ahLst/>
              <a:cxnLst/>
              <a:rect l="l" t="t" r="r" b="b"/>
              <a:pathLst>
                <a:path w="273684" h="182879">
                  <a:moveTo>
                    <a:pt x="273189" y="0"/>
                  </a:moveTo>
                  <a:lnTo>
                    <a:pt x="273189" y="182372"/>
                  </a:lnTo>
                  <a:lnTo>
                    <a:pt x="0" y="182372"/>
                  </a:lnTo>
                  <a:lnTo>
                    <a:pt x="0" y="0"/>
                  </a:lnTo>
                  <a:lnTo>
                    <a:pt x="273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8391601" y="5353456"/>
              <a:ext cx="273685" cy="182880"/>
            </a:xfrm>
            <a:custGeom>
              <a:avLst/>
              <a:gdLst/>
              <a:ahLst/>
              <a:cxnLst/>
              <a:rect l="l" t="t" r="r" b="b"/>
              <a:pathLst>
                <a:path w="273684" h="182879">
                  <a:moveTo>
                    <a:pt x="273189" y="0"/>
                  </a:moveTo>
                  <a:lnTo>
                    <a:pt x="273189" y="182372"/>
                  </a:lnTo>
                  <a:lnTo>
                    <a:pt x="0" y="182372"/>
                  </a:lnTo>
                  <a:lnTo>
                    <a:pt x="0" y="0"/>
                  </a:lnTo>
                  <a:lnTo>
                    <a:pt x="27318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8664791" y="5535828"/>
              <a:ext cx="296545" cy="23495"/>
            </a:xfrm>
            <a:custGeom>
              <a:avLst/>
              <a:gdLst/>
              <a:ahLst/>
              <a:cxnLst/>
              <a:rect l="l" t="t" r="r" b="b"/>
              <a:pathLst>
                <a:path w="296545" h="23495">
                  <a:moveTo>
                    <a:pt x="296354" y="23164"/>
                  </a:moveTo>
                  <a:lnTo>
                    <a:pt x="273189" y="0"/>
                  </a:lnTo>
                  <a:lnTo>
                    <a:pt x="0" y="0"/>
                  </a:lnTo>
                  <a:lnTo>
                    <a:pt x="23164" y="23164"/>
                  </a:lnTo>
                  <a:lnTo>
                    <a:pt x="296354" y="2316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8664791" y="5535828"/>
              <a:ext cx="296545" cy="23495"/>
            </a:xfrm>
            <a:custGeom>
              <a:avLst/>
              <a:gdLst/>
              <a:ahLst/>
              <a:cxnLst/>
              <a:rect l="l" t="t" r="r" b="b"/>
              <a:pathLst>
                <a:path w="296545" h="23495">
                  <a:moveTo>
                    <a:pt x="273189" y="0"/>
                  </a:moveTo>
                  <a:lnTo>
                    <a:pt x="0" y="0"/>
                  </a:lnTo>
                  <a:lnTo>
                    <a:pt x="23164" y="23164"/>
                  </a:lnTo>
                  <a:lnTo>
                    <a:pt x="296354" y="23164"/>
                  </a:lnTo>
                  <a:lnTo>
                    <a:pt x="27318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8937980" y="5353456"/>
              <a:ext cx="23495" cy="205740"/>
            </a:xfrm>
            <a:custGeom>
              <a:avLst/>
              <a:gdLst/>
              <a:ahLst/>
              <a:cxnLst/>
              <a:rect l="l" t="t" r="r" b="b"/>
              <a:pathLst>
                <a:path w="23495" h="205739">
                  <a:moveTo>
                    <a:pt x="23164" y="205536"/>
                  </a:moveTo>
                  <a:lnTo>
                    <a:pt x="23164" y="23164"/>
                  </a:lnTo>
                  <a:lnTo>
                    <a:pt x="0" y="0"/>
                  </a:lnTo>
                  <a:lnTo>
                    <a:pt x="0" y="182372"/>
                  </a:lnTo>
                  <a:lnTo>
                    <a:pt x="23164" y="205536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8937980" y="5353456"/>
              <a:ext cx="23495" cy="205740"/>
            </a:xfrm>
            <a:custGeom>
              <a:avLst/>
              <a:gdLst/>
              <a:ahLst/>
              <a:cxnLst/>
              <a:rect l="l" t="t" r="r" b="b"/>
              <a:pathLst>
                <a:path w="23495" h="205739">
                  <a:moveTo>
                    <a:pt x="23164" y="205536"/>
                  </a:moveTo>
                  <a:lnTo>
                    <a:pt x="0" y="182372"/>
                  </a:lnTo>
                  <a:lnTo>
                    <a:pt x="0" y="0"/>
                  </a:lnTo>
                  <a:lnTo>
                    <a:pt x="23164" y="23164"/>
                  </a:lnTo>
                  <a:lnTo>
                    <a:pt x="23164" y="2055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8664791" y="5353456"/>
              <a:ext cx="273685" cy="182880"/>
            </a:xfrm>
            <a:custGeom>
              <a:avLst/>
              <a:gdLst/>
              <a:ahLst/>
              <a:cxnLst/>
              <a:rect l="l" t="t" r="r" b="b"/>
              <a:pathLst>
                <a:path w="273684" h="182879">
                  <a:moveTo>
                    <a:pt x="273189" y="0"/>
                  </a:moveTo>
                  <a:lnTo>
                    <a:pt x="273189" y="182372"/>
                  </a:lnTo>
                  <a:lnTo>
                    <a:pt x="0" y="182372"/>
                  </a:lnTo>
                  <a:lnTo>
                    <a:pt x="0" y="0"/>
                  </a:lnTo>
                  <a:lnTo>
                    <a:pt x="273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8664791" y="5353456"/>
              <a:ext cx="273685" cy="182880"/>
            </a:xfrm>
            <a:custGeom>
              <a:avLst/>
              <a:gdLst/>
              <a:ahLst/>
              <a:cxnLst/>
              <a:rect l="l" t="t" r="r" b="b"/>
              <a:pathLst>
                <a:path w="273684" h="182879">
                  <a:moveTo>
                    <a:pt x="273189" y="0"/>
                  </a:moveTo>
                  <a:lnTo>
                    <a:pt x="273189" y="182372"/>
                  </a:lnTo>
                  <a:lnTo>
                    <a:pt x="0" y="182372"/>
                  </a:lnTo>
                  <a:lnTo>
                    <a:pt x="0" y="0"/>
                  </a:lnTo>
                  <a:lnTo>
                    <a:pt x="27318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8553018" y="5424055"/>
              <a:ext cx="203200" cy="40640"/>
            </a:xfrm>
            <a:custGeom>
              <a:avLst/>
              <a:gdLst/>
              <a:ahLst/>
              <a:cxnLst/>
              <a:rect l="l" t="t" r="r" b="b"/>
              <a:pathLst>
                <a:path w="203200" h="40639">
                  <a:moveTo>
                    <a:pt x="40081" y="20586"/>
                  </a:moveTo>
                  <a:lnTo>
                    <a:pt x="38976" y="12128"/>
                  </a:lnTo>
                  <a:lnTo>
                    <a:pt x="32727" y="4775"/>
                  </a:lnTo>
                  <a:lnTo>
                    <a:pt x="25374" y="1104"/>
                  </a:lnTo>
                  <a:lnTo>
                    <a:pt x="15811" y="1104"/>
                  </a:lnTo>
                  <a:lnTo>
                    <a:pt x="8458" y="4775"/>
                  </a:lnTo>
                  <a:lnTo>
                    <a:pt x="2578" y="12128"/>
                  </a:lnTo>
                  <a:lnTo>
                    <a:pt x="0" y="20586"/>
                  </a:lnTo>
                  <a:lnTo>
                    <a:pt x="2578" y="29044"/>
                  </a:lnTo>
                  <a:lnTo>
                    <a:pt x="8458" y="36398"/>
                  </a:lnTo>
                  <a:lnTo>
                    <a:pt x="15811" y="40068"/>
                  </a:lnTo>
                  <a:lnTo>
                    <a:pt x="25374" y="40068"/>
                  </a:lnTo>
                  <a:lnTo>
                    <a:pt x="32727" y="36398"/>
                  </a:lnTo>
                  <a:lnTo>
                    <a:pt x="38976" y="29044"/>
                  </a:lnTo>
                  <a:lnTo>
                    <a:pt x="40081" y="20586"/>
                  </a:lnTo>
                  <a:close/>
                </a:path>
                <a:path w="203200" h="40639">
                  <a:moveTo>
                    <a:pt x="202958" y="20586"/>
                  </a:moveTo>
                  <a:lnTo>
                    <a:pt x="162877" y="0"/>
                  </a:lnTo>
                  <a:lnTo>
                    <a:pt x="162877" y="40068"/>
                  </a:lnTo>
                  <a:lnTo>
                    <a:pt x="202958" y="20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8553018" y="5425160"/>
              <a:ext cx="40640" cy="39370"/>
            </a:xfrm>
            <a:custGeom>
              <a:avLst/>
              <a:gdLst/>
              <a:ahLst/>
              <a:cxnLst/>
              <a:rect l="l" t="t" r="r" b="b"/>
              <a:pathLst>
                <a:path w="40640" h="39370">
                  <a:moveTo>
                    <a:pt x="0" y="19481"/>
                  </a:moveTo>
                  <a:lnTo>
                    <a:pt x="2578" y="11023"/>
                  </a:lnTo>
                  <a:lnTo>
                    <a:pt x="8458" y="3670"/>
                  </a:lnTo>
                  <a:lnTo>
                    <a:pt x="15811" y="0"/>
                  </a:lnTo>
                  <a:lnTo>
                    <a:pt x="25374" y="0"/>
                  </a:lnTo>
                  <a:lnTo>
                    <a:pt x="32727" y="3670"/>
                  </a:lnTo>
                  <a:lnTo>
                    <a:pt x="38976" y="11023"/>
                  </a:lnTo>
                  <a:lnTo>
                    <a:pt x="40081" y="19481"/>
                  </a:lnTo>
                  <a:lnTo>
                    <a:pt x="38976" y="27939"/>
                  </a:lnTo>
                  <a:lnTo>
                    <a:pt x="32727" y="35293"/>
                  </a:lnTo>
                  <a:lnTo>
                    <a:pt x="25374" y="38963"/>
                  </a:lnTo>
                  <a:lnTo>
                    <a:pt x="15811" y="38963"/>
                  </a:lnTo>
                  <a:lnTo>
                    <a:pt x="8458" y="35293"/>
                  </a:lnTo>
                  <a:lnTo>
                    <a:pt x="2578" y="27939"/>
                  </a:lnTo>
                  <a:lnTo>
                    <a:pt x="0" y="194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8715895" y="542404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40" h="40639">
                  <a:moveTo>
                    <a:pt x="0" y="40081"/>
                  </a:moveTo>
                  <a:lnTo>
                    <a:pt x="0" y="0"/>
                  </a:lnTo>
                  <a:lnTo>
                    <a:pt x="40081" y="20599"/>
                  </a:lnTo>
                  <a:lnTo>
                    <a:pt x="0" y="400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8593086" y="5444642"/>
              <a:ext cx="123189" cy="0"/>
            </a:xfrm>
            <a:custGeom>
              <a:avLst/>
              <a:gdLst/>
              <a:ahLst/>
              <a:cxnLst/>
              <a:rect l="l" t="t" r="r" b="b"/>
              <a:pathLst>
                <a:path w="123190" h="0">
                  <a:moveTo>
                    <a:pt x="0" y="0"/>
                  </a:moveTo>
                  <a:lnTo>
                    <a:pt x="1228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8279828" y="5424055"/>
              <a:ext cx="203200" cy="40640"/>
            </a:xfrm>
            <a:custGeom>
              <a:avLst/>
              <a:gdLst/>
              <a:ahLst/>
              <a:cxnLst/>
              <a:rect l="l" t="t" r="r" b="b"/>
              <a:pathLst>
                <a:path w="203200" h="40639">
                  <a:moveTo>
                    <a:pt x="40081" y="20586"/>
                  </a:moveTo>
                  <a:lnTo>
                    <a:pt x="38608" y="12128"/>
                  </a:lnTo>
                  <a:lnTo>
                    <a:pt x="32727" y="4775"/>
                  </a:lnTo>
                  <a:lnTo>
                    <a:pt x="25374" y="1104"/>
                  </a:lnTo>
                  <a:lnTo>
                    <a:pt x="15811" y="1104"/>
                  </a:lnTo>
                  <a:lnTo>
                    <a:pt x="8458" y="4775"/>
                  </a:lnTo>
                  <a:lnTo>
                    <a:pt x="2209" y="12128"/>
                  </a:lnTo>
                  <a:lnTo>
                    <a:pt x="0" y="20586"/>
                  </a:lnTo>
                  <a:lnTo>
                    <a:pt x="2209" y="29044"/>
                  </a:lnTo>
                  <a:lnTo>
                    <a:pt x="8458" y="36398"/>
                  </a:lnTo>
                  <a:lnTo>
                    <a:pt x="15811" y="40068"/>
                  </a:lnTo>
                  <a:lnTo>
                    <a:pt x="25374" y="40068"/>
                  </a:lnTo>
                  <a:lnTo>
                    <a:pt x="32727" y="36398"/>
                  </a:lnTo>
                  <a:lnTo>
                    <a:pt x="38608" y="29044"/>
                  </a:lnTo>
                  <a:lnTo>
                    <a:pt x="40081" y="20586"/>
                  </a:lnTo>
                  <a:close/>
                </a:path>
                <a:path w="203200" h="40639">
                  <a:moveTo>
                    <a:pt x="202590" y="20586"/>
                  </a:moveTo>
                  <a:lnTo>
                    <a:pt x="162509" y="0"/>
                  </a:lnTo>
                  <a:lnTo>
                    <a:pt x="162509" y="40068"/>
                  </a:lnTo>
                  <a:lnTo>
                    <a:pt x="202590" y="20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8279828" y="5425160"/>
              <a:ext cx="40640" cy="39370"/>
            </a:xfrm>
            <a:custGeom>
              <a:avLst/>
              <a:gdLst/>
              <a:ahLst/>
              <a:cxnLst/>
              <a:rect l="l" t="t" r="r" b="b"/>
              <a:pathLst>
                <a:path w="40640" h="39370">
                  <a:moveTo>
                    <a:pt x="0" y="19481"/>
                  </a:moveTo>
                  <a:lnTo>
                    <a:pt x="2209" y="11023"/>
                  </a:lnTo>
                  <a:lnTo>
                    <a:pt x="8458" y="3670"/>
                  </a:lnTo>
                  <a:lnTo>
                    <a:pt x="15811" y="0"/>
                  </a:lnTo>
                  <a:lnTo>
                    <a:pt x="25374" y="0"/>
                  </a:lnTo>
                  <a:lnTo>
                    <a:pt x="32727" y="3670"/>
                  </a:lnTo>
                  <a:lnTo>
                    <a:pt x="38608" y="11023"/>
                  </a:lnTo>
                  <a:lnTo>
                    <a:pt x="40081" y="19481"/>
                  </a:lnTo>
                  <a:lnTo>
                    <a:pt x="38608" y="27939"/>
                  </a:lnTo>
                  <a:lnTo>
                    <a:pt x="32727" y="35293"/>
                  </a:lnTo>
                  <a:lnTo>
                    <a:pt x="25374" y="38963"/>
                  </a:lnTo>
                  <a:lnTo>
                    <a:pt x="15811" y="38963"/>
                  </a:lnTo>
                  <a:lnTo>
                    <a:pt x="8458" y="35293"/>
                  </a:lnTo>
                  <a:lnTo>
                    <a:pt x="2209" y="27939"/>
                  </a:lnTo>
                  <a:lnTo>
                    <a:pt x="0" y="194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8442337" y="542404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40" h="40639">
                  <a:moveTo>
                    <a:pt x="0" y="40081"/>
                  </a:moveTo>
                  <a:lnTo>
                    <a:pt x="0" y="0"/>
                  </a:lnTo>
                  <a:lnTo>
                    <a:pt x="40081" y="20599"/>
                  </a:lnTo>
                  <a:lnTo>
                    <a:pt x="0" y="400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8319897" y="5444642"/>
              <a:ext cx="122555" cy="0"/>
            </a:xfrm>
            <a:custGeom>
              <a:avLst/>
              <a:gdLst/>
              <a:ahLst/>
              <a:cxnLst/>
              <a:rect l="l" t="t" r="r" b="b"/>
              <a:pathLst>
                <a:path w="122554" h="0">
                  <a:moveTo>
                    <a:pt x="0" y="0"/>
                  </a:moveTo>
                  <a:lnTo>
                    <a:pt x="1224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8006283" y="5424055"/>
              <a:ext cx="203200" cy="40640"/>
            </a:xfrm>
            <a:custGeom>
              <a:avLst/>
              <a:gdLst/>
              <a:ahLst/>
              <a:cxnLst/>
              <a:rect l="l" t="t" r="r" b="b"/>
              <a:pathLst>
                <a:path w="203200" h="40639">
                  <a:moveTo>
                    <a:pt x="40081" y="20586"/>
                  </a:moveTo>
                  <a:lnTo>
                    <a:pt x="38976" y="12128"/>
                  </a:lnTo>
                  <a:lnTo>
                    <a:pt x="33096" y="4775"/>
                  </a:lnTo>
                  <a:lnTo>
                    <a:pt x="25742" y="1104"/>
                  </a:lnTo>
                  <a:lnTo>
                    <a:pt x="15811" y="1104"/>
                  </a:lnTo>
                  <a:lnTo>
                    <a:pt x="8458" y="4775"/>
                  </a:lnTo>
                  <a:lnTo>
                    <a:pt x="2578" y="12128"/>
                  </a:lnTo>
                  <a:lnTo>
                    <a:pt x="0" y="20586"/>
                  </a:lnTo>
                  <a:lnTo>
                    <a:pt x="2578" y="29044"/>
                  </a:lnTo>
                  <a:lnTo>
                    <a:pt x="8458" y="36398"/>
                  </a:lnTo>
                  <a:lnTo>
                    <a:pt x="15811" y="40068"/>
                  </a:lnTo>
                  <a:lnTo>
                    <a:pt x="25742" y="40068"/>
                  </a:lnTo>
                  <a:lnTo>
                    <a:pt x="33096" y="36398"/>
                  </a:lnTo>
                  <a:lnTo>
                    <a:pt x="38976" y="29044"/>
                  </a:lnTo>
                  <a:lnTo>
                    <a:pt x="40081" y="20586"/>
                  </a:lnTo>
                  <a:close/>
                </a:path>
                <a:path w="203200" h="40639">
                  <a:moveTo>
                    <a:pt x="202958" y="20586"/>
                  </a:moveTo>
                  <a:lnTo>
                    <a:pt x="162877" y="0"/>
                  </a:lnTo>
                  <a:lnTo>
                    <a:pt x="162877" y="40068"/>
                  </a:lnTo>
                  <a:lnTo>
                    <a:pt x="202958" y="20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8006283" y="5425160"/>
              <a:ext cx="40640" cy="39370"/>
            </a:xfrm>
            <a:custGeom>
              <a:avLst/>
              <a:gdLst/>
              <a:ahLst/>
              <a:cxnLst/>
              <a:rect l="l" t="t" r="r" b="b"/>
              <a:pathLst>
                <a:path w="40640" h="39370">
                  <a:moveTo>
                    <a:pt x="0" y="19481"/>
                  </a:moveTo>
                  <a:lnTo>
                    <a:pt x="2578" y="11023"/>
                  </a:lnTo>
                  <a:lnTo>
                    <a:pt x="8458" y="3670"/>
                  </a:lnTo>
                  <a:lnTo>
                    <a:pt x="15811" y="0"/>
                  </a:lnTo>
                  <a:lnTo>
                    <a:pt x="25742" y="0"/>
                  </a:lnTo>
                  <a:lnTo>
                    <a:pt x="33096" y="3670"/>
                  </a:lnTo>
                  <a:lnTo>
                    <a:pt x="38976" y="11023"/>
                  </a:lnTo>
                  <a:lnTo>
                    <a:pt x="40081" y="19481"/>
                  </a:lnTo>
                  <a:lnTo>
                    <a:pt x="38976" y="27939"/>
                  </a:lnTo>
                  <a:lnTo>
                    <a:pt x="33096" y="35293"/>
                  </a:lnTo>
                  <a:lnTo>
                    <a:pt x="25742" y="38963"/>
                  </a:lnTo>
                  <a:lnTo>
                    <a:pt x="15811" y="38963"/>
                  </a:lnTo>
                  <a:lnTo>
                    <a:pt x="8458" y="35293"/>
                  </a:lnTo>
                  <a:lnTo>
                    <a:pt x="2578" y="27939"/>
                  </a:lnTo>
                  <a:lnTo>
                    <a:pt x="0" y="194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8169160" y="542404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40" h="40639">
                  <a:moveTo>
                    <a:pt x="0" y="40081"/>
                  </a:moveTo>
                  <a:lnTo>
                    <a:pt x="0" y="0"/>
                  </a:lnTo>
                  <a:lnTo>
                    <a:pt x="40081" y="20599"/>
                  </a:lnTo>
                  <a:lnTo>
                    <a:pt x="0" y="400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8046351" y="5444642"/>
              <a:ext cx="123189" cy="0"/>
            </a:xfrm>
            <a:custGeom>
              <a:avLst/>
              <a:gdLst/>
              <a:ahLst/>
              <a:cxnLst/>
              <a:rect l="l" t="t" r="r" b="b"/>
              <a:pathLst>
                <a:path w="123190" h="0">
                  <a:moveTo>
                    <a:pt x="0" y="0"/>
                  </a:moveTo>
                  <a:lnTo>
                    <a:pt x="1228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7733093" y="5424055"/>
              <a:ext cx="203200" cy="40640"/>
            </a:xfrm>
            <a:custGeom>
              <a:avLst/>
              <a:gdLst/>
              <a:ahLst/>
              <a:cxnLst/>
              <a:rect l="l" t="t" r="r" b="b"/>
              <a:pathLst>
                <a:path w="203200" h="40639">
                  <a:moveTo>
                    <a:pt x="40081" y="20586"/>
                  </a:moveTo>
                  <a:lnTo>
                    <a:pt x="38976" y="12128"/>
                  </a:lnTo>
                  <a:lnTo>
                    <a:pt x="32727" y="4775"/>
                  </a:lnTo>
                  <a:lnTo>
                    <a:pt x="25374" y="1104"/>
                  </a:lnTo>
                  <a:lnTo>
                    <a:pt x="15811" y="1104"/>
                  </a:lnTo>
                  <a:lnTo>
                    <a:pt x="8458" y="4775"/>
                  </a:lnTo>
                  <a:lnTo>
                    <a:pt x="2578" y="12128"/>
                  </a:lnTo>
                  <a:lnTo>
                    <a:pt x="0" y="20586"/>
                  </a:lnTo>
                  <a:lnTo>
                    <a:pt x="2578" y="29044"/>
                  </a:lnTo>
                  <a:lnTo>
                    <a:pt x="8458" y="36398"/>
                  </a:lnTo>
                  <a:lnTo>
                    <a:pt x="15811" y="40068"/>
                  </a:lnTo>
                  <a:lnTo>
                    <a:pt x="25374" y="40068"/>
                  </a:lnTo>
                  <a:lnTo>
                    <a:pt x="32727" y="36398"/>
                  </a:lnTo>
                  <a:lnTo>
                    <a:pt x="38976" y="29044"/>
                  </a:lnTo>
                  <a:lnTo>
                    <a:pt x="40081" y="20586"/>
                  </a:lnTo>
                  <a:close/>
                </a:path>
                <a:path w="203200" h="40639">
                  <a:moveTo>
                    <a:pt x="202958" y="20586"/>
                  </a:moveTo>
                  <a:lnTo>
                    <a:pt x="162877" y="0"/>
                  </a:lnTo>
                  <a:lnTo>
                    <a:pt x="162877" y="40068"/>
                  </a:lnTo>
                  <a:lnTo>
                    <a:pt x="202958" y="20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7733093" y="5425160"/>
              <a:ext cx="40640" cy="39370"/>
            </a:xfrm>
            <a:custGeom>
              <a:avLst/>
              <a:gdLst/>
              <a:ahLst/>
              <a:cxnLst/>
              <a:rect l="l" t="t" r="r" b="b"/>
              <a:pathLst>
                <a:path w="40640" h="39370">
                  <a:moveTo>
                    <a:pt x="0" y="19481"/>
                  </a:moveTo>
                  <a:lnTo>
                    <a:pt x="2578" y="11023"/>
                  </a:lnTo>
                  <a:lnTo>
                    <a:pt x="8458" y="3670"/>
                  </a:lnTo>
                  <a:lnTo>
                    <a:pt x="15811" y="0"/>
                  </a:lnTo>
                  <a:lnTo>
                    <a:pt x="25374" y="0"/>
                  </a:lnTo>
                  <a:lnTo>
                    <a:pt x="32727" y="3670"/>
                  </a:lnTo>
                  <a:lnTo>
                    <a:pt x="38976" y="11023"/>
                  </a:lnTo>
                  <a:lnTo>
                    <a:pt x="40081" y="19481"/>
                  </a:lnTo>
                  <a:lnTo>
                    <a:pt x="38976" y="27939"/>
                  </a:lnTo>
                  <a:lnTo>
                    <a:pt x="32727" y="35293"/>
                  </a:lnTo>
                  <a:lnTo>
                    <a:pt x="25374" y="38963"/>
                  </a:lnTo>
                  <a:lnTo>
                    <a:pt x="15811" y="38963"/>
                  </a:lnTo>
                  <a:lnTo>
                    <a:pt x="8458" y="35293"/>
                  </a:lnTo>
                  <a:lnTo>
                    <a:pt x="2578" y="27939"/>
                  </a:lnTo>
                  <a:lnTo>
                    <a:pt x="0" y="194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7895971" y="542404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40" h="40639">
                  <a:moveTo>
                    <a:pt x="0" y="40081"/>
                  </a:moveTo>
                  <a:lnTo>
                    <a:pt x="0" y="0"/>
                  </a:lnTo>
                  <a:lnTo>
                    <a:pt x="40081" y="20599"/>
                  </a:lnTo>
                  <a:lnTo>
                    <a:pt x="0" y="400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7773162" y="5444642"/>
              <a:ext cx="123189" cy="0"/>
            </a:xfrm>
            <a:custGeom>
              <a:avLst/>
              <a:gdLst/>
              <a:ahLst/>
              <a:cxnLst/>
              <a:rect l="l" t="t" r="r" b="b"/>
              <a:pathLst>
                <a:path w="123190" h="0">
                  <a:moveTo>
                    <a:pt x="0" y="0"/>
                  </a:moveTo>
                  <a:lnTo>
                    <a:pt x="1228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7459903" y="5424055"/>
              <a:ext cx="203200" cy="40640"/>
            </a:xfrm>
            <a:custGeom>
              <a:avLst/>
              <a:gdLst/>
              <a:ahLst/>
              <a:cxnLst/>
              <a:rect l="l" t="t" r="r" b="b"/>
              <a:pathLst>
                <a:path w="203200" h="40639">
                  <a:moveTo>
                    <a:pt x="40081" y="20586"/>
                  </a:moveTo>
                  <a:lnTo>
                    <a:pt x="38608" y="12128"/>
                  </a:lnTo>
                  <a:lnTo>
                    <a:pt x="32727" y="4775"/>
                  </a:lnTo>
                  <a:lnTo>
                    <a:pt x="24269" y="1104"/>
                  </a:lnTo>
                  <a:lnTo>
                    <a:pt x="15811" y="1104"/>
                  </a:lnTo>
                  <a:lnTo>
                    <a:pt x="8458" y="4775"/>
                  </a:lnTo>
                  <a:lnTo>
                    <a:pt x="2209" y="12128"/>
                  </a:lnTo>
                  <a:lnTo>
                    <a:pt x="0" y="20586"/>
                  </a:lnTo>
                  <a:lnTo>
                    <a:pt x="2209" y="29044"/>
                  </a:lnTo>
                  <a:lnTo>
                    <a:pt x="8458" y="36398"/>
                  </a:lnTo>
                  <a:lnTo>
                    <a:pt x="15811" y="40068"/>
                  </a:lnTo>
                  <a:lnTo>
                    <a:pt x="24269" y="40068"/>
                  </a:lnTo>
                  <a:lnTo>
                    <a:pt x="32727" y="36398"/>
                  </a:lnTo>
                  <a:lnTo>
                    <a:pt x="38608" y="29044"/>
                  </a:lnTo>
                  <a:lnTo>
                    <a:pt x="40081" y="20586"/>
                  </a:lnTo>
                  <a:close/>
                </a:path>
                <a:path w="203200" h="40639">
                  <a:moveTo>
                    <a:pt x="202590" y="20586"/>
                  </a:moveTo>
                  <a:lnTo>
                    <a:pt x="162521" y="0"/>
                  </a:lnTo>
                  <a:lnTo>
                    <a:pt x="162521" y="40068"/>
                  </a:lnTo>
                  <a:lnTo>
                    <a:pt x="202590" y="20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7459903" y="5425160"/>
              <a:ext cx="40640" cy="39370"/>
            </a:xfrm>
            <a:custGeom>
              <a:avLst/>
              <a:gdLst/>
              <a:ahLst/>
              <a:cxnLst/>
              <a:rect l="l" t="t" r="r" b="b"/>
              <a:pathLst>
                <a:path w="40640" h="39370">
                  <a:moveTo>
                    <a:pt x="0" y="19481"/>
                  </a:moveTo>
                  <a:lnTo>
                    <a:pt x="2209" y="11023"/>
                  </a:lnTo>
                  <a:lnTo>
                    <a:pt x="8458" y="3670"/>
                  </a:lnTo>
                  <a:lnTo>
                    <a:pt x="15811" y="0"/>
                  </a:lnTo>
                  <a:lnTo>
                    <a:pt x="24269" y="0"/>
                  </a:lnTo>
                  <a:lnTo>
                    <a:pt x="32727" y="3670"/>
                  </a:lnTo>
                  <a:lnTo>
                    <a:pt x="38608" y="11023"/>
                  </a:lnTo>
                  <a:lnTo>
                    <a:pt x="40081" y="19481"/>
                  </a:lnTo>
                  <a:lnTo>
                    <a:pt x="38608" y="27939"/>
                  </a:lnTo>
                  <a:lnTo>
                    <a:pt x="32727" y="35293"/>
                  </a:lnTo>
                  <a:lnTo>
                    <a:pt x="24269" y="38963"/>
                  </a:lnTo>
                  <a:lnTo>
                    <a:pt x="15811" y="38963"/>
                  </a:lnTo>
                  <a:lnTo>
                    <a:pt x="8458" y="35293"/>
                  </a:lnTo>
                  <a:lnTo>
                    <a:pt x="2209" y="27939"/>
                  </a:lnTo>
                  <a:lnTo>
                    <a:pt x="0" y="194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7622425" y="542404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40" h="40639">
                  <a:moveTo>
                    <a:pt x="0" y="40081"/>
                  </a:moveTo>
                  <a:lnTo>
                    <a:pt x="0" y="0"/>
                  </a:lnTo>
                  <a:lnTo>
                    <a:pt x="40081" y="20599"/>
                  </a:lnTo>
                  <a:lnTo>
                    <a:pt x="0" y="400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7499985" y="5444642"/>
              <a:ext cx="122555" cy="0"/>
            </a:xfrm>
            <a:custGeom>
              <a:avLst/>
              <a:gdLst/>
              <a:ahLst/>
              <a:cxnLst/>
              <a:rect l="l" t="t" r="r" b="b"/>
              <a:pathLst>
                <a:path w="122554" h="0">
                  <a:moveTo>
                    <a:pt x="0" y="0"/>
                  </a:moveTo>
                  <a:lnTo>
                    <a:pt x="1224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7186345" y="5424055"/>
              <a:ext cx="203200" cy="40640"/>
            </a:xfrm>
            <a:custGeom>
              <a:avLst/>
              <a:gdLst/>
              <a:ahLst/>
              <a:cxnLst/>
              <a:rect l="l" t="t" r="r" b="b"/>
              <a:pathLst>
                <a:path w="203200" h="40639">
                  <a:moveTo>
                    <a:pt x="40081" y="20586"/>
                  </a:moveTo>
                  <a:lnTo>
                    <a:pt x="38976" y="12128"/>
                  </a:lnTo>
                  <a:lnTo>
                    <a:pt x="32727" y="4775"/>
                  </a:lnTo>
                  <a:lnTo>
                    <a:pt x="24269" y="1104"/>
                  </a:lnTo>
                  <a:lnTo>
                    <a:pt x="15811" y="1104"/>
                  </a:lnTo>
                  <a:lnTo>
                    <a:pt x="7353" y="4775"/>
                  </a:lnTo>
                  <a:lnTo>
                    <a:pt x="2578" y="12128"/>
                  </a:lnTo>
                  <a:lnTo>
                    <a:pt x="0" y="20586"/>
                  </a:lnTo>
                  <a:lnTo>
                    <a:pt x="2578" y="29044"/>
                  </a:lnTo>
                  <a:lnTo>
                    <a:pt x="7353" y="36398"/>
                  </a:lnTo>
                  <a:lnTo>
                    <a:pt x="15811" y="40068"/>
                  </a:lnTo>
                  <a:lnTo>
                    <a:pt x="24269" y="40068"/>
                  </a:lnTo>
                  <a:lnTo>
                    <a:pt x="32727" y="36398"/>
                  </a:lnTo>
                  <a:lnTo>
                    <a:pt x="38976" y="29044"/>
                  </a:lnTo>
                  <a:lnTo>
                    <a:pt x="40081" y="20586"/>
                  </a:lnTo>
                  <a:close/>
                </a:path>
                <a:path w="203200" h="40639">
                  <a:moveTo>
                    <a:pt x="202958" y="20586"/>
                  </a:moveTo>
                  <a:lnTo>
                    <a:pt x="162877" y="0"/>
                  </a:lnTo>
                  <a:lnTo>
                    <a:pt x="162877" y="40068"/>
                  </a:lnTo>
                  <a:lnTo>
                    <a:pt x="202958" y="20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7186345" y="5425160"/>
              <a:ext cx="40640" cy="39370"/>
            </a:xfrm>
            <a:custGeom>
              <a:avLst/>
              <a:gdLst/>
              <a:ahLst/>
              <a:cxnLst/>
              <a:rect l="l" t="t" r="r" b="b"/>
              <a:pathLst>
                <a:path w="40640" h="39370">
                  <a:moveTo>
                    <a:pt x="0" y="19481"/>
                  </a:moveTo>
                  <a:lnTo>
                    <a:pt x="2578" y="11023"/>
                  </a:lnTo>
                  <a:lnTo>
                    <a:pt x="7353" y="3670"/>
                  </a:lnTo>
                  <a:lnTo>
                    <a:pt x="15811" y="0"/>
                  </a:lnTo>
                  <a:lnTo>
                    <a:pt x="24269" y="0"/>
                  </a:lnTo>
                  <a:lnTo>
                    <a:pt x="32727" y="3670"/>
                  </a:lnTo>
                  <a:lnTo>
                    <a:pt x="38976" y="11023"/>
                  </a:lnTo>
                  <a:lnTo>
                    <a:pt x="40081" y="19481"/>
                  </a:lnTo>
                  <a:lnTo>
                    <a:pt x="38976" y="27939"/>
                  </a:lnTo>
                  <a:lnTo>
                    <a:pt x="32727" y="35293"/>
                  </a:lnTo>
                  <a:lnTo>
                    <a:pt x="24269" y="38963"/>
                  </a:lnTo>
                  <a:lnTo>
                    <a:pt x="15811" y="38963"/>
                  </a:lnTo>
                  <a:lnTo>
                    <a:pt x="7353" y="35293"/>
                  </a:lnTo>
                  <a:lnTo>
                    <a:pt x="2578" y="27939"/>
                  </a:lnTo>
                  <a:lnTo>
                    <a:pt x="0" y="194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7349223" y="542404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40" h="40639">
                  <a:moveTo>
                    <a:pt x="0" y="40081"/>
                  </a:moveTo>
                  <a:lnTo>
                    <a:pt x="0" y="0"/>
                  </a:lnTo>
                  <a:lnTo>
                    <a:pt x="40081" y="20599"/>
                  </a:lnTo>
                  <a:lnTo>
                    <a:pt x="0" y="400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7226414" y="5444642"/>
              <a:ext cx="123189" cy="0"/>
            </a:xfrm>
            <a:custGeom>
              <a:avLst/>
              <a:gdLst/>
              <a:ahLst/>
              <a:cxnLst/>
              <a:rect l="l" t="t" r="r" b="b"/>
              <a:pathLst>
                <a:path w="123190" h="0">
                  <a:moveTo>
                    <a:pt x="0" y="0"/>
                  </a:moveTo>
                  <a:lnTo>
                    <a:pt x="1228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6913168" y="5424055"/>
              <a:ext cx="203200" cy="40640"/>
            </a:xfrm>
            <a:custGeom>
              <a:avLst/>
              <a:gdLst/>
              <a:ahLst/>
              <a:cxnLst/>
              <a:rect l="l" t="t" r="r" b="b"/>
              <a:pathLst>
                <a:path w="203200" h="40639">
                  <a:moveTo>
                    <a:pt x="40081" y="20586"/>
                  </a:moveTo>
                  <a:lnTo>
                    <a:pt x="38976" y="12128"/>
                  </a:lnTo>
                  <a:lnTo>
                    <a:pt x="32727" y="4775"/>
                  </a:lnTo>
                  <a:lnTo>
                    <a:pt x="24269" y="1104"/>
                  </a:lnTo>
                  <a:lnTo>
                    <a:pt x="15811" y="1104"/>
                  </a:lnTo>
                  <a:lnTo>
                    <a:pt x="7353" y="4775"/>
                  </a:lnTo>
                  <a:lnTo>
                    <a:pt x="2209" y="12128"/>
                  </a:lnTo>
                  <a:lnTo>
                    <a:pt x="0" y="20586"/>
                  </a:lnTo>
                  <a:lnTo>
                    <a:pt x="2209" y="29044"/>
                  </a:lnTo>
                  <a:lnTo>
                    <a:pt x="7353" y="36398"/>
                  </a:lnTo>
                  <a:lnTo>
                    <a:pt x="15811" y="40068"/>
                  </a:lnTo>
                  <a:lnTo>
                    <a:pt x="24269" y="40068"/>
                  </a:lnTo>
                  <a:lnTo>
                    <a:pt x="32727" y="36398"/>
                  </a:lnTo>
                  <a:lnTo>
                    <a:pt x="38976" y="29044"/>
                  </a:lnTo>
                  <a:lnTo>
                    <a:pt x="40081" y="20586"/>
                  </a:lnTo>
                  <a:close/>
                </a:path>
                <a:path w="203200" h="40639">
                  <a:moveTo>
                    <a:pt x="202958" y="20586"/>
                  </a:moveTo>
                  <a:lnTo>
                    <a:pt x="162877" y="0"/>
                  </a:lnTo>
                  <a:lnTo>
                    <a:pt x="162877" y="40068"/>
                  </a:lnTo>
                  <a:lnTo>
                    <a:pt x="202958" y="20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6913168" y="5425160"/>
              <a:ext cx="40640" cy="39370"/>
            </a:xfrm>
            <a:custGeom>
              <a:avLst/>
              <a:gdLst/>
              <a:ahLst/>
              <a:cxnLst/>
              <a:rect l="l" t="t" r="r" b="b"/>
              <a:pathLst>
                <a:path w="40640" h="39370">
                  <a:moveTo>
                    <a:pt x="0" y="19481"/>
                  </a:moveTo>
                  <a:lnTo>
                    <a:pt x="2209" y="11023"/>
                  </a:lnTo>
                  <a:lnTo>
                    <a:pt x="7353" y="3670"/>
                  </a:lnTo>
                  <a:lnTo>
                    <a:pt x="15811" y="0"/>
                  </a:lnTo>
                  <a:lnTo>
                    <a:pt x="24269" y="0"/>
                  </a:lnTo>
                  <a:lnTo>
                    <a:pt x="32727" y="3670"/>
                  </a:lnTo>
                  <a:lnTo>
                    <a:pt x="38976" y="11023"/>
                  </a:lnTo>
                  <a:lnTo>
                    <a:pt x="40081" y="19481"/>
                  </a:lnTo>
                  <a:lnTo>
                    <a:pt x="38976" y="27939"/>
                  </a:lnTo>
                  <a:lnTo>
                    <a:pt x="32727" y="35293"/>
                  </a:lnTo>
                  <a:lnTo>
                    <a:pt x="24269" y="38963"/>
                  </a:lnTo>
                  <a:lnTo>
                    <a:pt x="15811" y="38963"/>
                  </a:lnTo>
                  <a:lnTo>
                    <a:pt x="7353" y="35293"/>
                  </a:lnTo>
                  <a:lnTo>
                    <a:pt x="2209" y="27939"/>
                  </a:lnTo>
                  <a:lnTo>
                    <a:pt x="0" y="194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7076046" y="542404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40" h="40639">
                  <a:moveTo>
                    <a:pt x="0" y="40081"/>
                  </a:moveTo>
                  <a:lnTo>
                    <a:pt x="0" y="0"/>
                  </a:lnTo>
                  <a:lnTo>
                    <a:pt x="40081" y="20599"/>
                  </a:lnTo>
                  <a:lnTo>
                    <a:pt x="0" y="400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6953237" y="5444642"/>
              <a:ext cx="123189" cy="0"/>
            </a:xfrm>
            <a:custGeom>
              <a:avLst/>
              <a:gdLst/>
              <a:ahLst/>
              <a:cxnLst/>
              <a:rect l="l" t="t" r="r" b="b"/>
              <a:pathLst>
                <a:path w="123190" h="0">
                  <a:moveTo>
                    <a:pt x="0" y="0"/>
                  </a:moveTo>
                  <a:lnTo>
                    <a:pt x="1228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9210325" y="5352243"/>
              <a:ext cx="207594" cy="2079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8827681" y="5424055"/>
              <a:ext cx="384175" cy="40640"/>
            </a:xfrm>
            <a:custGeom>
              <a:avLst/>
              <a:gdLst/>
              <a:ahLst/>
              <a:cxnLst/>
              <a:rect l="l" t="t" r="r" b="b"/>
              <a:pathLst>
                <a:path w="384175" h="40639">
                  <a:moveTo>
                    <a:pt x="40081" y="20586"/>
                  </a:moveTo>
                  <a:lnTo>
                    <a:pt x="37503" y="12128"/>
                  </a:lnTo>
                  <a:lnTo>
                    <a:pt x="31623" y="4775"/>
                  </a:lnTo>
                  <a:lnTo>
                    <a:pt x="24269" y="1104"/>
                  </a:lnTo>
                  <a:lnTo>
                    <a:pt x="14338" y="1104"/>
                  </a:lnTo>
                  <a:lnTo>
                    <a:pt x="7353" y="4775"/>
                  </a:lnTo>
                  <a:lnTo>
                    <a:pt x="1104" y="12128"/>
                  </a:lnTo>
                  <a:lnTo>
                    <a:pt x="0" y="20586"/>
                  </a:lnTo>
                  <a:lnTo>
                    <a:pt x="1104" y="29044"/>
                  </a:lnTo>
                  <a:lnTo>
                    <a:pt x="7353" y="36398"/>
                  </a:lnTo>
                  <a:lnTo>
                    <a:pt x="14338" y="40068"/>
                  </a:lnTo>
                  <a:lnTo>
                    <a:pt x="24269" y="40068"/>
                  </a:lnTo>
                  <a:lnTo>
                    <a:pt x="31623" y="36398"/>
                  </a:lnTo>
                  <a:lnTo>
                    <a:pt x="37503" y="29044"/>
                  </a:lnTo>
                  <a:lnTo>
                    <a:pt x="40081" y="20586"/>
                  </a:lnTo>
                  <a:close/>
                </a:path>
                <a:path w="384175" h="40639">
                  <a:moveTo>
                    <a:pt x="383857" y="20586"/>
                  </a:moveTo>
                  <a:lnTo>
                    <a:pt x="343776" y="0"/>
                  </a:lnTo>
                  <a:lnTo>
                    <a:pt x="343776" y="40068"/>
                  </a:lnTo>
                  <a:lnTo>
                    <a:pt x="383857" y="20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8827681" y="5425160"/>
              <a:ext cx="40640" cy="39370"/>
            </a:xfrm>
            <a:custGeom>
              <a:avLst/>
              <a:gdLst/>
              <a:ahLst/>
              <a:cxnLst/>
              <a:rect l="l" t="t" r="r" b="b"/>
              <a:pathLst>
                <a:path w="40640" h="39370">
                  <a:moveTo>
                    <a:pt x="0" y="19481"/>
                  </a:moveTo>
                  <a:lnTo>
                    <a:pt x="1104" y="11023"/>
                  </a:lnTo>
                  <a:lnTo>
                    <a:pt x="7353" y="3670"/>
                  </a:lnTo>
                  <a:lnTo>
                    <a:pt x="14338" y="0"/>
                  </a:lnTo>
                  <a:lnTo>
                    <a:pt x="24269" y="0"/>
                  </a:lnTo>
                  <a:lnTo>
                    <a:pt x="31623" y="3670"/>
                  </a:lnTo>
                  <a:lnTo>
                    <a:pt x="37503" y="11023"/>
                  </a:lnTo>
                  <a:lnTo>
                    <a:pt x="40081" y="19481"/>
                  </a:lnTo>
                  <a:lnTo>
                    <a:pt x="37503" y="27939"/>
                  </a:lnTo>
                  <a:lnTo>
                    <a:pt x="31623" y="35293"/>
                  </a:lnTo>
                  <a:lnTo>
                    <a:pt x="24269" y="38963"/>
                  </a:lnTo>
                  <a:lnTo>
                    <a:pt x="14338" y="38963"/>
                  </a:lnTo>
                  <a:lnTo>
                    <a:pt x="7353" y="35293"/>
                  </a:lnTo>
                  <a:lnTo>
                    <a:pt x="1104" y="27939"/>
                  </a:lnTo>
                  <a:lnTo>
                    <a:pt x="0" y="194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9171457" y="542404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40" h="40639">
                  <a:moveTo>
                    <a:pt x="0" y="40081"/>
                  </a:moveTo>
                  <a:lnTo>
                    <a:pt x="0" y="0"/>
                  </a:lnTo>
                  <a:lnTo>
                    <a:pt x="40081" y="20599"/>
                  </a:lnTo>
                  <a:lnTo>
                    <a:pt x="0" y="400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8867749" y="5444642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5" h="0">
                  <a:moveTo>
                    <a:pt x="0" y="0"/>
                  </a:moveTo>
                  <a:lnTo>
                    <a:pt x="3037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2" name="object 132"/>
          <p:cNvSpPr txBox="1"/>
          <p:nvPr/>
        </p:nvSpPr>
        <p:spPr>
          <a:xfrm>
            <a:off x="9235237" y="5580218"/>
            <a:ext cx="13271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20">
                <a:latin typeface="Arial"/>
                <a:cs typeface="Arial"/>
              </a:rPr>
              <a:t>CF</a:t>
            </a:r>
            <a:endParaRPr sz="65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527634" y="5367356"/>
            <a:ext cx="81915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5783275" y="5424042"/>
            <a:ext cx="4412615" cy="655955"/>
            <a:chOff x="5783275" y="5424042"/>
            <a:chExt cx="4412615" cy="655955"/>
          </a:xfrm>
        </p:grpSpPr>
        <p:sp>
          <p:nvSpPr>
            <p:cNvPr id="135" name="object 135"/>
            <p:cNvSpPr/>
            <p:nvPr/>
          </p:nvSpPr>
          <p:spPr>
            <a:xfrm>
              <a:off x="6631152" y="5444642"/>
              <a:ext cx="169545" cy="0"/>
            </a:xfrm>
            <a:custGeom>
              <a:avLst/>
              <a:gdLst/>
              <a:ahLst/>
              <a:cxnLst/>
              <a:rect l="l" t="t" r="r" b="b"/>
              <a:pathLst>
                <a:path w="169545" h="0">
                  <a:moveTo>
                    <a:pt x="0" y="0"/>
                  </a:moveTo>
                  <a:lnTo>
                    <a:pt x="16913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6795135" y="5424042"/>
              <a:ext cx="41910" cy="41275"/>
            </a:xfrm>
            <a:custGeom>
              <a:avLst/>
              <a:gdLst/>
              <a:ahLst/>
              <a:cxnLst/>
              <a:rect l="l" t="t" r="r" b="b"/>
              <a:pathLst>
                <a:path w="41909" h="41275">
                  <a:moveTo>
                    <a:pt x="41541" y="20586"/>
                  </a:moveTo>
                  <a:lnTo>
                    <a:pt x="0" y="0"/>
                  </a:lnTo>
                  <a:lnTo>
                    <a:pt x="0" y="41186"/>
                  </a:lnTo>
                  <a:lnTo>
                    <a:pt x="41541" y="20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5783275" y="5665469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4">
                  <a:moveTo>
                    <a:pt x="4412170" y="414527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4412170" y="414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6481876" y="5665469"/>
              <a:ext cx="3014980" cy="71120"/>
            </a:xfrm>
            <a:custGeom>
              <a:avLst/>
              <a:gdLst/>
              <a:ahLst/>
              <a:cxnLst/>
              <a:rect l="l" t="t" r="r" b="b"/>
              <a:pathLst>
                <a:path w="3014979" h="71120">
                  <a:moveTo>
                    <a:pt x="3014979" y="71107"/>
                  </a:moveTo>
                  <a:lnTo>
                    <a:pt x="3014979" y="0"/>
                  </a:lnTo>
                  <a:lnTo>
                    <a:pt x="0" y="0"/>
                  </a:lnTo>
                  <a:lnTo>
                    <a:pt x="0" y="71107"/>
                  </a:lnTo>
                  <a:lnTo>
                    <a:pt x="3014979" y="71107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9" name="object 139"/>
          <p:cNvSpPr txBox="1"/>
          <p:nvPr/>
        </p:nvSpPr>
        <p:spPr>
          <a:xfrm>
            <a:off x="6120219" y="5893375"/>
            <a:ext cx="254571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200" spc="-35">
                <a:latin typeface="Arimo"/>
                <a:cs typeface="Arimo"/>
              </a:rPr>
              <a:t>n </a:t>
            </a:r>
            <a:r>
              <a:rPr dirty="0" sz="1200" spc="10">
                <a:latin typeface="Arimo"/>
                <a:cs typeface="Arimo"/>
              </a:rPr>
              <a:t>bit </a:t>
            </a:r>
            <a:r>
              <a:rPr dirty="0" sz="1200" spc="-125">
                <a:latin typeface="Arimo"/>
                <a:cs typeface="Arimo"/>
              </a:rPr>
              <a:t>sa</a:t>
            </a:r>
            <a:r>
              <a:rPr dirty="0" sz="1200" spc="-125">
                <a:latin typeface="WenQuanYi Micro Hei Mono"/>
                <a:cs typeface="WenQuanYi Micro Hei Mono"/>
              </a:rPr>
              <a:t>ğ</a:t>
            </a:r>
            <a:r>
              <a:rPr dirty="0" sz="1200" spc="-125">
                <a:latin typeface="Arimo"/>
                <a:cs typeface="Arimo"/>
              </a:rPr>
              <a:t>a </a:t>
            </a:r>
            <a:r>
              <a:rPr dirty="0" sz="1200" spc="-110">
                <a:latin typeface="Arimo"/>
                <a:cs typeface="Arimo"/>
              </a:rPr>
              <a:t>kayd</a:t>
            </a:r>
            <a:r>
              <a:rPr dirty="0" sz="1200" spc="-110">
                <a:latin typeface="WenQuanYi Micro Hei Mono"/>
                <a:cs typeface="WenQuanYi Micro Hei Mono"/>
              </a:rPr>
              <a:t>ı</a:t>
            </a:r>
            <a:r>
              <a:rPr dirty="0" sz="1200" spc="-110">
                <a:latin typeface="Arimo"/>
                <a:cs typeface="Arimo"/>
              </a:rPr>
              <a:t>rma </a:t>
            </a:r>
            <a:r>
              <a:rPr dirty="0" sz="1200" spc="-100">
                <a:latin typeface="Arimo"/>
                <a:cs typeface="Arimo"/>
              </a:rPr>
              <a:t>openand</a:t>
            </a:r>
            <a:r>
              <a:rPr dirty="0" sz="1200" spc="-100">
                <a:latin typeface="WenQuanYi Micro Hei Mono"/>
                <a:cs typeface="WenQuanYi Micro Hei Mono"/>
              </a:rPr>
              <a:t>ı</a:t>
            </a:r>
            <a:r>
              <a:rPr dirty="0" sz="1200" spc="-459">
                <a:latin typeface="WenQuanYi Micro Hei Mono"/>
                <a:cs typeface="WenQuanYi Micro Hei Mono"/>
              </a:rPr>
              <a:t> </a:t>
            </a:r>
            <a:r>
              <a:rPr dirty="0" sz="1200" spc="-35">
                <a:latin typeface="Arimo"/>
                <a:cs typeface="Arimo"/>
              </a:rPr>
              <a:t>2</a:t>
            </a:r>
            <a:r>
              <a:rPr dirty="0" baseline="24305" sz="1200" spc="-52" i="1">
                <a:latin typeface="Carlito"/>
                <a:cs typeface="Carlito"/>
              </a:rPr>
              <a:t>n’</a:t>
            </a:r>
            <a:r>
              <a:rPr dirty="0" sz="1200" spc="-35">
                <a:latin typeface="Arimo"/>
                <a:cs typeface="Arimo"/>
              </a:rPr>
              <a:t>e </a:t>
            </a:r>
            <a:r>
              <a:rPr dirty="0" sz="1200" spc="-50">
                <a:latin typeface="Arimo"/>
                <a:cs typeface="Arimo"/>
              </a:rPr>
              <a:t>böler.</a:t>
            </a:r>
            <a:endParaRPr sz="1200">
              <a:latin typeface="Arimo"/>
              <a:cs typeface="Arimo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5783275" y="6079235"/>
            <a:ext cx="4412615" cy="828675"/>
            <a:chOff x="5783275" y="6079235"/>
            <a:chExt cx="4412615" cy="828675"/>
          </a:xfrm>
        </p:grpSpPr>
        <p:sp>
          <p:nvSpPr>
            <p:cNvPr id="141" name="object 141"/>
            <p:cNvSpPr/>
            <p:nvPr/>
          </p:nvSpPr>
          <p:spPr>
            <a:xfrm>
              <a:off x="5783275" y="6079235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4">
                  <a:moveTo>
                    <a:pt x="4412170" y="414527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4412170" y="414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6505041" y="6243231"/>
              <a:ext cx="2969895" cy="250190"/>
            </a:xfrm>
            <a:custGeom>
              <a:avLst/>
              <a:gdLst/>
              <a:ahLst/>
              <a:cxnLst/>
              <a:rect l="l" t="t" r="r" b="b"/>
              <a:pathLst>
                <a:path w="2969895" h="250189">
                  <a:moveTo>
                    <a:pt x="2969755" y="250037"/>
                  </a:moveTo>
                  <a:lnTo>
                    <a:pt x="2969755" y="0"/>
                  </a:lnTo>
                  <a:lnTo>
                    <a:pt x="0" y="0"/>
                  </a:lnTo>
                  <a:lnTo>
                    <a:pt x="0" y="250037"/>
                  </a:lnTo>
                  <a:lnTo>
                    <a:pt x="3301" y="250037"/>
                  </a:lnTo>
                  <a:lnTo>
                    <a:pt x="3301" y="6261"/>
                  </a:lnTo>
                  <a:lnTo>
                    <a:pt x="6248" y="3314"/>
                  </a:lnTo>
                  <a:lnTo>
                    <a:pt x="6248" y="6261"/>
                  </a:lnTo>
                  <a:lnTo>
                    <a:pt x="2963875" y="6261"/>
                  </a:lnTo>
                  <a:lnTo>
                    <a:pt x="2963875" y="3314"/>
                  </a:lnTo>
                  <a:lnTo>
                    <a:pt x="2966808" y="6261"/>
                  </a:lnTo>
                  <a:lnTo>
                    <a:pt x="2966808" y="250037"/>
                  </a:lnTo>
                  <a:lnTo>
                    <a:pt x="2969755" y="250037"/>
                  </a:lnTo>
                  <a:close/>
                </a:path>
                <a:path w="2969895" h="250189">
                  <a:moveTo>
                    <a:pt x="6248" y="6261"/>
                  </a:moveTo>
                  <a:lnTo>
                    <a:pt x="6248" y="3314"/>
                  </a:lnTo>
                  <a:lnTo>
                    <a:pt x="3301" y="6261"/>
                  </a:lnTo>
                  <a:lnTo>
                    <a:pt x="6248" y="6261"/>
                  </a:lnTo>
                  <a:close/>
                </a:path>
                <a:path w="2969895" h="250189">
                  <a:moveTo>
                    <a:pt x="6248" y="250037"/>
                  </a:moveTo>
                  <a:lnTo>
                    <a:pt x="6248" y="6261"/>
                  </a:lnTo>
                  <a:lnTo>
                    <a:pt x="3301" y="6261"/>
                  </a:lnTo>
                  <a:lnTo>
                    <a:pt x="3301" y="250037"/>
                  </a:lnTo>
                  <a:lnTo>
                    <a:pt x="6248" y="250037"/>
                  </a:lnTo>
                  <a:close/>
                </a:path>
                <a:path w="2969895" h="250189">
                  <a:moveTo>
                    <a:pt x="2966808" y="6261"/>
                  </a:moveTo>
                  <a:lnTo>
                    <a:pt x="2963875" y="3314"/>
                  </a:lnTo>
                  <a:lnTo>
                    <a:pt x="2963875" y="6261"/>
                  </a:lnTo>
                  <a:lnTo>
                    <a:pt x="2966808" y="6261"/>
                  </a:lnTo>
                  <a:close/>
                </a:path>
                <a:path w="2969895" h="250189">
                  <a:moveTo>
                    <a:pt x="2966808" y="250037"/>
                  </a:moveTo>
                  <a:lnTo>
                    <a:pt x="2966808" y="6261"/>
                  </a:lnTo>
                  <a:lnTo>
                    <a:pt x="2963875" y="6261"/>
                  </a:lnTo>
                  <a:lnTo>
                    <a:pt x="2963875" y="250037"/>
                  </a:lnTo>
                  <a:lnTo>
                    <a:pt x="2966808" y="2500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5783275" y="6493001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4">
                  <a:moveTo>
                    <a:pt x="4412170" y="414528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4412170" y="414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6504940" y="6493280"/>
              <a:ext cx="2969260" cy="414020"/>
            </a:xfrm>
            <a:custGeom>
              <a:avLst/>
              <a:gdLst/>
              <a:ahLst/>
              <a:cxnLst/>
              <a:rect l="l" t="t" r="r" b="b"/>
              <a:pathLst>
                <a:path w="2969259" h="414020">
                  <a:moveTo>
                    <a:pt x="2969260" y="0"/>
                  </a:moveTo>
                  <a:lnTo>
                    <a:pt x="2966910" y="0"/>
                  </a:lnTo>
                  <a:lnTo>
                    <a:pt x="2966720" y="0"/>
                  </a:lnTo>
                  <a:lnTo>
                    <a:pt x="2963964" y="0"/>
                  </a:lnTo>
                  <a:lnTo>
                    <a:pt x="2963964" y="410692"/>
                  </a:lnTo>
                  <a:lnTo>
                    <a:pt x="6350" y="410692"/>
                  </a:lnTo>
                  <a:lnTo>
                    <a:pt x="6350" y="0"/>
                  </a:lnTo>
                  <a:lnTo>
                    <a:pt x="3810" y="0"/>
                  </a:lnTo>
                  <a:lnTo>
                    <a:pt x="3403" y="0"/>
                  </a:lnTo>
                  <a:lnTo>
                    <a:pt x="0" y="0"/>
                  </a:lnTo>
                  <a:lnTo>
                    <a:pt x="0" y="413639"/>
                  </a:lnTo>
                  <a:lnTo>
                    <a:pt x="2969260" y="413639"/>
                  </a:lnTo>
                  <a:lnTo>
                    <a:pt x="29692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5" name="object 145"/>
          <p:cNvSpPr txBox="1"/>
          <p:nvPr/>
        </p:nvSpPr>
        <p:spPr>
          <a:xfrm>
            <a:off x="6561455" y="6261056"/>
            <a:ext cx="542290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25" b="1">
                <a:latin typeface="Trebuchet MS"/>
                <a:cs typeface="Trebuchet MS"/>
              </a:rPr>
              <a:t>MOV</a:t>
            </a:r>
            <a:r>
              <a:rPr dirty="0" sz="850" spc="-135" b="1">
                <a:latin typeface="Trebuchet MS"/>
                <a:cs typeface="Trebuchet MS"/>
              </a:rPr>
              <a:t> </a:t>
            </a:r>
            <a:r>
              <a:rPr dirty="0" sz="850" spc="-65" b="1">
                <a:latin typeface="Trebuchet MS"/>
                <a:cs typeface="Trebuchet MS"/>
              </a:rPr>
              <a:t>DL,85  </a:t>
            </a:r>
            <a:r>
              <a:rPr dirty="0" sz="850" spc="-30" b="1">
                <a:latin typeface="Trebuchet MS"/>
                <a:cs typeface="Trebuchet MS"/>
              </a:rPr>
              <a:t>SHR </a:t>
            </a:r>
            <a:r>
              <a:rPr dirty="0" sz="850" spc="-65" b="1">
                <a:latin typeface="Trebuchet MS"/>
                <a:cs typeface="Trebuchet MS"/>
              </a:rPr>
              <a:t>DL,1  </a:t>
            </a:r>
            <a:r>
              <a:rPr dirty="0" sz="850" spc="-30" b="1">
                <a:latin typeface="Trebuchet MS"/>
                <a:cs typeface="Trebuchet MS"/>
              </a:rPr>
              <a:t>SHR</a:t>
            </a:r>
            <a:r>
              <a:rPr dirty="0" sz="850" spc="-80" b="1">
                <a:latin typeface="Trebuchet MS"/>
                <a:cs typeface="Trebuchet MS"/>
              </a:rPr>
              <a:t> </a:t>
            </a:r>
            <a:r>
              <a:rPr dirty="0" sz="850" spc="-65" b="1">
                <a:latin typeface="Trebuchet MS"/>
                <a:cs typeface="Trebuchet MS"/>
              </a:rPr>
              <a:t>DL,2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8326251" y="6393429"/>
            <a:ext cx="688340" cy="290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75" b="1">
                <a:latin typeface="Trebuchet MS"/>
                <a:cs typeface="Trebuchet MS"/>
              </a:rPr>
              <a:t>; </a:t>
            </a:r>
            <a:r>
              <a:rPr dirty="0" sz="850" spc="-55" b="1">
                <a:latin typeface="Trebuchet MS"/>
                <a:cs typeface="Trebuchet MS"/>
              </a:rPr>
              <a:t>DL </a:t>
            </a:r>
            <a:r>
              <a:rPr dirty="0" sz="850" spc="-70" b="1">
                <a:latin typeface="Trebuchet MS"/>
                <a:cs typeface="Trebuchet MS"/>
              </a:rPr>
              <a:t>= 42,</a:t>
            </a:r>
            <a:r>
              <a:rPr dirty="0" sz="850" spc="-105" b="1">
                <a:latin typeface="Trebuchet MS"/>
                <a:cs typeface="Trebuchet MS"/>
              </a:rPr>
              <a:t> </a:t>
            </a:r>
            <a:r>
              <a:rPr dirty="0" sz="850" spc="-80" b="1">
                <a:latin typeface="Trebuchet MS"/>
                <a:cs typeface="Trebuchet MS"/>
              </a:rPr>
              <a:t>CF=1</a:t>
            </a:r>
            <a:endParaRPr sz="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75" b="1">
                <a:latin typeface="Trebuchet MS"/>
                <a:cs typeface="Trebuchet MS"/>
              </a:rPr>
              <a:t>; </a:t>
            </a:r>
            <a:r>
              <a:rPr dirty="0" sz="850" spc="-55" b="1">
                <a:latin typeface="Trebuchet MS"/>
                <a:cs typeface="Trebuchet MS"/>
              </a:rPr>
              <a:t>DL </a:t>
            </a:r>
            <a:r>
              <a:rPr dirty="0" sz="850" spc="-70" b="1">
                <a:latin typeface="Trebuchet MS"/>
                <a:cs typeface="Trebuchet MS"/>
              </a:rPr>
              <a:t>= 10,</a:t>
            </a:r>
            <a:r>
              <a:rPr dirty="0" sz="850" spc="-100" b="1">
                <a:latin typeface="Trebuchet MS"/>
                <a:cs typeface="Trebuchet MS"/>
              </a:rPr>
              <a:t> </a:t>
            </a:r>
            <a:r>
              <a:rPr dirty="0" sz="850" spc="-80" b="1">
                <a:latin typeface="Trebuchet MS"/>
                <a:cs typeface="Trebuchet MS"/>
              </a:rPr>
              <a:t>CF=1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5346395" y="3779342"/>
            <a:ext cx="5287645" cy="3773804"/>
            <a:chOff x="5346395" y="3779342"/>
            <a:chExt cx="5287645" cy="3773804"/>
          </a:xfrm>
        </p:grpSpPr>
        <p:sp>
          <p:nvSpPr>
            <p:cNvPr id="148" name="object 148"/>
            <p:cNvSpPr/>
            <p:nvPr/>
          </p:nvSpPr>
          <p:spPr>
            <a:xfrm>
              <a:off x="6505041" y="6906907"/>
              <a:ext cx="2969895" cy="3810"/>
            </a:xfrm>
            <a:custGeom>
              <a:avLst/>
              <a:gdLst/>
              <a:ahLst/>
              <a:cxnLst/>
              <a:rect l="l" t="t" r="r" b="b"/>
              <a:pathLst>
                <a:path w="2969895" h="3809">
                  <a:moveTo>
                    <a:pt x="0" y="3301"/>
                  </a:moveTo>
                  <a:lnTo>
                    <a:pt x="0" y="0"/>
                  </a:lnTo>
                  <a:lnTo>
                    <a:pt x="2969755" y="0"/>
                  </a:lnTo>
                  <a:lnTo>
                    <a:pt x="2969755" y="3301"/>
                  </a:lnTo>
                  <a:lnTo>
                    <a:pt x="0" y="33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5346573" y="3779519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09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0" name="object 150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195</a:t>
            </a:r>
            <a:endParaRPr sz="550">
              <a:latin typeface="Arimo"/>
              <a:cs typeface="Arimo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196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229" y="861267"/>
            <a:ext cx="69151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05">
                <a:solidFill>
                  <a:srgbClr val="FF0000"/>
                </a:solidFill>
                <a:latin typeface="WenQuanYi Micro Hei Mono"/>
                <a:cs typeface="WenQuanYi Micro Hei Mono"/>
              </a:rPr>
              <a:t>İ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cra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Birimi</a:t>
            </a: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65">
                <a:solidFill>
                  <a:srgbClr val="FF0000"/>
                </a:solidFill>
                <a:latin typeface="Arimo"/>
                <a:cs typeface="Arimo"/>
              </a:rPr>
              <a:t>(EU)</a:t>
            </a:r>
            <a:endParaRPr sz="850">
              <a:latin typeface="Arimo"/>
              <a:cs typeface="Arim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6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31229" y="1125998"/>
            <a:ext cx="4177665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60">
                <a:latin typeface="Arimo"/>
                <a:cs typeface="Arimo"/>
              </a:rPr>
              <a:t>Bu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5">
                <a:latin typeface="Arimo"/>
                <a:cs typeface="Arimo"/>
              </a:rPr>
              <a:t>birim, </a:t>
            </a:r>
            <a:r>
              <a:rPr dirty="0" sz="850" spc="-60">
                <a:latin typeface="Arimo"/>
                <a:cs typeface="Arimo"/>
              </a:rPr>
              <a:t>BIU 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5">
                <a:latin typeface="Arimo"/>
                <a:cs typeface="Arimo"/>
              </a:rPr>
              <a:t>birlikte </a:t>
            </a:r>
            <a:r>
              <a:rPr dirty="0" sz="850" spc="-25">
                <a:latin typeface="Arimo"/>
                <a:cs typeface="Arimo"/>
              </a:rPr>
              <a:t>paralel </a:t>
            </a:r>
            <a:r>
              <a:rPr dirty="0" sz="850" spc="-85">
                <a:latin typeface="Arimo"/>
                <a:cs typeface="Arimo"/>
              </a:rPr>
              <a:t>çal</a:t>
            </a:r>
            <a:r>
              <a:rPr dirty="0" sz="850" spc="-85">
                <a:latin typeface="WenQuanYi Micro Hei Mono"/>
                <a:cs typeface="WenQuanYi Micro Hei Mono"/>
              </a:rPr>
              <a:t>ış</a:t>
            </a:r>
            <a:r>
              <a:rPr dirty="0" sz="850" spc="-85">
                <a:latin typeface="Arimo"/>
                <a:cs typeface="Arimo"/>
              </a:rPr>
              <a:t>arak 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5">
                <a:latin typeface="Arimo"/>
                <a:cs typeface="Arimo"/>
              </a:rPr>
              <a:t>kuyru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una </a:t>
            </a:r>
            <a:r>
              <a:rPr dirty="0" sz="850" spc="-25">
                <a:latin typeface="Arimo"/>
                <a:cs typeface="Arimo"/>
              </a:rPr>
              <a:t>sürülen makine </a:t>
            </a:r>
            <a:r>
              <a:rPr dirty="0" sz="850" spc="-10">
                <a:latin typeface="Arimo"/>
                <a:cs typeface="Arimo"/>
              </a:rPr>
              <a:t>dilindeki 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</a:t>
            </a:r>
            <a:r>
              <a:rPr dirty="0" sz="850" spc="-25">
                <a:latin typeface="Arimo"/>
                <a:cs typeface="Arimo"/>
              </a:rPr>
              <a:t>kodunun </a:t>
            </a:r>
            <a:r>
              <a:rPr dirty="0" sz="850" spc="-35">
                <a:latin typeface="Arimo"/>
                <a:cs typeface="Arimo"/>
              </a:rPr>
              <a:t>çözülmesi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 </a:t>
            </a:r>
            <a:r>
              <a:rPr dirty="0" sz="850" spc="-25">
                <a:latin typeface="Arimo"/>
                <a:cs typeface="Arimo"/>
              </a:rPr>
              <a:t>içerisinde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komutun </a:t>
            </a:r>
            <a:r>
              <a:rPr dirty="0" sz="850" spc="-30">
                <a:latin typeface="Arimo"/>
                <a:cs typeface="Arimo"/>
              </a:rPr>
              <a:t>do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ru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0">
                <a:latin typeface="Arimo"/>
                <a:cs typeface="Arimo"/>
              </a:rPr>
              <a:t>biçimde </a:t>
            </a:r>
            <a:r>
              <a:rPr dirty="0" sz="850" spc="-25">
                <a:latin typeface="Arimo"/>
                <a:cs typeface="Arimo"/>
              </a:rPr>
              <a:t>ele  </a:t>
            </a:r>
            <a:r>
              <a:rPr dirty="0" sz="850" spc="-70">
                <a:latin typeface="Arimo"/>
                <a:cs typeface="Arimo"/>
              </a:rPr>
              <a:t>al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narak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lenmesinden </a:t>
            </a:r>
            <a:r>
              <a:rPr dirty="0" sz="850" spc="-25">
                <a:latin typeface="Arimo"/>
                <a:cs typeface="Arimo"/>
              </a:rPr>
              <a:t>sorumludur. </a:t>
            </a:r>
            <a:r>
              <a:rPr dirty="0" sz="850" spc="-75">
                <a:latin typeface="Arimo"/>
                <a:cs typeface="Arimo"/>
              </a:rPr>
              <a:t>E</a:t>
            </a:r>
            <a:r>
              <a:rPr dirty="0" sz="850" spc="-75">
                <a:latin typeface="WenQuanYi Micro Hei Mono"/>
                <a:cs typeface="WenQuanYi Micro Hei Mono"/>
              </a:rPr>
              <a:t>ğ</a:t>
            </a:r>
            <a:r>
              <a:rPr dirty="0" sz="850" spc="-75">
                <a:latin typeface="Arimo"/>
                <a:cs typeface="Arimo"/>
              </a:rPr>
              <a:t>er </a:t>
            </a:r>
            <a:r>
              <a:rPr dirty="0" sz="850" spc="-15">
                <a:latin typeface="Arimo"/>
                <a:cs typeface="Arimo"/>
              </a:rPr>
              <a:t>komutun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lenmesi </a:t>
            </a:r>
            <a:r>
              <a:rPr dirty="0" sz="850" spc="-110">
                <a:latin typeface="Arimo"/>
                <a:cs typeface="Arimo"/>
              </a:rPr>
              <a:t>s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ras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nda </a:t>
            </a:r>
            <a:r>
              <a:rPr dirty="0" sz="850" spc="-25">
                <a:latin typeface="Arimo"/>
                <a:cs typeface="Arimo"/>
              </a:rPr>
              <a:t>herhangi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5">
                <a:latin typeface="Arimo"/>
                <a:cs typeface="Arimo"/>
              </a:rPr>
              <a:t>veriye  </a:t>
            </a:r>
            <a:r>
              <a:rPr dirty="0" sz="850" spc="-40">
                <a:latin typeface="Arimo"/>
                <a:cs typeface="Arimo"/>
              </a:rPr>
              <a:t>gerek </a:t>
            </a:r>
            <a:r>
              <a:rPr dirty="0" sz="850" spc="-30">
                <a:latin typeface="Arimo"/>
                <a:cs typeface="Arimo"/>
              </a:rPr>
              <a:t>duyulursa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35">
                <a:latin typeface="Arimo"/>
                <a:cs typeface="Arimo"/>
              </a:rPr>
              <a:t>genel </a:t>
            </a:r>
            <a:r>
              <a:rPr dirty="0" sz="850" spc="-85">
                <a:latin typeface="Arimo"/>
                <a:cs typeface="Arimo"/>
              </a:rPr>
              <a:t>amaçl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kaydedicilerden </a:t>
            </a:r>
            <a:r>
              <a:rPr dirty="0" sz="850" spc="-25">
                <a:latin typeface="Arimo"/>
                <a:cs typeface="Arimo"/>
              </a:rPr>
              <a:t>birindeyse </a:t>
            </a:r>
            <a:r>
              <a:rPr dirty="0" sz="850" spc="-120">
                <a:latin typeface="Arimo"/>
                <a:cs typeface="Arimo"/>
              </a:rPr>
              <a:t>al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n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p </a:t>
            </a:r>
            <a:r>
              <a:rPr dirty="0" sz="850" spc="-20">
                <a:latin typeface="Arimo"/>
                <a:cs typeface="Arimo"/>
              </a:rPr>
              <a:t>getirilmesi, </a:t>
            </a:r>
            <a:r>
              <a:rPr dirty="0" sz="850" spc="-45">
                <a:latin typeface="Arimo"/>
                <a:cs typeface="Arimo"/>
              </a:rPr>
              <a:t>e</a:t>
            </a:r>
            <a:r>
              <a:rPr dirty="0" sz="850" spc="-45">
                <a:latin typeface="WenQuanYi Micro Hei Mono"/>
                <a:cs typeface="WenQuanYi Micro Hei Mono"/>
              </a:rPr>
              <a:t>ğ</a:t>
            </a:r>
            <a:r>
              <a:rPr dirty="0" sz="850" spc="-45">
                <a:latin typeface="Arimo"/>
                <a:cs typeface="Arimo"/>
              </a:rPr>
              <a:t>er </a:t>
            </a:r>
            <a:r>
              <a:rPr dirty="0" sz="850" spc="-15">
                <a:latin typeface="Arimo"/>
                <a:cs typeface="Arimo"/>
              </a:rPr>
              <a:t>veri  harici </a:t>
            </a:r>
            <a:r>
              <a:rPr dirty="0" sz="850" spc="-35">
                <a:latin typeface="Arimo"/>
                <a:cs typeface="Arimo"/>
              </a:rPr>
              <a:t>ortamdaysa </a:t>
            </a:r>
            <a:r>
              <a:rPr dirty="0" sz="850" spc="-20">
                <a:latin typeface="Arimo"/>
                <a:cs typeface="Arimo"/>
              </a:rPr>
              <a:t>(bellek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40">
                <a:latin typeface="Arimo"/>
                <a:cs typeface="Arimo"/>
              </a:rPr>
              <a:t>çevresel </a:t>
            </a:r>
            <a:r>
              <a:rPr dirty="0" sz="850" spc="-35">
                <a:latin typeface="Arimo"/>
                <a:cs typeface="Arimo"/>
              </a:rPr>
              <a:t>cihazlarda) </a:t>
            </a:r>
            <a:r>
              <a:rPr dirty="0" sz="850" spc="-45">
                <a:latin typeface="Arimo"/>
                <a:cs typeface="Arimo"/>
              </a:rPr>
              <a:t>BIU’dan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15">
                <a:latin typeface="Arimo"/>
                <a:cs typeface="Arimo"/>
              </a:rPr>
              <a:t>verinin talep </a:t>
            </a:r>
            <a:r>
              <a:rPr dirty="0" sz="850" spc="-25">
                <a:latin typeface="Arimo"/>
                <a:cs typeface="Arimo"/>
              </a:rPr>
              <a:t>edilmesi </a:t>
            </a:r>
            <a:r>
              <a:rPr dirty="0" sz="850" spc="-15">
                <a:latin typeface="Arimo"/>
                <a:cs typeface="Arimo"/>
              </a:rPr>
              <a:t>gibi 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lemleri </a:t>
            </a:r>
            <a:r>
              <a:rPr dirty="0" sz="850" spc="-105">
                <a:latin typeface="Arimo"/>
                <a:cs typeface="Arimo"/>
              </a:rPr>
              <a:t>EU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gerçekle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tirir.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493" y="230581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31189" y="2052555"/>
            <a:ext cx="4177665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-635">
              <a:lnSpc>
                <a:spcPct val="102200"/>
              </a:lnSpc>
              <a:spcBef>
                <a:spcPts val="95"/>
              </a:spcBef>
            </a:pPr>
            <a:r>
              <a:rPr dirty="0" sz="850" spc="-105">
                <a:latin typeface="WenQuanYi Micro Hei Mono"/>
                <a:cs typeface="WenQuanYi Micro Hei Mono"/>
              </a:rPr>
              <a:t>İ</a:t>
            </a:r>
            <a:r>
              <a:rPr dirty="0" sz="850" spc="-105">
                <a:latin typeface="Arimo"/>
                <a:cs typeface="Arimo"/>
              </a:rPr>
              <a:t>cra </a:t>
            </a:r>
            <a:r>
              <a:rPr dirty="0" sz="850">
                <a:latin typeface="Arimo"/>
                <a:cs typeface="Arimo"/>
              </a:rPr>
              <a:t>birimi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30">
                <a:latin typeface="Arimo"/>
                <a:cs typeface="Arimo"/>
              </a:rPr>
              <a:t>kuyru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unun en </a:t>
            </a:r>
            <a:r>
              <a:rPr dirty="0" sz="850" spc="-20">
                <a:latin typeface="Arimo"/>
                <a:cs typeface="Arimo"/>
              </a:rPr>
              <a:t>üstündeki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25">
                <a:latin typeface="Arimo"/>
                <a:cs typeface="Arimo"/>
              </a:rPr>
              <a:t>kodunu </a:t>
            </a:r>
            <a:r>
              <a:rPr dirty="0" sz="850" spc="-95">
                <a:latin typeface="Arimo"/>
                <a:cs typeface="Arimo"/>
              </a:rPr>
              <a:t>al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p </a:t>
            </a:r>
            <a:r>
              <a:rPr dirty="0" sz="850" spc="-15">
                <a:latin typeface="Arimo"/>
                <a:cs typeface="Arimo"/>
              </a:rPr>
              <a:t>getirdikten </a:t>
            </a:r>
            <a:r>
              <a:rPr dirty="0" sz="850" spc="-35">
                <a:latin typeface="Arimo"/>
                <a:cs typeface="Arimo"/>
              </a:rPr>
              <a:t>sonra, </a:t>
            </a:r>
            <a:r>
              <a:rPr dirty="0" sz="850" spc="-25">
                <a:latin typeface="Arimo"/>
                <a:cs typeface="Arimo"/>
              </a:rPr>
              <a:t>kodalr </a:t>
            </a:r>
            <a:r>
              <a:rPr dirty="0" sz="850" spc="-5">
                <a:latin typeface="Arimo"/>
                <a:cs typeface="Arimo"/>
              </a:rPr>
              <a:t>bir  </a:t>
            </a:r>
            <a:r>
              <a:rPr dirty="0" sz="850" spc="-20">
                <a:latin typeface="Arimo"/>
                <a:cs typeface="Arimo"/>
              </a:rPr>
              <a:t>komut</a:t>
            </a:r>
            <a:r>
              <a:rPr dirty="0" sz="850" spc="-20">
                <a:latin typeface="WenQuanYi Micro Hei Mono"/>
                <a:cs typeface="WenQuanYi Micro Hei Mono"/>
              </a:rPr>
              <a:t>‐</a:t>
            </a:r>
            <a:r>
              <a:rPr dirty="0" sz="850" spc="-20">
                <a:latin typeface="Arimo"/>
                <a:cs typeface="Arimo"/>
              </a:rPr>
              <a:t>kod </a:t>
            </a:r>
            <a:r>
              <a:rPr dirty="0" sz="850" spc="-50">
                <a:latin typeface="Arimo"/>
                <a:cs typeface="Arimo"/>
              </a:rPr>
              <a:t>çözücü </a:t>
            </a:r>
            <a:r>
              <a:rPr dirty="0" sz="850" spc="-90">
                <a:latin typeface="Arimo"/>
                <a:cs typeface="Arimo"/>
              </a:rPr>
              <a:t>vas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tas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yla, </a:t>
            </a:r>
            <a:r>
              <a:rPr dirty="0" sz="850" spc="-30">
                <a:latin typeface="Arimo"/>
                <a:cs typeface="Arimo"/>
              </a:rPr>
              <a:t>içerisinde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</a:t>
            </a:r>
            <a:r>
              <a:rPr dirty="0" sz="850" spc="-10">
                <a:latin typeface="Arimo"/>
                <a:cs typeface="Arimo"/>
              </a:rPr>
              <a:t>mikro </a:t>
            </a:r>
            <a:r>
              <a:rPr dirty="0" sz="850" spc="-110">
                <a:latin typeface="Arimo"/>
                <a:cs typeface="Arimo"/>
              </a:rPr>
              <a:t>kar</a:t>
            </a:r>
            <a:r>
              <a:rPr dirty="0" sz="850" spc="-110">
                <a:latin typeface="WenQuanYi Micro Hei Mono"/>
                <a:cs typeface="WenQuanYi Micro Hei Mono"/>
              </a:rPr>
              <a:t>şı</a:t>
            </a:r>
            <a:r>
              <a:rPr dirty="0" sz="850" spc="-110">
                <a:latin typeface="Arimo"/>
                <a:cs typeface="Arimo"/>
              </a:rPr>
              <a:t>l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klar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olan (mikro</a:t>
            </a:r>
            <a:r>
              <a:rPr dirty="0" sz="850" spc="-20">
                <a:latin typeface="WenQuanYi Micro Hei Mono"/>
                <a:cs typeface="WenQuanYi Micro Hei Mono"/>
              </a:rPr>
              <a:t>‐</a:t>
            </a:r>
            <a:r>
              <a:rPr dirty="0" sz="850" spc="-20">
                <a:latin typeface="Arimo"/>
                <a:cs typeface="Arimo"/>
              </a:rPr>
              <a:t>kod </a:t>
            </a:r>
            <a:r>
              <a:rPr dirty="0" sz="850" spc="-60">
                <a:latin typeface="Arimo"/>
                <a:cs typeface="Arimo"/>
              </a:rPr>
              <a:t>ROM) 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95">
                <a:latin typeface="Arimo"/>
                <a:cs typeface="Arimo"/>
              </a:rPr>
              <a:t>ad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na </a:t>
            </a:r>
            <a:r>
              <a:rPr dirty="0" sz="850" spc="-20">
                <a:latin typeface="Arimo"/>
                <a:cs typeface="Arimo"/>
              </a:rPr>
              <a:t>mikroprogram denilen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0">
                <a:latin typeface="Arimo"/>
                <a:cs typeface="Arimo"/>
              </a:rPr>
              <a:t>mikro</a:t>
            </a:r>
            <a:r>
              <a:rPr dirty="0" sz="850" spc="-20">
                <a:latin typeface="WenQuanYi Micro Hei Mono"/>
                <a:cs typeface="WenQuanYi Micro Hei Mono"/>
              </a:rPr>
              <a:t>‐</a:t>
            </a:r>
            <a:r>
              <a:rPr dirty="0" sz="850" spc="-20">
                <a:latin typeface="Arimo"/>
                <a:cs typeface="Arimo"/>
              </a:rPr>
              <a:t>kod </a:t>
            </a:r>
            <a:r>
              <a:rPr dirty="0" sz="850" spc="-135">
                <a:latin typeface="Arimo"/>
                <a:cs typeface="Arimo"/>
              </a:rPr>
              <a:t>s</a:t>
            </a:r>
            <a:r>
              <a:rPr dirty="0" sz="850" spc="-135">
                <a:latin typeface="WenQuanYi Micro Hei Mono"/>
                <a:cs typeface="WenQuanYi Micro Hei Mono"/>
              </a:rPr>
              <a:t>ı</a:t>
            </a:r>
            <a:r>
              <a:rPr dirty="0" sz="850" spc="-135">
                <a:latin typeface="Arimo"/>
                <a:cs typeface="Arimo"/>
              </a:rPr>
              <a:t>ralay</a:t>
            </a:r>
            <a:r>
              <a:rPr dirty="0" sz="850" spc="-135">
                <a:latin typeface="WenQuanYi Micro Hei Mono"/>
                <a:cs typeface="WenQuanYi Micro Hei Mono"/>
              </a:rPr>
              <a:t>ı</a:t>
            </a:r>
            <a:r>
              <a:rPr dirty="0" sz="850" spc="-135">
                <a:latin typeface="Arimo"/>
                <a:cs typeface="Arimo"/>
              </a:rPr>
              <a:t>c</a:t>
            </a:r>
            <a:r>
              <a:rPr dirty="0" sz="850" spc="-135">
                <a:latin typeface="WenQuanYi Micro Hei Mono"/>
                <a:cs typeface="WenQuanYi Micro Hei Mono"/>
              </a:rPr>
              <a:t>ı</a:t>
            </a:r>
            <a:r>
              <a:rPr dirty="0" sz="850" spc="-135">
                <a:latin typeface="Arimo"/>
                <a:cs typeface="Arimo"/>
              </a:rPr>
              <a:t>s</a:t>
            </a:r>
            <a:r>
              <a:rPr dirty="0" sz="850" spc="-135">
                <a:latin typeface="WenQuanYi Micro Hei Mono"/>
                <a:cs typeface="WenQuanYi Micro Hei Mono"/>
              </a:rPr>
              <a:t>ı</a:t>
            </a:r>
            <a:r>
              <a:rPr dirty="0" sz="850" spc="-135">
                <a:latin typeface="Arimo"/>
                <a:cs typeface="Arimo"/>
              </a:rPr>
              <a:t>n</a:t>
            </a:r>
            <a:r>
              <a:rPr dirty="0" sz="850" spc="-135">
                <a:latin typeface="WenQuanYi Micro Hei Mono"/>
                <a:cs typeface="WenQuanYi Micro Hei Mono"/>
              </a:rPr>
              <a:t>ı</a:t>
            </a:r>
            <a:r>
              <a:rPr dirty="0" sz="850" spc="-135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kontrolü </a:t>
            </a:r>
            <a:r>
              <a:rPr dirty="0" sz="850" spc="-60">
                <a:latin typeface="Arimo"/>
                <a:cs typeface="Arimo"/>
              </a:rPr>
              <a:t>alt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nda </a:t>
            </a:r>
            <a:r>
              <a:rPr dirty="0" sz="850" spc="-35">
                <a:latin typeface="Arimo"/>
                <a:cs typeface="Arimo"/>
              </a:rPr>
              <a:t>çözülerek </a:t>
            </a:r>
            <a:r>
              <a:rPr dirty="0" sz="850" spc="-85">
                <a:latin typeface="Arimo"/>
                <a:cs typeface="Arimo"/>
              </a:rPr>
              <a:t>ALU  </a:t>
            </a:r>
            <a:r>
              <a:rPr dirty="0" sz="850" spc="-5">
                <a:latin typeface="Arimo"/>
                <a:cs typeface="Arimo"/>
              </a:rPr>
              <a:t>birimine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sürülür.</a:t>
            </a:r>
            <a:endParaRPr sz="85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229" y="2714378"/>
            <a:ext cx="4177029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70">
                <a:latin typeface="Arimo"/>
                <a:cs typeface="Arimo"/>
              </a:rPr>
              <a:t>E</a:t>
            </a:r>
            <a:r>
              <a:rPr dirty="0" sz="850" spc="-70">
                <a:latin typeface="WenQuanYi Micro Hei Mono"/>
                <a:cs typeface="WenQuanYi Micro Hei Mono"/>
              </a:rPr>
              <a:t>ğ</a:t>
            </a:r>
            <a:r>
              <a:rPr dirty="0" sz="850" spc="-70">
                <a:latin typeface="Arimo"/>
                <a:cs typeface="Arimo"/>
              </a:rPr>
              <a:t>er </a:t>
            </a:r>
            <a:r>
              <a:rPr dirty="0" sz="850" spc="-30">
                <a:latin typeface="Arimo"/>
                <a:cs typeface="Arimo"/>
              </a:rPr>
              <a:t>kodu </a:t>
            </a:r>
            <a:r>
              <a:rPr dirty="0" sz="850" spc="-15">
                <a:latin typeface="Arimo"/>
                <a:cs typeface="Arimo"/>
              </a:rPr>
              <a:t>belirlenen </a:t>
            </a:r>
            <a:r>
              <a:rPr dirty="0" sz="850" spc="-35">
                <a:latin typeface="Arimo"/>
                <a:cs typeface="Arimo"/>
              </a:rPr>
              <a:t>kod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5">
                <a:latin typeface="Arimo"/>
                <a:cs typeface="Arimo"/>
              </a:rPr>
              <a:t>aritmetik </a:t>
            </a:r>
            <a:r>
              <a:rPr dirty="0" sz="850" spc="-55">
                <a:latin typeface="Arimo"/>
                <a:cs typeface="Arimo"/>
              </a:rPr>
              <a:t>ya </a:t>
            </a:r>
            <a:r>
              <a:rPr dirty="0" sz="850" spc="-40">
                <a:latin typeface="Arimo"/>
                <a:cs typeface="Arimo"/>
              </a:rPr>
              <a:t>da </a:t>
            </a:r>
            <a:r>
              <a:rPr dirty="0" sz="850" spc="-65">
                <a:latin typeface="Arimo"/>
                <a:cs typeface="Arimo"/>
              </a:rPr>
              <a:t>mant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k </a:t>
            </a:r>
            <a:r>
              <a:rPr dirty="0" sz="850" spc="-30">
                <a:latin typeface="Arimo"/>
                <a:cs typeface="Arimo"/>
              </a:rPr>
              <a:t>komutuysa, icra </a:t>
            </a:r>
            <a:r>
              <a:rPr dirty="0" sz="850" spc="-15">
                <a:latin typeface="Arimo"/>
                <a:cs typeface="Arimo"/>
              </a:rPr>
              <a:t>birimindeki </a:t>
            </a:r>
            <a:r>
              <a:rPr dirty="0" sz="850" spc="-40">
                <a:latin typeface="Arimo"/>
                <a:cs typeface="Arimo"/>
              </a:rPr>
              <a:t>adres  </a:t>
            </a:r>
            <a:r>
              <a:rPr dirty="0" sz="850" spc="-20">
                <a:latin typeface="Arimo"/>
                <a:cs typeface="Arimo"/>
              </a:rPr>
              <a:t>üreteci </a:t>
            </a:r>
            <a:r>
              <a:rPr dirty="0" sz="850" spc="-95">
                <a:latin typeface="Arimo"/>
                <a:cs typeface="Arimo"/>
              </a:rPr>
              <a:t>vas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tas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yla </a:t>
            </a:r>
            <a:r>
              <a:rPr dirty="0" sz="850" spc="-60">
                <a:latin typeface="Arimo"/>
                <a:cs typeface="Arimo"/>
              </a:rPr>
              <a:t>BIU uyar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larak </a:t>
            </a:r>
            <a:r>
              <a:rPr dirty="0" sz="850" spc="-15">
                <a:latin typeface="Arimo"/>
                <a:cs typeface="Arimo"/>
              </a:rPr>
              <a:t>bellekten veri </a:t>
            </a:r>
            <a:r>
              <a:rPr dirty="0" sz="850" spc="-95">
                <a:latin typeface="Arimo"/>
                <a:cs typeface="Arimo"/>
              </a:rPr>
              <a:t>al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p </a:t>
            </a:r>
            <a:r>
              <a:rPr dirty="0" sz="850" spc="-10">
                <a:latin typeface="Arimo"/>
                <a:cs typeface="Arimo"/>
              </a:rPr>
              <a:t>getirilerek </a:t>
            </a:r>
            <a:r>
              <a:rPr dirty="0" sz="850" spc="-30">
                <a:latin typeface="Arimo"/>
                <a:cs typeface="Arimo"/>
              </a:rPr>
              <a:t>icra </a:t>
            </a:r>
            <a:r>
              <a:rPr dirty="0" sz="850" spc="-15">
                <a:latin typeface="Arimo"/>
                <a:cs typeface="Arimo"/>
              </a:rPr>
              <a:t>birimindeki </a:t>
            </a:r>
            <a:r>
              <a:rPr dirty="0" sz="850" spc="-30">
                <a:latin typeface="Arimo"/>
                <a:cs typeface="Arimo"/>
              </a:rPr>
              <a:t>kaydedicilere 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30">
                <a:latin typeface="Arimo"/>
                <a:cs typeface="Arimo"/>
              </a:rPr>
              <a:t>do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rudan </a:t>
            </a:r>
            <a:r>
              <a:rPr dirty="0" sz="850" spc="-60">
                <a:latin typeface="Arimo"/>
                <a:cs typeface="Arimo"/>
              </a:rPr>
              <a:t>ALU’ya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yollar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0">
                <a:latin typeface="Arimo"/>
                <a:cs typeface="Arimo"/>
              </a:rPr>
              <a:t>kontrol </a:t>
            </a:r>
            <a:r>
              <a:rPr dirty="0" sz="850" spc="-5">
                <a:latin typeface="Arimo"/>
                <a:cs typeface="Arimo"/>
              </a:rPr>
              <a:t>biriminin </a:t>
            </a:r>
            <a:r>
              <a:rPr dirty="0" sz="850" spc="-15">
                <a:latin typeface="Arimo"/>
                <a:cs typeface="Arimo"/>
              </a:rPr>
              <a:t>denetiminde </a:t>
            </a:r>
            <a:r>
              <a:rPr dirty="0" sz="850" spc="-20">
                <a:latin typeface="Arimo"/>
                <a:cs typeface="Arimo"/>
              </a:rPr>
              <a:t>bu veriyle </a:t>
            </a:r>
            <a:r>
              <a:rPr dirty="0" sz="850" spc="-30">
                <a:latin typeface="Arimo"/>
                <a:cs typeface="Arimo"/>
              </a:rPr>
              <a:t>ne </a:t>
            </a:r>
            <a:r>
              <a:rPr dirty="0" sz="850" spc="-100">
                <a:latin typeface="Arimo"/>
                <a:cs typeface="Arimo"/>
              </a:rPr>
              <a:t>yap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lmas</a:t>
            </a:r>
            <a:r>
              <a:rPr dirty="0" sz="850" spc="-100">
                <a:latin typeface="WenQuanYi Micro Hei Mono"/>
                <a:cs typeface="WenQuanYi Micro Hei Mono"/>
              </a:rPr>
              <a:t>ı  </a:t>
            </a:r>
            <a:r>
              <a:rPr dirty="0" sz="850" spc="-40">
                <a:latin typeface="Arimo"/>
                <a:cs typeface="Arimo"/>
              </a:rPr>
              <a:t>gerekiyorsa </a:t>
            </a:r>
            <a:r>
              <a:rPr dirty="0" sz="850" spc="-15">
                <a:latin typeface="Arimo"/>
                <a:cs typeface="Arimo"/>
              </a:rPr>
              <a:t>o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105">
                <a:latin typeface="Arimo"/>
                <a:cs typeface="Arimo"/>
              </a:rPr>
              <a:t>yap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l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17</a:t>
            </a:r>
            <a:endParaRPr sz="550">
              <a:latin typeface="Arimo"/>
              <a:cs typeface="Arim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18022" y="865313"/>
            <a:ext cx="77279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solidFill>
                  <a:srgbClr val="FF0000"/>
                </a:solidFill>
                <a:latin typeface="Arial"/>
                <a:cs typeface="Arial"/>
              </a:rPr>
              <a:t>İcra Birimi</a:t>
            </a:r>
            <a:r>
              <a:rPr dirty="0" sz="850" spc="-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850" spc="5">
                <a:solidFill>
                  <a:srgbClr val="FF0000"/>
                </a:solidFill>
                <a:latin typeface="Arial"/>
                <a:cs typeface="Arial"/>
              </a:rPr>
              <a:t>(EU)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8022" y="1130043"/>
            <a:ext cx="4177029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>
                <a:latin typeface="Arial"/>
                <a:cs typeface="Arial"/>
              </a:rPr>
              <a:t>Komutlar işlendikten </a:t>
            </a:r>
            <a:r>
              <a:rPr dirty="0" sz="850" spc="5">
                <a:latin typeface="Arial"/>
                <a:cs typeface="Arial"/>
              </a:rPr>
              <a:t>sonra sonuç </a:t>
            </a:r>
            <a:r>
              <a:rPr dirty="0" sz="850">
                <a:latin typeface="Arial"/>
                <a:cs typeface="Arial"/>
              </a:rPr>
              <a:t>bilgisi </a:t>
            </a:r>
            <a:r>
              <a:rPr dirty="0" sz="850" spc="5">
                <a:latin typeface="Arial"/>
                <a:cs typeface="Arial"/>
              </a:rPr>
              <a:t>nereye depolanacaksa </a:t>
            </a:r>
            <a:r>
              <a:rPr dirty="0" sz="850">
                <a:latin typeface="Arial"/>
                <a:cs typeface="Arial"/>
              </a:rPr>
              <a:t>(bir kaydediciye veya  </a:t>
            </a:r>
            <a:r>
              <a:rPr dirty="0" sz="850" spc="5">
                <a:latin typeface="Arial"/>
                <a:cs typeface="Arial"/>
              </a:rPr>
              <a:t>bellek alanına) oraya </a:t>
            </a:r>
            <a:r>
              <a:rPr dirty="0" sz="850" spc="-5">
                <a:latin typeface="Arial"/>
                <a:cs typeface="Arial"/>
              </a:rPr>
              <a:t>gönderilir. </a:t>
            </a:r>
            <a:r>
              <a:rPr dirty="0" sz="850">
                <a:latin typeface="Arial"/>
                <a:cs typeface="Arial"/>
              </a:rPr>
              <a:t>Bir </a:t>
            </a:r>
            <a:r>
              <a:rPr dirty="0" sz="850" spc="5">
                <a:latin typeface="Arial"/>
                <a:cs typeface="Arial"/>
              </a:rPr>
              <a:t>komutun işlenmesinden sonra </a:t>
            </a:r>
            <a:r>
              <a:rPr dirty="0" sz="850" spc="10">
                <a:latin typeface="Arial"/>
                <a:cs typeface="Arial"/>
              </a:rPr>
              <a:t>komut </a:t>
            </a:r>
            <a:r>
              <a:rPr dirty="0" sz="850" spc="5">
                <a:latin typeface="Arial"/>
                <a:cs typeface="Arial"/>
              </a:rPr>
              <a:t>kuyruğunda  bulunan sıradaki </a:t>
            </a:r>
            <a:r>
              <a:rPr dirty="0" sz="850" spc="10">
                <a:latin typeface="Arial"/>
                <a:cs typeface="Arial"/>
              </a:rPr>
              <a:t>komutun </a:t>
            </a:r>
            <a:r>
              <a:rPr dirty="0" sz="850" spc="5">
                <a:latin typeface="Arial"/>
                <a:cs typeface="Arial"/>
              </a:rPr>
              <a:t>ele alınmas için kontrol birimi sinyal</a:t>
            </a:r>
            <a:r>
              <a:rPr dirty="0" sz="850" spc="-2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gönderir.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7969" y="1659503"/>
            <a:ext cx="3488054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>
                <a:latin typeface="Arial"/>
                <a:cs typeface="Arial"/>
              </a:rPr>
              <a:t>İlk </a:t>
            </a:r>
            <a:r>
              <a:rPr dirty="0" sz="850" spc="5">
                <a:latin typeface="Arial"/>
                <a:cs typeface="Arial"/>
              </a:rPr>
              <a:t>mikroişlemcilerde bir </a:t>
            </a:r>
            <a:r>
              <a:rPr dirty="0" sz="850" spc="10">
                <a:latin typeface="Arial"/>
                <a:cs typeface="Arial"/>
              </a:rPr>
              <a:t>komutun </a:t>
            </a:r>
            <a:r>
              <a:rPr dirty="0" sz="850" spc="5">
                <a:latin typeface="Arial"/>
                <a:cs typeface="Arial"/>
              </a:rPr>
              <a:t>işlenmesi üç </a:t>
            </a:r>
            <a:r>
              <a:rPr dirty="0" sz="850" spc="10">
                <a:latin typeface="Arial"/>
                <a:cs typeface="Arial"/>
              </a:rPr>
              <a:t>aşamada</a:t>
            </a:r>
            <a:r>
              <a:rPr dirty="0" sz="850" spc="1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yapılmaktaydı.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18022" y="1924235"/>
            <a:ext cx="2262505" cy="42290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114"/>
              </a:spcBef>
              <a:buAutoNum type="arabicPeriod"/>
              <a:tabLst>
                <a:tab pos="178435" algn="l"/>
              </a:tabLst>
            </a:pPr>
            <a:r>
              <a:rPr dirty="0" sz="850" spc="10">
                <a:latin typeface="Arial"/>
                <a:cs typeface="Arial"/>
              </a:rPr>
              <a:t>Komut kodunun </a:t>
            </a:r>
            <a:r>
              <a:rPr dirty="0" sz="850" spc="5">
                <a:latin typeface="Arial"/>
                <a:cs typeface="Arial"/>
              </a:rPr>
              <a:t>bellekten alınıp</a:t>
            </a:r>
            <a:r>
              <a:rPr dirty="0" sz="850" spc="-6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getirilmesi</a:t>
            </a:r>
            <a:endParaRPr sz="850">
              <a:latin typeface="Arial"/>
              <a:cs typeface="Arial"/>
            </a:endParaRPr>
          </a:p>
          <a:p>
            <a:pPr marL="177800" indent="-16573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178435" algn="l"/>
              </a:tabLst>
            </a:pPr>
            <a:r>
              <a:rPr dirty="0" sz="850" spc="10">
                <a:latin typeface="Arial"/>
                <a:cs typeface="Arial"/>
              </a:rPr>
              <a:t>Kodunun</a:t>
            </a:r>
            <a:r>
              <a:rPr dirty="0" sz="850" spc="-1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çözülmesi</a:t>
            </a:r>
            <a:endParaRPr sz="850">
              <a:latin typeface="Arial"/>
              <a:cs typeface="Arial"/>
            </a:endParaRPr>
          </a:p>
          <a:p>
            <a:pPr marL="177800" indent="-1657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178435" algn="l"/>
              </a:tabLst>
            </a:pPr>
            <a:r>
              <a:rPr dirty="0" sz="850" spc="5">
                <a:latin typeface="Arial"/>
                <a:cs typeface="Arial"/>
              </a:rPr>
              <a:t>İşlenmesi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83275" y="2305823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58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58" y="828294"/>
                </a:lnTo>
                <a:lnTo>
                  <a:pt x="4412158" y="414528"/>
                </a:lnTo>
                <a:lnTo>
                  <a:pt x="4412158" y="413766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918022" y="2453698"/>
            <a:ext cx="4177029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5">
                <a:latin typeface="Arial"/>
                <a:cs typeface="Arial"/>
              </a:rPr>
              <a:t>Bir </a:t>
            </a:r>
            <a:r>
              <a:rPr dirty="0" sz="850" spc="10">
                <a:latin typeface="Arial"/>
                <a:cs typeface="Arial"/>
              </a:rPr>
              <a:t>komut kodu </a:t>
            </a:r>
            <a:r>
              <a:rPr dirty="0" sz="850" spc="5">
                <a:latin typeface="Arial"/>
                <a:cs typeface="Arial"/>
              </a:rPr>
              <a:t>üç aşamalı iş </a:t>
            </a:r>
            <a:r>
              <a:rPr dirty="0" sz="850">
                <a:latin typeface="Arial"/>
                <a:cs typeface="Arial"/>
              </a:rPr>
              <a:t>hattına girerek belli </a:t>
            </a:r>
            <a:r>
              <a:rPr dirty="0" sz="850" spc="5">
                <a:latin typeface="Arial"/>
                <a:cs typeface="Arial"/>
              </a:rPr>
              <a:t>saat </a:t>
            </a:r>
            <a:r>
              <a:rPr dirty="0" sz="850">
                <a:latin typeface="Arial"/>
                <a:cs typeface="Arial"/>
              </a:rPr>
              <a:t>çevrimlerinde işlenmekteydi.  </a:t>
            </a:r>
            <a:r>
              <a:rPr dirty="0" sz="850" spc="5">
                <a:latin typeface="Arial"/>
                <a:cs typeface="Arial"/>
              </a:rPr>
              <a:t>Bu </a:t>
            </a:r>
            <a:r>
              <a:rPr dirty="0" sz="850">
                <a:latin typeface="Arial"/>
                <a:cs typeface="Arial"/>
              </a:rPr>
              <a:t>teknikte iş hattına </a:t>
            </a:r>
            <a:r>
              <a:rPr dirty="0" sz="850" spc="5">
                <a:latin typeface="Arial"/>
                <a:cs typeface="Arial"/>
              </a:rPr>
              <a:t>giren bir komut </a:t>
            </a:r>
            <a:r>
              <a:rPr dirty="0" sz="850">
                <a:latin typeface="Arial"/>
                <a:cs typeface="Arial"/>
              </a:rPr>
              <a:t>icra edilmeden ikinci bir </a:t>
            </a:r>
            <a:r>
              <a:rPr dirty="0" sz="850" spc="5">
                <a:latin typeface="Arial"/>
                <a:cs typeface="Arial"/>
              </a:rPr>
              <a:t>komut </a:t>
            </a:r>
            <a:r>
              <a:rPr dirty="0" sz="850">
                <a:latin typeface="Arial"/>
                <a:cs typeface="Arial"/>
              </a:rPr>
              <a:t>hatta  </a:t>
            </a:r>
            <a:r>
              <a:rPr dirty="0" sz="850" spc="5">
                <a:latin typeface="Arial"/>
                <a:cs typeface="Arial"/>
              </a:rPr>
              <a:t>alınmıyordu. Bir </a:t>
            </a:r>
            <a:r>
              <a:rPr dirty="0" sz="850" spc="10">
                <a:latin typeface="Arial"/>
                <a:cs typeface="Arial"/>
              </a:rPr>
              <a:t>komut </a:t>
            </a:r>
            <a:r>
              <a:rPr dirty="0" sz="850" spc="5">
                <a:latin typeface="Arial"/>
                <a:cs typeface="Arial"/>
              </a:rPr>
              <a:t>bir </a:t>
            </a:r>
            <a:r>
              <a:rPr dirty="0" sz="850" spc="10">
                <a:latin typeface="Arial"/>
                <a:cs typeface="Arial"/>
              </a:rPr>
              <a:t>kademede </a:t>
            </a:r>
            <a:r>
              <a:rPr dirty="0" sz="850" spc="5">
                <a:latin typeface="Arial"/>
                <a:cs typeface="Arial"/>
              </a:rPr>
              <a:t>işlendikten sonra diğer kademeye </a:t>
            </a:r>
            <a:r>
              <a:rPr dirty="0" sz="850">
                <a:latin typeface="Arial"/>
                <a:cs typeface="Arial"/>
              </a:rPr>
              <a:t>geçtiğinde  </a:t>
            </a:r>
            <a:r>
              <a:rPr dirty="0" sz="850" spc="5">
                <a:latin typeface="Arial"/>
                <a:cs typeface="Arial"/>
              </a:rPr>
              <a:t>önceki </a:t>
            </a:r>
            <a:r>
              <a:rPr dirty="0" sz="850" spc="10">
                <a:latin typeface="Arial"/>
                <a:cs typeface="Arial"/>
              </a:rPr>
              <a:t>kademe </a:t>
            </a:r>
            <a:r>
              <a:rPr dirty="0" sz="850" spc="5">
                <a:latin typeface="Arial"/>
                <a:cs typeface="Arial"/>
              </a:rPr>
              <a:t>boş </a:t>
            </a:r>
            <a:r>
              <a:rPr dirty="0" sz="850">
                <a:latin typeface="Arial"/>
                <a:cs typeface="Arial"/>
              </a:rPr>
              <a:t>duruyordu </a:t>
            </a:r>
            <a:r>
              <a:rPr dirty="0" sz="850" spc="5">
                <a:latin typeface="Arial"/>
                <a:cs typeface="Arial"/>
              </a:rPr>
              <a:t>ve </a:t>
            </a:r>
            <a:r>
              <a:rPr dirty="0" sz="850">
                <a:latin typeface="Arial"/>
                <a:cs typeface="Arial"/>
              </a:rPr>
              <a:t>böylece </a:t>
            </a:r>
            <a:r>
              <a:rPr dirty="0" sz="850" spc="5">
                <a:latin typeface="Arial"/>
                <a:cs typeface="Arial"/>
              </a:rPr>
              <a:t>işlemci çevrimleri boşa </a:t>
            </a:r>
            <a:r>
              <a:rPr dirty="0" sz="850">
                <a:latin typeface="Arial"/>
                <a:cs typeface="Arial"/>
              </a:rPr>
              <a:t>harcanıyordu. </a:t>
            </a:r>
            <a:r>
              <a:rPr dirty="0" sz="850" spc="5">
                <a:latin typeface="Arial"/>
                <a:cs typeface="Arial"/>
              </a:rPr>
              <a:t>Bu  tip çalışma sistemine tek </a:t>
            </a:r>
            <a:r>
              <a:rPr dirty="0" u="sng" sz="85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kademeli iş-hattı </a:t>
            </a:r>
            <a:r>
              <a:rPr dirty="0" u="sng" sz="8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tekniği</a:t>
            </a:r>
            <a:r>
              <a:rPr dirty="0" u="sng" sz="85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denmektedir.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18</a:t>
            </a:r>
            <a:endParaRPr sz="550">
              <a:latin typeface="Arimo"/>
              <a:cs typeface="Arim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31229" y="4634440"/>
            <a:ext cx="69151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05">
                <a:solidFill>
                  <a:srgbClr val="FF0000"/>
                </a:solidFill>
                <a:latin typeface="WenQuanYi Micro Hei Mono"/>
                <a:cs typeface="WenQuanYi Micro Hei Mono"/>
              </a:rPr>
              <a:t>İ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cra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Birimi</a:t>
            </a: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65">
                <a:solidFill>
                  <a:srgbClr val="FF0000"/>
                </a:solidFill>
                <a:latin typeface="Arimo"/>
                <a:cs typeface="Arimo"/>
              </a:rPr>
              <a:t>(EU)</a:t>
            </a:r>
            <a:endParaRPr sz="850">
              <a:latin typeface="Arimo"/>
              <a:cs typeface="Arim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1119" y="4899172"/>
            <a:ext cx="4177029" cy="1084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55">
                <a:latin typeface="Arimo"/>
                <a:cs typeface="Arimo"/>
              </a:rPr>
              <a:t>Daha </a:t>
            </a:r>
            <a:r>
              <a:rPr dirty="0" sz="850" spc="-60">
                <a:latin typeface="Arimo"/>
                <a:cs typeface="Arimo"/>
              </a:rPr>
              <a:t>sonralar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mikroi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 </a:t>
            </a:r>
            <a:r>
              <a:rPr dirty="0" sz="850" spc="-25">
                <a:latin typeface="Arimo"/>
                <a:cs typeface="Arimo"/>
              </a:rPr>
              <a:t>mimarisindeki </a:t>
            </a:r>
            <a:r>
              <a:rPr dirty="0" sz="850" spc="-30">
                <a:latin typeface="Arimo"/>
                <a:cs typeface="Arimo"/>
              </a:rPr>
              <a:t>geli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imlerle (32 </a:t>
            </a:r>
            <a:r>
              <a:rPr dirty="0" sz="850" spc="15">
                <a:latin typeface="Arimo"/>
                <a:cs typeface="Arimo"/>
              </a:rPr>
              <a:t>bit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lemciler) </a:t>
            </a:r>
            <a:r>
              <a:rPr dirty="0" sz="850" spc="-80">
                <a:latin typeface="Arimo"/>
                <a:cs typeface="Arimo"/>
              </a:rPr>
              <a:t>i</a:t>
            </a:r>
            <a:r>
              <a:rPr dirty="0" sz="850" spc="-80">
                <a:latin typeface="WenQuanYi Micro Hei Mono"/>
                <a:cs typeface="WenQuanYi Micro Hei Mono"/>
              </a:rPr>
              <a:t>ş </a:t>
            </a:r>
            <a:r>
              <a:rPr dirty="0" sz="850" spc="-55">
                <a:latin typeface="Arimo"/>
                <a:cs typeface="Arimo"/>
              </a:rPr>
              <a:t>hatt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na </a:t>
            </a:r>
            <a:r>
              <a:rPr dirty="0" sz="850" spc="-75">
                <a:latin typeface="Arimo"/>
                <a:cs typeface="Arimo"/>
              </a:rPr>
              <a:t>al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nan </a:t>
            </a:r>
            <a:r>
              <a:rPr dirty="0" sz="850">
                <a:latin typeface="Arimo"/>
                <a:cs typeface="Arimo"/>
              </a:rPr>
              <a:t>bir 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0">
                <a:latin typeface="Arimo"/>
                <a:cs typeface="Arimo"/>
              </a:rPr>
              <a:t>sonraki </a:t>
            </a:r>
            <a:r>
              <a:rPr dirty="0" sz="850" spc="-50">
                <a:latin typeface="Arimo"/>
                <a:cs typeface="Arimo"/>
              </a:rPr>
              <a:t>safhaya </a:t>
            </a:r>
            <a:r>
              <a:rPr dirty="0" sz="850" spc="-30">
                <a:latin typeface="Arimo"/>
                <a:cs typeface="Arimo"/>
              </a:rPr>
              <a:t>geçti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inde </a:t>
            </a:r>
            <a:r>
              <a:rPr dirty="0" sz="850" spc="-50">
                <a:latin typeface="Arimo"/>
                <a:cs typeface="Arimo"/>
              </a:rPr>
              <a:t>bo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alan </a:t>
            </a:r>
            <a:r>
              <a:rPr dirty="0" sz="850" spc="-45">
                <a:latin typeface="Arimo"/>
                <a:cs typeface="Arimo"/>
              </a:rPr>
              <a:t>safhaya </a:t>
            </a:r>
            <a:r>
              <a:rPr dirty="0" sz="850" spc="-75">
                <a:latin typeface="Arimo"/>
                <a:cs typeface="Arimo"/>
              </a:rPr>
              <a:t>ba</a:t>
            </a:r>
            <a:r>
              <a:rPr dirty="0" sz="850" spc="-75">
                <a:latin typeface="WenQuanYi Micro Hei Mono"/>
                <a:cs typeface="WenQuanYi Micro Hei Mono"/>
              </a:rPr>
              <a:t>ş</a:t>
            </a:r>
            <a:r>
              <a:rPr dirty="0" sz="850" spc="-75">
                <a:latin typeface="Arimo"/>
                <a:cs typeface="Arimo"/>
              </a:rPr>
              <a:t>ka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75">
                <a:latin typeface="Arimo"/>
                <a:cs typeface="Arimo"/>
              </a:rPr>
              <a:t>al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nmaktad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 </a:t>
            </a:r>
            <a:r>
              <a:rPr dirty="0" sz="850" spc="-45">
                <a:latin typeface="Arimo"/>
                <a:cs typeface="Arimo"/>
              </a:rPr>
              <a:t>Böylece  </a:t>
            </a:r>
            <a:r>
              <a:rPr dirty="0" sz="850" spc="-20">
                <a:latin typeface="Arimo"/>
                <a:cs typeface="Arimo"/>
              </a:rPr>
              <a:t>her </a:t>
            </a:r>
            <a:r>
              <a:rPr dirty="0" sz="850" spc="-45">
                <a:latin typeface="Arimo"/>
                <a:cs typeface="Arimo"/>
              </a:rPr>
              <a:t>saat </a:t>
            </a:r>
            <a:r>
              <a:rPr dirty="0" sz="850" spc="-20">
                <a:latin typeface="Arimo"/>
                <a:cs typeface="Arimo"/>
              </a:rPr>
              <a:t>çevriminde </a:t>
            </a:r>
            <a:r>
              <a:rPr dirty="0" sz="850" spc="-80">
                <a:latin typeface="Arimo"/>
                <a:cs typeface="Arimo"/>
              </a:rPr>
              <a:t>i</a:t>
            </a:r>
            <a:r>
              <a:rPr dirty="0" sz="850" spc="-80">
                <a:latin typeface="WenQuanYi Micro Hei Mono"/>
                <a:cs typeface="WenQuanYi Micro Hei Mono"/>
              </a:rPr>
              <a:t>ş </a:t>
            </a:r>
            <a:r>
              <a:rPr dirty="0" sz="850" spc="-45">
                <a:latin typeface="Arimo"/>
                <a:cs typeface="Arimo"/>
              </a:rPr>
              <a:t>hatt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ndaki </a:t>
            </a:r>
            <a:r>
              <a:rPr dirty="0" sz="850">
                <a:latin typeface="Arimo"/>
                <a:cs typeface="Arimo"/>
              </a:rPr>
              <a:t>tüm </a:t>
            </a:r>
            <a:r>
              <a:rPr dirty="0" sz="850" spc="-30">
                <a:latin typeface="Arimo"/>
                <a:cs typeface="Arimo"/>
              </a:rPr>
              <a:t>kademeler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80">
                <a:latin typeface="Arimo"/>
                <a:cs typeface="Arimo"/>
              </a:rPr>
              <a:t>i</a:t>
            </a:r>
            <a:r>
              <a:rPr dirty="0" sz="850" spc="-80">
                <a:latin typeface="WenQuanYi Micro Hei Mono"/>
                <a:cs typeface="WenQuanYi Micro Hei Mono"/>
              </a:rPr>
              <a:t>ş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55">
                <a:latin typeface="Arimo"/>
                <a:cs typeface="Arimo"/>
              </a:rPr>
              <a:t>me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gul </a:t>
            </a:r>
            <a:r>
              <a:rPr dirty="0" sz="850" spc="-20">
                <a:latin typeface="Arimo"/>
                <a:cs typeface="Arimo"/>
              </a:rPr>
              <a:t>olmakta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5">
                <a:latin typeface="Arimo"/>
                <a:cs typeface="Arimo"/>
              </a:rPr>
              <a:t>toplamda  birden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70">
                <a:latin typeface="Arimo"/>
                <a:cs typeface="Arimo"/>
              </a:rPr>
              <a:t>yap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lmaktad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r. </a:t>
            </a:r>
            <a:r>
              <a:rPr dirty="0" sz="850" spc="-60">
                <a:latin typeface="Arimo"/>
                <a:cs typeface="Arimo"/>
              </a:rPr>
              <a:t>Bu  </a:t>
            </a:r>
            <a:r>
              <a:rPr dirty="0" sz="850" spc="10">
                <a:latin typeface="Arimo"/>
                <a:cs typeface="Arimo"/>
              </a:rPr>
              <a:t>tip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 </a:t>
            </a:r>
            <a:r>
              <a:rPr dirty="0" sz="850" spc="-100">
                <a:latin typeface="Arimo"/>
                <a:cs typeface="Arimo"/>
              </a:rPr>
              <a:t>çal</a:t>
            </a:r>
            <a:r>
              <a:rPr dirty="0" sz="850" spc="-100">
                <a:latin typeface="WenQuanYi Micro Hei Mono"/>
                <a:cs typeface="WenQuanYi Micro Hei Mono"/>
              </a:rPr>
              <a:t>ış</a:t>
            </a:r>
            <a:r>
              <a:rPr dirty="0" sz="850" spc="-100">
                <a:latin typeface="Arimo"/>
                <a:cs typeface="Arimo"/>
              </a:rPr>
              <a:t>ma </a:t>
            </a:r>
            <a:r>
              <a:rPr dirty="0" sz="850" spc="-30">
                <a:latin typeface="Arimo"/>
                <a:cs typeface="Arimo"/>
              </a:rPr>
              <a:t>sistemine </a:t>
            </a:r>
            <a:r>
              <a:rPr dirty="0" u="sng" sz="850" spc="-3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süper </a:t>
            </a:r>
            <a:r>
              <a:rPr dirty="0" u="sng" sz="850" spc="-8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i</a:t>
            </a:r>
            <a:r>
              <a:rPr dirty="0" u="sng" sz="850" spc="-80">
                <a:uFill>
                  <a:solidFill>
                    <a:srgbClr val="000000"/>
                  </a:solidFill>
                </a:uFill>
                <a:latin typeface="WenQuanYi Micro Hei Mono"/>
                <a:cs typeface="WenQuanYi Micro Hei Mono"/>
              </a:rPr>
              <a:t>ş </a:t>
            </a:r>
            <a:r>
              <a:rPr dirty="0" u="sng" sz="850" spc="-7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hatl</a:t>
            </a:r>
            <a:r>
              <a:rPr dirty="0" u="sng" sz="850" spc="-70">
                <a:uFill>
                  <a:solidFill>
                    <a:srgbClr val="000000"/>
                  </a:solidFill>
                </a:uFill>
                <a:latin typeface="WenQuanYi Micro Hei Mono"/>
                <a:cs typeface="WenQuanYi Micro Hei Mono"/>
              </a:rPr>
              <a:t>ı </a:t>
            </a:r>
            <a:r>
              <a:rPr dirty="0" u="sng" sz="850" spc="-15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teknik </a:t>
            </a:r>
            <a:r>
              <a:rPr dirty="0" sz="850" spc="-1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denmektedir.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120">
                <a:latin typeface="Arimo"/>
                <a:cs typeface="Arimo"/>
              </a:rPr>
              <a:t>K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saca </a:t>
            </a:r>
            <a:r>
              <a:rPr dirty="0" sz="850" spc="-80">
                <a:latin typeface="Arimo"/>
                <a:cs typeface="Arimo"/>
              </a:rPr>
              <a:t>i</a:t>
            </a:r>
            <a:r>
              <a:rPr dirty="0" sz="850" spc="-80">
                <a:latin typeface="WenQuanYi Micro Hei Mono"/>
                <a:cs typeface="WenQuanYi Micro Hei Mono"/>
              </a:rPr>
              <a:t>ş </a:t>
            </a:r>
            <a:r>
              <a:rPr dirty="0" sz="850" spc="-65">
                <a:latin typeface="Arimo"/>
                <a:cs typeface="Arimo"/>
              </a:rPr>
              <a:t>hatt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tekni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i, mikroi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lemcinin </a:t>
            </a:r>
            <a:r>
              <a:rPr dirty="0" sz="850" spc="-60">
                <a:latin typeface="Arimo"/>
                <a:cs typeface="Arimo"/>
              </a:rPr>
              <a:t>farkl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kaynaklar </a:t>
            </a:r>
            <a:r>
              <a:rPr dirty="0" sz="850" spc="-30">
                <a:latin typeface="Arimo"/>
                <a:cs typeface="Arimo"/>
              </a:rPr>
              <a:t>kullanarak </a:t>
            </a:r>
            <a:r>
              <a:rPr dirty="0" sz="850" spc="-50">
                <a:latin typeface="Arimo"/>
                <a:cs typeface="Arimo"/>
              </a:rPr>
              <a:t>komutlar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409">
                <a:latin typeface="WenQuanYi Micro Hei Mono"/>
                <a:cs typeface="WenQuanYi Micro Hei Mono"/>
              </a:rPr>
              <a:t> </a:t>
            </a:r>
            <a:r>
              <a:rPr dirty="0" sz="850" spc="-130">
                <a:latin typeface="Arimo"/>
                <a:cs typeface="Arimo"/>
              </a:rPr>
              <a:t>ard</a:t>
            </a:r>
            <a:r>
              <a:rPr dirty="0" sz="850" spc="-130">
                <a:latin typeface="WenQuanYi Micro Hei Mono"/>
                <a:cs typeface="WenQuanYi Micro Hei Mono"/>
              </a:rPr>
              <a:t>ışı</a:t>
            </a:r>
            <a:r>
              <a:rPr dirty="0" sz="850" spc="-130">
                <a:latin typeface="Arimo"/>
                <a:cs typeface="Arimo"/>
              </a:rPr>
              <a:t>k </a:t>
            </a:r>
            <a:r>
              <a:rPr dirty="0" sz="850" spc="-65">
                <a:latin typeface="Arimo"/>
                <a:cs typeface="Arimo"/>
              </a:rPr>
              <a:t>ad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mlara  </a:t>
            </a:r>
            <a:r>
              <a:rPr dirty="0" sz="850" spc="-30">
                <a:latin typeface="Arimo"/>
                <a:cs typeface="Arimo"/>
              </a:rPr>
              <a:t>bölmesi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lemine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denir.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Bundan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75">
                <a:latin typeface="Arimo"/>
                <a:cs typeface="Arimo"/>
              </a:rPr>
              <a:t>dolay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305">
                <a:latin typeface="WenQuanYi Micro Hei Mono"/>
                <a:cs typeface="WenQuanYi Micro Hei Mono"/>
              </a:rPr>
              <a:t>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>
                <a:latin typeface="Arimo"/>
                <a:cs typeface="Arimo"/>
              </a:rPr>
              <a:t>bir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çok</a:t>
            </a:r>
            <a:r>
              <a:rPr dirty="0" sz="850" spc="-35">
                <a:latin typeface="Arimo"/>
                <a:cs typeface="Arimo"/>
              </a:rPr>
              <a:t> 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lemi </a:t>
            </a:r>
            <a:r>
              <a:rPr dirty="0" sz="850" spc="-25">
                <a:latin typeface="Arimo"/>
                <a:cs typeface="Arimo"/>
              </a:rPr>
              <a:t>paralel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olarak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305">
                <a:latin typeface="WenQuanYi Micro Hei Mono"/>
                <a:cs typeface="WenQuanYi Micro Hei Mono"/>
              </a:rPr>
              <a:t> </a:t>
            </a:r>
            <a:r>
              <a:rPr dirty="0" sz="850" spc="-40">
                <a:latin typeface="Arimo"/>
                <a:cs typeface="Arimo"/>
              </a:rPr>
              <a:t>anda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yapar.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918022" y="4634440"/>
            <a:ext cx="69151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05">
                <a:solidFill>
                  <a:srgbClr val="FF0000"/>
                </a:solidFill>
                <a:latin typeface="WenQuanYi Micro Hei Mono"/>
                <a:cs typeface="WenQuanYi Micro Hei Mono"/>
              </a:rPr>
              <a:t>İ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cra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Birimi</a:t>
            </a: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65">
                <a:solidFill>
                  <a:srgbClr val="FF0000"/>
                </a:solidFill>
                <a:latin typeface="Arimo"/>
                <a:cs typeface="Arimo"/>
              </a:rPr>
              <a:t>(EU)</a:t>
            </a:r>
            <a:endParaRPr sz="850">
              <a:latin typeface="Arimo"/>
              <a:cs typeface="Arim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46395" y="3779342"/>
            <a:ext cx="5287645" cy="3773804"/>
            <a:chOff x="5346395" y="3779342"/>
            <a:chExt cx="5287645" cy="3773804"/>
          </a:xfrm>
        </p:grpSpPr>
        <p:sp>
          <p:nvSpPr>
            <p:cNvPr id="23" name="object 23"/>
            <p:cNvSpPr/>
            <p:nvPr/>
          </p:nvSpPr>
          <p:spPr>
            <a:xfrm>
              <a:off x="6334798" y="5080266"/>
              <a:ext cx="2606128" cy="10592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346573" y="3779519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09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19</a:t>
            </a:r>
            <a:endParaRPr sz="550">
              <a:latin typeface="Arimo"/>
              <a:cs typeface="Arim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20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518" y="1016797"/>
            <a:ext cx="226822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>
                <a:latin typeface="Arial"/>
                <a:cs typeface="Arial"/>
              </a:rPr>
              <a:t>Bitler </a:t>
            </a:r>
            <a:r>
              <a:rPr dirty="0" sz="850" spc="5">
                <a:latin typeface="Arial"/>
                <a:cs typeface="Arial"/>
              </a:rPr>
              <a:t>sola doğru kayar ve 8. Bit Carry’e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düşer.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55013" y="1410411"/>
            <a:ext cx="2684145" cy="424815"/>
            <a:chOff x="1255013" y="1410411"/>
            <a:chExt cx="2684145" cy="424815"/>
          </a:xfrm>
        </p:grpSpPr>
        <p:sp>
          <p:nvSpPr>
            <p:cNvPr id="4" name="object 4"/>
            <p:cNvSpPr/>
            <p:nvPr/>
          </p:nvSpPr>
          <p:spPr>
            <a:xfrm>
              <a:off x="1255014" y="1410423"/>
              <a:ext cx="2684145" cy="424815"/>
            </a:xfrm>
            <a:custGeom>
              <a:avLst/>
              <a:gdLst/>
              <a:ahLst/>
              <a:cxnLst/>
              <a:rect l="l" t="t" r="r" b="b"/>
              <a:pathLst>
                <a:path w="2684145" h="424814">
                  <a:moveTo>
                    <a:pt x="2684068" y="0"/>
                  </a:moveTo>
                  <a:lnTo>
                    <a:pt x="0" y="0"/>
                  </a:lnTo>
                  <a:lnTo>
                    <a:pt x="0" y="68630"/>
                  </a:lnTo>
                  <a:lnTo>
                    <a:pt x="0" y="69392"/>
                  </a:lnTo>
                  <a:lnTo>
                    <a:pt x="0" y="424307"/>
                  </a:lnTo>
                  <a:lnTo>
                    <a:pt x="2684068" y="424307"/>
                  </a:lnTo>
                  <a:lnTo>
                    <a:pt x="2684068" y="69392"/>
                  </a:lnTo>
                  <a:lnTo>
                    <a:pt x="2684068" y="68630"/>
                  </a:lnTo>
                  <a:lnTo>
                    <a:pt x="268406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29333" y="1659331"/>
              <a:ext cx="257810" cy="20320"/>
            </a:xfrm>
            <a:custGeom>
              <a:avLst/>
              <a:gdLst/>
              <a:ahLst/>
              <a:cxnLst/>
              <a:rect l="l" t="t" r="r" b="b"/>
              <a:pathLst>
                <a:path w="257810" h="20319">
                  <a:moveTo>
                    <a:pt x="257733" y="20218"/>
                  </a:moveTo>
                  <a:lnTo>
                    <a:pt x="238620" y="0"/>
                  </a:lnTo>
                  <a:lnTo>
                    <a:pt x="0" y="0"/>
                  </a:lnTo>
                  <a:lnTo>
                    <a:pt x="19113" y="20218"/>
                  </a:lnTo>
                  <a:lnTo>
                    <a:pt x="257733" y="2021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29333" y="1659331"/>
              <a:ext cx="257810" cy="20320"/>
            </a:xfrm>
            <a:custGeom>
              <a:avLst/>
              <a:gdLst/>
              <a:ahLst/>
              <a:cxnLst/>
              <a:rect l="l" t="t" r="r" b="b"/>
              <a:pathLst>
                <a:path w="257810" h="20319">
                  <a:moveTo>
                    <a:pt x="238620" y="0"/>
                  </a:moveTo>
                  <a:lnTo>
                    <a:pt x="0" y="0"/>
                  </a:lnTo>
                  <a:lnTo>
                    <a:pt x="19113" y="20218"/>
                  </a:lnTo>
                  <a:lnTo>
                    <a:pt x="257733" y="20218"/>
                  </a:lnTo>
                  <a:lnTo>
                    <a:pt x="23862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28273" y="1498695"/>
              <a:ext cx="259854" cy="1819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67953" y="1659331"/>
              <a:ext cx="257810" cy="20320"/>
            </a:xfrm>
            <a:custGeom>
              <a:avLst/>
              <a:gdLst/>
              <a:ahLst/>
              <a:cxnLst/>
              <a:rect l="l" t="t" r="r" b="b"/>
              <a:pathLst>
                <a:path w="257810" h="20319">
                  <a:moveTo>
                    <a:pt x="257733" y="20218"/>
                  </a:moveTo>
                  <a:lnTo>
                    <a:pt x="238620" y="0"/>
                  </a:lnTo>
                  <a:lnTo>
                    <a:pt x="0" y="0"/>
                  </a:lnTo>
                  <a:lnTo>
                    <a:pt x="19113" y="20218"/>
                  </a:lnTo>
                  <a:lnTo>
                    <a:pt x="257733" y="2021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67953" y="1659331"/>
              <a:ext cx="257810" cy="20320"/>
            </a:xfrm>
            <a:custGeom>
              <a:avLst/>
              <a:gdLst/>
              <a:ahLst/>
              <a:cxnLst/>
              <a:rect l="l" t="t" r="r" b="b"/>
              <a:pathLst>
                <a:path w="257810" h="20319">
                  <a:moveTo>
                    <a:pt x="238620" y="0"/>
                  </a:moveTo>
                  <a:lnTo>
                    <a:pt x="0" y="0"/>
                  </a:lnTo>
                  <a:lnTo>
                    <a:pt x="19113" y="20218"/>
                  </a:lnTo>
                  <a:lnTo>
                    <a:pt x="257733" y="20218"/>
                  </a:lnTo>
                  <a:lnTo>
                    <a:pt x="23862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66893" y="1498695"/>
              <a:ext cx="259854" cy="181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06574" y="1659331"/>
              <a:ext cx="257810" cy="20320"/>
            </a:xfrm>
            <a:custGeom>
              <a:avLst/>
              <a:gdLst/>
              <a:ahLst/>
              <a:cxnLst/>
              <a:rect l="l" t="t" r="r" b="b"/>
              <a:pathLst>
                <a:path w="257810" h="20319">
                  <a:moveTo>
                    <a:pt x="257733" y="20218"/>
                  </a:moveTo>
                  <a:lnTo>
                    <a:pt x="238620" y="0"/>
                  </a:lnTo>
                  <a:lnTo>
                    <a:pt x="0" y="0"/>
                  </a:lnTo>
                  <a:lnTo>
                    <a:pt x="19113" y="20218"/>
                  </a:lnTo>
                  <a:lnTo>
                    <a:pt x="257733" y="2021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06574" y="1659331"/>
              <a:ext cx="257810" cy="20320"/>
            </a:xfrm>
            <a:custGeom>
              <a:avLst/>
              <a:gdLst/>
              <a:ahLst/>
              <a:cxnLst/>
              <a:rect l="l" t="t" r="r" b="b"/>
              <a:pathLst>
                <a:path w="257810" h="20319">
                  <a:moveTo>
                    <a:pt x="238620" y="0"/>
                  </a:moveTo>
                  <a:lnTo>
                    <a:pt x="0" y="0"/>
                  </a:lnTo>
                  <a:lnTo>
                    <a:pt x="19113" y="20218"/>
                  </a:lnTo>
                  <a:lnTo>
                    <a:pt x="257733" y="20218"/>
                  </a:lnTo>
                  <a:lnTo>
                    <a:pt x="23862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05513" y="1498695"/>
              <a:ext cx="259867" cy="1819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445207" y="1659331"/>
              <a:ext cx="257810" cy="20320"/>
            </a:xfrm>
            <a:custGeom>
              <a:avLst/>
              <a:gdLst/>
              <a:ahLst/>
              <a:cxnLst/>
              <a:rect l="l" t="t" r="r" b="b"/>
              <a:pathLst>
                <a:path w="257810" h="20319">
                  <a:moveTo>
                    <a:pt x="257733" y="20218"/>
                  </a:moveTo>
                  <a:lnTo>
                    <a:pt x="238620" y="0"/>
                  </a:lnTo>
                  <a:lnTo>
                    <a:pt x="0" y="0"/>
                  </a:lnTo>
                  <a:lnTo>
                    <a:pt x="19113" y="20218"/>
                  </a:lnTo>
                  <a:lnTo>
                    <a:pt x="257733" y="2021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445207" y="1659331"/>
              <a:ext cx="257810" cy="20320"/>
            </a:xfrm>
            <a:custGeom>
              <a:avLst/>
              <a:gdLst/>
              <a:ahLst/>
              <a:cxnLst/>
              <a:rect l="l" t="t" r="r" b="b"/>
              <a:pathLst>
                <a:path w="257810" h="20319">
                  <a:moveTo>
                    <a:pt x="238620" y="0"/>
                  </a:moveTo>
                  <a:lnTo>
                    <a:pt x="0" y="0"/>
                  </a:lnTo>
                  <a:lnTo>
                    <a:pt x="19113" y="20218"/>
                  </a:lnTo>
                  <a:lnTo>
                    <a:pt x="257733" y="20218"/>
                  </a:lnTo>
                  <a:lnTo>
                    <a:pt x="23862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44146" y="1498695"/>
              <a:ext cx="259854" cy="181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83827" y="1659331"/>
              <a:ext cx="257810" cy="20320"/>
            </a:xfrm>
            <a:custGeom>
              <a:avLst/>
              <a:gdLst/>
              <a:ahLst/>
              <a:cxnLst/>
              <a:rect l="l" t="t" r="r" b="b"/>
              <a:pathLst>
                <a:path w="257810" h="20319">
                  <a:moveTo>
                    <a:pt x="257733" y="20218"/>
                  </a:moveTo>
                  <a:lnTo>
                    <a:pt x="238620" y="0"/>
                  </a:lnTo>
                  <a:lnTo>
                    <a:pt x="0" y="0"/>
                  </a:lnTo>
                  <a:lnTo>
                    <a:pt x="19113" y="20218"/>
                  </a:lnTo>
                  <a:lnTo>
                    <a:pt x="257733" y="2021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683827" y="1659331"/>
              <a:ext cx="257810" cy="20320"/>
            </a:xfrm>
            <a:custGeom>
              <a:avLst/>
              <a:gdLst/>
              <a:ahLst/>
              <a:cxnLst/>
              <a:rect l="l" t="t" r="r" b="b"/>
              <a:pathLst>
                <a:path w="257810" h="20319">
                  <a:moveTo>
                    <a:pt x="238620" y="0"/>
                  </a:moveTo>
                  <a:lnTo>
                    <a:pt x="0" y="0"/>
                  </a:lnTo>
                  <a:lnTo>
                    <a:pt x="19113" y="20218"/>
                  </a:lnTo>
                  <a:lnTo>
                    <a:pt x="257733" y="20218"/>
                  </a:lnTo>
                  <a:lnTo>
                    <a:pt x="23862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682767" y="1498695"/>
              <a:ext cx="259867" cy="1819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22447" y="1659331"/>
              <a:ext cx="257810" cy="20320"/>
            </a:xfrm>
            <a:custGeom>
              <a:avLst/>
              <a:gdLst/>
              <a:ahLst/>
              <a:cxnLst/>
              <a:rect l="l" t="t" r="r" b="b"/>
              <a:pathLst>
                <a:path w="257810" h="20319">
                  <a:moveTo>
                    <a:pt x="257733" y="20218"/>
                  </a:moveTo>
                  <a:lnTo>
                    <a:pt x="238620" y="0"/>
                  </a:lnTo>
                  <a:lnTo>
                    <a:pt x="0" y="0"/>
                  </a:lnTo>
                  <a:lnTo>
                    <a:pt x="19113" y="20218"/>
                  </a:lnTo>
                  <a:lnTo>
                    <a:pt x="257733" y="2021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22447" y="1659331"/>
              <a:ext cx="257810" cy="20320"/>
            </a:xfrm>
            <a:custGeom>
              <a:avLst/>
              <a:gdLst/>
              <a:ahLst/>
              <a:cxnLst/>
              <a:rect l="l" t="t" r="r" b="b"/>
              <a:pathLst>
                <a:path w="257810" h="20319">
                  <a:moveTo>
                    <a:pt x="238620" y="0"/>
                  </a:moveTo>
                  <a:lnTo>
                    <a:pt x="0" y="0"/>
                  </a:lnTo>
                  <a:lnTo>
                    <a:pt x="19113" y="20218"/>
                  </a:lnTo>
                  <a:lnTo>
                    <a:pt x="257733" y="20218"/>
                  </a:lnTo>
                  <a:lnTo>
                    <a:pt x="23862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21387" y="1498695"/>
              <a:ext cx="259867" cy="1819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61080" y="1659331"/>
              <a:ext cx="257810" cy="20320"/>
            </a:xfrm>
            <a:custGeom>
              <a:avLst/>
              <a:gdLst/>
              <a:ahLst/>
              <a:cxnLst/>
              <a:rect l="l" t="t" r="r" b="b"/>
              <a:pathLst>
                <a:path w="257810" h="20319">
                  <a:moveTo>
                    <a:pt x="257733" y="20218"/>
                  </a:moveTo>
                  <a:lnTo>
                    <a:pt x="238620" y="0"/>
                  </a:lnTo>
                  <a:lnTo>
                    <a:pt x="0" y="0"/>
                  </a:lnTo>
                  <a:lnTo>
                    <a:pt x="19113" y="20218"/>
                  </a:lnTo>
                  <a:lnTo>
                    <a:pt x="257733" y="2021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161080" y="1659331"/>
              <a:ext cx="257810" cy="20320"/>
            </a:xfrm>
            <a:custGeom>
              <a:avLst/>
              <a:gdLst/>
              <a:ahLst/>
              <a:cxnLst/>
              <a:rect l="l" t="t" r="r" b="b"/>
              <a:pathLst>
                <a:path w="257810" h="20319">
                  <a:moveTo>
                    <a:pt x="238620" y="0"/>
                  </a:moveTo>
                  <a:lnTo>
                    <a:pt x="0" y="0"/>
                  </a:lnTo>
                  <a:lnTo>
                    <a:pt x="19113" y="20218"/>
                  </a:lnTo>
                  <a:lnTo>
                    <a:pt x="257733" y="20218"/>
                  </a:lnTo>
                  <a:lnTo>
                    <a:pt x="23862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160020" y="1498695"/>
              <a:ext cx="259854" cy="1819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399701" y="1659331"/>
              <a:ext cx="258445" cy="20320"/>
            </a:xfrm>
            <a:custGeom>
              <a:avLst/>
              <a:gdLst/>
              <a:ahLst/>
              <a:cxnLst/>
              <a:rect l="l" t="t" r="r" b="b"/>
              <a:pathLst>
                <a:path w="258445" h="20319">
                  <a:moveTo>
                    <a:pt x="258102" y="20218"/>
                  </a:moveTo>
                  <a:lnTo>
                    <a:pt x="238988" y="0"/>
                  </a:lnTo>
                  <a:lnTo>
                    <a:pt x="0" y="0"/>
                  </a:lnTo>
                  <a:lnTo>
                    <a:pt x="19113" y="20218"/>
                  </a:lnTo>
                  <a:lnTo>
                    <a:pt x="258102" y="2021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399701" y="1659331"/>
              <a:ext cx="258445" cy="20320"/>
            </a:xfrm>
            <a:custGeom>
              <a:avLst/>
              <a:gdLst/>
              <a:ahLst/>
              <a:cxnLst/>
              <a:rect l="l" t="t" r="r" b="b"/>
              <a:pathLst>
                <a:path w="258445" h="20319">
                  <a:moveTo>
                    <a:pt x="238988" y="0"/>
                  </a:moveTo>
                  <a:lnTo>
                    <a:pt x="0" y="0"/>
                  </a:lnTo>
                  <a:lnTo>
                    <a:pt x="19113" y="20218"/>
                  </a:lnTo>
                  <a:lnTo>
                    <a:pt x="258102" y="20218"/>
                  </a:lnTo>
                  <a:lnTo>
                    <a:pt x="23898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319227" y="1498695"/>
              <a:ext cx="339648" cy="181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81655" y="1562633"/>
              <a:ext cx="176530" cy="34290"/>
            </a:xfrm>
            <a:custGeom>
              <a:avLst/>
              <a:gdLst/>
              <a:ahLst/>
              <a:cxnLst/>
              <a:rect l="l" t="t" r="r" b="b"/>
              <a:pathLst>
                <a:path w="176529" h="34290">
                  <a:moveTo>
                    <a:pt x="176123" y="16916"/>
                  </a:moveTo>
                  <a:lnTo>
                    <a:pt x="173913" y="9563"/>
                  </a:lnTo>
                  <a:lnTo>
                    <a:pt x="169875" y="3314"/>
                  </a:lnTo>
                  <a:lnTo>
                    <a:pt x="162153" y="0"/>
                  </a:lnTo>
                  <a:lnTo>
                    <a:pt x="154800" y="0"/>
                  </a:lnTo>
                  <a:lnTo>
                    <a:pt x="147446" y="3314"/>
                  </a:lnTo>
                  <a:lnTo>
                    <a:pt x="143027" y="9563"/>
                  </a:lnTo>
                  <a:lnTo>
                    <a:pt x="141198" y="16916"/>
                  </a:lnTo>
                  <a:lnTo>
                    <a:pt x="143027" y="24269"/>
                  </a:lnTo>
                  <a:lnTo>
                    <a:pt x="147446" y="30886"/>
                  </a:lnTo>
                  <a:lnTo>
                    <a:pt x="154800" y="33832"/>
                  </a:lnTo>
                  <a:lnTo>
                    <a:pt x="162153" y="33832"/>
                  </a:lnTo>
                  <a:lnTo>
                    <a:pt x="169875" y="30886"/>
                  </a:lnTo>
                  <a:lnTo>
                    <a:pt x="173913" y="24269"/>
                  </a:lnTo>
                  <a:lnTo>
                    <a:pt x="176123" y="16916"/>
                  </a:lnTo>
                  <a:close/>
                </a:path>
                <a:path w="176529" h="34290">
                  <a:moveTo>
                    <a:pt x="34937" y="33832"/>
                  </a:moveTo>
                  <a:lnTo>
                    <a:pt x="34937" y="0"/>
                  </a:lnTo>
                  <a:lnTo>
                    <a:pt x="0" y="16916"/>
                  </a:lnTo>
                  <a:lnTo>
                    <a:pt x="34937" y="33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22853" y="1562633"/>
              <a:ext cx="34925" cy="34290"/>
            </a:xfrm>
            <a:custGeom>
              <a:avLst/>
              <a:gdLst/>
              <a:ahLst/>
              <a:cxnLst/>
              <a:rect l="l" t="t" r="r" b="b"/>
              <a:pathLst>
                <a:path w="34925" h="34290">
                  <a:moveTo>
                    <a:pt x="34925" y="16916"/>
                  </a:moveTo>
                  <a:lnTo>
                    <a:pt x="32715" y="9563"/>
                  </a:lnTo>
                  <a:lnTo>
                    <a:pt x="28676" y="3314"/>
                  </a:lnTo>
                  <a:lnTo>
                    <a:pt x="20955" y="0"/>
                  </a:lnTo>
                  <a:lnTo>
                    <a:pt x="13601" y="0"/>
                  </a:lnTo>
                  <a:lnTo>
                    <a:pt x="6248" y="3314"/>
                  </a:lnTo>
                  <a:lnTo>
                    <a:pt x="1828" y="9563"/>
                  </a:lnTo>
                  <a:lnTo>
                    <a:pt x="0" y="16916"/>
                  </a:lnTo>
                  <a:lnTo>
                    <a:pt x="1828" y="24269"/>
                  </a:lnTo>
                  <a:lnTo>
                    <a:pt x="6248" y="30886"/>
                  </a:lnTo>
                  <a:lnTo>
                    <a:pt x="13601" y="33832"/>
                  </a:lnTo>
                  <a:lnTo>
                    <a:pt x="20955" y="33832"/>
                  </a:lnTo>
                  <a:lnTo>
                    <a:pt x="28676" y="30886"/>
                  </a:lnTo>
                  <a:lnTo>
                    <a:pt x="32715" y="24269"/>
                  </a:lnTo>
                  <a:lnTo>
                    <a:pt x="34925" y="169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81667" y="1562633"/>
              <a:ext cx="34925" cy="34290"/>
            </a:xfrm>
            <a:custGeom>
              <a:avLst/>
              <a:gdLst/>
              <a:ahLst/>
              <a:cxnLst/>
              <a:rect l="l" t="t" r="r" b="b"/>
              <a:pathLst>
                <a:path w="34925" h="34290">
                  <a:moveTo>
                    <a:pt x="34925" y="33832"/>
                  </a:moveTo>
                  <a:lnTo>
                    <a:pt x="34925" y="0"/>
                  </a:lnTo>
                  <a:lnTo>
                    <a:pt x="0" y="16916"/>
                  </a:lnTo>
                  <a:lnTo>
                    <a:pt x="34925" y="338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116592" y="1579549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 h="0">
                  <a:moveTo>
                    <a:pt x="10626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843022" y="1562633"/>
              <a:ext cx="176530" cy="34290"/>
            </a:xfrm>
            <a:custGeom>
              <a:avLst/>
              <a:gdLst/>
              <a:ahLst/>
              <a:cxnLst/>
              <a:rect l="l" t="t" r="r" b="b"/>
              <a:pathLst>
                <a:path w="176530" h="34290">
                  <a:moveTo>
                    <a:pt x="176123" y="16916"/>
                  </a:moveTo>
                  <a:lnTo>
                    <a:pt x="173913" y="9563"/>
                  </a:lnTo>
                  <a:lnTo>
                    <a:pt x="169506" y="3314"/>
                  </a:lnTo>
                  <a:lnTo>
                    <a:pt x="162153" y="0"/>
                  </a:lnTo>
                  <a:lnTo>
                    <a:pt x="154800" y="0"/>
                  </a:lnTo>
                  <a:lnTo>
                    <a:pt x="147446" y="3314"/>
                  </a:lnTo>
                  <a:lnTo>
                    <a:pt x="143027" y="9563"/>
                  </a:lnTo>
                  <a:lnTo>
                    <a:pt x="141198" y="16916"/>
                  </a:lnTo>
                  <a:lnTo>
                    <a:pt x="143027" y="24269"/>
                  </a:lnTo>
                  <a:lnTo>
                    <a:pt x="147446" y="30886"/>
                  </a:lnTo>
                  <a:lnTo>
                    <a:pt x="154800" y="33832"/>
                  </a:lnTo>
                  <a:lnTo>
                    <a:pt x="162153" y="33832"/>
                  </a:lnTo>
                  <a:lnTo>
                    <a:pt x="169506" y="30886"/>
                  </a:lnTo>
                  <a:lnTo>
                    <a:pt x="173913" y="24269"/>
                  </a:lnTo>
                  <a:lnTo>
                    <a:pt x="176123" y="16916"/>
                  </a:lnTo>
                  <a:close/>
                </a:path>
                <a:path w="176530" h="34290">
                  <a:moveTo>
                    <a:pt x="34937" y="33832"/>
                  </a:moveTo>
                  <a:lnTo>
                    <a:pt x="34937" y="0"/>
                  </a:lnTo>
                  <a:lnTo>
                    <a:pt x="0" y="16916"/>
                  </a:lnTo>
                  <a:lnTo>
                    <a:pt x="34937" y="33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984220" y="1562633"/>
              <a:ext cx="34925" cy="34290"/>
            </a:xfrm>
            <a:custGeom>
              <a:avLst/>
              <a:gdLst/>
              <a:ahLst/>
              <a:cxnLst/>
              <a:rect l="l" t="t" r="r" b="b"/>
              <a:pathLst>
                <a:path w="34925" h="34290">
                  <a:moveTo>
                    <a:pt x="34925" y="16916"/>
                  </a:moveTo>
                  <a:lnTo>
                    <a:pt x="32715" y="9563"/>
                  </a:lnTo>
                  <a:lnTo>
                    <a:pt x="28308" y="3314"/>
                  </a:lnTo>
                  <a:lnTo>
                    <a:pt x="20955" y="0"/>
                  </a:lnTo>
                  <a:lnTo>
                    <a:pt x="13601" y="0"/>
                  </a:lnTo>
                  <a:lnTo>
                    <a:pt x="6248" y="3314"/>
                  </a:lnTo>
                  <a:lnTo>
                    <a:pt x="1828" y="9563"/>
                  </a:lnTo>
                  <a:lnTo>
                    <a:pt x="0" y="16916"/>
                  </a:lnTo>
                  <a:lnTo>
                    <a:pt x="1828" y="24269"/>
                  </a:lnTo>
                  <a:lnTo>
                    <a:pt x="6248" y="30886"/>
                  </a:lnTo>
                  <a:lnTo>
                    <a:pt x="13601" y="33832"/>
                  </a:lnTo>
                  <a:lnTo>
                    <a:pt x="20955" y="33832"/>
                  </a:lnTo>
                  <a:lnTo>
                    <a:pt x="28308" y="30886"/>
                  </a:lnTo>
                  <a:lnTo>
                    <a:pt x="32715" y="24269"/>
                  </a:lnTo>
                  <a:lnTo>
                    <a:pt x="34925" y="169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843034" y="1562633"/>
              <a:ext cx="34925" cy="34290"/>
            </a:xfrm>
            <a:custGeom>
              <a:avLst/>
              <a:gdLst/>
              <a:ahLst/>
              <a:cxnLst/>
              <a:rect l="l" t="t" r="r" b="b"/>
              <a:pathLst>
                <a:path w="34925" h="34290">
                  <a:moveTo>
                    <a:pt x="34925" y="33832"/>
                  </a:moveTo>
                  <a:lnTo>
                    <a:pt x="34925" y="0"/>
                  </a:lnTo>
                  <a:lnTo>
                    <a:pt x="0" y="16916"/>
                  </a:lnTo>
                  <a:lnTo>
                    <a:pt x="34925" y="338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877959" y="1579549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 h="0">
                  <a:moveTo>
                    <a:pt x="10626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604401" y="1562633"/>
              <a:ext cx="176530" cy="34290"/>
            </a:xfrm>
            <a:custGeom>
              <a:avLst/>
              <a:gdLst/>
              <a:ahLst/>
              <a:cxnLst/>
              <a:rect l="l" t="t" r="r" b="b"/>
              <a:pathLst>
                <a:path w="176530" h="34290">
                  <a:moveTo>
                    <a:pt x="176123" y="16916"/>
                  </a:moveTo>
                  <a:lnTo>
                    <a:pt x="173913" y="9563"/>
                  </a:lnTo>
                  <a:lnTo>
                    <a:pt x="169506" y="3314"/>
                  </a:lnTo>
                  <a:lnTo>
                    <a:pt x="162153" y="0"/>
                  </a:lnTo>
                  <a:lnTo>
                    <a:pt x="154800" y="0"/>
                  </a:lnTo>
                  <a:lnTo>
                    <a:pt x="147446" y="3314"/>
                  </a:lnTo>
                  <a:lnTo>
                    <a:pt x="143027" y="9563"/>
                  </a:lnTo>
                  <a:lnTo>
                    <a:pt x="140830" y="16916"/>
                  </a:lnTo>
                  <a:lnTo>
                    <a:pt x="143027" y="24269"/>
                  </a:lnTo>
                  <a:lnTo>
                    <a:pt x="147446" y="30886"/>
                  </a:lnTo>
                  <a:lnTo>
                    <a:pt x="154800" y="33832"/>
                  </a:lnTo>
                  <a:lnTo>
                    <a:pt x="162153" y="33832"/>
                  </a:lnTo>
                  <a:lnTo>
                    <a:pt x="169506" y="30886"/>
                  </a:lnTo>
                  <a:lnTo>
                    <a:pt x="173913" y="24269"/>
                  </a:lnTo>
                  <a:lnTo>
                    <a:pt x="176123" y="16916"/>
                  </a:lnTo>
                  <a:close/>
                </a:path>
                <a:path w="176530" h="34290">
                  <a:moveTo>
                    <a:pt x="34937" y="33832"/>
                  </a:moveTo>
                  <a:lnTo>
                    <a:pt x="34937" y="0"/>
                  </a:lnTo>
                  <a:lnTo>
                    <a:pt x="0" y="16916"/>
                  </a:lnTo>
                  <a:lnTo>
                    <a:pt x="34937" y="33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745231" y="1562633"/>
              <a:ext cx="35560" cy="34290"/>
            </a:xfrm>
            <a:custGeom>
              <a:avLst/>
              <a:gdLst/>
              <a:ahLst/>
              <a:cxnLst/>
              <a:rect l="l" t="t" r="r" b="b"/>
              <a:pathLst>
                <a:path w="35560" h="34290">
                  <a:moveTo>
                    <a:pt x="35293" y="16916"/>
                  </a:moveTo>
                  <a:lnTo>
                    <a:pt x="33083" y="9563"/>
                  </a:lnTo>
                  <a:lnTo>
                    <a:pt x="28676" y="3314"/>
                  </a:lnTo>
                  <a:lnTo>
                    <a:pt x="21323" y="0"/>
                  </a:lnTo>
                  <a:lnTo>
                    <a:pt x="13969" y="0"/>
                  </a:lnTo>
                  <a:lnTo>
                    <a:pt x="6616" y="3314"/>
                  </a:lnTo>
                  <a:lnTo>
                    <a:pt x="2197" y="9563"/>
                  </a:lnTo>
                  <a:lnTo>
                    <a:pt x="0" y="16916"/>
                  </a:lnTo>
                  <a:lnTo>
                    <a:pt x="2197" y="24269"/>
                  </a:lnTo>
                  <a:lnTo>
                    <a:pt x="6616" y="30886"/>
                  </a:lnTo>
                  <a:lnTo>
                    <a:pt x="13969" y="33832"/>
                  </a:lnTo>
                  <a:lnTo>
                    <a:pt x="21323" y="33832"/>
                  </a:lnTo>
                  <a:lnTo>
                    <a:pt x="28676" y="30886"/>
                  </a:lnTo>
                  <a:lnTo>
                    <a:pt x="33083" y="24269"/>
                  </a:lnTo>
                  <a:lnTo>
                    <a:pt x="35293" y="169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604414" y="1562633"/>
              <a:ext cx="34925" cy="34290"/>
            </a:xfrm>
            <a:custGeom>
              <a:avLst/>
              <a:gdLst/>
              <a:ahLst/>
              <a:cxnLst/>
              <a:rect l="l" t="t" r="r" b="b"/>
              <a:pathLst>
                <a:path w="34925" h="34290">
                  <a:moveTo>
                    <a:pt x="34925" y="33832"/>
                  </a:moveTo>
                  <a:lnTo>
                    <a:pt x="34925" y="0"/>
                  </a:lnTo>
                  <a:lnTo>
                    <a:pt x="0" y="16916"/>
                  </a:lnTo>
                  <a:lnTo>
                    <a:pt x="34925" y="338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639339" y="1579549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 h="0">
                  <a:moveTo>
                    <a:pt x="10589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365781" y="1562633"/>
              <a:ext cx="176530" cy="34290"/>
            </a:xfrm>
            <a:custGeom>
              <a:avLst/>
              <a:gdLst/>
              <a:ahLst/>
              <a:cxnLst/>
              <a:rect l="l" t="t" r="r" b="b"/>
              <a:pathLst>
                <a:path w="176530" h="34290">
                  <a:moveTo>
                    <a:pt x="176123" y="16916"/>
                  </a:moveTo>
                  <a:lnTo>
                    <a:pt x="173913" y="9563"/>
                  </a:lnTo>
                  <a:lnTo>
                    <a:pt x="169506" y="3314"/>
                  </a:lnTo>
                  <a:lnTo>
                    <a:pt x="162153" y="0"/>
                  </a:lnTo>
                  <a:lnTo>
                    <a:pt x="154800" y="0"/>
                  </a:lnTo>
                  <a:lnTo>
                    <a:pt x="147446" y="3314"/>
                  </a:lnTo>
                  <a:lnTo>
                    <a:pt x="143027" y="9563"/>
                  </a:lnTo>
                  <a:lnTo>
                    <a:pt x="140830" y="16916"/>
                  </a:lnTo>
                  <a:lnTo>
                    <a:pt x="143027" y="24269"/>
                  </a:lnTo>
                  <a:lnTo>
                    <a:pt x="147446" y="30886"/>
                  </a:lnTo>
                  <a:lnTo>
                    <a:pt x="154800" y="33832"/>
                  </a:lnTo>
                  <a:lnTo>
                    <a:pt x="162153" y="33832"/>
                  </a:lnTo>
                  <a:lnTo>
                    <a:pt x="169506" y="30886"/>
                  </a:lnTo>
                  <a:lnTo>
                    <a:pt x="173913" y="24269"/>
                  </a:lnTo>
                  <a:lnTo>
                    <a:pt x="176123" y="16916"/>
                  </a:lnTo>
                  <a:close/>
                </a:path>
                <a:path w="176530" h="34290">
                  <a:moveTo>
                    <a:pt x="34937" y="33832"/>
                  </a:moveTo>
                  <a:lnTo>
                    <a:pt x="34937" y="0"/>
                  </a:lnTo>
                  <a:lnTo>
                    <a:pt x="0" y="16916"/>
                  </a:lnTo>
                  <a:lnTo>
                    <a:pt x="34937" y="33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506611" y="1562633"/>
              <a:ext cx="35560" cy="34290"/>
            </a:xfrm>
            <a:custGeom>
              <a:avLst/>
              <a:gdLst/>
              <a:ahLst/>
              <a:cxnLst/>
              <a:rect l="l" t="t" r="r" b="b"/>
              <a:pathLst>
                <a:path w="35560" h="34290">
                  <a:moveTo>
                    <a:pt x="35293" y="16916"/>
                  </a:moveTo>
                  <a:lnTo>
                    <a:pt x="33083" y="9563"/>
                  </a:lnTo>
                  <a:lnTo>
                    <a:pt x="28676" y="3314"/>
                  </a:lnTo>
                  <a:lnTo>
                    <a:pt x="21323" y="0"/>
                  </a:lnTo>
                  <a:lnTo>
                    <a:pt x="13969" y="0"/>
                  </a:lnTo>
                  <a:lnTo>
                    <a:pt x="6616" y="3314"/>
                  </a:lnTo>
                  <a:lnTo>
                    <a:pt x="2197" y="9563"/>
                  </a:lnTo>
                  <a:lnTo>
                    <a:pt x="0" y="16916"/>
                  </a:lnTo>
                  <a:lnTo>
                    <a:pt x="2197" y="24269"/>
                  </a:lnTo>
                  <a:lnTo>
                    <a:pt x="6616" y="30886"/>
                  </a:lnTo>
                  <a:lnTo>
                    <a:pt x="13969" y="33832"/>
                  </a:lnTo>
                  <a:lnTo>
                    <a:pt x="21323" y="33832"/>
                  </a:lnTo>
                  <a:lnTo>
                    <a:pt x="28676" y="30886"/>
                  </a:lnTo>
                  <a:lnTo>
                    <a:pt x="33083" y="24269"/>
                  </a:lnTo>
                  <a:lnTo>
                    <a:pt x="35293" y="169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365794" y="1562633"/>
              <a:ext cx="34925" cy="34290"/>
            </a:xfrm>
            <a:custGeom>
              <a:avLst/>
              <a:gdLst/>
              <a:ahLst/>
              <a:cxnLst/>
              <a:rect l="l" t="t" r="r" b="b"/>
              <a:pathLst>
                <a:path w="34925" h="34290">
                  <a:moveTo>
                    <a:pt x="34925" y="33832"/>
                  </a:moveTo>
                  <a:lnTo>
                    <a:pt x="34925" y="0"/>
                  </a:lnTo>
                  <a:lnTo>
                    <a:pt x="0" y="16916"/>
                  </a:lnTo>
                  <a:lnTo>
                    <a:pt x="34925" y="338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400719" y="1579549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 h="0">
                  <a:moveTo>
                    <a:pt x="10589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126780" y="1562633"/>
              <a:ext cx="176530" cy="34290"/>
            </a:xfrm>
            <a:custGeom>
              <a:avLst/>
              <a:gdLst/>
              <a:ahLst/>
              <a:cxnLst/>
              <a:rect l="l" t="t" r="r" b="b"/>
              <a:pathLst>
                <a:path w="176530" h="34290">
                  <a:moveTo>
                    <a:pt x="176123" y="16916"/>
                  </a:moveTo>
                  <a:lnTo>
                    <a:pt x="174282" y="9563"/>
                  </a:lnTo>
                  <a:lnTo>
                    <a:pt x="169875" y="3314"/>
                  </a:lnTo>
                  <a:lnTo>
                    <a:pt x="162521" y="0"/>
                  </a:lnTo>
                  <a:lnTo>
                    <a:pt x="155168" y="0"/>
                  </a:lnTo>
                  <a:lnTo>
                    <a:pt x="147815" y="3314"/>
                  </a:lnTo>
                  <a:lnTo>
                    <a:pt x="143395" y="9563"/>
                  </a:lnTo>
                  <a:lnTo>
                    <a:pt x="141198" y="16916"/>
                  </a:lnTo>
                  <a:lnTo>
                    <a:pt x="143395" y="24269"/>
                  </a:lnTo>
                  <a:lnTo>
                    <a:pt x="147815" y="30886"/>
                  </a:lnTo>
                  <a:lnTo>
                    <a:pt x="155168" y="33832"/>
                  </a:lnTo>
                  <a:lnTo>
                    <a:pt x="162521" y="33832"/>
                  </a:lnTo>
                  <a:lnTo>
                    <a:pt x="169875" y="30886"/>
                  </a:lnTo>
                  <a:lnTo>
                    <a:pt x="174282" y="24269"/>
                  </a:lnTo>
                  <a:lnTo>
                    <a:pt x="176123" y="16916"/>
                  </a:lnTo>
                  <a:close/>
                </a:path>
                <a:path w="176530" h="34290">
                  <a:moveTo>
                    <a:pt x="35305" y="33832"/>
                  </a:moveTo>
                  <a:lnTo>
                    <a:pt x="35305" y="0"/>
                  </a:lnTo>
                  <a:lnTo>
                    <a:pt x="0" y="16916"/>
                  </a:lnTo>
                  <a:lnTo>
                    <a:pt x="35305" y="33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267978" y="1562633"/>
              <a:ext cx="34925" cy="34290"/>
            </a:xfrm>
            <a:custGeom>
              <a:avLst/>
              <a:gdLst/>
              <a:ahLst/>
              <a:cxnLst/>
              <a:rect l="l" t="t" r="r" b="b"/>
              <a:pathLst>
                <a:path w="34925" h="34290">
                  <a:moveTo>
                    <a:pt x="34925" y="16916"/>
                  </a:moveTo>
                  <a:lnTo>
                    <a:pt x="33083" y="9563"/>
                  </a:lnTo>
                  <a:lnTo>
                    <a:pt x="28676" y="3314"/>
                  </a:lnTo>
                  <a:lnTo>
                    <a:pt x="21323" y="0"/>
                  </a:lnTo>
                  <a:lnTo>
                    <a:pt x="13970" y="0"/>
                  </a:lnTo>
                  <a:lnTo>
                    <a:pt x="6616" y="3314"/>
                  </a:lnTo>
                  <a:lnTo>
                    <a:pt x="2197" y="9563"/>
                  </a:lnTo>
                  <a:lnTo>
                    <a:pt x="0" y="16916"/>
                  </a:lnTo>
                  <a:lnTo>
                    <a:pt x="2197" y="24269"/>
                  </a:lnTo>
                  <a:lnTo>
                    <a:pt x="6616" y="30886"/>
                  </a:lnTo>
                  <a:lnTo>
                    <a:pt x="13970" y="33832"/>
                  </a:lnTo>
                  <a:lnTo>
                    <a:pt x="21323" y="33832"/>
                  </a:lnTo>
                  <a:lnTo>
                    <a:pt x="28676" y="30886"/>
                  </a:lnTo>
                  <a:lnTo>
                    <a:pt x="33083" y="24269"/>
                  </a:lnTo>
                  <a:lnTo>
                    <a:pt x="34925" y="169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126792" y="1562633"/>
              <a:ext cx="35560" cy="34290"/>
            </a:xfrm>
            <a:custGeom>
              <a:avLst/>
              <a:gdLst/>
              <a:ahLst/>
              <a:cxnLst/>
              <a:rect l="l" t="t" r="r" b="b"/>
              <a:pathLst>
                <a:path w="35560" h="34290">
                  <a:moveTo>
                    <a:pt x="35293" y="33832"/>
                  </a:moveTo>
                  <a:lnTo>
                    <a:pt x="35293" y="0"/>
                  </a:lnTo>
                  <a:lnTo>
                    <a:pt x="0" y="16916"/>
                  </a:lnTo>
                  <a:lnTo>
                    <a:pt x="35293" y="338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162086" y="1579549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 h="0">
                  <a:moveTo>
                    <a:pt x="10589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888159" y="1562633"/>
              <a:ext cx="176530" cy="34290"/>
            </a:xfrm>
            <a:custGeom>
              <a:avLst/>
              <a:gdLst/>
              <a:ahLst/>
              <a:cxnLst/>
              <a:rect l="l" t="t" r="r" b="b"/>
              <a:pathLst>
                <a:path w="176530" h="34290">
                  <a:moveTo>
                    <a:pt x="176123" y="16916"/>
                  </a:moveTo>
                  <a:lnTo>
                    <a:pt x="174282" y="9563"/>
                  </a:lnTo>
                  <a:lnTo>
                    <a:pt x="169875" y="3314"/>
                  </a:lnTo>
                  <a:lnTo>
                    <a:pt x="162521" y="0"/>
                  </a:lnTo>
                  <a:lnTo>
                    <a:pt x="155168" y="0"/>
                  </a:lnTo>
                  <a:lnTo>
                    <a:pt x="147446" y="3314"/>
                  </a:lnTo>
                  <a:lnTo>
                    <a:pt x="143395" y="9563"/>
                  </a:lnTo>
                  <a:lnTo>
                    <a:pt x="141198" y="16916"/>
                  </a:lnTo>
                  <a:lnTo>
                    <a:pt x="143395" y="24269"/>
                  </a:lnTo>
                  <a:lnTo>
                    <a:pt x="147446" y="30886"/>
                  </a:lnTo>
                  <a:lnTo>
                    <a:pt x="155168" y="33832"/>
                  </a:lnTo>
                  <a:lnTo>
                    <a:pt x="162521" y="33832"/>
                  </a:lnTo>
                  <a:lnTo>
                    <a:pt x="169875" y="30886"/>
                  </a:lnTo>
                  <a:lnTo>
                    <a:pt x="174282" y="24269"/>
                  </a:lnTo>
                  <a:lnTo>
                    <a:pt x="176123" y="16916"/>
                  </a:lnTo>
                  <a:close/>
                </a:path>
                <a:path w="176530" h="34290">
                  <a:moveTo>
                    <a:pt x="35305" y="33832"/>
                  </a:moveTo>
                  <a:lnTo>
                    <a:pt x="35305" y="0"/>
                  </a:lnTo>
                  <a:lnTo>
                    <a:pt x="0" y="16916"/>
                  </a:lnTo>
                  <a:lnTo>
                    <a:pt x="35305" y="33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029358" y="1562633"/>
              <a:ext cx="34925" cy="34290"/>
            </a:xfrm>
            <a:custGeom>
              <a:avLst/>
              <a:gdLst/>
              <a:ahLst/>
              <a:cxnLst/>
              <a:rect l="l" t="t" r="r" b="b"/>
              <a:pathLst>
                <a:path w="34925" h="34290">
                  <a:moveTo>
                    <a:pt x="34925" y="16916"/>
                  </a:moveTo>
                  <a:lnTo>
                    <a:pt x="33083" y="9563"/>
                  </a:lnTo>
                  <a:lnTo>
                    <a:pt x="28676" y="3314"/>
                  </a:lnTo>
                  <a:lnTo>
                    <a:pt x="21323" y="0"/>
                  </a:lnTo>
                  <a:lnTo>
                    <a:pt x="13970" y="0"/>
                  </a:lnTo>
                  <a:lnTo>
                    <a:pt x="6248" y="3314"/>
                  </a:lnTo>
                  <a:lnTo>
                    <a:pt x="2197" y="9563"/>
                  </a:lnTo>
                  <a:lnTo>
                    <a:pt x="0" y="16916"/>
                  </a:lnTo>
                  <a:lnTo>
                    <a:pt x="2197" y="24269"/>
                  </a:lnTo>
                  <a:lnTo>
                    <a:pt x="6248" y="30886"/>
                  </a:lnTo>
                  <a:lnTo>
                    <a:pt x="13970" y="33832"/>
                  </a:lnTo>
                  <a:lnTo>
                    <a:pt x="21323" y="33832"/>
                  </a:lnTo>
                  <a:lnTo>
                    <a:pt x="28676" y="30886"/>
                  </a:lnTo>
                  <a:lnTo>
                    <a:pt x="33083" y="24269"/>
                  </a:lnTo>
                  <a:lnTo>
                    <a:pt x="34925" y="169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888172" y="1562633"/>
              <a:ext cx="35560" cy="34290"/>
            </a:xfrm>
            <a:custGeom>
              <a:avLst/>
              <a:gdLst/>
              <a:ahLst/>
              <a:cxnLst/>
              <a:rect l="l" t="t" r="r" b="b"/>
              <a:pathLst>
                <a:path w="35560" h="34290">
                  <a:moveTo>
                    <a:pt x="35293" y="33832"/>
                  </a:moveTo>
                  <a:lnTo>
                    <a:pt x="35293" y="0"/>
                  </a:lnTo>
                  <a:lnTo>
                    <a:pt x="0" y="16916"/>
                  </a:lnTo>
                  <a:lnTo>
                    <a:pt x="35293" y="338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923465" y="1579549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 h="0">
                  <a:moveTo>
                    <a:pt x="10589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330432" y="1498695"/>
              <a:ext cx="180073" cy="181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490319" y="1562633"/>
              <a:ext cx="335915" cy="34290"/>
            </a:xfrm>
            <a:custGeom>
              <a:avLst/>
              <a:gdLst/>
              <a:ahLst/>
              <a:cxnLst/>
              <a:rect l="l" t="t" r="r" b="b"/>
              <a:pathLst>
                <a:path w="335914" h="34290">
                  <a:moveTo>
                    <a:pt x="335330" y="16916"/>
                  </a:moveTo>
                  <a:lnTo>
                    <a:pt x="333120" y="9563"/>
                  </a:lnTo>
                  <a:lnTo>
                    <a:pt x="329082" y="3314"/>
                  </a:lnTo>
                  <a:lnTo>
                    <a:pt x="321729" y="0"/>
                  </a:lnTo>
                  <a:lnTo>
                    <a:pt x="314007" y="0"/>
                  </a:lnTo>
                  <a:lnTo>
                    <a:pt x="306654" y="3314"/>
                  </a:lnTo>
                  <a:lnTo>
                    <a:pt x="302602" y="9563"/>
                  </a:lnTo>
                  <a:lnTo>
                    <a:pt x="300405" y="16916"/>
                  </a:lnTo>
                  <a:lnTo>
                    <a:pt x="302602" y="24269"/>
                  </a:lnTo>
                  <a:lnTo>
                    <a:pt x="306654" y="30886"/>
                  </a:lnTo>
                  <a:lnTo>
                    <a:pt x="314007" y="33832"/>
                  </a:lnTo>
                  <a:lnTo>
                    <a:pt x="321729" y="33832"/>
                  </a:lnTo>
                  <a:lnTo>
                    <a:pt x="329082" y="30886"/>
                  </a:lnTo>
                  <a:lnTo>
                    <a:pt x="333120" y="24269"/>
                  </a:lnTo>
                  <a:lnTo>
                    <a:pt x="335330" y="16916"/>
                  </a:lnTo>
                  <a:close/>
                </a:path>
                <a:path w="335914" h="34290">
                  <a:moveTo>
                    <a:pt x="35305" y="33832"/>
                  </a:moveTo>
                  <a:lnTo>
                    <a:pt x="35305" y="0"/>
                  </a:lnTo>
                  <a:lnTo>
                    <a:pt x="0" y="16916"/>
                  </a:lnTo>
                  <a:lnTo>
                    <a:pt x="35305" y="33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790725" y="1562633"/>
              <a:ext cx="34925" cy="34290"/>
            </a:xfrm>
            <a:custGeom>
              <a:avLst/>
              <a:gdLst/>
              <a:ahLst/>
              <a:cxnLst/>
              <a:rect l="l" t="t" r="r" b="b"/>
              <a:pathLst>
                <a:path w="34925" h="34290">
                  <a:moveTo>
                    <a:pt x="34925" y="16916"/>
                  </a:moveTo>
                  <a:lnTo>
                    <a:pt x="32715" y="9563"/>
                  </a:lnTo>
                  <a:lnTo>
                    <a:pt x="28676" y="3314"/>
                  </a:lnTo>
                  <a:lnTo>
                    <a:pt x="21323" y="0"/>
                  </a:lnTo>
                  <a:lnTo>
                    <a:pt x="13601" y="0"/>
                  </a:lnTo>
                  <a:lnTo>
                    <a:pt x="6248" y="3314"/>
                  </a:lnTo>
                  <a:lnTo>
                    <a:pt x="2197" y="9563"/>
                  </a:lnTo>
                  <a:lnTo>
                    <a:pt x="0" y="16916"/>
                  </a:lnTo>
                  <a:lnTo>
                    <a:pt x="2197" y="24269"/>
                  </a:lnTo>
                  <a:lnTo>
                    <a:pt x="6248" y="30886"/>
                  </a:lnTo>
                  <a:lnTo>
                    <a:pt x="13601" y="33832"/>
                  </a:lnTo>
                  <a:lnTo>
                    <a:pt x="21323" y="33832"/>
                  </a:lnTo>
                  <a:lnTo>
                    <a:pt x="28676" y="30886"/>
                  </a:lnTo>
                  <a:lnTo>
                    <a:pt x="32715" y="24269"/>
                  </a:lnTo>
                  <a:lnTo>
                    <a:pt x="34925" y="169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490332" y="1562633"/>
              <a:ext cx="35560" cy="34290"/>
            </a:xfrm>
            <a:custGeom>
              <a:avLst/>
              <a:gdLst/>
              <a:ahLst/>
              <a:cxnLst/>
              <a:rect l="l" t="t" r="r" b="b"/>
              <a:pathLst>
                <a:path w="35559" h="34290">
                  <a:moveTo>
                    <a:pt x="35293" y="33832"/>
                  </a:moveTo>
                  <a:lnTo>
                    <a:pt x="35293" y="0"/>
                  </a:lnTo>
                  <a:lnTo>
                    <a:pt x="0" y="16916"/>
                  </a:lnTo>
                  <a:lnTo>
                    <a:pt x="35293" y="338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525625" y="1579549"/>
              <a:ext cx="265430" cy="0"/>
            </a:xfrm>
            <a:custGeom>
              <a:avLst/>
              <a:gdLst/>
              <a:ahLst/>
              <a:cxnLst/>
              <a:rect l="l" t="t" r="r" b="b"/>
              <a:pathLst>
                <a:path w="265430" h="0">
                  <a:moveTo>
                    <a:pt x="26509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601554" y="1579549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 h="0">
                  <a:moveTo>
                    <a:pt x="15589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558895" y="1555280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29" h="49530">
                  <a:moveTo>
                    <a:pt x="48907" y="48907"/>
                  </a:moveTo>
                  <a:lnTo>
                    <a:pt x="48907" y="0"/>
                  </a:lnTo>
                  <a:lnTo>
                    <a:pt x="0" y="24269"/>
                  </a:lnTo>
                  <a:lnTo>
                    <a:pt x="48907" y="48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1255013" y="1410411"/>
            <a:ext cx="2684145" cy="42481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Times New Roman"/>
              <a:cs typeface="Times New Roman"/>
            </a:endParaRPr>
          </a:p>
          <a:p>
            <a:pPr algn="r" marR="59690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  <a:spcBef>
                <a:spcPts val="640"/>
              </a:spcBef>
            </a:pPr>
            <a:r>
              <a:rPr dirty="0" sz="550">
                <a:latin typeface="Arial"/>
                <a:cs typeface="Arial"/>
              </a:rPr>
              <a:t>CF</a:t>
            </a:r>
            <a:endParaRPr sz="5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8518" y="1810989"/>
            <a:ext cx="51625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5" b="1">
                <a:latin typeface="Arial"/>
                <a:cs typeface="Arial"/>
              </a:rPr>
              <a:t>Örne</a:t>
            </a:r>
            <a:r>
              <a:rPr dirty="0" sz="850" spc="10" b="1">
                <a:latin typeface="Arial"/>
                <a:cs typeface="Arial"/>
              </a:rPr>
              <a:t>k</a:t>
            </a:r>
            <a:r>
              <a:rPr dirty="0" sz="850" b="1">
                <a:latin typeface="Arial"/>
                <a:cs typeface="Arial"/>
              </a:rPr>
              <a:t>le</a:t>
            </a:r>
            <a:r>
              <a:rPr dirty="0" sz="850" spc="5" b="1">
                <a:latin typeface="Arial"/>
                <a:cs typeface="Arial"/>
              </a:rPr>
              <a:t>r:</a:t>
            </a:r>
            <a:endParaRPr sz="8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03871" y="2165629"/>
            <a:ext cx="925830" cy="140970"/>
          </a:xfrm>
          <a:custGeom>
            <a:avLst/>
            <a:gdLst/>
            <a:ahLst/>
            <a:cxnLst/>
            <a:rect l="l" t="t" r="r" b="b"/>
            <a:pathLst>
              <a:path w="925830" h="140969">
                <a:moveTo>
                  <a:pt x="925449" y="140830"/>
                </a:moveTo>
                <a:lnTo>
                  <a:pt x="925449" y="0"/>
                </a:lnTo>
                <a:lnTo>
                  <a:pt x="0" y="0"/>
                </a:lnTo>
                <a:lnTo>
                  <a:pt x="0" y="140830"/>
                </a:lnTo>
                <a:lnTo>
                  <a:pt x="2946" y="140830"/>
                </a:lnTo>
                <a:lnTo>
                  <a:pt x="2946" y="6248"/>
                </a:lnTo>
                <a:lnTo>
                  <a:pt x="6248" y="2946"/>
                </a:lnTo>
                <a:lnTo>
                  <a:pt x="6248" y="6248"/>
                </a:lnTo>
                <a:lnTo>
                  <a:pt x="919200" y="6248"/>
                </a:lnTo>
                <a:lnTo>
                  <a:pt x="919200" y="2946"/>
                </a:lnTo>
                <a:lnTo>
                  <a:pt x="922147" y="6248"/>
                </a:lnTo>
                <a:lnTo>
                  <a:pt x="922147" y="140830"/>
                </a:lnTo>
                <a:lnTo>
                  <a:pt x="925449" y="140830"/>
                </a:lnTo>
                <a:close/>
              </a:path>
              <a:path w="925830" h="140969">
                <a:moveTo>
                  <a:pt x="6248" y="6248"/>
                </a:moveTo>
                <a:lnTo>
                  <a:pt x="6248" y="2946"/>
                </a:lnTo>
                <a:lnTo>
                  <a:pt x="2946" y="6248"/>
                </a:lnTo>
                <a:lnTo>
                  <a:pt x="6248" y="6248"/>
                </a:lnTo>
                <a:close/>
              </a:path>
              <a:path w="925830" h="140969">
                <a:moveTo>
                  <a:pt x="6248" y="140830"/>
                </a:moveTo>
                <a:lnTo>
                  <a:pt x="6248" y="6248"/>
                </a:lnTo>
                <a:lnTo>
                  <a:pt x="2946" y="6248"/>
                </a:lnTo>
                <a:lnTo>
                  <a:pt x="2946" y="140830"/>
                </a:lnTo>
                <a:lnTo>
                  <a:pt x="6248" y="140830"/>
                </a:lnTo>
                <a:close/>
              </a:path>
              <a:path w="925830" h="140969">
                <a:moveTo>
                  <a:pt x="922147" y="6248"/>
                </a:moveTo>
                <a:lnTo>
                  <a:pt x="919200" y="2946"/>
                </a:lnTo>
                <a:lnTo>
                  <a:pt x="919200" y="6248"/>
                </a:lnTo>
                <a:lnTo>
                  <a:pt x="922147" y="6248"/>
                </a:lnTo>
                <a:close/>
              </a:path>
              <a:path w="925830" h="140969">
                <a:moveTo>
                  <a:pt x="922147" y="140830"/>
                </a:moveTo>
                <a:lnTo>
                  <a:pt x="922147" y="6248"/>
                </a:lnTo>
                <a:lnTo>
                  <a:pt x="919200" y="6248"/>
                </a:lnTo>
                <a:lnTo>
                  <a:pt x="919200" y="140830"/>
                </a:lnTo>
                <a:lnTo>
                  <a:pt x="922147" y="140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860294" y="2183442"/>
            <a:ext cx="486409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25" b="1">
                <a:latin typeface="Trebuchet MS"/>
                <a:cs typeface="Trebuchet MS"/>
              </a:rPr>
              <a:t>MOV</a:t>
            </a:r>
            <a:r>
              <a:rPr dirty="0" sz="850" spc="-120" b="1">
                <a:latin typeface="Trebuchet MS"/>
                <a:cs typeface="Trebuchet MS"/>
              </a:rPr>
              <a:t> </a:t>
            </a:r>
            <a:r>
              <a:rPr dirty="0" sz="850" spc="-65" b="1">
                <a:latin typeface="Trebuchet MS"/>
                <a:cs typeface="Trebuchet MS"/>
              </a:rPr>
              <a:t>DL,5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96493" y="2168575"/>
            <a:ext cx="4412615" cy="551815"/>
            <a:chOff x="496493" y="2168575"/>
            <a:chExt cx="4412615" cy="551815"/>
          </a:xfrm>
        </p:grpSpPr>
        <p:sp>
          <p:nvSpPr>
            <p:cNvPr id="65" name="object 65"/>
            <p:cNvSpPr/>
            <p:nvPr/>
          </p:nvSpPr>
          <p:spPr>
            <a:xfrm>
              <a:off x="2288933" y="2168575"/>
              <a:ext cx="1691639" cy="138430"/>
            </a:xfrm>
            <a:custGeom>
              <a:avLst/>
              <a:gdLst/>
              <a:ahLst/>
              <a:cxnLst/>
              <a:rect l="l" t="t" r="r" b="b"/>
              <a:pathLst>
                <a:path w="1691639" h="138430">
                  <a:moveTo>
                    <a:pt x="1691335" y="137998"/>
                  </a:moveTo>
                  <a:lnTo>
                    <a:pt x="1691335" y="0"/>
                  </a:lnTo>
                  <a:lnTo>
                    <a:pt x="0" y="0"/>
                  </a:lnTo>
                  <a:lnTo>
                    <a:pt x="0" y="137998"/>
                  </a:lnTo>
                  <a:lnTo>
                    <a:pt x="1691335" y="137998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737142" y="2230335"/>
              <a:ext cx="885825" cy="76200"/>
            </a:xfrm>
            <a:custGeom>
              <a:avLst/>
              <a:gdLst/>
              <a:ahLst/>
              <a:cxnLst/>
              <a:rect l="l" t="t" r="r" b="b"/>
              <a:pathLst>
                <a:path w="885825" h="76200">
                  <a:moveTo>
                    <a:pt x="0" y="0"/>
                  </a:moveTo>
                  <a:lnTo>
                    <a:pt x="0" y="76123"/>
                  </a:lnTo>
                  <a:lnTo>
                    <a:pt x="885748" y="76123"/>
                  </a:lnTo>
                  <a:lnTo>
                    <a:pt x="885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96493" y="2305811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5">
                  <a:moveTo>
                    <a:pt x="4412170" y="414528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4412170" y="414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03871" y="2306459"/>
              <a:ext cx="925830" cy="269875"/>
            </a:xfrm>
            <a:custGeom>
              <a:avLst/>
              <a:gdLst/>
              <a:ahLst/>
              <a:cxnLst/>
              <a:rect l="l" t="t" r="r" b="b"/>
              <a:pathLst>
                <a:path w="925830" h="269875">
                  <a:moveTo>
                    <a:pt x="6248" y="263626"/>
                  </a:moveTo>
                  <a:lnTo>
                    <a:pt x="6248" y="0"/>
                  </a:lnTo>
                  <a:lnTo>
                    <a:pt x="0" y="0"/>
                  </a:lnTo>
                  <a:lnTo>
                    <a:pt x="0" y="269875"/>
                  </a:lnTo>
                  <a:lnTo>
                    <a:pt x="2946" y="269875"/>
                  </a:lnTo>
                  <a:lnTo>
                    <a:pt x="2946" y="263626"/>
                  </a:lnTo>
                  <a:lnTo>
                    <a:pt x="6248" y="263626"/>
                  </a:lnTo>
                  <a:close/>
                </a:path>
                <a:path w="925830" h="269875">
                  <a:moveTo>
                    <a:pt x="922147" y="263626"/>
                  </a:moveTo>
                  <a:lnTo>
                    <a:pt x="2946" y="263626"/>
                  </a:lnTo>
                  <a:lnTo>
                    <a:pt x="6248" y="266560"/>
                  </a:lnTo>
                  <a:lnTo>
                    <a:pt x="6248" y="269875"/>
                  </a:lnTo>
                  <a:lnTo>
                    <a:pt x="919200" y="269875"/>
                  </a:lnTo>
                  <a:lnTo>
                    <a:pt x="919200" y="266560"/>
                  </a:lnTo>
                  <a:lnTo>
                    <a:pt x="922147" y="263626"/>
                  </a:lnTo>
                  <a:close/>
                </a:path>
                <a:path w="925830" h="269875">
                  <a:moveTo>
                    <a:pt x="6248" y="269875"/>
                  </a:moveTo>
                  <a:lnTo>
                    <a:pt x="6248" y="266560"/>
                  </a:lnTo>
                  <a:lnTo>
                    <a:pt x="2946" y="263626"/>
                  </a:lnTo>
                  <a:lnTo>
                    <a:pt x="2946" y="269875"/>
                  </a:lnTo>
                  <a:lnTo>
                    <a:pt x="6248" y="269875"/>
                  </a:lnTo>
                  <a:close/>
                </a:path>
                <a:path w="925830" h="269875">
                  <a:moveTo>
                    <a:pt x="925448" y="269875"/>
                  </a:moveTo>
                  <a:lnTo>
                    <a:pt x="925448" y="0"/>
                  </a:lnTo>
                  <a:lnTo>
                    <a:pt x="919200" y="0"/>
                  </a:lnTo>
                  <a:lnTo>
                    <a:pt x="919200" y="263626"/>
                  </a:lnTo>
                  <a:lnTo>
                    <a:pt x="922147" y="263626"/>
                  </a:lnTo>
                  <a:lnTo>
                    <a:pt x="922147" y="269875"/>
                  </a:lnTo>
                  <a:lnTo>
                    <a:pt x="925448" y="269875"/>
                  </a:lnTo>
                  <a:close/>
                </a:path>
                <a:path w="925830" h="269875">
                  <a:moveTo>
                    <a:pt x="922147" y="269875"/>
                  </a:moveTo>
                  <a:lnTo>
                    <a:pt x="922147" y="263626"/>
                  </a:lnTo>
                  <a:lnTo>
                    <a:pt x="919200" y="266560"/>
                  </a:lnTo>
                  <a:lnTo>
                    <a:pt x="919200" y="269875"/>
                  </a:lnTo>
                  <a:lnTo>
                    <a:pt x="922147" y="269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860294" y="2315814"/>
            <a:ext cx="42100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5" b="1">
                <a:latin typeface="Trebuchet MS"/>
                <a:cs typeface="Trebuchet MS"/>
              </a:rPr>
              <a:t>SHL</a:t>
            </a:r>
            <a:r>
              <a:rPr dirty="0" sz="850" spc="-114" b="1">
                <a:latin typeface="Trebuchet MS"/>
                <a:cs typeface="Trebuchet MS"/>
              </a:rPr>
              <a:t> </a:t>
            </a:r>
            <a:r>
              <a:rPr dirty="0" sz="850" spc="-65" b="1">
                <a:latin typeface="Trebuchet MS"/>
                <a:cs typeface="Trebuchet MS"/>
              </a:rPr>
              <a:t>DL,1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288933" y="2305811"/>
            <a:ext cx="1691639" cy="340995"/>
            <a:chOff x="2288933" y="2305811"/>
            <a:chExt cx="1691639" cy="340995"/>
          </a:xfrm>
        </p:grpSpPr>
        <p:sp>
          <p:nvSpPr>
            <p:cNvPr id="71" name="object 71"/>
            <p:cNvSpPr/>
            <p:nvPr/>
          </p:nvSpPr>
          <p:spPr>
            <a:xfrm>
              <a:off x="2288933" y="2305811"/>
              <a:ext cx="1691639" cy="340995"/>
            </a:xfrm>
            <a:custGeom>
              <a:avLst/>
              <a:gdLst/>
              <a:ahLst/>
              <a:cxnLst/>
              <a:rect l="l" t="t" r="r" b="b"/>
              <a:pathLst>
                <a:path w="1691639" h="340994">
                  <a:moveTo>
                    <a:pt x="1691335" y="340741"/>
                  </a:moveTo>
                  <a:lnTo>
                    <a:pt x="1691335" y="0"/>
                  </a:lnTo>
                  <a:lnTo>
                    <a:pt x="0" y="0"/>
                  </a:lnTo>
                  <a:lnTo>
                    <a:pt x="0" y="340741"/>
                  </a:lnTo>
                  <a:lnTo>
                    <a:pt x="1691335" y="340741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737142" y="2452052"/>
              <a:ext cx="885825" cy="139065"/>
            </a:xfrm>
            <a:custGeom>
              <a:avLst/>
              <a:gdLst/>
              <a:ahLst/>
              <a:cxnLst/>
              <a:rect l="l" t="t" r="r" b="b"/>
              <a:pathLst>
                <a:path w="885825" h="139064">
                  <a:moveTo>
                    <a:pt x="0" y="0"/>
                  </a:moveTo>
                  <a:lnTo>
                    <a:pt x="0" y="138988"/>
                  </a:lnTo>
                  <a:lnTo>
                    <a:pt x="885748" y="138988"/>
                  </a:lnTo>
                  <a:lnTo>
                    <a:pt x="885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737142" y="2452052"/>
              <a:ext cx="885825" cy="139065"/>
            </a:xfrm>
            <a:custGeom>
              <a:avLst/>
              <a:gdLst/>
              <a:ahLst/>
              <a:cxnLst/>
              <a:rect l="l" t="t" r="r" b="b"/>
              <a:pathLst>
                <a:path w="885825" h="139064">
                  <a:moveTo>
                    <a:pt x="0" y="0"/>
                  </a:moveTo>
                  <a:lnTo>
                    <a:pt x="0" y="138988"/>
                  </a:lnTo>
                  <a:lnTo>
                    <a:pt x="885748" y="138988"/>
                  </a:lnTo>
                  <a:lnTo>
                    <a:pt x="885748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737142" y="2306459"/>
              <a:ext cx="885825" cy="62865"/>
            </a:xfrm>
            <a:custGeom>
              <a:avLst/>
              <a:gdLst/>
              <a:ahLst/>
              <a:cxnLst/>
              <a:rect l="l" t="t" r="r" b="b"/>
              <a:pathLst>
                <a:path w="885825" h="62864">
                  <a:moveTo>
                    <a:pt x="885748" y="62865"/>
                  </a:moveTo>
                  <a:lnTo>
                    <a:pt x="885748" y="0"/>
                  </a:lnTo>
                  <a:lnTo>
                    <a:pt x="0" y="0"/>
                  </a:lnTo>
                  <a:lnTo>
                    <a:pt x="0" y="62865"/>
                  </a:lnTo>
                  <a:lnTo>
                    <a:pt x="885748" y="628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2288933" y="2168575"/>
          <a:ext cx="1691639" cy="478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/>
                <a:gridCol w="885825"/>
                <a:gridCol w="357504"/>
              </a:tblGrid>
              <a:tr h="61760">
                <a:tc rowSpan="2">
                  <a:txBody>
                    <a:bodyPr/>
                    <a:lstStyle/>
                    <a:p>
                      <a:pPr marL="79375">
                        <a:lnSpc>
                          <a:spcPts val="470"/>
                        </a:lnSpc>
                        <a:spcBef>
                          <a:spcPts val="51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Before: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>
                        <a:lnSpc>
                          <a:spcPts val="545"/>
                        </a:lnSpc>
                        <a:spcBef>
                          <a:spcPts val="440"/>
                        </a:spcBef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8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4F81BD"/>
                    </a:solidFill>
                  </a:tcPr>
                </a:tc>
              </a:tr>
              <a:tr h="7612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5405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500"/>
                        </a:lnSpc>
                      </a:pPr>
                      <a:r>
                        <a:rPr dirty="0" sz="850" spc="20">
                          <a:latin typeface="Arial"/>
                          <a:cs typeface="Arial"/>
                        </a:rPr>
                        <a:t>0 0 0 0 0 1</a:t>
                      </a:r>
                      <a:r>
                        <a:rPr dirty="0" sz="850" spc="-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0 1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588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4F81BD"/>
                    </a:solidFill>
                  </a:tcPr>
                </a:tc>
              </a:tr>
              <a:tr h="62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4F81BD"/>
                    </a:solidFill>
                  </a:tcPr>
                </a:tc>
              </a:tr>
              <a:tr h="277228">
                <a:tc gridSpan="3"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533400" algn="l"/>
                          <a:tab pos="1382395" algn="l"/>
                        </a:tabLst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After:	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0 0 0 0 1 0</a:t>
                      </a:r>
                      <a:r>
                        <a:rPr dirty="0" sz="85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1 0	=</a:t>
                      </a:r>
                      <a:r>
                        <a:rPr dirty="0" sz="8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7620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6" name="object 76"/>
          <p:cNvSpPr txBox="1"/>
          <p:nvPr/>
        </p:nvSpPr>
        <p:spPr>
          <a:xfrm>
            <a:off x="723072" y="2618414"/>
            <a:ext cx="2919730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53300"/>
              </a:lnSpc>
              <a:spcBef>
                <a:spcPts val="95"/>
              </a:spcBef>
            </a:pPr>
            <a:r>
              <a:rPr dirty="0" sz="850" spc="10">
                <a:latin typeface="Arial"/>
                <a:cs typeface="Arial"/>
              </a:rPr>
              <a:t>N </a:t>
            </a:r>
            <a:r>
              <a:rPr dirty="0" sz="850" spc="5">
                <a:latin typeface="Arial"/>
                <a:cs typeface="Arial"/>
              </a:rPr>
              <a:t>bit sola kaydırma işlemi ile operand </a:t>
            </a:r>
            <a:r>
              <a:rPr dirty="0" sz="850" spc="10">
                <a:latin typeface="Arial"/>
                <a:cs typeface="Arial"/>
              </a:rPr>
              <a:t>2</a:t>
            </a:r>
            <a:r>
              <a:rPr dirty="0" baseline="25252" sz="825" spc="15" i="1">
                <a:latin typeface="Arial"/>
                <a:cs typeface="Arial"/>
              </a:rPr>
              <a:t>n </a:t>
            </a:r>
            <a:r>
              <a:rPr dirty="0" sz="850" spc="5">
                <a:latin typeface="Arial"/>
                <a:cs typeface="Arial"/>
              </a:rPr>
              <a:t>ile </a:t>
            </a:r>
            <a:r>
              <a:rPr dirty="0" sz="850">
                <a:latin typeface="Arial"/>
                <a:cs typeface="Arial"/>
              </a:rPr>
              <a:t>çarpılmaktadır.  </a:t>
            </a:r>
            <a:r>
              <a:rPr dirty="0" sz="850" spc="5">
                <a:latin typeface="Arial"/>
                <a:cs typeface="Arial"/>
              </a:rPr>
              <a:t>Ör: </a:t>
            </a:r>
            <a:r>
              <a:rPr dirty="0" sz="850" spc="10">
                <a:latin typeface="Arial"/>
                <a:cs typeface="Arial"/>
              </a:rPr>
              <a:t>5 </a:t>
            </a:r>
            <a:r>
              <a:rPr dirty="0" sz="850" spc="5">
                <a:latin typeface="Arial"/>
                <a:cs typeface="Arial"/>
              </a:rPr>
              <a:t>* </a:t>
            </a:r>
            <a:r>
              <a:rPr dirty="0" sz="850" spc="10">
                <a:latin typeface="Arial"/>
                <a:cs typeface="Arial"/>
              </a:rPr>
              <a:t>2</a:t>
            </a:r>
            <a:r>
              <a:rPr dirty="0" baseline="25252" sz="825" spc="15">
                <a:latin typeface="Arial"/>
                <a:cs typeface="Arial"/>
              </a:rPr>
              <a:t>2 </a:t>
            </a:r>
            <a:r>
              <a:rPr dirty="0" sz="850" spc="10">
                <a:latin typeface="Arial"/>
                <a:cs typeface="Arial"/>
              </a:rPr>
              <a:t>=</a:t>
            </a:r>
            <a:r>
              <a:rPr dirty="0" sz="850" spc="-114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20</a:t>
            </a:r>
            <a:endParaRPr sz="8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197</a:t>
            </a:r>
            <a:endParaRPr sz="550">
              <a:latin typeface="Arimo"/>
              <a:cs typeface="Arimo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5297805">
              <a:lnSpc>
                <a:spcPct val="100000"/>
              </a:lnSpc>
              <a:spcBef>
                <a:spcPts val="135"/>
              </a:spcBef>
            </a:pPr>
            <a:r>
              <a:rPr dirty="0" spc="-70"/>
              <a:t>Örnek</a:t>
            </a:r>
          </a:p>
        </p:txBody>
      </p:sp>
      <p:sp>
        <p:nvSpPr>
          <p:cNvPr id="80" name="object 80"/>
          <p:cNvSpPr txBox="1"/>
          <p:nvPr/>
        </p:nvSpPr>
        <p:spPr>
          <a:xfrm>
            <a:off x="6035306" y="1152107"/>
            <a:ext cx="1092200" cy="145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95"/>
              </a:spcBef>
            </a:pPr>
            <a:r>
              <a:rPr dirty="0" sz="850" spc="10">
                <a:latin typeface="Arial"/>
                <a:cs typeface="Arial"/>
              </a:rPr>
              <a:t>MOV </a:t>
            </a:r>
            <a:r>
              <a:rPr dirty="0" sz="850" spc="-10">
                <a:latin typeface="Arial"/>
                <a:cs typeface="Arial"/>
              </a:rPr>
              <a:t>AL,11011011B  </a:t>
            </a:r>
            <a:r>
              <a:rPr dirty="0" sz="850" spc="10">
                <a:latin typeface="Arial"/>
                <a:cs typeface="Arial"/>
              </a:rPr>
              <a:t>SHR </a:t>
            </a:r>
            <a:r>
              <a:rPr dirty="0" sz="850" spc="5">
                <a:latin typeface="Arial"/>
                <a:cs typeface="Arial"/>
              </a:rPr>
              <a:t>AL,1 ; </a:t>
            </a:r>
            <a:r>
              <a:rPr dirty="0" sz="850" spc="-10">
                <a:latin typeface="Arial"/>
                <a:cs typeface="Arial"/>
              </a:rPr>
              <a:t>01101101  </a:t>
            </a:r>
            <a:r>
              <a:rPr dirty="0" sz="850" spc="10">
                <a:latin typeface="Arial"/>
                <a:cs typeface="Arial"/>
              </a:rPr>
              <a:t>SHR </a:t>
            </a:r>
            <a:r>
              <a:rPr dirty="0" sz="850" spc="5">
                <a:latin typeface="Arial"/>
                <a:cs typeface="Arial"/>
              </a:rPr>
              <a:t>AL,1 ; </a:t>
            </a:r>
            <a:r>
              <a:rPr dirty="0" sz="850" spc="-10">
                <a:latin typeface="Arial"/>
                <a:cs typeface="Arial"/>
              </a:rPr>
              <a:t>00110110  </a:t>
            </a:r>
            <a:r>
              <a:rPr dirty="0" sz="850" spc="10">
                <a:latin typeface="Arial"/>
                <a:cs typeface="Arial"/>
              </a:rPr>
              <a:t>SHR </a:t>
            </a:r>
            <a:r>
              <a:rPr dirty="0" sz="850" spc="5">
                <a:latin typeface="Arial"/>
                <a:cs typeface="Arial"/>
              </a:rPr>
              <a:t>AL,1 ; </a:t>
            </a:r>
            <a:r>
              <a:rPr dirty="0" sz="850" spc="-10">
                <a:latin typeface="Arial"/>
                <a:cs typeface="Arial"/>
              </a:rPr>
              <a:t>00011011  </a:t>
            </a:r>
            <a:r>
              <a:rPr dirty="0" sz="850" spc="10">
                <a:latin typeface="Arial"/>
                <a:cs typeface="Arial"/>
              </a:rPr>
              <a:t>SHR </a:t>
            </a:r>
            <a:r>
              <a:rPr dirty="0" sz="850" spc="5">
                <a:latin typeface="Arial"/>
                <a:cs typeface="Arial"/>
              </a:rPr>
              <a:t>AL,1 ;</a:t>
            </a:r>
            <a:r>
              <a:rPr dirty="0" sz="850" spc="-12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00001101  </a:t>
            </a:r>
            <a:r>
              <a:rPr dirty="0" sz="850" spc="10">
                <a:latin typeface="Arial"/>
                <a:cs typeface="Arial"/>
              </a:rPr>
              <a:t>SHR </a:t>
            </a:r>
            <a:r>
              <a:rPr dirty="0" sz="850" spc="5">
                <a:latin typeface="Arial"/>
                <a:cs typeface="Arial"/>
              </a:rPr>
              <a:t>AL,1 ;</a:t>
            </a:r>
            <a:r>
              <a:rPr dirty="0" sz="850" spc="-11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00000110  </a:t>
            </a:r>
            <a:r>
              <a:rPr dirty="0" sz="850" spc="10">
                <a:latin typeface="Arial"/>
                <a:cs typeface="Arial"/>
              </a:rPr>
              <a:t>SHR </a:t>
            </a:r>
            <a:r>
              <a:rPr dirty="0" sz="850" spc="5">
                <a:latin typeface="Arial"/>
                <a:cs typeface="Arial"/>
              </a:rPr>
              <a:t>AL,1 ;</a:t>
            </a:r>
            <a:r>
              <a:rPr dirty="0" sz="850" spc="-11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00000011  </a:t>
            </a:r>
            <a:r>
              <a:rPr dirty="0" sz="850" spc="10">
                <a:latin typeface="Arial"/>
                <a:cs typeface="Arial"/>
              </a:rPr>
              <a:t>SHR </a:t>
            </a:r>
            <a:r>
              <a:rPr dirty="0" sz="850" spc="5">
                <a:latin typeface="Arial"/>
                <a:cs typeface="Arial"/>
              </a:rPr>
              <a:t>AL,1 ;</a:t>
            </a:r>
            <a:r>
              <a:rPr dirty="0" sz="850" spc="-130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00000001  SHR </a:t>
            </a:r>
            <a:r>
              <a:rPr dirty="0" sz="850" spc="5">
                <a:latin typeface="Arial"/>
                <a:cs typeface="Arial"/>
              </a:rPr>
              <a:t>AL,1 ;</a:t>
            </a:r>
            <a:r>
              <a:rPr dirty="0" sz="850" spc="-130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00000000</a:t>
            </a:r>
            <a:endParaRPr sz="8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020678" y="1144717"/>
            <a:ext cx="925830" cy="1614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95"/>
              </a:spcBef>
            </a:pP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50">
                <a:latin typeface="Arimo"/>
                <a:cs typeface="Arimo"/>
              </a:rPr>
              <a:t>AL,00110011B  </a:t>
            </a:r>
            <a:r>
              <a:rPr dirty="0" sz="850" spc="-120">
                <a:latin typeface="Arimo"/>
                <a:cs typeface="Arimo"/>
              </a:rPr>
              <a:t>SHL </a:t>
            </a:r>
            <a:r>
              <a:rPr dirty="0" sz="850" spc="-55">
                <a:latin typeface="Arimo"/>
                <a:cs typeface="Arimo"/>
              </a:rPr>
              <a:t>AL,1</a:t>
            </a:r>
            <a:r>
              <a:rPr dirty="0" sz="850" spc="-6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;01100110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850" spc="-120">
                <a:latin typeface="Arimo"/>
                <a:cs typeface="Arimo"/>
              </a:rPr>
              <a:t>SHL </a:t>
            </a:r>
            <a:r>
              <a:rPr dirty="0" sz="850" spc="-55">
                <a:latin typeface="Arimo"/>
                <a:cs typeface="Arimo"/>
              </a:rPr>
              <a:t>AL,1</a:t>
            </a:r>
            <a:r>
              <a:rPr dirty="0" sz="850" spc="-6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;11001100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850" spc="-120">
                <a:latin typeface="Arimo"/>
                <a:cs typeface="Arimo"/>
              </a:rPr>
              <a:t>SHL </a:t>
            </a:r>
            <a:r>
              <a:rPr dirty="0" sz="850" spc="-55">
                <a:latin typeface="Arimo"/>
                <a:cs typeface="Arimo"/>
              </a:rPr>
              <a:t>AL,1</a:t>
            </a:r>
            <a:r>
              <a:rPr dirty="0" sz="850" spc="-6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;10011000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850" spc="-120">
                <a:latin typeface="Arimo"/>
                <a:cs typeface="Arimo"/>
              </a:rPr>
              <a:t>SHL </a:t>
            </a:r>
            <a:r>
              <a:rPr dirty="0" sz="850" spc="-55">
                <a:latin typeface="Arimo"/>
                <a:cs typeface="Arimo"/>
              </a:rPr>
              <a:t>AL,1 </a:t>
            </a:r>
            <a:r>
              <a:rPr dirty="0" sz="850" spc="-30">
                <a:latin typeface="Arimo"/>
                <a:cs typeface="Arimo"/>
              </a:rPr>
              <a:t>;00110000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850" spc="-120">
                <a:latin typeface="Arimo"/>
                <a:cs typeface="Arimo"/>
              </a:rPr>
              <a:t>SHL </a:t>
            </a:r>
            <a:r>
              <a:rPr dirty="0" sz="850" spc="-55">
                <a:latin typeface="Arimo"/>
                <a:cs typeface="Arimo"/>
              </a:rPr>
              <a:t>AL,1</a:t>
            </a:r>
            <a:r>
              <a:rPr dirty="0" sz="850" spc="-6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;01100000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850" spc="-120">
                <a:latin typeface="Arimo"/>
                <a:cs typeface="Arimo"/>
              </a:rPr>
              <a:t>SHL </a:t>
            </a:r>
            <a:r>
              <a:rPr dirty="0" sz="850" spc="-55">
                <a:latin typeface="Arimo"/>
                <a:cs typeface="Arimo"/>
              </a:rPr>
              <a:t>AL,1</a:t>
            </a:r>
            <a:r>
              <a:rPr dirty="0" sz="850" spc="-6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;11000000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850" spc="-120">
                <a:latin typeface="Arimo"/>
                <a:cs typeface="Arimo"/>
              </a:rPr>
              <a:t>SHL </a:t>
            </a:r>
            <a:r>
              <a:rPr dirty="0" sz="850" spc="-55">
                <a:latin typeface="Arimo"/>
                <a:cs typeface="Arimo"/>
              </a:rPr>
              <a:t>AL,1</a:t>
            </a:r>
            <a:r>
              <a:rPr dirty="0" sz="850" spc="-6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;10000000</a:t>
            </a:r>
            <a:endParaRPr sz="850">
              <a:latin typeface="Arimo"/>
              <a:cs typeface="Arimo"/>
            </a:endParaRPr>
          </a:p>
          <a:p>
            <a:pPr marL="12700" marR="16510">
              <a:lnSpc>
                <a:spcPct val="122600"/>
              </a:lnSpc>
            </a:pPr>
            <a:r>
              <a:rPr dirty="0" sz="850" spc="-120">
                <a:latin typeface="Arimo"/>
                <a:cs typeface="Arimo"/>
              </a:rPr>
              <a:t>SHL </a:t>
            </a:r>
            <a:r>
              <a:rPr dirty="0" sz="850" spc="-55">
                <a:latin typeface="Arimo"/>
                <a:cs typeface="Arimo"/>
              </a:rPr>
              <a:t>AL,1 </a:t>
            </a:r>
            <a:r>
              <a:rPr dirty="0" sz="850" spc="-30">
                <a:latin typeface="Arimo"/>
                <a:cs typeface="Arimo"/>
              </a:rPr>
              <a:t>;00000000  </a:t>
            </a:r>
            <a:r>
              <a:rPr dirty="0" sz="850" spc="-135">
                <a:latin typeface="Arimo"/>
                <a:cs typeface="Arimo"/>
              </a:rPr>
              <a:t>RET</a:t>
            </a:r>
            <a:endParaRPr sz="850">
              <a:latin typeface="Arimo"/>
              <a:cs typeface="Arimo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783275" y="2719577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198</a:t>
            </a:r>
            <a:endParaRPr sz="550">
              <a:latin typeface="Arimo"/>
              <a:cs typeface="Arimo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2513158" y="4740544"/>
            <a:ext cx="1235075" cy="590550"/>
          </a:xfrm>
          <a:prstGeom prst="rect">
            <a:avLst/>
          </a:prstGeom>
        </p:spPr>
        <p:txBody>
          <a:bodyPr wrap="square" lIns="0" tIns="5905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dirty="0" sz="1550" spc="-10">
                <a:latin typeface="Arial"/>
                <a:cs typeface="Arial"/>
              </a:rPr>
              <a:t>;AL=30H</a:t>
            </a:r>
            <a:endParaRPr sz="1550">
              <a:latin typeface="Arial"/>
              <a:cs typeface="Arial"/>
            </a:endParaRPr>
          </a:p>
          <a:p>
            <a:pPr marL="454025">
              <a:lnSpc>
                <a:spcPct val="100000"/>
              </a:lnSpc>
              <a:spcBef>
                <a:spcPts val="360"/>
              </a:spcBef>
            </a:pPr>
            <a:r>
              <a:rPr dirty="0" sz="1550" spc="-10">
                <a:latin typeface="Arial"/>
                <a:cs typeface="Arial"/>
              </a:rPr>
              <a:t>;AL=18H</a:t>
            </a:r>
            <a:endParaRPr sz="155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96493" y="5251703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748518" y="4740544"/>
            <a:ext cx="1168400" cy="590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dirty="0" sz="1550" spc="-10">
                <a:latin typeface="Arial"/>
                <a:cs typeface="Arial"/>
              </a:rPr>
              <a:t>MOV</a:t>
            </a:r>
            <a:r>
              <a:rPr dirty="0" sz="1550" spc="-16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AL,30H  </a:t>
            </a:r>
            <a:r>
              <a:rPr dirty="0" sz="1550" spc="-5">
                <a:latin typeface="Arial"/>
                <a:cs typeface="Arial"/>
              </a:rPr>
              <a:t>SHR</a:t>
            </a:r>
            <a:r>
              <a:rPr dirty="0" sz="1550" spc="-11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AL,01</a:t>
            </a:r>
            <a:endParaRPr sz="15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48518" y="5352516"/>
            <a:ext cx="995044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10">
                <a:latin typeface="Arial"/>
                <a:cs typeface="Arial"/>
              </a:rPr>
              <a:t>SHR</a:t>
            </a:r>
            <a:r>
              <a:rPr dirty="0" sz="1550" spc="-15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AL,01</a:t>
            </a:r>
            <a:endParaRPr sz="15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954398" y="5352516"/>
            <a:ext cx="826135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10">
                <a:latin typeface="Arial"/>
                <a:cs typeface="Arial"/>
              </a:rPr>
              <a:t>;AL=0CH</a:t>
            </a:r>
            <a:endParaRPr sz="155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96493" y="607923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748518" y="5917272"/>
            <a:ext cx="1814195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10">
                <a:latin typeface="Arial"/>
                <a:cs typeface="Arial"/>
              </a:rPr>
              <a:t>MOV </a:t>
            </a:r>
            <a:r>
              <a:rPr dirty="0" sz="1550" spc="-5">
                <a:latin typeface="Arial"/>
                <a:cs typeface="Arial"/>
              </a:rPr>
              <a:t>AL,</a:t>
            </a:r>
            <a:r>
              <a:rPr dirty="0" sz="1550" spc="-170">
                <a:latin typeface="Arial"/>
                <a:cs typeface="Arial"/>
              </a:rPr>
              <a:t> </a:t>
            </a:r>
            <a:r>
              <a:rPr dirty="0" sz="1550" spc="-35">
                <a:latin typeface="Arial"/>
                <a:cs typeface="Arial"/>
              </a:rPr>
              <a:t>00000111b</a:t>
            </a:r>
            <a:endParaRPr sz="15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567782" y="6199657"/>
            <a:ext cx="1598930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5">
                <a:latin typeface="Arial"/>
                <a:cs typeface="Arial"/>
              </a:rPr>
              <a:t>; </a:t>
            </a:r>
            <a:r>
              <a:rPr dirty="0" sz="1550" spc="-10">
                <a:latin typeface="Arial"/>
                <a:cs typeface="Arial"/>
              </a:rPr>
              <a:t>AL </a:t>
            </a:r>
            <a:r>
              <a:rPr dirty="0" sz="1550" spc="-5">
                <a:latin typeface="Arial"/>
                <a:cs typeface="Arial"/>
              </a:rPr>
              <a:t>=</a:t>
            </a:r>
            <a:r>
              <a:rPr dirty="0" sz="1550" spc="-185">
                <a:latin typeface="Arial"/>
                <a:cs typeface="Arial"/>
              </a:rPr>
              <a:t> </a:t>
            </a:r>
            <a:r>
              <a:rPr dirty="0" sz="1550" spc="-25">
                <a:latin typeface="Arial"/>
                <a:cs typeface="Arial"/>
              </a:rPr>
              <a:t>00000011b,</a:t>
            </a:r>
            <a:endParaRPr sz="15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48518" y="6199657"/>
            <a:ext cx="940435" cy="4959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7800" marR="5080" indent="-165735">
              <a:lnSpc>
                <a:spcPct val="100000"/>
              </a:lnSpc>
              <a:spcBef>
                <a:spcPts val="90"/>
              </a:spcBef>
            </a:pPr>
            <a:r>
              <a:rPr dirty="0" sz="1550" spc="-10">
                <a:latin typeface="Arial"/>
                <a:cs typeface="Arial"/>
              </a:rPr>
              <a:t>SHR AL,</a:t>
            </a:r>
            <a:r>
              <a:rPr dirty="0" sz="1550" spc="-170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1  CF=1</a:t>
            </a:r>
            <a:endParaRPr sz="155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7757528" y="4292864"/>
            <a:ext cx="464184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80" b="1">
                <a:latin typeface="Trebuchet MS"/>
                <a:cs typeface="Trebuchet MS"/>
              </a:rPr>
              <a:t>Örnek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193777" y="5028598"/>
            <a:ext cx="486409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25" b="1">
                <a:latin typeface="Trebuchet MS"/>
                <a:cs typeface="Trebuchet MS"/>
              </a:rPr>
              <a:t>MOV</a:t>
            </a:r>
            <a:r>
              <a:rPr dirty="0" sz="850" spc="-140" b="1">
                <a:latin typeface="Trebuchet MS"/>
                <a:cs typeface="Trebuchet MS"/>
              </a:rPr>
              <a:t> </a:t>
            </a:r>
            <a:r>
              <a:rPr dirty="0" sz="850" spc="-65" b="1">
                <a:latin typeface="Trebuchet MS"/>
                <a:cs typeface="Trebuchet MS"/>
              </a:rPr>
              <a:t>DL,5  </a:t>
            </a:r>
            <a:r>
              <a:rPr dirty="0" sz="850" spc="-55" b="1">
                <a:latin typeface="Trebuchet MS"/>
                <a:cs typeface="Trebuchet MS"/>
              </a:rPr>
              <a:t>SHL</a:t>
            </a:r>
            <a:r>
              <a:rPr dirty="0" sz="850" spc="-85" b="1">
                <a:latin typeface="Trebuchet MS"/>
                <a:cs typeface="Trebuchet MS"/>
              </a:rPr>
              <a:t> </a:t>
            </a:r>
            <a:r>
              <a:rPr dirty="0" sz="850" spc="-65" b="1">
                <a:latin typeface="Trebuchet MS"/>
                <a:cs typeface="Trebuchet MS"/>
              </a:rPr>
              <a:t>DL,2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221448" y="5160957"/>
            <a:ext cx="41529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75" b="1">
                <a:latin typeface="Trebuchet MS"/>
                <a:cs typeface="Trebuchet MS"/>
              </a:rPr>
              <a:t>; </a:t>
            </a:r>
            <a:r>
              <a:rPr dirty="0" sz="850" spc="-55" b="1">
                <a:latin typeface="Trebuchet MS"/>
                <a:cs typeface="Trebuchet MS"/>
              </a:rPr>
              <a:t>DL </a:t>
            </a:r>
            <a:r>
              <a:rPr dirty="0" sz="850" spc="-70" b="1">
                <a:latin typeface="Trebuchet MS"/>
                <a:cs typeface="Trebuchet MS"/>
              </a:rPr>
              <a:t>=</a:t>
            </a:r>
            <a:r>
              <a:rPr dirty="0" sz="850" spc="-120" b="1">
                <a:latin typeface="Trebuchet MS"/>
                <a:cs typeface="Trebuchet MS"/>
              </a:rPr>
              <a:t> </a:t>
            </a:r>
            <a:r>
              <a:rPr dirty="0" sz="850" spc="-60" b="1">
                <a:latin typeface="Trebuchet MS"/>
                <a:cs typeface="Trebuchet MS"/>
              </a:rPr>
              <a:t>20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193777" y="5413192"/>
            <a:ext cx="95948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25" b="1">
                <a:latin typeface="Trebuchet MS"/>
                <a:cs typeface="Trebuchet MS"/>
              </a:rPr>
              <a:t>MOV</a:t>
            </a:r>
            <a:r>
              <a:rPr dirty="0" sz="850" spc="-145" b="1">
                <a:latin typeface="Trebuchet MS"/>
                <a:cs typeface="Trebuchet MS"/>
              </a:rPr>
              <a:t> </a:t>
            </a:r>
            <a:r>
              <a:rPr dirty="0" sz="850" spc="-65" b="1">
                <a:latin typeface="Trebuchet MS"/>
                <a:cs typeface="Trebuchet MS"/>
              </a:rPr>
              <a:t>AL, </a:t>
            </a:r>
            <a:r>
              <a:rPr dirty="0" sz="850" spc="-55" b="1">
                <a:latin typeface="Trebuchet MS"/>
                <a:cs typeface="Trebuchet MS"/>
              </a:rPr>
              <a:t>11100000b  SHL </a:t>
            </a:r>
            <a:r>
              <a:rPr dirty="0" sz="850" spc="-65" b="1">
                <a:latin typeface="Trebuchet MS"/>
                <a:cs typeface="Trebuchet MS"/>
              </a:rPr>
              <a:t>AL,</a:t>
            </a:r>
            <a:r>
              <a:rPr dirty="0" sz="850" spc="-75" b="1">
                <a:latin typeface="Trebuchet MS"/>
                <a:cs typeface="Trebuchet MS"/>
              </a:rPr>
              <a:t> </a:t>
            </a:r>
            <a:r>
              <a:rPr dirty="0" sz="850" spc="-60" b="1">
                <a:latin typeface="Trebuchet MS"/>
                <a:cs typeface="Trebuchet MS"/>
              </a:rPr>
              <a:t>1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218506" y="5545551"/>
            <a:ext cx="108077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75" b="1">
                <a:latin typeface="Trebuchet MS"/>
                <a:cs typeface="Trebuchet MS"/>
              </a:rPr>
              <a:t>; </a:t>
            </a:r>
            <a:r>
              <a:rPr dirty="0" sz="850" spc="-60" b="1">
                <a:latin typeface="Trebuchet MS"/>
                <a:cs typeface="Trebuchet MS"/>
              </a:rPr>
              <a:t>AL </a:t>
            </a:r>
            <a:r>
              <a:rPr dirty="0" sz="850" spc="-70" b="1">
                <a:latin typeface="Trebuchet MS"/>
                <a:cs typeface="Trebuchet MS"/>
              </a:rPr>
              <a:t>= </a:t>
            </a:r>
            <a:r>
              <a:rPr dirty="0" sz="850" spc="-60" b="1">
                <a:latin typeface="Trebuchet MS"/>
                <a:cs typeface="Trebuchet MS"/>
              </a:rPr>
              <a:t>11000000b,</a:t>
            </a:r>
            <a:r>
              <a:rPr dirty="0" sz="850" spc="-80" b="1">
                <a:latin typeface="Trebuchet MS"/>
                <a:cs typeface="Trebuchet MS"/>
              </a:rPr>
              <a:t> </a:t>
            </a:r>
            <a:r>
              <a:rPr dirty="0" sz="850" spc="-75" b="1">
                <a:latin typeface="Trebuchet MS"/>
                <a:cs typeface="Trebuchet MS"/>
              </a:rPr>
              <a:t>CF=1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5346395" y="3779342"/>
            <a:ext cx="5287645" cy="3773804"/>
            <a:chOff x="5346395" y="3779342"/>
            <a:chExt cx="5287645" cy="3773804"/>
          </a:xfrm>
        </p:grpSpPr>
        <p:sp>
          <p:nvSpPr>
            <p:cNvPr id="101" name="object 101"/>
            <p:cNvSpPr/>
            <p:nvPr/>
          </p:nvSpPr>
          <p:spPr>
            <a:xfrm>
              <a:off x="5783275" y="5665470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4">
                  <a:moveTo>
                    <a:pt x="4412170" y="414527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4412170" y="414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5346573" y="3779519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09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" name="object 103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199</a:t>
            </a:r>
            <a:endParaRPr sz="550">
              <a:latin typeface="Arimo"/>
              <a:cs typeface="Arimo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200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3218" y="431816"/>
            <a:ext cx="810260" cy="2901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>
                <a:latin typeface="Arial"/>
                <a:cs typeface="Arial"/>
              </a:rPr>
              <a:t>Çarpma</a:t>
            </a:r>
          </a:p>
        </p:txBody>
      </p:sp>
      <p:sp>
        <p:nvSpPr>
          <p:cNvPr id="3" name="object 3"/>
          <p:cNvSpPr/>
          <p:nvPr/>
        </p:nvSpPr>
        <p:spPr>
          <a:xfrm>
            <a:off x="496493" y="651509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20464" y="948409"/>
            <a:ext cx="21336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7777" sz="1875" spc="-52">
                <a:latin typeface="Arimo"/>
                <a:cs typeface="Arimo"/>
              </a:rPr>
              <a:t>2</a:t>
            </a:r>
            <a:r>
              <a:rPr dirty="0" sz="800" spc="-35">
                <a:latin typeface="Arimo"/>
                <a:cs typeface="Arimo"/>
              </a:rPr>
              <a:t>n</a:t>
            </a:r>
            <a:endParaRPr sz="80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8665" y="996206"/>
            <a:ext cx="401066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8670" algn="l"/>
                <a:tab pos="1177290" algn="l"/>
                <a:tab pos="1574165" algn="l"/>
                <a:tab pos="2522855" algn="l"/>
                <a:tab pos="2832100" algn="l"/>
                <a:tab pos="3510915" algn="l"/>
              </a:tabLst>
            </a:pPr>
            <a:r>
              <a:rPr dirty="0" sz="1250" spc="-155">
                <a:latin typeface="Arimo"/>
                <a:cs typeface="Arimo"/>
              </a:rPr>
              <a:t>B</a:t>
            </a:r>
            <a:r>
              <a:rPr dirty="0" sz="1250" spc="-5">
                <a:latin typeface="Arimo"/>
                <a:cs typeface="Arimo"/>
              </a:rPr>
              <a:t>ildi</a:t>
            </a:r>
            <a:r>
              <a:rPr dirty="0" sz="1250" spc="-165">
                <a:latin typeface="WenQuanYi Micro Hei Mono"/>
                <a:cs typeface="WenQuanYi Micro Hei Mono"/>
              </a:rPr>
              <a:t>ğ</a:t>
            </a:r>
            <a:r>
              <a:rPr dirty="0" sz="1250" spc="5">
                <a:latin typeface="Arimo"/>
                <a:cs typeface="Arimo"/>
              </a:rPr>
              <a:t>i</a:t>
            </a:r>
            <a:r>
              <a:rPr dirty="0" sz="1250" spc="-40">
                <a:latin typeface="Arimo"/>
                <a:cs typeface="Arimo"/>
              </a:rPr>
              <a:t>m</a:t>
            </a:r>
            <a:r>
              <a:rPr dirty="0" sz="1250" spc="5">
                <a:latin typeface="Arimo"/>
                <a:cs typeface="Arimo"/>
              </a:rPr>
              <a:t>i</a:t>
            </a:r>
            <a:r>
              <a:rPr dirty="0" sz="1250" spc="-130">
                <a:latin typeface="Arimo"/>
                <a:cs typeface="Arimo"/>
              </a:rPr>
              <a:t>z</a:t>
            </a:r>
            <a:r>
              <a:rPr dirty="0" sz="1250">
                <a:latin typeface="Arimo"/>
                <a:cs typeface="Arimo"/>
              </a:rPr>
              <a:t>	</a:t>
            </a:r>
            <a:r>
              <a:rPr dirty="0" sz="1250" spc="-110">
                <a:latin typeface="Arimo"/>
                <a:cs typeface="Arimo"/>
              </a:rPr>
              <a:t>g</a:t>
            </a:r>
            <a:r>
              <a:rPr dirty="0" sz="1250" spc="-15">
                <a:latin typeface="Arimo"/>
                <a:cs typeface="Arimo"/>
              </a:rPr>
              <a:t>ib</a:t>
            </a:r>
            <a:r>
              <a:rPr dirty="0" sz="1250" spc="-5">
                <a:latin typeface="Arimo"/>
                <a:cs typeface="Arimo"/>
              </a:rPr>
              <a:t>i</a:t>
            </a:r>
            <a:r>
              <a:rPr dirty="0" sz="1250">
                <a:latin typeface="Arimo"/>
                <a:cs typeface="Arimo"/>
              </a:rPr>
              <a:t>	</a:t>
            </a:r>
            <a:r>
              <a:rPr dirty="0" sz="1250" spc="-185">
                <a:latin typeface="Arimo"/>
                <a:cs typeface="Arimo"/>
              </a:rPr>
              <a:t>SHL</a:t>
            </a:r>
            <a:r>
              <a:rPr dirty="0" sz="1250">
                <a:latin typeface="Arimo"/>
                <a:cs typeface="Arimo"/>
              </a:rPr>
              <a:t>	</a:t>
            </a:r>
            <a:r>
              <a:rPr dirty="0" sz="1250" spc="-105">
                <a:latin typeface="Arimo"/>
                <a:cs typeface="Arimo"/>
              </a:rPr>
              <a:t>k</a:t>
            </a:r>
            <a:r>
              <a:rPr dirty="0" sz="1250" spc="-15">
                <a:latin typeface="Arimo"/>
                <a:cs typeface="Arimo"/>
              </a:rPr>
              <a:t>omutu</a:t>
            </a:r>
            <a:r>
              <a:rPr dirty="0" sz="1250">
                <a:latin typeface="Arimo"/>
                <a:cs typeface="Arimo"/>
              </a:rPr>
              <a:t>	</a:t>
            </a:r>
            <a:r>
              <a:rPr dirty="0" sz="1250" spc="10">
                <a:latin typeface="Arimo"/>
                <a:cs typeface="Arimo"/>
              </a:rPr>
              <a:t>i</a:t>
            </a:r>
            <a:r>
              <a:rPr dirty="0" sz="1250" spc="5">
                <a:latin typeface="Arimo"/>
                <a:cs typeface="Arimo"/>
              </a:rPr>
              <a:t>l</a:t>
            </a:r>
            <a:r>
              <a:rPr dirty="0" sz="1250" spc="-75">
                <a:latin typeface="Arimo"/>
                <a:cs typeface="Arimo"/>
              </a:rPr>
              <a:t>e</a:t>
            </a:r>
            <a:r>
              <a:rPr dirty="0" sz="1250">
                <a:latin typeface="Arimo"/>
                <a:cs typeface="Arimo"/>
              </a:rPr>
              <a:t>	</a:t>
            </a:r>
            <a:r>
              <a:rPr dirty="0" sz="1250" spc="5">
                <a:latin typeface="Arimo"/>
                <a:cs typeface="Arimo"/>
              </a:rPr>
              <a:t>i</a:t>
            </a:r>
            <a:r>
              <a:rPr dirty="0" sz="1250" spc="-260">
                <a:latin typeface="WenQuanYi Micro Hei Mono"/>
                <a:cs typeface="WenQuanYi Micro Hei Mono"/>
              </a:rPr>
              <a:t>ş</a:t>
            </a:r>
            <a:r>
              <a:rPr dirty="0" sz="1250" spc="-50">
                <a:latin typeface="Arimo"/>
                <a:cs typeface="Arimo"/>
              </a:rPr>
              <a:t>a</a:t>
            </a:r>
            <a:r>
              <a:rPr dirty="0" sz="1250" spc="-50">
                <a:latin typeface="Arimo"/>
                <a:cs typeface="Arimo"/>
              </a:rPr>
              <a:t>r</a:t>
            </a:r>
            <a:r>
              <a:rPr dirty="0" sz="1250" spc="-85">
                <a:latin typeface="Arimo"/>
                <a:cs typeface="Arimo"/>
              </a:rPr>
              <a:t>e</a:t>
            </a:r>
            <a:r>
              <a:rPr dirty="0" sz="1250" spc="65">
                <a:latin typeface="Arimo"/>
                <a:cs typeface="Arimo"/>
              </a:rPr>
              <a:t>t</a:t>
            </a:r>
            <a:r>
              <a:rPr dirty="0" sz="1250" spc="-135">
                <a:latin typeface="Arimo"/>
                <a:cs typeface="Arimo"/>
              </a:rPr>
              <a:t>s</a:t>
            </a:r>
            <a:r>
              <a:rPr dirty="0" sz="1250" spc="5">
                <a:latin typeface="Arimo"/>
                <a:cs typeface="Arimo"/>
              </a:rPr>
              <a:t>i</a:t>
            </a:r>
            <a:r>
              <a:rPr dirty="0" sz="1250" spc="-130">
                <a:latin typeface="Arimo"/>
                <a:cs typeface="Arimo"/>
              </a:rPr>
              <a:t>z</a:t>
            </a:r>
            <a:r>
              <a:rPr dirty="0" sz="1250">
                <a:latin typeface="Arimo"/>
                <a:cs typeface="Arimo"/>
              </a:rPr>
              <a:t>	</a:t>
            </a:r>
            <a:r>
              <a:rPr dirty="0" sz="1250" spc="-105">
                <a:latin typeface="Arimo"/>
                <a:cs typeface="Arimo"/>
              </a:rPr>
              <a:t>ç</a:t>
            </a:r>
            <a:r>
              <a:rPr dirty="0" sz="1250" spc="-95">
                <a:latin typeface="Arimo"/>
                <a:cs typeface="Arimo"/>
              </a:rPr>
              <a:t>a</a:t>
            </a:r>
            <a:r>
              <a:rPr dirty="0" sz="1250" spc="25">
                <a:latin typeface="Arimo"/>
                <a:cs typeface="Arimo"/>
              </a:rPr>
              <a:t>r</a:t>
            </a:r>
            <a:r>
              <a:rPr dirty="0" sz="1250" spc="-40">
                <a:latin typeface="Arimo"/>
                <a:cs typeface="Arimo"/>
              </a:rPr>
              <a:t>p</a:t>
            </a:r>
            <a:r>
              <a:rPr dirty="0" sz="1250" spc="-40">
                <a:latin typeface="Arimo"/>
                <a:cs typeface="Arimo"/>
              </a:rPr>
              <a:t>m</a:t>
            </a:r>
            <a:r>
              <a:rPr dirty="0" sz="1250" spc="-95">
                <a:latin typeface="Arimo"/>
                <a:cs typeface="Arimo"/>
              </a:rPr>
              <a:t>a</a:t>
            </a:r>
            <a:endParaRPr sz="12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8632" y="1187413"/>
            <a:ext cx="4011295" cy="981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250" spc="-45">
                <a:latin typeface="Arimo"/>
                <a:cs typeface="Arimo"/>
              </a:rPr>
              <a:t>yapabilmektedir.</a:t>
            </a:r>
            <a:r>
              <a:rPr dirty="0" sz="1250" spc="254">
                <a:latin typeface="Arimo"/>
                <a:cs typeface="Arimo"/>
              </a:rPr>
              <a:t> </a:t>
            </a:r>
            <a:r>
              <a:rPr dirty="0" sz="1250" spc="-60">
                <a:latin typeface="Arimo"/>
                <a:cs typeface="Arimo"/>
              </a:rPr>
              <a:t>2 </a:t>
            </a:r>
            <a:r>
              <a:rPr dirty="0" sz="1250" spc="-25">
                <a:latin typeface="Arimo"/>
                <a:cs typeface="Arimo"/>
              </a:rPr>
              <a:t>nin </a:t>
            </a:r>
            <a:r>
              <a:rPr dirty="0" sz="1250" spc="-35">
                <a:latin typeface="Arimo"/>
                <a:cs typeface="Arimo"/>
              </a:rPr>
              <a:t>kuvveti </a:t>
            </a:r>
            <a:r>
              <a:rPr dirty="0" sz="1250" spc="-60">
                <a:latin typeface="Arimo"/>
                <a:cs typeface="Arimo"/>
              </a:rPr>
              <a:t>olmayan </a:t>
            </a:r>
            <a:r>
              <a:rPr dirty="0" sz="1250" spc="-5">
                <a:latin typeface="Arimo"/>
                <a:cs typeface="Arimo"/>
              </a:rPr>
              <a:t>bir </a:t>
            </a:r>
            <a:r>
              <a:rPr dirty="0" sz="1250" spc="-215">
                <a:latin typeface="Arimo"/>
                <a:cs typeface="Arimo"/>
              </a:rPr>
              <a:t>say</a:t>
            </a:r>
            <a:r>
              <a:rPr dirty="0" sz="1250" spc="-215">
                <a:latin typeface="WenQuanYi Micro Hei Mono"/>
                <a:cs typeface="WenQuanYi Micro Hei Mono"/>
              </a:rPr>
              <a:t>ı</a:t>
            </a:r>
            <a:r>
              <a:rPr dirty="0" sz="1250" spc="-215">
                <a:latin typeface="Arimo"/>
                <a:cs typeface="Arimo"/>
              </a:rPr>
              <a:t>y</a:t>
            </a:r>
            <a:r>
              <a:rPr dirty="0" sz="1250" spc="-215">
                <a:latin typeface="WenQuanYi Micro Hei Mono"/>
                <a:cs typeface="WenQuanYi Micro Hei Mono"/>
              </a:rPr>
              <a:t>ı </a:t>
            </a:r>
            <a:r>
              <a:rPr dirty="0" sz="1250" spc="-60">
                <a:latin typeface="Arimo"/>
                <a:cs typeface="Arimo"/>
              </a:rPr>
              <a:t>2 </a:t>
            </a:r>
            <a:r>
              <a:rPr dirty="0" sz="1250" spc="-25">
                <a:latin typeface="Arimo"/>
                <a:cs typeface="Arimo"/>
              </a:rPr>
              <a:t>nin  </a:t>
            </a:r>
            <a:r>
              <a:rPr dirty="0" sz="1250" spc="-35">
                <a:latin typeface="Arimo"/>
                <a:cs typeface="Arimo"/>
              </a:rPr>
              <a:t>kuvvetlerine </a:t>
            </a:r>
            <a:r>
              <a:rPr dirty="0" sz="1250" spc="-45">
                <a:latin typeface="Arimo"/>
                <a:cs typeface="Arimo"/>
              </a:rPr>
              <a:t>bölerek</a:t>
            </a:r>
            <a:r>
              <a:rPr dirty="0" sz="1250" spc="254">
                <a:latin typeface="Arimo"/>
                <a:cs typeface="Arimo"/>
              </a:rPr>
              <a:t> </a:t>
            </a:r>
            <a:r>
              <a:rPr dirty="0" sz="1250" spc="-60">
                <a:latin typeface="Arimo"/>
                <a:cs typeface="Arimo"/>
              </a:rPr>
              <a:t>çarpma </a:t>
            </a:r>
            <a:r>
              <a:rPr dirty="0" sz="1250" spc="-40">
                <a:latin typeface="Arimo"/>
                <a:cs typeface="Arimo"/>
              </a:rPr>
              <a:t>yapabiliriz. </a:t>
            </a:r>
            <a:r>
              <a:rPr dirty="0" sz="1250" spc="-65">
                <a:latin typeface="Arimo"/>
                <a:cs typeface="Arimo"/>
              </a:rPr>
              <a:t>Örne</a:t>
            </a:r>
            <a:r>
              <a:rPr dirty="0" sz="1250" spc="-65">
                <a:latin typeface="WenQuanYi Micro Hei Mono"/>
                <a:cs typeface="WenQuanYi Micro Hei Mono"/>
              </a:rPr>
              <a:t>ğ</a:t>
            </a:r>
            <a:r>
              <a:rPr dirty="0" sz="1250" spc="-65">
                <a:latin typeface="Arimo"/>
                <a:cs typeface="Arimo"/>
              </a:rPr>
              <a:t>in </a:t>
            </a:r>
            <a:r>
              <a:rPr dirty="0" sz="1250" spc="-125">
                <a:latin typeface="Arimo"/>
                <a:cs typeface="Arimo"/>
              </a:rPr>
              <a:t>EAXx36  </a:t>
            </a:r>
            <a:r>
              <a:rPr dirty="0" sz="1250" spc="-50">
                <a:latin typeface="Arimo"/>
                <a:cs typeface="Arimo"/>
              </a:rPr>
              <a:t>i</a:t>
            </a:r>
            <a:r>
              <a:rPr dirty="0" sz="1250" spc="-50">
                <a:latin typeface="WenQuanYi Micro Hei Mono"/>
                <a:cs typeface="WenQuanYi Micro Hei Mono"/>
              </a:rPr>
              <a:t>ş</a:t>
            </a:r>
            <a:r>
              <a:rPr dirty="0" sz="1250" spc="-50">
                <a:latin typeface="Arimo"/>
                <a:cs typeface="Arimo"/>
              </a:rPr>
              <a:t>lemini </a:t>
            </a:r>
            <a:r>
              <a:rPr dirty="0" sz="1250" spc="-70">
                <a:latin typeface="Arimo"/>
                <a:cs typeface="Arimo"/>
              </a:rPr>
              <a:t>yapmak </a:t>
            </a:r>
            <a:r>
              <a:rPr dirty="0" sz="1250" spc="-35">
                <a:latin typeface="Arimo"/>
                <a:cs typeface="Arimo"/>
              </a:rPr>
              <a:t>istiyoruz. </a:t>
            </a:r>
            <a:r>
              <a:rPr dirty="0" sz="1250" spc="-60">
                <a:latin typeface="Arimo"/>
                <a:cs typeface="Arimo"/>
              </a:rPr>
              <a:t>36 </a:t>
            </a:r>
            <a:r>
              <a:rPr dirty="0" sz="1250" spc="-260">
                <a:latin typeface="Arimo"/>
                <a:cs typeface="Arimo"/>
              </a:rPr>
              <a:t>y</a:t>
            </a:r>
            <a:r>
              <a:rPr dirty="0" sz="1250" spc="-260">
                <a:latin typeface="WenQuanYi Micro Hei Mono"/>
                <a:cs typeface="WenQuanYi Micro Hei Mono"/>
              </a:rPr>
              <a:t>ı </a:t>
            </a:r>
            <a:r>
              <a:rPr dirty="0" sz="1250" spc="-75">
                <a:latin typeface="Arimo"/>
                <a:cs typeface="Arimo"/>
              </a:rPr>
              <a:t>32+4 </a:t>
            </a:r>
            <a:r>
              <a:rPr dirty="0" sz="1250" spc="-65">
                <a:latin typeface="WenQuanYi Micro Hei Mono"/>
                <a:cs typeface="WenQuanYi Micro Hei Mono"/>
              </a:rPr>
              <a:t>ş</a:t>
            </a:r>
            <a:r>
              <a:rPr dirty="0" sz="1250" spc="-65">
                <a:latin typeface="Arimo"/>
                <a:cs typeface="Arimo"/>
              </a:rPr>
              <a:t>eklinde </a:t>
            </a:r>
            <a:r>
              <a:rPr dirty="0" sz="1250" spc="-95">
                <a:latin typeface="Arimo"/>
                <a:cs typeface="Arimo"/>
              </a:rPr>
              <a:t>parçalar</a:t>
            </a:r>
            <a:r>
              <a:rPr dirty="0" sz="1250" spc="-95">
                <a:latin typeface="WenQuanYi Micro Hei Mono"/>
                <a:cs typeface="WenQuanYi Micro Hei Mono"/>
              </a:rPr>
              <a:t>ı</a:t>
            </a:r>
            <a:r>
              <a:rPr dirty="0" sz="1250" spc="-95">
                <a:latin typeface="Arimo"/>
                <a:cs typeface="Arimo"/>
              </a:rPr>
              <a:t>z. </a:t>
            </a:r>
            <a:r>
              <a:rPr dirty="0" sz="1250" spc="-130">
                <a:latin typeface="Arimo"/>
                <a:cs typeface="Arimo"/>
              </a:rPr>
              <a:t>Ve  </a:t>
            </a:r>
            <a:r>
              <a:rPr dirty="0" sz="1250" spc="-15">
                <a:latin typeface="Arimo"/>
                <a:cs typeface="Arimo"/>
              </a:rPr>
              <a:t>iki </a:t>
            </a:r>
            <a:r>
              <a:rPr dirty="0" sz="1250" spc="-40">
                <a:latin typeface="Arimo"/>
                <a:cs typeface="Arimo"/>
              </a:rPr>
              <a:t>adet </a:t>
            </a:r>
            <a:r>
              <a:rPr dirty="0" sz="1250" spc="-114">
                <a:latin typeface="Arimo"/>
                <a:cs typeface="Arimo"/>
              </a:rPr>
              <a:t>kayd</a:t>
            </a:r>
            <a:r>
              <a:rPr dirty="0" sz="1250" spc="-114">
                <a:latin typeface="WenQuanYi Micro Hei Mono"/>
                <a:cs typeface="WenQuanYi Micro Hei Mono"/>
              </a:rPr>
              <a:t>ı</a:t>
            </a:r>
            <a:r>
              <a:rPr dirty="0" sz="1250" spc="-114">
                <a:latin typeface="Arimo"/>
                <a:cs typeface="Arimo"/>
              </a:rPr>
              <a:t>rma </a:t>
            </a:r>
            <a:r>
              <a:rPr dirty="0" sz="1250" spc="-65">
                <a:latin typeface="Arimo"/>
                <a:cs typeface="Arimo"/>
              </a:rPr>
              <a:t>i</a:t>
            </a:r>
            <a:r>
              <a:rPr dirty="0" sz="1250" spc="-65">
                <a:latin typeface="WenQuanYi Micro Hei Mono"/>
                <a:cs typeface="WenQuanYi Micro Hei Mono"/>
              </a:rPr>
              <a:t>ş</a:t>
            </a:r>
            <a:r>
              <a:rPr dirty="0" sz="1250" spc="-65">
                <a:latin typeface="Arimo"/>
                <a:cs typeface="Arimo"/>
              </a:rPr>
              <a:t>lemi </a:t>
            </a:r>
            <a:r>
              <a:rPr dirty="0" sz="1250" spc="-70">
                <a:latin typeface="Arimo"/>
                <a:cs typeface="Arimo"/>
              </a:rPr>
              <a:t>yaparak </a:t>
            </a:r>
            <a:r>
              <a:rPr dirty="0" sz="1250" spc="-90">
                <a:latin typeface="Arimo"/>
                <a:cs typeface="Arimo"/>
              </a:rPr>
              <a:t>sonuçlar</a:t>
            </a:r>
            <a:r>
              <a:rPr dirty="0" sz="1250" spc="-90">
                <a:latin typeface="WenQuanYi Micro Hei Mono"/>
                <a:cs typeface="WenQuanYi Micro Hei Mono"/>
              </a:rPr>
              <a:t>ı</a:t>
            </a:r>
            <a:r>
              <a:rPr dirty="0" sz="1250" spc="-90">
                <a:latin typeface="Arimo"/>
                <a:cs typeface="Arimo"/>
              </a:rPr>
              <a:t>n </a:t>
            </a:r>
            <a:r>
              <a:rPr dirty="0" sz="1250" spc="-145">
                <a:latin typeface="Arimo"/>
                <a:cs typeface="Arimo"/>
              </a:rPr>
              <a:t>toplad</a:t>
            </a:r>
            <a:r>
              <a:rPr dirty="0" sz="1250" spc="-145">
                <a:latin typeface="WenQuanYi Micro Hei Mono"/>
                <a:cs typeface="WenQuanYi Micro Hei Mono"/>
              </a:rPr>
              <a:t>ığı</a:t>
            </a:r>
            <a:r>
              <a:rPr dirty="0" sz="1250" spc="-145">
                <a:latin typeface="Arimo"/>
                <a:cs typeface="Arimo"/>
              </a:rPr>
              <a:t>m</a:t>
            </a:r>
            <a:r>
              <a:rPr dirty="0" sz="1250" spc="-145">
                <a:latin typeface="WenQuanYi Micro Hei Mono"/>
                <a:cs typeface="WenQuanYi Micro Hei Mono"/>
              </a:rPr>
              <a:t>ı</a:t>
            </a:r>
            <a:r>
              <a:rPr dirty="0" sz="1250" spc="-145">
                <a:latin typeface="Arimo"/>
                <a:cs typeface="Arimo"/>
              </a:rPr>
              <a:t>zda  </a:t>
            </a:r>
            <a:r>
              <a:rPr dirty="0" sz="1250" spc="-65">
                <a:latin typeface="Arimo"/>
                <a:cs typeface="Arimo"/>
              </a:rPr>
              <a:t>36 </a:t>
            </a:r>
            <a:r>
              <a:rPr dirty="0" sz="1250" spc="-25">
                <a:latin typeface="Arimo"/>
                <a:cs typeface="Arimo"/>
              </a:rPr>
              <a:t>ile </a:t>
            </a:r>
            <a:r>
              <a:rPr dirty="0" sz="1250" spc="-145">
                <a:latin typeface="Arimo"/>
                <a:cs typeface="Arimo"/>
              </a:rPr>
              <a:t>çarpm</a:t>
            </a:r>
            <a:r>
              <a:rPr dirty="0" sz="1250" spc="-145">
                <a:latin typeface="WenQuanYi Micro Hei Mono"/>
                <a:cs typeface="WenQuanYi Micro Hei Mono"/>
              </a:rPr>
              <a:t>ış</a:t>
            </a:r>
            <a:r>
              <a:rPr dirty="0" sz="1250" spc="-515">
                <a:latin typeface="WenQuanYi Micro Hei Mono"/>
                <a:cs typeface="WenQuanYi Micro Hei Mono"/>
              </a:rPr>
              <a:t> </a:t>
            </a:r>
            <a:r>
              <a:rPr dirty="0" sz="1250" spc="-40">
                <a:latin typeface="Arimo"/>
                <a:cs typeface="Arimo"/>
              </a:rPr>
              <a:t>oluruz.</a:t>
            </a:r>
            <a:endParaRPr sz="125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0557" y="2544723"/>
            <a:ext cx="4110354" cy="589280"/>
          </a:xfrm>
          <a:custGeom>
            <a:avLst/>
            <a:gdLst/>
            <a:ahLst/>
            <a:cxnLst/>
            <a:rect l="l" t="t" r="r" b="b"/>
            <a:pathLst>
              <a:path w="4110354" h="589280">
                <a:moveTo>
                  <a:pt x="1623682" y="0"/>
                </a:moveTo>
                <a:lnTo>
                  <a:pt x="0" y="0"/>
                </a:lnTo>
                <a:lnTo>
                  <a:pt x="0" y="175387"/>
                </a:lnTo>
                <a:lnTo>
                  <a:pt x="0" y="589026"/>
                </a:lnTo>
                <a:lnTo>
                  <a:pt x="5880" y="589026"/>
                </a:lnTo>
                <a:lnTo>
                  <a:pt x="5880" y="175387"/>
                </a:lnTo>
                <a:lnTo>
                  <a:pt x="5880" y="6248"/>
                </a:lnTo>
                <a:lnTo>
                  <a:pt x="1617789" y="6248"/>
                </a:lnTo>
                <a:lnTo>
                  <a:pt x="1617789" y="175387"/>
                </a:lnTo>
                <a:lnTo>
                  <a:pt x="1617789" y="589026"/>
                </a:lnTo>
                <a:lnTo>
                  <a:pt x="1623682" y="589026"/>
                </a:lnTo>
                <a:lnTo>
                  <a:pt x="1623682" y="175387"/>
                </a:lnTo>
                <a:lnTo>
                  <a:pt x="1623682" y="0"/>
                </a:lnTo>
                <a:close/>
              </a:path>
              <a:path w="4110354" h="589280">
                <a:moveTo>
                  <a:pt x="4110304" y="0"/>
                </a:moveTo>
                <a:lnTo>
                  <a:pt x="1861197" y="0"/>
                </a:lnTo>
                <a:lnTo>
                  <a:pt x="1861197" y="175387"/>
                </a:lnTo>
                <a:lnTo>
                  <a:pt x="1864131" y="175387"/>
                </a:lnTo>
                <a:lnTo>
                  <a:pt x="1867446" y="175387"/>
                </a:lnTo>
                <a:lnTo>
                  <a:pt x="1867446" y="6248"/>
                </a:lnTo>
                <a:lnTo>
                  <a:pt x="4104055" y="6248"/>
                </a:lnTo>
                <a:lnTo>
                  <a:pt x="4104055" y="175387"/>
                </a:lnTo>
                <a:lnTo>
                  <a:pt x="4106989" y="175387"/>
                </a:lnTo>
                <a:lnTo>
                  <a:pt x="4110304" y="175387"/>
                </a:lnTo>
                <a:lnTo>
                  <a:pt x="4110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56975" y="2562524"/>
            <a:ext cx="1036955" cy="42290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0" b="1">
                <a:latin typeface="Trebuchet MS"/>
                <a:cs typeface="Trebuchet MS"/>
              </a:rPr>
              <a:t>EAX </a:t>
            </a:r>
            <a:r>
              <a:rPr dirty="0" sz="850" spc="65" b="1">
                <a:latin typeface="Trebuchet MS"/>
                <a:cs typeface="Trebuchet MS"/>
              </a:rPr>
              <a:t>*</a:t>
            </a:r>
            <a:r>
              <a:rPr dirty="0" sz="850" spc="-90" b="1">
                <a:latin typeface="Trebuchet MS"/>
                <a:cs typeface="Trebuchet MS"/>
              </a:rPr>
              <a:t> </a:t>
            </a:r>
            <a:r>
              <a:rPr dirty="0" sz="850" spc="-60" b="1">
                <a:latin typeface="Trebuchet MS"/>
                <a:cs typeface="Trebuchet MS"/>
              </a:rPr>
              <a:t>36</a:t>
            </a:r>
            <a:endParaRPr sz="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70" b="1">
                <a:latin typeface="Trebuchet MS"/>
                <a:cs typeface="Trebuchet MS"/>
              </a:rPr>
              <a:t>= </a:t>
            </a:r>
            <a:r>
              <a:rPr dirty="0" sz="850" spc="-40" b="1">
                <a:latin typeface="Trebuchet MS"/>
                <a:cs typeface="Trebuchet MS"/>
              </a:rPr>
              <a:t>EAX </a:t>
            </a:r>
            <a:r>
              <a:rPr dirty="0" sz="850" spc="65" b="1">
                <a:latin typeface="Trebuchet MS"/>
                <a:cs typeface="Trebuchet MS"/>
              </a:rPr>
              <a:t>* </a:t>
            </a:r>
            <a:r>
              <a:rPr dirty="0" sz="850" spc="-60" b="1">
                <a:latin typeface="Trebuchet MS"/>
                <a:cs typeface="Trebuchet MS"/>
              </a:rPr>
              <a:t>(32</a:t>
            </a:r>
            <a:r>
              <a:rPr dirty="0" sz="850" spc="-200" b="1">
                <a:latin typeface="Trebuchet MS"/>
                <a:cs typeface="Trebuchet MS"/>
              </a:rPr>
              <a:t> </a:t>
            </a:r>
            <a:r>
              <a:rPr dirty="0" sz="850" spc="-70" b="1">
                <a:latin typeface="Trebuchet MS"/>
                <a:cs typeface="Trebuchet MS"/>
              </a:rPr>
              <a:t>+ </a:t>
            </a:r>
            <a:r>
              <a:rPr dirty="0" sz="850" spc="-50" b="1">
                <a:latin typeface="Trebuchet MS"/>
                <a:cs typeface="Trebuchet MS"/>
              </a:rPr>
              <a:t>4)</a:t>
            </a:r>
            <a:endParaRPr sz="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70" b="1">
                <a:latin typeface="Trebuchet MS"/>
                <a:cs typeface="Trebuchet MS"/>
              </a:rPr>
              <a:t>= </a:t>
            </a:r>
            <a:r>
              <a:rPr dirty="0" sz="850" spc="-45" b="1">
                <a:latin typeface="Trebuchet MS"/>
                <a:cs typeface="Trebuchet MS"/>
              </a:rPr>
              <a:t>(EAX</a:t>
            </a:r>
            <a:r>
              <a:rPr dirty="0" sz="850" spc="-75" b="1">
                <a:latin typeface="Trebuchet MS"/>
                <a:cs typeface="Trebuchet MS"/>
              </a:rPr>
              <a:t> </a:t>
            </a:r>
            <a:r>
              <a:rPr dirty="0" sz="850" spc="65" b="1">
                <a:latin typeface="Trebuchet MS"/>
                <a:cs typeface="Trebuchet MS"/>
              </a:rPr>
              <a:t>*</a:t>
            </a:r>
            <a:r>
              <a:rPr dirty="0" sz="850" spc="-60" b="1">
                <a:latin typeface="Trebuchet MS"/>
                <a:cs typeface="Trebuchet MS"/>
              </a:rPr>
              <a:t> </a:t>
            </a:r>
            <a:r>
              <a:rPr dirty="0" sz="850" spc="-55" b="1">
                <a:latin typeface="Trebuchet MS"/>
                <a:cs typeface="Trebuchet MS"/>
              </a:rPr>
              <a:t>32)+(EAX</a:t>
            </a:r>
            <a:r>
              <a:rPr dirty="0" sz="850" spc="-65" b="1">
                <a:latin typeface="Trebuchet MS"/>
                <a:cs typeface="Trebuchet MS"/>
              </a:rPr>
              <a:t> </a:t>
            </a:r>
            <a:r>
              <a:rPr dirty="0" sz="850" spc="65" b="1">
                <a:latin typeface="Trebuchet MS"/>
                <a:cs typeface="Trebuchet MS"/>
              </a:rPr>
              <a:t>*</a:t>
            </a:r>
            <a:r>
              <a:rPr dirty="0" sz="850" spc="-65" b="1">
                <a:latin typeface="Trebuchet MS"/>
                <a:cs typeface="Trebuchet MS"/>
              </a:rPr>
              <a:t> </a:t>
            </a:r>
            <a:r>
              <a:rPr dirty="0" sz="850" spc="-50" b="1">
                <a:latin typeface="Trebuchet MS"/>
                <a:cs typeface="Trebuchet MS"/>
              </a:rPr>
              <a:t>4)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61755" y="2720110"/>
            <a:ext cx="2249170" cy="414020"/>
          </a:xfrm>
          <a:custGeom>
            <a:avLst/>
            <a:gdLst/>
            <a:ahLst/>
            <a:cxnLst/>
            <a:rect l="l" t="t" r="r" b="b"/>
            <a:pathLst>
              <a:path w="2249170" h="414019">
                <a:moveTo>
                  <a:pt x="6248" y="0"/>
                </a:moveTo>
                <a:lnTo>
                  <a:pt x="0" y="0"/>
                </a:lnTo>
                <a:lnTo>
                  <a:pt x="0" y="413639"/>
                </a:lnTo>
                <a:lnTo>
                  <a:pt x="6248" y="413639"/>
                </a:lnTo>
                <a:lnTo>
                  <a:pt x="6248" y="0"/>
                </a:lnTo>
                <a:close/>
              </a:path>
              <a:path w="2249170" h="414019">
                <a:moveTo>
                  <a:pt x="2249106" y="0"/>
                </a:moveTo>
                <a:lnTo>
                  <a:pt x="2242858" y="0"/>
                </a:lnTo>
                <a:lnTo>
                  <a:pt x="2242858" y="413639"/>
                </a:lnTo>
                <a:lnTo>
                  <a:pt x="2249106" y="413639"/>
                </a:lnTo>
                <a:lnTo>
                  <a:pt x="2249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95827" y="2827262"/>
            <a:ext cx="583565" cy="290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850" spc="-75" b="1">
                <a:latin typeface="Trebuchet MS"/>
                <a:cs typeface="Trebuchet MS"/>
              </a:rPr>
              <a:t>; </a:t>
            </a:r>
            <a:r>
              <a:rPr dirty="0" sz="850" spc="-45" b="1">
                <a:latin typeface="Trebuchet MS"/>
                <a:cs typeface="Trebuchet MS"/>
              </a:rPr>
              <a:t>2</a:t>
            </a:r>
            <a:r>
              <a:rPr dirty="0" baseline="25252" sz="825" spc="-67" b="1">
                <a:latin typeface="Trebuchet MS"/>
                <a:cs typeface="Trebuchet MS"/>
              </a:rPr>
              <a:t>5  </a:t>
            </a:r>
            <a:r>
              <a:rPr dirty="0" sz="850" spc="-45" b="1">
                <a:latin typeface="Trebuchet MS"/>
                <a:cs typeface="Trebuchet MS"/>
              </a:rPr>
              <a:t>ile</a:t>
            </a:r>
            <a:r>
              <a:rPr dirty="0" sz="850" spc="-175" b="1">
                <a:latin typeface="Trebuchet MS"/>
                <a:cs typeface="Trebuchet MS"/>
              </a:rPr>
              <a:t> </a:t>
            </a:r>
            <a:r>
              <a:rPr dirty="0" sz="850" spc="-50" b="1">
                <a:latin typeface="Trebuchet MS"/>
                <a:cs typeface="Trebuchet MS"/>
              </a:rPr>
              <a:t>çarp</a:t>
            </a:r>
            <a:endParaRPr sz="8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850" spc="-75" b="1">
                <a:latin typeface="Trebuchet MS"/>
                <a:cs typeface="Trebuchet MS"/>
              </a:rPr>
              <a:t>; </a:t>
            </a:r>
            <a:r>
              <a:rPr dirty="0" sz="850" spc="-45" b="1">
                <a:latin typeface="Trebuchet MS"/>
                <a:cs typeface="Trebuchet MS"/>
              </a:rPr>
              <a:t>2</a:t>
            </a:r>
            <a:r>
              <a:rPr dirty="0" baseline="25252" sz="825" spc="-67" b="1">
                <a:latin typeface="Trebuchet MS"/>
                <a:cs typeface="Trebuchet MS"/>
              </a:rPr>
              <a:t>2 </a:t>
            </a:r>
            <a:r>
              <a:rPr dirty="0" sz="850" spc="-45" b="1">
                <a:latin typeface="Trebuchet MS"/>
                <a:cs typeface="Trebuchet MS"/>
              </a:rPr>
              <a:t>ile</a:t>
            </a:r>
            <a:r>
              <a:rPr dirty="0" sz="850" spc="-125" b="1">
                <a:latin typeface="Trebuchet MS"/>
                <a:cs typeface="Trebuchet MS"/>
              </a:rPr>
              <a:t> </a:t>
            </a:r>
            <a:r>
              <a:rPr dirty="0" sz="850" spc="-50" b="1">
                <a:latin typeface="Trebuchet MS"/>
                <a:cs typeface="Trebuchet MS"/>
              </a:rPr>
              <a:t>çarp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0557" y="3133749"/>
            <a:ext cx="4110354" cy="189865"/>
          </a:xfrm>
          <a:custGeom>
            <a:avLst/>
            <a:gdLst/>
            <a:ahLst/>
            <a:cxnLst/>
            <a:rect l="l" t="t" r="r" b="b"/>
            <a:pathLst>
              <a:path w="4110354" h="189864">
                <a:moveTo>
                  <a:pt x="1623682" y="0"/>
                </a:moveTo>
                <a:lnTo>
                  <a:pt x="1617789" y="0"/>
                </a:lnTo>
                <a:lnTo>
                  <a:pt x="1617789" y="183108"/>
                </a:lnTo>
                <a:lnTo>
                  <a:pt x="5880" y="183108"/>
                </a:lnTo>
                <a:lnTo>
                  <a:pt x="5880" y="0"/>
                </a:lnTo>
                <a:lnTo>
                  <a:pt x="0" y="0"/>
                </a:lnTo>
                <a:lnTo>
                  <a:pt x="0" y="189357"/>
                </a:lnTo>
                <a:lnTo>
                  <a:pt x="2933" y="189357"/>
                </a:lnTo>
                <a:lnTo>
                  <a:pt x="5880" y="189357"/>
                </a:lnTo>
                <a:lnTo>
                  <a:pt x="1617789" y="189357"/>
                </a:lnTo>
                <a:lnTo>
                  <a:pt x="1620735" y="189357"/>
                </a:lnTo>
                <a:lnTo>
                  <a:pt x="1623682" y="189357"/>
                </a:lnTo>
                <a:lnTo>
                  <a:pt x="1623682" y="0"/>
                </a:lnTo>
                <a:close/>
              </a:path>
              <a:path w="4110354" h="189864">
                <a:moveTo>
                  <a:pt x="4110304" y="0"/>
                </a:moveTo>
                <a:lnTo>
                  <a:pt x="4104055" y="0"/>
                </a:lnTo>
                <a:lnTo>
                  <a:pt x="4104055" y="183108"/>
                </a:lnTo>
                <a:lnTo>
                  <a:pt x="1867446" y="183108"/>
                </a:lnTo>
                <a:lnTo>
                  <a:pt x="1867446" y="0"/>
                </a:lnTo>
                <a:lnTo>
                  <a:pt x="1861197" y="0"/>
                </a:lnTo>
                <a:lnTo>
                  <a:pt x="1861197" y="189357"/>
                </a:lnTo>
                <a:lnTo>
                  <a:pt x="1864131" y="189357"/>
                </a:lnTo>
                <a:lnTo>
                  <a:pt x="1867446" y="189357"/>
                </a:lnTo>
                <a:lnTo>
                  <a:pt x="4104055" y="189357"/>
                </a:lnTo>
                <a:lnTo>
                  <a:pt x="4106989" y="189357"/>
                </a:lnTo>
                <a:lnTo>
                  <a:pt x="4110304" y="189357"/>
                </a:lnTo>
                <a:lnTo>
                  <a:pt x="4110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618169" y="2562524"/>
            <a:ext cx="666750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25" b="1">
                <a:latin typeface="Trebuchet MS"/>
                <a:cs typeface="Trebuchet MS"/>
              </a:rPr>
              <a:t>MOV</a:t>
            </a:r>
            <a:r>
              <a:rPr dirty="0" sz="850" spc="-120" b="1">
                <a:latin typeface="Trebuchet MS"/>
                <a:cs typeface="Trebuchet MS"/>
              </a:rPr>
              <a:t> </a:t>
            </a:r>
            <a:r>
              <a:rPr dirty="0" sz="850" spc="-60" b="1">
                <a:latin typeface="Trebuchet MS"/>
                <a:cs typeface="Trebuchet MS"/>
              </a:rPr>
              <a:t>EAX,123  </a:t>
            </a:r>
            <a:r>
              <a:rPr dirty="0" sz="850" spc="25" b="1">
                <a:latin typeface="Trebuchet MS"/>
                <a:cs typeface="Trebuchet MS"/>
              </a:rPr>
              <a:t>MOV</a:t>
            </a:r>
            <a:r>
              <a:rPr dirty="0" sz="850" spc="-125" b="1">
                <a:latin typeface="Trebuchet MS"/>
                <a:cs typeface="Trebuchet MS"/>
              </a:rPr>
              <a:t> </a:t>
            </a:r>
            <a:r>
              <a:rPr dirty="0" sz="850" spc="-55" b="1">
                <a:latin typeface="Trebuchet MS"/>
                <a:cs typeface="Trebuchet MS"/>
              </a:rPr>
              <a:t>EBX,EAX  SHL EAX,5  SHL </a:t>
            </a:r>
            <a:r>
              <a:rPr dirty="0" sz="850" spc="-65" b="1">
                <a:latin typeface="Trebuchet MS"/>
                <a:cs typeface="Trebuchet MS"/>
              </a:rPr>
              <a:t>EBX,2  </a:t>
            </a:r>
            <a:r>
              <a:rPr dirty="0" sz="850" spc="-5" b="1">
                <a:latin typeface="Trebuchet MS"/>
                <a:cs typeface="Trebuchet MS"/>
              </a:rPr>
              <a:t>ADD</a:t>
            </a:r>
            <a:r>
              <a:rPr dirty="0" sz="850" spc="-90" b="1">
                <a:latin typeface="Trebuchet MS"/>
                <a:cs typeface="Trebuchet MS"/>
              </a:rPr>
              <a:t> </a:t>
            </a:r>
            <a:r>
              <a:rPr dirty="0" sz="850" spc="-55" b="1">
                <a:latin typeface="Trebuchet MS"/>
                <a:cs typeface="Trebuchet MS"/>
              </a:rPr>
              <a:t>EAX,EBX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201</a:t>
            </a:r>
            <a:endParaRPr sz="550">
              <a:latin typeface="Arimo"/>
              <a:cs typeface="Arim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035306" y="557931"/>
            <a:ext cx="121348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20" b="1">
                <a:latin typeface="Arial"/>
                <a:cs typeface="Arial"/>
              </a:rPr>
              <a:t>SAR </a:t>
            </a:r>
            <a:r>
              <a:rPr dirty="0" sz="1700" spc="25" b="1">
                <a:latin typeface="Arial"/>
                <a:cs typeface="Arial"/>
              </a:rPr>
              <a:t>&amp;</a:t>
            </a:r>
            <a:r>
              <a:rPr dirty="0" sz="1700" spc="-75" b="1">
                <a:latin typeface="Arial"/>
                <a:cs typeface="Arial"/>
              </a:rPr>
              <a:t> </a:t>
            </a:r>
            <a:r>
              <a:rPr dirty="0" sz="1700" spc="15" b="1">
                <a:latin typeface="Arial"/>
                <a:cs typeface="Arial"/>
              </a:rPr>
              <a:t>SAL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35306" y="955027"/>
            <a:ext cx="3907790" cy="70104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algn="just" marL="177800" marR="5080" indent="-165735">
              <a:lnSpc>
                <a:spcPts val="1250"/>
              </a:lnSpc>
              <a:spcBef>
                <a:spcPts val="400"/>
              </a:spcBef>
              <a:buFont typeface="Arial"/>
              <a:buChar char="•"/>
              <a:tabLst>
                <a:tab pos="178435" algn="l"/>
              </a:tabLst>
            </a:pPr>
            <a:r>
              <a:rPr dirty="0" sz="1300" b="1">
                <a:latin typeface="Arial"/>
                <a:cs typeface="Arial"/>
              </a:rPr>
              <a:t>SAR(Shift </a:t>
            </a:r>
            <a:r>
              <a:rPr dirty="0" sz="1300" spc="-5" b="1">
                <a:latin typeface="Arial"/>
                <a:cs typeface="Arial"/>
              </a:rPr>
              <a:t>Aritmetik </a:t>
            </a:r>
            <a:r>
              <a:rPr dirty="0" sz="1300" b="1">
                <a:latin typeface="Arial"/>
                <a:cs typeface="Arial"/>
              </a:rPr>
              <a:t>Right): </a:t>
            </a:r>
            <a:r>
              <a:rPr dirty="0" sz="1300" spc="-5">
                <a:latin typeface="Arial"/>
                <a:cs typeface="Arial"/>
              </a:rPr>
              <a:t>Bitleri </a:t>
            </a:r>
            <a:r>
              <a:rPr dirty="0" sz="1300">
                <a:latin typeface="Arial"/>
                <a:cs typeface="Arial"/>
              </a:rPr>
              <a:t>sağa </a:t>
            </a:r>
            <a:r>
              <a:rPr dirty="0" sz="1300" spc="-5">
                <a:latin typeface="Arial"/>
                <a:cs typeface="Arial"/>
              </a:rPr>
              <a:t>doğru  1’er bit </a:t>
            </a:r>
            <a:r>
              <a:rPr dirty="0" sz="1300" spc="-10">
                <a:latin typeface="Arial"/>
                <a:cs typeface="Arial"/>
              </a:rPr>
              <a:t>kaydırır. </a:t>
            </a:r>
            <a:r>
              <a:rPr dirty="0" sz="1300" spc="-5">
                <a:latin typeface="Arial"/>
                <a:cs typeface="Arial"/>
              </a:rPr>
              <a:t>En soldaki bitin değeri de kaydırılır  fakat eski değeri </a:t>
            </a:r>
            <a:r>
              <a:rPr dirty="0" sz="1300" spc="-15">
                <a:latin typeface="Arial"/>
                <a:cs typeface="Arial"/>
              </a:rPr>
              <a:t>korunur. </a:t>
            </a:r>
            <a:r>
              <a:rPr dirty="0" sz="1300">
                <a:latin typeface="Arial"/>
                <a:cs typeface="Arial"/>
              </a:rPr>
              <a:t>Bu </a:t>
            </a:r>
            <a:r>
              <a:rPr dirty="0" sz="1300" spc="-5">
                <a:latin typeface="Arial"/>
                <a:cs typeface="Arial"/>
              </a:rPr>
              <a:t>bit işaretli sayılarda  sign biti olarak</a:t>
            </a:r>
            <a:r>
              <a:rPr dirty="0" sz="130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kullanılır.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41808" y="1824050"/>
            <a:ext cx="2868295" cy="482600"/>
            <a:chOff x="6541808" y="1824050"/>
            <a:chExt cx="2868295" cy="482600"/>
          </a:xfrm>
        </p:grpSpPr>
        <p:sp>
          <p:nvSpPr>
            <p:cNvPr id="18" name="object 18"/>
            <p:cNvSpPr/>
            <p:nvPr/>
          </p:nvSpPr>
          <p:spPr>
            <a:xfrm>
              <a:off x="6541796" y="1824062"/>
              <a:ext cx="2868295" cy="482600"/>
            </a:xfrm>
            <a:custGeom>
              <a:avLst/>
              <a:gdLst/>
              <a:ahLst/>
              <a:cxnLst/>
              <a:rect l="l" t="t" r="r" b="b"/>
              <a:pathLst>
                <a:path w="2868295" h="482600">
                  <a:moveTo>
                    <a:pt x="2867926" y="0"/>
                  </a:moveTo>
                  <a:lnTo>
                    <a:pt x="0" y="0"/>
                  </a:lnTo>
                  <a:lnTo>
                    <a:pt x="0" y="68757"/>
                  </a:lnTo>
                  <a:lnTo>
                    <a:pt x="0" y="69507"/>
                  </a:lnTo>
                  <a:lnTo>
                    <a:pt x="0" y="482523"/>
                  </a:lnTo>
                  <a:lnTo>
                    <a:pt x="2867926" y="482523"/>
                  </a:lnTo>
                  <a:lnTo>
                    <a:pt x="2867926" y="69507"/>
                  </a:lnTo>
                  <a:lnTo>
                    <a:pt x="2867926" y="68757"/>
                  </a:lnTo>
                  <a:lnTo>
                    <a:pt x="286792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67931" y="2085848"/>
              <a:ext cx="285115" cy="22860"/>
            </a:xfrm>
            <a:custGeom>
              <a:avLst/>
              <a:gdLst/>
              <a:ahLst/>
              <a:cxnLst/>
              <a:rect l="l" t="t" r="r" b="b"/>
              <a:pathLst>
                <a:path w="285115" h="22860">
                  <a:moveTo>
                    <a:pt x="284949" y="22428"/>
                  </a:moveTo>
                  <a:lnTo>
                    <a:pt x="262521" y="0"/>
                  </a:lnTo>
                  <a:lnTo>
                    <a:pt x="0" y="0"/>
                  </a:lnTo>
                  <a:lnTo>
                    <a:pt x="22059" y="22428"/>
                  </a:lnTo>
                  <a:lnTo>
                    <a:pt x="284949" y="2242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67931" y="2085848"/>
              <a:ext cx="285115" cy="22860"/>
            </a:xfrm>
            <a:custGeom>
              <a:avLst/>
              <a:gdLst/>
              <a:ahLst/>
              <a:cxnLst/>
              <a:rect l="l" t="t" r="r" b="b"/>
              <a:pathLst>
                <a:path w="285115" h="22860">
                  <a:moveTo>
                    <a:pt x="262521" y="0"/>
                  </a:moveTo>
                  <a:lnTo>
                    <a:pt x="0" y="0"/>
                  </a:lnTo>
                  <a:lnTo>
                    <a:pt x="22059" y="22428"/>
                  </a:lnTo>
                  <a:lnTo>
                    <a:pt x="284949" y="22428"/>
                  </a:lnTo>
                  <a:lnTo>
                    <a:pt x="26252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030453" y="1910461"/>
              <a:ext cx="22860" cy="198120"/>
            </a:xfrm>
            <a:custGeom>
              <a:avLst/>
              <a:gdLst/>
              <a:ahLst/>
              <a:cxnLst/>
              <a:rect l="l" t="t" r="r" b="b"/>
              <a:pathLst>
                <a:path w="22859" h="198119">
                  <a:moveTo>
                    <a:pt x="22428" y="197815"/>
                  </a:moveTo>
                  <a:lnTo>
                    <a:pt x="22428" y="22428"/>
                  </a:lnTo>
                  <a:lnTo>
                    <a:pt x="0" y="0"/>
                  </a:lnTo>
                  <a:lnTo>
                    <a:pt x="0" y="175387"/>
                  </a:lnTo>
                  <a:lnTo>
                    <a:pt x="22428" y="197815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030453" y="1910461"/>
              <a:ext cx="22860" cy="198120"/>
            </a:xfrm>
            <a:custGeom>
              <a:avLst/>
              <a:gdLst/>
              <a:ahLst/>
              <a:cxnLst/>
              <a:rect l="l" t="t" r="r" b="b"/>
              <a:pathLst>
                <a:path w="22859" h="198119">
                  <a:moveTo>
                    <a:pt x="22428" y="197815"/>
                  </a:moveTo>
                  <a:lnTo>
                    <a:pt x="0" y="175387"/>
                  </a:lnTo>
                  <a:lnTo>
                    <a:pt x="0" y="0"/>
                  </a:lnTo>
                  <a:lnTo>
                    <a:pt x="22428" y="22428"/>
                  </a:lnTo>
                  <a:lnTo>
                    <a:pt x="22428" y="197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767931" y="1910461"/>
              <a:ext cx="262890" cy="175895"/>
            </a:xfrm>
            <a:custGeom>
              <a:avLst/>
              <a:gdLst/>
              <a:ahLst/>
              <a:cxnLst/>
              <a:rect l="l" t="t" r="r" b="b"/>
              <a:pathLst>
                <a:path w="262890" h="175894">
                  <a:moveTo>
                    <a:pt x="262521" y="0"/>
                  </a:moveTo>
                  <a:lnTo>
                    <a:pt x="262521" y="175387"/>
                  </a:lnTo>
                  <a:lnTo>
                    <a:pt x="0" y="175387"/>
                  </a:lnTo>
                  <a:lnTo>
                    <a:pt x="0" y="0"/>
                  </a:lnTo>
                  <a:lnTo>
                    <a:pt x="2625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767931" y="1910461"/>
              <a:ext cx="262890" cy="175895"/>
            </a:xfrm>
            <a:custGeom>
              <a:avLst/>
              <a:gdLst/>
              <a:ahLst/>
              <a:cxnLst/>
              <a:rect l="l" t="t" r="r" b="b"/>
              <a:pathLst>
                <a:path w="262890" h="175894">
                  <a:moveTo>
                    <a:pt x="262521" y="0"/>
                  </a:moveTo>
                  <a:lnTo>
                    <a:pt x="262521" y="175387"/>
                  </a:lnTo>
                  <a:lnTo>
                    <a:pt x="0" y="175387"/>
                  </a:lnTo>
                  <a:lnTo>
                    <a:pt x="0" y="0"/>
                  </a:lnTo>
                  <a:lnTo>
                    <a:pt x="26252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030453" y="2085848"/>
              <a:ext cx="285115" cy="22860"/>
            </a:xfrm>
            <a:custGeom>
              <a:avLst/>
              <a:gdLst/>
              <a:ahLst/>
              <a:cxnLst/>
              <a:rect l="l" t="t" r="r" b="b"/>
              <a:pathLst>
                <a:path w="285115" h="22860">
                  <a:moveTo>
                    <a:pt x="284949" y="22428"/>
                  </a:moveTo>
                  <a:lnTo>
                    <a:pt x="262890" y="0"/>
                  </a:lnTo>
                  <a:lnTo>
                    <a:pt x="0" y="0"/>
                  </a:lnTo>
                  <a:lnTo>
                    <a:pt x="22428" y="22428"/>
                  </a:lnTo>
                  <a:lnTo>
                    <a:pt x="284949" y="2242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030453" y="2085848"/>
              <a:ext cx="285115" cy="22860"/>
            </a:xfrm>
            <a:custGeom>
              <a:avLst/>
              <a:gdLst/>
              <a:ahLst/>
              <a:cxnLst/>
              <a:rect l="l" t="t" r="r" b="b"/>
              <a:pathLst>
                <a:path w="285115" h="22860">
                  <a:moveTo>
                    <a:pt x="262890" y="0"/>
                  </a:moveTo>
                  <a:lnTo>
                    <a:pt x="0" y="0"/>
                  </a:lnTo>
                  <a:lnTo>
                    <a:pt x="22428" y="22428"/>
                  </a:lnTo>
                  <a:lnTo>
                    <a:pt x="284949" y="22428"/>
                  </a:lnTo>
                  <a:lnTo>
                    <a:pt x="2628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293343" y="1910461"/>
              <a:ext cx="22225" cy="198120"/>
            </a:xfrm>
            <a:custGeom>
              <a:avLst/>
              <a:gdLst/>
              <a:ahLst/>
              <a:cxnLst/>
              <a:rect l="l" t="t" r="r" b="b"/>
              <a:pathLst>
                <a:path w="22225" h="198119">
                  <a:moveTo>
                    <a:pt x="22059" y="197815"/>
                  </a:moveTo>
                  <a:lnTo>
                    <a:pt x="22059" y="22428"/>
                  </a:lnTo>
                  <a:lnTo>
                    <a:pt x="0" y="0"/>
                  </a:lnTo>
                  <a:lnTo>
                    <a:pt x="0" y="175387"/>
                  </a:lnTo>
                  <a:lnTo>
                    <a:pt x="22059" y="197815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293343" y="1910461"/>
              <a:ext cx="22225" cy="198120"/>
            </a:xfrm>
            <a:custGeom>
              <a:avLst/>
              <a:gdLst/>
              <a:ahLst/>
              <a:cxnLst/>
              <a:rect l="l" t="t" r="r" b="b"/>
              <a:pathLst>
                <a:path w="22225" h="198119">
                  <a:moveTo>
                    <a:pt x="22059" y="197815"/>
                  </a:moveTo>
                  <a:lnTo>
                    <a:pt x="0" y="175387"/>
                  </a:lnTo>
                  <a:lnTo>
                    <a:pt x="0" y="0"/>
                  </a:lnTo>
                  <a:lnTo>
                    <a:pt x="22059" y="22428"/>
                  </a:lnTo>
                  <a:lnTo>
                    <a:pt x="22059" y="197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030453" y="1910461"/>
              <a:ext cx="262890" cy="175895"/>
            </a:xfrm>
            <a:custGeom>
              <a:avLst/>
              <a:gdLst/>
              <a:ahLst/>
              <a:cxnLst/>
              <a:rect l="l" t="t" r="r" b="b"/>
              <a:pathLst>
                <a:path w="262890" h="175894">
                  <a:moveTo>
                    <a:pt x="262890" y="0"/>
                  </a:moveTo>
                  <a:lnTo>
                    <a:pt x="262890" y="175387"/>
                  </a:lnTo>
                  <a:lnTo>
                    <a:pt x="0" y="175387"/>
                  </a:lnTo>
                  <a:lnTo>
                    <a:pt x="0" y="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030453" y="1910461"/>
              <a:ext cx="262890" cy="175895"/>
            </a:xfrm>
            <a:custGeom>
              <a:avLst/>
              <a:gdLst/>
              <a:ahLst/>
              <a:cxnLst/>
              <a:rect l="l" t="t" r="r" b="b"/>
              <a:pathLst>
                <a:path w="262890" h="175894">
                  <a:moveTo>
                    <a:pt x="262890" y="0"/>
                  </a:moveTo>
                  <a:lnTo>
                    <a:pt x="262890" y="175387"/>
                  </a:lnTo>
                  <a:lnTo>
                    <a:pt x="0" y="175387"/>
                  </a:lnTo>
                  <a:lnTo>
                    <a:pt x="0" y="0"/>
                  </a:lnTo>
                  <a:lnTo>
                    <a:pt x="2628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293343" y="2085848"/>
              <a:ext cx="285115" cy="22860"/>
            </a:xfrm>
            <a:custGeom>
              <a:avLst/>
              <a:gdLst/>
              <a:ahLst/>
              <a:cxnLst/>
              <a:rect l="l" t="t" r="r" b="b"/>
              <a:pathLst>
                <a:path w="285115" h="22860">
                  <a:moveTo>
                    <a:pt x="284949" y="22428"/>
                  </a:moveTo>
                  <a:lnTo>
                    <a:pt x="262521" y="0"/>
                  </a:lnTo>
                  <a:lnTo>
                    <a:pt x="0" y="0"/>
                  </a:lnTo>
                  <a:lnTo>
                    <a:pt x="22059" y="22428"/>
                  </a:lnTo>
                  <a:lnTo>
                    <a:pt x="284949" y="2242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293343" y="2085848"/>
              <a:ext cx="285115" cy="22860"/>
            </a:xfrm>
            <a:custGeom>
              <a:avLst/>
              <a:gdLst/>
              <a:ahLst/>
              <a:cxnLst/>
              <a:rect l="l" t="t" r="r" b="b"/>
              <a:pathLst>
                <a:path w="285115" h="22860">
                  <a:moveTo>
                    <a:pt x="262521" y="0"/>
                  </a:moveTo>
                  <a:lnTo>
                    <a:pt x="0" y="0"/>
                  </a:lnTo>
                  <a:lnTo>
                    <a:pt x="22059" y="22428"/>
                  </a:lnTo>
                  <a:lnTo>
                    <a:pt x="284949" y="22428"/>
                  </a:lnTo>
                  <a:lnTo>
                    <a:pt x="26252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555865" y="1910461"/>
              <a:ext cx="22860" cy="198120"/>
            </a:xfrm>
            <a:custGeom>
              <a:avLst/>
              <a:gdLst/>
              <a:ahLst/>
              <a:cxnLst/>
              <a:rect l="l" t="t" r="r" b="b"/>
              <a:pathLst>
                <a:path w="22859" h="198119">
                  <a:moveTo>
                    <a:pt x="22428" y="197815"/>
                  </a:moveTo>
                  <a:lnTo>
                    <a:pt x="22428" y="22428"/>
                  </a:lnTo>
                  <a:lnTo>
                    <a:pt x="0" y="0"/>
                  </a:lnTo>
                  <a:lnTo>
                    <a:pt x="0" y="175387"/>
                  </a:lnTo>
                  <a:lnTo>
                    <a:pt x="22428" y="197815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555865" y="1910461"/>
              <a:ext cx="22860" cy="198120"/>
            </a:xfrm>
            <a:custGeom>
              <a:avLst/>
              <a:gdLst/>
              <a:ahLst/>
              <a:cxnLst/>
              <a:rect l="l" t="t" r="r" b="b"/>
              <a:pathLst>
                <a:path w="22859" h="198119">
                  <a:moveTo>
                    <a:pt x="22428" y="197815"/>
                  </a:moveTo>
                  <a:lnTo>
                    <a:pt x="0" y="175387"/>
                  </a:lnTo>
                  <a:lnTo>
                    <a:pt x="0" y="0"/>
                  </a:lnTo>
                  <a:lnTo>
                    <a:pt x="22428" y="22428"/>
                  </a:lnTo>
                  <a:lnTo>
                    <a:pt x="22428" y="197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293343" y="1910461"/>
              <a:ext cx="262890" cy="175895"/>
            </a:xfrm>
            <a:custGeom>
              <a:avLst/>
              <a:gdLst/>
              <a:ahLst/>
              <a:cxnLst/>
              <a:rect l="l" t="t" r="r" b="b"/>
              <a:pathLst>
                <a:path w="262890" h="175894">
                  <a:moveTo>
                    <a:pt x="262521" y="0"/>
                  </a:moveTo>
                  <a:lnTo>
                    <a:pt x="262521" y="175387"/>
                  </a:lnTo>
                  <a:lnTo>
                    <a:pt x="0" y="175387"/>
                  </a:lnTo>
                  <a:lnTo>
                    <a:pt x="0" y="0"/>
                  </a:lnTo>
                  <a:lnTo>
                    <a:pt x="2625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293343" y="1910461"/>
              <a:ext cx="262890" cy="175895"/>
            </a:xfrm>
            <a:custGeom>
              <a:avLst/>
              <a:gdLst/>
              <a:ahLst/>
              <a:cxnLst/>
              <a:rect l="l" t="t" r="r" b="b"/>
              <a:pathLst>
                <a:path w="262890" h="175894">
                  <a:moveTo>
                    <a:pt x="262521" y="0"/>
                  </a:moveTo>
                  <a:lnTo>
                    <a:pt x="262521" y="175387"/>
                  </a:lnTo>
                  <a:lnTo>
                    <a:pt x="0" y="175387"/>
                  </a:lnTo>
                  <a:lnTo>
                    <a:pt x="0" y="0"/>
                  </a:lnTo>
                  <a:lnTo>
                    <a:pt x="26252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555878" y="2085848"/>
              <a:ext cx="285115" cy="22860"/>
            </a:xfrm>
            <a:custGeom>
              <a:avLst/>
              <a:gdLst/>
              <a:ahLst/>
              <a:cxnLst/>
              <a:rect l="l" t="t" r="r" b="b"/>
              <a:pathLst>
                <a:path w="285115" h="22860">
                  <a:moveTo>
                    <a:pt x="284949" y="22428"/>
                  </a:moveTo>
                  <a:lnTo>
                    <a:pt x="262890" y="0"/>
                  </a:lnTo>
                  <a:lnTo>
                    <a:pt x="0" y="0"/>
                  </a:lnTo>
                  <a:lnTo>
                    <a:pt x="22428" y="22428"/>
                  </a:lnTo>
                  <a:lnTo>
                    <a:pt x="284949" y="2242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555878" y="2085848"/>
              <a:ext cx="285115" cy="22860"/>
            </a:xfrm>
            <a:custGeom>
              <a:avLst/>
              <a:gdLst/>
              <a:ahLst/>
              <a:cxnLst/>
              <a:rect l="l" t="t" r="r" b="b"/>
              <a:pathLst>
                <a:path w="285115" h="22860">
                  <a:moveTo>
                    <a:pt x="262890" y="0"/>
                  </a:moveTo>
                  <a:lnTo>
                    <a:pt x="0" y="0"/>
                  </a:lnTo>
                  <a:lnTo>
                    <a:pt x="22428" y="22428"/>
                  </a:lnTo>
                  <a:lnTo>
                    <a:pt x="284949" y="22428"/>
                  </a:lnTo>
                  <a:lnTo>
                    <a:pt x="2628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818768" y="1910461"/>
              <a:ext cx="22225" cy="198120"/>
            </a:xfrm>
            <a:custGeom>
              <a:avLst/>
              <a:gdLst/>
              <a:ahLst/>
              <a:cxnLst/>
              <a:rect l="l" t="t" r="r" b="b"/>
              <a:pathLst>
                <a:path w="22225" h="198119">
                  <a:moveTo>
                    <a:pt x="22059" y="197815"/>
                  </a:moveTo>
                  <a:lnTo>
                    <a:pt x="22059" y="22428"/>
                  </a:lnTo>
                  <a:lnTo>
                    <a:pt x="0" y="0"/>
                  </a:lnTo>
                  <a:lnTo>
                    <a:pt x="0" y="175387"/>
                  </a:lnTo>
                  <a:lnTo>
                    <a:pt x="22059" y="197815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818768" y="1910461"/>
              <a:ext cx="22225" cy="198120"/>
            </a:xfrm>
            <a:custGeom>
              <a:avLst/>
              <a:gdLst/>
              <a:ahLst/>
              <a:cxnLst/>
              <a:rect l="l" t="t" r="r" b="b"/>
              <a:pathLst>
                <a:path w="22225" h="198119">
                  <a:moveTo>
                    <a:pt x="22059" y="197815"/>
                  </a:moveTo>
                  <a:lnTo>
                    <a:pt x="0" y="175387"/>
                  </a:lnTo>
                  <a:lnTo>
                    <a:pt x="0" y="0"/>
                  </a:lnTo>
                  <a:lnTo>
                    <a:pt x="22059" y="22428"/>
                  </a:lnTo>
                  <a:lnTo>
                    <a:pt x="22059" y="197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555878" y="1910461"/>
              <a:ext cx="262890" cy="175895"/>
            </a:xfrm>
            <a:custGeom>
              <a:avLst/>
              <a:gdLst/>
              <a:ahLst/>
              <a:cxnLst/>
              <a:rect l="l" t="t" r="r" b="b"/>
              <a:pathLst>
                <a:path w="262890" h="175894">
                  <a:moveTo>
                    <a:pt x="262890" y="0"/>
                  </a:moveTo>
                  <a:lnTo>
                    <a:pt x="262890" y="175387"/>
                  </a:lnTo>
                  <a:lnTo>
                    <a:pt x="0" y="175387"/>
                  </a:lnTo>
                  <a:lnTo>
                    <a:pt x="0" y="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555878" y="1910461"/>
              <a:ext cx="262890" cy="175895"/>
            </a:xfrm>
            <a:custGeom>
              <a:avLst/>
              <a:gdLst/>
              <a:ahLst/>
              <a:cxnLst/>
              <a:rect l="l" t="t" r="r" b="b"/>
              <a:pathLst>
                <a:path w="262890" h="175894">
                  <a:moveTo>
                    <a:pt x="262890" y="0"/>
                  </a:moveTo>
                  <a:lnTo>
                    <a:pt x="262890" y="175387"/>
                  </a:lnTo>
                  <a:lnTo>
                    <a:pt x="0" y="175387"/>
                  </a:lnTo>
                  <a:lnTo>
                    <a:pt x="0" y="0"/>
                  </a:lnTo>
                  <a:lnTo>
                    <a:pt x="2628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818768" y="2085848"/>
              <a:ext cx="285115" cy="22860"/>
            </a:xfrm>
            <a:custGeom>
              <a:avLst/>
              <a:gdLst/>
              <a:ahLst/>
              <a:cxnLst/>
              <a:rect l="l" t="t" r="r" b="b"/>
              <a:pathLst>
                <a:path w="285115" h="22860">
                  <a:moveTo>
                    <a:pt x="284949" y="22428"/>
                  </a:moveTo>
                  <a:lnTo>
                    <a:pt x="262890" y="0"/>
                  </a:lnTo>
                  <a:lnTo>
                    <a:pt x="0" y="0"/>
                  </a:lnTo>
                  <a:lnTo>
                    <a:pt x="22059" y="22428"/>
                  </a:lnTo>
                  <a:lnTo>
                    <a:pt x="284949" y="2242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818768" y="2085848"/>
              <a:ext cx="285115" cy="22860"/>
            </a:xfrm>
            <a:custGeom>
              <a:avLst/>
              <a:gdLst/>
              <a:ahLst/>
              <a:cxnLst/>
              <a:rect l="l" t="t" r="r" b="b"/>
              <a:pathLst>
                <a:path w="285115" h="22860">
                  <a:moveTo>
                    <a:pt x="262890" y="0"/>
                  </a:moveTo>
                  <a:lnTo>
                    <a:pt x="0" y="0"/>
                  </a:lnTo>
                  <a:lnTo>
                    <a:pt x="22059" y="22428"/>
                  </a:lnTo>
                  <a:lnTo>
                    <a:pt x="284949" y="22428"/>
                  </a:lnTo>
                  <a:lnTo>
                    <a:pt x="2628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081658" y="1910461"/>
              <a:ext cx="22225" cy="198120"/>
            </a:xfrm>
            <a:custGeom>
              <a:avLst/>
              <a:gdLst/>
              <a:ahLst/>
              <a:cxnLst/>
              <a:rect l="l" t="t" r="r" b="b"/>
              <a:pathLst>
                <a:path w="22225" h="198119">
                  <a:moveTo>
                    <a:pt x="22059" y="197815"/>
                  </a:moveTo>
                  <a:lnTo>
                    <a:pt x="22059" y="22428"/>
                  </a:lnTo>
                  <a:lnTo>
                    <a:pt x="0" y="0"/>
                  </a:lnTo>
                  <a:lnTo>
                    <a:pt x="0" y="175387"/>
                  </a:lnTo>
                  <a:lnTo>
                    <a:pt x="22059" y="197815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081658" y="1910461"/>
              <a:ext cx="22225" cy="198120"/>
            </a:xfrm>
            <a:custGeom>
              <a:avLst/>
              <a:gdLst/>
              <a:ahLst/>
              <a:cxnLst/>
              <a:rect l="l" t="t" r="r" b="b"/>
              <a:pathLst>
                <a:path w="22225" h="198119">
                  <a:moveTo>
                    <a:pt x="22059" y="197815"/>
                  </a:moveTo>
                  <a:lnTo>
                    <a:pt x="0" y="175387"/>
                  </a:lnTo>
                  <a:lnTo>
                    <a:pt x="0" y="0"/>
                  </a:lnTo>
                  <a:lnTo>
                    <a:pt x="22059" y="22428"/>
                  </a:lnTo>
                  <a:lnTo>
                    <a:pt x="22059" y="197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818768" y="1910461"/>
              <a:ext cx="262890" cy="175895"/>
            </a:xfrm>
            <a:custGeom>
              <a:avLst/>
              <a:gdLst/>
              <a:ahLst/>
              <a:cxnLst/>
              <a:rect l="l" t="t" r="r" b="b"/>
              <a:pathLst>
                <a:path w="262890" h="175894">
                  <a:moveTo>
                    <a:pt x="262890" y="0"/>
                  </a:moveTo>
                  <a:lnTo>
                    <a:pt x="262890" y="175387"/>
                  </a:lnTo>
                  <a:lnTo>
                    <a:pt x="0" y="175387"/>
                  </a:lnTo>
                  <a:lnTo>
                    <a:pt x="0" y="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818768" y="1910461"/>
              <a:ext cx="262890" cy="175895"/>
            </a:xfrm>
            <a:custGeom>
              <a:avLst/>
              <a:gdLst/>
              <a:ahLst/>
              <a:cxnLst/>
              <a:rect l="l" t="t" r="r" b="b"/>
              <a:pathLst>
                <a:path w="262890" h="175894">
                  <a:moveTo>
                    <a:pt x="262890" y="0"/>
                  </a:moveTo>
                  <a:lnTo>
                    <a:pt x="262890" y="175387"/>
                  </a:lnTo>
                  <a:lnTo>
                    <a:pt x="0" y="175387"/>
                  </a:lnTo>
                  <a:lnTo>
                    <a:pt x="0" y="0"/>
                  </a:lnTo>
                  <a:lnTo>
                    <a:pt x="2628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081658" y="2085848"/>
              <a:ext cx="285115" cy="22860"/>
            </a:xfrm>
            <a:custGeom>
              <a:avLst/>
              <a:gdLst/>
              <a:ahLst/>
              <a:cxnLst/>
              <a:rect l="l" t="t" r="r" b="b"/>
              <a:pathLst>
                <a:path w="285115" h="22860">
                  <a:moveTo>
                    <a:pt x="284581" y="22428"/>
                  </a:moveTo>
                  <a:lnTo>
                    <a:pt x="262521" y="0"/>
                  </a:lnTo>
                  <a:lnTo>
                    <a:pt x="0" y="0"/>
                  </a:lnTo>
                  <a:lnTo>
                    <a:pt x="22059" y="22428"/>
                  </a:lnTo>
                  <a:lnTo>
                    <a:pt x="284581" y="2242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081658" y="2085848"/>
              <a:ext cx="285115" cy="22860"/>
            </a:xfrm>
            <a:custGeom>
              <a:avLst/>
              <a:gdLst/>
              <a:ahLst/>
              <a:cxnLst/>
              <a:rect l="l" t="t" r="r" b="b"/>
              <a:pathLst>
                <a:path w="285115" h="22860">
                  <a:moveTo>
                    <a:pt x="262521" y="0"/>
                  </a:moveTo>
                  <a:lnTo>
                    <a:pt x="0" y="0"/>
                  </a:lnTo>
                  <a:lnTo>
                    <a:pt x="22059" y="22428"/>
                  </a:lnTo>
                  <a:lnTo>
                    <a:pt x="284581" y="22428"/>
                  </a:lnTo>
                  <a:lnTo>
                    <a:pt x="26252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8344179" y="1910461"/>
              <a:ext cx="22225" cy="198120"/>
            </a:xfrm>
            <a:custGeom>
              <a:avLst/>
              <a:gdLst/>
              <a:ahLst/>
              <a:cxnLst/>
              <a:rect l="l" t="t" r="r" b="b"/>
              <a:pathLst>
                <a:path w="22225" h="198119">
                  <a:moveTo>
                    <a:pt x="22059" y="197815"/>
                  </a:moveTo>
                  <a:lnTo>
                    <a:pt x="22059" y="22428"/>
                  </a:lnTo>
                  <a:lnTo>
                    <a:pt x="0" y="0"/>
                  </a:lnTo>
                  <a:lnTo>
                    <a:pt x="0" y="175387"/>
                  </a:lnTo>
                  <a:lnTo>
                    <a:pt x="22059" y="197815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344179" y="1910461"/>
              <a:ext cx="22225" cy="198120"/>
            </a:xfrm>
            <a:custGeom>
              <a:avLst/>
              <a:gdLst/>
              <a:ahLst/>
              <a:cxnLst/>
              <a:rect l="l" t="t" r="r" b="b"/>
              <a:pathLst>
                <a:path w="22225" h="198119">
                  <a:moveTo>
                    <a:pt x="22059" y="197815"/>
                  </a:moveTo>
                  <a:lnTo>
                    <a:pt x="0" y="175387"/>
                  </a:lnTo>
                  <a:lnTo>
                    <a:pt x="0" y="0"/>
                  </a:lnTo>
                  <a:lnTo>
                    <a:pt x="22059" y="22428"/>
                  </a:lnTo>
                  <a:lnTo>
                    <a:pt x="22059" y="197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081658" y="1910461"/>
              <a:ext cx="262890" cy="175895"/>
            </a:xfrm>
            <a:custGeom>
              <a:avLst/>
              <a:gdLst/>
              <a:ahLst/>
              <a:cxnLst/>
              <a:rect l="l" t="t" r="r" b="b"/>
              <a:pathLst>
                <a:path w="262890" h="175894">
                  <a:moveTo>
                    <a:pt x="262521" y="0"/>
                  </a:moveTo>
                  <a:lnTo>
                    <a:pt x="262521" y="175387"/>
                  </a:lnTo>
                  <a:lnTo>
                    <a:pt x="0" y="175387"/>
                  </a:lnTo>
                  <a:lnTo>
                    <a:pt x="0" y="0"/>
                  </a:lnTo>
                  <a:lnTo>
                    <a:pt x="2625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081658" y="1910461"/>
              <a:ext cx="262890" cy="175895"/>
            </a:xfrm>
            <a:custGeom>
              <a:avLst/>
              <a:gdLst/>
              <a:ahLst/>
              <a:cxnLst/>
              <a:rect l="l" t="t" r="r" b="b"/>
              <a:pathLst>
                <a:path w="262890" h="175894">
                  <a:moveTo>
                    <a:pt x="262521" y="0"/>
                  </a:moveTo>
                  <a:lnTo>
                    <a:pt x="262521" y="175387"/>
                  </a:lnTo>
                  <a:lnTo>
                    <a:pt x="0" y="175387"/>
                  </a:lnTo>
                  <a:lnTo>
                    <a:pt x="0" y="0"/>
                  </a:lnTo>
                  <a:lnTo>
                    <a:pt x="26252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344179" y="2085848"/>
              <a:ext cx="285115" cy="22860"/>
            </a:xfrm>
            <a:custGeom>
              <a:avLst/>
              <a:gdLst/>
              <a:ahLst/>
              <a:cxnLst/>
              <a:rect l="l" t="t" r="r" b="b"/>
              <a:pathLst>
                <a:path w="285115" h="22860">
                  <a:moveTo>
                    <a:pt x="284949" y="22428"/>
                  </a:moveTo>
                  <a:lnTo>
                    <a:pt x="262890" y="0"/>
                  </a:lnTo>
                  <a:lnTo>
                    <a:pt x="0" y="0"/>
                  </a:lnTo>
                  <a:lnTo>
                    <a:pt x="22059" y="22428"/>
                  </a:lnTo>
                  <a:lnTo>
                    <a:pt x="284949" y="2242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344179" y="2085848"/>
              <a:ext cx="285115" cy="22860"/>
            </a:xfrm>
            <a:custGeom>
              <a:avLst/>
              <a:gdLst/>
              <a:ahLst/>
              <a:cxnLst/>
              <a:rect l="l" t="t" r="r" b="b"/>
              <a:pathLst>
                <a:path w="285115" h="22860">
                  <a:moveTo>
                    <a:pt x="262890" y="0"/>
                  </a:moveTo>
                  <a:lnTo>
                    <a:pt x="0" y="0"/>
                  </a:lnTo>
                  <a:lnTo>
                    <a:pt x="22059" y="22428"/>
                  </a:lnTo>
                  <a:lnTo>
                    <a:pt x="284949" y="22428"/>
                  </a:lnTo>
                  <a:lnTo>
                    <a:pt x="2628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8607069" y="1910461"/>
              <a:ext cx="22225" cy="198120"/>
            </a:xfrm>
            <a:custGeom>
              <a:avLst/>
              <a:gdLst/>
              <a:ahLst/>
              <a:cxnLst/>
              <a:rect l="l" t="t" r="r" b="b"/>
              <a:pathLst>
                <a:path w="22225" h="198119">
                  <a:moveTo>
                    <a:pt x="22059" y="197815"/>
                  </a:moveTo>
                  <a:lnTo>
                    <a:pt x="22059" y="22428"/>
                  </a:lnTo>
                  <a:lnTo>
                    <a:pt x="0" y="0"/>
                  </a:lnTo>
                  <a:lnTo>
                    <a:pt x="0" y="175387"/>
                  </a:lnTo>
                  <a:lnTo>
                    <a:pt x="22059" y="197815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607069" y="1910461"/>
              <a:ext cx="22225" cy="198120"/>
            </a:xfrm>
            <a:custGeom>
              <a:avLst/>
              <a:gdLst/>
              <a:ahLst/>
              <a:cxnLst/>
              <a:rect l="l" t="t" r="r" b="b"/>
              <a:pathLst>
                <a:path w="22225" h="198119">
                  <a:moveTo>
                    <a:pt x="22059" y="197815"/>
                  </a:moveTo>
                  <a:lnTo>
                    <a:pt x="0" y="175387"/>
                  </a:lnTo>
                  <a:lnTo>
                    <a:pt x="0" y="0"/>
                  </a:lnTo>
                  <a:lnTo>
                    <a:pt x="22059" y="22428"/>
                  </a:lnTo>
                  <a:lnTo>
                    <a:pt x="22059" y="197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8344179" y="1910461"/>
              <a:ext cx="262890" cy="175895"/>
            </a:xfrm>
            <a:custGeom>
              <a:avLst/>
              <a:gdLst/>
              <a:ahLst/>
              <a:cxnLst/>
              <a:rect l="l" t="t" r="r" b="b"/>
              <a:pathLst>
                <a:path w="262890" h="175894">
                  <a:moveTo>
                    <a:pt x="262890" y="0"/>
                  </a:moveTo>
                  <a:lnTo>
                    <a:pt x="262890" y="175387"/>
                  </a:lnTo>
                  <a:lnTo>
                    <a:pt x="0" y="175387"/>
                  </a:lnTo>
                  <a:lnTo>
                    <a:pt x="0" y="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344179" y="1910461"/>
              <a:ext cx="262890" cy="175895"/>
            </a:xfrm>
            <a:custGeom>
              <a:avLst/>
              <a:gdLst/>
              <a:ahLst/>
              <a:cxnLst/>
              <a:rect l="l" t="t" r="r" b="b"/>
              <a:pathLst>
                <a:path w="262890" h="175894">
                  <a:moveTo>
                    <a:pt x="262890" y="0"/>
                  </a:moveTo>
                  <a:lnTo>
                    <a:pt x="262890" y="175387"/>
                  </a:lnTo>
                  <a:lnTo>
                    <a:pt x="0" y="175387"/>
                  </a:lnTo>
                  <a:lnTo>
                    <a:pt x="0" y="0"/>
                  </a:lnTo>
                  <a:lnTo>
                    <a:pt x="2628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8607069" y="2085848"/>
              <a:ext cx="285115" cy="22860"/>
            </a:xfrm>
            <a:custGeom>
              <a:avLst/>
              <a:gdLst/>
              <a:ahLst/>
              <a:cxnLst/>
              <a:rect l="l" t="t" r="r" b="b"/>
              <a:pathLst>
                <a:path w="285115" h="22860">
                  <a:moveTo>
                    <a:pt x="284949" y="22428"/>
                  </a:moveTo>
                  <a:lnTo>
                    <a:pt x="263626" y="0"/>
                  </a:lnTo>
                  <a:lnTo>
                    <a:pt x="0" y="0"/>
                  </a:lnTo>
                  <a:lnTo>
                    <a:pt x="22059" y="22428"/>
                  </a:lnTo>
                  <a:lnTo>
                    <a:pt x="284949" y="2242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607069" y="2085848"/>
              <a:ext cx="285115" cy="22860"/>
            </a:xfrm>
            <a:custGeom>
              <a:avLst/>
              <a:gdLst/>
              <a:ahLst/>
              <a:cxnLst/>
              <a:rect l="l" t="t" r="r" b="b"/>
              <a:pathLst>
                <a:path w="285115" h="22860">
                  <a:moveTo>
                    <a:pt x="263626" y="0"/>
                  </a:moveTo>
                  <a:lnTo>
                    <a:pt x="0" y="0"/>
                  </a:lnTo>
                  <a:lnTo>
                    <a:pt x="22059" y="22428"/>
                  </a:lnTo>
                  <a:lnTo>
                    <a:pt x="284949" y="22428"/>
                  </a:lnTo>
                  <a:lnTo>
                    <a:pt x="26362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870696" y="1910461"/>
              <a:ext cx="21590" cy="198120"/>
            </a:xfrm>
            <a:custGeom>
              <a:avLst/>
              <a:gdLst/>
              <a:ahLst/>
              <a:cxnLst/>
              <a:rect l="l" t="t" r="r" b="b"/>
              <a:pathLst>
                <a:path w="21590" h="198119">
                  <a:moveTo>
                    <a:pt x="21323" y="197815"/>
                  </a:moveTo>
                  <a:lnTo>
                    <a:pt x="21323" y="22428"/>
                  </a:lnTo>
                  <a:lnTo>
                    <a:pt x="0" y="0"/>
                  </a:lnTo>
                  <a:lnTo>
                    <a:pt x="0" y="175387"/>
                  </a:lnTo>
                  <a:lnTo>
                    <a:pt x="21323" y="197815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870696" y="1910461"/>
              <a:ext cx="21590" cy="198120"/>
            </a:xfrm>
            <a:custGeom>
              <a:avLst/>
              <a:gdLst/>
              <a:ahLst/>
              <a:cxnLst/>
              <a:rect l="l" t="t" r="r" b="b"/>
              <a:pathLst>
                <a:path w="21590" h="198119">
                  <a:moveTo>
                    <a:pt x="21323" y="197815"/>
                  </a:moveTo>
                  <a:lnTo>
                    <a:pt x="0" y="175387"/>
                  </a:lnTo>
                  <a:lnTo>
                    <a:pt x="0" y="0"/>
                  </a:lnTo>
                  <a:lnTo>
                    <a:pt x="21323" y="22428"/>
                  </a:lnTo>
                  <a:lnTo>
                    <a:pt x="21323" y="197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607069" y="1910461"/>
              <a:ext cx="264160" cy="175895"/>
            </a:xfrm>
            <a:custGeom>
              <a:avLst/>
              <a:gdLst/>
              <a:ahLst/>
              <a:cxnLst/>
              <a:rect l="l" t="t" r="r" b="b"/>
              <a:pathLst>
                <a:path w="264159" h="175894">
                  <a:moveTo>
                    <a:pt x="263626" y="0"/>
                  </a:moveTo>
                  <a:lnTo>
                    <a:pt x="263626" y="175387"/>
                  </a:lnTo>
                  <a:lnTo>
                    <a:pt x="0" y="175387"/>
                  </a:lnTo>
                  <a:lnTo>
                    <a:pt x="0" y="0"/>
                  </a:lnTo>
                  <a:lnTo>
                    <a:pt x="263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8607069" y="1910461"/>
              <a:ext cx="264160" cy="175895"/>
            </a:xfrm>
            <a:custGeom>
              <a:avLst/>
              <a:gdLst/>
              <a:ahLst/>
              <a:cxnLst/>
              <a:rect l="l" t="t" r="r" b="b"/>
              <a:pathLst>
                <a:path w="264159" h="175894">
                  <a:moveTo>
                    <a:pt x="263626" y="0"/>
                  </a:moveTo>
                  <a:lnTo>
                    <a:pt x="263626" y="175387"/>
                  </a:lnTo>
                  <a:lnTo>
                    <a:pt x="0" y="175387"/>
                  </a:lnTo>
                  <a:lnTo>
                    <a:pt x="0" y="0"/>
                  </a:lnTo>
                  <a:lnTo>
                    <a:pt x="26362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500808" y="1979574"/>
              <a:ext cx="194310" cy="38735"/>
            </a:xfrm>
            <a:custGeom>
              <a:avLst/>
              <a:gdLst/>
              <a:ahLst/>
              <a:cxnLst/>
              <a:rect l="l" t="t" r="r" b="b"/>
              <a:pathLst>
                <a:path w="194309" h="38735">
                  <a:moveTo>
                    <a:pt x="38239" y="18757"/>
                  </a:moveTo>
                  <a:lnTo>
                    <a:pt x="36029" y="10299"/>
                  </a:lnTo>
                  <a:lnTo>
                    <a:pt x="31254" y="3314"/>
                  </a:lnTo>
                  <a:lnTo>
                    <a:pt x="23164" y="0"/>
                  </a:lnTo>
                  <a:lnTo>
                    <a:pt x="15074" y="0"/>
                  </a:lnTo>
                  <a:lnTo>
                    <a:pt x="6984" y="3314"/>
                  </a:lnTo>
                  <a:lnTo>
                    <a:pt x="2209" y="10299"/>
                  </a:lnTo>
                  <a:lnTo>
                    <a:pt x="0" y="18757"/>
                  </a:lnTo>
                  <a:lnTo>
                    <a:pt x="2209" y="26847"/>
                  </a:lnTo>
                  <a:lnTo>
                    <a:pt x="6985" y="33832"/>
                  </a:lnTo>
                  <a:lnTo>
                    <a:pt x="15074" y="37515"/>
                  </a:lnTo>
                  <a:lnTo>
                    <a:pt x="23164" y="37515"/>
                  </a:lnTo>
                  <a:lnTo>
                    <a:pt x="31254" y="33832"/>
                  </a:lnTo>
                  <a:lnTo>
                    <a:pt x="36029" y="26847"/>
                  </a:lnTo>
                  <a:lnTo>
                    <a:pt x="38239" y="18757"/>
                  </a:lnTo>
                  <a:close/>
                </a:path>
                <a:path w="194309" h="38735">
                  <a:moveTo>
                    <a:pt x="193763" y="18757"/>
                  </a:moveTo>
                  <a:lnTo>
                    <a:pt x="155155" y="0"/>
                  </a:lnTo>
                  <a:lnTo>
                    <a:pt x="155155" y="38607"/>
                  </a:lnTo>
                  <a:lnTo>
                    <a:pt x="193763" y="18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500808" y="1979574"/>
              <a:ext cx="38735" cy="38100"/>
            </a:xfrm>
            <a:custGeom>
              <a:avLst/>
              <a:gdLst/>
              <a:ahLst/>
              <a:cxnLst/>
              <a:rect l="l" t="t" r="r" b="b"/>
              <a:pathLst>
                <a:path w="38734" h="38100">
                  <a:moveTo>
                    <a:pt x="0" y="18757"/>
                  </a:moveTo>
                  <a:lnTo>
                    <a:pt x="2209" y="10299"/>
                  </a:lnTo>
                  <a:lnTo>
                    <a:pt x="6984" y="3314"/>
                  </a:lnTo>
                  <a:lnTo>
                    <a:pt x="15074" y="0"/>
                  </a:lnTo>
                  <a:lnTo>
                    <a:pt x="23164" y="0"/>
                  </a:lnTo>
                  <a:lnTo>
                    <a:pt x="31254" y="3314"/>
                  </a:lnTo>
                  <a:lnTo>
                    <a:pt x="36029" y="10299"/>
                  </a:lnTo>
                  <a:lnTo>
                    <a:pt x="38239" y="18757"/>
                  </a:lnTo>
                  <a:lnTo>
                    <a:pt x="36029" y="26847"/>
                  </a:lnTo>
                  <a:lnTo>
                    <a:pt x="31254" y="33832"/>
                  </a:lnTo>
                  <a:lnTo>
                    <a:pt x="23164" y="37515"/>
                  </a:lnTo>
                  <a:lnTo>
                    <a:pt x="15074" y="37515"/>
                  </a:lnTo>
                  <a:lnTo>
                    <a:pt x="6985" y="33832"/>
                  </a:lnTo>
                  <a:lnTo>
                    <a:pt x="2209" y="26847"/>
                  </a:lnTo>
                  <a:lnTo>
                    <a:pt x="0" y="187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655964" y="1979574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0" y="38608"/>
                  </a:moveTo>
                  <a:lnTo>
                    <a:pt x="0" y="0"/>
                  </a:lnTo>
                  <a:lnTo>
                    <a:pt x="38608" y="18757"/>
                  </a:lnTo>
                  <a:lnTo>
                    <a:pt x="0" y="386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539048" y="1998332"/>
              <a:ext cx="117475" cy="0"/>
            </a:xfrm>
            <a:custGeom>
              <a:avLst/>
              <a:gdLst/>
              <a:ahLst/>
              <a:cxnLst/>
              <a:rect l="l" t="t" r="r" b="b"/>
              <a:pathLst>
                <a:path w="117475" h="0">
                  <a:moveTo>
                    <a:pt x="0" y="0"/>
                  </a:moveTo>
                  <a:lnTo>
                    <a:pt x="1169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237918" y="1979574"/>
              <a:ext cx="194310" cy="38735"/>
            </a:xfrm>
            <a:custGeom>
              <a:avLst/>
              <a:gdLst/>
              <a:ahLst/>
              <a:cxnLst/>
              <a:rect l="l" t="t" r="r" b="b"/>
              <a:pathLst>
                <a:path w="194309" h="38735">
                  <a:moveTo>
                    <a:pt x="38608" y="18757"/>
                  </a:moveTo>
                  <a:lnTo>
                    <a:pt x="36398" y="10299"/>
                  </a:lnTo>
                  <a:lnTo>
                    <a:pt x="31623" y="3314"/>
                  </a:lnTo>
                  <a:lnTo>
                    <a:pt x="23533" y="0"/>
                  </a:lnTo>
                  <a:lnTo>
                    <a:pt x="15074" y="0"/>
                  </a:lnTo>
                  <a:lnTo>
                    <a:pt x="6984" y="3314"/>
                  </a:lnTo>
                  <a:lnTo>
                    <a:pt x="2209" y="10299"/>
                  </a:lnTo>
                  <a:lnTo>
                    <a:pt x="0" y="18757"/>
                  </a:lnTo>
                  <a:lnTo>
                    <a:pt x="2209" y="26847"/>
                  </a:lnTo>
                  <a:lnTo>
                    <a:pt x="6985" y="33832"/>
                  </a:lnTo>
                  <a:lnTo>
                    <a:pt x="15074" y="37515"/>
                  </a:lnTo>
                  <a:lnTo>
                    <a:pt x="23533" y="37515"/>
                  </a:lnTo>
                  <a:lnTo>
                    <a:pt x="31623" y="33832"/>
                  </a:lnTo>
                  <a:lnTo>
                    <a:pt x="36398" y="26847"/>
                  </a:lnTo>
                  <a:lnTo>
                    <a:pt x="38608" y="18757"/>
                  </a:lnTo>
                  <a:close/>
                </a:path>
                <a:path w="194309" h="38735">
                  <a:moveTo>
                    <a:pt x="193763" y="18757"/>
                  </a:moveTo>
                  <a:lnTo>
                    <a:pt x="155155" y="0"/>
                  </a:lnTo>
                  <a:lnTo>
                    <a:pt x="155155" y="38607"/>
                  </a:lnTo>
                  <a:lnTo>
                    <a:pt x="193763" y="18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8237918" y="1979574"/>
              <a:ext cx="38735" cy="38100"/>
            </a:xfrm>
            <a:custGeom>
              <a:avLst/>
              <a:gdLst/>
              <a:ahLst/>
              <a:cxnLst/>
              <a:rect l="l" t="t" r="r" b="b"/>
              <a:pathLst>
                <a:path w="38734" h="38100">
                  <a:moveTo>
                    <a:pt x="0" y="18757"/>
                  </a:moveTo>
                  <a:lnTo>
                    <a:pt x="2209" y="10299"/>
                  </a:lnTo>
                  <a:lnTo>
                    <a:pt x="6984" y="3314"/>
                  </a:lnTo>
                  <a:lnTo>
                    <a:pt x="15074" y="0"/>
                  </a:lnTo>
                  <a:lnTo>
                    <a:pt x="23533" y="0"/>
                  </a:lnTo>
                  <a:lnTo>
                    <a:pt x="31623" y="3314"/>
                  </a:lnTo>
                  <a:lnTo>
                    <a:pt x="36398" y="10299"/>
                  </a:lnTo>
                  <a:lnTo>
                    <a:pt x="38608" y="18757"/>
                  </a:lnTo>
                  <a:lnTo>
                    <a:pt x="36398" y="26847"/>
                  </a:lnTo>
                  <a:lnTo>
                    <a:pt x="31623" y="33832"/>
                  </a:lnTo>
                  <a:lnTo>
                    <a:pt x="23533" y="37515"/>
                  </a:lnTo>
                  <a:lnTo>
                    <a:pt x="15074" y="37515"/>
                  </a:lnTo>
                  <a:lnTo>
                    <a:pt x="6985" y="33832"/>
                  </a:lnTo>
                  <a:lnTo>
                    <a:pt x="2209" y="26847"/>
                  </a:lnTo>
                  <a:lnTo>
                    <a:pt x="0" y="187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8393074" y="1979574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0" y="38608"/>
                  </a:moveTo>
                  <a:lnTo>
                    <a:pt x="0" y="0"/>
                  </a:lnTo>
                  <a:lnTo>
                    <a:pt x="38608" y="18757"/>
                  </a:lnTo>
                  <a:lnTo>
                    <a:pt x="0" y="386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8276514" y="1998332"/>
              <a:ext cx="116839" cy="0"/>
            </a:xfrm>
            <a:custGeom>
              <a:avLst/>
              <a:gdLst/>
              <a:ahLst/>
              <a:cxnLst/>
              <a:rect l="l" t="t" r="r" b="b"/>
              <a:pathLst>
                <a:path w="116840" h="0">
                  <a:moveTo>
                    <a:pt x="0" y="0"/>
                  </a:moveTo>
                  <a:lnTo>
                    <a:pt x="1165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975397" y="1979574"/>
              <a:ext cx="194310" cy="38735"/>
            </a:xfrm>
            <a:custGeom>
              <a:avLst/>
              <a:gdLst/>
              <a:ahLst/>
              <a:cxnLst/>
              <a:rect l="l" t="t" r="r" b="b"/>
              <a:pathLst>
                <a:path w="194309" h="38735">
                  <a:moveTo>
                    <a:pt x="38239" y="18757"/>
                  </a:moveTo>
                  <a:lnTo>
                    <a:pt x="36029" y="10299"/>
                  </a:lnTo>
                  <a:lnTo>
                    <a:pt x="31254" y="3314"/>
                  </a:lnTo>
                  <a:lnTo>
                    <a:pt x="23164" y="0"/>
                  </a:lnTo>
                  <a:lnTo>
                    <a:pt x="15074" y="0"/>
                  </a:lnTo>
                  <a:lnTo>
                    <a:pt x="6984" y="3314"/>
                  </a:lnTo>
                  <a:lnTo>
                    <a:pt x="1104" y="10299"/>
                  </a:lnTo>
                  <a:lnTo>
                    <a:pt x="0" y="18757"/>
                  </a:lnTo>
                  <a:lnTo>
                    <a:pt x="1104" y="26847"/>
                  </a:lnTo>
                  <a:lnTo>
                    <a:pt x="6985" y="33832"/>
                  </a:lnTo>
                  <a:lnTo>
                    <a:pt x="15074" y="37515"/>
                  </a:lnTo>
                  <a:lnTo>
                    <a:pt x="23164" y="37515"/>
                  </a:lnTo>
                  <a:lnTo>
                    <a:pt x="31254" y="33832"/>
                  </a:lnTo>
                  <a:lnTo>
                    <a:pt x="36029" y="26847"/>
                  </a:lnTo>
                  <a:lnTo>
                    <a:pt x="38239" y="18757"/>
                  </a:lnTo>
                  <a:close/>
                </a:path>
                <a:path w="194309" h="38735">
                  <a:moveTo>
                    <a:pt x="193763" y="18757"/>
                  </a:moveTo>
                  <a:lnTo>
                    <a:pt x="155155" y="0"/>
                  </a:lnTo>
                  <a:lnTo>
                    <a:pt x="155155" y="38607"/>
                  </a:lnTo>
                  <a:lnTo>
                    <a:pt x="193763" y="18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975397" y="1979574"/>
              <a:ext cx="38735" cy="38100"/>
            </a:xfrm>
            <a:custGeom>
              <a:avLst/>
              <a:gdLst/>
              <a:ahLst/>
              <a:cxnLst/>
              <a:rect l="l" t="t" r="r" b="b"/>
              <a:pathLst>
                <a:path w="38734" h="38100">
                  <a:moveTo>
                    <a:pt x="0" y="18757"/>
                  </a:moveTo>
                  <a:lnTo>
                    <a:pt x="1104" y="10299"/>
                  </a:lnTo>
                  <a:lnTo>
                    <a:pt x="6984" y="3314"/>
                  </a:lnTo>
                  <a:lnTo>
                    <a:pt x="15074" y="0"/>
                  </a:lnTo>
                  <a:lnTo>
                    <a:pt x="23164" y="0"/>
                  </a:lnTo>
                  <a:lnTo>
                    <a:pt x="31254" y="3314"/>
                  </a:lnTo>
                  <a:lnTo>
                    <a:pt x="36029" y="10299"/>
                  </a:lnTo>
                  <a:lnTo>
                    <a:pt x="38239" y="18757"/>
                  </a:lnTo>
                  <a:lnTo>
                    <a:pt x="36029" y="26847"/>
                  </a:lnTo>
                  <a:lnTo>
                    <a:pt x="31254" y="33832"/>
                  </a:lnTo>
                  <a:lnTo>
                    <a:pt x="23164" y="37515"/>
                  </a:lnTo>
                  <a:lnTo>
                    <a:pt x="15074" y="37515"/>
                  </a:lnTo>
                  <a:lnTo>
                    <a:pt x="6985" y="33832"/>
                  </a:lnTo>
                  <a:lnTo>
                    <a:pt x="1104" y="26847"/>
                  </a:lnTo>
                  <a:lnTo>
                    <a:pt x="0" y="187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8130553" y="1979574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0" y="38608"/>
                  </a:moveTo>
                  <a:lnTo>
                    <a:pt x="0" y="0"/>
                  </a:lnTo>
                  <a:lnTo>
                    <a:pt x="38608" y="18757"/>
                  </a:lnTo>
                  <a:lnTo>
                    <a:pt x="0" y="386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8013636" y="1998332"/>
              <a:ext cx="117475" cy="0"/>
            </a:xfrm>
            <a:custGeom>
              <a:avLst/>
              <a:gdLst/>
              <a:ahLst/>
              <a:cxnLst/>
              <a:rect l="l" t="t" r="r" b="b"/>
              <a:pathLst>
                <a:path w="117475" h="0">
                  <a:moveTo>
                    <a:pt x="0" y="0"/>
                  </a:moveTo>
                  <a:lnTo>
                    <a:pt x="1169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712507" y="1979574"/>
              <a:ext cx="194310" cy="38735"/>
            </a:xfrm>
            <a:custGeom>
              <a:avLst/>
              <a:gdLst/>
              <a:ahLst/>
              <a:cxnLst/>
              <a:rect l="l" t="t" r="r" b="b"/>
              <a:pathLst>
                <a:path w="194309" h="38735">
                  <a:moveTo>
                    <a:pt x="38608" y="18757"/>
                  </a:moveTo>
                  <a:lnTo>
                    <a:pt x="36029" y="10299"/>
                  </a:lnTo>
                  <a:lnTo>
                    <a:pt x="31623" y="3314"/>
                  </a:lnTo>
                  <a:lnTo>
                    <a:pt x="23164" y="0"/>
                  </a:lnTo>
                  <a:lnTo>
                    <a:pt x="15074" y="0"/>
                  </a:lnTo>
                  <a:lnTo>
                    <a:pt x="6984" y="3314"/>
                  </a:lnTo>
                  <a:lnTo>
                    <a:pt x="1104" y="10299"/>
                  </a:lnTo>
                  <a:lnTo>
                    <a:pt x="0" y="18757"/>
                  </a:lnTo>
                  <a:lnTo>
                    <a:pt x="1104" y="26847"/>
                  </a:lnTo>
                  <a:lnTo>
                    <a:pt x="6985" y="33832"/>
                  </a:lnTo>
                  <a:lnTo>
                    <a:pt x="15074" y="37515"/>
                  </a:lnTo>
                  <a:lnTo>
                    <a:pt x="23164" y="37515"/>
                  </a:lnTo>
                  <a:lnTo>
                    <a:pt x="31623" y="33832"/>
                  </a:lnTo>
                  <a:lnTo>
                    <a:pt x="36029" y="26847"/>
                  </a:lnTo>
                  <a:lnTo>
                    <a:pt x="38608" y="18757"/>
                  </a:lnTo>
                  <a:close/>
                </a:path>
                <a:path w="194309" h="38735">
                  <a:moveTo>
                    <a:pt x="193763" y="18757"/>
                  </a:moveTo>
                  <a:lnTo>
                    <a:pt x="155155" y="0"/>
                  </a:lnTo>
                  <a:lnTo>
                    <a:pt x="155155" y="38607"/>
                  </a:lnTo>
                  <a:lnTo>
                    <a:pt x="193763" y="18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712507" y="1979574"/>
              <a:ext cx="38735" cy="38100"/>
            </a:xfrm>
            <a:custGeom>
              <a:avLst/>
              <a:gdLst/>
              <a:ahLst/>
              <a:cxnLst/>
              <a:rect l="l" t="t" r="r" b="b"/>
              <a:pathLst>
                <a:path w="38734" h="38100">
                  <a:moveTo>
                    <a:pt x="0" y="18757"/>
                  </a:moveTo>
                  <a:lnTo>
                    <a:pt x="1104" y="10299"/>
                  </a:lnTo>
                  <a:lnTo>
                    <a:pt x="6984" y="3314"/>
                  </a:lnTo>
                  <a:lnTo>
                    <a:pt x="15074" y="0"/>
                  </a:lnTo>
                  <a:lnTo>
                    <a:pt x="23164" y="0"/>
                  </a:lnTo>
                  <a:lnTo>
                    <a:pt x="31623" y="3314"/>
                  </a:lnTo>
                  <a:lnTo>
                    <a:pt x="36029" y="10299"/>
                  </a:lnTo>
                  <a:lnTo>
                    <a:pt x="38608" y="18757"/>
                  </a:lnTo>
                  <a:lnTo>
                    <a:pt x="36029" y="26847"/>
                  </a:lnTo>
                  <a:lnTo>
                    <a:pt x="31623" y="33832"/>
                  </a:lnTo>
                  <a:lnTo>
                    <a:pt x="23164" y="37515"/>
                  </a:lnTo>
                  <a:lnTo>
                    <a:pt x="15074" y="37515"/>
                  </a:lnTo>
                  <a:lnTo>
                    <a:pt x="6985" y="33832"/>
                  </a:lnTo>
                  <a:lnTo>
                    <a:pt x="1104" y="26847"/>
                  </a:lnTo>
                  <a:lnTo>
                    <a:pt x="0" y="187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867663" y="1979574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0" y="38608"/>
                  </a:moveTo>
                  <a:lnTo>
                    <a:pt x="0" y="0"/>
                  </a:lnTo>
                  <a:lnTo>
                    <a:pt x="38608" y="18757"/>
                  </a:lnTo>
                  <a:lnTo>
                    <a:pt x="0" y="386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751102" y="1998332"/>
              <a:ext cx="116839" cy="0"/>
            </a:xfrm>
            <a:custGeom>
              <a:avLst/>
              <a:gdLst/>
              <a:ahLst/>
              <a:cxnLst/>
              <a:rect l="l" t="t" r="r" b="b"/>
              <a:pathLst>
                <a:path w="116840" h="0">
                  <a:moveTo>
                    <a:pt x="0" y="0"/>
                  </a:moveTo>
                  <a:lnTo>
                    <a:pt x="1165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449604" y="1979574"/>
              <a:ext cx="194310" cy="38735"/>
            </a:xfrm>
            <a:custGeom>
              <a:avLst/>
              <a:gdLst/>
              <a:ahLst/>
              <a:cxnLst/>
              <a:rect l="l" t="t" r="r" b="b"/>
              <a:pathLst>
                <a:path w="194309" h="38735">
                  <a:moveTo>
                    <a:pt x="38608" y="18757"/>
                  </a:moveTo>
                  <a:lnTo>
                    <a:pt x="36398" y="10299"/>
                  </a:lnTo>
                  <a:lnTo>
                    <a:pt x="31623" y="3314"/>
                  </a:lnTo>
                  <a:lnTo>
                    <a:pt x="23533" y="0"/>
                  </a:lnTo>
                  <a:lnTo>
                    <a:pt x="15443" y="0"/>
                  </a:lnTo>
                  <a:lnTo>
                    <a:pt x="6984" y="3314"/>
                  </a:lnTo>
                  <a:lnTo>
                    <a:pt x="1473" y="10299"/>
                  </a:lnTo>
                  <a:lnTo>
                    <a:pt x="0" y="18757"/>
                  </a:lnTo>
                  <a:lnTo>
                    <a:pt x="1473" y="26847"/>
                  </a:lnTo>
                  <a:lnTo>
                    <a:pt x="6985" y="33832"/>
                  </a:lnTo>
                  <a:lnTo>
                    <a:pt x="15443" y="37515"/>
                  </a:lnTo>
                  <a:lnTo>
                    <a:pt x="23533" y="37515"/>
                  </a:lnTo>
                  <a:lnTo>
                    <a:pt x="31623" y="33832"/>
                  </a:lnTo>
                  <a:lnTo>
                    <a:pt x="36398" y="26847"/>
                  </a:lnTo>
                  <a:lnTo>
                    <a:pt x="38608" y="18757"/>
                  </a:lnTo>
                  <a:close/>
                </a:path>
                <a:path w="194309" h="38735">
                  <a:moveTo>
                    <a:pt x="194132" y="18757"/>
                  </a:moveTo>
                  <a:lnTo>
                    <a:pt x="155524" y="0"/>
                  </a:lnTo>
                  <a:lnTo>
                    <a:pt x="155524" y="38607"/>
                  </a:lnTo>
                  <a:lnTo>
                    <a:pt x="194132" y="18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449604" y="1979574"/>
              <a:ext cx="38735" cy="38100"/>
            </a:xfrm>
            <a:custGeom>
              <a:avLst/>
              <a:gdLst/>
              <a:ahLst/>
              <a:cxnLst/>
              <a:rect l="l" t="t" r="r" b="b"/>
              <a:pathLst>
                <a:path w="38734" h="38100">
                  <a:moveTo>
                    <a:pt x="0" y="18757"/>
                  </a:moveTo>
                  <a:lnTo>
                    <a:pt x="1473" y="10299"/>
                  </a:lnTo>
                  <a:lnTo>
                    <a:pt x="6984" y="3314"/>
                  </a:lnTo>
                  <a:lnTo>
                    <a:pt x="15443" y="0"/>
                  </a:lnTo>
                  <a:lnTo>
                    <a:pt x="23533" y="0"/>
                  </a:lnTo>
                  <a:lnTo>
                    <a:pt x="31623" y="3314"/>
                  </a:lnTo>
                  <a:lnTo>
                    <a:pt x="36398" y="10299"/>
                  </a:lnTo>
                  <a:lnTo>
                    <a:pt x="38608" y="18757"/>
                  </a:lnTo>
                  <a:lnTo>
                    <a:pt x="36398" y="26847"/>
                  </a:lnTo>
                  <a:lnTo>
                    <a:pt x="31623" y="33832"/>
                  </a:lnTo>
                  <a:lnTo>
                    <a:pt x="23533" y="37515"/>
                  </a:lnTo>
                  <a:lnTo>
                    <a:pt x="15443" y="37515"/>
                  </a:lnTo>
                  <a:lnTo>
                    <a:pt x="6985" y="33832"/>
                  </a:lnTo>
                  <a:lnTo>
                    <a:pt x="1473" y="26847"/>
                  </a:lnTo>
                  <a:lnTo>
                    <a:pt x="0" y="187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605128" y="1979574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0" y="38608"/>
                  </a:moveTo>
                  <a:lnTo>
                    <a:pt x="0" y="0"/>
                  </a:lnTo>
                  <a:lnTo>
                    <a:pt x="38608" y="18757"/>
                  </a:lnTo>
                  <a:lnTo>
                    <a:pt x="0" y="386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488212" y="1998332"/>
              <a:ext cx="117475" cy="0"/>
            </a:xfrm>
            <a:custGeom>
              <a:avLst/>
              <a:gdLst/>
              <a:ahLst/>
              <a:cxnLst/>
              <a:rect l="l" t="t" r="r" b="b"/>
              <a:pathLst>
                <a:path w="117475" h="0">
                  <a:moveTo>
                    <a:pt x="0" y="0"/>
                  </a:moveTo>
                  <a:lnTo>
                    <a:pt x="1169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187082" y="1979574"/>
              <a:ext cx="194310" cy="38735"/>
            </a:xfrm>
            <a:custGeom>
              <a:avLst/>
              <a:gdLst/>
              <a:ahLst/>
              <a:cxnLst/>
              <a:rect l="l" t="t" r="r" b="b"/>
              <a:pathLst>
                <a:path w="194309" h="38735">
                  <a:moveTo>
                    <a:pt x="38608" y="18757"/>
                  </a:moveTo>
                  <a:lnTo>
                    <a:pt x="36029" y="10299"/>
                  </a:lnTo>
                  <a:lnTo>
                    <a:pt x="30149" y="3314"/>
                  </a:lnTo>
                  <a:lnTo>
                    <a:pt x="23164" y="0"/>
                  </a:lnTo>
                  <a:lnTo>
                    <a:pt x="15074" y="0"/>
                  </a:lnTo>
                  <a:lnTo>
                    <a:pt x="6984" y="3314"/>
                  </a:lnTo>
                  <a:lnTo>
                    <a:pt x="1104" y="10299"/>
                  </a:lnTo>
                  <a:lnTo>
                    <a:pt x="0" y="18757"/>
                  </a:lnTo>
                  <a:lnTo>
                    <a:pt x="1104" y="26847"/>
                  </a:lnTo>
                  <a:lnTo>
                    <a:pt x="6985" y="33832"/>
                  </a:lnTo>
                  <a:lnTo>
                    <a:pt x="15074" y="37515"/>
                  </a:lnTo>
                  <a:lnTo>
                    <a:pt x="23164" y="37515"/>
                  </a:lnTo>
                  <a:lnTo>
                    <a:pt x="30149" y="33832"/>
                  </a:lnTo>
                  <a:lnTo>
                    <a:pt x="36029" y="26847"/>
                  </a:lnTo>
                  <a:lnTo>
                    <a:pt x="38608" y="18757"/>
                  </a:lnTo>
                  <a:close/>
                </a:path>
                <a:path w="194309" h="38735">
                  <a:moveTo>
                    <a:pt x="193763" y="18757"/>
                  </a:moveTo>
                  <a:lnTo>
                    <a:pt x="155155" y="0"/>
                  </a:lnTo>
                  <a:lnTo>
                    <a:pt x="155155" y="38607"/>
                  </a:lnTo>
                  <a:lnTo>
                    <a:pt x="193763" y="18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187082" y="1979574"/>
              <a:ext cx="38735" cy="38100"/>
            </a:xfrm>
            <a:custGeom>
              <a:avLst/>
              <a:gdLst/>
              <a:ahLst/>
              <a:cxnLst/>
              <a:rect l="l" t="t" r="r" b="b"/>
              <a:pathLst>
                <a:path w="38734" h="38100">
                  <a:moveTo>
                    <a:pt x="0" y="18757"/>
                  </a:moveTo>
                  <a:lnTo>
                    <a:pt x="1104" y="10299"/>
                  </a:lnTo>
                  <a:lnTo>
                    <a:pt x="6984" y="3314"/>
                  </a:lnTo>
                  <a:lnTo>
                    <a:pt x="15074" y="0"/>
                  </a:lnTo>
                  <a:lnTo>
                    <a:pt x="23164" y="0"/>
                  </a:lnTo>
                  <a:lnTo>
                    <a:pt x="30149" y="3314"/>
                  </a:lnTo>
                  <a:lnTo>
                    <a:pt x="36029" y="10299"/>
                  </a:lnTo>
                  <a:lnTo>
                    <a:pt x="38608" y="18757"/>
                  </a:lnTo>
                  <a:lnTo>
                    <a:pt x="36029" y="26847"/>
                  </a:lnTo>
                  <a:lnTo>
                    <a:pt x="30149" y="33832"/>
                  </a:lnTo>
                  <a:lnTo>
                    <a:pt x="23164" y="37515"/>
                  </a:lnTo>
                  <a:lnTo>
                    <a:pt x="15074" y="37515"/>
                  </a:lnTo>
                  <a:lnTo>
                    <a:pt x="6985" y="33832"/>
                  </a:lnTo>
                  <a:lnTo>
                    <a:pt x="1104" y="26847"/>
                  </a:lnTo>
                  <a:lnTo>
                    <a:pt x="0" y="187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342238" y="1979574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0" y="38608"/>
                  </a:moveTo>
                  <a:lnTo>
                    <a:pt x="0" y="0"/>
                  </a:lnTo>
                  <a:lnTo>
                    <a:pt x="38608" y="18757"/>
                  </a:lnTo>
                  <a:lnTo>
                    <a:pt x="0" y="386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225678" y="1998332"/>
              <a:ext cx="116839" cy="0"/>
            </a:xfrm>
            <a:custGeom>
              <a:avLst/>
              <a:gdLst/>
              <a:ahLst/>
              <a:cxnLst/>
              <a:rect l="l" t="t" r="r" b="b"/>
              <a:pathLst>
                <a:path w="116840" h="0">
                  <a:moveTo>
                    <a:pt x="0" y="0"/>
                  </a:moveTo>
                  <a:lnTo>
                    <a:pt x="1165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6924192" y="1979574"/>
              <a:ext cx="194310" cy="38735"/>
            </a:xfrm>
            <a:custGeom>
              <a:avLst/>
              <a:gdLst/>
              <a:ahLst/>
              <a:cxnLst/>
              <a:rect l="l" t="t" r="r" b="b"/>
              <a:pathLst>
                <a:path w="194309" h="38735">
                  <a:moveTo>
                    <a:pt x="38608" y="18757"/>
                  </a:moveTo>
                  <a:lnTo>
                    <a:pt x="36398" y="10299"/>
                  </a:lnTo>
                  <a:lnTo>
                    <a:pt x="30518" y="3314"/>
                  </a:lnTo>
                  <a:lnTo>
                    <a:pt x="23533" y="0"/>
                  </a:lnTo>
                  <a:lnTo>
                    <a:pt x="13970" y="0"/>
                  </a:lnTo>
                  <a:lnTo>
                    <a:pt x="6984" y="3314"/>
                  </a:lnTo>
                  <a:lnTo>
                    <a:pt x="1104" y="10299"/>
                  </a:lnTo>
                  <a:lnTo>
                    <a:pt x="0" y="18757"/>
                  </a:lnTo>
                  <a:lnTo>
                    <a:pt x="1104" y="26847"/>
                  </a:lnTo>
                  <a:lnTo>
                    <a:pt x="6985" y="33832"/>
                  </a:lnTo>
                  <a:lnTo>
                    <a:pt x="13970" y="37515"/>
                  </a:lnTo>
                  <a:lnTo>
                    <a:pt x="23533" y="37515"/>
                  </a:lnTo>
                  <a:lnTo>
                    <a:pt x="30518" y="33832"/>
                  </a:lnTo>
                  <a:lnTo>
                    <a:pt x="36398" y="26847"/>
                  </a:lnTo>
                  <a:lnTo>
                    <a:pt x="38608" y="18757"/>
                  </a:lnTo>
                  <a:close/>
                </a:path>
                <a:path w="194309" h="38735">
                  <a:moveTo>
                    <a:pt x="193763" y="18757"/>
                  </a:moveTo>
                  <a:lnTo>
                    <a:pt x="155524" y="0"/>
                  </a:lnTo>
                  <a:lnTo>
                    <a:pt x="155524" y="38607"/>
                  </a:lnTo>
                  <a:lnTo>
                    <a:pt x="193763" y="18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6924192" y="1979574"/>
              <a:ext cx="38735" cy="38100"/>
            </a:xfrm>
            <a:custGeom>
              <a:avLst/>
              <a:gdLst/>
              <a:ahLst/>
              <a:cxnLst/>
              <a:rect l="l" t="t" r="r" b="b"/>
              <a:pathLst>
                <a:path w="38734" h="38100">
                  <a:moveTo>
                    <a:pt x="0" y="18757"/>
                  </a:moveTo>
                  <a:lnTo>
                    <a:pt x="1104" y="10299"/>
                  </a:lnTo>
                  <a:lnTo>
                    <a:pt x="6984" y="3314"/>
                  </a:lnTo>
                  <a:lnTo>
                    <a:pt x="13970" y="0"/>
                  </a:lnTo>
                  <a:lnTo>
                    <a:pt x="23533" y="0"/>
                  </a:lnTo>
                  <a:lnTo>
                    <a:pt x="30518" y="3314"/>
                  </a:lnTo>
                  <a:lnTo>
                    <a:pt x="36398" y="10299"/>
                  </a:lnTo>
                  <a:lnTo>
                    <a:pt x="38608" y="18757"/>
                  </a:lnTo>
                  <a:lnTo>
                    <a:pt x="36398" y="26847"/>
                  </a:lnTo>
                  <a:lnTo>
                    <a:pt x="30518" y="33832"/>
                  </a:lnTo>
                  <a:lnTo>
                    <a:pt x="23533" y="37515"/>
                  </a:lnTo>
                  <a:lnTo>
                    <a:pt x="13970" y="37515"/>
                  </a:lnTo>
                  <a:lnTo>
                    <a:pt x="6985" y="33832"/>
                  </a:lnTo>
                  <a:lnTo>
                    <a:pt x="1104" y="26847"/>
                  </a:lnTo>
                  <a:lnTo>
                    <a:pt x="0" y="187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079716" y="1979574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0" y="38608"/>
                  </a:moveTo>
                  <a:lnTo>
                    <a:pt x="0" y="0"/>
                  </a:lnTo>
                  <a:lnTo>
                    <a:pt x="38239" y="18757"/>
                  </a:lnTo>
                  <a:lnTo>
                    <a:pt x="0" y="386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6962800" y="1998332"/>
              <a:ext cx="117475" cy="0"/>
            </a:xfrm>
            <a:custGeom>
              <a:avLst/>
              <a:gdLst/>
              <a:ahLst/>
              <a:cxnLst/>
              <a:rect l="l" t="t" r="r" b="b"/>
              <a:pathLst>
                <a:path w="117475" h="0">
                  <a:moveTo>
                    <a:pt x="0" y="0"/>
                  </a:moveTo>
                  <a:lnTo>
                    <a:pt x="1169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9132417" y="1909292"/>
              <a:ext cx="198678" cy="200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8763330" y="1979574"/>
              <a:ext cx="370840" cy="38735"/>
            </a:xfrm>
            <a:custGeom>
              <a:avLst/>
              <a:gdLst/>
              <a:ahLst/>
              <a:cxnLst/>
              <a:rect l="l" t="t" r="r" b="b"/>
              <a:pathLst>
                <a:path w="370840" h="38735">
                  <a:moveTo>
                    <a:pt x="38608" y="18757"/>
                  </a:moveTo>
                  <a:lnTo>
                    <a:pt x="36398" y="10299"/>
                  </a:lnTo>
                  <a:lnTo>
                    <a:pt x="31623" y="3314"/>
                  </a:lnTo>
                  <a:lnTo>
                    <a:pt x="23533" y="0"/>
                  </a:lnTo>
                  <a:lnTo>
                    <a:pt x="15443" y="0"/>
                  </a:lnTo>
                  <a:lnTo>
                    <a:pt x="6984" y="3314"/>
                  </a:lnTo>
                  <a:lnTo>
                    <a:pt x="2578" y="10299"/>
                  </a:lnTo>
                  <a:lnTo>
                    <a:pt x="0" y="18757"/>
                  </a:lnTo>
                  <a:lnTo>
                    <a:pt x="2578" y="26847"/>
                  </a:lnTo>
                  <a:lnTo>
                    <a:pt x="6985" y="33832"/>
                  </a:lnTo>
                  <a:lnTo>
                    <a:pt x="15443" y="37515"/>
                  </a:lnTo>
                  <a:lnTo>
                    <a:pt x="23533" y="37515"/>
                  </a:lnTo>
                  <a:lnTo>
                    <a:pt x="31623" y="33832"/>
                  </a:lnTo>
                  <a:lnTo>
                    <a:pt x="36398" y="26847"/>
                  </a:lnTo>
                  <a:lnTo>
                    <a:pt x="38608" y="18757"/>
                  </a:lnTo>
                  <a:close/>
                </a:path>
                <a:path w="370840" h="38735">
                  <a:moveTo>
                    <a:pt x="370255" y="18757"/>
                  </a:moveTo>
                  <a:lnTo>
                    <a:pt x="331647" y="0"/>
                  </a:lnTo>
                  <a:lnTo>
                    <a:pt x="331647" y="38607"/>
                  </a:lnTo>
                  <a:lnTo>
                    <a:pt x="370255" y="18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8763330" y="1979574"/>
              <a:ext cx="38735" cy="38100"/>
            </a:xfrm>
            <a:custGeom>
              <a:avLst/>
              <a:gdLst/>
              <a:ahLst/>
              <a:cxnLst/>
              <a:rect l="l" t="t" r="r" b="b"/>
              <a:pathLst>
                <a:path w="38734" h="38100">
                  <a:moveTo>
                    <a:pt x="0" y="18757"/>
                  </a:moveTo>
                  <a:lnTo>
                    <a:pt x="2578" y="10299"/>
                  </a:lnTo>
                  <a:lnTo>
                    <a:pt x="6984" y="3314"/>
                  </a:lnTo>
                  <a:lnTo>
                    <a:pt x="15443" y="0"/>
                  </a:lnTo>
                  <a:lnTo>
                    <a:pt x="23533" y="0"/>
                  </a:lnTo>
                  <a:lnTo>
                    <a:pt x="31623" y="3314"/>
                  </a:lnTo>
                  <a:lnTo>
                    <a:pt x="36398" y="10299"/>
                  </a:lnTo>
                  <a:lnTo>
                    <a:pt x="38608" y="18757"/>
                  </a:lnTo>
                  <a:lnTo>
                    <a:pt x="36398" y="26847"/>
                  </a:lnTo>
                  <a:lnTo>
                    <a:pt x="31623" y="33832"/>
                  </a:lnTo>
                  <a:lnTo>
                    <a:pt x="23533" y="37515"/>
                  </a:lnTo>
                  <a:lnTo>
                    <a:pt x="15443" y="37515"/>
                  </a:lnTo>
                  <a:lnTo>
                    <a:pt x="6985" y="33832"/>
                  </a:lnTo>
                  <a:lnTo>
                    <a:pt x="2578" y="26847"/>
                  </a:lnTo>
                  <a:lnTo>
                    <a:pt x="0" y="187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9094978" y="1979574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0" y="38608"/>
                  </a:moveTo>
                  <a:lnTo>
                    <a:pt x="0" y="0"/>
                  </a:lnTo>
                  <a:lnTo>
                    <a:pt x="38608" y="18757"/>
                  </a:lnTo>
                  <a:lnTo>
                    <a:pt x="0" y="386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8801938" y="1998332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 h="0">
                  <a:moveTo>
                    <a:pt x="0" y="0"/>
                  </a:moveTo>
                  <a:lnTo>
                    <a:pt x="29303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/>
          <p:cNvSpPr txBox="1"/>
          <p:nvPr/>
        </p:nvSpPr>
        <p:spPr>
          <a:xfrm>
            <a:off x="6541808" y="1824050"/>
            <a:ext cx="2868295" cy="490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Times New Roman"/>
              <a:cs typeface="Times New Roman"/>
            </a:endParaRPr>
          </a:p>
          <a:p>
            <a:pPr algn="r" marR="129539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CF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6635762" y="1971497"/>
            <a:ext cx="308610" cy="248285"/>
            <a:chOff x="6635762" y="1971497"/>
            <a:chExt cx="308610" cy="248285"/>
          </a:xfrm>
        </p:grpSpPr>
        <p:sp>
          <p:nvSpPr>
            <p:cNvPr id="102" name="object 102"/>
            <p:cNvSpPr/>
            <p:nvPr/>
          </p:nvSpPr>
          <p:spPr>
            <a:xfrm>
              <a:off x="6637032" y="1998332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4" h="0">
                  <a:moveTo>
                    <a:pt x="0" y="0"/>
                  </a:moveTo>
                  <a:lnTo>
                    <a:pt x="1717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6801751" y="197149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682" y="26835"/>
                  </a:moveTo>
                  <a:lnTo>
                    <a:pt x="0" y="0"/>
                  </a:lnTo>
                  <a:lnTo>
                    <a:pt x="0" y="53682"/>
                  </a:lnTo>
                  <a:lnTo>
                    <a:pt x="53682" y="268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6637032" y="1998332"/>
              <a:ext cx="306070" cy="220345"/>
            </a:xfrm>
            <a:custGeom>
              <a:avLst/>
              <a:gdLst/>
              <a:ahLst/>
              <a:cxnLst/>
              <a:rect l="l" t="t" r="r" b="b"/>
              <a:pathLst>
                <a:path w="306070" h="220344">
                  <a:moveTo>
                    <a:pt x="0" y="0"/>
                  </a:moveTo>
                  <a:lnTo>
                    <a:pt x="0" y="219875"/>
                  </a:lnTo>
                  <a:lnTo>
                    <a:pt x="305904" y="2198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6942937" y="1998332"/>
              <a:ext cx="0" cy="220345"/>
            </a:xfrm>
            <a:custGeom>
              <a:avLst/>
              <a:gdLst/>
              <a:ahLst/>
              <a:cxnLst/>
              <a:rect l="l" t="t" r="r" b="b"/>
              <a:pathLst>
                <a:path w="0" h="220344">
                  <a:moveTo>
                    <a:pt x="0" y="0"/>
                  </a:moveTo>
                  <a:lnTo>
                    <a:pt x="0" y="2198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/>
          <p:cNvSpPr txBox="1"/>
          <p:nvPr/>
        </p:nvSpPr>
        <p:spPr>
          <a:xfrm>
            <a:off x="6035306" y="2225737"/>
            <a:ext cx="390779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78435" algn="l"/>
              </a:tabLst>
            </a:pPr>
            <a:r>
              <a:rPr dirty="0" sz="1300" b="1">
                <a:latin typeface="Arial"/>
                <a:cs typeface="Arial"/>
              </a:rPr>
              <a:t>SAL(Shift</a:t>
            </a:r>
            <a:r>
              <a:rPr dirty="0" sz="1300" spc="18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Aritmetik</a:t>
            </a:r>
            <a:r>
              <a:rPr dirty="0" sz="1300" spc="185" b="1">
                <a:latin typeface="Arial"/>
                <a:cs typeface="Arial"/>
              </a:rPr>
              <a:t> </a:t>
            </a:r>
            <a:r>
              <a:rPr dirty="0" sz="1300" b="1">
                <a:latin typeface="Arial"/>
                <a:cs typeface="Arial"/>
              </a:rPr>
              <a:t>Left):</a:t>
            </a:r>
            <a:r>
              <a:rPr dirty="0" sz="1300" spc="190" b="1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Bitleri</a:t>
            </a:r>
            <a:r>
              <a:rPr dirty="0" sz="1300" spc="19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sola</a:t>
            </a:r>
            <a:r>
              <a:rPr dirty="0" sz="1300" spc="18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doğru</a:t>
            </a:r>
            <a:r>
              <a:rPr dirty="0" sz="1300" spc="18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1’er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200762" y="2384576"/>
            <a:ext cx="3742054" cy="38290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 marR="5080">
              <a:lnSpc>
                <a:spcPts val="1250"/>
              </a:lnSpc>
              <a:spcBef>
                <a:spcPts val="400"/>
              </a:spcBef>
            </a:pPr>
            <a:r>
              <a:rPr dirty="0" sz="1300" spc="-5">
                <a:latin typeface="Arial"/>
                <a:cs typeface="Arial"/>
              </a:rPr>
              <a:t>bit </a:t>
            </a:r>
            <a:r>
              <a:rPr dirty="0" sz="1300" spc="-10">
                <a:latin typeface="Arial"/>
                <a:cs typeface="Arial"/>
              </a:rPr>
              <a:t>kaydırır. </a:t>
            </a:r>
            <a:r>
              <a:rPr dirty="0" sz="1300" spc="-5">
                <a:latin typeface="Arial"/>
                <a:cs typeface="Arial"/>
              </a:rPr>
              <a:t>En soldaki bitin değeri de kaydırılır  fakat eski değeri</a:t>
            </a:r>
            <a:r>
              <a:rPr dirty="0" sz="1300">
                <a:latin typeface="Arial"/>
                <a:cs typeface="Arial"/>
              </a:rPr>
              <a:t> </a:t>
            </a:r>
            <a:r>
              <a:rPr dirty="0" sz="1300" spc="-15">
                <a:latin typeface="Arial"/>
                <a:cs typeface="Arial"/>
              </a:rPr>
              <a:t>korunur.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5783275" y="2719577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202</a:t>
            </a:r>
            <a:endParaRPr sz="550">
              <a:latin typeface="Arimo"/>
              <a:cs typeface="Arimo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2415222" y="4260509"/>
            <a:ext cx="57467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70">
                <a:latin typeface="Arimo"/>
                <a:cs typeface="Arimo"/>
              </a:rPr>
              <a:t>Örnek</a:t>
            </a:r>
            <a:endParaRPr sz="1700">
              <a:latin typeface="Arimo"/>
              <a:cs typeface="Arimo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975190" y="4887768"/>
            <a:ext cx="1063625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95"/>
              </a:spcBef>
            </a:pPr>
            <a:r>
              <a:rPr dirty="0" sz="850" spc="10">
                <a:latin typeface="Arial"/>
                <a:cs typeface="Arial"/>
              </a:rPr>
              <a:t>MOV </a:t>
            </a:r>
            <a:r>
              <a:rPr dirty="0" sz="850" spc="-5">
                <a:latin typeface="Arial"/>
                <a:cs typeface="Arial"/>
              </a:rPr>
              <a:t>AL,11011010B  </a:t>
            </a:r>
            <a:r>
              <a:rPr dirty="0" sz="850" spc="5">
                <a:latin typeface="Arial"/>
                <a:cs typeface="Arial"/>
              </a:rPr>
              <a:t>SAL AL,1 ;</a:t>
            </a:r>
            <a:r>
              <a:rPr dirty="0" sz="850" spc="-140">
                <a:latin typeface="Arial"/>
                <a:cs typeface="Arial"/>
              </a:rPr>
              <a:t> </a:t>
            </a:r>
            <a:r>
              <a:rPr dirty="0" sz="850" spc="-5">
                <a:latin typeface="Arial"/>
                <a:cs typeface="Arial"/>
              </a:rPr>
              <a:t>10110100  </a:t>
            </a:r>
            <a:r>
              <a:rPr dirty="0" sz="850" spc="5">
                <a:latin typeface="Arial"/>
                <a:cs typeface="Arial"/>
              </a:rPr>
              <a:t>SAL AL,1 ;</a:t>
            </a:r>
            <a:r>
              <a:rPr dirty="0" sz="850" spc="-140">
                <a:latin typeface="Arial"/>
                <a:cs typeface="Arial"/>
              </a:rPr>
              <a:t> </a:t>
            </a:r>
            <a:r>
              <a:rPr dirty="0" sz="850" spc="-5">
                <a:latin typeface="Arial"/>
                <a:cs typeface="Arial"/>
              </a:rPr>
              <a:t>01101000  </a:t>
            </a:r>
            <a:r>
              <a:rPr dirty="0" sz="850" spc="5">
                <a:latin typeface="Arial"/>
                <a:cs typeface="Arial"/>
              </a:rPr>
              <a:t>SAL AL,1 ;</a:t>
            </a:r>
            <a:r>
              <a:rPr dirty="0" sz="850" spc="-140">
                <a:latin typeface="Arial"/>
                <a:cs typeface="Arial"/>
              </a:rPr>
              <a:t> </a:t>
            </a:r>
            <a:r>
              <a:rPr dirty="0" sz="850" spc="-5">
                <a:latin typeface="Arial"/>
                <a:cs typeface="Arial"/>
              </a:rPr>
              <a:t>11010000  </a:t>
            </a:r>
            <a:r>
              <a:rPr dirty="0" sz="850" spc="10">
                <a:latin typeface="Arial"/>
                <a:cs typeface="Arial"/>
              </a:rPr>
              <a:t>SAL </a:t>
            </a:r>
            <a:r>
              <a:rPr dirty="0" sz="850" spc="5">
                <a:latin typeface="Arial"/>
                <a:cs typeface="Arial"/>
              </a:rPr>
              <a:t>AL,1 ;</a:t>
            </a:r>
            <a:r>
              <a:rPr dirty="0" sz="850" spc="-165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10100000</a:t>
            </a:r>
            <a:endParaRPr sz="85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496493" y="5665470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734915" y="4921962"/>
            <a:ext cx="1061720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95"/>
              </a:spcBef>
            </a:pPr>
            <a:r>
              <a:rPr dirty="0" sz="850" spc="10">
                <a:latin typeface="Arial"/>
                <a:cs typeface="Arial"/>
              </a:rPr>
              <a:t>MOV </a:t>
            </a:r>
            <a:r>
              <a:rPr dirty="0" sz="850" spc="-10">
                <a:latin typeface="Arial"/>
                <a:cs typeface="Arial"/>
              </a:rPr>
              <a:t>AL,11011011B  </a:t>
            </a:r>
            <a:r>
              <a:rPr dirty="0" sz="850" spc="10">
                <a:latin typeface="Arial"/>
                <a:cs typeface="Arial"/>
              </a:rPr>
              <a:t>SAR </a:t>
            </a:r>
            <a:r>
              <a:rPr dirty="0" sz="850" spc="5">
                <a:latin typeface="Arial"/>
                <a:cs typeface="Arial"/>
              </a:rPr>
              <a:t>AL,1 ;</a:t>
            </a:r>
            <a:r>
              <a:rPr dirty="0" sz="850" spc="-125">
                <a:latin typeface="Arial"/>
                <a:cs typeface="Arial"/>
              </a:rPr>
              <a:t> </a:t>
            </a:r>
            <a:r>
              <a:rPr dirty="0" sz="850" spc="-15">
                <a:latin typeface="Arial"/>
                <a:cs typeface="Arial"/>
              </a:rPr>
              <a:t>11101101  </a:t>
            </a:r>
            <a:r>
              <a:rPr dirty="0" sz="850" spc="5">
                <a:latin typeface="Arial"/>
                <a:cs typeface="Arial"/>
              </a:rPr>
              <a:t>SAR AL,1 ;</a:t>
            </a:r>
            <a:r>
              <a:rPr dirty="0" sz="850" spc="-125">
                <a:latin typeface="Arial"/>
                <a:cs typeface="Arial"/>
              </a:rPr>
              <a:t> </a:t>
            </a:r>
            <a:r>
              <a:rPr dirty="0" sz="850" spc="-25">
                <a:latin typeface="Arial"/>
                <a:cs typeface="Arial"/>
              </a:rPr>
              <a:t>11110110  </a:t>
            </a:r>
            <a:r>
              <a:rPr dirty="0" sz="850" spc="5">
                <a:latin typeface="Arial"/>
                <a:cs typeface="Arial"/>
              </a:rPr>
              <a:t>SAR AL,1 ;</a:t>
            </a:r>
            <a:r>
              <a:rPr dirty="0" sz="850" spc="-105">
                <a:latin typeface="Arial"/>
                <a:cs typeface="Arial"/>
              </a:rPr>
              <a:t> </a:t>
            </a:r>
            <a:r>
              <a:rPr dirty="0" sz="850" spc="-40">
                <a:latin typeface="Arial"/>
                <a:cs typeface="Arial"/>
              </a:rPr>
              <a:t>11111011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850" spc="5">
                <a:latin typeface="Arial"/>
                <a:cs typeface="Arial"/>
              </a:rPr>
              <a:t>SAR AL,1 ;</a:t>
            </a:r>
            <a:r>
              <a:rPr dirty="0" sz="850" spc="-100">
                <a:latin typeface="Arial"/>
                <a:cs typeface="Arial"/>
              </a:rPr>
              <a:t> </a:t>
            </a:r>
            <a:r>
              <a:rPr dirty="0" sz="850" spc="-35">
                <a:latin typeface="Arial"/>
                <a:cs typeface="Arial"/>
              </a:rPr>
              <a:t>11111101</a:t>
            </a:r>
            <a:endParaRPr sz="85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34915" y="5716156"/>
            <a:ext cx="1037590" cy="343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95"/>
              </a:spcBef>
            </a:pPr>
            <a:r>
              <a:rPr dirty="0" sz="850" spc="5">
                <a:latin typeface="Arial"/>
                <a:cs typeface="Arial"/>
              </a:rPr>
              <a:t>SAR AL,1 ;</a:t>
            </a:r>
            <a:r>
              <a:rPr dirty="0" sz="850" spc="-120">
                <a:latin typeface="Arial"/>
                <a:cs typeface="Arial"/>
              </a:rPr>
              <a:t> </a:t>
            </a:r>
            <a:r>
              <a:rPr dirty="0" sz="850" spc="-40">
                <a:latin typeface="Arial"/>
                <a:cs typeface="Arial"/>
              </a:rPr>
              <a:t>11111110  </a:t>
            </a:r>
            <a:r>
              <a:rPr dirty="0" sz="850" spc="5">
                <a:latin typeface="Arial"/>
                <a:cs typeface="Arial"/>
              </a:rPr>
              <a:t>SAR AL,1 ;</a:t>
            </a:r>
            <a:r>
              <a:rPr dirty="0" sz="850" spc="-120">
                <a:latin typeface="Arial"/>
                <a:cs typeface="Arial"/>
              </a:rPr>
              <a:t> </a:t>
            </a:r>
            <a:r>
              <a:rPr dirty="0" sz="850" spc="-55">
                <a:latin typeface="Arial"/>
                <a:cs typeface="Arial"/>
              </a:rPr>
              <a:t>11111111</a:t>
            </a:r>
            <a:endParaRPr sz="85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34915" y="6033834"/>
            <a:ext cx="1021715" cy="343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95"/>
              </a:spcBef>
            </a:pPr>
            <a:r>
              <a:rPr dirty="0" sz="850" spc="5">
                <a:latin typeface="Arial"/>
                <a:cs typeface="Arial"/>
              </a:rPr>
              <a:t>SAR AL,1 ;</a:t>
            </a:r>
            <a:r>
              <a:rPr dirty="0" sz="850" spc="-130">
                <a:latin typeface="Arial"/>
                <a:cs typeface="Arial"/>
              </a:rPr>
              <a:t> </a:t>
            </a:r>
            <a:r>
              <a:rPr dirty="0" sz="850" spc="-55">
                <a:latin typeface="Arial"/>
                <a:cs typeface="Arial"/>
              </a:rPr>
              <a:t>11111111  </a:t>
            </a:r>
            <a:r>
              <a:rPr dirty="0" sz="850" spc="5">
                <a:latin typeface="Arial"/>
                <a:cs typeface="Arial"/>
              </a:rPr>
              <a:t>SAR AL,1 ;</a:t>
            </a:r>
            <a:r>
              <a:rPr dirty="0" sz="850" spc="-130">
                <a:latin typeface="Arial"/>
                <a:cs typeface="Arial"/>
              </a:rPr>
              <a:t> </a:t>
            </a:r>
            <a:r>
              <a:rPr dirty="0" sz="850" spc="-55">
                <a:latin typeface="Arial"/>
                <a:cs typeface="Arial"/>
              </a:rPr>
              <a:t>11111111</a:t>
            </a:r>
            <a:endParaRPr sz="85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975190" y="5681955"/>
            <a:ext cx="1063625" cy="5022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2600"/>
              </a:lnSpc>
              <a:spcBef>
                <a:spcPts val="95"/>
              </a:spcBef>
            </a:pPr>
            <a:r>
              <a:rPr dirty="0" sz="850" spc="5">
                <a:latin typeface="Arial"/>
                <a:cs typeface="Arial"/>
              </a:rPr>
              <a:t>SAL AL,1 ;</a:t>
            </a:r>
            <a:r>
              <a:rPr dirty="0" sz="850" spc="-16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01000000  SAL AL,1 ;</a:t>
            </a:r>
            <a:r>
              <a:rPr dirty="0" sz="850" spc="-16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10000000  SAL AL,1 ;</a:t>
            </a:r>
            <a:r>
              <a:rPr dirty="0" sz="850" spc="-165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00000000</a:t>
            </a:r>
            <a:endParaRPr sz="85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975190" y="6184945"/>
            <a:ext cx="106362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Arial"/>
                <a:cs typeface="Arial"/>
              </a:rPr>
              <a:t>SAL AL,1 ;</a:t>
            </a:r>
            <a:r>
              <a:rPr dirty="0" sz="850" spc="-15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00000000</a:t>
            </a:r>
            <a:endParaRPr sz="85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6035306" y="4331096"/>
            <a:ext cx="66357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25" b="1">
                <a:latin typeface="Arial"/>
                <a:cs typeface="Arial"/>
              </a:rPr>
              <a:t>Ö</a:t>
            </a:r>
            <a:r>
              <a:rPr dirty="0" sz="1700" spc="15" b="1">
                <a:latin typeface="Arial"/>
                <a:cs typeface="Arial"/>
              </a:rPr>
              <a:t>rne</a:t>
            </a:r>
            <a:r>
              <a:rPr dirty="0" sz="1700" spc="20" b="1">
                <a:latin typeface="Arial"/>
                <a:cs typeface="Arial"/>
              </a:rPr>
              <a:t>k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021704" y="4971229"/>
            <a:ext cx="1275080" cy="1349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50" spc="-10" b="1">
                <a:latin typeface="Arial"/>
                <a:cs typeface="Arial"/>
              </a:rPr>
              <a:t>MOV </a:t>
            </a:r>
            <a:r>
              <a:rPr dirty="0" sz="1450" spc="-5" b="1">
                <a:latin typeface="Arial"/>
                <a:cs typeface="Arial"/>
              </a:rPr>
              <a:t>AL,</a:t>
            </a:r>
            <a:r>
              <a:rPr dirty="0" sz="1450" spc="-114" b="1">
                <a:latin typeface="Arial"/>
                <a:cs typeface="Arial"/>
              </a:rPr>
              <a:t> </a:t>
            </a:r>
            <a:r>
              <a:rPr dirty="0" sz="1450" spc="-10" b="1">
                <a:latin typeface="Arial"/>
                <a:cs typeface="Arial"/>
              </a:rPr>
              <a:t>0E0h  </a:t>
            </a:r>
            <a:r>
              <a:rPr dirty="0" sz="1450" spc="-5" b="1">
                <a:latin typeface="Arial"/>
                <a:cs typeface="Arial"/>
              </a:rPr>
              <a:t>SAL AL, 1  </a:t>
            </a:r>
            <a:r>
              <a:rPr dirty="0" sz="1450" spc="-10" b="1">
                <a:latin typeface="Arial"/>
                <a:cs typeface="Arial"/>
              </a:rPr>
              <a:t>MOV </a:t>
            </a:r>
            <a:r>
              <a:rPr dirty="0" sz="1450" spc="-5" b="1">
                <a:latin typeface="Arial"/>
                <a:cs typeface="Arial"/>
              </a:rPr>
              <a:t>AL,</a:t>
            </a:r>
            <a:r>
              <a:rPr dirty="0" sz="1450" spc="-114" b="1">
                <a:latin typeface="Arial"/>
                <a:cs typeface="Arial"/>
              </a:rPr>
              <a:t> </a:t>
            </a:r>
            <a:r>
              <a:rPr dirty="0" sz="1450" spc="-10" b="1">
                <a:latin typeface="Arial"/>
                <a:cs typeface="Arial"/>
              </a:rPr>
              <a:t>0E0h  SAR </a:t>
            </a:r>
            <a:r>
              <a:rPr dirty="0" sz="1450" spc="-5" b="1">
                <a:latin typeface="Arial"/>
                <a:cs typeface="Arial"/>
              </a:rPr>
              <a:t>AL, 1  </a:t>
            </a:r>
            <a:r>
              <a:rPr dirty="0" sz="1450" spc="-10" b="1">
                <a:latin typeface="Arial"/>
                <a:cs typeface="Arial"/>
              </a:rPr>
              <a:t>MOV </a:t>
            </a:r>
            <a:r>
              <a:rPr dirty="0" sz="1450" spc="-5" b="1">
                <a:latin typeface="Arial"/>
                <a:cs typeface="Arial"/>
              </a:rPr>
              <a:t>BL, </a:t>
            </a:r>
            <a:r>
              <a:rPr dirty="0" sz="1450" spc="-10" b="1">
                <a:latin typeface="Arial"/>
                <a:cs typeface="Arial"/>
              </a:rPr>
              <a:t>4Ch  SAR </a:t>
            </a:r>
            <a:r>
              <a:rPr dirty="0" sz="1450" spc="-5" b="1">
                <a:latin typeface="Arial"/>
                <a:cs typeface="Arial"/>
              </a:rPr>
              <a:t>BL,</a:t>
            </a:r>
            <a:r>
              <a:rPr dirty="0" sz="1450" spc="-10" b="1">
                <a:latin typeface="Arial"/>
                <a:cs typeface="Arial"/>
              </a:rPr>
              <a:t> </a:t>
            </a:r>
            <a:r>
              <a:rPr dirty="0" sz="1450" spc="-5" b="1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786128" y="4971229"/>
            <a:ext cx="2064385" cy="1349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739"/>
              </a:lnSpc>
              <a:spcBef>
                <a:spcPts val="95"/>
              </a:spcBef>
            </a:pPr>
            <a:r>
              <a:rPr dirty="0" sz="1450" spc="-5" b="1">
                <a:latin typeface="Arial"/>
                <a:cs typeface="Arial"/>
              </a:rPr>
              <a:t>; AL =</a:t>
            </a:r>
            <a:r>
              <a:rPr dirty="0" sz="1450" spc="-90" b="1">
                <a:latin typeface="Arial"/>
                <a:cs typeface="Arial"/>
              </a:rPr>
              <a:t> </a:t>
            </a:r>
            <a:r>
              <a:rPr dirty="0" sz="1450" spc="-25" b="1">
                <a:latin typeface="Arial"/>
                <a:cs typeface="Arial"/>
              </a:rPr>
              <a:t>11100000b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dirty="0" sz="1450" spc="-5" b="1">
                <a:latin typeface="Arial"/>
                <a:cs typeface="Arial"/>
              </a:rPr>
              <a:t>; AL = </a:t>
            </a:r>
            <a:r>
              <a:rPr dirty="0" sz="1450" spc="-15" b="1">
                <a:latin typeface="Arial"/>
                <a:cs typeface="Arial"/>
              </a:rPr>
              <a:t>11000000b,</a:t>
            </a:r>
            <a:r>
              <a:rPr dirty="0" sz="1450" spc="-130" b="1">
                <a:latin typeface="Arial"/>
                <a:cs typeface="Arial"/>
              </a:rPr>
              <a:t> </a:t>
            </a:r>
            <a:r>
              <a:rPr dirty="0" sz="1450" spc="-10" b="1">
                <a:latin typeface="Arial"/>
                <a:cs typeface="Arial"/>
              </a:rPr>
              <a:t>CF=1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dirty="0" sz="1450" spc="-5" b="1">
                <a:latin typeface="Arial"/>
                <a:cs typeface="Arial"/>
              </a:rPr>
              <a:t>; AL =</a:t>
            </a:r>
            <a:r>
              <a:rPr dirty="0" sz="1450" spc="-90" b="1">
                <a:latin typeface="Arial"/>
                <a:cs typeface="Arial"/>
              </a:rPr>
              <a:t> </a:t>
            </a:r>
            <a:r>
              <a:rPr dirty="0" sz="1450" spc="-25" b="1">
                <a:latin typeface="Arial"/>
                <a:cs typeface="Arial"/>
              </a:rPr>
              <a:t>11100000b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dirty="0" sz="1450" spc="-5" b="1">
                <a:latin typeface="Arial"/>
                <a:cs typeface="Arial"/>
              </a:rPr>
              <a:t>; AL = </a:t>
            </a:r>
            <a:r>
              <a:rPr dirty="0" sz="1450" spc="-30" b="1">
                <a:latin typeface="Arial"/>
                <a:cs typeface="Arial"/>
              </a:rPr>
              <a:t>11110000b,</a:t>
            </a:r>
            <a:r>
              <a:rPr dirty="0" sz="1450" spc="-135" b="1">
                <a:latin typeface="Arial"/>
                <a:cs typeface="Arial"/>
              </a:rPr>
              <a:t> </a:t>
            </a:r>
            <a:r>
              <a:rPr dirty="0" sz="1450" spc="-10" b="1">
                <a:latin typeface="Arial"/>
                <a:cs typeface="Arial"/>
              </a:rPr>
              <a:t>CF=0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dirty="0" sz="1450" spc="-5" b="1">
                <a:latin typeface="Arial"/>
                <a:cs typeface="Arial"/>
              </a:rPr>
              <a:t>; BL =</a:t>
            </a:r>
            <a:r>
              <a:rPr dirty="0" sz="1450" spc="-35" b="1">
                <a:latin typeface="Arial"/>
                <a:cs typeface="Arial"/>
              </a:rPr>
              <a:t> </a:t>
            </a:r>
            <a:r>
              <a:rPr dirty="0" sz="1450" spc="-20" b="1">
                <a:latin typeface="Arial"/>
                <a:cs typeface="Arial"/>
              </a:rPr>
              <a:t>01001100b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dirty="0" sz="1450" spc="-5" b="1">
                <a:latin typeface="Arial"/>
                <a:cs typeface="Arial"/>
              </a:rPr>
              <a:t>; BL = </a:t>
            </a:r>
            <a:r>
              <a:rPr dirty="0" sz="1450" spc="-15" b="1">
                <a:latin typeface="Arial"/>
                <a:cs typeface="Arial"/>
              </a:rPr>
              <a:t>00100110b,</a:t>
            </a:r>
            <a:r>
              <a:rPr dirty="0" sz="1450" spc="-85" b="1">
                <a:latin typeface="Arial"/>
                <a:cs typeface="Arial"/>
              </a:rPr>
              <a:t> </a:t>
            </a:r>
            <a:r>
              <a:rPr dirty="0" sz="1450" spc="-10" b="1">
                <a:latin typeface="Arial"/>
                <a:cs typeface="Arial"/>
              </a:rPr>
              <a:t>CF=0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021704" y="6279439"/>
            <a:ext cx="91948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b="1">
                <a:latin typeface="Arial"/>
                <a:cs typeface="Arial"/>
              </a:rPr>
              <a:t>MOV</a:t>
            </a:r>
            <a:r>
              <a:rPr dirty="0" sz="1250" spc="-6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DL,-85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6021704" y="6432398"/>
            <a:ext cx="2153285" cy="36957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90"/>
              </a:spcBef>
              <a:tabLst>
                <a:tab pos="894715" algn="l"/>
              </a:tabLst>
            </a:pPr>
            <a:r>
              <a:rPr dirty="0" sz="1250" b="1">
                <a:latin typeface="Arial"/>
                <a:cs typeface="Arial"/>
              </a:rPr>
              <a:t>SAR </a:t>
            </a:r>
            <a:r>
              <a:rPr dirty="0" sz="1250" spc="-5" b="1">
                <a:latin typeface="Arial"/>
                <a:cs typeface="Arial"/>
              </a:rPr>
              <a:t>DL,1	</a:t>
            </a:r>
            <a:r>
              <a:rPr dirty="0" sz="1250" b="1">
                <a:latin typeface="Arial"/>
                <a:cs typeface="Arial"/>
              </a:rPr>
              <a:t>; DL = -43, CF=</a:t>
            </a:r>
            <a:r>
              <a:rPr dirty="0" sz="1250" spc="-114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1  SAR DL,2	; DL = </a:t>
            </a:r>
            <a:r>
              <a:rPr dirty="0" sz="1250" spc="-20" b="1">
                <a:latin typeface="Arial"/>
                <a:cs typeface="Arial"/>
              </a:rPr>
              <a:t>-11, </a:t>
            </a:r>
            <a:r>
              <a:rPr dirty="0" sz="1250" b="1">
                <a:latin typeface="Arial"/>
                <a:cs typeface="Arial"/>
              </a:rPr>
              <a:t>CF=</a:t>
            </a:r>
            <a:r>
              <a:rPr dirty="0" sz="1250" spc="-6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203</a:t>
            </a:r>
            <a:endParaRPr sz="550">
              <a:latin typeface="Arimo"/>
              <a:cs typeface="Arimo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204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202" y="510132"/>
            <a:ext cx="3963035" cy="1185545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algn="just" marL="67945">
              <a:lnSpc>
                <a:spcPct val="100000"/>
              </a:lnSpc>
              <a:spcBef>
                <a:spcPts val="944"/>
              </a:spcBef>
            </a:pPr>
            <a:r>
              <a:rPr dirty="0" sz="1700" spc="25" b="1">
                <a:latin typeface="Arial"/>
                <a:cs typeface="Arial"/>
              </a:rPr>
              <a:t>ROR &amp;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spc="25" b="1">
                <a:latin typeface="Arial"/>
                <a:cs typeface="Arial"/>
              </a:rPr>
              <a:t>ROL</a:t>
            </a:r>
            <a:endParaRPr sz="1700">
              <a:latin typeface="Arial"/>
              <a:cs typeface="Arial"/>
            </a:endParaRPr>
          </a:p>
          <a:p>
            <a:pPr algn="just" marL="12700" marR="5080">
              <a:lnSpc>
                <a:spcPts val="1250"/>
              </a:lnSpc>
              <a:spcBef>
                <a:spcPts val="919"/>
              </a:spcBef>
            </a:pPr>
            <a:r>
              <a:rPr dirty="0" sz="1300" spc="-5">
                <a:latin typeface="Arial"/>
                <a:cs typeface="Arial"/>
              </a:rPr>
              <a:t>Bu komutlar </a:t>
            </a:r>
            <a:r>
              <a:rPr dirty="0" sz="1300">
                <a:latin typeface="Arial"/>
                <a:cs typeface="Arial"/>
              </a:rPr>
              <a:t>ile </a:t>
            </a:r>
            <a:r>
              <a:rPr dirty="0" sz="1300" spc="-5">
                <a:latin typeface="Arial"/>
                <a:cs typeface="Arial"/>
              </a:rPr>
              <a:t>sayı kaybolmaz.Sağdan-Sola </a:t>
            </a:r>
            <a:r>
              <a:rPr dirty="0" sz="1300">
                <a:latin typeface="Arial"/>
                <a:cs typeface="Arial"/>
              </a:rPr>
              <a:t>ya </a:t>
            </a:r>
            <a:r>
              <a:rPr dirty="0" sz="1300" spc="-5">
                <a:latin typeface="Arial"/>
                <a:cs typeface="Arial"/>
              </a:rPr>
              <a:t>da  Soldan-Sağa bitlerdeki değerler Carry bayrağına  düşer </a:t>
            </a:r>
            <a:r>
              <a:rPr dirty="0" sz="1300">
                <a:latin typeface="Arial"/>
                <a:cs typeface="Arial"/>
              </a:rPr>
              <a:t>ve Carry </a:t>
            </a:r>
            <a:r>
              <a:rPr dirty="0" sz="1300" spc="-5">
                <a:latin typeface="Arial"/>
                <a:cs typeface="Arial"/>
              </a:rPr>
              <a:t>bayrağındaki değer son bite</a:t>
            </a:r>
            <a:r>
              <a:rPr dirty="0" sz="1300" spc="1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yerleşir.</a:t>
            </a:r>
            <a:endParaRPr sz="13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5"/>
              </a:spcBef>
            </a:pPr>
            <a:r>
              <a:rPr dirty="0" sz="1300" b="1">
                <a:latin typeface="Arial"/>
                <a:cs typeface="Arial"/>
              </a:rPr>
              <a:t>ROR (Rotate</a:t>
            </a:r>
            <a:r>
              <a:rPr dirty="0" sz="1300" spc="-15" b="1">
                <a:latin typeface="Arial"/>
                <a:cs typeface="Arial"/>
              </a:rPr>
              <a:t> </a:t>
            </a:r>
            <a:r>
              <a:rPr dirty="0" sz="1300" b="1">
                <a:latin typeface="Arial"/>
                <a:cs typeface="Arial"/>
              </a:rPr>
              <a:t>Right):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48016" y="1892807"/>
            <a:ext cx="2831465" cy="414020"/>
            <a:chOff x="1048016" y="1892807"/>
            <a:chExt cx="2831465" cy="414020"/>
          </a:xfrm>
        </p:grpSpPr>
        <p:sp>
          <p:nvSpPr>
            <p:cNvPr id="4" name="object 4"/>
            <p:cNvSpPr/>
            <p:nvPr/>
          </p:nvSpPr>
          <p:spPr>
            <a:xfrm>
              <a:off x="1048016" y="1892807"/>
              <a:ext cx="2831465" cy="414020"/>
            </a:xfrm>
            <a:custGeom>
              <a:avLst/>
              <a:gdLst/>
              <a:ahLst/>
              <a:cxnLst/>
              <a:rect l="l" t="t" r="r" b="b"/>
              <a:pathLst>
                <a:path w="2831465" h="414019">
                  <a:moveTo>
                    <a:pt x="2831147" y="413766"/>
                  </a:moveTo>
                  <a:lnTo>
                    <a:pt x="2831147" y="0"/>
                  </a:lnTo>
                  <a:lnTo>
                    <a:pt x="0" y="0"/>
                  </a:lnTo>
                  <a:lnTo>
                    <a:pt x="0" y="413766"/>
                  </a:lnTo>
                  <a:lnTo>
                    <a:pt x="2831147" y="41376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74496" y="2156434"/>
              <a:ext cx="287655" cy="22860"/>
            </a:xfrm>
            <a:custGeom>
              <a:avLst/>
              <a:gdLst/>
              <a:ahLst/>
              <a:cxnLst/>
              <a:rect l="l" t="t" r="r" b="b"/>
              <a:pathLst>
                <a:path w="287655" h="22860">
                  <a:moveTo>
                    <a:pt x="287527" y="22428"/>
                  </a:moveTo>
                  <a:lnTo>
                    <a:pt x="265099" y="0"/>
                  </a:lnTo>
                  <a:lnTo>
                    <a:pt x="0" y="0"/>
                  </a:lnTo>
                  <a:lnTo>
                    <a:pt x="22428" y="22428"/>
                  </a:lnTo>
                  <a:lnTo>
                    <a:pt x="287527" y="2242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4496" y="2156434"/>
              <a:ext cx="287655" cy="22860"/>
            </a:xfrm>
            <a:custGeom>
              <a:avLst/>
              <a:gdLst/>
              <a:ahLst/>
              <a:cxnLst/>
              <a:rect l="l" t="t" r="r" b="b"/>
              <a:pathLst>
                <a:path w="287655" h="22860">
                  <a:moveTo>
                    <a:pt x="265099" y="0"/>
                  </a:moveTo>
                  <a:lnTo>
                    <a:pt x="0" y="0"/>
                  </a:lnTo>
                  <a:lnTo>
                    <a:pt x="22428" y="22428"/>
                  </a:lnTo>
                  <a:lnTo>
                    <a:pt x="287527" y="22428"/>
                  </a:lnTo>
                  <a:lnTo>
                    <a:pt x="26509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39595" y="1979206"/>
              <a:ext cx="22860" cy="200025"/>
            </a:xfrm>
            <a:custGeom>
              <a:avLst/>
              <a:gdLst/>
              <a:ahLst/>
              <a:cxnLst/>
              <a:rect l="l" t="t" r="r" b="b"/>
              <a:pathLst>
                <a:path w="22859" h="200025">
                  <a:moveTo>
                    <a:pt x="22428" y="199656"/>
                  </a:moveTo>
                  <a:lnTo>
                    <a:pt x="22428" y="22428"/>
                  </a:lnTo>
                  <a:lnTo>
                    <a:pt x="0" y="0"/>
                  </a:lnTo>
                  <a:lnTo>
                    <a:pt x="0" y="177228"/>
                  </a:lnTo>
                  <a:lnTo>
                    <a:pt x="22428" y="199656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39595" y="1979206"/>
              <a:ext cx="22860" cy="200025"/>
            </a:xfrm>
            <a:custGeom>
              <a:avLst/>
              <a:gdLst/>
              <a:ahLst/>
              <a:cxnLst/>
              <a:rect l="l" t="t" r="r" b="b"/>
              <a:pathLst>
                <a:path w="22859" h="200025">
                  <a:moveTo>
                    <a:pt x="22428" y="199656"/>
                  </a:moveTo>
                  <a:lnTo>
                    <a:pt x="0" y="177228"/>
                  </a:lnTo>
                  <a:lnTo>
                    <a:pt x="0" y="0"/>
                  </a:lnTo>
                  <a:lnTo>
                    <a:pt x="22428" y="22428"/>
                  </a:lnTo>
                  <a:lnTo>
                    <a:pt x="22428" y="1996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74496" y="1979206"/>
              <a:ext cx="265430" cy="177800"/>
            </a:xfrm>
            <a:custGeom>
              <a:avLst/>
              <a:gdLst/>
              <a:ahLst/>
              <a:cxnLst/>
              <a:rect l="l" t="t" r="r" b="b"/>
              <a:pathLst>
                <a:path w="265430" h="177800">
                  <a:moveTo>
                    <a:pt x="265099" y="0"/>
                  </a:moveTo>
                  <a:lnTo>
                    <a:pt x="265099" y="177228"/>
                  </a:lnTo>
                  <a:lnTo>
                    <a:pt x="0" y="177228"/>
                  </a:lnTo>
                  <a:lnTo>
                    <a:pt x="0" y="0"/>
                  </a:lnTo>
                  <a:lnTo>
                    <a:pt x="265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74496" y="1979206"/>
              <a:ext cx="265430" cy="177800"/>
            </a:xfrm>
            <a:custGeom>
              <a:avLst/>
              <a:gdLst/>
              <a:ahLst/>
              <a:cxnLst/>
              <a:rect l="l" t="t" r="r" b="b"/>
              <a:pathLst>
                <a:path w="265430" h="177800">
                  <a:moveTo>
                    <a:pt x="265099" y="0"/>
                  </a:moveTo>
                  <a:lnTo>
                    <a:pt x="265099" y="177228"/>
                  </a:lnTo>
                  <a:lnTo>
                    <a:pt x="0" y="177228"/>
                  </a:lnTo>
                  <a:lnTo>
                    <a:pt x="0" y="0"/>
                  </a:lnTo>
                  <a:lnTo>
                    <a:pt x="26509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39583" y="2156434"/>
              <a:ext cx="288290" cy="22860"/>
            </a:xfrm>
            <a:custGeom>
              <a:avLst/>
              <a:gdLst/>
              <a:ahLst/>
              <a:cxnLst/>
              <a:rect l="l" t="t" r="r" b="b"/>
              <a:pathLst>
                <a:path w="288289" h="22860">
                  <a:moveTo>
                    <a:pt x="287896" y="22428"/>
                  </a:moveTo>
                  <a:lnTo>
                    <a:pt x="265468" y="0"/>
                  </a:lnTo>
                  <a:lnTo>
                    <a:pt x="0" y="0"/>
                  </a:lnTo>
                  <a:lnTo>
                    <a:pt x="22428" y="22428"/>
                  </a:lnTo>
                  <a:lnTo>
                    <a:pt x="287896" y="2242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39583" y="2156434"/>
              <a:ext cx="288290" cy="22860"/>
            </a:xfrm>
            <a:custGeom>
              <a:avLst/>
              <a:gdLst/>
              <a:ahLst/>
              <a:cxnLst/>
              <a:rect l="l" t="t" r="r" b="b"/>
              <a:pathLst>
                <a:path w="288289" h="22860">
                  <a:moveTo>
                    <a:pt x="265468" y="0"/>
                  </a:moveTo>
                  <a:lnTo>
                    <a:pt x="0" y="0"/>
                  </a:lnTo>
                  <a:lnTo>
                    <a:pt x="22428" y="22428"/>
                  </a:lnTo>
                  <a:lnTo>
                    <a:pt x="287896" y="22428"/>
                  </a:lnTo>
                  <a:lnTo>
                    <a:pt x="26546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05051" y="1979206"/>
              <a:ext cx="22860" cy="200025"/>
            </a:xfrm>
            <a:custGeom>
              <a:avLst/>
              <a:gdLst/>
              <a:ahLst/>
              <a:cxnLst/>
              <a:rect l="l" t="t" r="r" b="b"/>
              <a:pathLst>
                <a:path w="22860" h="200025">
                  <a:moveTo>
                    <a:pt x="22428" y="199656"/>
                  </a:moveTo>
                  <a:lnTo>
                    <a:pt x="22428" y="22428"/>
                  </a:lnTo>
                  <a:lnTo>
                    <a:pt x="0" y="0"/>
                  </a:lnTo>
                  <a:lnTo>
                    <a:pt x="0" y="177228"/>
                  </a:lnTo>
                  <a:lnTo>
                    <a:pt x="22428" y="199656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05051" y="1979206"/>
              <a:ext cx="22860" cy="200025"/>
            </a:xfrm>
            <a:custGeom>
              <a:avLst/>
              <a:gdLst/>
              <a:ahLst/>
              <a:cxnLst/>
              <a:rect l="l" t="t" r="r" b="b"/>
              <a:pathLst>
                <a:path w="22860" h="200025">
                  <a:moveTo>
                    <a:pt x="22428" y="199656"/>
                  </a:moveTo>
                  <a:lnTo>
                    <a:pt x="0" y="177228"/>
                  </a:lnTo>
                  <a:lnTo>
                    <a:pt x="0" y="0"/>
                  </a:lnTo>
                  <a:lnTo>
                    <a:pt x="22428" y="22428"/>
                  </a:lnTo>
                  <a:lnTo>
                    <a:pt x="22428" y="1996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39583" y="1979206"/>
              <a:ext cx="266065" cy="177800"/>
            </a:xfrm>
            <a:custGeom>
              <a:avLst/>
              <a:gdLst/>
              <a:ahLst/>
              <a:cxnLst/>
              <a:rect l="l" t="t" r="r" b="b"/>
              <a:pathLst>
                <a:path w="266064" h="177800">
                  <a:moveTo>
                    <a:pt x="265468" y="0"/>
                  </a:moveTo>
                  <a:lnTo>
                    <a:pt x="265468" y="177228"/>
                  </a:lnTo>
                  <a:lnTo>
                    <a:pt x="0" y="177228"/>
                  </a:lnTo>
                  <a:lnTo>
                    <a:pt x="0" y="0"/>
                  </a:lnTo>
                  <a:lnTo>
                    <a:pt x="265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39583" y="1979206"/>
              <a:ext cx="266065" cy="177800"/>
            </a:xfrm>
            <a:custGeom>
              <a:avLst/>
              <a:gdLst/>
              <a:ahLst/>
              <a:cxnLst/>
              <a:rect l="l" t="t" r="r" b="b"/>
              <a:pathLst>
                <a:path w="266064" h="177800">
                  <a:moveTo>
                    <a:pt x="265468" y="0"/>
                  </a:moveTo>
                  <a:lnTo>
                    <a:pt x="265468" y="177228"/>
                  </a:lnTo>
                  <a:lnTo>
                    <a:pt x="0" y="177228"/>
                  </a:lnTo>
                  <a:lnTo>
                    <a:pt x="0" y="0"/>
                  </a:lnTo>
                  <a:lnTo>
                    <a:pt x="26546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05051" y="2156434"/>
              <a:ext cx="288290" cy="22860"/>
            </a:xfrm>
            <a:custGeom>
              <a:avLst/>
              <a:gdLst/>
              <a:ahLst/>
              <a:cxnLst/>
              <a:rect l="l" t="t" r="r" b="b"/>
              <a:pathLst>
                <a:path w="288289" h="22860">
                  <a:moveTo>
                    <a:pt x="287896" y="22428"/>
                  </a:moveTo>
                  <a:lnTo>
                    <a:pt x="265468" y="0"/>
                  </a:lnTo>
                  <a:lnTo>
                    <a:pt x="0" y="0"/>
                  </a:lnTo>
                  <a:lnTo>
                    <a:pt x="22428" y="22428"/>
                  </a:lnTo>
                  <a:lnTo>
                    <a:pt x="287896" y="2242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05051" y="2156434"/>
              <a:ext cx="288290" cy="22860"/>
            </a:xfrm>
            <a:custGeom>
              <a:avLst/>
              <a:gdLst/>
              <a:ahLst/>
              <a:cxnLst/>
              <a:rect l="l" t="t" r="r" b="b"/>
              <a:pathLst>
                <a:path w="288289" h="22860">
                  <a:moveTo>
                    <a:pt x="265468" y="0"/>
                  </a:moveTo>
                  <a:lnTo>
                    <a:pt x="0" y="0"/>
                  </a:lnTo>
                  <a:lnTo>
                    <a:pt x="22428" y="22428"/>
                  </a:lnTo>
                  <a:lnTo>
                    <a:pt x="287896" y="22428"/>
                  </a:lnTo>
                  <a:lnTo>
                    <a:pt x="26546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970519" y="1979206"/>
              <a:ext cx="22860" cy="200025"/>
            </a:xfrm>
            <a:custGeom>
              <a:avLst/>
              <a:gdLst/>
              <a:ahLst/>
              <a:cxnLst/>
              <a:rect l="l" t="t" r="r" b="b"/>
              <a:pathLst>
                <a:path w="22860" h="200025">
                  <a:moveTo>
                    <a:pt x="22428" y="199656"/>
                  </a:moveTo>
                  <a:lnTo>
                    <a:pt x="22428" y="22428"/>
                  </a:lnTo>
                  <a:lnTo>
                    <a:pt x="0" y="0"/>
                  </a:lnTo>
                  <a:lnTo>
                    <a:pt x="0" y="177228"/>
                  </a:lnTo>
                  <a:lnTo>
                    <a:pt x="22428" y="199656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970519" y="1979206"/>
              <a:ext cx="22860" cy="200025"/>
            </a:xfrm>
            <a:custGeom>
              <a:avLst/>
              <a:gdLst/>
              <a:ahLst/>
              <a:cxnLst/>
              <a:rect l="l" t="t" r="r" b="b"/>
              <a:pathLst>
                <a:path w="22860" h="200025">
                  <a:moveTo>
                    <a:pt x="22428" y="199656"/>
                  </a:moveTo>
                  <a:lnTo>
                    <a:pt x="0" y="177228"/>
                  </a:lnTo>
                  <a:lnTo>
                    <a:pt x="0" y="0"/>
                  </a:lnTo>
                  <a:lnTo>
                    <a:pt x="22428" y="22428"/>
                  </a:lnTo>
                  <a:lnTo>
                    <a:pt x="22428" y="1996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05051" y="1979206"/>
              <a:ext cx="266065" cy="177800"/>
            </a:xfrm>
            <a:custGeom>
              <a:avLst/>
              <a:gdLst/>
              <a:ahLst/>
              <a:cxnLst/>
              <a:rect l="l" t="t" r="r" b="b"/>
              <a:pathLst>
                <a:path w="266064" h="177800">
                  <a:moveTo>
                    <a:pt x="265468" y="0"/>
                  </a:moveTo>
                  <a:lnTo>
                    <a:pt x="265468" y="177228"/>
                  </a:lnTo>
                  <a:lnTo>
                    <a:pt x="0" y="177228"/>
                  </a:lnTo>
                  <a:lnTo>
                    <a:pt x="0" y="0"/>
                  </a:lnTo>
                  <a:lnTo>
                    <a:pt x="265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05051" y="1979206"/>
              <a:ext cx="266065" cy="177800"/>
            </a:xfrm>
            <a:custGeom>
              <a:avLst/>
              <a:gdLst/>
              <a:ahLst/>
              <a:cxnLst/>
              <a:rect l="l" t="t" r="r" b="b"/>
              <a:pathLst>
                <a:path w="266064" h="177800">
                  <a:moveTo>
                    <a:pt x="265468" y="0"/>
                  </a:moveTo>
                  <a:lnTo>
                    <a:pt x="265468" y="177228"/>
                  </a:lnTo>
                  <a:lnTo>
                    <a:pt x="0" y="177228"/>
                  </a:lnTo>
                  <a:lnTo>
                    <a:pt x="0" y="0"/>
                  </a:lnTo>
                  <a:lnTo>
                    <a:pt x="26546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70519" y="2156434"/>
              <a:ext cx="288290" cy="22860"/>
            </a:xfrm>
            <a:custGeom>
              <a:avLst/>
              <a:gdLst/>
              <a:ahLst/>
              <a:cxnLst/>
              <a:rect l="l" t="t" r="r" b="b"/>
              <a:pathLst>
                <a:path w="288289" h="22860">
                  <a:moveTo>
                    <a:pt x="287896" y="22428"/>
                  </a:moveTo>
                  <a:lnTo>
                    <a:pt x="265468" y="0"/>
                  </a:lnTo>
                  <a:lnTo>
                    <a:pt x="0" y="0"/>
                  </a:lnTo>
                  <a:lnTo>
                    <a:pt x="22428" y="22428"/>
                  </a:lnTo>
                  <a:lnTo>
                    <a:pt x="287896" y="2242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970519" y="2156434"/>
              <a:ext cx="288290" cy="22860"/>
            </a:xfrm>
            <a:custGeom>
              <a:avLst/>
              <a:gdLst/>
              <a:ahLst/>
              <a:cxnLst/>
              <a:rect l="l" t="t" r="r" b="b"/>
              <a:pathLst>
                <a:path w="288289" h="22860">
                  <a:moveTo>
                    <a:pt x="265468" y="0"/>
                  </a:moveTo>
                  <a:lnTo>
                    <a:pt x="0" y="0"/>
                  </a:lnTo>
                  <a:lnTo>
                    <a:pt x="22428" y="22428"/>
                  </a:lnTo>
                  <a:lnTo>
                    <a:pt x="287896" y="22428"/>
                  </a:lnTo>
                  <a:lnTo>
                    <a:pt x="26546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235987" y="1979206"/>
              <a:ext cx="22860" cy="200025"/>
            </a:xfrm>
            <a:custGeom>
              <a:avLst/>
              <a:gdLst/>
              <a:ahLst/>
              <a:cxnLst/>
              <a:rect l="l" t="t" r="r" b="b"/>
              <a:pathLst>
                <a:path w="22860" h="200025">
                  <a:moveTo>
                    <a:pt x="22428" y="199656"/>
                  </a:moveTo>
                  <a:lnTo>
                    <a:pt x="22428" y="22428"/>
                  </a:lnTo>
                  <a:lnTo>
                    <a:pt x="0" y="0"/>
                  </a:lnTo>
                  <a:lnTo>
                    <a:pt x="0" y="177228"/>
                  </a:lnTo>
                  <a:lnTo>
                    <a:pt x="22428" y="199656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235987" y="1979206"/>
              <a:ext cx="22860" cy="200025"/>
            </a:xfrm>
            <a:custGeom>
              <a:avLst/>
              <a:gdLst/>
              <a:ahLst/>
              <a:cxnLst/>
              <a:rect l="l" t="t" r="r" b="b"/>
              <a:pathLst>
                <a:path w="22860" h="200025">
                  <a:moveTo>
                    <a:pt x="22428" y="199656"/>
                  </a:moveTo>
                  <a:lnTo>
                    <a:pt x="0" y="177228"/>
                  </a:lnTo>
                  <a:lnTo>
                    <a:pt x="0" y="0"/>
                  </a:lnTo>
                  <a:lnTo>
                    <a:pt x="22428" y="22428"/>
                  </a:lnTo>
                  <a:lnTo>
                    <a:pt x="22428" y="1996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970519" y="1979206"/>
              <a:ext cx="266065" cy="177800"/>
            </a:xfrm>
            <a:custGeom>
              <a:avLst/>
              <a:gdLst/>
              <a:ahLst/>
              <a:cxnLst/>
              <a:rect l="l" t="t" r="r" b="b"/>
              <a:pathLst>
                <a:path w="266064" h="177800">
                  <a:moveTo>
                    <a:pt x="265468" y="0"/>
                  </a:moveTo>
                  <a:lnTo>
                    <a:pt x="265468" y="177228"/>
                  </a:lnTo>
                  <a:lnTo>
                    <a:pt x="0" y="177228"/>
                  </a:lnTo>
                  <a:lnTo>
                    <a:pt x="0" y="0"/>
                  </a:lnTo>
                  <a:lnTo>
                    <a:pt x="265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970519" y="1979206"/>
              <a:ext cx="266065" cy="177800"/>
            </a:xfrm>
            <a:custGeom>
              <a:avLst/>
              <a:gdLst/>
              <a:ahLst/>
              <a:cxnLst/>
              <a:rect l="l" t="t" r="r" b="b"/>
              <a:pathLst>
                <a:path w="266064" h="177800">
                  <a:moveTo>
                    <a:pt x="265468" y="0"/>
                  </a:moveTo>
                  <a:lnTo>
                    <a:pt x="265468" y="177228"/>
                  </a:lnTo>
                  <a:lnTo>
                    <a:pt x="0" y="177228"/>
                  </a:lnTo>
                  <a:lnTo>
                    <a:pt x="0" y="0"/>
                  </a:lnTo>
                  <a:lnTo>
                    <a:pt x="26546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235987" y="2156434"/>
              <a:ext cx="287655" cy="22860"/>
            </a:xfrm>
            <a:custGeom>
              <a:avLst/>
              <a:gdLst/>
              <a:ahLst/>
              <a:cxnLst/>
              <a:rect l="l" t="t" r="r" b="b"/>
              <a:pathLst>
                <a:path w="287655" h="22860">
                  <a:moveTo>
                    <a:pt x="287527" y="22428"/>
                  </a:moveTo>
                  <a:lnTo>
                    <a:pt x="265099" y="0"/>
                  </a:lnTo>
                  <a:lnTo>
                    <a:pt x="0" y="0"/>
                  </a:lnTo>
                  <a:lnTo>
                    <a:pt x="22428" y="22428"/>
                  </a:lnTo>
                  <a:lnTo>
                    <a:pt x="287527" y="2242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235987" y="2156434"/>
              <a:ext cx="287655" cy="22860"/>
            </a:xfrm>
            <a:custGeom>
              <a:avLst/>
              <a:gdLst/>
              <a:ahLst/>
              <a:cxnLst/>
              <a:rect l="l" t="t" r="r" b="b"/>
              <a:pathLst>
                <a:path w="287655" h="22860">
                  <a:moveTo>
                    <a:pt x="265099" y="0"/>
                  </a:moveTo>
                  <a:lnTo>
                    <a:pt x="0" y="0"/>
                  </a:lnTo>
                  <a:lnTo>
                    <a:pt x="22428" y="22428"/>
                  </a:lnTo>
                  <a:lnTo>
                    <a:pt x="287527" y="22428"/>
                  </a:lnTo>
                  <a:lnTo>
                    <a:pt x="26509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501087" y="1979206"/>
              <a:ext cx="22860" cy="200025"/>
            </a:xfrm>
            <a:custGeom>
              <a:avLst/>
              <a:gdLst/>
              <a:ahLst/>
              <a:cxnLst/>
              <a:rect l="l" t="t" r="r" b="b"/>
              <a:pathLst>
                <a:path w="22860" h="200025">
                  <a:moveTo>
                    <a:pt x="22428" y="199656"/>
                  </a:moveTo>
                  <a:lnTo>
                    <a:pt x="22428" y="22428"/>
                  </a:lnTo>
                  <a:lnTo>
                    <a:pt x="0" y="0"/>
                  </a:lnTo>
                  <a:lnTo>
                    <a:pt x="0" y="177228"/>
                  </a:lnTo>
                  <a:lnTo>
                    <a:pt x="22428" y="199656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501087" y="1979206"/>
              <a:ext cx="22860" cy="200025"/>
            </a:xfrm>
            <a:custGeom>
              <a:avLst/>
              <a:gdLst/>
              <a:ahLst/>
              <a:cxnLst/>
              <a:rect l="l" t="t" r="r" b="b"/>
              <a:pathLst>
                <a:path w="22860" h="200025">
                  <a:moveTo>
                    <a:pt x="22428" y="199656"/>
                  </a:moveTo>
                  <a:lnTo>
                    <a:pt x="0" y="177228"/>
                  </a:lnTo>
                  <a:lnTo>
                    <a:pt x="0" y="0"/>
                  </a:lnTo>
                  <a:lnTo>
                    <a:pt x="22428" y="22428"/>
                  </a:lnTo>
                  <a:lnTo>
                    <a:pt x="22428" y="1996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235987" y="1979206"/>
              <a:ext cx="265430" cy="177800"/>
            </a:xfrm>
            <a:custGeom>
              <a:avLst/>
              <a:gdLst/>
              <a:ahLst/>
              <a:cxnLst/>
              <a:rect l="l" t="t" r="r" b="b"/>
              <a:pathLst>
                <a:path w="265430" h="177800">
                  <a:moveTo>
                    <a:pt x="265099" y="0"/>
                  </a:moveTo>
                  <a:lnTo>
                    <a:pt x="265099" y="177228"/>
                  </a:lnTo>
                  <a:lnTo>
                    <a:pt x="0" y="177228"/>
                  </a:lnTo>
                  <a:lnTo>
                    <a:pt x="0" y="0"/>
                  </a:lnTo>
                  <a:lnTo>
                    <a:pt x="265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235987" y="1979206"/>
              <a:ext cx="265430" cy="177800"/>
            </a:xfrm>
            <a:custGeom>
              <a:avLst/>
              <a:gdLst/>
              <a:ahLst/>
              <a:cxnLst/>
              <a:rect l="l" t="t" r="r" b="b"/>
              <a:pathLst>
                <a:path w="265430" h="177800">
                  <a:moveTo>
                    <a:pt x="265099" y="0"/>
                  </a:moveTo>
                  <a:lnTo>
                    <a:pt x="265099" y="177228"/>
                  </a:lnTo>
                  <a:lnTo>
                    <a:pt x="0" y="177228"/>
                  </a:lnTo>
                  <a:lnTo>
                    <a:pt x="0" y="0"/>
                  </a:lnTo>
                  <a:lnTo>
                    <a:pt x="26509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501087" y="2156434"/>
              <a:ext cx="288290" cy="22860"/>
            </a:xfrm>
            <a:custGeom>
              <a:avLst/>
              <a:gdLst/>
              <a:ahLst/>
              <a:cxnLst/>
              <a:rect l="l" t="t" r="r" b="b"/>
              <a:pathLst>
                <a:path w="288289" h="22860">
                  <a:moveTo>
                    <a:pt x="287896" y="22428"/>
                  </a:moveTo>
                  <a:lnTo>
                    <a:pt x="265468" y="0"/>
                  </a:lnTo>
                  <a:lnTo>
                    <a:pt x="0" y="0"/>
                  </a:lnTo>
                  <a:lnTo>
                    <a:pt x="22428" y="22428"/>
                  </a:lnTo>
                  <a:lnTo>
                    <a:pt x="287896" y="2242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501087" y="2156434"/>
              <a:ext cx="288290" cy="22860"/>
            </a:xfrm>
            <a:custGeom>
              <a:avLst/>
              <a:gdLst/>
              <a:ahLst/>
              <a:cxnLst/>
              <a:rect l="l" t="t" r="r" b="b"/>
              <a:pathLst>
                <a:path w="288289" h="22860">
                  <a:moveTo>
                    <a:pt x="265468" y="0"/>
                  </a:moveTo>
                  <a:lnTo>
                    <a:pt x="0" y="0"/>
                  </a:lnTo>
                  <a:lnTo>
                    <a:pt x="22428" y="22428"/>
                  </a:lnTo>
                  <a:lnTo>
                    <a:pt x="287896" y="22428"/>
                  </a:lnTo>
                  <a:lnTo>
                    <a:pt x="26546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766555" y="1979206"/>
              <a:ext cx="22860" cy="200025"/>
            </a:xfrm>
            <a:custGeom>
              <a:avLst/>
              <a:gdLst/>
              <a:ahLst/>
              <a:cxnLst/>
              <a:rect l="l" t="t" r="r" b="b"/>
              <a:pathLst>
                <a:path w="22860" h="200025">
                  <a:moveTo>
                    <a:pt x="22428" y="199656"/>
                  </a:moveTo>
                  <a:lnTo>
                    <a:pt x="22428" y="22428"/>
                  </a:lnTo>
                  <a:lnTo>
                    <a:pt x="0" y="0"/>
                  </a:lnTo>
                  <a:lnTo>
                    <a:pt x="0" y="177228"/>
                  </a:lnTo>
                  <a:lnTo>
                    <a:pt x="22428" y="199656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766555" y="1979206"/>
              <a:ext cx="22860" cy="200025"/>
            </a:xfrm>
            <a:custGeom>
              <a:avLst/>
              <a:gdLst/>
              <a:ahLst/>
              <a:cxnLst/>
              <a:rect l="l" t="t" r="r" b="b"/>
              <a:pathLst>
                <a:path w="22860" h="200025">
                  <a:moveTo>
                    <a:pt x="22428" y="199656"/>
                  </a:moveTo>
                  <a:lnTo>
                    <a:pt x="0" y="177228"/>
                  </a:lnTo>
                  <a:lnTo>
                    <a:pt x="0" y="0"/>
                  </a:lnTo>
                  <a:lnTo>
                    <a:pt x="22428" y="22428"/>
                  </a:lnTo>
                  <a:lnTo>
                    <a:pt x="22428" y="1996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501087" y="1979206"/>
              <a:ext cx="266065" cy="177800"/>
            </a:xfrm>
            <a:custGeom>
              <a:avLst/>
              <a:gdLst/>
              <a:ahLst/>
              <a:cxnLst/>
              <a:rect l="l" t="t" r="r" b="b"/>
              <a:pathLst>
                <a:path w="266064" h="177800">
                  <a:moveTo>
                    <a:pt x="265468" y="0"/>
                  </a:moveTo>
                  <a:lnTo>
                    <a:pt x="265468" y="177228"/>
                  </a:lnTo>
                  <a:lnTo>
                    <a:pt x="0" y="177228"/>
                  </a:lnTo>
                  <a:lnTo>
                    <a:pt x="0" y="0"/>
                  </a:lnTo>
                  <a:lnTo>
                    <a:pt x="265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501087" y="1979206"/>
              <a:ext cx="266065" cy="177800"/>
            </a:xfrm>
            <a:custGeom>
              <a:avLst/>
              <a:gdLst/>
              <a:ahLst/>
              <a:cxnLst/>
              <a:rect l="l" t="t" r="r" b="b"/>
              <a:pathLst>
                <a:path w="266064" h="177800">
                  <a:moveTo>
                    <a:pt x="265468" y="0"/>
                  </a:moveTo>
                  <a:lnTo>
                    <a:pt x="265468" y="177228"/>
                  </a:lnTo>
                  <a:lnTo>
                    <a:pt x="0" y="177228"/>
                  </a:lnTo>
                  <a:lnTo>
                    <a:pt x="0" y="0"/>
                  </a:lnTo>
                  <a:lnTo>
                    <a:pt x="26546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766555" y="2156434"/>
              <a:ext cx="288290" cy="22860"/>
            </a:xfrm>
            <a:custGeom>
              <a:avLst/>
              <a:gdLst/>
              <a:ahLst/>
              <a:cxnLst/>
              <a:rect l="l" t="t" r="r" b="b"/>
              <a:pathLst>
                <a:path w="288289" h="22860">
                  <a:moveTo>
                    <a:pt x="287896" y="22428"/>
                  </a:moveTo>
                  <a:lnTo>
                    <a:pt x="265468" y="0"/>
                  </a:lnTo>
                  <a:lnTo>
                    <a:pt x="0" y="0"/>
                  </a:lnTo>
                  <a:lnTo>
                    <a:pt x="22428" y="22428"/>
                  </a:lnTo>
                  <a:lnTo>
                    <a:pt x="287896" y="2242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766555" y="2156434"/>
              <a:ext cx="288290" cy="22860"/>
            </a:xfrm>
            <a:custGeom>
              <a:avLst/>
              <a:gdLst/>
              <a:ahLst/>
              <a:cxnLst/>
              <a:rect l="l" t="t" r="r" b="b"/>
              <a:pathLst>
                <a:path w="288289" h="22860">
                  <a:moveTo>
                    <a:pt x="265468" y="0"/>
                  </a:moveTo>
                  <a:lnTo>
                    <a:pt x="0" y="0"/>
                  </a:lnTo>
                  <a:lnTo>
                    <a:pt x="22428" y="22428"/>
                  </a:lnTo>
                  <a:lnTo>
                    <a:pt x="287896" y="22428"/>
                  </a:lnTo>
                  <a:lnTo>
                    <a:pt x="26546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032023" y="1979206"/>
              <a:ext cx="22860" cy="200025"/>
            </a:xfrm>
            <a:custGeom>
              <a:avLst/>
              <a:gdLst/>
              <a:ahLst/>
              <a:cxnLst/>
              <a:rect l="l" t="t" r="r" b="b"/>
              <a:pathLst>
                <a:path w="22860" h="200025">
                  <a:moveTo>
                    <a:pt x="22428" y="199656"/>
                  </a:moveTo>
                  <a:lnTo>
                    <a:pt x="22428" y="22428"/>
                  </a:lnTo>
                  <a:lnTo>
                    <a:pt x="0" y="0"/>
                  </a:lnTo>
                  <a:lnTo>
                    <a:pt x="0" y="177228"/>
                  </a:lnTo>
                  <a:lnTo>
                    <a:pt x="22428" y="199656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032023" y="1979206"/>
              <a:ext cx="22860" cy="200025"/>
            </a:xfrm>
            <a:custGeom>
              <a:avLst/>
              <a:gdLst/>
              <a:ahLst/>
              <a:cxnLst/>
              <a:rect l="l" t="t" r="r" b="b"/>
              <a:pathLst>
                <a:path w="22860" h="200025">
                  <a:moveTo>
                    <a:pt x="22428" y="199656"/>
                  </a:moveTo>
                  <a:lnTo>
                    <a:pt x="0" y="177228"/>
                  </a:lnTo>
                  <a:lnTo>
                    <a:pt x="0" y="0"/>
                  </a:lnTo>
                  <a:lnTo>
                    <a:pt x="22428" y="22428"/>
                  </a:lnTo>
                  <a:lnTo>
                    <a:pt x="22428" y="1996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766555" y="1979206"/>
              <a:ext cx="266065" cy="177800"/>
            </a:xfrm>
            <a:custGeom>
              <a:avLst/>
              <a:gdLst/>
              <a:ahLst/>
              <a:cxnLst/>
              <a:rect l="l" t="t" r="r" b="b"/>
              <a:pathLst>
                <a:path w="266064" h="177800">
                  <a:moveTo>
                    <a:pt x="265468" y="0"/>
                  </a:moveTo>
                  <a:lnTo>
                    <a:pt x="265468" y="177228"/>
                  </a:lnTo>
                  <a:lnTo>
                    <a:pt x="0" y="177228"/>
                  </a:lnTo>
                  <a:lnTo>
                    <a:pt x="0" y="0"/>
                  </a:lnTo>
                  <a:lnTo>
                    <a:pt x="265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766555" y="1979206"/>
              <a:ext cx="266065" cy="177800"/>
            </a:xfrm>
            <a:custGeom>
              <a:avLst/>
              <a:gdLst/>
              <a:ahLst/>
              <a:cxnLst/>
              <a:rect l="l" t="t" r="r" b="b"/>
              <a:pathLst>
                <a:path w="266064" h="177800">
                  <a:moveTo>
                    <a:pt x="265468" y="0"/>
                  </a:moveTo>
                  <a:lnTo>
                    <a:pt x="265468" y="177228"/>
                  </a:lnTo>
                  <a:lnTo>
                    <a:pt x="0" y="177228"/>
                  </a:lnTo>
                  <a:lnTo>
                    <a:pt x="0" y="0"/>
                  </a:lnTo>
                  <a:lnTo>
                    <a:pt x="26546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032010" y="2156434"/>
              <a:ext cx="287655" cy="22860"/>
            </a:xfrm>
            <a:custGeom>
              <a:avLst/>
              <a:gdLst/>
              <a:ahLst/>
              <a:cxnLst/>
              <a:rect l="l" t="t" r="r" b="b"/>
              <a:pathLst>
                <a:path w="287654" h="22860">
                  <a:moveTo>
                    <a:pt x="287528" y="22428"/>
                  </a:moveTo>
                  <a:lnTo>
                    <a:pt x="266573" y="0"/>
                  </a:lnTo>
                  <a:lnTo>
                    <a:pt x="0" y="0"/>
                  </a:lnTo>
                  <a:lnTo>
                    <a:pt x="22428" y="22428"/>
                  </a:lnTo>
                  <a:lnTo>
                    <a:pt x="287528" y="2242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032010" y="2156434"/>
              <a:ext cx="287655" cy="22860"/>
            </a:xfrm>
            <a:custGeom>
              <a:avLst/>
              <a:gdLst/>
              <a:ahLst/>
              <a:cxnLst/>
              <a:rect l="l" t="t" r="r" b="b"/>
              <a:pathLst>
                <a:path w="287654" h="22860">
                  <a:moveTo>
                    <a:pt x="266573" y="0"/>
                  </a:moveTo>
                  <a:lnTo>
                    <a:pt x="0" y="0"/>
                  </a:lnTo>
                  <a:lnTo>
                    <a:pt x="22428" y="22428"/>
                  </a:lnTo>
                  <a:lnTo>
                    <a:pt x="287528" y="22428"/>
                  </a:lnTo>
                  <a:lnTo>
                    <a:pt x="26657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298583" y="1979206"/>
              <a:ext cx="20955" cy="200025"/>
            </a:xfrm>
            <a:custGeom>
              <a:avLst/>
              <a:gdLst/>
              <a:ahLst/>
              <a:cxnLst/>
              <a:rect l="l" t="t" r="r" b="b"/>
              <a:pathLst>
                <a:path w="20954" h="200025">
                  <a:moveTo>
                    <a:pt x="20954" y="199656"/>
                  </a:moveTo>
                  <a:lnTo>
                    <a:pt x="20954" y="22428"/>
                  </a:lnTo>
                  <a:lnTo>
                    <a:pt x="0" y="0"/>
                  </a:lnTo>
                  <a:lnTo>
                    <a:pt x="0" y="177228"/>
                  </a:lnTo>
                  <a:lnTo>
                    <a:pt x="20954" y="199656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298583" y="1979206"/>
              <a:ext cx="20955" cy="200025"/>
            </a:xfrm>
            <a:custGeom>
              <a:avLst/>
              <a:gdLst/>
              <a:ahLst/>
              <a:cxnLst/>
              <a:rect l="l" t="t" r="r" b="b"/>
              <a:pathLst>
                <a:path w="20954" h="200025">
                  <a:moveTo>
                    <a:pt x="20954" y="199656"/>
                  </a:moveTo>
                  <a:lnTo>
                    <a:pt x="0" y="177228"/>
                  </a:lnTo>
                  <a:lnTo>
                    <a:pt x="0" y="0"/>
                  </a:lnTo>
                  <a:lnTo>
                    <a:pt x="20954" y="22428"/>
                  </a:lnTo>
                  <a:lnTo>
                    <a:pt x="20954" y="1996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032010" y="1979206"/>
              <a:ext cx="266700" cy="177800"/>
            </a:xfrm>
            <a:custGeom>
              <a:avLst/>
              <a:gdLst/>
              <a:ahLst/>
              <a:cxnLst/>
              <a:rect l="l" t="t" r="r" b="b"/>
              <a:pathLst>
                <a:path w="266700" h="177800">
                  <a:moveTo>
                    <a:pt x="266573" y="0"/>
                  </a:moveTo>
                  <a:lnTo>
                    <a:pt x="266573" y="177228"/>
                  </a:lnTo>
                  <a:lnTo>
                    <a:pt x="0" y="177228"/>
                  </a:lnTo>
                  <a:lnTo>
                    <a:pt x="0" y="0"/>
                  </a:lnTo>
                  <a:lnTo>
                    <a:pt x="2665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032010" y="1979206"/>
              <a:ext cx="266700" cy="177800"/>
            </a:xfrm>
            <a:custGeom>
              <a:avLst/>
              <a:gdLst/>
              <a:ahLst/>
              <a:cxnLst/>
              <a:rect l="l" t="t" r="r" b="b"/>
              <a:pathLst>
                <a:path w="266700" h="177800">
                  <a:moveTo>
                    <a:pt x="266573" y="0"/>
                  </a:moveTo>
                  <a:lnTo>
                    <a:pt x="266573" y="177228"/>
                  </a:lnTo>
                  <a:lnTo>
                    <a:pt x="0" y="177228"/>
                  </a:lnTo>
                  <a:lnTo>
                    <a:pt x="0" y="0"/>
                  </a:lnTo>
                  <a:lnTo>
                    <a:pt x="26657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924657" y="2049068"/>
              <a:ext cx="196215" cy="39370"/>
            </a:xfrm>
            <a:custGeom>
              <a:avLst/>
              <a:gdLst/>
              <a:ahLst/>
              <a:cxnLst/>
              <a:rect l="l" t="t" r="r" b="b"/>
              <a:pathLst>
                <a:path w="196214" h="39369">
                  <a:moveTo>
                    <a:pt x="38976" y="18757"/>
                  </a:moveTo>
                  <a:lnTo>
                    <a:pt x="36398" y="10667"/>
                  </a:lnTo>
                  <a:lnTo>
                    <a:pt x="31623" y="3682"/>
                  </a:lnTo>
                  <a:lnTo>
                    <a:pt x="23533" y="0"/>
                  </a:lnTo>
                  <a:lnTo>
                    <a:pt x="15443" y="0"/>
                  </a:lnTo>
                  <a:lnTo>
                    <a:pt x="6984" y="3682"/>
                  </a:lnTo>
                  <a:lnTo>
                    <a:pt x="2209" y="10667"/>
                  </a:lnTo>
                  <a:lnTo>
                    <a:pt x="0" y="18757"/>
                  </a:lnTo>
                  <a:lnTo>
                    <a:pt x="2209" y="27216"/>
                  </a:lnTo>
                  <a:lnTo>
                    <a:pt x="6985" y="34201"/>
                  </a:lnTo>
                  <a:lnTo>
                    <a:pt x="15443" y="37871"/>
                  </a:lnTo>
                  <a:lnTo>
                    <a:pt x="23533" y="37871"/>
                  </a:lnTo>
                  <a:lnTo>
                    <a:pt x="31623" y="34201"/>
                  </a:lnTo>
                  <a:lnTo>
                    <a:pt x="36398" y="27216"/>
                  </a:lnTo>
                  <a:lnTo>
                    <a:pt x="38976" y="18757"/>
                  </a:lnTo>
                  <a:close/>
                </a:path>
                <a:path w="196214" h="39369">
                  <a:moveTo>
                    <a:pt x="195605" y="18757"/>
                  </a:moveTo>
                  <a:lnTo>
                    <a:pt x="156997" y="0"/>
                  </a:lnTo>
                  <a:lnTo>
                    <a:pt x="156997" y="38976"/>
                  </a:lnTo>
                  <a:lnTo>
                    <a:pt x="195605" y="18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924657" y="2049068"/>
              <a:ext cx="39370" cy="38100"/>
            </a:xfrm>
            <a:custGeom>
              <a:avLst/>
              <a:gdLst/>
              <a:ahLst/>
              <a:cxnLst/>
              <a:rect l="l" t="t" r="r" b="b"/>
              <a:pathLst>
                <a:path w="39369" h="38100">
                  <a:moveTo>
                    <a:pt x="0" y="18757"/>
                  </a:moveTo>
                  <a:lnTo>
                    <a:pt x="2209" y="10667"/>
                  </a:lnTo>
                  <a:lnTo>
                    <a:pt x="6984" y="3682"/>
                  </a:lnTo>
                  <a:lnTo>
                    <a:pt x="15443" y="0"/>
                  </a:lnTo>
                  <a:lnTo>
                    <a:pt x="23533" y="0"/>
                  </a:lnTo>
                  <a:lnTo>
                    <a:pt x="31623" y="3682"/>
                  </a:lnTo>
                  <a:lnTo>
                    <a:pt x="36398" y="10667"/>
                  </a:lnTo>
                  <a:lnTo>
                    <a:pt x="38976" y="18757"/>
                  </a:lnTo>
                  <a:lnTo>
                    <a:pt x="36398" y="27216"/>
                  </a:lnTo>
                  <a:lnTo>
                    <a:pt x="31623" y="34201"/>
                  </a:lnTo>
                  <a:lnTo>
                    <a:pt x="23533" y="37871"/>
                  </a:lnTo>
                  <a:lnTo>
                    <a:pt x="15443" y="37871"/>
                  </a:lnTo>
                  <a:lnTo>
                    <a:pt x="6985" y="34201"/>
                  </a:lnTo>
                  <a:lnTo>
                    <a:pt x="2209" y="27216"/>
                  </a:lnTo>
                  <a:lnTo>
                    <a:pt x="0" y="187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081655" y="2049068"/>
              <a:ext cx="38735" cy="39370"/>
            </a:xfrm>
            <a:custGeom>
              <a:avLst/>
              <a:gdLst/>
              <a:ahLst/>
              <a:cxnLst/>
              <a:rect l="l" t="t" r="r" b="b"/>
              <a:pathLst>
                <a:path w="38735" h="39369">
                  <a:moveTo>
                    <a:pt x="0" y="38976"/>
                  </a:moveTo>
                  <a:lnTo>
                    <a:pt x="0" y="0"/>
                  </a:lnTo>
                  <a:lnTo>
                    <a:pt x="38608" y="18757"/>
                  </a:lnTo>
                  <a:lnTo>
                    <a:pt x="0" y="389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963633" y="2067826"/>
              <a:ext cx="118110" cy="0"/>
            </a:xfrm>
            <a:custGeom>
              <a:avLst/>
              <a:gdLst/>
              <a:ahLst/>
              <a:cxnLst/>
              <a:rect l="l" t="t" r="r" b="b"/>
              <a:pathLst>
                <a:path w="118110" h="0">
                  <a:moveTo>
                    <a:pt x="0" y="0"/>
                  </a:moveTo>
                  <a:lnTo>
                    <a:pt x="11802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659189" y="2049068"/>
              <a:ext cx="196215" cy="39370"/>
            </a:xfrm>
            <a:custGeom>
              <a:avLst/>
              <a:gdLst/>
              <a:ahLst/>
              <a:cxnLst/>
              <a:rect l="l" t="t" r="r" b="b"/>
              <a:pathLst>
                <a:path w="196214" h="39369">
                  <a:moveTo>
                    <a:pt x="38976" y="18757"/>
                  </a:moveTo>
                  <a:lnTo>
                    <a:pt x="36766" y="10667"/>
                  </a:lnTo>
                  <a:lnTo>
                    <a:pt x="31991" y="3682"/>
                  </a:lnTo>
                  <a:lnTo>
                    <a:pt x="23533" y="0"/>
                  </a:lnTo>
                  <a:lnTo>
                    <a:pt x="15443" y="0"/>
                  </a:lnTo>
                  <a:lnTo>
                    <a:pt x="6984" y="3682"/>
                  </a:lnTo>
                  <a:lnTo>
                    <a:pt x="2578" y="10667"/>
                  </a:lnTo>
                  <a:lnTo>
                    <a:pt x="0" y="18757"/>
                  </a:lnTo>
                  <a:lnTo>
                    <a:pt x="2578" y="27216"/>
                  </a:lnTo>
                  <a:lnTo>
                    <a:pt x="6985" y="34201"/>
                  </a:lnTo>
                  <a:lnTo>
                    <a:pt x="15443" y="37871"/>
                  </a:lnTo>
                  <a:lnTo>
                    <a:pt x="23533" y="37871"/>
                  </a:lnTo>
                  <a:lnTo>
                    <a:pt x="31991" y="34201"/>
                  </a:lnTo>
                  <a:lnTo>
                    <a:pt x="36766" y="27216"/>
                  </a:lnTo>
                  <a:lnTo>
                    <a:pt x="38976" y="18757"/>
                  </a:lnTo>
                  <a:close/>
                </a:path>
                <a:path w="196214" h="39369">
                  <a:moveTo>
                    <a:pt x="195973" y="18757"/>
                  </a:moveTo>
                  <a:lnTo>
                    <a:pt x="156997" y="0"/>
                  </a:lnTo>
                  <a:lnTo>
                    <a:pt x="156997" y="38976"/>
                  </a:lnTo>
                  <a:lnTo>
                    <a:pt x="195973" y="18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659189" y="2049068"/>
              <a:ext cx="39370" cy="38100"/>
            </a:xfrm>
            <a:custGeom>
              <a:avLst/>
              <a:gdLst/>
              <a:ahLst/>
              <a:cxnLst/>
              <a:rect l="l" t="t" r="r" b="b"/>
              <a:pathLst>
                <a:path w="39369" h="38100">
                  <a:moveTo>
                    <a:pt x="0" y="18757"/>
                  </a:moveTo>
                  <a:lnTo>
                    <a:pt x="2578" y="10667"/>
                  </a:lnTo>
                  <a:lnTo>
                    <a:pt x="6984" y="3682"/>
                  </a:lnTo>
                  <a:lnTo>
                    <a:pt x="15443" y="0"/>
                  </a:lnTo>
                  <a:lnTo>
                    <a:pt x="23533" y="0"/>
                  </a:lnTo>
                  <a:lnTo>
                    <a:pt x="31991" y="3682"/>
                  </a:lnTo>
                  <a:lnTo>
                    <a:pt x="36766" y="10667"/>
                  </a:lnTo>
                  <a:lnTo>
                    <a:pt x="38976" y="18757"/>
                  </a:lnTo>
                  <a:lnTo>
                    <a:pt x="36766" y="27216"/>
                  </a:lnTo>
                  <a:lnTo>
                    <a:pt x="31991" y="34201"/>
                  </a:lnTo>
                  <a:lnTo>
                    <a:pt x="23533" y="37871"/>
                  </a:lnTo>
                  <a:lnTo>
                    <a:pt x="15443" y="37871"/>
                  </a:lnTo>
                  <a:lnTo>
                    <a:pt x="6985" y="34201"/>
                  </a:lnTo>
                  <a:lnTo>
                    <a:pt x="2578" y="27216"/>
                  </a:lnTo>
                  <a:lnTo>
                    <a:pt x="0" y="187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816186" y="2049068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69" h="39369">
                  <a:moveTo>
                    <a:pt x="0" y="38976"/>
                  </a:moveTo>
                  <a:lnTo>
                    <a:pt x="0" y="0"/>
                  </a:lnTo>
                  <a:lnTo>
                    <a:pt x="38976" y="18757"/>
                  </a:lnTo>
                  <a:lnTo>
                    <a:pt x="0" y="389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698165" y="2067826"/>
              <a:ext cx="118110" cy="0"/>
            </a:xfrm>
            <a:custGeom>
              <a:avLst/>
              <a:gdLst/>
              <a:ahLst/>
              <a:cxnLst/>
              <a:rect l="l" t="t" r="r" b="b"/>
              <a:pathLst>
                <a:path w="118110" h="0">
                  <a:moveTo>
                    <a:pt x="0" y="0"/>
                  </a:moveTo>
                  <a:lnTo>
                    <a:pt x="11802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393721" y="2049068"/>
              <a:ext cx="196215" cy="39370"/>
            </a:xfrm>
            <a:custGeom>
              <a:avLst/>
              <a:gdLst/>
              <a:ahLst/>
              <a:cxnLst/>
              <a:rect l="l" t="t" r="r" b="b"/>
              <a:pathLst>
                <a:path w="196214" h="39369">
                  <a:moveTo>
                    <a:pt x="38976" y="18757"/>
                  </a:moveTo>
                  <a:lnTo>
                    <a:pt x="36766" y="10667"/>
                  </a:lnTo>
                  <a:lnTo>
                    <a:pt x="31991" y="3682"/>
                  </a:lnTo>
                  <a:lnTo>
                    <a:pt x="23901" y="0"/>
                  </a:lnTo>
                  <a:lnTo>
                    <a:pt x="15443" y="0"/>
                  </a:lnTo>
                  <a:lnTo>
                    <a:pt x="7353" y="3682"/>
                  </a:lnTo>
                  <a:lnTo>
                    <a:pt x="1473" y="10667"/>
                  </a:lnTo>
                  <a:lnTo>
                    <a:pt x="0" y="18757"/>
                  </a:lnTo>
                  <a:lnTo>
                    <a:pt x="1473" y="27216"/>
                  </a:lnTo>
                  <a:lnTo>
                    <a:pt x="7353" y="34201"/>
                  </a:lnTo>
                  <a:lnTo>
                    <a:pt x="15443" y="37871"/>
                  </a:lnTo>
                  <a:lnTo>
                    <a:pt x="23901" y="37871"/>
                  </a:lnTo>
                  <a:lnTo>
                    <a:pt x="31991" y="34201"/>
                  </a:lnTo>
                  <a:lnTo>
                    <a:pt x="36766" y="27216"/>
                  </a:lnTo>
                  <a:lnTo>
                    <a:pt x="38976" y="18757"/>
                  </a:lnTo>
                  <a:close/>
                </a:path>
                <a:path w="196214" h="39369">
                  <a:moveTo>
                    <a:pt x="195973" y="18757"/>
                  </a:moveTo>
                  <a:lnTo>
                    <a:pt x="156997" y="0"/>
                  </a:lnTo>
                  <a:lnTo>
                    <a:pt x="156997" y="38976"/>
                  </a:lnTo>
                  <a:lnTo>
                    <a:pt x="195973" y="18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393721" y="2049068"/>
              <a:ext cx="39370" cy="38100"/>
            </a:xfrm>
            <a:custGeom>
              <a:avLst/>
              <a:gdLst/>
              <a:ahLst/>
              <a:cxnLst/>
              <a:rect l="l" t="t" r="r" b="b"/>
              <a:pathLst>
                <a:path w="39369" h="38100">
                  <a:moveTo>
                    <a:pt x="0" y="18757"/>
                  </a:moveTo>
                  <a:lnTo>
                    <a:pt x="1473" y="10667"/>
                  </a:lnTo>
                  <a:lnTo>
                    <a:pt x="7353" y="3682"/>
                  </a:lnTo>
                  <a:lnTo>
                    <a:pt x="15443" y="0"/>
                  </a:lnTo>
                  <a:lnTo>
                    <a:pt x="23901" y="0"/>
                  </a:lnTo>
                  <a:lnTo>
                    <a:pt x="31991" y="3682"/>
                  </a:lnTo>
                  <a:lnTo>
                    <a:pt x="36766" y="10667"/>
                  </a:lnTo>
                  <a:lnTo>
                    <a:pt x="38976" y="18757"/>
                  </a:lnTo>
                  <a:lnTo>
                    <a:pt x="36766" y="27216"/>
                  </a:lnTo>
                  <a:lnTo>
                    <a:pt x="31991" y="34201"/>
                  </a:lnTo>
                  <a:lnTo>
                    <a:pt x="23901" y="37871"/>
                  </a:lnTo>
                  <a:lnTo>
                    <a:pt x="15443" y="37871"/>
                  </a:lnTo>
                  <a:lnTo>
                    <a:pt x="7353" y="34201"/>
                  </a:lnTo>
                  <a:lnTo>
                    <a:pt x="1473" y="27216"/>
                  </a:lnTo>
                  <a:lnTo>
                    <a:pt x="0" y="187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550718" y="2049068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69" h="39369">
                  <a:moveTo>
                    <a:pt x="0" y="38976"/>
                  </a:moveTo>
                  <a:lnTo>
                    <a:pt x="0" y="0"/>
                  </a:lnTo>
                  <a:lnTo>
                    <a:pt x="38976" y="18757"/>
                  </a:lnTo>
                  <a:lnTo>
                    <a:pt x="0" y="389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432697" y="2067826"/>
              <a:ext cx="118110" cy="0"/>
            </a:xfrm>
            <a:custGeom>
              <a:avLst/>
              <a:gdLst/>
              <a:ahLst/>
              <a:cxnLst/>
              <a:rect l="l" t="t" r="r" b="b"/>
              <a:pathLst>
                <a:path w="118110" h="0">
                  <a:moveTo>
                    <a:pt x="0" y="0"/>
                  </a:moveTo>
                  <a:lnTo>
                    <a:pt x="11802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128621" y="2049068"/>
              <a:ext cx="196215" cy="39370"/>
            </a:xfrm>
            <a:custGeom>
              <a:avLst/>
              <a:gdLst/>
              <a:ahLst/>
              <a:cxnLst/>
              <a:rect l="l" t="t" r="r" b="b"/>
              <a:pathLst>
                <a:path w="196214" h="39369">
                  <a:moveTo>
                    <a:pt x="38976" y="18757"/>
                  </a:moveTo>
                  <a:lnTo>
                    <a:pt x="36398" y="10667"/>
                  </a:lnTo>
                  <a:lnTo>
                    <a:pt x="31623" y="3682"/>
                  </a:lnTo>
                  <a:lnTo>
                    <a:pt x="23533" y="0"/>
                  </a:lnTo>
                  <a:lnTo>
                    <a:pt x="15074" y="0"/>
                  </a:lnTo>
                  <a:lnTo>
                    <a:pt x="6984" y="3682"/>
                  </a:lnTo>
                  <a:lnTo>
                    <a:pt x="1104" y="10667"/>
                  </a:lnTo>
                  <a:lnTo>
                    <a:pt x="0" y="18757"/>
                  </a:lnTo>
                  <a:lnTo>
                    <a:pt x="1104" y="27216"/>
                  </a:lnTo>
                  <a:lnTo>
                    <a:pt x="6985" y="34201"/>
                  </a:lnTo>
                  <a:lnTo>
                    <a:pt x="15074" y="37871"/>
                  </a:lnTo>
                  <a:lnTo>
                    <a:pt x="23533" y="37871"/>
                  </a:lnTo>
                  <a:lnTo>
                    <a:pt x="31623" y="34201"/>
                  </a:lnTo>
                  <a:lnTo>
                    <a:pt x="36398" y="27216"/>
                  </a:lnTo>
                  <a:lnTo>
                    <a:pt x="38976" y="18757"/>
                  </a:lnTo>
                  <a:close/>
                </a:path>
                <a:path w="196214" h="39369">
                  <a:moveTo>
                    <a:pt x="195605" y="18757"/>
                  </a:moveTo>
                  <a:lnTo>
                    <a:pt x="156629" y="0"/>
                  </a:lnTo>
                  <a:lnTo>
                    <a:pt x="156629" y="38976"/>
                  </a:lnTo>
                  <a:lnTo>
                    <a:pt x="195605" y="18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128621" y="2049068"/>
              <a:ext cx="39370" cy="38100"/>
            </a:xfrm>
            <a:custGeom>
              <a:avLst/>
              <a:gdLst/>
              <a:ahLst/>
              <a:cxnLst/>
              <a:rect l="l" t="t" r="r" b="b"/>
              <a:pathLst>
                <a:path w="39369" h="38100">
                  <a:moveTo>
                    <a:pt x="0" y="18757"/>
                  </a:moveTo>
                  <a:lnTo>
                    <a:pt x="1104" y="10667"/>
                  </a:lnTo>
                  <a:lnTo>
                    <a:pt x="6984" y="3682"/>
                  </a:lnTo>
                  <a:lnTo>
                    <a:pt x="15074" y="0"/>
                  </a:lnTo>
                  <a:lnTo>
                    <a:pt x="23533" y="0"/>
                  </a:lnTo>
                  <a:lnTo>
                    <a:pt x="31623" y="3682"/>
                  </a:lnTo>
                  <a:lnTo>
                    <a:pt x="36398" y="10667"/>
                  </a:lnTo>
                  <a:lnTo>
                    <a:pt x="38976" y="18757"/>
                  </a:lnTo>
                  <a:lnTo>
                    <a:pt x="36398" y="27216"/>
                  </a:lnTo>
                  <a:lnTo>
                    <a:pt x="31623" y="34201"/>
                  </a:lnTo>
                  <a:lnTo>
                    <a:pt x="23533" y="37871"/>
                  </a:lnTo>
                  <a:lnTo>
                    <a:pt x="15074" y="37871"/>
                  </a:lnTo>
                  <a:lnTo>
                    <a:pt x="6985" y="34201"/>
                  </a:lnTo>
                  <a:lnTo>
                    <a:pt x="1104" y="27216"/>
                  </a:lnTo>
                  <a:lnTo>
                    <a:pt x="0" y="187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285250" y="2049068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69" h="39369">
                  <a:moveTo>
                    <a:pt x="0" y="38976"/>
                  </a:moveTo>
                  <a:lnTo>
                    <a:pt x="0" y="0"/>
                  </a:lnTo>
                  <a:lnTo>
                    <a:pt x="38976" y="18757"/>
                  </a:lnTo>
                  <a:lnTo>
                    <a:pt x="0" y="389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167597" y="2067826"/>
              <a:ext cx="118110" cy="0"/>
            </a:xfrm>
            <a:custGeom>
              <a:avLst/>
              <a:gdLst/>
              <a:ahLst/>
              <a:cxnLst/>
              <a:rect l="l" t="t" r="r" b="b"/>
              <a:pathLst>
                <a:path w="118110" h="0">
                  <a:moveTo>
                    <a:pt x="0" y="0"/>
                  </a:moveTo>
                  <a:lnTo>
                    <a:pt x="1176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863153" y="2049068"/>
              <a:ext cx="196215" cy="39370"/>
            </a:xfrm>
            <a:custGeom>
              <a:avLst/>
              <a:gdLst/>
              <a:ahLst/>
              <a:cxnLst/>
              <a:rect l="l" t="t" r="r" b="b"/>
              <a:pathLst>
                <a:path w="196214" h="39369">
                  <a:moveTo>
                    <a:pt x="38976" y="18757"/>
                  </a:moveTo>
                  <a:lnTo>
                    <a:pt x="36398" y="10667"/>
                  </a:lnTo>
                  <a:lnTo>
                    <a:pt x="31991" y="3682"/>
                  </a:lnTo>
                  <a:lnTo>
                    <a:pt x="23533" y="0"/>
                  </a:lnTo>
                  <a:lnTo>
                    <a:pt x="15443" y="0"/>
                  </a:lnTo>
                  <a:lnTo>
                    <a:pt x="6984" y="3682"/>
                  </a:lnTo>
                  <a:lnTo>
                    <a:pt x="1104" y="10667"/>
                  </a:lnTo>
                  <a:lnTo>
                    <a:pt x="0" y="18757"/>
                  </a:lnTo>
                  <a:lnTo>
                    <a:pt x="1104" y="27216"/>
                  </a:lnTo>
                  <a:lnTo>
                    <a:pt x="6985" y="34201"/>
                  </a:lnTo>
                  <a:lnTo>
                    <a:pt x="15443" y="37871"/>
                  </a:lnTo>
                  <a:lnTo>
                    <a:pt x="23533" y="37871"/>
                  </a:lnTo>
                  <a:lnTo>
                    <a:pt x="31991" y="34201"/>
                  </a:lnTo>
                  <a:lnTo>
                    <a:pt x="36398" y="27216"/>
                  </a:lnTo>
                  <a:lnTo>
                    <a:pt x="38976" y="18757"/>
                  </a:lnTo>
                  <a:close/>
                </a:path>
                <a:path w="196214" h="39369">
                  <a:moveTo>
                    <a:pt x="195605" y="18757"/>
                  </a:moveTo>
                  <a:lnTo>
                    <a:pt x="156997" y="0"/>
                  </a:lnTo>
                  <a:lnTo>
                    <a:pt x="156997" y="38976"/>
                  </a:lnTo>
                  <a:lnTo>
                    <a:pt x="195605" y="18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863153" y="2049068"/>
              <a:ext cx="39370" cy="38100"/>
            </a:xfrm>
            <a:custGeom>
              <a:avLst/>
              <a:gdLst/>
              <a:ahLst/>
              <a:cxnLst/>
              <a:rect l="l" t="t" r="r" b="b"/>
              <a:pathLst>
                <a:path w="39369" h="38100">
                  <a:moveTo>
                    <a:pt x="0" y="18757"/>
                  </a:moveTo>
                  <a:lnTo>
                    <a:pt x="1104" y="10667"/>
                  </a:lnTo>
                  <a:lnTo>
                    <a:pt x="6984" y="3682"/>
                  </a:lnTo>
                  <a:lnTo>
                    <a:pt x="15443" y="0"/>
                  </a:lnTo>
                  <a:lnTo>
                    <a:pt x="23533" y="0"/>
                  </a:lnTo>
                  <a:lnTo>
                    <a:pt x="31991" y="3682"/>
                  </a:lnTo>
                  <a:lnTo>
                    <a:pt x="36398" y="10667"/>
                  </a:lnTo>
                  <a:lnTo>
                    <a:pt x="38976" y="18757"/>
                  </a:lnTo>
                  <a:lnTo>
                    <a:pt x="36398" y="27216"/>
                  </a:lnTo>
                  <a:lnTo>
                    <a:pt x="31991" y="34201"/>
                  </a:lnTo>
                  <a:lnTo>
                    <a:pt x="23533" y="37871"/>
                  </a:lnTo>
                  <a:lnTo>
                    <a:pt x="15443" y="37871"/>
                  </a:lnTo>
                  <a:lnTo>
                    <a:pt x="6985" y="34201"/>
                  </a:lnTo>
                  <a:lnTo>
                    <a:pt x="1104" y="27216"/>
                  </a:lnTo>
                  <a:lnTo>
                    <a:pt x="0" y="187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020150" y="2049068"/>
              <a:ext cx="38735" cy="39370"/>
            </a:xfrm>
            <a:custGeom>
              <a:avLst/>
              <a:gdLst/>
              <a:ahLst/>
              <a:cxnLst/>
              <a:rect l="l" t="t" r="r" b="b"/>
              <a:pathLst>
                <a:path w="38735" h="39369">
                  <a:moveTo>
                    <a:pt x="0" y="38976"/>
                  </a:moveTo>
                  <a:lnTo>
                    <a:pt x="0" y="0"/>
                  </a:lnTo>
                  <a:lnTo>
                    <a:pt x="38608" y="18757"/>
                  </a:lnTo>
                  <a:lnTo>
                    <a:pt x="0" y="389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902129" y="2067826"/>
              <a:ext cx="118110" cy="0"/>
            </a:xfrm>
            <a:custGeom>
              <a:avLst/>
              <a:gdLst/>
              <a:ahLst/>
              <a:cxnLst/>
              <a:rect l="l" t="t" r="r" b="b"/>
              <a:pathLst>
                <a:path w="118110" h="0">
                  <a:moveTo>
                    <a:pt x="0" y="0"/>
                  </a:moveTo>
                  <a:lnTo>
                    <a:pt x="11802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597698" y="2049068"/>
              <a:ext cx="196215" cy="39370"/>
            </a:xfrm>
            <a:custGeom>
              <a:avLst/>
              <a:gdLst/>
              <a:ahLst/>
              <a:cxnLst/>
              <a:rect l="l" t="t" r="r" b="b"/>
              <a:pathLst>
                <a:path w="196214" h="39369">
                  <a:moveTo>
                    <a:pt x="38976" y="18757"/>
                  </a:moveTo>
                  <a:lnTo>
                    <a:pt x="36766" y="10667"/>
                  </a:lnTo>
                  <a:lnTo>
                    <a:pt x="30886" y="3682"/>
                  </a:lnTo>
                  <a:lnTo>
                    <a:pt x="23533" y="0"/>
                  </a:lnTo>
                  <a:lnTo>
                    <a:pt x="14338" y="0"/>
                  </a:lnTo>
                  <a:lnTo>
                    <a:pt x="6984" y="3682"/>
                  </a:lnTo>
                  <a:lnTo>
                    <a:pt x="1104" y="10667"/>
                  </a:lnTo>
                  <a:lnTo>
                    <a:pt x="0" y="18757"/>
                  </a:lnTo>
                  <a:lnTo>
                    <a:pt x="1104" y="27216"/>
                  </a:lnTo>
                  <a:lnTo>
                    <a:pt x="6985" y="34201"/>
                  </a:lnTo>
                  <a:lnTo>
                    <a:pt x="14338" y="37871"/>
                  </a:lnTo>
                  <a:lnTo>
                    <a:pt x="23533" y="37871"/>
                  </a:lnTo>
                  <a:lnTo>
                    <a:pt x="30886" y="34201"/>
                  </a:lnTo>
                  <a:lnTo>
                    <a:pt x="36766" y="27216"/>
                  </a:lnTo>
                  <a:lnTo>
                    <a:pt x="38976" y="18757"/>
                  </a:lnTo>
                  <a:close/>
                </a:path>
                <a:path w="196214" h="39369">
                  <a:moveTo>
                    <a:pt x="195973" y="18757"/>
                  </a:moveTo>
                  <a:lnTo>
                    <a:pt x="156997" y="0"/>
                  </a:lnTo>
                  <a:lnTo>
                    <a:pt x="156997" y="38976"/>
                  </a:lnTo>
                  <a:lnTo>
                    <a:pt x="195973" y="18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597698" y="2049068"/>
              <a:ext cx="39370" cy="38100"/>
            </a:xfrm>
            <a:custGeom>
              <a:avLst/>
              <a:gdLst/>
              <a:ahLst/>
              <a:cxnLst/>
              <a:rect l="l" t="t" r="r" b="b"/>
              <a:pathLst>
                <a:path w="39369" h="38100">
                  <a:moveTo>
                    <a:pt x="0" y="18757"/>
                  </a:moveTo>
                  <a:lnTo>
                    <a:pt x="1104" y="10667"/>
                  </a:lnTo>
                  <a:lnTo>
                    <a:pt x="6984" y="3682"/>
                  </a:lnTo>
                  <a:lnTo>
                    <a:pt x="14338" y="0"/>
                  </a:lnTo>
                  <a:lnTo>
                    <a:pt x="23533" y="0"/>
                  </a:lnTo>
                  <a:lnTo>
                    <a:pt x="30886" y="3682"/>
                  </a:lnTo>
                  <a:lnTo>
                    <a:pt x="36766" y="10667"/>
                  </a:lnTo>
                  <a:lnTo>
                    <a:pt x="38976" y="18757"/>
                  </a:lnTo>
                  <a:lnTo>
                    <a:pt x="36766" y="27216"/>
                  </a:lnTo>
                  <a:lnTo>
                    <a:pt x="30886" y="34201"/>
                  </a:lnTo>
                  <a:lnTo>
                    <a:pt x="23533" y="37871"/>
                  </a:lnTo>
                  <a:lnTo>
                    <a:pt x="14338" y="37871"/>
                  </a:lnTo>
                  <a:lnTo>
                    <a:pt x="6985" y="34201"/>
                  </a:lnTo>
                  <a:lnTo>
                    <a:pt x="1104" y="27216"/>
                  </a:lnTo>
                  <a:lnTo>
                    <a:pt x="0" y="187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754695" y="2049068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69" h="39369">
                  <a:moveTo>
                    <a:pt x="0" y="38976"/>
                  </a:moveTo>
                  <a:lnTo>
                    <a:pt x="0" y="0"/>
                  </a:lnTo>
                  <a:lnTo>
                    <a:pt x="38976" y="18757"/>
                  </a:lnTo>
                  <a:lnTo>
                    <a:pt x="0" y="389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636674" y="2067826"/>
              <a:ext cx="118110" cy="0"/>
            </a:xfrm>
            <a:custGeom>
              <a:avLst/>
              <a:gdLst/>
              <a:ahLst/>
              <a:cxnLst/>
              <a:rect l="l" t="t" r="r" b="b"/>
              <a:pathLst>
                <a:path w="118110" h="0">
                  <a:moveTo>
                    <a:pt x="0" y="0"/>
                  </a:moveTo>
                  <a:lnTo>
                    <a:pt x="11802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332598" y="2049068"/>
              <a:ext cx="196215" cy="39370"/>
            </a:xfrm>
            <a:custGeom>
              <a:avLst/>
              <a:gdLst/>
              <a:ahLst/>
              <a:cxnLst/>
              <a:rect l="l" t="t" r="r" b="b"/>
              <a:pathLst>
                <a:path w="196215" h="39369">
                  <a:moveTo>
                    <a:pt x="38608" y="18757"/>
                  </a:moveTo>
                  <a:lnTo>
                    <a:pt x="36398" y="10667"/>
                  </a:lnTo>
                  <a:lnTo>
                    <a:pt x="30518" y="3682"/>
                  </a:lnTo>
                  <a:lnTo>
                    <a:pt x="23533" y="0"/>
                  </a:lnTo>
                  <a:lnTo>
                    <a:pt x="13970" y="0"/>
                  </a:lnTo>
                  <a:lnTo>
                    <a:pt x="6984" y="3682"/>
                  </a:lnTo>
                  <a:lnTo>
                    <a:pt x="1104" y="10667"/>
                  </a:lnTo>
                  <a:lnTo>
                    <a:pt x="0" y="18757"/>
                  </a:lnTo>
                  <a:lnTo>
                    <a:pt x="1104" y="27216"/>
                  </a:lnTo>
                  <a:lnTo>
                    <a:pt x="6985" y="34201"/>
                  </a:lnTo>
                  <a:lnTo>
                    <a:pt x="13970" y="37871"/>
                  </a:lnTo>
                  <a:lnTo>
                    <a:pt x="23533" y="37871"/>
                  </a:lnTo>
                  <a:lnTo>
                    <a:pt x="30518" y="34201"/>
                  </a:lnTo>
                  <a:lnTo>
                    <a:pt x="36398" y="27216"/>
                  </a:lnTo>
                  <a:lnTo>
                    <a:pt x="38608" y="18757"/>
                  </a:lnTo>
                  <a:close/>
                </a:path>
                <a:path w="196215" h="39369">
                  <a:moveTo>
                    <a:pt x="195605" y="18757"/>
                  </a:moveTo>
                  <a:lnTo>
                    <a:pt x="156629" y="0"/>
                  </a:lnTo>
                  <a:lnTo>
                    <a:pt x="156629" y="38976"/>
                  </a:lnTo>
                  <a:lnTo>
                    <a:pt x="195605" y="18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332598" y="2049068"/>
              <a:ext cx="38735" cy="38100"/>
            </a:xfrm>
            <a:custGeom>
              <a:avLst/>
              <a:gdLst/>
              <a:ahLst/>
              <a:cxnLst/>
              <a:rect l="l" t="t" r="r" b="b"/>
              <a:pathLst>
                <a:path w="38734" h="38100">
                  <a:moveTo>
                    <a:pt x="0" y="18757"/>
                  </a:moveTo>
                  <a:lnTo>
                    <a:pt x="1104" y="10667"/>
                  </a:lnTo>
                  <a:lnTo>
                    <a:pt x="6984" y="3682"/>
                  </a:lnTo>
                  <a:lnTo>
                    <a:pt x="13970" y="0"/>
                  </a:lnTo>
                  <a:lnTo>
                    <a:pt x="23533" y="0"/>
                  </a:lnTo>
                  <a:lnTo>
                    <a:pt x="30518" y="3682"/>
                  </a:lnTo>
                  <a:lnTo>
                    <a:pt x="36398" y="10667"/>
                  </a:lnTo>
                  <a:lnTo>
                    <a:pt x="38608" y="18757"/>
                  </a:lnTo>
                  <a:lnTo>
                    <a:pt x="36398" y="27216"/>
                  </a:lnTo>
                  <a:lnTo>
                    <a:pt x="30518" y="34201"/>
                  </a:lnTo>
                  <a:lnTo>
                    <a:pt x="23533" y="37871"/>
                  </a:lnTo>
                  <a:lnTo>
                    <a:pt x="13970" y="37871"/>
                  </a:lnTo>
                  <a:lnTo>
                    <a:pt x="6985" y="34201"/>
                  </a:lnTo>
                  <a:lnTo>
                    <a:pt x="1104" y="27216"/>
                  </a:lnTo>
                  <a:lnTo>
                    <a:pt x="0" y="187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489227" y="2049068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69" h="39369">
                  <a:moveTo>
                    <a:pt x="0" y="38976"/>
                  </a:moveTo>
                  <a:lnTo>
                    <a:pt x="0" y="0"/>
                  </a:lnTo>
                  <a:lnTo>
                    <a:pt x="38976" y="18757"/>
                  </a:lnTo>
                  <a:lnTo>
                    <a:pt x="0" y="389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371206" y="2067826"/>
              <a:ext cx="118110" cy="0"/>
            </a:xfrm>
            <a:custGeom>
              <a:avLst/>
              <a:gdLst/>
              <a:ahLst/>
              <a:cxnLst/>
              <a:rect l="l" t="t" r="r" b="b"/>
              <a:pathLst>
                <a:path w="118109" h="0">
                  <a:moveTo>
                    <a:pt x="0" y="0"/>
                  </a:moveTo>
                  <a:lnTo>
                    <a:pt x="11802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3562502" y="1978024"/>
              <a:ext cx="200545" cy="2020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3190125" y="2049068"/>
              <a:ext cx="374015" cy="39370"/>
            </a:xfrm>
            <a:custGeom>
              <a:avLst/>
              <a:gdLst/>
              <a:ahLst/>
              <a:cxnLst/>
              <a:rect l="l" t="t" r="r" b="b"/>
              <a:pathLst>
                <a:path w="374014" h="39369">
                  <a:moveTo>
                    <a:pt x="38608" y="18757"/>
                  </a:moveTo>
                  <a:lnTo>
                    <a:pt x="36398" y="10667"/>
                  </a:lnTo>
                  <a:lnTo>
                    <a:pt x="31623" y="3682"/>
                  </a:lnTo>
                  <a:lnTo>
                    <a:pt x="23533" y="0"/>
                  </a:lnTo>
                  <a:lnTo>
                    <a:pt x="15074" y="0"/>
                  </a:lnTo>
                  <a:lnTo>
                    <a:pt x="6984" y="3682"/>
                  </a:lnTo>
                  <a:lnTo>
                    <a:pt x="2209" y="10667"/>
                  </a:lnTo>
                  <a:lnTo>
                    <a:pt x="0" y="18757"/>
                  </a:lnTo>
                  <a:lnTo>
                    <a:pt x="2209" y="27216"/>
                  </a:lnTo>
                  <a:lnTo>
                    <a:pt x="6985" y="34201"/>
                  </a:lnTo>
                  <a:lnTo>
                    <a:pt x="15074" y="37871"/>
                  </a:lnTo>
                  <a:lnTo>
                    <a:pt x="23533" y="37871"/>
                  </a:lnTo>
                  <a:lnTo>
                    <a:pt x="31623" y="34201"/>
                  </a:lnTo>
                  <a:lnTo>
                    <a:pt x="36398" y="27216"/>
                  </a:lnTo>
                  <a:lnTo>
                    <a:pt x="38608" y="18757"/>
                  </a:lnTo>
                  <a:close/>
                </a:path>
                <a:path w="374014" h="39369">
                  <a:moveTo>
                    <a:pt x="373557" y="18757"/>
                  </a:moveTo>
                  <a:lnTo>
                    <a:pt x="334962" y="0"/>
                  </a:lnTo>
                  <a:lnTo>
                    <a:pt x="334962" y="38976"/>
                  </a:lnTo>
                  <a:lnTo>
                    <a:pt x="373557" y="18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3190125" y="2049068"/>
              <a:ext cx="38735" cy="38100"/>
            </a:xfrm>
            <a:custGeom>
              <a:avLst/>
              <a:gdLst/>
              <a:ahLst/>
              <a:cxnLst/>
              <a:rect l="l" t="t" r="r" b="b"/>
              <a:pathLst>
                <a:path w="38735" h="38100">
                  <a:moveTo>
                    <a:pt x="0" y="18757"/>
                  </a:moveTo>
                  <a:lnTo>
                    <a:pt x="2209" y="10667"/>
                  </a:lnTo>
                  <a:lnTo>
                    <a:pt x="6984" y="3682"/>
                  </a:lnTo>
                  <a:lnTo>
                    <a:pt x="15074" y="0"/>
                  </a:lnTo>
                  <a:lnTo>
                    <a:pt x="23533" y="0"/>
                  </a:lnTo>
                  <a:lnTo>
                    <a:pt x="31623" y="3682"/>
                  </a:lnTo>
                  <a:lnTo>
                    <a:pt x="36398" y="10667"/>
                  </a:lnTo>
                  <a:lnTo>
                    <a:pt x="38608" y="18757"/>
                  </a:lnTo>
                  <a:lnTo>
                    <a:pt x="36398" y="27216"/>
                  </a:lnTo>
                  <a:lnTo>
                    <a:pt x="31623" y="34201"/>
                  </a:lnTo>
                  <a:lnTo>
                    <a:pt x="23533" y="37871"/>
                  </a:lnTo>
                  <a:lnTo>
                    <a:pt x="15074" y="37871"/>
                  </a:lnTo>
                  <a:lnTo>
                    <a:pt x="6985" y="34201"/>
                  </a:lnTo>
                  <a:lnTo>
                    <a:pt x="2209" y="27216"/>
                  </a:lnTo>
                  <a:lnTo>
                    <a:pt x="0" y="187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3525088" y="2049068"/>
              <a:ext cx="38735" cy="39370"/>
            </a:xfrm>
            <a:custGeom>
              <a:avLst/>
              <a:gdLst/>
              <a:ahLst/>
              <a:cxnLst/>
              <a:rect l="l" t="t" r="r" b="b"/>
              <a:pathLst>
                <a:path w="38735" h="39369">
                  <a:moveTo>
                    <a:pt x="0" y="38976"/>
                  </a:moveTo>
                  <a:lnTo>
                    <a:pt x="0" y="0"/>
                  </a:lnTo>
                  <a:lnTo>
                    <a:pt x="38608" y="18757"/>
                  </a:lnTo>
                  <a:lnTo>
                    <a:pt x="0" y="389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3228733" y="2067826"/>
              <a:ext cx="296545" cy="0"/>
            </a:xfrm>
            <a:custGeom>
              <a:avLst/>
              <a:gdLst/>
              <a:ahLst/>
              <a:cxnLst/>
              <a:rect l="l" t="t" r="r" b="b"/>
              <a:pathLst>
                <a:path w="296545" h="0">
                  <a:moveTo>
                    <a:pt x="0" y="0"/>
                  </a:moveTo>
                  <a:lnTo>
                    <a:pt x="29635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/>
          <p:cNvSpPr txBox="1"/>
          <p:nvPr/>
        </p:nvSpPr>
        <p:spPr>
          <a:xfrm>
            <a:off x="1048016" y="1892807"/>
            <a:ext cx="2831465" cy="494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Times New Roman"/>
              <a:cs typeface="Times New Roman"/>
            </a:endParaRPr>
          </a:p>
          <a:p>
            <a:pPr algn="r" marR="167640">
              <a:lnSpc>
                <a:spcPct val="100000"/>
              </a:lnSpc>
            </a:pPr>
            <a:r>
              <a:rPr dirty="0" sz="600" spc="10">
                <a:latin typeface="Arial"/>
                <a:cs typeface="Arial"/>
              </a:rPr>
              <a:t>CF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1192136" y="2066556"/>
            <a:ext cx="2019300" cy="225425"/>
            <a:chOff x="1192136" y="2066556"/>
            <a:chExt cx="2019300" cy="225425"/>
          </a:xfrm>
        </p:grpSpPr>
        <p:sp>
          <p:nvSpPr>
            <p:cNvPr id="88" name="object 88"/>
            <p:cNvSpPr/>
            <p:nvPr/>
          </p:nvSpPr>
          <p:spPr>
            <a:xfrm>
              <a:off x="1219352" y="2115261"/>
              <a:ext cx="0" cy="175260"/>
            </a:xfrm>
            <a:custGeom>
              <a:avLst/>
              <a:gdLst/>
              <a:ahLst/>
              <a:cxnLst/>
              <a:rect l="l" t="t" r="r" b="b"/>
              <a:pathLst>
                <a:path w="0" h="175260">
                  <a:moveTo>
                    <a:pt x="0" y="1750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192136" y="2067826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54051" y="54419"/>
                  </a:moveTo>
                  <a:lnTo>
                    <a:pt x="27203" y="0"/>
                  </a:lnTo>
                  <a:lnTo>
                    <a:pt x="0" y="54419"/>
                  </a:lnTo>
                  <a:lnTo>
                    <a:pt x="54051" y="544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3209975" y="2067826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w="0" h="222885">
                  <a:moveTo>
                    <a:pt x="0" y="0"/>
                  </a:moveTo>
                  <a:lnTo>
                    <a:pt x="0" y="22245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219352" y="2290279"/>
              <a:ext cx="1990725" cy="0"/>
            </a:xfrm>
            <a:custGeom>
              <a:avLst/>
              <a:gdLst/>
              <a:ahLst/>
              <a:cxnLst/>
              <a:rect l="l" t="t" r="r" b="b"/>
              <a:pathLst>
                <a:path w="1990725" h="0">
                  <a:moveTo>
                    <a:pt x="0" y="0"/>
                  </a:moveTo>
                  <a:lnTo>
                    <a:pt x="19906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693367" y="2265437"/>
            <a:ext cx="37528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latin typeface="Arial"/>
                <a:cs typeface="Arial"/>
              </a:rPr>
              <a:t>ROL</a:t>
            </a:r>
            <a:endParaRPr sz="13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098084" y="2293810"/>
            <a:ext cx="1029969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300" b="1">
                <a:latin typeface="Arial"/>
                <a:cs typeface="Arial"/>
              </a:rPr>
              <a:t>(Rotate</a:t>
            </a:r>
            <a:r>
              <a:rPr dirty="0" sz="1300" spc="-90" b="1">
                <a:latin typeface="Arial"/>
                <a:cs typeface="Arial"/>
              </a:rPr>
              <a:t> </a:t>
            </a:r>
            <a:r>
              <a:rPr dirty="0" sz="1300" b="1">
                <a:latin typeface="Arial"/>
                <a:cs typeface="Arial"/>
              </a:rPr>
              <a:t>Left):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1013815" y="2305811"/>
            <a:ext cx="2868295" cy="1026794"/>
            <a:chOff x="1013815" y="2305811"/>
            <a:chExt cx="2868295" cy="1026794"/>
          </a:xfrm>
        </p:grpSpPr>
        <p:sp>
          <p:nvSpPr>
            <p:cNvPr id="95" name="object 95"/>
            <p:cNvSpPr/>
            <p:nvPr/>
          </p:nvSpPr>
          <p:spPr>
            <a:xfrm>
              <a:off x="1013815" y="2305824"/>
              <a:ext cx="2868295" cy="828675"/>
            </a:xfrm>
            <a:custGeom>
              <a:avLst/>
              <a:gdLst/>
              <a:ahLst/>
              <a:cxnLst/>
              <a:rect l="l" t="t" r="r" b="b"/>
              <a:pathLst>
                <a:path w="2868295" h="828675">
                  <a:moveTo>
                    <a:pt x="2865348" y="0"/>
                  </a:moveTo>
                  <a:lnTo>
                    <a:pt x="34201" y="0"/>
                  </a:lnTo>
                  <a:lnTo>
                    <a:pt x="34201" y="81165"/>
                  </a:lnTo>
                  <a:lnTo>
                    <a:pt x="2865348" y="81165"/>
                  </a:lnTo>
                  <a:lnTo>
                    <a:pt x="2865348" y="0"/>
                  </a:lnTo>
                  <a:close/>
                </a:path>
                <a:path w="2868295" h="828675">
                  <a:moveTo>
                    <a:pt x="2867914" y="517969"/>
                  </a:moveTo>
                  <a:lnTo>
                    <a:pt x="0" y="517969"/>
                  </a:lnTo>
                  <a:lnTo>
                    <a:pt x="0" y="828294"/>
                  </a:lnTo>
                  <a:lnTo>
                    <a:pt x="2867914" y="828294"/>
                  </a:lnTo>
                  <a:lnTo>
                    <a:pt x="2867914" y="51796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1561287" y="3094024"/>
              <a:ext cx="296545" cy="23495"/>
            </a:xfrm>
            <a:custGeom>
              <a:avLst/>
              <a:gdLst/>
              <a:ahLst/>
              <a:cxnLst/>
              <a:rect l="l" t="t" r="r" b="b"/>
              <a:pathLst>
                <a:path w="296544" h="23494">
                  <a:moveTo>
                    <a:pt x="296354" y="23164"/>
                  </a:moveTo>
                  <a:lnTo>
                    <a:pt x="274662" y="0"/>
                  </a:lnTo>
                  <a:lnTo>
                    <a:pt x="0" y="0"/>
                  </a:lnTo>
                  <a:lnTo>
                    <a:pt x="22059" y="23164"/>
                  </a:lnTo>
                  <a:lnTo>
                    <a:pt x="296354" y="2316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561287" y="3094024"/>
              <a:ext cx="296545" cy="23495"/>
            </a:xfrm>
            <a:custGeom>
              <a:avLst/>
              <a:gdLst/>
              <a:ahLst/>
              <a:cxnLst/>
              <a:rect l="l" t="t" r="r" b="b"/>
              <a:pathLst>
                <a:path w="296544" h="23494">
                  <a:moveTo>
                    <a:pt x="274662" y="0"/>
                  </a:moveTo>
                  <a:lnTo>
                    <a:pt x="0" y="0"/>
                  </a:lnTo>
                  <a:lnTo>
                    <a:pt x="22059" y="23164"/>
                  </a:lnTo>
                  <a:lnTo>
                    <a:pt x="296354" y="23164"/>
                  </a:lnTo>
                  <a:lnTo>
                    <a:pt x="27466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835950" y="2910916"/>
              <a:ext cx="22225" cy="206375"/>
            </a:xfrm>
            <a:custGeom>
              <a:avLst/>
              <a:gdLst/>
              <a:ahLst/>
              <a:cxnLst/>
              <a:rect l="l" t="t" r="r" b="b"/>
              <a:pathLst>
                <a:path w="22225" h="206375">
                  <a:moveTo>
                    <a:pt x="21691" y="206273"/>
                  </a:moveTo>
                  <a:lnTo>
                    <a:pt x="21691" y="23164"/>
                  </a:lnTo>
                  <a:lnTo>
                    <a:pt x="0" y="0"/>
                  </a:lnTo>
                  <a:lnTo>
                    <a:pt x="0" y="183108"/>
                  </a:lnTo>
                  <a:lnTo>
                    <a:pt x="21691" y="20627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835950" y="2910916"/>
              <a:ext cx="22225" cy="206375"/>
            </a:xfrm>
            <a:custGeom>
              <a:avLst/>
              <a:gdLst/>
              <a:ahLst/>
              <a:cxnLst/>
              <a:rect l="l" t="t" r="r" b="b"/>
              <a:pathLst>
                <a:path w="22225" h="206375">
                  <a:moveTo>
                    <a:pt x="21691" y="206273"/>
                  </a:moveTo>
                  <a:lnTo>
                    <a:pt x="0" y="183108"/>
                  </a:lnTo>
                  <a:lnTo>
                    <a:pt x="0" y="0"/>
                  </a:lnTo>
                  <a:lnTo>
                    <a:pt x="21691" y="23164"/>
                  </a:lnTo>
                  <a:lnTo>
                    <a:pt x="21691" y="2062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561287" y="2910916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5" h="183514">
                  <a:moveTo>
                    <a:pt x="274662" y="0"/>
                  </a:moveTo>
                  <a:lnTo>
                    <a:pt x="274662" y="183108"/>
                  </a:lnTo>
                  <a:lnTo>
                    <a:pt x="0" y="183108"/>
                  </a:lnTo>
                  <a:lnTo>
                    <a:pt x="0" y="0"/>
                  </a:lnTo>
                  <a:lnTo>
                    <a:pt x="2746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561287" y="2910916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5" h="183514">
                  <a:moveTo>
                    <a:pt x="274662" y="0"/>
                  </a:moveTo>
                  <a:lnTo>
                    <a:pt x="274662" y="183108"/>
                  </a:lnTo>
                  <a:lnTo>
                    <a:pt x="0" y="183108"/>
                  </a:lnTo>
                  <a:lnTo>
                    <a:pt x="0" y="0"/>
                  </a:lnTo>
                  <a:lnTo>
                    <a:pt x="27466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1835950" y="3094024"/>
              <a:ext cx="296545" cy="23495"/>
            </a:xfrm>
            <a:custGeom>
              <a:avLst/>
              <a:gdLst/>
              <a:ahLst/>
              <a:cxnLst/>
              <a:rect l="l" t="t" r="r" b="b"/>
              <a:pathLst>
                <a:path w="296544" h="23494">
                  <a:moveTo>
                    <a:pt x="295986" y="23164"/>
                  </a:moveTo>
                  <a:lnTo>
                    <a:pt x="274294" y="0"/>
                  </a:lnTo>
                  <a:lnTo>
                    <a:pt x="0" y="0"/>
                  </a:lnTo>
                  <a:lnTo>
                    <a:pt x="21691" y="23164"/>
                  </a:lnTo>
                  <a:lnTo>
                    <a:pt x="295986" y="2316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1835950" y="3094024"/>
              <a:ext cx="296545" cy="23495"/>
            </a:xfrm>
            <a:custGeom>
              <a:avLst/>
              <a:gdLst/>
              <a:ahLst/>
              <a:cxnLst/>
              <a:rect l="l" t="t" r="r" b="b"/>
              <a:pathLst>
                <a:path w="296544" h="23494">
                  <a:moveTo>
                    <a:pt x="274294" y="0"/>
                  </a:moveTo>
                  <a:lnTo>
                    <a:pt x="0" y="0"/>
                  </a:lnTo>
                  <a:lnTo>
                    <a:pt x="21691" y="23164"/>
                  </a:lnTo>
                  <a:lnTo>
                    <a:pt x="295986" y="23164"/>
                  </a:lnTo>
                  <a:lnTo>
                    <a:pt x="2742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2110244" y="2910916"/>
              <a:ext cx="22225" cy="206375"/>
            </a:xfrm>
            <a:custGeom>
              <a:avLst/>
              <a:gdLst/>
              <a:ahLst/>
              <a:cxnLst/>
              <a:rect l="l" t="t" r="r" b="b"/>
              <a:pathLst>
                <a:path w="22225" h="206375">
                  <a:moveTo>
                    <a:pt x="21691" y="206273"/>
                  </a:moveTo>
                  <a:lnTo>
                    <a:pt x="21691" y="23164"/>
                  </a:lnTo>
                  <a:lnTo>
                    <a:pt x="0" y="0"/>
                  </a:lnTo>
                  <a:lnTo>
                    <a:pt x="0" y="183108"/>
                  </a:lnTo>
                  <a:lnTo>
                    <a:pt x="21691" y="20627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2110244" y="2910916"/>
              <a:ext cx="22225" cy="206375"/>
            </a:xfrm>
            <a:custGeom>
              <a:avLst/>
              <a:gdLst/>
              <a:ahLst/>
              <a:cxnLst/>
              <a:rect l="l" t="t" r="r" b="b"/>
              <a:pathLst>
                <a:path w="22225" h="206375">
                  <a:moveTo>
                    <a:pt x="21691" y="206273"/>
                  </a:moveTo>
                  <a:lnTo>
                    <a:pt x="0" y="183108"/>
                  </a:lnTo>
                  <a:lnTo>
                    <a:pt x="0" y="0"/>
                  </a:lnTo>
                  <a:lnTo>
                    <a:pt x="21691" y="23164"/>
                  </a:lnTo>
                  <a:lnTo>
                    <a:pt x="21691" y="2062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1835950" y="2910916"/>
              <a:ext cx="274320" cy="183515"/>
            </a:xfrm>
            <a:custGeom>
              <a:avLst/>
              <a:gdLst/>
              <a:ahLst/>
              <a:cxnLst/>
              <a:rect l="l" t="t" r="r" b="b"/>
              <a:pathLst>
                <a:path w="274319" h="183514">
                  <a:moveTo>
                    <a:pt x="274294" y="0"/>
                  </a:moveTo>
                  <a:lnTo>
                    <a:pt x="274294" y="183108"/>
                  </a:lnTo>
                  <a:lnTo>
                    <a:pt x="0" y="183108"/>
                  </a:lnTo>
                  <a:lnTo>
                    <a:pt x="0" y="0"/>
                  </a:lnTo>
                  <a:lnTo>
                    <a:pt x="2742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1835950" y="2910916"/>
              <a:ext cx="274320" cy="183515"/>
            </a:xfrm>
            <a:custGeom>
              <a:avLst/>
              <a:gdLst/>
              <a:ahLst/>
              <a:cxnLst/>
              <a:rect l="l" t="t" r="r" b="b"/>
              <a:pathLst>
                <a:path w="274319" h="183514">
                  <a:moveTo>
                    <a:pt x="274294" y="0"/>
                  </a:moveTo>
                  <a:lnTo>
                    <a:pt x="274294" y="183108"/>
                  </a:lnTo>
                  <a:lnTo>
                    <a:pt x="0" y="183108"/>
                  </a:lnTo>
                  <a:lnTo>
                    <a:pt x="0" y="0"/>
                  </a:lnTo>
                  <a:lnTo>
                    <a:pt x="2742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2110232" y="3094024"/>
              <a:ext cx="296545" cy="23495"/>
            </a:xfrm>
            <a:custGeom>
              <a:avLst/>
              <a:gdLst/>
              <a:ahLst/>
              <a:cxnLst/>
              <a:rect l="l" t="t" r="r" b="b"/>
              <a:pathLst>
                <a:path w="296544" h="23494">
                  <a:moveTo>
                    <a:pt x="296354" y="23164"/>
                  </a:moveTo>
                  <a:lnTo>
                    <a:pt x="274294" y="0"/>
                  </a:lnTo>
                  <a:lnTo>
                    <a:pt x="0" y="0"/>
                  </a:lnTo>
                  <a:lnTo>
                    <a:pt x="21691" y="23164"/>
                  </a:lnTo>
                  <a:lnTo>
                    <a:pt x="296354" y="2316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2110232" y="3094024"/>
              <a:ext cx="296545" cy="23495"/>
            </a:xfrm>
            <a:custGeom>
              <a:avLst/>
              <a:gdLst/>
              <a:ahLst/>
              <a:cxnLst/>
              <a:rect l="l" t="t" r="r" b="b"/>
              <a:pathLst>
                <a:path w="296544" h="23494">
                  <a:moveTo>
                    <a:pt x="274294" y="0"/>
                  </a:moveTo>
                  <a:lnTo>
                    <a:pt x="0" y="0"/>
                  </a:lnTo>
                  <a:lnTo>
                    <a:pt x="21691" y="23164"/>
                  </a:lnTo>
                  <a:lnTo>
                    <a:pt x="296354" y="23164"/>
                  </a:lnTo>
                  <a:lnTo>
                    <a:pt x="2742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2384526" y="2910916"/>
              <a:ext cx="22225" cy="206375"/>
            </a:xfrm>
            <a:custGeom>
              <a:avLst/>
              <a:gdLst/>
              <a:ahLst/>
              <a:cxnLst/>
              <a:rect l="l" t="t" r="r" b="b"/>
              <a:pathLst>
                <a:path w="22225" h="206375">
                  <a:moveTo>
                    <a:pt x="22059" y="206273"/>
                  </a:moveTo>
                  <a:lnTo>
                    <a:pt x="22059" y="23164"/>
                  </a:lnTo>
                  <a:lnTo>
                    <a:pt x="0" y="0"/>
                  </a:lnTo>
                  <a:lnTo>
                    <a:pt x="0" y="183108"/>
                  </a:lnTo>
                  <a:lnTo>
                    <a:pt x="22059" y="20627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2384526" y="2910916"/>
              <a:ext cx="22225" cy="206375"/>
            </a:xfrm>
            <a:custGeom>
              <a:avLst/>
              <a:gdLst/>
              <a:ahLst/>
              <a:cxnLst/>
              <a:rect l="l" t="t" r="r" b="b"/>
              <a:pathLst>
                <a:path w="22225" h="206375">
                  <a:moveTo>
                    <a:pt x="22059" y="206273"/>
                  </a:moveTo>
                  <a:lnTo>
                    <a:pt x="0" y="183108"/>
                  </a:lnTo>
                  <a:lnTo>
                    <a:pt x="0" y="0"/>
                  </a:lnTo>
                  <a:lnTo>
                    <a:pt x="22059" y="23164"/>
                  </a:lnTo>
                  <a:lnTo>
                    <a:pt x="22059" y="2062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2110232" y="2910916"/>
              <a:ext cx="274320" cy="183515"/>
            </a:xfrm>
            <a:custGeom>
              <a:avLst/>
              <a:gdLst/>
              <a:ahLst/>
              <a:cxnLst/>
              <a:rect l="l" t="t" r="r" b="b"/>
              <a:pathLst>
                <a:path w="274319" h="183514">
                  <a:moveTo>
                    <a:pt x="274294" y="0"/>
                  </a:moveTo>
                  <a:lnTo>
                    <a:pt x="274294" y="183108"/>
                  </a:lnTo>
                  <a:lnTo>
                    <a:pt x="0" y="183108"/>
                  </a:lnTo>
                  <a:lnTo>
                    <a:pt x="0" y="0"/>
                  </a:lnTo>
                  <a:lnTo>
                    <a:pt x="2742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2110232" y="2910916"/>
              <a:ext cx="274320" cy="183515"/>
            </a:xfrm>
            <a:custGeom>
              <a:avLst/>
              <a:gdLst/>
              <a:ahLst/>
              <a:cxnLst/>
              <a:rect l="l" t="t" r="r" b="b"/>
              <a:pathLst>
                <a:path w="274319" h="183514">
                  <a:moveTo>
                    <a:pt x="274294" y="0"/>
                  </a:moveTo>
                  <a:lnTo>
                    <a:pt x="274294" y="183108"/>
                  </a:lnTo>
                  <a:lnTo>
                    <a:pt x="0" y="183108"/>
                  </a:lnTo>
                  <a:lnTo>
                    <a:pt x="0" y="0"/>
                  </a:lnTo>
                  <a:lnTo>
                    <a:pt x="2742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2384526" y="3094024"/>
              <a:ext cx="297815" cy="23495"/>
            </a:xfrm>
            <a:custGeom>
              <a:avLst/>
              <a:gdLst/>
              <a:ahLst/>
              <a:cxnLst/>
              <a:rect l="l" t="t" r="r" b="b"/>
              <a:pathLst>
                <a:path w="297814" h="23494">
                  <a:moveTo>
                    <a:pt x="297459" y="23164"/>
                  </a:moveTo>
                  <a:lnTo>
                    <a:pt x="274294" y="0"/>
                  </a:lnTo>
                  <a:lnTo>
                    <a:pt x="0" y="0"/>
                  </a:lnTo>
                  <a:lnTo>
                    <a:pt x="22059" y="23164"/>
                  </a:lnTo>
                  <a:lnTo>
                    <a:pt x="297459" y="2316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2384526" y="3094024"/>
              <a:ext cx="297815" cy="23495"/>
            </a:xfrm>
            <a:custGeom>
              <a:avLst/>
              <a:gdLst/>
              <a:ahLst/>
              <a:cxnLst/>
              <a:rect l="l" t="t" r="r" b="b"/>
              <a:pathLst>
                <a:path w="297814" h="23494">
                  <a:moveTo>
                    <a:pt x="274294" y="0"/>
                  </a:moveTo>
                  <a:lnTo>
                    <a:pt x="0" y="0"/>
                  </a:lnTo>
                  <a:lnTo>
                    <a:pt x="22059" y="23164"/>
                  </a:lnTo>
                  <a:lnTo>
                    <a:pt x="297459" y="23164"/>
                  </a:lnTo>
                  <a:lnTo>
                    <a:pt x="2742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2658821" y="2910916"/>
              <a:ext cx="23495" cy="206375"/>
            </a:xfrm>
            <a:custGeom>
              <a:avLst/>
              <a:gdLst/>
              <a:ahLst/>
              <a:cxnLst/>
              <a:rect l="l" t="t" r="r" b="b"/>
              <a:pathLst>
                <a:path w="23494" h="206375">
                  <a:moveTo>
                    <a:pt x="23164" y="206273"/>
                  </a:moveTo>
                  <a:lnTo>
                    <a:pt x="23164" y="23164"/>
                  </a:lnTo>
                  <a:lnTo>
                    <a:pt x="0" y="0"/>
                  </a:lnTo>
                  <a:lnTo>
                    <a:pt x="0" y="183108"/>
                  </a:lnTo>
                  <a:lnTo>
                    <a:pt x="23164" y="20627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2658821" y="2910916"/>
              <a:ext cx="23495" cy="206375"/>
            </a:xfrm>
            <a:custGeom>
              <a:avLst/>
              <a:gdLst/>
              <a:ahLst/>
              <a:cxnLst/>
              <a:rect l="l" t="t" r="r" b="b"/>
              <a:pathLst>
                <a:path w="23494" h="206375">
                  <a:moveTo>
                    <a:pt x="23164" y="206273"/>
                  </a:moveTo>
                  <a:lnTo>
                    <a:pt x="0" y="183108"/>
                  </a:lnTo>
                  <a:lnTo>
                    <a:pt x="0" y="0"/>
                  </a:lnTo>
                  <a:lnTo>
                    <a:pt x="23164" y="23164"/>
                  </a:lnTo>
                  <a:lnTo>
                    <a:pt x="23164" y="2062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2384526" y="2910916"/>
              <a:ext cx="274320" cy="183515"/>
            </a:xfrm>
            <a:custGeom>
              <a:avLst/>
              <a:gdLst/>
              <a:ahLst/>
              <a:cxnLst/>
              <a:rect l="l" t="t" r="r" b="b"/>
              <a:pathLst>
                <a:path w="274319" h="183514">
                  <a:moveTo>
                    <a:pt x="274294" y="0"/>
                  </a:moveTo>
                  <a:lnTo>
                    <a:pt x="274294" y="183108"/>
                  </a:lnTo>
                  <a:lnTo>
                    <a:pt x="0" y="183108"/>
                  </a:lnTo>
                  <a:lnTo>
                    <a:pt x="0" y="0"/>
                  </a:lnTo>
                  <a:lnTo>
                    <a:pt x="2742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2384526" y="2910916"/>
              <a:ext cx="274320" cy="183515"/>
            </a:xfrm>
            <a:custGeom>
              <a:avLst/>
              <a:gdLst/>
              <a:ahLst/>
              <a:cxnLst/>
              <a:rect l="l" t="t" r="r" b="b"/>
              <a:pathLst>
                <a:path w="274319" h="183514">
                  <a:moveTo>
                    <a:pt x="274294" y="0"/>
                  </a:moveTo>
                  <a:lnTo>
                    <a:pt x="274294" y="183108"/>
                  </a:lnTo>
                  <a:lnTo>
                    <a:pt x="0" y="183108"/>
                  </a:lnTo>
                  <a:lnTo>
                    <a:pt x="0" y="0"/>
                  </a:lnTo>
                  <a:lnTo>
                    <a:pt x="2742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2658821" y="3094024"/>
              <a:ext cx="297815" cy="23495"/>
            </a:xfrm>
            <a:custGeom>
              <a:avLst/>
              <a:gdLst/>
              <a:ahLst/>
              <a:cxnLst/>
              <a:rect l="l" t="t" r="r" b="b"/>
              <a:pathLst>
                <a:path w="297814" h="23494">
                  <a:moveTo>
                    <a:pt x="297459" y="23164"/>
                  </a:moveTo>
                  <a:lnTo>
                    <a:pt x="274294" y="0"/>
                  </a:lnTo>
                  <a:lnTo>
                    <a:pt x="0" y="0"/>
                  </a:lnTo>
                  <a:lnTo>
                    <a:pt x="23164" y="23164"/>
                  </a:lnTo>
                  <a:lnTo>
                    <a:pt x="297459" y="2316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2658821" y="3094024"/>
              <a:ext cx="297815" cy="23495"/>
            </a:xfrm>
            <a:custGeom>
              <a:avLst/>
              <a:gdLst/>
              <a:ahLst/>
              <a:cxnLst/>
              <a:rect l="l" t="t" r="r" b="b"/>
              <a:pathLst>
                <a:path w="297814" h="23494">
                  <a:moveTo>
                    <a:pt x="274294" y="0"/>
                  </a:moveTo>
                  <a:lnTo>
                    <a:pt x="0" y="0"/>
                  </a:lnTo>
                  <a:lnTo>
                    <a:pt x="23164" y="23164"/>
                  </a:lnTo>
                  <a:lnTo>
                    <a:pt x="297459" y="23164"/>
                  </a:lnTo>
                  <a:lnTo>
                    <a:pt x="2742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2933115" y="2910916"/>
              <a:ext cx="23495" cy="206375"/>
            </a:xfrm>
            <a:custGeom>
              <a:avLst/>
              <a:gdLst/>
              <a:ahLst/>
              <a:cxnLst/>
              <a:rect l="l" t="t" r="r" b="b"/>
              <a:pathLst>
                <a:path w="23494" h="206375">
                  <a:moveTo>
                    <a:pt x="23164" y="206273"/>
                  </a:moveTo>
                  <a:lnTo>
                    <a:pt x="23164" y="23164"/>
                  </a:lnTo>
                  <a:lnTo>
                    <a:pt x="0" y="0"/>
                  </a:lnTo>
                  <a:lnTo>
                    <a:pt x="0" y="183108"/>
                  </a:lnTo>
                  <a:lnTo>
                    <a:pt x="23164" y="20627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2933115" y="2910916"/>
              <a:ext cx="23495" cy="206375"/>
            </a:xfrm>
            <a:custGeom>
              <a:avLst/>
              <a:gdLst/>
              <a:ahLst/>
              <a:cxnLst/>
              <a:rect l="l" t="t" r="r" b="b"/>
              <a:pathLst>
                <a:path w="23494" h="206375">
                  <a:moveTo>
                    <a:pt x="23164" y="206273"/>
                  </a:moveTo>
                  <a:lnTo>
                    <a:pt x="0" y="183108"/>
                  </a:lnTo>
                  <a:lnTo>
                    <a:pt x="0" y="0"/>
                  </a:lnTo>
                  <a:lnTo>
                    <a:pt x="23164" y="23164"/>
                  </a:lnTo>
                  <a:lnTo>
                    <a:pt x="23164" y="2062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2658821" y="2910916"/>
              <a:ext cx="274320" cy="183515"/>
            </a:xfrm>
            <a:custGeom>
              <a:avLst/>
              <a:gdLst/>
              <a:ahLst/>
              <a:cxnLst/>
              <a:rect l="l" t="t" r="r" b="b"/>
              <a:pathLst>
                <a:path w="274319" h="183514">
                  <a:moveTo>
                    <a:pt x="274294" y="0"/>
                  </a:moveTo>
                  <a:lnTo>
                    <a:pt x="274294" y="183108"/>
                  </a:lnTo>
                  <a:lnTo>
                    <a:pt x="0" y="183108"/>
                  </a:lnTo>
                  <a:lnTo>
                    <a:pt x="0" y="0"/>
                  </a:lnTo>
                  <a:lnTo>
                    <a:pt x="2742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2658821" y="2910916"/>
              <a:ext cx="274320" cy="183515"/>
            </a:xfrm>
            <a:custGeom>
              <a:avLst/>
              <a:gdLst/>
              <a:ahLst/>
              <a:cxnLst/>
              <a:rect l="l" t="t" r="r" b="b"/>
              <a:pathLst>
                <a:path w="274319" h="183514">
                  <a:moveTo>
                    <a:pt x="274294" y="0"/>
                  </a:moveTo>
                  <a:lnTo>
                    <a:pt x="274294" y="183108"/>
                  </a:lnTo>
                  <a:lnTo>
                    <a:pt x="0" y="183108"/>
                  </a:lnTo>
                  <a:lnTo>
                    <a:pt x="0" y="0"/>
                  </a:lnTo>
                  <a:lnTo>
                    <a:pt x="2742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2933103" y="3094024"/>
              <a:ext cx="297815" cy="23495"/>
            </a:xfrm>
            <a:custGeom>
              <a:avLst/>
              <a:gdLst/>
              <a:ahLst/>
              <a:cxnLst/>
              <a:rect l="l" t="t" r="r" b="b"/>
              <a:pathLst>
                <a:path w="297814" h="23494">
                  <a:moveTo>
                    <a:pt x="297459" y="23164"/>
                  </a:moveTo>
                  <a:lnTo>
                    <a:pt x="274294" y="0"/>
                  </a:lnTo>
                  <a:lnTo>
                    <a:pt x="0" y="0"/>
                  </a:lnTo>
                  <a:lnTo>
                    <a:pt x="23164" y="23164"/>
                  </a:lnTo>
                  <a:lnTo>
                    <a:pt x="297459" y="2316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2933103" y="3094024"/>
              <a:ext cx="297815" cy="23495"/>
            </a:xfrm>
            <a:custGeom>
              <a:avLst/>
              <a:gdLst/>
              <a:ahLst/>
              <a:cxnLst/>
              <a:rect l="l" t="t" r="r" b="b"/>
              <a:pathLst>
                <a:path w="297814" h="23494">
                  <a:moveTo>
                    <a:pt x="274294" y="0"/>
                  </a:moveTo>
                  <a:lnTo>
                    <a:pt x="0" y="0"/>
                  </a:lnTo>
                  <a:lnTo>
                    <a:pt x="23164" y="23164"/>
                  </a:lnTo>
                  <a:lnTo>
                    <a:pt x="297459" y="23164"/>
                  </a:lnTo>
                  <a:lnTo>
                    <a:pt x="2742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3207397" y="2910916"/>
              <a:ext cx="23495" cy="206375"/>
            </a:xfrm>
            <a:custGeom>
              <a:avLst/>
              <a:gdLst/>
              <a:ahLst/>
              <a:cxnLst/>
              <a:rect l="l" t="t" r="r" b="b"/>
              <a:pathLst>
                <a:path w="23494" h="206375">
                  <a:moveTo>
                    <a:pt x="23164" y="206273"/>
                  </a:moveTo>
                  <a:lnTo>
                    <a:pt x="23164" y="23164"/>
                  </a:lnTo>
                  <a:lnTo>
                    <a:pt x="0" y="0"/>
                  </a:lnTo>
                  <a:lnTo>
                    <a:pt x="0" y="183108"/>
                  </a:lnTo>
                  <a:lnTo>
                    <a:pt x="23164" y="20627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3207397" y="2910916"/>
              <a:ext cx="23495" cy="206375"/>
            </a:xfrm>
            <a:custGeom>
              <a:avLst/>
              <a:gdLst/>
              <a:ahLst/>
              <a:cxnLst/>
              <a:rect l="l" t="t" r="r" b="b"/>
              <a:pathLst>
                <a:path w="23494" h="206375">
                  <a:moveTo>
                    <a:pt x="23164" y="206273"/>
                  </a:moveTo>
                  <a:lnTo>
                    <a:pt x="0" y="183108"/>
                  </a:lnTo>
                  <a:lnTo>
                    <a:pt x="0" y="0"/>
                  </a:lnTo>
                  <a:lnTo>
                    <a:pt x="23164" y="23164"/>
                  </a:lnTo>
                  <a:lnTo>
                    <a:pt x="23164" y="2062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2933103" y="2910916"/>
              <a:ext cx="274320" cy="183515"/>
            </a:xfrm>
            <a:custGeom>
              <a:avLst/>
              <a:gdLst/>
              <a:ahLst/>
              <a:cxnLst/>
              <a:rect l="l" t="t" r="r" b="b"/>
              <a:pathLst>
                <a:path w="274319" h="183514">
                  <a:moveTo>
                    <a:pt x="274294" y="0"/>
                  </a:moveTo>
                  <a:lnTo>
                    <a:pt x="274294" y="183108"/>
                  </a:lnTo>
                  <a:lnTo>
                    <a:pt x="0" y="183108"/>
                  </a:lnTo>
                  <a:lnTo>
                    <a:pt x="0" y="0"/>
                  </a:lnTo>
                  <a:lnTo>
                    <a:pt x="2742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2933103" y="2910916"/>
              <a:ext cx="274320" cy="183515"/>
            </a:xfrm>
            <a:custGeom>
              <a:avLst/>
              <a:gdLst/>
              <a:ahLst/>
              <a:cxnLst/>
              <a:rect l="l" t="t" r="r" b="b"/>
              <a:pathLst>
                <a:path w="274319" h="183514">
                  <a:moveTo>
                    <a:pt x="274294" y="0"/>
                  </a:moveTo>
                  <a:lnTo>
                    <a:pt x="274294" y="183108"/>
                  </a:lnTo>
                  <a:lnTo>
                    <a:pt x="0" y="183108"/>
                  </a:lnTo>
                  <a:lnTo>
                    <a:pt x="0" y="0"/>
                  </a:lnTo>
                  <a:lnTo>
                    <a:pt x="2742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3207397" y="3094024"/>
              <a:ext cx="297815" cy="23495"/>
            </a:xfrm>
            <a:custGeom>
              <a:avLst/>
              <a:gdLst/>
              <a:ahLst/>
              <a:cxnLst/>
              <a:rect l="l" t="t" r="r" b="b"/>
              <a:pathLst>
                <a:path w="297814" h="23494">
                  <a:moveTo>
                    <a:pt x="297459" y="23164"/>
                  </a:moveTo>
                  <a:lnTo>
                    <a:pt x="274294" y="0"/>
                  </a:lnTo>
                  <a:lnTo>
                    <a:pt x="0" y="0"/>
                  </a:lnTo>
                  <a:lnTo>
                    <a:pt x="23164" y="23164"/>
                  </a:lnTo>
                  <a:lnTo>
                    <a:pt x="297459" y="2316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3207397" y="3094024"/>
              <a:ext cx="297815" cy="23495"/>
            </a:xfrm>
            <a:custGeom>
              <a:avLst/>
              <a:gdLst/>
              <a:ahLst/>
              <a:cxnLst/>
              <a:rect l="l" t="t" r="r" b="b"/>
              <a:pathLst>
                <a:path w="297814" h="23494">
                  <a:moveTo>
                    <a:pt x="274294" y="0"/>
                  </a:moveTo>
                  <a:lnTo>
                    <a:pt x="0" y="0"/>
                  </a:lnTo>
                  <a:lnTo>
                    <a:pt x="23164" y="23164"/>
                  </a:lnTo>
                  <a:lnTo>
                    <a:pt x="297459" y="23164"/>
                  </a:lnTo>
                  <a:lnTo>
                    <a:pt x="2742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3481692" y="2910916"/>
              <a:ext cx="23495" cy="206375"/>
            </a:xfrm>
            <a:custGeom>
              <a:avLst/>
              <a:gdLst/>
              <a:ahLst/>
              <a:cxnLst/>
              <a:rect l="l" t="t" r="r" b="b"/>
              <a:pathLst>
                <a:path w="23495" h="206375">
                  <a:moveTo>
                    <a:pt x="23164" y="206273"/>
                  </a:moveTo>
                  <a:lnTo>
                    <a:pt x="23164" y="23164"/>
                  </a:lnTo>
                  <a:lnTo>
                    <a:pt x="0" y="0"/>
                  </a:lnTo>
                  <a:lnTo>
                    <a:pt x="0" y="183108"/>
                  </a:lnTo>
                  <a:lnTo>
                    <a:pt x="23164" y="20627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3481692" y="2910916"/>
              <a:ext cx="23495" cy="206375"/>
            </a:xfrm>
            <a:custGeom>
              <a:avLst/>
              <a:gdLst/>
              <a:ahLst/>
              <a:cxnLst/>
              <a:rect l="l" t="t" r="r" b="b"/>
              <a:pathLst>
                <a:path w="23495" h="206375">
                  <a:moveTo>
                    <a:pt x="23164" y="206273"/>
                  </a:moveTo>
                  <a:lnTo>
                    <a:pt x="0" y="183108"/>
                  </a:lnTo>
                  <a:lnTo>
                    <a:pt x="0" y="0"/>
                  </a:lnTo>
                  <a:lnTo>
                    <a:pt x="23164" y="23164"/>
                  </a:lnTo>
                  <a:lnTo>
                    <a:pt x="23164" y="2062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3207397" y="2910916"/>
              <a:ext cx="274320" cy="183515"/>
            </a:xfrm>
            <a:custGeom>
              <a:avLst/>
              <a:gdLst/>
              <a:ahLst/>
              <a:cxnLst/>
              <a:rect l="l" t="t" r="r" b="b"/>
              <a:pathLst>
                <a:path w="274320" h="183514">
                  <a:moveTo>
                    <a:pt x="274294" y="0"/>
                  </a:moveTo>
                  <a:lnTo>
                    <a:pt x="274294" y="183108"/>
                  </a:lnTo>
                  <a:lnTo>
                    <a:pt x="0" y="183108"/>
                  </a:lnTo>
                  <a:lnTo>
                    <a:pt x="0" y="0"/>
                  </a:lnTo>
                  <a:lnTo>
                    <a:pt x="2742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3207397" y="2910916"/>
              <a:ext cx="274320" cy="183515"/>
            </a:xfrm>
            <a:custGeom>
              <a:avLst/>
              <a:gdLst/>
              <a:ahLst/>
              <a:cxnLst/>
              <a:rect l="l" t="t" r="r" b="b"/>
              <a:pathLst>
                <a:path w="274320" h="183514">
                  <a:moveTo>
                    <a:pt x="274294" y="0"/>
                  </a:moveTo>
                  <a:lnTo>
                    <a:pt x="274294" y="183108"/>
                  </a:lnTo>
                  <a:lnTo>
                    <a:pt x="0" y="183108"/>
                  </a:lnTo>
                  <a:lnTo>
                    <a:pt x="0" y="0"/>
                  </a:lnTo>
                  <a:lnTo>
                    <a:pt x="2742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3481692" y="3094024"/>
              <a:ext cx="297815" cy="23495"/>
            </a:xfrm>
            <a:custGeom>
              <a:avLst/>
              <a:gdLst/>
              <a:ahLst/>
              <a:cxnLst/>
              <a:rect l="l" t="t" r="r" b="b"/>
              <a:pathLst>
                <a:path w="297814" h="23494">
                  <a:moveTo>
                    <a:pt x="297459" y="23164"/>
                  </a:moveTo>
                  <a:lnTo>
                    <a:pt x="274294" y="0"/>
                  </a:lnTo>
                  <a:lnTo>
                    <a:pt x="0" y="0"/>
                  </a:lnTo>
                  <a:lnTo>
                    <a:pt x="23164" y="23164"/>
                  </a:lnTo>
                  <a:lnTo>
                    <a:pt x="297459" y="2316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3481692" y="3094024"/>
              <a:ext cx="297815" cy="23495"/>
            </a:xfrm>
            <a:custGeom>
              <a:avLst/>
              <a:gdLst/>
              <a:ahLst/>
              <a:cxnLst/>
              <a:rect l="l" t="t" r="r" b="b"/>
              <a:pathLst>
                <a:path w="297814" h="23494">
                  <a:moveTo>
                    <a:pt x="274294" y="0"/>
                  </a:moveTo>
                  <a:lnTo>
                    <a:pt x="0" y="0"/>
                  </a:lnTo>
                  <a:lnTo>
                    <a:pt x="23164" y="23164"/>
                  </a:lnTo>
                  <a:lnTo>
                    <a:pt x="297459" y="23164"/>
                  </a:lnTo>
                  <a:lnTo>
                    <a:pt x="2742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3755974" y="2910916"/>
              <a:ext cx="23495" cy="206375"/>
            </a:xfrm>
            <a:custGeom>
              <a:avLst/>
              <a:gdLst/>
              <a:ahLst/>
              <a:cxnLst/>
              <a:rect l="l" t="t" r="r" b="b"/>
              <a:pathLst>
                <a:path w="23495" h="206375">
                  <a:moveTo>
                    <a:pt x="23164" y="206273"/>
                  </a:moveTo>
                  <a:lnTo>
                    <a:pt x="23164" y="23164"/>
                  </a:lnTo>
                  <a:lnTo>
                    <a:pt x="0" y="0"/>
                  </a:lnTo>
                  <a:lnTo>
                    <a:pt x="0" y="183108"/>
                  </a:lnTo>
                  <a:lnTo>
                    <a:pt x="23164" y="20627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3755974" y="2910916"/>
              <a:ext cx="23495" cy="206375"/>
            </a:xfrm>
            <a:custGeom>
              <a:avLst/>
              <a:gdLst/>
              <a:ahLst/>
              <a:cxnLst/>
              <a:rect l="l" t="t" r="r" b="b"/>
              <a:pathLst>
                <a:path w="23495" h="206375">
                  <a:moveTo>
                    <a:pt x="23164" y="206273"/>
                  </a:moveTo>
                  <a:lnTo>
                    <a:pt x="0" y="183108"/>
                  </a:lnTo>
                  <a:lnTo>
                    <a:pt x="0" y="0"/>
                  </a:lnTo>
                  <a:lnTo>
                    <a:pt x="23164" y="23164"/>
                  </a:lnTo>
                  <a:lnTo>
                    <a:pt x="23164" y="2062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3481692" y="2910916"/>
              <a:ext cx="274320" cy="183515"/>
            </a:xfrm>
            <a:custGeom>
              <a:avLst/>
              <a:gdLst/>
              <a:ahLst/>
              <a:cxnLst/>
              <a:rect l="l" t="t" r="r" b="b"/>
              <a:pathLst>
                <a:path w="274320" h="183514">
                  <a:moveTo>
                    <a:pt x="274294" y="0"/>
                  </a:moveTo>
                  <a:lnTo>
                    <a:pt x="274294" y="183108"/>
                  </a:lnTo>
                  <a:lnTo>
                    <a:pt x="0" y="183108"/>
                  </a:lnTo>
                  <a:lnTo>
                    <a:pt x="0" y="0"/>
                  </a:lnTo>
                  <a:lnTo>
                    <a:pt x="2742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3481692" y="2910916"/>
              <a:ext cx="274320" cy="183515"/>
            </a:xfrm>
            <a:custGeom>
              <a:avLst/>
              <a:gdLst/>
              <a:ahLst/>
              <a:cxnLst/>
              <a:rect l="l" t="t" r="r" b="b"/>
              <a:pathLst>
                <a:path w="274320" h="183514">
                  <a:moveTo>
                    <a:pt x="274294" y="0"/>
                  </a:moveTo>
                  <a:lnTo>
                    <a:pt x="274294" y="183108"/>
                  </a:lnTo>
                  <a:lnTo>
                    <a:pt x="0" y="183108"/>
                  </a:lnTo>
                  <a:lnTo>
                    <a:pt x="0" y="0"/>
                  </a:lnTo>
                  <a:lnTo>
                    <a:pt x="2742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3390506" y="2982988"/>
              <a:ext cx="202565" cy="40640"/>
            </a:xfrm>
            <a:custGeom>
              <a:avLst/>
              <a:gdLst/>
              <a:ahLst/>
              <a:cxnLst/>
              <a:rect l="l" t="t" r="r" b="b"/>
              <a:pathLst>
                <a:path w="202564" h="40639">
                  <a:moveTo>
                    <a:pt x="202222" y="19481"/>
                  </a:moveTo>
                  <a:lnTo>
                    <a:pt x="201117" y="11023"/>
                  </a:lnTo>
                  <a:lnTo>
                    <a:pt x="194868" y="3670"/>
                  </a:lnTo>
                  <a:lnTo>
                    <a:pt x="187515" y="0"/>
                  </a:lnTo>
                  <a:lnTo>
                    <a:pt x="177952" y="0"/>
                  </a:lnTo>
                  <a:lnTo>
                    <a:pt x="170599" y="3670"/>
                  </a:lnTo>
                  <a:lnTo>
                    <a:pt x="164350" y="11023"/>
                  </a:lnTo>
                  <a:lnTo>
                    <a:pt x="162140" y="19481"/>
                  </a:lnTo>
                  <a:lnTo>
                    <a:pt x="164350" y="27939"/>
                  </a:lnTo>
                  <a:lnTo>
                    <a:pt x="170599" y="35293"/>
                  </a:lnTo>
                  <a:lnTo>
                    <a:pt x="177952" y="38963"/>
                  </a:lnTo>
                  <a:lnTo>
                    <a:pt x="187515" y="38963"/>
                  </a:lnTo>
                  <a:lnTo>
                    <a:pt x="194868" y="35293"/>
                  </a:lnTo>
                  <a:lnTo>
                    <a:pt x="201117" y="27939"/>
                  </a:lnTo>
                  <a:lnTo>
                    <a:pt x="202222" y="19481"/>
                  </a:lnTo>
                  <a:close/>
                </a:path>
                <a:path w="202564" h="40639">
                  <a:moveTo>
                    <a:pt x="40068" y="40068"/>
                  </a:moveTo>
                  <a:lnTo>
                    <a:pt x="40068" y="0"/>
                  </a:lnTo>
                  <a:lnTo>
                    <a:pt x="0" y="19481"/>
                  </a:lnTo>
                  <a:lnTo>
                    <a:pt x="40068" y="40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3552647" y="2982988"/>
              <a:ext cx="40640" cy="39370"/>
            </a:xfrm>
            <a:custGeom>
              <a:avLst/>
              <a:gdLst/>
              <a:ahLst/>
              <a:cxnLst/>
              <a:rect l="l" t="t" r="r" b="b"/>
              <a:pathLst>
                <a:path w="40639" h="39369">
                  <a:moveTo>
                    <a:pt x="40081" y="19481"/>
                  </a:moveTo>
                  <a:lnTo>
                    <a:pt x="38976" y="11023"/>
                  </a:lnTo>
                  <a:lnTo>
                    <a:pt x="32727" y="3670"/>
                  </a:lnTo>
                  <a:lnTo>
                    <a:pt x="25374" y="0"/>
                  </a:lnTo>
                  <a:lnTo>
                    <a:pt x="15811" y="0"/>
                  </a:lnTo>
                  <a:lnTo>
                    <a:pt x="8458" y="3670"/>
                  </a:lnTo>
                  <a:lnTo>
                    <a:pt x="2209" y="11023"/>
                  </a:lnTo>
                  <a:lnTo>
                    <a:pt x="0" y="19481"/>
                  </a:lnTo>
                  <a:lnTo>
                    <a:pt x="2209" y="27939"/>
                  </a:lnTo>
                  <a:lnTo>
                    <a:pt x="8458" y="35293"/>
                  </a:lnTo>
                  <a:lnTo>
                    <a:pt x="15811" y="38963"/>
                  </a:lnTo>
                  <a:lnTo>
                    <a:pt x="25374" y="38963"/>
                  </a:lnTo>
                  <a:lnTo>
                    <a:pt x="32727" y="35293"/>
                  </a:lnTo>
                  <a:lnTo>
                    <a:pt x="38976" y="27939"/>
                  </a:lnTo>
                  <a:lnTo>
                    <a:pt x="40081" y="194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3390493" y="298297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40081" y="40081"/>
                  </a:moveTo>
                  <a:lnTo>
                    <a:pt x="40081" y="0"/>
                  </a:lnTo>
                  <a:lnTo>
                    <a:pt x="0" y="19494"/>
                  </a:lnTo>
                  <a:lnTo>
                    <a:pt x="40081" y="400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3430574" y="3002470"/>
              <a:ext cx="122555" cy="0"/>
            </a:xfrm>
            <a:custGeom>
              <a:avLst/>
              <a:gdLst/>
              <a:ahLst/>
              <a:cxnLst/>
              <a:rect l="l" t="t" r="r" b="b"/>
              <a:pathLst>
                <a:path w="122554" h="0">
                  <a:moveTo>
                    <a:pt x="12207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3116224" y="2982988"/>
              <a:ext cx="202565" cy="40640"/>
            </a:xfrm>
            <a:custGeom>
              <a:avLst/>
              <a:gdLst/>
              <a:ahLst/>
              <a:cxnLst/>
              <a:rect l="l" t="t" r="r" b="b"/>
              <a:pathLst>
                <a:path w="202564" h="40639">
                  <a:moveTo>
                    <a:pt x="202222" y="19481"/>
                  </a:moveTo>
                  <a:lnTo>
                    <a:pt x="201117" y="11023"/>
                  </a:lnTo>
                  <a:lnTo>
                    <a:pt x="194868" y="3670"/>
                  </a:lnTo>
                  <a:lnTo>
                    <a:pt x="187515" y="0"/>
                  </a:lnTo>
                  <a:lnTo>
                    <a:pt x="177952" y="0"/>
                  </a:lnTo>
                  <a:lnTo>
                    <a:pt x="170599" y="3670"/>
                  </a:lnTo>
                  <a:lnTo>
                    <a:pt x="164350" y="11023"/>
                  </a:lnTo>
                  <a:lnTo>
                    <a:pt x="162140" y="19481"/>
                  </a:lnTo>
                  <a:lnTo>
                    <a:pt x="164350" y="27939"/>
                  </a:lnTo>
                  <a:lnTo>
                    <a:pt x="170599" y="35293"/>
                  </a:lnTo>
                  <a:lnTo>
                    <a:pt x="177952" y="38963"/>
                  </a:lnTo>
                  <a:lnTo>
                    <a:pt x="187515" y="38963"/>
                  </a:lnTo>
                  <a:lnTo>
                    <a:pt x="194868" y="35293"/>
                  </a:lnTo>
                  <a:lnTo>
                    <a:pt x="201117" y="27939"/>
                  </a:lnTo>
                  <a:lnTo>
                    <a:pt x="202222" y="19481"/>
                  </a:lnTo>
                  <a:close/>
                </a:path>
                <a:path w="202564" h="40639">
                  <a:moveTo>
                    <a:pt x="40068" y="40068"/>
                  </a:moveTo>
                  <a:lnTo>
                    <a:pt x="40068" y="0"/>
                  </a:lnTo>
                  <a:lnTo>
                    <a:pt x="0" y="19481"/>
                  </a:lnTo>
                  <a:lnTo>
                    <a:pt x="40068" y="40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3278365" y="2982988"/>
              <a:ext cx="40640" cy="39370"/>
            </a:xfrm>
            <a:custGeom>
              <a:avLst/>
              <a:gdLst/>
              <a:ahLst/>
              <a:cxnLst/>
              <a:rect l="l" t="t" r="r" b="b"/>
              <a:pathLst>
                <a:path w="40639" h="39369">
                  <a:moveTo>
                    <a:pt x="40081" y="19481"/>
                  </a:moveTo>
                  <a:lnTo>
                    <a:pt x="38976" y="11023"/>
                  </a:lnTo>
                  <a:lnTo>
                    <a:pt x="32727" y="3670"/>
                  </a:lnTo>
                  <a:lnTo>
                    <a:pt x="25374" y="0"/>
                  </a:lnTo>
                  <a:lnTo>
                    <a:pt x="15811" y="0"/>
                  </a:lnTo>
                  <a:lnTo>
                    <a:pt x="8458" y="3670"/>
                  </a:lnTo>
                  <a:lnTo>
                    <a:pt x="2209" y="11023"/>
                  </a:lnTo>
                  <a:lnTo>
                    <a:pt x="0" y="19481"/>
                  </a:lnTo>
                  <a:lnTo>
                    <a:pt x="2209" y="27939"/>
                  </a:lnTo>
                  <a:lnTo>
                    <a:pt x="8458" y="35293"/>
                  </a:lnTo>
                  <a:lnTo>
                    <a:pt x="15811" y="38963"/>
                  </a:lnTo>
                  <a:lnTo>
                    <a:pt x="25374" y="38963"/>
                  </a:lnTo>
                  <a:lnTo>
                    <a:pt x="32727" y="35293"/>
                  </a:lnTo>
                  <a:lnTo>
                    <a:pt x="38976" y="27939"/>
                  </a:lnTo>
                  <a:lnTo>
                    <a:pt x="40081" y="194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3116211" y="298297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40081" y="40081"/>
                  </a:moveTo>
                  <a:lnTo>
                    <a:pt x="40081" y="0"/>
                  </a:lnTo>
                  <a:lnTo>
                    <a:pt x="0" y="19494"/>
                  </a:lnTo>
                  <a:lnTo>
                    <a:pt x="40081" y="400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3156293" y="3002470"/>
              <a:ext cx="122555" cy="0"/>
            </a:xfrm>
            <a:custGeom>
              <a:avLst/>
              <a:gdLst/>
              <a:ahLst/>
              <a:cxnLst/>
              <a:rect l="l" t="t" r="r" b="b"/>
              <a:pathLst>
                <a:path w="122554" h="0">
                  <a:moveTo>
                    <a:pt x="12207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2841561" y="2982988"/>
              <a:ext cx="203200" cy="40640"/>
            </a:xfrm>
            <a:custGeom>
              <a:avLst/>
              <a:gdLst/>
              <a:ahLst/>
              <a:cxnLst/>
              <a:rect l="l" t="t" r="r" b="b"/>
              <a:pathLst>
                <a:path w="203200" h="40639">
                  <a:moveTo>
                    <a:pt x="202590" y="19481"/>
                  </a:moveTo>
                  <a:lnTo>
                    <a:pt x="201485" y="11023"/>
                  </a:lnTo>
                  <a:lnTo>
                    <a:pt x="195237" y="3670"/>
                  </a:lnTo>
                  <a:lnTo>
                    <a:pt x="186778" y="0"/>
                  </a:lnTo>
                  <a:lnTo>
                    <a:pt x="178320" y="0"/>
                  </a:lnTo>
                  <a:lnTo>
                    <a:pt x="170967" y="3670"/>
                  </a:lnTo>
                  <a:lnTo>
                    <a:pt x="164719" y="11023"/>
                  </a:lnTo>
                  <a:lnTo>
                    <a:pt x="162140" y="19481"/>
                  </a:lnTo>
                  <a:lnTo>
                    <a:pt x="164719" y="27939"/>
                  </a:lnTo>
                  <a:lnTo>
                    <a:pt x="170967" y="35293"/>
                  </a:lnTo>
                  <a:lnTo>
                    <a:pt x="178320" y="38963"/>
                  </a:lnTo>
                  <a:lnTo>
                    <a:pt x="186778" y="38963"/>
                  </a:lnTo>
                  <a:lnTo>
                    <a:pt x="195237" y="35293"/>
                  </a:lnTo>
                  <a:lnTo>
                    <a:pt x="201485" y="27939"/>
                  </a:lnTo>
                  <a:lnTo>
                    <a:pt x="202590" y="19481"/>
                  </a:lnTo>
                  <a:close/>
                </a:path>
                <a:path w="203200" h="40639">
                  <a:moveTo>
                    <a:pt x="40436" y="40068"/>
                  </a:moveTo>
                  <a:lnTo>
                    <a:pt x="40436" y="0"/>
                  </a:lnTo>
                  <a:lnTo>
                    <a:pt x="0" y="19481"/>
                  </a:lnTo>
                  <a:lnTo>
                    <a:pt x="40436" y="40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3003702" y="2982988"/>
              <a:ext cx="40640" cy="39370"/>
            </a:xfrm>
            <a:custGeom>
              <a:avLst/>
              <a:gdLst/>
              <a:ahLst/>
              <a:cxnLst/>
              <a:rect l="l" t="t" r="r" b="b"/>
              <a:pathLst>
                <a:path w="40639" h="39369">
                  <a:moveTo>
                    <a:pt x="40449" y="19481"/>
                  </a:moveTo>
                  <a:lnTo>
                    <a:pt x="39344" y="11023"/>
                  </a:lnTo>
                  <a:lnTo>
                    <a:pt x="33096" y="3670"/>
                  </a:lnTo>
                  <a:lnTo>
                    <a:pt x="24638" y="0"/>
                  </a:lnTo>
                  <a:lnTo>
                    <a:pt x="16179" y="0"/>
                  </a:lnTo>
                  <a:lnTo>
                    <a:pt x="8826" y="3670"/>
                  </a:lnTo>
                  <a:lnTo>
                    <a:pt x="2578" y="11023"/>
                  </a:lnTo>
                  <a:lnTo>
                    <a:pt x="0" y="19481"/>
                  </a:lnTo>
                  <a:lnTo>
                    <a:pt x="2578" y="27939"/>
                  </a:lnTo>
                  <a:lnTo>
                    <a:pt x="8826" y="35293"/>
                  </a:lnTo>
                  <a:lnTo>
                    <a:pt x="16179" y="38963"/>
                  </a:lnTo>
                  <a:lnTo>
                    <a:pt x="24638" y="38963"/>
                  </a:lnTo>
                  <a:lnTo>
                    <a:pt x="33096" y="35293"/>
                  </a:lnTo>
                  <a:lnTo>
                    <a:pt x="39344" y="27939"/>
                  </a:lnTo>
                  <a:lnTo>
                    <a:pt x="40449" y="194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2841548" y="298297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40449" y="40081"/>
                  </a:moveTo>
                  <a:lnTo>
                    <a:pt x="40449" y="0"/>
                  </a:lnTo>
                  <a:lnTo>
                    <a:pt x="0" y="19494"/>
                  </a:lnTo>
                  <a:lnTo>
                    <a:pt x="40449" y="400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2881998" y="3002470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19" h="0">
                  <a:moveTo>
                    <a:pt x="12170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2567266" y="2982988"/>
              <a:ext cx="203200" cy="40640"/>
            </a:xfrm>
            <a:custGeom>
              <a:avLst/>
              <a:gdLst/>
              <a:ahLst/>
              <a:cxnLst/>
              <a:rect l="l" t="t" r="r" b="b"/>
              <a:pathLst>
                <a:path w="203200" h="40639">
                  <a:moveTo>
                    <a:pt x="202590" y="19481"/>
                  </a:moveTo>
                  <a:lnTo>
                    <a:pt x="201117" y="11023"/>
                  </a:lnTo>
                  <a:lnTo>
                    <a:pt x="195237" y="3670"/>
                  </a:lnTo>
                  <a:lnTo>
                    <a:pt x="186778" y="0"/>
                  </a:lnTo>
                  <a:lnTo>
                    <a:pt x="177952" y="0"/>
                  </a:lnTo>
                  <a:lnTo>
                    <a:pt x="169494" y="3670"/>
                  </a:lnTo>
                  <a:lnTo>
                    <a:pt x="164719" y="11023"/>
                  </a:lnTo>
                  <a:lnTo>
                    <a:pt x="162140" y="19481"/>
                  </a:lnTo>
                  <a:lnTo>
                    <a:pt x="164719" y="27939"/>
                  </a:lnTo>
                  <a:lnTo>
                    <a:pt x="169494" y="35293"/>
                  </a:lnTo>
                  <a:lnTo>
                    <a:pt x="177952" y="38963"/>
                  </a:lnTo>
                  <a:lnTo>
                    <a:pt x="186778" y="38963"/>
                  </a:lnTo>
                  <a:lnTo>
                    <a:pt x="195237" y="35293"/>
                  </a:lnTo>
                  <a:lnTo>
                    <a:pt x="201117" y="27939"/>
                  </a:lnTo>
                  <a:lnTo>
                    <a:pt x="202590" y="19481"/>
                  </a:lnTo>
                  <a:close/>
                </a:path>
                <a:path w="203200" h="40639">
                  <a:moveTo>
                    <a:pt x="40436" y="40068"/>
                  </a:moveTo>
                  <a:lnTo>
                    <a:pt x="40436" y="0"/>
                  </a:lnTo>
                  <a:lnTo>
                    <a:pt x="0" y="19481"/>
                  </a:lnTo>
                  <a:lnTo>
                    <a:pt x="40436" y="40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2729407" y="2982988"/>
              <a:ext cx="40640" cy="39370"/>
            </a:xfrm>
            <a:custGeom>
              <a:avLst/>
              <a:gdLst/>
              <a:ahLst/>
              <a:cxnLst/>
              <a:rect l="l" t="t" r="r" b="b"/>
              <a:pathLst>
                <a:path w="40639" h="39369">
                  <a:moveTo>
                    <a:pt x="40449" y="19481"/>
                  </a:moveTo>
                  <a:lnTo>
                    <a:pt x="38976" y="11023"/>
                  </a:lnTo>
                  <a:lnTo>
                    <a:pt x="33096" y="3670"/>
                  </a:lnTo>
                  <a:lnTo>
                    <a:pt x="24638" y="0"/>
                  </a:lnTo>
                  <a:lnTo>
                    <a:pt x="15811" y="0"/>
                  </a:lnTo>
                  <a:lnTo>
                    <a:pt x="7353" y="3670"/>
                  </a:lnTo>
                  <a:lnTo>
                    <a:pt x="2578" y="11023"/>
                  </a:lnTo>
                  <a:lnTo>
                    <a:pt x="0" y="19481"/>
                  </a:lnTo>
                  <a:lnTo>
                    <a:pt x="2578" y="27939"/>
                  </a:lnTo>
                  <a:lnTo>
                    <a:pt x="7353" y="35293"/>
                  </a:lnTo>
                  <a:lnTo>
                    <a:pt x="15811" y="38963"/>
                  </a:lnTo>
                  <a:lnTo>
                    <a:pt x="24638" y="38963"/>
                  </a:lnTo>
                  <a:lnTo>
                    <a:pt x="33096" y="35293"/>
                  </a:lnTo>
                  <a:lnTo>
                    <a:pt x="38976" y="27939"/>
                  </a:lnTo>
                  <a:lnTo>
                    <a:pt x="40449" y="194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2567254" y="298297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40449" y="40081"/>
                  </a:moveTo>
                  <a:lnTo>
                    <a:pt x="40449" y="0"/>
                  </a:lnTo>
                  <a:lnTo>
                    <a:pt x="0" y="19494"/>
                  </a:lnTo>
                  <a:lnTo>
                    <a:pt x="40449" y="400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2607703" y="3002470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19" h="0">
                  <a:moveTo>
                    <a:pt x="12170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2292985" y="2982988"/>
              <a:ext cx="203200" cy="40640"/>
            </a:xfrm>
            <a:custGeom>
              <a:avLst/>
              <a:gdLst/>
              <a:ahLst/>
              <a:cxnLst/>
              <a:rect l="l" t="t" r="r" b="b"/>
              <a:pathLst>
                <a:path w="203200" h="40639">
                  <a:moveTo>
                    <a:pt x="202590" y="19481"/>
                  </a:moveTo>
                  <a:lnTo>
                    <a:pt x="201117" y="11023"/>
                  </a:lnTo>
                  <a:lnTo>
                    <a:pt x="195237" y="3670"/>
                  </a:lnTo>
                  <a:lnTo>
                    <a:pt x="186778" y="0"/>
                  </a:lnTo>
                  <a:lnTo>
                    <a:pt x="177952" y="0"/>
                  </a:lnTo>
                  <a:lnTo>
                    <a:pt x="169494" y="3670"/>
                  </a:lnTo>
                  <a:lnTo>
                    <a:pt x="164719" y="11023"/>
                  </a:lnTo>
                  <a:lnTo>
                    <a:pt x="162140" y="19481"/>
                  </a:lnTo>
                  <a:lnTo>
                    <a:pt x="164719" y="27939"/>
                  </a:lnTo>
                  <a:lnTo>
                    <a:pt x="169494" y="35293"/>
                  </a:lnTo>
                  <a:lnTo>
                    <a:pt x="177952" y="38963"/>
                  </a:lnTo>
                  <a:lnTo>
                    <a:pt x="186778" y="38963"/>
                  </a:lnTo>
                  <a:lnTo>
                    <a:pt x="195237" y="35293"/>
                  </a:lnTo>
                  <a:lnTo>
                    <a:pt x="201117" y="27939"/>
                  </a:lnTo>
                  <a:lnTo>
                    <a:pt x="202590" y="19481"/>
                  </a:lnTo>
                  <a:close/>
                </a:path>
                <a:path w="203200" h="40639">
                  <a:moveTo>
                    <a:pt x="40436" y="40068"/>
                  </a:moveTo>
                  <a:lnTo>
                    <a:pt x="40436" y="0"/>
                  </a:lnTo>
                  <a:lnTo>
                    <a:pt x="0" y="19481"/>
                  </a:lnTo>
                  <a:lnTo>
                    <a:pt x="40436" y="40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2455125" y="2982988"/>
              <a:ext cx="40640" cy="39370"/>
            </a:xfrm>
            <a:custGeom>
              <a:avLst/>
              <a:gdLst/>
              <a:ahLst/>
              <a:cxnLst/>
              <a:rect l="l" t="t" r="r" b="b"/>
              <a:pathLst>
                <a:path w="40639" h="39369">
                  <a:moveTo>
                    <a:pt x="40449" y="19481"/>
                  </a:moveTo>
                  <a:lnTo>
                    <a:pt x="38976" y="11023"/>
                  </a:lnTo>
                  <a:lnTo>
                    <a:pt x="33096" y="3670"/>
                  </a:lnTo>
                  <a:lnTo>
                    <a:pt x="24638" y="0"/>
                  </a:lnTo>
                  <a:lnTo>
                    <a:pt x="15811" y="0"/>
                  </a:lnTo>
                  <a:lnTo>
                    <a:pt x="7353" y="3670"/>
                  </a:lnTo>
                  <a:lnTo>
                    <a:pt x="2578" y="11023"/>
                  </a:lnTo>
                  <a:lnTo>
                    <a:pt x="0" y="19481"/>
                  </a:lnTo>
                  <a:lnTo>
                    <a:pt x="2578" y="27939"/>
                  </a:lnTo>
                  <a:lnTo>
                    <a:pt x="7353" y="35293"/>
                  </a:lnTo>
                  <a:lnTo>
                    <a:pt x="15811" y="38963"/>
                  </a:lnTo>
                  <a:lnTo>
                    <a:pt x="24638" y="38963"/>
                  </a:lnTo>
                  <a:lnTo>
                    <a:pt x="33096" y="35293"/>
                  </a:lnTo>
                  <a:lnTo>
                    <a:pt x="38976" y="27939"/>
                  </a:lnTo>
                  <a:lnTo>
                    <a:pt x="40449" y="194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2292972" y="298297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40449" y="40081"/>
                  </a:moveTo>
                  <a:lnTo>
                    <a:pt x="40449" y="0"/>
                  </a:lnTo>
                  <a:lnTo>
                    <a:pt x="0" y="19494"/>
                  </a:lnTo>
                  <a:lnTo>
                    <a:pt x="40449" y="400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2333421" y="3002470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19" h="0">
                  <a:moveTo>
                    <a:pt x="12170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2018690" y="2982988"/>
              <a:ext cx="202565" cy="40640"/>
            </a:xfrm>
            <a:custGeom>
              <a:avLst/>
              <a:gdLst/>
              <a:ahLst/>
              <a:cxnLst/>
              <a:rect l="l" t="t" r="r" b="b"/>
              <a:pathLst>
                <a:path w="202564" h="40639">
                  <a:moveTo>
                    <a:pt x="202222" y="19481"/>
                  </a:moveTo>
                  <a:lnTo>
                    <a:pt x="201117" y="11023"/>
                  </a:lnTo>
                  <a:lnTo>
                    <a:pt x="195237" y="3670"/>
                  </a:lnTo>
                  <a:lnTo>
                    <a:pt x="186410" y="0"/>
                  </a:lnTo>
                  <a:lnTo>
                    <a:pt x="177952" y="0"/>
                  </a:lnTo>
                  <a:lnTo>
                    <a:pt x="169494" y="3670"/>
                  </a:lnTo>
                  <a:lnTo>
                    <a:pt x="164719" y="11023"/>
                  </a:lnTo>
                  <a:lnTo>
                    <a:pt x="162140" y="19481"/>
                  </a:lnTo>
                  <a:lnTo>
                    <a:pt x="164719" y="27939"/>
                  </a:lnTo>
                  <a:lnTo>
                    <a:pt x="169494" y="35293"/>
                  </a:lnTo>
                  <a:lnTo>
                    <a:pt x="177952" y="38963"/>
                  </a:lnTo>
                  <a:lnTo>
                    <a:pt x="186410" y="38963"/>
                  </a:lnTo>
                  <a:lnTo>
                    <a:pt x="195237" y="35293"/>
                  </a:lnTo>
                  <a:lnTo>
                    <a:pt x="201117" y="27939"/>
                  </a:lnTo>
                  <a:lnTo>
                    <a:pt x="202222" y="19481"/>
                  </a:lnTo>
                  <a:close/>
                </a:path>
                <a:path w="202564" h="40639">
                  <a:moveTo>
                    <a:pt x="40068" y="40068"/>
                  </a:moveTo>
                  <a:lnTo>
                    <a:pt x="40068" y="0"/>
                  </a:lnTo>
                  <a:lnTo>
                    <a:pt x="0" y="19481"/>
                  </a:lnTo>
                  <a:lnTo>
                    <a:pt x="40068" y="40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2180831" y="2982988"/>
              <a:ext cx="40640" cy="39370"/>
            </a:xfrm>
            <a:custGeom>
              <a:avLst/>
              <a:gdLst/>
              <a:ahLst/>
              <a:cxnLst/>
              <a:rect l="l" t="t" r="r" b="b"/>
              <a:pathLst>
                <a:path w="40639" h="39369">
                  <a:moveTo>
                    <a:pt x="40081" y="19481"/>
                  </a:moveTo>
                  <a:lnTo>
                    <a:pt x="38976" y="11023"/>
                  </a:lnTo>
                  <a:lnTo>
                    <a:pt x="33096" y="3670"/>
                  </a:lnTo>
                  <a:lnTo>
                    <a:pt x="24269" y="0"/>
                  </a:lnTo>
                  <a:lnTo>
                    <a:pt x="15811" y="0"/>
                  </a:lnTo>
                  <a:lnTo>
                    <a:pt x="7353" y="3670"/>
                  </a:lnTo>
                  <a:lnTo>
                    <a:pt x="2578" y="11023"/>
                  </a:lnTo>
                  <a:lnTo>
                    <a:pt x="0" y="19481"/>
                  </a:lnTo>
                  <a:lnTo>
                    <a:pt x="2578" y="27939"/>
                  </a:lnTo>
                  <a:lnTo>
                    <a:pt x="7353" y="35293"/>
                  </a:lnTo>
                  <a:lnTo>
                    <a:pt x="15811" y="38963"/>
                  </a:lnTo>
                  <a:lnTo>
                    <a:pt x="24269" y="38963"/>
                  </a:lnTo>
                  <a:lnTo>
                    <a:pt x="33096" y="35293"/>
                  </a:lnTo>
                  <a:lnTo>
                    <a:pt x="38976" y="27939"/>
                  </a:lnTo>
                  <a:lnTo>
                    <a:pt x="40081" y="194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2018677" y="298297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40081" y="40081"/>
                  </a:moveTo>
                  <a:lnTo>
                    <a:pt x="40081" y="0"/>
                  </a:lnTo>
                  <a:lnTo>
                    <a:pt x="0" y="19494"/>
                  </a:lnTo>
                  <a:lnTo>
                    <a:pt x="40081" y="400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2058758" y="3002470"/>
              <a:ext cx="122555" cy="0"/>
            </a:xfrm>
            <a:custGeom>
              <a:avLst/>
              <a:gdLst/>
              <a:ahLst/>
              <a:cxnLst/>
              <a:rect l="l" t="t" r="r" b="b"/>
              <a:pathLst>
                <a:path w="122555" h="0">
                  <a:moveTo>
                    <a:pt x="12207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1744395" y="2982988"/>
              <a:ext cx="202565" cy="40640"/>
            </a:xfrm>
            <a:custGeom>
              <a:avLst/>
              <a:gdLst/>
              <a:ahLst/>
              <a:cxnLst/>
              <a:rect l="l" t="t" r="r" b="b"/>
              <a:pathLst>
                <a:path w="202564" h="40639">
                  <a:moveTo>
                    <a:pt x="202222" y="19481"/>
                  </a:moveTo>
                  <a:lnTo>
                    <a:pt x="201117" y="11023"/>
                  </a:lnTo>
                  <a:lnTo>
                    <a:pt x="194868" y="3670"/>
                  </a:lnTo>
                  <a:lnTo>
                    <a:pt x="186410" y="0"/>
                  </a:lnTo>
                  <a:lnTo>
                    <a:pt x="177952" y="0"/>
                  </a:lnTo>
                  <a:lnTo>
                    <a:pt x="169494" y="3670"/>
                  </a:lnTo>
                  <a:lnTo>
                    <a:pt x="164719" y="11023"/>
                  </a:lnTo>
                  <a:lnTo>
                    <a:pt x="162140" y="19481"/>
                  </a:lnTo>
                  <a:lnTo>
                    <a:pt x="164719" y="27939"/>
                  </a:lnTo>
                  <a:lnTo>
                    <a:pt x="169494" y="35293"/>
                  </a:lnTo>
                  <a:lnTo>
                    <a:pt x="177952" y="38963"/>
                  </a:lnTo>
                  <a:lnTo>
                    <a:pt x="186410" y="38963"/>
                  </a:lnTo>
                  <a:lnTo>
                    <a:pt x="194868" y="35293"/>
                  </a:lnTo>
                  <a:lnTo>
                    <a:pt x="201117" y="27939"/>
                  </a:lnTo>
                  <a:lnTo>
                    <a:pt x="202222" y="19481"/>
                  </a:lnTo>
                  <a:close/>
                </a:path>
                <a:path w="202564" h="40639">
                  <a:moveTo>
                    <a:pt x="40068" y="40068"/>
                  </a:moveTo>
                  <a:lnTo>
                    <a:pt x="40068" y="0"/>
                  </a:lnTo>
                  <a:lnTo>
                    <a:pt x="0" y="19481"/>
                  </a:lnTo>
                  <a:lnTo>
                    <a:pt x="40068" y="40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1906536" y="2982988"/>
              <a:ext cx="40640" cy="39370"/>
            </a:xfrm>
            <a:custGeom>
              <a:avLst/>
              <a:gdLst/>
              <a:ahLst/>
              <a:cxnLst/>
              <a:rect l="l" t="t" r="r" b="b"/>
              <a:pathLst>
                <a:path w="40639" h="39369">
                  <a:moveTo>
                    <a:pt x="40081" y="19481"/>
                  </a:moveTo>
                  <a:lnTo>
                    <a:pt x="38976" y="11023"/>
                  </a:lnTo>
                  <a:lnTo>
                    <a:pt x="32727" y="3670"/>
                  </a:lnTo>
                  <a:lnTo>
                    <a:pt x="24269" y="0"/>
                  </a:lnTo>
                  <a:lnTo>
                    <a:pt x="15811" y="0"/>
                  </a:lnTo>
                  <a:lnTo>
                    <a:pt x="7353" y="3670"/>
                  </a:lnTo>
                  <a:lnTo>
                    <a:pt x="2578" y="11023"/>
                  </a:lnTo>
                  <a:lnTo>
                    <a:pt x="0" y="19481"/>
                  </a:lnTo>
                  <a:lnTo>
                    <a:pt x="2578" y="27939"/>
                  </a:lnTo>
                  <a:lnTo>
                    <a:pt x="7353" y="35293"/>
                  </a:lnTo>
                  <a:lnTo>
                    <a:pt x="15811" y="38963"/>
                  </a:lnTo>
                  <a:lnTo>
                    <a:pt x="24269" y="38963"/>
                  </a:lnTo>
                  <a:lnTo>
                    <a:pt x="32727" y="35293"/>
                  </a:lnTo>
                  <a:lnTo>
                    <a:pt x="38976" y="27939"/>
                  </a:lnTo>
                  <a:lnTo>
                    <a:pt x="40081" y="194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1744383" y="298297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40081" y="40081"/>
                  </a:moveTo>
                  <a:lnTo>
                    <a:pt x="40081" y="0"/>
                  </a:lnTo>
                  <a:lnTo>
                    <a:pt x="0" y="19494"/>
                  </a:lnTo>
                  <a:lnTo>
                    <a:pt x="40081" y="400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1784464" y="3002470"/>
              <a:ext cx="122555" cy="0"/>
            </a:xfrm>
            <a:custGeom>
              <a:avLst/>
              <a:gdLst/>
              <a:ahLst/>
              <a:cxnLst/>
              <a:rect l="l" t="t" r="r" b="b"/>
              <a:pathLst>
                <a:path w="122555" h="0">
                  <a:moveTo>
                    <a:pt x="12207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1103045" y="2909696"/>
              <a:ext cx="207238" cy="2087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1332230" y="2982988"/>
              <a:ext cx="340360" cy="40640"/>
            </a:xfrm>
            <a:custGeom>
              <a:avLst/>
              <a:gdLst/>
              <a:ahLst/>
              <a:cxnLst/>
              <a:rect l="l" t="t" r="r" b="b"/>
              <a:pathLst>
                <a:path w="340360" h="40639">
                  <a:moveTo>
                    <a:pt x="340106" y="19481"/>
                  </a:moveTo>
                  <a:lnTo>
                    <a:pt x="337896" y="11023"/>
                  </a:lnTo>
                  <a:lnTo>
                    <a:pt x="332752" y="3670"/>
                  </a:lnTo>
                  <a:lnTo>
                    <a:pt x="324294" y="0"/>
                  </a:lnTo>
                  <a:lnTo>
                    <a:pt x="315836" y="0"/>
                  </a:lnTo>
                  <a:lnTo>
                    <a:pt x="307378" y="3670"/>
                  </a:lnTo>
                  <a:lnTo>
                    <a:pt x="302234" y="11023"/>
                  </a:lnTo>
                  <a:lnTo>
                    <a:pt x="300024" y="19481"/>
                  </a:lnTo>
                  <a:lnTo>
                    <a:pt x="302234" y="27939"/>
                  </a:lnTo>
                  <a:lnTo>
                    <a:pt x="307378" y="35293"/>
                  </a:lnTo>
                  <a:lnTo>
                    <a:pt x="315836" y="38963"/>
                  </a:lnTo>
                  <a:lnTo>
                    <a:pt x="324294" y="38963"/>
                  </a:lnTo>
                  <a:lnTo>
                    <a:pt x="332752" y="35293"/>
                  </a:lnTo>
                  <a:lnTo>
                    <a:pt x="337896" y="27939"/>
                  </a:lnTo>
                  <a:lnTo>
                    <a:pt x="340106" y="19481"/>
                  </a:lnTo>
                  <a:close/>
                </a:path>
                <a:path w="340360" h="40639">
                  <a:moveTo>
                    <a:pt x="40081" y="40068"/>
                  </a:moveTo>
                  <a:lnTo>
                    <a:pt x="40081" y="0"/>
                  </a:lnTo>
                  <a:lnTo>
                    <a:pt x="0" y="19481"/>
                  </a:lnTo>
                  <a:lnTo>
                    <a:pt x="40081" y="40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1632254" y="2982988"/>
              <a:ext cx="40640" cy="39370"/>
            </a:xfrm>
            <a:custGeom>
              <a:avLst/>
              <a:gdLst/>
              <a:ahLst/>
              <a:cxnLst/>
              <a:rect l="l" t="t" r="r" b="b"/>
              <a:pathLst>
                <a:path w="40639" h="39369">
                  <a:moveTo>
                    <a:pt x="40081" y="19481"/>
                  </a:moveTo>
                  <a:lnTo>
                    <a:pt x="37871" y="11023"/>
                  </a:lnTo>
                  <a:lnTo>
                    <a:pt x="32727" y="3670"/>
                  </a:lnTo>
                  <a:lnTo>
                    <a:pt x="24269" y="0"/>
                  </a:lnTo>
                  <a:lnTo>
                    <a:pt x="15811" y="0"/>
                  </a:lnTo>
                  <a:lnTo>
                    <a:pt x="7353" y="3670"/>
                  </a:lnTo>
                  <a:lnTo>
                    <a:pt x="2209" y="11023"/>
                  </a:lnTo>
                  <a:lnTo>
                    <a:pt x="0" y="19481"/>
                  </a:lnTo>
                  <a:lnTo>
                    <a:pt x="2209" y="27939"/>
                  </a:lnTo>
                  <a:lnTo>
                    <a:pt x="7353" y="35293"/>
                  </a:lnTo>
                  <a:lnTo>
                    <a:pt x="15811" y="38963"/>
                  </a:lnTo>
                  <a:lnTo>
                    <a:pt x="24269" y="38963"/>
                  </a:lnTo>
                  <a:lnTo>
                    <a:pt x="32727" y="35293"/>
                  </a:lnTo>
                  <a:lnTo>
                    <a:pt x="37871" y="27939"/>
                  </a:lnTo>
                  <a:lnTo>
                    <a:pt x="40081" y="194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1332230" y="298297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40" h="40639">
                  <a:moveTo>
                    <a:pt x="40081" y="40081"/>
                  </a:moveTo>
                  <a:lnTo>
                    <a:pt x="40081" y="0"/>
                  </a:lnTo>
                  <a:lnTo>
                    <a:pt x="0" y="19494"/>
                  </a:lnTo>
                  <a:lnTo>
                    <a:pt x="40081" y="400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1372311" y="3002470"/>
              <a:ext cx="260350" cy="0"/>
            </a:xfrm>
            <a:custGeom>
              <a:avLst/>
              <a:gdLst/>
              <a:ahLst/>
              <a:cxnLst/>
              <a:rect l="l" t="t" r="r" b="b"/>
              <a:pathLst>
                <a:path w="260350" h="0">
                  <a:moveTo>
                    <a:pt x="2599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3664800" y="3051378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w="0" h="82550">
                  <a:moveTo>
                    <a:pt x="0" y="823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3636479" y="300247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261" y="56261"/>
                  </a:moveTo>
                  <a:lnTo>
                    <a:pt x="28308" y="0"/>
                  </a:lnTo>
                  <a:lnTo>
                    <a:pt x="0" y="56261"/>
                  </a:lnTo>
                  <a:lnTo>
                    <a:pt x="56261" y="562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1652841" y="3002470"/>
              <a:ext cx="0" cy="131445"/>
            </a:xfrm>
            <a:custGeom>
              <a:avLst/>
              <a:gdLst/>
              <a:ahLst/>
              <a:cxnLst/>
              <a:rect l="l" t="t" r="r" b="b"/>
              <a:pathLst>
                <a:path w="0" h="131444">
                  <a:moveTo>
                    <a:pt x="0" y="0"/>
                  </a:moveTo>
                  <a:lnTo>
                    <a:pt x="0" y="131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1013815" y="3133344"/>
              <a:ext cx="2868295" cy="199390"/>
            </a:xfrm>
            <a:custGeom>
              <a:avLst/>
              <a:gdLst/>
              <a:ahLst/>
              <a:cxnLst/>
              <a:rect l="l" t="t" r="r" b="b"/>
              <a:pathLst>
                <a:path w="2868295" h="199389">
                  <a:moveTo>
                    <a:pt x="2867914" y="198945"/>
                  </a:moveTo>
                  <a:lnTo>
                    <a:pt x="2867914" y="0"/>
                  </a:lnTo>
                  <a:lnTo>
                    <a:pt x="0" y="0"/>
                  </a:lnTo>
                  <a:lnTo>
                    <a:pt x="0" y="198945"/>
                  </a:lnTo>
                  <a:lnTo>
                    <a:pt x="2867914" y="198945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1" name="object 181"/>
          <p:cNvSpPr txBox="1"/>
          <p:nvPr/>
        </p:nvSpPr>
        <p:spPr>
          <a:xfrm>
            <a:off x="1013815" y="2823781"/>
            <a:ext cx="2868295" cy="5086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</a:pPr>
            <a:r>
              <a:rPr dirty="0" sz="650" spc="-10">
                <a:latin typeface="Arial"/>
                <a:cs typeface="Arial"/>
              </a:rPr>
              <a:t>CF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82" name="object 182"/>
          <p:cNvGrpSpPr/>
          <p:nvPr/>
        </p:nvGrpSpPr>
        <p:grpSpPr>
          <a:xfrm>
            <a:off x="1651571" y="3132467"/>
            <a:ext cx="2014855" cy="101600"/>
            <a:chOff x="1651571" y="3132467"/>
            <a:chExt cx="2014855" cy="101600"/>
          </a:xfrm>
        </p:grpSpPr>
        <p:sp>
          <p:nvSpPr>
            <p:cNvPr id="183" name="object 183"/>
            <p:cNvSpPr/>
            <p:nvPr/>
          </p:nvSpPr>
          <p:spPr>
            <a:xfrm>
              <a:off x="3664800" y="3133737"/>
              <a:ext cx="0" cy="99060"/>
            </a:xfrm>
            <a:custGeom>
              <a:avLst/>
              <a:gdLst/>
              <a:ahLst/>
              <a:cxnLst/>
              <a:rect l="l" t="t" r="r" b="b"/>
              <a:pathLst>
                <a:path w="0" h="99060">
                  <a:moveTo>
                    <a:pt x="0" y="985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1652841" y="3133737"/>
              <a:ext cx="0" cy="99060"/>
            </a:xfrm>
            <a:custGeom>
              <a:avLst/>
              <a:gdLst/>
              <a:ahLst/>
              <a:cxnLst/>
              <a:rect l="l" t="t" r="r" b="b"/>
              <a:pathLst>
                <a:path w="0" h="99060">
                  <a:moveTo>
                    <a:pt x="0" y="0"/>
                  </a:moveTo>
                  <a:lnTo>
                    <a:pt x="0" y="985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1652841" y="3232276"/>
              <a:ext cx="2012314" cy="0"/>
            </a:xfrm>
            <a:custGeom>
              <a:avLst/>
              <a:gdLst/>
              <a:ahLst/>
              <a:cxnLst/>
              <a:rect l="l" t="t" r="r" b="b"/>
              <a:pathLst>
                <a:path w="2012314" h="0">
                  <a:moveTo>
                    <a:pt x="0" y="0"/>
                  </a:moveTo>
                  <a:lnTo>
                    <a:pt x="20119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6" name="object 186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205</a:t>
            </a:r>
            <a:endParaRPr sz="550">
              <a:latin typeface="Arimo"/>
              <a:cs typeface="Arimo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5297805">
              <a:lnSpc>
                <a:spcPct val="100000"/>
              </a:lnSpc>
              <a:spcBef>
                <a:spcPts val="135"/>
              </a:spcBef>
            </a:pPr>
            <a:r>
              <a:rPr dirty="0" spc="-70"/>
              <a:t>Örnek</a:t>
            </a:r>
          </a:p>
        </p:txBody>
      </p:sp>
      <p:sp>
        <p:nvSpPr>
          <p:cNvPr id="189" name="object 189"/>
          <p:cNvSpPr/>
          <p:nvPr/>
        </p:nvSpPr>
        <p:spPr>
          <a:xfrm>
            <a:off x="5783275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 txBox="1"/>
          <p:nvPr/>
        </p:nvSpPr>
        <p:spPr>
          <a:xfrm>
            <a:off x="6090462" y="1378224"/>
            <a:ext cx="925194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70">
                <a:latin typeface="Arimo"/>
                <a:cs typeface="Arimo"/>
              </a:rPr>
              <a:t> </a:t>
            </a:r>
            <a:r>
              <a:rPr dirty="0" sz="850" spc="-50">
                <a:latin typeface="Arimo"/>
                <a:cs typeface="Arimo"/>
              </a:rPr>
              <a:t>AL,11011010B</a:t>
            </a:r>
            <a:endParaRPr sz="850">
              <a:latin typeface="Arimo"/>
              <a:cs typeface="Arimo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8089912" y="1378224"/>
            <a:ext cx="925194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70">
                <a:latin typeface="Arimo"/>
                <a:cs typeface="Arimo"/>
              </a:rPr>
              <a:t> </a:t>
            </a:r>
            <a:r>
              <a:rPr dirty="0" sz="850" spc="-50">
                <a:latin typeface="Arimo"/>
                <a:cs typeface="Arimo"/>
              </a:rPr>
              <a:t>AL,11011010B</a:t>
            </a:r>
            <a:endParaRPr sz="850">
              <a:latin typeface="Arimo"/>
              <a:cs typeface="Arimo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5783275" y="1892820"/>
            <a:ext cx="4412615" cy="828040"/>
          </a:xfrm>
          <a:custGeom>
            <a:avLst/>
            <a:gdLst/>
            <a:ahLst/>
            <a:cxnLst/>
            <a:rect l="l" t="t" r="r" b="b"/>
            <a:pathLst>
              <a:path w="4412615" h="828039">
                <a:moveTo>
                  <a:pt x="4412158" y="0"/>
                </a:moveTo>
                <a:lnTo>
                  <a:pt x="0" y="0"/>
                </a:lnTo>
                <a:lnTo>
                  <a:pt x="0" y="413004"/>
                </a:lnTo>
                <a:lnTo>
                  <a:pt x="0" y="413766"/>
                </a:lnTo>
                <a:lnTo>
                  <a:pt x="0" y="827532"/>
                </a:lnTo>
                <a:lnTo>
                  <a:pt x="4412158" y="827532"/>
                </a:lnTo>
                <a:lnTo>
                  <a:pt x="4412158" y="413766"/>
                </a:lnTo>
                <a:lnTo>
                  <a:pt x="4412158" y="413004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 txBox="1"/>
          <p:nvPr/>
        </p:nvSpPr>
        <p:spPr>
          <a:xfrm>
            <a:off x="6090462" y="1510596"/>
            <a:ext cx="939165" cy="1084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30">
                <a:latin typeface="Arimo"/>
                <a:cs typeface="Arimo"/>
              </a:rPr>
              <a:t>ROR  </a:t>
            </a:r>
            <a:r>
              <a:rPr dirty="0" sz="850" spc="-55">
                <a:latin typeface="Arimo"/>
                <a:cs typeface="Arimo"/>
              </a:rPr>
              <a:t>AL,1</a:t>
            </a:r>
            <a:r>
              <a:rPr dirty="0" sz="850" spc="-15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;01101101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130">
                <a:latin typeface="Arimo"/>
                <a:cs typeface="Arimo"/>
              </a:rPr>
              <a:t>ROR  </a:t>
            </a:r>
            <a:r>
              <a:rPr dirty="0" sz="850" spc="-55">
                <a:latin typeface="Arimo"/>
                <a:cs typeface="Arimo"/>
              </a:rPr>
              <a:t>AL,1</a:t>
            </a:r>
            <a:r>
              <a:rPr dirty="0" sz="850" spc="-15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;10110110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130">
                <a:latin typeface="Arimo"/>
                <a:cs typeface="Arimo"/>
              </a:rPr>
              <a:t>ROR  </a:t>
            </a:r>
            <a:r>
              <a:rPr dirty="0" sz="850" spc="-55">
                <a:latin typeface="Arimo"/>
                <a:cs typeface="Arimo"/>
              </a:rPr>
              <a:t>AL,1</a:t>
            </a:r>
            <a:r>
              <a:rPr dirty="0" sz="850" spc="-15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;01011011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130">
                <a:latin typeface="Arimo"/>
                <a:cs typeface="Arimo"/>
              </a:rPr>
              <a:t>ROR  </a:t>
            </a:r>
            <a:r>
              <a:rPr dirty="0" sz="850" spc="-55">
                <a:latin typeface="Arimo"/>
                <a:cs typeface="Arimo"/>
              </a:rPr>
              <a:t>AL,1</a:t>
            </a:r>
            <a:r>
              <a:rPr dirty="0" sz="850" spc="-15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;10101101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130">
                <a:latin typeface="Arimo"/>
                <a:cs typeface="Arimo"/>
              </a:rPr>
              <a:t>ROR  </a:t>
            </a:r>
            <a:r>
              <a:rPr dirty="0" sz="850" spc="-55">
                <a:latin typeface="Arimo"/>
                <a:cs typeface="Arimo"/>
              </a:rPr>
              <a:t>AL,1</a:t>
            </a:r>
            <a:r>
              <a:rPr dirty="0" sz="850" spc="-15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;11010110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130">
                <a:latin typeface="Arimo"/>
                <a:cs typeface="Arimo"/>
              </a:rPr>
              <a:t>ROR  </a:t>
            </a:r>
            <a:r>
              <a:rPr dirty="0" sz="850" spc="-55">
                <a:latin typeface="Arimo"/>
                <a:cs typeface="Arimo"/>
              </a:rPr>
              <a:t>AL,1</a:t>
            </a:r>
            <a:r>
              <a:rPr dirty="0" sz="850" spc="-15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;01101011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130">
                <a:latin typeface="Arimo"/>
                <a:cs typeface="Arimo"/>
              </a:rPr>
              <a:t>ROR  </a:t>
            </a:r>
            <a:r>
              <a:rPr dirty="0" sz="850" spc="-55">
                <a:latin typeface="Arimo"/>
                <a:cs typeface="Arimo"/>
              </a:rPr>
              <a:t>AL,1</a:t>
            </a:r>
            <a:r>
              <a:rPr dirty="0" sz="850" spc="-15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;10110101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130">
                <a:latin typeface="Arimo"/>
                <a:cs typeface="Arimo"/>
              </a:rPr>
              <a:t>ROR  </a:t>
            </a:r>
            <a:r>
              <a:rPr dirty="0" sz="850" spc="-55">
                <a:latin typeface="Arimo"/>
                <a:cs typeface="Arimo"/>
              </a:rPr>
              <a:t>AL,1</a:t>
            </a:r>
            <a:r>
              <a:rPr dirty="0" sz="850" spc="-15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;11011010</a:t>
            </a:r>
            <a:endParaRPr sz="850">
              <a:latin typeface="Arimo"/>
              <a:cs typeface="Arimo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8089912" y="1510596"/>
            <a:ext cx="951230" cy="1084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20">
                <a:latin typeface="Arimo"/>
                <a:cs typeface="Arimo"/>
              </a:rPr>
              <a:t>ROL </a:t>
            </a:r>
            <a:r>
              <a:rPr dirty="0" sz="850" spc="-55">
                <a:latin typeface="Arimo"/>
                <a:cs typeface="Arimo"/>
              </a:rPr>
              <a:t>AL,1 </a:t>
            </a: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35">
                <a:latin typeface="Arimo"/>
                <a:cs typeface="Arimo"/>
              </a:rPr>
              <a:t>10110101  </a:t>
            </a:r>
            <a:r>
              <a:rPr dirty="0" sz="850" spc="-120">
                <a:latin typeface="Arimo"/>
                <a:cs typeface="Arimo"/>
              </a:rPr>
              <a:t>ROL </a:t>
            </a:r>
            <a:r>
              <a:rPr dirty="0" sz="850" spc="-55">
                <a:latin typeface="Arimo"/>
                <a:cs typeface="Arimo"/>
              </a:rPr>
              <a:t>AL,1 </a:t>
            </a: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35">
                <a:latin typeface="Arimo"/>
                <a:cs typeface="Arimo"/>
              </a:rPr>
              <a:t>01101011  </a:t>
            </a:r>
            <a:r>
              <a:rPr dirty="0" sz="850" spc="-120">
                <a:latin typeface="Arimo"/>
                <a:cs typeface="Arimo"/>
              </a:rPr>
              <a:t>ROL </a:t>
            </a:r>
            <a:r>
              <a:rPr dirty="0" sz="850" spc="-55">
                <a:latin typeface="Arimo"/>
                <a:cs typeface="Arimo"/>
              </a:rPr>
              <a:t>AL,1 </a:t>
            </a: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35">
                <a:latin typeface="Arimo"/>
                <a:cs typeface="Arimo"/>
              </a:rPr>
              <a:t>11010110  </a:t>
            </a:r>
            <a:r>
              <a:rPr dirty="0" sz="850" spc="-120">
                <a:latin typeface="Arimo"/>
                <a:cs typeface="Arimo"/>
              </a:rPr>
              <a:t>ROL </a:t>
            </a:r>
            <a:r>
              <a:rPr dirty="0" sz="850" spc="-55">
                <a:latin typeface="Arimo"/>
                <a:cs typeface="Arimo"/>
              </a:rPr>
              <a:t>AL,1 </a:t>
            </a: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35">
                <a:latin typeface="Arimo"/>
                <a:cs typeface="Arimo"/>
              </a:rPr>
              <a:t>10101101  </a:t>
            </a:r>
            <a:r>
              <a:rPr dirty="0" sz="850" spc="-120">
                <a:latin typeface="Arimo"/>
                <a:cs typeface="Arimo"/>
              </a:rPr>
              <a:t>ROL </a:t>
            </a:r>
            <a:r>
              <a:rPr dirty="0" sz="850" spc="-55">
                <a:latin typeface="Arimo"/>
                <a:cs typeface="Arimo"/>
              </a:rPr>
              <a:t>AL,1 </a:t>
            </a: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35">
                <a:latin typeface="Arimo"/>
                <a:cs typeface="Arimo"/>
              </a:rPr>
              <a:t>01011011  </a:t>
            </a:r>
            <a:r>
              <a:rPr dirty="0" sz="850" spc="-120">
                <a:latin typeface="Arimo"/>
                <a:cs typeface="Arimo"/>
              </a:rPr>
              <a:t>ROL </a:t>
            </a:r>
            <a:r>
              <a:rPr dirty="0" sz="850" spc="-55">
                <a:latin typeface="Arimo"/>
                <a:cs typeface="Arimo"/>
              </a:rPr>
              <a:t>AL,1 </a:t>
            </a: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35">
                <a:latin typeface="Arimo"/>
                <a:cs typeface="Arimo"/>
              </a:rPr>
              <a:t>10110110  </a:t>
            </a:r>
            <a:r>
              <a:rPr dirty="0" sz="850" spc="-120">
                <a:latin typeface="Arimo"/>
                <a:cs typeface="Arimo"/>
              </a:rPr>
              <a:t>ROL </a:t>
            </a:r>
            <a:r>
              <a:rPr dirty="0" sz="850" spc="-55">
                <a:latin typeface="Arimo"/>
                <a:cs typeface="Arimo"/>
              </a:rPr>
              <a:t>AL,1 </a:t>
            </a: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35">
                <a:latin typeface="Arimo"/>
                <a:cs typeface="Arimo"/>
              </a:rPr>
              <a:t>01101101  </a:t>
            </a:r>
            <a:r>
              <a:rPr dirty="0" sz="850" spc="-120">
                <a:latin typeface="Arimo"/>
                <a:cs typeface="Arimo"/>
              </a:rPr>
              <a:t>ROL </a:t>
            </a:r>
            <a:r>
              <a:rPr dirty="0" sz="850" spc="-55">
                <a:latin typeface="Arimo"/>
                <a:cs typeface="Arimo"/>
              </a:rPr>
              <a:t>AL,1 </a:t>
            </a:r>
            <a:r>
              <a:rPr dirty="0" sz="850" spc="-5">
                <a:latin typeface="Arimo"/>
                <a:cs typeface="Arimo"/>
              </a:rPr>
              <a:t>;</a:t>
            </a:r>
            <a:r>
              <a:rPr dirty="0" sz="850" spc="-12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11011010</a:t>
            </a:r>
            <a:endParaRPr sz="850">
              <a:latin typeface="Arimo"/>
              <a:cs typeface="Arimo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206</a:t>
            </a:r>
            <a:endParaRPr sz="550">
              <a:latin typeface="Arimo"/>
              <a:cs typeface="Arimo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 txBox="1"/>
          <p:nvPr/>
        </p:nvSpPr>
        <p:spPr>
          <a:xfrm>
            <a:off x="748518" y="4386252"/>
            <a:ext cx="1958339" cy="534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25" b="1">
                <a:latin typeface="Arial"/>
                <a:cs typeface="Arial"/>
              </a:rPr>
              <a:t>ROR &amp; ROL</a:t>
            </a:r>
            <a:r>
              <a:rPr dirty="0" sz="1700" spc="-135" b="1">
                <a:latin typeface="Arial"/>
                <a:cs typeface="Arial"/>
              </a:rPr>
              <a:t> </a:t>
            </a:r>
            <a:r>
              <a:rPr dirty="0" sz="1700" spc="20" b="1">
                <a:latin typeface="Arial"/>
                <a:cs typeface="Arial"/>
              </a:rPr>
              <a:t>Örnek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850" spc="10">
                <a:latin typeface="Arial"/>
                <a:cs typeface="Arial"/>
              </a:rPr>
              <a:t>MOV</a:t>
            </a:r>
            <a:r>
              <a:rPr dirty="0" sz="850" spc="-5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AL,11110000b</a:t>
            </a:r>
            <a:endParaRPr sz="85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2543505" y="4895486"/>
            <a:ext cx="1266825" cy="4622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850" spc="5">
                <a:latin typeface="Arial"/>
                <a:cs typeface="Arial"/>
              </a:rPr>
              <a:t>; AL </a:t>
            </a:r>
            <a:r>
              <a:rPr dirty="0" sz="850" spc="10">
                <a:latin typeface="Arial"/>
                <a:cs typeface="Arial"/>
              </a:rPr>
              <a:t>= </a:t>
            </a:r>
            <a:r>
              <a:rPr dirty="0" sz="850" spc="-10">
                <a:latin typeface="Arial"/>
                <a:cs typeface="Arial"/>
              </a:rPr>
              <a:t>11100001b, </a:t>
            </a:r>
            <a:r>
              <a:rPr dirty="0" sz="850" spc="5">
                <a:latin typeface="Arial"/>
                <a:cs typeface="Arial"/>
              </a:rPr>
              <a:t>CF </a:t>
            </a:r>
            <a:r>
              <a:rPr dirty="0" sz="850" spc="10">
                <a:latin typeface="Arial"/>
                <a:cs typeface="Arial"/>
              </a:rPr>
              <a:t>=</a:t>
            </a:r>
            <a:r>
              <a:rPr dirty="0" sz="850" spc="-140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5">
                <a:latin typeface="Arial"/>
                <a:cs typeface="Arial"/>
              </a:rPr>
              <a:t>;DL=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 spc="-30">
                <a:latin typeface="Arial"/>
                <a:cs typeface="Arial"/>
              </a:rPr>
              <a:t>00111111b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5">
                <a:latin typeface="Arial"/>
                <a:cs typeface="Arial"/>
              </a:rPr>
              <a:t>; </a:t>
            </a:r>
            <a:r>
              <a:rPr dirty="0" sz="850" spc="10">
                <a:latin typeface="Arial"/>
                <a:cs typeface="Arial"/>
              </a:rPr>
              <a:t>DL = </a:t>
            </a:r>
            <a:r>
              <a:rPr dirty="0" sz="850" spc="-20">
                <a:latin typeface="Arial"/>
                <a:cs typeface="Arial"/>
              </a:rPr>
              <a:t>11110011b,</a:t>
            </a:r>
            <a:r>
              <a:rPr dirty="0" sz="850" spc="-9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CF=1</a:t>
            </a:r>
            <a:endParaRPr sz="85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2543317" y="5449948"/>
            <a:ext cx="1259205" cy="277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980"/>
              </a:lnSpc>
              <a:spcBef>
                <a:spcPts val="114"/>
              </a:spcBef>
            </a:pPr>
            <a:r>
              <a:rPr dirty="0" sz="850" spc="5">
                <a:latin typeface="Arial"/>
                <a:cs typeface="Arial"/>
              </a:rPr>
              <a:t>; AL </a:t>
            </a:r>
            <a:r>
              <a:rPr dirty="0" sz="850" spc="10">
                <a:latin typeface="Arial"/>
                <a:cs typeface="Arial"/>
              </a:rPr>
              <a:t>= </a:t>
            </a:r>
            <a:r>
              <a:rPr dirty="0" sz="850" spc="-15">
                <a:latin typeface="Arial"/>
                <a:cs typeface="Arial"/>
              </a:rPr>
              <a:t>01111000b, </a:t>
            </a:r>
            <a:r>
              <a:rPr dirty="0" sz="850" spc="10">
                <a:latin typeface="Arial"/>
                <a:cs typeface="Arial"/>
              </a:rPr>
              <a:t>CF =</a:t>
            </a:r>
            <a:r>
              <a:rPr dirty="0" sz="850" spc="-160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80"/>
              </a:lnSpc>
            </a:pPr>
            <a:r>
              <a:rPr dirty="0" sz="850" spc="5">
                <a:latin typeface="Arial"/>
                <a:cs typeface="Arial"/>
              </a:rPr>
              <a:t>;DL=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 spc="-30">
                <a:latin typeface="Arial"/>
                <a:cs typeface="Arial"/>
              </a:rPr>
              <a:t>00111111b</a:t>
            </a:r>
            <a:endParaRPr sz="850">
              <a:latin typeface="Arial"/>
              <a:cs typeface="Arial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496493" y="5665470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 txBox="1"/>
          <p:nvPr/>
        </p:nvSpPr>
        <p:spPr>
          <a:xfrm>
            <a:off x="748518" y="4895486"/>
            <a:ext cx="994410" cy="831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30200">
              <a:lnSpc>
                <a:spcPct val="112400"/>
              </a:lnSpc>
              <a:spcBef>
                <a:spcPts val="95"/>
              </a:spcBef>
            </a:pPr>
            <a:r>
              <a:rPr dirty="0" sz="850" spc="5">
                <a:latin typeface="Arial"/>
                <a:cs typeface="Arial"/>
              </a:rPr>
              <a:t>ROL </a:t>
            </a:r>
            <a:r>
              <a:rPr dirty="0" sz="850">
                <a:latin typeface="Arial"/>
                <a:cs typeface="Arial"/>
              </a:rPr>
              <a:t>AL,1  </a:t>
            </a:r>
            <a:r>
              <a:rPr dirty="0" sz="850" spc="10">
                <a:latin typeface="Arial"/>
                <a:cs typeface="Arial"/>
              </a:rPr>
              <a:t>MOV</a:t>
            </a:r>
            <a:r>
              <a:rPr dirty="0" sz="850" spc="-6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DL,3Fh  </a:t>
            </a:r>
            <a:r>
              <a:rPr dirty="0" sz="850" spc="10">
                <a:latin typeface="Arial"/>
                <a:cs typeface="Arial"/>
              </a:rPr>
              <a:t>ROL</a:t>
            </a:r>
            <a:r>
              <a:rPr dirty="0" sz="850" spc="-5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DL,4</a:t>
            </a:r>
            <a:endParaRPr sz="850">
              <a:latin typeface="Arial"/>
              <a:cs typeface="Arial"/>
            </a:endParaRPr>
          </a:p>
          <a:p>
            <a:pPr marL="12700" marR="5080">
              <a:lnSpc>
                <a:spcPts val="940"/>
              </a:lnSpc>
              <a:spcBef>
                <a:spcPts val="110"/>
              </a:spcBef>
            </a:pPr>
            <a:r>
              <a:rPr dirty="0" sz="850" spc="10">
                <a:latin typeface="Arial"/>
                <a:cs typeface="Arial"/>
              </a:rPr>
              <a:t>MOV</a:t>
            </a:r>
            <a:r>
              <a:rPr dirty="0" sz="850" spc="-8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AL,11110000b  </a:t>
            </a:r>
            <a:r>
              <a:rPr dirty="0" sz="850" spc="10">
                <a:latin typeface="Arial"/>
                <a:cs typeface="Arial"/>
              </a:rPr>
              <a:t>ROR</a:t>
            </a:r>
            <a:r>
              <a:rPr dirty="0" sz="850" spc="-5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AL,1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19"/>
              </a:lnSpc>
            </a:pPr>
            <a:r>
              <a:rPr dirty="0" sz="850" spc="10">
                <a:latin typeface="Arial"/>
                <a:cs typeface="Arial"/>
              </a:rPr>
              <a:t>MOV</a:t>
            </a:r>
            <a:r>
              <a:rPr dirty="0" sz="850" spc="-1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DL,3Fh</a:t>
            </a:r>
            <a:endParaRPr sz="85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2543836" y="5688210"/>
            <a:ext cx="129413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Arial"/>
                <a:cs typeface="Arial"/>
              </a:rPr>
              <a:t>; </a:t>
            </a:r>
            <a:r>
              <a:rPr dirty="0" sz="850" spc="10">
                <a:latin typeface="Arial"/>
                <a:cs typeface="Arial"/>
              </a:rPr>
              <a:t>DL = </a:t>
            </a:r>
            <a:r>
              <a:rPr dirty="0" sz="850" spc="-20">
                <a:latin typeface="Arial"/>
                <a:cs typeface="Arial"/>
              </a:rPr>
              <a:t>11110011b </a:t>
            </a:r>
            <a:r>
              <a:rPr dirty="0" sz="850" spc="5">
                <a:latin typeface="Arial"/>
                <a:cs typeface="Arial"/>
              </a:rPr>
              <a:t>h,</a:t>
            </a:r>
            <a:r>
              <a:rPr dirty="0" sz="850" spc="-114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CF=1</a:t>
            </a:r>
            <a:endParaRPr sz="850">
              <a:latin typeface="Arial"/>
              <a:cs typeface="Arial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496493" y="607923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 txBox="1"/>
          <p:nvPr/>
        </p:nvSpPr>
        <p:spPr>
          <a:xfrm>
            <a:off x="748518" y="5688210"/>
            <a:ext cx="699770" cy="72898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5"/>
              </a:spcBef>
            </a:pPr>
            <a:r>
              <a:rPr dirty="0" sz="850" spc="10">
                <a:latin typeface="Arial"/>
                <a:cs typeface="Arial"/>
              </a:rPr>
              <a:t>ROR </a:t>
            </a:r>
            <a:r>
              <a:rPr dirty="0" sz="850" spc="5">
                <a:latin typeface="Arial"/>
                <a:cs typeface="Arial"/>
              </a:rPr>
              <a:t>DL,4  </a:t>
            </a:r>
            <a:r>
              <a:rPr dirty="0" sz="850" spc="10">
                <a:latin typeface="Arial"/>
                <a:cs typeface="Arial"/>
              </a:rPr>
              <a:t>MOV </a:t>
            </a:r>
            <a:r>
              <a:rPr dirty="0" sz="850" spc="5">
                <a:latin typeface="Arial"/>
                <a:cs typeface="Arial"/>
              </a:rPr>
              <a:t>AL,</a:t>
            </a:r>
            <a:r>
              <a:rPr dirty="0" sz="850" spc="-14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1Ch  </a:t>
            </a:r>
            <a:r>
              <a:rPr dirty="0" sz="850" spc="10">
                <a:latin typeface="Arial"/>
                <a:cs typeface="Arial"/>
              </a:rPr>
              <a:t>ROL </a:t>
            </a:r>
            <a:r>
              <a:rPr dirty="0" sz="850" spc="5">
                <a:latin typeface="Arial"/>
                <a:cs typeface="Arial"/>
              </a:rPr>
              <a:t>AL, </a:t>
            </a:r>
            <a:r>
              <a:rPr dirty="0" sz="850" spc="10">
                <a:latin typeface="Arial"/>
                <a:cs typeface="Arial"/>
              </a:rPr>
              <a:t>1  MOV </a:t>
            </a:r>
            <a:r>
              <a:rPr dirty="0" sz="850" spc="5">
                <a:latin typeface="Arial"/>
                <a:cs typeface="Arial"/>
              </a:rPr>
              <a:t>AL,1Ch  </a:t>
            </a:r>
            <a:r>
              <a:rPr dirty="0" sz="850" spc="10">
                <a:latin typeface="Arial"/>
                <a:cs typeface="Arial"/>
              </a:rPr>
              <a:t>ROR </a:t>
            </a:r>
            <a:r>
              <a:rPr dirty="0" sz="850" spc="5">
                <a:latin typeface="Arial"/>
                <a:cs typeface="Arial"/>
              </a:rPr>
              <a:t>AL,</a:t>
            </a:r>
            <a:r>
              <a:rPr dirty="0" sz="850" spc="-85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2543505" y="5808736"/>
            <a:ext cx="1206500" cy="60833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850" spc="5">
                <a:latin typeface="Arial"/>
                <a:cs typeface="Arial"/>
              </a:rPr>
              <a:t>; AL </a:t>
            </a:r>
            <a:r>
              <a:rPr dirty="0" sz="850" spc="10">
                <a:latin typeface="Arial"/>
                <a:cs typeface="Arial"/>
              </a:rPr>
              <a:t>=</a:t>
            </a:r>
            <a:r>
              <a:rPr dirty="0" sz="850" spc="-9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00011100b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5">
                <a:latin typeface="Arial"/>
                <a:cs typeface="Arial"/>
              </a:rPr>
              <a:t>; AL </a:t>
            </a:r>
            <a:r>
              <a:rPr dirty="0" sz="850" spc="10">
                <a:latin typeface="Arial"/>
                <a:cs typeface="Arial"/>
              </a:rPr>
              <a:t>= </a:t>
            </a:r>
            <a:r>
              <a:rPr dirty="0" sz="850" spc="-5">
                <a:latin typeface="Arial"/>
                <a:cs typeface="Arial"/>
              </a:rPr>
              <a:t>00111000b,</a:t>
            </a:r>
            <a:r>
              <a:rPr dirty="0" sz="850" spc="-15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CF=0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5">
                <a:latin typeface="Arial"/>
                <a:cs typeface="Arial"/>
              </a:rPr>
              <a:t>; AL </a:t>
            </a:r>
            <a:r>
              <a:rPr dirty="0" sz="850" spc="10">
                <a:latin typeface="Arial"/>
                <a:cs typeface="Arial"/>
              </a:rPr>
              <a:t>=</a:t>
            </a:r>
            <a:r>
              <a:rPr dirty="0" sz="850" spc="-9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00011100b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5">
                <a:latin typeface="Arial"/>
                <a:cs typeface="Arial"/>
              </a:rPr>
              <a:t>; AL </a:t>
            </a:r>
            <a:r>
              <a:rPr dirty="0" sz="850" spc="10">
                <a:latin typeface="Arial"/>
                <a:cs typeface="Arial"/>
              </a:rPr>
              <a:t>= </a:t>
            </a:r>
            <a:r>
              <a:rPr dirty="0" sz="850" spc="-10">
                <a:latin typeface="Arial"/>
                <a:cs typeface="Arial"/>
              </a:rPr>
              <a:t>00001110b,</a:t>
            </a:r>
            <a:r>
              <a:rPr dirty="0" sz="850" spc="-14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CF=0</a:t>
            </a:r>
            <a:endParaRPr sz="850">
              <a:latin typeface="Arial"/>
              <a:cs typeface="Arial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 txBox="1"/>
          <p:nvPr/>
        </p:nvSpPr>
        <p:spPr>
          <a:xfrm>
            <a:off x="7651636" y="4260509"/>
            <a:ext cx="67564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100">
                <a:latin typeface="Arimo"/>
                <a:cs typeface="Arimo"/>
              </a:rPr>
              <a:t>Öde</a:t>
            </a:r>
            <a:r>
              <a:rPr dirty="0" sz="1700" spc="-75">
                <a:latin typeface="Arimo"/>
                <a:cs typeface="Arimo"/>
              </a:rPr>
              <a:t>v</a:t>
            </a:r>
            <a:r>
              <a:rPr dirty="0" sz="1700" spc="-15">
                <a:latin typeface="WenQuanYi Micro Hei Mono"/>
                <a:cs typeface="WenQuanYi Micro Hei Mono"/>
              </a:rPr>
              <a:t>‐</a:t>
            </a:r>
            <a:r>
              <a:rPr dirty="0" sz="1700" spc="-65">
                <a:latin typeface="Arimo"/>
                <a:cs typeface="Arimo"/>
              </a:rPr>
              <a:t>1</a:t>
            </a:r>
            <a:endParaRPr sz="1700">
              <a:latin typeface="Arimo"/>
              <a:cs typeface="Arimo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5952578" y="5196987"/>
            <a:ext cx="355600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>
                <a:latin typeface="Arimo"/>
                <a:cs typeface="Arimo"/>
              </a:rPr>
              <a:t>Her </a:t>
            </a:r>
            <a:r>
              <a:rPr dirty="0" sz="850" spc="-60">
                <a:latin typeface="Arimo"/>
                <a:cs typeface="Arimo"/>
              </a:rPr>
              <a:t>kayd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rmadan </a:t>
            </a:r>
            <a:r>
              <a:rPr dirty="0" sz="850" spc="-30">
                <a:latin typeface="Arimo"/>
                <a:cs typeface="Arimo"/>
              </a:rPr>
              <a:t>sonraki </a:t>
            </a:r>
            <a:r>
              <a:rPr dirty="0" sz="850" spc="-90">
                <a:latin typeface="Arimo"/>
                <a:cs typeface="Arimo"/>
              </a:rPr>
              <a:t>AL </a:t>
            </a:r>
            <a:r>
              <a:rPr dirty="0" sz="850" spc="-35">
                <a:latin typeface="Arimo"/>
                <a:cs typeface="Arimo"/>
              </a:rPr>
              <a:t>kaydedicisi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5">
                <a:latin typeface="Arimo"/>
                <a:cs typeface="Arimo"/>
              </a:rPr>
              <a:t>elde </a:t>
            </a:r>
            <a:r>
              <a:rPr dirty="0" sz="850" spc="-95">
                <a:latin typeface="Arimo"/>
                <a:cs typeface="Arimo"/>
              </a:rPr>
              <a:t>bayra</a:t>
            </a:r>
            <a:r>
              <a:rPr dirty="0" sz="850" spc="-95">
                <a:latin typeface="WenQuanYi Micro Hei Mono"/>
                <a:cs typeface="WenQuanYi Micro Hei Mono"/>
              </a:rPr>
              <a:t>ğı</a:t>
            </a:r>
            <a:r>
              <a:rPr dirty="0" sz="850" spc="-95">
                <a:latin typeface="Arimo"/>
                <a:cs typeface="Arimo"/>
              </a:rPr>
              <a:t>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 </a:t>
            </a:r>
            <a:r>
              <a:rPr dirty="0" sz="850" spc="-25">
                <a:latin typeface="Arimo"/>
                <a:cs typeface="Arimo"/>
              </a:rPr>
              <a:t>de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erini</a:t>
            </a:r>
            <a:r>
              <a:rPr dirty="0" sz="850" spc="-80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belirleyiniz.</a:t>
            </a:r>
            <a:endParaRPr sz="850">
              <a:latin typeface="Arimo"/>
              <a:cs typeface="Arimo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5952578" y="5350012"/>
            <a:ext cx="592455" cy="1216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3300"/>
              </a:lnSpc>
              <a:spcBef>
                <a:spcPts val="95"/>
              </a:spcBef>
            </a:pP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125">
                <a:latin typeface="Arimo"/>
                <a:cs typeface="Arimo"/>
              </a:rPr>
              <a:t> </a:t>
            </a:r>
            <a:r>
              <a:rPr dirty="0" sz="850" spc="-55">
                <a:latin typeface="Arimo"/>
                <a:cs typeface="Arimo"/>
              </a:rPr>
              <a:t>AL,6Bh  </a:t>
            </a:r>
            <a:r>
              <a:rPr dirty="0" sz="850" spc="-135">
                <a:latin typeface="Arimo"/>
                <a:cs typeface="Arimo"/>
              </a:rPr>
              <a:t>SHR </a:t>
            </a:r>
            <a:r>
              <a:rPr dirty="0" sz="850" spc="-55">
                <a:latin typeface="Arimo"/>
                <a:cs typeface="Arimo"/>
              </a:rPr>
              <a:t>AL,1  </a:t>
            </a:r>
            <a:r>
              <a:rPr dirty="0" sz="850" spc="-135">
                <a:latin typeface="Arimo"/>
                <a:cs typeface="Arimo"/>
              </a:rPr>
              <a:t>SHR </a:t>
            </a:r>
            <a:r>
              <a:rPr dirty="0" sz="850" spc="-55">
                <a:latin typeface="Arimo"/>
                <a:cs typeface="Arimo"/>
              </a:rPr>
              <a:t>AL,3  </a:t>
            </a: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105">
                <a:latin typeface="Arimo"/>
                <a:cs typeface="Arimo"/>
              </a:rPr>
              <a:t> </a:t>
            </a:r>
            <a:r>
              <a:rPr dirty="0" sz="850" spc="-70">
                <a:latin typeface="Arimo"/>
                <a:cs typeface="Arimo"/>
              </a:rPr>
              <a:t>AL,8Ch  </a:t>
            </a:r>
            <a:r>
              <a:rPr dirty="0" sz="850" spc="-130">
                <a:latin typeface="Arimo"/>
                <a:cs typeface="Arimo"/>
              </a:rPr>
              <a:t>SAR </a:t>
            </a:r>
            <a:r>
              <a:rPr dirty="0" sz="850" spc="-55">
                <a:latin typeface="Arimo"/>
                <a:cs typeface="Arimo"/>
              </a:rPr>
              <a:t>AL,1  </a:t>
            </a:r>
            <a:r>
              <a:rPr dirty="0" sz="850" spc="-130">
                <a:latin typeface="Arimo"/>
                <a:cs typeface="Arimo"/>
              </a:rPr>
              <a:t>SAR</a:t>
            </a:r>
            <a:r>
              <a:rPr dirty="0" sz="850" spc="-60">
                <a:latin typeface="Arimo"/>
                <a:cs typeface="Arimo"/>
              </a:rPr>
              <a:t> </a:t>
            </a:r>
            <a:r>
              <a:rPr dirty="0" sz="850" spc="-55">
                <a:latin typeface="Arimo"/>
                <a:cs typeface="Arimo"/>
              </a:rPr>
              <a:t>AL,3</a:t>
            </a:r>
            <a:endParaRPr sz="850">
              <a:latin typeface="Arimo"/>
              <a:cs typeface="Arimo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207</a:t>
            </a:r>
            <a:endParaRPr sz="550">
              <a:latin typeface="Arimo"/>
              <a:cs typeface="Arimo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208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841" y="487335"/>
            <a:ext cx="675640" cy="2901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0"/>
              <a:t>Öde</a:t>
            </a:r>
            <a:r>
              <a:rPr dirty="0" spc="-75"/>
              <a:t>v</a:t>
            </a:r>
            <a:r>
              <a:rPr dirty="0" spc="-15">
                <a:latin typeface="WenQuanYi Micro Hei Mono"/>
                <a:cs typeface="WenQuanYi Micro Hei Mono"/>
              </a:rPr>
              <a:t>‐</a:t>
            </a:r>
            <a:r>
              <a:rPr dirty="0" spc="-65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791" y="1423817"/>
            <a:ext cx="3303904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>
                <a:latin typeface="Arimo"/>
                <a:cs typeface="Arimo"/>
              </a:rPr>
              <a:t>Her </a:t>
            </a:r>
            <a:r>
              <a:rPr dirty="0" sz="850" spc="-60">
                <a:latin typeface="Arimo"/>
                <a:cs typeface="Arimo"/>
              </a:rPr>
              <a:t>kayd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rmadan </a:t>
            </a:r>
            <a:r>
              <a:rPr dirty="0" sz="850" spc="-30">
                <a:latin typeface="Arimo"/>
                <a:cs typeface="Arimo"/>
              </a:rPr>
              <a:t>sonraki </a:t>
            </a:r>
            <a:r>
              <a:rPr dirty="0" sz="850" spc="-90">
                <a:latin typeface="Arimo"/>
                <a:cs typeface="Arimo"/>
              </a:rPr>
              <a:t>AL </a:t>
            </a:r>
            <a:r>
              <a:rPr dirty="0" sz="850" spc="-30">
                <a:latin typeface="Arimo"/>
                <a:cs typeface="Arimo"/>
              </a:rPr>
              <a:t>kaydedicisinin </a:t>
            </a:r>
            <a:r>
              <a:rPr dirty="0" sz="850" spc="-40">
                <a:latin typeface="Arimo"/>
                <a:cs typeface="Arimo"/>
              </a:rPr>
              <a:t>hexadesimal </a:t>
            </a:r>
            <a:r>
              <a:rPr dirty="0" sz="850" spc="-150">
                <a:latin typeface="Arimo"/>
                <a:cs typeface="Arimo"/>
              </a:rPr>
              <a:t>kar</a:t>
            </a:r>
            <a:r>
              <a:rPr dirty="0" sz="850" spc="-150">
                <a:latin typeface="WenQuanYi Micro Hei Mono"/>
                <a:cs typeface="WenQuanYi Micro Hei Mono"/>
              </a:rPr>
              <a:t>şı</a:t>
            </a:r>
            <a:r>
              <a:rPr dirty="0" sz="850" spc="-150">
                <a:latin typeface="Arimo"/>
                <a:cs typeface="Arimo"/>
              </a:rPr>
              <a:t>l</a:t>
            </a:r>
            <a:r>
              <a:rPr dirty="0" sz="850" spc="-150">
                <a:latin typeface="WenQuanYi Micro Hei Mono"/>
                <a:cs typeface="WenQuanYi Micro Hei Mono"/>
              </a:rPr>
              <a:t>ığı</a:t>
            </a:r>
            <a:r>
              <a:rPr dirty="0" sz="850" spc="-150">
                <a:latin typeface="Arimo"/>
                <a:cs typeface="Arimo"/>
              </a:rPr>
              <a:t>n</a:t>
            </a:r>
            <a:r>
              <a:rPr dirty="0" sz="850" spc="-150">
                <a:latin typeface="WenQuanYi Micro Hei Mono"/>
                <a:cs typeface="WenQuanYi Micro Hei Mono"/>
              </a:rPr>
              <a:t>ı</a:t>
            </a:r>
            <a:r>
              <a:rPr dirty="0" sz="850" spc="-365">
                <a:latin typeface="WenQuanYi Micro Hei Mono"/>
                <a:cs typeface="WenQuanYi Micro Hei Mono"/>
              </a:rPr>
              <a:t> </a:t>
            </a:r>
            <a:r>
              <a:rPr dirty="0" sz="850" spc="-120">
                <a:latin typeface="Arimo"/>
                <a:cs typeface="Arimo"/>
              </a:rPr>
              <a:t>yaz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n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z.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680" y="1854004"/>
            <a:ext cx="602615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125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AL,6BH  </a:t>
            </a:r>
            <a:r>
              <a:rPr dirty="0" sz="850" spc="-130">
                <a:latin typeface="Arimo"/>
                <a:cs typeface="Arimo"/>
              </a:rPr>
              <a:t>ROR </a:t>
            </a:r>
            <a:r>
              <a:rPr dirty="0" sz="850" spc="-55">
                <a:latin typeface="Arimo"/>
                <a:cs typeface="Arimo"/>
              </a:rPr>
              <a:t>AL,1  </a:t>
            </a:r>
            <a:r>
              <a:rPr dirty="0" sz="850" spc="-120">
                <a:latin typeface="Arimo"/>
                <a:cs typeface="Arimo"/>
              </a:rPr>
              <a:t>ROL</a:t>
            </a:r>
            <a:r>
              <a:rPr dirty="0" sz="850" spc="-55">
                <a:latin typeface="Arimo"/>
                <a:cs typeface="Arimo"/>
              </a:rPr>
              <a:t> AL,3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209</a:t>
            </a:r>
            <a:endParaRPr sz="550">
              <a:latin typeface="Arimo"/>
              <a:cs typeface="Arim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51636" y="487335"/>
            <a:ext cx="67564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100">
                <a:latin typeface="Arimo"/>
                <a:cs typeface="Arimo"/>
              </a:rPr>
              <a:t>Öde</a:t>
            </a:r>
            <a:r>
              <a:rPr dirty="0" sz="1700" spc="-75">
                <a:latin typeface="Arimo"/>
                <a:cs typeface="Arimo"/>
              </a:rPr>
              <a:t>v</a:t>
            </a:r>
            <a:r>
              <a:rPr dirty="0" sz="1700" spc="-15">
                <a:latin typeface="WenQuanYi Micro Hei Mono"/>
                <a:cs typeface="WenQuanYi Micro Hei Mono"/>
              </a:rPr>
              <a:t>‐</a:t>
            </a:r>
            <a:r>
              <a:rPr dirty="0" sz="1700" spc="-65">
                <a:latin typeface="Arimo"/>
                <a:cs typeface="Arimo"/>
              </a:rPr>
              <a:t>3</a:t>
            </a:r>
            <a:endParaRPr sz="170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2533" y="1357634"/>
            <a:ext cx="4135754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3300"/>
              </a:lnSpc>
              <a:spcBef>
                <a:spcPts val="95"/>
              </a:spcBef>
            </a:pPr>
            <a:r>
              <a:rPr dirty="0" sz="850" spc="-70">
                <a:latin typeface="Arimo"/>
                <a:cs typeface="Arimo"/>
              </a:rPr>
              <a:t>AX’e </a:t>
            </a:r>
            <a:r>
              <a:rPr dirty="0" sz="850" spc="-55">
                <a:latin typeface="Arimo"/>
                <a:cs typeface="Arimo"/>
              </a:rPr>
              <a:t>2H </a:t>
            </a:r>
            <a:r>
              <a:rPr dirty="0" sz="850" spc="-25">
                <a:latin typeface="Arimo"/>
                <a:cs typeface="Arimo"/>
              </a:rPr>
              <a:t>de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erini yükleyiniz. </a:t>
            </a:r>
            <a:r>
              <a:rPr dirty="0" sz="850" spc="-114">
                <a:latin typeface="Arimo"/>
                <a:cs typeface="Arimo"/>
              </a:rPr>
              <a:t>AH’</a:t>
            </a:r>
            <a:r>
              <a:rPr dirty="0" sz="850" spc="-114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26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70">
                <a:latin typeface="Arimo"/>
                <a:cs typeface="Arimo"/>
              </a:rPr>
              <a:t>kayd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rma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spc="-20">
                <a:latin typeface="Arimo"/>
                <a:cs typeface="Arimo"/>
              </a:rPr>
              <a:t>toplama </a:t>
            </a:r>
            <a:r>
              <a:rPr dirty="0" sz="850" spc="-70">
                <a:latin typeface="Arimo"/>
                <a:cs typeface="Arimo"/>
              </a:rPr>
              <a:t>komutlar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280">
                <a:latin typeface="WenQuanYi Micro Hei Mono"/>
                <a:cs typeface="WenQuanYi Micro Hei Mono"/>
              </a:rPr>
              <a:t> </a:t>
            </a:r>
            <a:r>
              <a:rPr dirty="0" sz="850" spc="-30">
                <a:latin typeface="Arimo"/>
                <a:cs typeface="Arimo"/>
              </a:rPr>
              <a:t>kullanarak </a:t>
            </a:r>
            <a:r>
              <a:rPr dirty="0" sz="850" spc="-100">
                <a:latin typeface="Arimo"/>
                <a:cs typeface="Arimo"/>
              </a:rPr>
              <a:t>çarp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z.  </a:t>
            </a:r>
            <a:r>
              <a:rPr dirty="0" sz="850" spc="-45">
                <a:latin typeface="Arimo"/>
                <a:cs typeface="Arimo"/>
              </a:rPr>
              <a:t>(26=16+8+2)</a:t>
            </a:r>
            <a:endParaRPr sz="85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210</a:t>
            </a:r>
            <a:endParaRPr sz="550">
              <a:latin typeface="Arimo"/>
              <a:cs typeface="Arim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87170" y="5256919"/>
            <a:ext cx="2966720" cy="349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10">
                <a:latin typeface="Arial"/>
                <a:cs typeface="Arial"/>
              </a:rPr>
              <a:t>KONTROL</a:t>
            </a:r>
            <a:r>
              <a:rPr dirty="0" sz="2100" spc="-110">
                <a:latin typeface="Arial"/>
                <a:cs typeface="Arial"/>
              </a:rPr>
              <a:t> </a:t>
            </a:r>
            <a:r>
              <a:rPr dirty="0" sz="2100" spc="5">
                <a:latin typeface="Arial"/>
                <a:cs typeface="Arial"/>
              </a:rPr>
              <a:t>KOMUTLARI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00762" y="4405385"/>
            <a:ext cx="3742690" cy="228409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66395">
              <a:lnSpc>
                <a:spcPct val="100000"/>
              </a:lnSpc>
              <a:spcBef>
                <a:spcPts val="685"/>
              </a:spcBef>
            </a:pPr>
            <a:r>
              <a:rPr dirty="0" sz="1700" spc="20" b="1">
                <a:latin typeface="Arial"/>
                <a:cs typeface="Arial"/>
              </a:rPr>
              <a:t>Program </a:t>
            </a:r>
            <a:r>
              <a:rPr dirty="0" sz="1700" spc="15" b="1">
                <a:latin typeface="Arial"/>
                <a:cs typeface="Arial"/>
              </a:rPr>
              <a:t>Kontrol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spc="15" b="1">
                <a:latin typeface="Arial"/>
                <a:cs typeface="Arial"/>
              </a:rPr>
              <a:t>Komutları</a:t>
            </a:r>
            <a:endParaRPr sz="17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395"/>
              </a:spcBef>
            </a:pPr>
            <a:r>
              <a:rPr dirty="0" sz="1200" spc="-5">
                <a:latin typeface="Arial"/>
                <a:cs typeface="Arial"/>
              </a:rPr>
              <a:t>Program </a:t>
            </a:r>
            <a:r>
              <a:rPr dirty="0" sz="1200">
                <a:latin typeface="Arial"/>
                <a:cs typeface="Arial"/>
              </a:rPr>
              <a:t>akışını bir </a:t>
            </a:r>
            <a:r>
              <a:rPr dirty="0" sz="1200" spc="-5">
                <a:latin typeface="Arial"/>
                <a:cs typeface="Arial"/>
              </a:rPr>
              <a:t>noktadan </a:t>
            </a:r>
            <a:r>
              <a:rPr dirty="0" sz="1200">
                <a:latin typeface="Arial"/>
                <a:cs typeface="Arial"/>
              </a:rPr>
              <a:t>bir başka </a:t>
            </a:r>
            <a:r>
              <a:rPr dirty="0" sz="1200" spc="-5">
                <a:latin typeface="Arial"/>
                <a:cs typeface="Arial"/>
              </a:rPr>
              <a:t>noktaya  yönlendirmek </a:t>
            </a:r>
            <a:r>
              <a:rPr dirty="0" sz="1200">
                <a:latin typeface="Arial"/>
                <a:cs typeface="Arial"/>
              </a:rPr>
              <a:t>amacı </a:t>
            </a:r>
            <a:r>
              <a:rPr dirty="0" sz="1200" spc="-5">
                <a:latin typeface="Arial"/>
                <a:cs typeface="Arial"/>
              </a:rPr>
              <a:t>ile kullanılan </a:t>
            </a:r>
            <a:r>
              <a:rPr dirty="0" sz="1200" spc="-10">
                <a:latin typeface="Arial"/>
                <a:cs typeface="Arial"/>
              </a:rPr>
              <a:t>komutlardır. </a:t>
            </a:r>
            <a:r>
              <a:rPr dirty="0" sz="1200">
                <a:latin typeface="Arial"/>
                <a:cs typeface="Arial"/>
              </a:rPr>
              <a:t>Bu  komutlar aşağıda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listelenmiştir.</a:t>
            </a:r>
            <a:endParaRPr sz="1200">
              <a:latin typeface="Arial"/>
              <a:cs typeface="Arial"/>
            </a:endParaRPr>
          </a:p>
          <a:p>
            <a:pPr algn="just" marL="205740" indent="-138430">
              <a:lnSpc>
                <a:spcPct val="100000"/>
              </a:lnSpc>
              <a:spcBef>
                <a:spcPts val="315"/>
              </a:spcBef>
              <a:buChar char="–"/>
              <a:tabLst>
                <a:tab pos="205740" algn="l"/>
              </a:tabLst>
            </a:pPr>
            <a:r>
              <a:rPr dirty="0" sz="1200">
                <a:latin typeface="Arial"/>
                <a:cs typeface="Arial"/>
              </a:rPr>
              <a:t>Şartsız </a:t>
            </a:r>
            <a:r>
              <a:rPr dirty="0" sz="1200" spc="-5">
                <a:latin typeface="Arial"/>
                <a:cs typeface="Arial"/>
              </a:rPr>
              <a:t>Dallanma Komutu;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JMP</a:t>
            </a:r>
            <a:endParaRPr sz="1200">
              <a:latin typeface="Arial"/>
              <a:cs typeface="Arial"/>
            </a:endParaRPr>
          </a:p>
          <a:p>
            <a:pPr algn="just" marL="205740" indent="-138430">
              <a:lnSpc>
                <a:spcPct val="100000"/>
              </a:lnSpc>
              <a:spcBef>
                <a:spcPts val="295"/>
              </a:spcBef>
              <a:buChar char="–"/>
              <a:tabLst>
                <a:tab pos="205740" algn="l"/>
              </a:tabLst>
            </a:pPr>
            <a:r>
              <a:rPr dirty="0" sz="1200">
                <a:latin typeface="Arial"/>
                <a:cs typeface="Arial"/>
              </a:rPr>
              <a:t>Döngü Komutları;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LOOP</a:t>
            </a:r>
            <a:endParaRPr sz="1200">
              <a:latin typeface="Arial"/>
              <a:cs typeface="Arial"/>
            </a:endParaRPr>
          </a:p>
          <a:p>
            <a:pPr algn="just" marL="205104" indent="-138430">
              <a:lnSpc>
                <a:spcPct val="100000"/>
              </a:lnSpc>
              <a:spcBef>
                <a:spcPts val="300"/>
              </a:spcBef>
              <a:buChar char="–"/>
              <a:tabLst>
                <a:tab pos="205740" algn="l"/>
              </a:tabLst>
            </a:pPr>
            <a:r>
              <a:rPr dirty="0" sz="1200">
                <a:latin typeface="Arial"/>
                <a:cs typeface="Arial"/>
              </a:rPr>
              <a:t>Karşılaştırma </a:t>
            </a:r>
            <a:r>
              <a:rPr dirty="0" sz="1200" spc="-5">
                <a:latin typeface="Arial"/>
                <a:cs typeface="Arial"/>
              </a:rPr>
              <a:t>Komutu </a:t>
            </a:r>
            <a:r>
              <a:rPr dirty="0" sz="1200">
                <a:latin typeface="Arial"/>
                <a:cs typeface="Arial"/>
              </a:rPr>
              <a:t>: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CMP</a:t>
            </a:r>
            <a:endParaRPr sz="1200">
              <a:latin typeface="Arial"/>
              <a:cs typeface="Arial"/>
            </a:endParaRPr>
          </a:p>
          <a:p>
            <a:pPr algn="just" marL="205740" indent="-138430">
              <a:lnSpc>
                <a:spcPct val="100000"/>
              </a:lnSpc>
              <a:spcBef>
                <a:spcPts val="295"/>
              </a:spcBef>
              <a:buChar char="–"/>
              <a:tabLst>
                <a:tab pos="205740" algn="l"/>
              </a:tabLst>
            </a:pPr>
            <a:r>
              <a:rPr dirty="0" sz="1200">
                <a:latin typeface="Arial"/>
                <a:cs typeface="Arial"/>
              </a:rPr>
              <a:t>Şartlı </a:t>
            </a:r>
            <a:r>
              <a:rPr dirty="0" sz="1200" spc="-5">
                <a:latin typeface="Arial"/>
                <a:cs typeface="Arial"/>
              </a:rPr>
              <a:t>Dallanma; JE,JZ,JNZ….</a:t>
            </a:r>
            <a:endParaRPr sz="1200">
              <a:latin typeface="Arial"/>
              <a:cs typeface="Arial"/>
            </a:endParaRPr>
          </a:p>
          <a:p>
            <a:pPr algn="just" marL="205740" indent="-139065">
              <a:lnSpc>
                <a:spcPct val="100000"/>
              </a:lnSpc>
              <a:spcBef>
                <a:spcPts val="300"/>
              </a:spcBef>
              <a:buChar char="–"/>
              <a:tabLst>
                <a:tab pos="206375" algn="l"/>
              </a:tabLst>
            </a:pPr>
            <a:r>
              <a:rPr dirty="0" sz="1200">
                <a:latin typeface="Arial"/>
                <a:cs typeface="Arial"/>
              </a:rPr>
              <a:t>Alt Program Çağrısı;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CALL</a:t>
            </a:r>
            <a:endParaRPr sz="1200">
              <a:latin typeface="Arial"/>
              <a:cs typeface="Arial"/>
            </a:endParaRPr>
          </a:p>
          <a:p>
            <a:pPr algn="just" marL="205104" indent="-138430">
              <a:lnSpc>
                <a:spcPct val="100000"/>
              </a:lnSpc>
              <a:spcBef>
                <a:spcPts val="295"/>
              </a:spcBef>
              <a:buChar char="–"/>
              <a:tabLst>
                <a:tab pos="205740" algn="l"/>
              </a:tabLst>
            </a:pPr>
            <a:r>
              <a:rPr dirty="0" sz="1200">
                <a:latin typeface="Arial"/>
                <a:cs typeface="Arial"/>
              </a:rPr>
              <a:t>Bayraklar İle </a:t>
            </a:r>
            <a:r>
              <a:rPr dirty="0" sz="1200" spc="-5">
                <a:latin typeface="Arial"/>
                <a:cs typeface="Arial"/>
              </a:rPr>
              <a:t>İlgili Komutlar; CLC,STC...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211</a:t>
            </a:r>
            <a:endParaRPr sz="550">
              <a:latin typeface="Arimo"/>
              <a:cs typeface="Arim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212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493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8518" y="1296974"/>
            <a:ext cx="3907790" cy="7315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77800" marR="5080" indent="-165735">
              <a:lnSpc>
                <a:spcPct val="100000"/>
              </a:lnSpc>
              <a:spcBef>
                <a:spcPts val="90"/>
              </a:spcBef>
              <a:buChar char="•"/>
              <a:tabLst>
                <a:tab pos="178435" algn="l"/>
              </a:tabLst>
            </a:pPr>
            <a:r>
              <a:rPr dirty="0" sz="1550" spc="-55">
                <a:latin typeface="Arial"/>
                <a:cs typeface="Arial"/>
              </a:rPr>
              <a:t>JMP, </a:t>
            </a:r>
            <a:r>
              <a:rPr dirty="0" sz="1550" spc="-10">
                <a:latin typeface="Arial"/>
                <a:cs typeface="Arial"/>
              </a:rPr>
              <a:t>programı belirtilen etiketin olduğu  yere dallandırmakta ve program buradan  </a:t>
            </a:r>
            <a:r>
              <a:rPr dirty="0" sz="1550" spc="-5">
                <a:latin typeface="Arial"/>
                <a:cs typeface="Arial"/>
              </a:rPr>
              <a:t>çalışmaya </a:t>
            </a:r>
            <a:r>
              <a:rPr dirty="0" sz="1550" spc="-10">
                <a:latin typeface="Arial"/>
                <a:cs typeface="Arial"/>
              </a:rPr>
              <a:t>devam</a:t>
            </a:r>
            <a:r>
              <a:rPr dirty="0" sz="1550" spc="-25">
                <a:latin typeface="Arial"/>
                <a:cs typeface="Arial"/>
              </a:rPr>
              <a:t> </a:t>
            </a:r>
            <a:r>
              <a:rPr dirty="0" sz="1550" spc="-15">
                <a:latin typeface="Arial"/>
                <a:cs typeface="Arial"/>
              </a:rPr>
              <a:t>etmektedir.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1997" y="2356634"/>
            <a:ext cx="871219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latin typeface="Arial"/>
                <a:cs typeface="Arial"/>
              </a:rPr>
              <a:t>JMP</a:t>
            </a:r>
            <a:r>
              <a:rPr dirty="0" sz="1350" spc="-9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Hedef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213</a:t>
            </a:r>
            <a:endParaRPr sz="550">
              <a:latin typeface="Arimo"/>
              <a:cs typeface="Arim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59319" y="630364"/>
            <a:ext cx="1459865" cy="2901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>
                <a:latin typeface="Arial"/>
                <a:cs typeface="Arial"/>
              </a:rPr>
              <a:t>Döngü</a:t>
            </a:r>
            <a:r>
              <a:rPr dirty="0" spc="-75">
                <a:latin typeface="Arial"/>
                <a:cs typeface="Arial"/>
              </a:rPr>
              <a:t> </a:t>
            </a:r>
            <a:r>
              <a:rPr dirty="0" spc="20">
                <a:latin typeface="Arial"/>
                <a:cs typeface="Arial"/>
              </a:rPr>
              <a:t>komutu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5306" y="1029298"/>
            <a:ext cx="390779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105"/>
              </a:spcBef>
              <a:buChar char="•"/>
              <a:tabLst>
                <a:tab pos="178435" algn="l"/>
              </a:tabLst>
            </a:pPr>
            <a:r>
              <a:rPr dirty="0" sz="1200">
                <a:latin typeface="Arial"/>
                <a:cs typeface="Arial"/>
              </a:rPr>
              <a:t>LOOP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komutu,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genellikle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bir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iş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birden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fazla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yapılacağı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0916" y="1213132"/>
            <a:ext cx="374269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9140" algn="l"/>
                <a:tab pos="1085215" algn="l"/>
                <a:tab pos="1763395" algn="l"/>
                <a:tab pos="2049780" algn="l"/>
                <a:tab pos="2625090" algn="l"/>
                <a:tab pos="3183890" algn="l"/>
              </a:tabLst>
            </a:pPr>
            <a:r>
              <a:rPr dirty="0" sz="1200" spc="-5">
                <a:latin typeface="Arial"/>
                <a:cs typeface="Arial"/>
              </a:rPr>
              <a:t>zama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X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>
                <a:latin typeface="Arial"/>
                <a:cs typeface="Arial"/>
              </a:rPr>
              <a:t>r</a:t>
            </a:r>
            <a:r>
              <a:rPr dirty="0" sz="1200" spc="-5">
                <a:latin typeface="Arial"/>
                <a:cs typeface="Arial"/>
              </a:rPr>
              <a:t>egister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5">
                <a:latin typeface="Arial"/>
                <a:cs typeface="Arial"/>
              </a:rPr>
              <a:t>il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5">
                <a:latin typeface="Arial"/>
                <a:cs typeface="Arial"/>
              </a:rPr>
              <a:t>birlikt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5">
                <a:latin typeface="Arial"/>
                <a:cs typeface="Arial"/>
              </a:rPr>
              <a:t>döng</a:t>
            </a:r>
            <a:r>
              <a:rPr dirty="0" sz="1200">
                <a:latin typeface="Arial"/>
                <a:cs typeface="Arial"/>
              </a:rPr>
              <a:t>ü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>
                <a:latin typeface="Arial"/>
                <a:cs typeface="Arial"/>
              </a:rPr>
              <a:t>k</a:t>
            </a:r>
            <a:r>
              <a:rPr dirty="0" sz="1200" spc="-5">
                <a:latin typeface="Arial"/>
                <a:cs typeface="Arial"/>
              </a:rPr>
              <a:t>urmay</a:t>
            </a:r>
            <a:r>
              <a:rPr dirty="0" sz="1200">
                <a:latin typeface="Arial"/>
                <a:cs typeface="Arial"/>
              </a:rPr>
              <a:t>ı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0762" y="1396978"/>
            <a:ext cx="102235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">
                <a:latin typeface="Arial"/>
                <a:cs typeface="Arial"/>
              </a:rPr>
              <a:t>sağlamaktadır.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5333" y="1617610"/>
            <a:ext cx="390652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>
                <a:latin typeface="Arial"/>
                <a:cs typeface="Arial"/>
              </a:rPr>
              <a:t>CX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registerı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içinde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döngünün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adedi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tutulur.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Her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loop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42300" y="1828646"/>
            <a:ext cx="34290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5"/>
              </a:lnSpc>
            </a:pPr>
            <a:r>
              <a:rPr dirty="0" sz="1200">
                <a:latin typeface="Arial"/>
                <a:cs typeface="Arial"/>
              </a:rPr>
              <a:t>’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83275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00762" y="1801422"/>
            <a:ext cx="3742054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">
                <a:latin typeface="Arial"/>
                <a:cs typeface="Arial"/>
              </a:rPr>
              <a:t>komutu</a:t>
            </a:r>
            <a:r>
              <a:rPr dirty="0" sz="1200" spc="2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çalıştığında</a:t>
            </a:r>
            <a:r>
              <a:rPr dirty="0" sz="1200" spc="2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CX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2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değeri</a:t>
            </a:r>
            <a:r>
              <a:rPr dirty="0" sz="1200" spc="2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</a:t>
            </a:r>
            <a:r>
              <a:rPr dirty="0" sz="1200" spc="229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azalır</a:t>
            </a:r>
            <a:r>
              <a:rPr dirty="0" sz="1200" spc="2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ve</a:t>
            </a:r>
            <a:r>
              <a:rPr dirty="0" sz="1200" spc="2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00762" y="1985267"/>
            <a:ext cx="183959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>
                <a:latin typeface="Arial"/>
                <a:cs typeface="Arial"/>
              </a:rPr>
              <a:t>sıfırlandığında döngü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biter.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35306" y="2389880"/>
            <a:ext cx="1213485" cy="90805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453390">
              <a:lnSpc>
                <a:spcPct val="100000"/>
              </a:lnSpc>
              <a:spcBef>
                <a:spcPts val="395"/>
              </a:spcBef>
            </a:pPr>
            <a:r>
              <a:rPr dirty="0" sz="1200">
                <a:latin typeface="Arial"/>
                <a:cs typeface="Arial"/>
              </a:rPr>
              <a:t>Mov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CX,5</a:t>
            </a:r>
            <a:endParaRPr sz="1200">
              <a:latin typeface="Arial"/>
              <a:cs typeface="Arial"/>
            </a:endParaRPr>
          </a:p>
          <a:p>
            <a:pPr algn="r" marR="528955">
              <a:lnSpc>
                <a:spcPct val="100000"/>
              </a:lnSpc>
              <a:spcBef>
                <a:spcPts val="295"/>
              </a:spcBef>
            </a:pPr>
            <a:r>
              <a:rPr dirty="0" sz="1200" spc="-25">
                <a:latin typeface="Arial"/>
                <a:cs typeface="Arial"/>
              </a:rPr>
              <a:t>Topla: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.....</a:t>
            </a:r>
            <a:endParaRPr sz="1200">
              <a:latin typeface="Arial"/>
              <a:cs typeface="Arial"/>
            </a:endParaRPr>
          </a:p>
          <a:p>
            <a:pPr algn="r" marR="495300">
              <a:lnSpc>
                <a:spcPct val="100000"/>
              </a:lnSpc>
              <a:spcBef>
                <a:spcPts val="300"/>
              </a:spcBef>
            </a:pPr>
            <a:r>
              <a:rPr dirty="0" sz="1200">
                <a:latin typeface="Arial"/>
                <a:cs typeface="Arial"/>
              </a:rPr>
              <a:t>......</a:t>
            </a:r>
            <a:endParaRPr sz="1200">
              <a:latin typeface="Arial"/>
              <a:cs typeface="Arial"/>
            </a:endParaRPr>
          </a:p>
          <a:p>
            <a:pPr marL="453390">
              <a:lnSpc>
                <a:spcPct val="100000"/>
              </a:lnSpc>
              <a:spcBef>
                <a:spcPts val="295"/>
              </a:spcBef>
            </a:pPr>
            <a:r>
              <a:rPr dirty="0" sz="1200">
                <a:latin typeface="Arial"/>
                <a:cs typeface="Arial"/>
              </a:rPr>
              <a:t>Loop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Topla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214</a:t>
            </a:r>
            <a:endParaRPr sz="550">
              <a:latin typeface="Arimo"/>
              <a:cs typeface="Arim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48518" y="4921963"/>
            <a:ext cx="1624330" cy="31940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115"/>
              </a:spcBef>
              <a:buChar char="•"/>
              <a:tabLst>
                <a:tab pos="178435" algn="l"/>
              </a:tabLst>
            </a:pPr>
            <a:r>
              <a:rPr dirty="0" sz="950" spc="5">
                <a:latin typeface="Arial"/>
                <a:cs typeface="Arial"/>
              </a:rPr>
              <a:t>CMP </a:t>
            </a:r>
            <a:r>
              <a:rPr dirty="0" sz="950">
                <a:latin typeface="Arial"/>
                <a:cs typeface="Arial"/>
              </a:rPr>
              <a:t>komutunun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kullanımı</a:t>
            </a:r>
            <a:endParaRPr sz="950">
              <a:latin typeface="Arial"/>
              <a:cs typeface="Arial"/>
            </a:endParaRPr>
          </a:p>
          <a:p>
            <a:pPr marL="177800" indent="-165735">
              <a:lnSpc>
                <a:spcPct val="100000"/>
              </a:lnSpc>
              <a:spcBef>
                <a:spcPts val="15"/>
              </a:spcBef>
              <a:buChar char="•"/>
              <a:tabLst>
                <a:tab pos="178435" algn="l"/>
              </a:tabLst>
            </a:pPr>
            <a:r>
              <a:rPr dirty="0" sz="950" spc="5">
                <a:latin typeface="Arial"/>
                <a:cs typeface="Arial"/>
              </a:rPr>
              <a:t>CMP </a:t>
            </a:r>
            <a:r>
              <a:rPr dirty="0" sz="950" i="1">
                <a:latin typeface="Arial"/>
                <a:cs typeface="Arial"/>
              </a:rPr>
              <a:t>deger1 </a:t>
            </a:r>
            <a:r>
              <a:rPr dirty="0" sz="950">
                <a:latin typeface="Arial"/>
                <a:cs typeface="Arial"/>
              </a:rPr>
              <a:t>,</a:t>
            </a:r>
            <a:r>
              <a:rPr dirty="0" sz="950" spc="-40">
                <a:latin typeface="Arial"/>
                <a:cs typeface="Arial"/>
              </a:rPr>
              <a:t> </a:t>
            </a:r>
            <a:r>
              <a:rPr dirty="0" sz="950" i="1">
                <a:latin typeface="Arial"/>
                <a:cs typeface="Arial"/>
              </a:rPr>
              <a:t>deger2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2791" y="5627051"/>
            <a:ext cx="1450975" cy="484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1250" spc="-135">
                <a:latin typeface="Arimo"/>
                <a:cs typeface="Arimo"/>
              </a:rPr>
              <a:t>CMP </a:t>
            </a:r>
            <a:r>
              <a:rPr dirty="0" sz="1250" spc="-55">
                <a:latin typeface="Arimo"/>
                <a:cs typeface="Arimo"/>
              </a:rPr>
              <a:t>register, </a:t>
            </a:r>
            <a:r>
              <a:rPr dirty="0" sz="1250" spc="-40">
                <a:latin typeface="Arimo"/>
                <a:cs typeface="Arimo"/>
              </a:rPr>
              <a:t>register;  </a:t>
            </a:r>
            <a:r>
              <a:rPr dirty="0" sz="1250" spc="-135">
                <a:latin typeface="Arimo"/>
                <a:cs typeface="Arimo"/>
              </a:rPr>
              <a:t>CMP </a:t>
            </a:r>
            <a:r>
              <a:rPr dirty="0" sz="1250" spc="-110">
                <a:latin typeface="Arimo"/>
                <a:cs typeface="Arimo"/>
              </a:rPr>
              <a:t>AX,</a:t>
            </a:r>
            <a:r>
              <a:rPr dirty="0" sz="1250" spc="-15">
                <a:latin typeface="Arimo"/>
                <a:cs typeface="Arimo"/>
              </a:rPr>
              <a:t> </a:t>
            </a:r>
            <a:r>
              <a:rPr dirty="0" sz="1250" spc="-195">
                <a:latin typeface="Arimo"/>
                <a:cs typeface="Arimo"/>
              </a:rPr>
              <a:t>BX</a:t>
            </a:r>
            <a:endParaRPr sz="1250">
              <a:latin typeface="Arimo"/>
              <a:cs typeface="Arim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6493" y="607923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733992" y="5661586"/>
            <a:ext cx="1508125" cy="484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1250" spc="-135">
                <a:latin typeface="Arimo"/>
                <a:cs typeface="Arimo"/>
              </a:rPr>
              <a:t>CMP </a:t>
            </a:r>
            <a:r>
              <a:rPr dirty="0" sz="1250" spc="-50">
                <a:latin typeface="Arimo"/>
                <a:cs typeface="Arimo"/>
              </a:rPr>
              <a:t>memory, </a:t>
            </a:r>
            <a:r>
              <a:rPr dirty="0" sz="1250" spc="-40">
                <a:latin typeface="Arimo"/>
                <a:cs typeface="Arimo"/>
              </a:rPr>
              <a:t>register;  </a:t>
            </a:r>
            <a:r>
              <a:rPr dirty="0" sz="1250" spc="-135">
                <a:latin typeface="Arimo"/>
                <a:cs typeface="Arimo"/>
              </a:rPr>
              <a:t>CMP </a:t>
            </a:r>
            <a:r>
              <a:rPr dirty="0" sz="1250" spc="-145">
                <a:latin typeface="Arimo"/>
                <a:cs typeface="Arimo"/>
              </a:rPr>
              <a:t>SONUC,</a:t>
            </a:r>
            <a:r>
              <a:rPr dirty="0" sz="1250" spc="-15">
                <a:latin typeface="Arimo"/>
                <a:cs typeface="Arimo"/>
              </a:rPr>
              <a:t> </a:t>
            </a:r>
            <a:r>
              <a:rPr dirty="0" sz="1250" spc="-150">
                <a:latin typeface="Arimo"/>
                <a:cs typeface="Arimo"/>
              </a:rPr>
              <a:t>AX</a:t>
            </a:r>
            <a:endParaRPr sz="1250">
              <a:latin typeface="Arimo"/>
              <a:cs typeface="Arim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6493" y="6493002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733992" y="6120449"/>
            <a:ext cx="1712595" cy="484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1250" spc="-135">
                <a:latin typeface="Arimo"/>
                <a:cs typeface="Arimo"/>
              </a:rPr>
              <a:t>CMP </a:t>
            </a:r>
            <a:r>
              <a:rPr dirty="0" sz="1250" spc="-50">
                <a:latin typeface="Arimo"/>
                <a:cs typeface="Arimo"/>
              </a:rPr>
              <a:t>memory, </a:t>
            </a:r>
            <a:r>
              <a:rPr dirty="0" sz="1250" spc="-35">
                <a:latin typeface="Arimo"/>
                <a:cs typeface="Arimo"/>
              </a:rPr>
              <a:t>immediate;  </a:t>
            </a:r>
            <a:r>
              <a:rPr dirty="0" sz="1250" spc="-135">
                <a:latin typeface="Arimo"/>
                <a:cs typeface="Arimo"/>
              </a:rPr>
              <a:t>CMP</a:t>
            </a:r>
            <a:r>
              <a:rPr dirty="0" sz="1250" spc="-70">
                <a:latin typeface="Arimo"/>
                <a:cs typeface="Arimo"/>
              </a:rPr>
              <a:t> </a:t>
            </a:r>
            <a:r>
              <a:rPr dirty="0" sz="1250" spc="-135">
                <a:latin typeface="Arimo"/>
                <a:cs typeface="Arimo"/>
              </a:rPr>
              <a:t>SONUC,5</a:t>
            </a:r>
            <a:endParaRPr sz="1250">
              <a:latin typeface="Arimo"/>
              <a:cs typeface="Arim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2791" y="6085905"/>
            <a:ext cx="1655445" cy="94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3670">
              <a:lnSpc>
                <a:spcPct val="120400"/>
              </a:lnSpc>
              <a:spcBef>
                <a:spcPts val="100"/>
              </a:spcBef>
            </a:pPr>
            <a:r>
              <a:rPr dirty="0" sz="1250" spc="-135">
                <a:latin typeface="Arimo"/>
                <a:cs typeface="Arimo"/>
              </a:rPr>
              <a:t>CMP </a:t>
            </a:r>
            <a:r>
              <a:rPr dirty="0" sz="1250" spc="-55">
                <a:latin typeface="Arimo"/>
                <a:cs typeface="Arimo"/>
              </a:rPr>
              <a:t>register, </a:t>
            </a:r>
            <a:r>
              <a:rPr dirty="0" sz="1250" spc="-35">
                <a:latin typeface="Arimo"/>
                <a:cs typeface="Arimo"/>
              </a:rPr>
              <a:t>memory;  </a:t>
            </a:r>
            <a:r>
              <a:rPr dirty="0" sz="1250" spc="-135">
                <a:latin typeface="Arimo"/>
                <a:cs typeface="Arimo"/>
              </a:rPr>
              <a:t>CMP </a:t>
            </a:r>
            <a:r>
              <a:rPr dirty="0" sz="1250" spc="-110">
                <a:latin typeface="Arimo"/>
                <a:cs typeface="Arimo"/>
              </a:rPr>
              <a:t>AX,</a:t>
            </a:r>
            <a:r>
              <a:rPr dirty="0" sz="1250" spc="-15">
                <a:latin typeface="Arimo"/>
                <a:cs typeface="Arimo"/>
              </a:rPr>
              <a:t> </a:t>
            </a:r>
            <a:r>
              <a:rPr dirty="0" sz="1250" spc="-170">
                <a:latin typeface="Arimo"/>
                <a:cs typeface="Arimo"/>
              </a:rPr>
              <a:t>SONUC</a:t>
            </a:r>
            <a:endParaRPr sz="1250">
              <a:latin typeface="Arimo"/>
              <a:cs typeface="Arimo"/>
            </a:endParaRPr>
          </a:p>
          <a:p>
            <a:pPr marL="12700" marR="5080">
              <a:lnSpc>
                <a:spcPct val="120400"/>
              </a:lnSpc>
            </a:pPr>
            <a:r>
              <a:rPr dirty="0" sz="1250" spc="-135">
                <a:latin typeface="Arimo"/>
                <a:cs typeface="Arimo"/>
              </a:rPr>
              <a:t>CMP </a:t>
            </a:r>
            <a:r>
              <a:rPr dirty="0" sz="1250" spc="-55">
                <a:latin typeface="Arimo"/>
                <a:cs typeface="Arimo"/>
              </a:rPr>
              <a:t>register, </a:t>
            </a:r>
            <a:r>
              <a:rPr dirty="0" sz="1250" spc="-35">
                <a:latin typeface="Arimo"/>
                <a:cs typeface="Arimo"/>
              </a:rPr>
              <a:t>immediate;  </a:t>
            </a:r>
            <a:r>
              <a:rPr dirty="0" sz="1250" spc="-135">
                <a:latin typeface="Arimo"/>
                <a:cs typeface="Arimo"/>
              </a:rPr>
              <a:t>CMP</a:t>
            </a:r>
            <a:r>
              <a:rPr dirty="0" sz="1250" spc="-75">
                <a:latin typeface="Arimo"/>
                <a:cs typeface="Arimo"/>
              </a:rPr>
              <a:t> </a:t>
            </a:r>
            <a:r>
              <a:rPr dirty="0" sz="1250" spc="-100">
                <a:latin typeface="Arimo"/>
                <a:cs typeface="Arimo"/>
              </a:rPr>
              <a:t>AX,5</a:t>
            </a:r>
            <a:endParaRPr sz="1250">
              <a:latin typeface="Arimo"/>
              <a:cs typeface="Arim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9461" y="3779202"/>
            <a:ext cx="10136505" cy="3773804"/>
            <a:chOff x="59461" y="3779202"/>
            <a:chExt cx="10136505" cy="3773804"/>
          </a:xfrm>
        </p:grpSpPr>
        <p:sp>
          <p:nvSpPr>
            <p:cNvPr id="27" name="object 27"/>
            <p:cNvSpPr/>
            <p:nvPr/>
          </p:nvSpPr>
          <p:spPr>
            <a:xfrm>
              <a:off x="59778" y="3779520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10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783275" y="4838700"/>
              <a:ext cx="4412615" cy="414020"/>
            </a:xfrm>
            <a:custGeom>
              <a:avLst/>
              <a:gdLst/>
              <a:ahLst/>
              <a:cxnLst/>
              <a:rect l="l" t="t" r="r" b="b"/>
              <a:pathLst>
                <a:path w="4412615" h="414020">
                  <a:moveTo>
                    <a:pt x="4412170" y="413765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3766"/>
                  </a:lnTo>
                  <a:lnTo>
                    <a:pt x="4412170" y="4137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035306" y="4712752"/>
            <a:ext cx="3907154" cy="40322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77800" marR="5080" indent="-165735">
              <a:lnSpc>
                <a:spcPts val="1410"/>
              </a:lnSpc>
              <a:spcBef>
                <a:spcPts val="275"/>
              </a:spcBef>
              <a:buChar char="•"/>
              <a:tabLst>
                <a:tab pos="178435" algn="l"/>
                <a:tab pos="746125" algn="l"/>
                <a:tab pos="1492250" algn="l"/>
                <a:tab pos="2486660" algn="l"/>
                <a:tab pos="3186430" algn="l"/>
              </a:tabLst>
            </a:pPr>
            <a:r>
              <a:rPr dirty="0" sz="1300">
                <a:latin typeface="Arial"/>
                <a:cs typeface="Arial"/>
              </a:rPr>
              <a:t>CMP</a:t>
            </a:r>
            <a:r>
              <a:rPr dirty="0" sz="1300">
                <a:latin typeface="Arial"/>
                <a:cs typeface="Arial"/>
              </a:rPr>
              <a:t>	</a:t>
            </a:r>
            <a:r>
              <a:rPr dirty="0" sz="1300" spc="-5">
                <a:latin typeface="Arial"/>
                <a:cs typeface="Arial"/>
              </a:rPr>
              <a:t>komut</a:t>
            </a:r>
            <a:r>
              <a:rPr dirty="0" sz="1300">
                <a:latin typeface="Arial"/>
                <a:cs typeface="Arial"/>
              </a:rPr>
              <a:t>u</a:t>
            </a:r>
            <a:r>
              <a:rPr dirty="0" sz="1300">
                <a:latin typeface="Arial"/>
                <a:cs typeface="Arial"/>
              </a:rPr>
              <a:t>	</a:t>
            </a:r>
            <a:r>
              <a:rPr dirty="0" sz="1300" spc="-5">
                <a:latin typeface="Arial"/>
                <a:cs typeface="Arial"/>
              </a:rPr>
              <a:t>kulla</a:t>
            </a:r>
            <a:r>
              <a:rPr dirty="0" sz="1300">
                <a:latin typeface="Arial"/>
                <a:cs typeface="Arial"/>
              </a:rPr>
              <a:t>n</a:t>
            </a:r>
            <a:r>
              <a:rPr dirty="0" sz="1300">
                <a:latin typeface="Arial"/>
                <a:cs typeface="Arial"/>
              </a:rPr>
              <a:t>ı</a:t>
            </a:r>
            <a:r>
              <a:rPr dirty="0" sz="1300">
                <a:latin typeface="Arial"/>
                <a:cs typeface="Arial"/>
              </a:rPr>
              <a:t>ld</a:t>
            </a:r>
            <a:r>
              <a:rPr dirty="0" sz="1300">
                <a:latin typeface="Arial"/>
                <a:cs typeface="Arial"/>
              </a:rPr>
              <a:t>ı</a:t>
            </a:r>
            <a:r>
              <a:rPr dirty="0" sz="1300" spc="-5">
                <a:latin typeface="Arial"/>
                <a:cs typeface="Arial"/>
              </a:rPr>
              <a:t>ğ</a:t>
            </a:r>
            <a:r>
              <a:rPr dirty="0" sz="1300">
                <a:latin typeface="Arial"/>
                <a:cs typeface="Arial"/>
              </a:rPr>
              <a:t>ı</a:t>
            </a:r>
            <a:r>
              <a:rPr dirty="0" sz="1300">
                <a:latin typeface="Arial"/>
                <a:cs typeface="Arial"/>
              </a:rPr>
              <a:t>	</a:t>
            </a:r>
            <a:r>
              <a:rPr dirty="0" sz="1300" spc="-5">
                <a:latin typeface="Arial"/>
                <a:cs typeface="Arial"/>
              </a:rPr>
              <a:t>zama</a:t>
            </a:r>
            <a:r>
              <a:rPr dirty="0" sz="1300">
                <a:latin typeface="Arial"/>
                <a:cs typeface="Arial"/>
              </a:rPr>
              <a:t>n</a:t>
            </a:r>
            <a:r>
              <a:rPr dirty="0" sz="1300">
                <a:latin typeface="Arial"/>
                <a:cs typeface="Arial"/>
              </a:rPr>
              <a:t>	</a:t>
            </a:r>
            <a:r>
              <a:rPr dirty="0" sz="1300" spc="-5">
                <a:latin typeface="Arial"/>
                <a:cs typeface="Arial"/>
              </a:rPr>
              <a:t>a</a:t>
            </a:r>
            <a:r>
              <a:rPr dirty="0" sz="1300">
                <a:latin typeface="Arial"/>
                <a:cs typeface="Arial"/>
              </a:rPr>
              <a:t>ş</a:t>
            </a:r>
            <a:r>
              <a:rPr dirty="0" sz="1300">
                <a:latin typeface="Arial"/>
                <a:cs typeface="Arial"/>
              </a:rPr>
              <a:t>a</a:t>
            </a:r>
            <a:r>
              <a:rPr dirty="0" sz="1300" spc="-5">
                <a:latin typeface="Arial"/>
                <a:cs typeface="Arial"/>
              </a:rPr>
              <a:t>ğ</a:t>
            </a:r>
            <a:r>
              <a:rPr dirty="0" sz="1300">
                <a:latin typeface="Arial"/>
                <a:cs typeface="Arial"/>
              </a:rPr>
              <a:t>ı</a:t>
            </a:r>
            <a:r>
              <a:rPr dirty="0" sz="1300" spc="-5">
                <a:latin typeface="Arial"/>
                <a:cs typeface="Arial"/>
              </a:rPr>
              <a:t>daki  </a:t>
            </a:r>
            <a:r>
              <a:rPr dirty="0" sz="1300" spc="-5">
                <a:latin typeface="Arial"/>
                <a:cs typeface="Arial"/>
              </a:rPr>
              <a:t>etkilenen bayrakların durumu</a:t>
            </a:r>
            <a:r>
              <a:rPr dirty="0" sz="1300" spc="-10">
                <a:latin typeface="Arial"/>
                <a:cs typeface="Arial"/>
              </a:rPr>
              <a:t> verilmiştir.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83275" y="5251703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035470" y="5109845"/>
            <a:ext cx="3907790" cy="58166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algn="just" marL="177800" marR="5080" indent="-165735">
              <a:lnSpc>
                <a:spcPts val="1410"/>
              </a:lnSpc>
              <a:spcBef>
                <a:spcPts val="275"/>
              </a:spcBef>
              <a:buFont typeface="Arial"/>
              <a:buChar char="•"/>
              <a:tabLst>
                <a:tab pos="178435" algn="l"/>
              </a:tabLst>
            </a:pPr>
            <a:r>
              <a:rPr dirty="0" sz="1300" b="1">
                <a:latin typeface="Arial"/>
                <a:cs typeface="Arial"/>
              </a:rPr>
              <a:t>Not</a:t>
            </a:r>
            <a:r>
              <a:rPr dirty="0" sz="1300">
                <a:latin typeface="Arial"/>
                <a:cs typeface="Arial"/>
              </a:rPr>
              <a:t>: CMP </a:t>
            </a:r>
            <a:r>
              <a:rPr dirty="0" sz="1300" spc="-5">
                <a:latin typeface="Arial"/>
                <a:cs typeface="Arial"/>
              </a:rPr>
              <a:t>50(veri),50(veri) şeklinde kullanılamaz  aşağıda küçük ve büyük olma durumlarını  açıklamak </a:t>
            </a:r>
            <a:r>
              <a:rPr dirty="0" sz="1300">
                <a:latin typeface="Arial"/>
                <a:cs typeface="Arial"/>
              </a:rPr>
              <a:t>için o </a:t>
            </a:r>
            <a:r>
              <a:rPr dirty="0" sz="1300" spc="-5">
                <a:latin typeface="Arial"/>
                <a:cs typeface="Arial"/>
              </a:rPr>
              <a:t>şekilde örnek</a:t>
            </a:r>
            <a:r>
              <a:rPr dirty="0" sz="1300" spc="-10">
                <a:latin typeface="Arial"/>
                <a:cs typeface="Arial"/>
              </a:rPr>
              <a:t> verilmiştir.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83275" y="5665482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58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58" y="828294"/>
                </a:lnTo>
                <a:lnTo>
                  <a:pt x="4412158" y="414528"/>
                </a:lnTo>
                <a:lnTo>
                  <a:pt x="4412158" y="413766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6917943" y="5870041"/>
          <a:ext cx="2059305" cy="1241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3625"/>
                <a:gridCol w="393065"/>
                <a:gridCol w="295909"/>
                <a:gridCol w="295910"/>
              </a:tblGrid>
              <a:tr h="3088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 b="1">
                          <a:latin typeface="Arial"/>
                          <a:cs typeface="Arial"/>
                        </a:rPr>
                        <a:t>C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 b="1">
                          <a:latin typeface="Arial"/>
                          <a:cs typeface="Arial"/>
                        </a:rPr>
                        <a:t>Z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 b="1"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CMP</a:t>
                      </a:r>
                      <a:r>
                        <a:rPr dirty="0" sz="13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latin typeface="Arial"/>
                          <a:cs typeface="Arial"/>
                        </a:rPr>
                        <a:t>50,60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CMP</a:t>
                      </a:r>
                      <a:r>
                        <a:rPr dirty="0" sz="13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latin typeface="Arial"/>
                          <a:cs typeface="Arial"/>
                        </a:rPr>
                        <a:t>50,50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 spc="-5">
                          <a:latin typeface="Arial"/>
                          <a:cs typeface="Arial"/>
                        </a:rPr>
                        <a:t>CMP</a:t>
                      </a:r>
                      <a:r>
                        <a:rPr dirty="0" sz="13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5">
                          <a:latin typeface="Arial"/>
                          <a:cs typeface="Arial"/>
                        </a:rPr>
                        <a:t>50,40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215</a:t>
            </a:r>
            <a:endParaRPr sz="550">
              <a:latin typeface="Arimo"/>
              <a:cs typeface="Arim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216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493" y="1892820"/>
            <a:ext cx="4412615" cy="1241425"/>
          </a:xfrm>
          <a:custGeom>
            <a:avLst/>
            <a:gdLst/>
            <a:ahLst/>
            <a:cxnLst/>
            <a:rect l="l" t="t" r="r" b="b"/>
            <a:pathLst>
              <a:path w="4412615" h="1241425">
                <a:moveTo>
                  <a:pt x="4412170" y="826770"/>
                </a:moveTo>
                <a:lnTo>
                  <a:pt x="0" y="826770"/>
                </a:lnTo>
                <a:lnTo>
                  <a:pt x="0" y="1241298"/>
                </a:lnTo>
                <a:lnTo>
                  <a:pt x="4412170" y="1241298"/>
                </a:lnTo>
                <a:lnTo>
                  <a:pt x="4412170" y="826770"/>
                </a:lnTo>
                <a:close/>
              </a:path>
              <a:path w="4412615" h="1241425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8518" y="994369"/>
            <a:ext cx="3910965" cy="2167255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algn="just" marL="144145" marR="5080" indent="-132080">
              <a:lnSpc>
                <a:spcPts val="1460"/>
              </a:lnSpc>
              <a:spcBef>
                <a:spcPts val="284"/>
              </a:spcBef>
              <a:buClr>
                <a:srgbClr val="0BD0D9"/>
              </a:buClr>
              <a:buSzPct val="92592"/>
              <a:buChar char="–"/>
              <a:tabLst>
                <a:tab pos="144780" algn="l"/>
              </a:tabLst>
            </a:pPr>
            <a:r>
              <a:rPr dirty="0" sz="1350" spc="-5">
                <a:latin typeface="Arial"/>
                <a:cs typeface="Arial"/>
              </a:rPr>
              <a:t>Şartlı </a:t>
            </a:r>
            <a:r>
              <a:rPr dirty="0" sz="1350">
                <a:latin typeface="Arial"/>
                <a:cs typeface="Arial"/>
              </a:rPr>
              <a:t>Dallanma Komutları genellikle bir CMP  komutunu takiben program </a:t>
            </a:r>
            <a:r>
              <a:rPr dirty="0" sz="1350" spc="-5">
                <a:latin typeface="Arial"/>
                <a:cs typeface="Arial"/>
              </a:rPr>
              <a:t>akışını </a:t>
            </a:r>
            <a:r>
              <a:rPr dirty="0" sz="1350">
                <a:latin typeface="Arial"/>
                <a:cs typeface="Arial"/>
              </a:rPr>
              <a:t>başka bir  noktaya kaydırmak amacıyla </a:t>
            </a:r>
            <a:r>
              <a:rPr dirty="0" sz="1350" spc="-10">
                <a:latin typeface="Arial"/>
                <a:cs typeface="Arial"/>
              </a:rPr>
              <a:t>kullanılır. </a:t>
            </a:r>
            <a:r>
              <a:rPr dirty="0" sz="1350" spc="-5">
                <a:latin typeface="Arial"/>
                <a:cs typeface="Arial"/>
              </a:rPr>
              <a:t>Şartlı  </a:t>
            </a:r>
            <a:r>
              <a:rPr dirty="0" sz="1350">
                <a:latin typeface="Arial"/>
                <a:cs typeface="Arial"/>
              </a:rPr>
              <a:t>dallanma komutları bayrakların durumuna  bakarak hangi noktaya (etiket-label) gidileceğini  </a:t>
            </a:r>
            <a:r>
              <a:rPr dirty="0" sz="1350" spc="-5">
                <a:latin typeface="Arial"/>
                <a:cs typeface="Arial"/>
              </a:rPr>
              <a:t>belirlemektedir.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BD0D9"/>
              </a:buClr>
              <a:buFont typeface="Arial"/>
              <a:buChar char="–"/>
            </a:pPr>
            <a:endParaRPr sz="1800">
              <a:latin typeface="Arial"/>
              <a:cs typeface="Arial"/>
            </a:endParaRPr>
          </a:p>
          <a:p>
            <a:pPr algn="just" marL="144145" marR="8255" indent="-132080">
              <a:lnSpc>
                <a:spcPts val="1460"/>
              </a:lnSpc>
              <a:buClr>
                <a:srgbClr val="0BD0D9"/>
              </a:buClr>
              <a:buSzPct val="92592"/>
              <a:buChar char="–"/>
              <a:tabLst>
                <a:tab pos="144780" algn="l"/>
              </a:tabLst>
            </a:pPr>
            <a:r>
              <a:rPr dirty="0" sz="1350" spc="-5">
                <a:latin typeface="Arial"/>
                <a:cs typeface="Arial"/>
              </a:rPr>
              <a:t>Koşullu </a:t>
            </a:r>
            <a:r>
              <a:rPr dirty="0" sz="1350">
                <a:latin typeface="Arial"/>
                <a:cs typeface="Arial"/>
              </a:rPr>
              <a:t>dallanmada dallanma aralığı 8 bit ile  </a:t>
            </a:r>
            <a:r>
              <a:rPr dirty="0" sz="1350" spc="-10">
                <a:latin typeface="Arial"/>
                <a:cs typeface="Arial"/>
              </a:rPr>
              <a:t>sınırlıdır. </a:t>
            </a:r>
            <a:r>
              <a:rPr dirty="0" sz="1350">
                <a:latin typeface="Arial"/>
                <a:cs typeface="Arial"/>
              </a:rPr>
              <a:t>–128 veya +127 bayt’dan daha </a:t>
            </a:r>
            <a:r>
              <a:rPr dirty="0" sz="1350" spc="-5">
                <a:latin typeface="Arial"/>
                <a:cs typeface="Arial"/>
              </a:rPr>
              <a:t>uzak  </a:t>
            </a:r>
            <a:r>
              <a:rPr dirty="0" sz="1350">
                <a:latin typeface="Arial"/>
                <a:cs typeface="Arial"/>
              </a:rPr>
              <a:t>noktalara dallanma söz konusuysa koşulsuz  dallanma komutları</a:t>
            </a:r>
            <a:r>
              <a:rPr dirty="0" sz="1350" spc="-1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kullanılmalıdır.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493" y="3133344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032"/>
                </a:moveTo>
                <a:lnTo>
                  <a:pt x="4412170" y="0"/>
                </a:lnTo>
                <a:lnTo>
                  <a:pt x="0" y="0"/>
                </a:lnTo>
                <a:lnTo>
                  <a:pt x="0" y="414032"/>
                </a:lnTo>
                <a:lnTo>
                  <a:pt x="4412170" y="414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217</a:t>
            </a:r>
            <a:endParaRPr sz="550">
              <a:latin typeface="Arimo"/>
              <a:cs typeface="Arim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87148" y="656102"/>
            <a:ext cx="3345179" cy="1504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-45" b="1">
                <a:solidFill>
                  <a:srgbClr val="4F82BD"/>
                </a:solidFill>
                <a:latin typeface="Trebuchet MS"/>
                <a:cs typeface="Trebuchet MS"/>
              </a:rPr>
              <a:t>Bayrakların </a:t>
            </a:r>
            <a:r>
              <a:rPr dirty="0" sz="800" spc="-30" b="1">
                <a:solidFill>
                  <a:srgbClr val="4F82BD"/>
                </a:solidFill>
                <a:latin typeface="Trebuchet MS"/>
                <a:cs typeface="Trebuchet MS"/>
              </a:rPr>
              <a:t>Durumunu </a:t>
            </a:r>
            <a:r>
              <a:rPr dirty="0" sz="800" spc="-70" b="1">
                <a:solidFill>
                  <a:srgbClr val="4F82BD"/>
                </a:solidFill>
                <a:latin typeface="Trebuchet MS"/>
                <a:cs typeface="Trebuchet MS"/>
              </a:rPr>
              <a:t>Test </a:t>
            </a:r>
            <a:r>
              <a:rPr dirty="0" sz="800" spc="-50" b="1">
                <a:solidFill>
                  <a:srgbClr val="4F82BD"/>
                </a:solidFill>
                <a:latin typeface="Trebuchet MS"/>
                <a:cs typeface="Trebuchet MS"/>
              </a:rPr>
              <a:t>Etmek </a:t>
            </a:r>
            <a:r>
              <a:rPr dirty="0" sz="800" spc="-40" b="1">
                <a:solidFill>
                  <a:srgbClr val="4F82BD"/>
                </a:solidFill>
                <a:latin typeface="Trebuchet MS"/>
                <a:cs typeface="Trebuchet MS"/>
              </a:rPr>
              <a:t>İçin Kullanılan </a:t>
            </a:r>
            <a:r>
              <a:rPr dirty="0" sz="800" spc="-35" b="1">
                <a:solidFill>
                  <a:srgbClr val="4F82BD"/>
                </a:solidFill>
                <a:latin typeface="Trebuchet MS"/>
                <a:cs typeface="Trebuchet MS"/>
              </a:rPr>
              <a:t>Koşullu </a:t>
            </a:r>
            <a:r>
              <a:rPr dirty="0" sz="800" spc="-25" b="1">
                <a:solidFill>
                  <a:srgbClr val="4F82BD"/>
                </a:solidFill>
                <a:latin typeface="Trebuchet MS"/>
                <a:cs typeface="Trebuchet MS"/>
              </a:rPr>
              <a:t>Dallanma</a:t>
            </a:r>
            <a:r>
              <a:rPr dirty="0" sz="800" spc="-120" b="1">
                <a:solidFill>
                  <a:srgbClr val="4F82BD"/>
                </a:solidFill>
                <a:latin typeface="Trebuchet MS"/>
                <a:cs typeface="Trebuchet MS"/>
              </a:rPr>
              <a:t> </a:t>
            </a:r>
            <a:r>
              <a:rPr dirty="0" sz="800" spc="-35" b="1">
                <a:solidFill>
                  <a:srgbClr val="4F82BD"/>
                </a:solidFill>
                <a:latin typeface="Trebuchet MS"/>
                <a:cs typeface="Trebuchet MS"/>
              </a:rPr>
              <a:t>Komutları</a:t>
            </a:r>
            <a:endParaRPr sz="8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849467" y="924712"/>
          <a:ext cx="4283710" cy="2341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075"/>
                <a:gridCol w="2226310"/>
                <a:gridCol w="593725"/>
                <a:gridCol w="727075"/>
              </a:tblGrid>
              <a:tr h="247268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Komut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Tanımlama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Durum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Karşıtı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152768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JZ,</a:t>
                      </a:r>
                      <a:r>
                        <a:rPr dirty="0" sz="6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JE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50" spc="5">
                          <a:latin typeface="Arial"/>
                          <a:cs typeface="Arial"/>
                        </a:rPr>
                        <a:t>Sıfır (eşit) -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Zero</a:t>
                      </a:r>
                      <a:r>
                        <a:rPr dirty="0" sz="6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(Equal)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Z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JNZ,</a:t>
                      </a:r>
                      <a:r>
                        <a:rPr dirty="0" sz="6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JNE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68045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JC, JB,</a:t>
                      </a:r>
                      <a:r>
                        <a:rPr dirty="0" sz="6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JNAE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1275" marR="322580">
                        <a:lnSpc>
                          <a:spcPct val="104000"/>
                        </a:lnSpc>
                        <a:spcBef>
                          <a:spcPts val="145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Carry (küçük; eşitten büyük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değil) -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</a:t>
                      </a:r>
                      <a:r>
                        <a:rPr dirty="0" sz="6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Carry 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(Below,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Not Above</a:t>
                      </a:r>
                      <a:r>
                        <a:rPr dirty="0" sz="6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Equal)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C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JNC,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JNB,</a:t>
                      </a:r>
                      <a:r>
                        <a:rPr dirty="0" sz="6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JAE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152958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Yönlü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</a:t>
                      </a:r>
                      <a:r>
                        <a:rPr dirty="0" sz="6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Sign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S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JNS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52761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JO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Overflow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</a:t>
                      </a:r>
                      <a:r>
                        <a:rPr dirty="0" sz="6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Overflow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152774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JPE,</a:t>
                      </a:r>
                      <a:r>
                        <a:rPr dirty="0" sz="6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JP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5">
                          <a:latin typeface="Arial"/>
                          <a:cs typeface="Arial"/>
                        </a:rPr>
                        <a:t>Çift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parity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Parity</a:t>
                      </a:r>
                      <a:r>
                        <a:rPr dirty="0" sz="6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Even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P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JPO,</a:t>
                      </a:r>
                      <a:r>
                        <a:rPr dirty="0" sz="6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JNP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267677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JNZ,</a:t>
                      </a:r>
                      <a:r>
                        <a:rPr dirty="0" sz="6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JNE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Not Zero (Not Equal)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(sıfır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değil</a:t>
                      </a:r>
                      <a:r>
                        <a:rPr dirty="0" sz="65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ise)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Z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JZ,</a:t>
                      </a:r>
                      <a:r>
                        <a:rPr dirty="0" sz="6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JE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267296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JNC, JNB,</a:t>
                      </a:r>
                      <a:r>
                        <a:rPr dirty="0" sz="6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JAE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1275" marR="270510" indent="635">
                        <a:lnSpc>
                          <a:spcPct val="104000"/>
                        </a:lnSpc>
                        <a:spcBef>
                          <a:spcPts val="145"/>
                        </a:spcBef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Not Carry (küçük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değil;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eşitten büyük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65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Not 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Below,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Above</a:t>
                      </a:r>
                      <a:r>
                        <a:rPr dirty="0" sz="65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Equal)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C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JC,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JB,</a:t>
                      </a:r>
                      <a:r>
                        <a:rPr dirty="0" sz="6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JNAE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52958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JNS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Yönlü değil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65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Sign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S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152774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JNO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Overflow değil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6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Overflow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JO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267481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JPO,</a:t>
                      </a:r>
                      <a:r>
                        <a:rPr dirty="0" sz="6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JNP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-15">
                          <a:latin typeface="Arial"/>
                          <a:cs typeface="Arial"/>
                        </a:rPr>
                        <a:t>Tek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parity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Parity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Odd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(No</a:t>
                      </a:r>
                      <a:r>
                        <a:rPr dirty="0" sz="65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Parity)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P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JPE,</a:t>
                      </a:r>
                      <a:r>
                        <a:rPr dirty="0" sz="6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JP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218</a:t>
            </a:r>
            <a:endParaRPr sz="550">
              <a:latin typeface="Arimo"/>
              <a:cs typeface="Arim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2673" y="6032"/>
            <a:ext cx="10071100" cy="4832985"/>
            <a:chOff x="562673" y="6032"/>
            <a:chExt cx="10071100" cy="4832985"/>
          </a:xfrm>
        </p:grpSpPr>
        <p:sp>
          <p:nvSpPr>
            <p:cNvPr id="11" name="object 11"/>
            <p:cNvSpPr/>
            <p:nvPr/>
          </p:nvSpPr>
          <p:spPr>
            <a:xfrm>
              <a:off x="5346572" y="6349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09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69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5607" y="4632058"/>
              <a:ext cx="4239895" cy="207010"/>
            </a:xfrm>
            <a:custGeom>
              <a:avLst/>
              <a:gdLst/>
              <a:ahLst/>
              <a:cxnLst/>
              <a:rect l="l" t="t" r="r" b="b"/>
              <a:pathLst>
                <a:path w="4239895" h="207010">
                  <a:moveTo>
                    <a:pt x="4239729" y="206641"/>
                  </a:moveTo>
                  <a:lnTo>
                    <a:pt x="4239729" y="0"/>
                  </a:lnTo>
                  <a:lnTo>
                    <a:pt x="0" y="0"/>
                  </a:lnTo>
                  <a:lnTo>
                    <a:pt x="0" y="206641"/>
                  </a:lnTo>
                  <a:lnTo>
                    <a:pt x="4239729" y="206641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62673" y="4629136"/>
              <a:ext cx="4246245" cy="210185"/>
            </a:xfrm>
            <a:custGeom>
              <a:avLst/>
              <a:gdLst/>
              <a:ahLst/>
              <a:cxnLst/>
              <a:rect l="l" t="t" r="r" b="b"/>
              <a:pathLst>
                <a:path w="4246245" h="210185">
                  <a:moveTo>
                    <a:pt x="4245978" y="0"/>
                  </a:moveTo>
                  <a:lnTo>
                    <a:pt x="4245978" y="0"/>
                  </a:lnTo>
                  <a:lnTo>
                    <a:pt x="0" y="0"/>
                  </a:lnTo>
                  <a:lnTo>
                    <a:pt x="0" y="5880"/>
                  </a:lnTo>
                  <a:lnTo>
                    <a:pt x="0" y="209575"/>
                  </a:lnTo>
                  <a:lnTo>
                    <a:pt x="5880" y="209575"/>
                  </a:lnTo>
                  <a:lnTo>
                    <a:pt x="5880" y="5880"/>
                  </a:lnTo>
                  <a:lnTo>
                    <a:pt x="721385" y="5880"/>
                  </a:lnTo>
                  <a:lnTo>
                    <a:pt x="721385" y="209575"/>
                  </a:lnTo>
                  <a:lnTo>
                    <a:pt x="727265" y="209575"/>
                  </a:lnTo>
                  <a:lnTo>
                    <a:pt x="727265" y="5880"/>
                  </a:lnTo>
                  <a:lnTo>
                    <a:pt x="2929318" y="5880"/>
                  </a:lnTo>
                  <a:lnTo>
                    <a:pt x="2929318" y="209575"/>
                  </a:lnTo>
                  <a:lnTo>
                    <a:pt x="2935567" y="209575"/>
                  </a:lnTo>
                  <a:lnTo>
                    <a:pt x="2935567" y="5880"/>
                  </a:lnTo>
                  <a:lnTo>
                    <a:pt x="3518331" y="5880"/>
                  </a:lnTo>
                  <a:lnTo>
                    <a:pt x="3518331" y="209575"/>
                  </a:lnTo>
                  <a:lnTo>
                    <a:pt x="3524580" y="209575"/>
                  </a:lnTo>
                  <a:lnTo>
                    <a:pt x="3524580" y="5880"/>
                  </a:lnTo>
                  <a:lnTo>
                    <a:pt x="4239730" y="5880"/>
                  </a:lnTo>
                  <a:lnTo>
                    <a:pt x="4239730" y="209575"/>
                  </a:lnTo>
                  <a:lnTo>
                    <a:pt x="4245978" y="209575"/>
                  </a:lnTo>
                  <a:lnTo>
                    <a:pt x="4245978" y="5880"/>
                  </a:lnTo>
                  <a:lnTo>
                    <a:pt x="42459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68553" y="4418607"/>
            <a:ext cx="2923540" cy="4070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01625">
              <a:lnSpc>
                <a:spcPct val="100000"/>
              </a:lnSpc>
              <a:spcBef>
                <a:spcPts val="120"/>
              </a:spcBef>
            </a:pPr>
            <a:r>
              <a:rPr dirty="0" sz="800" spc="-45" b="1">
                <a:solidFill>
                  <a:srgbClr val="4F82BD"/>
                </a:solidFill>
                <a:latin typeface="Trebuchet MS"/>
                <a:cs typeface="Trebuchet MS"/>
              </a:rPr>
              <a:t>İşaretsiz </a:t>
            </a:r>
            <a:r>
              <a:rPr dirty="0" sz="800" spc="-35" b="1">
                <a:solidFill>
                  <a:srgbClr val="4F82BD"/>
                </a:solidFill>
                <a:latin typeface="Trebuchet MS"/>
                <a:cs typeface="Trebuchet MS"/>
              </a:rPr>
              <a:t>Sayılarda </a:t>
            </a:r>
            <a:r>
              <a:rPr dirty="0" sz="800" spc="-40" b="1">
                <a:solidFill>
                  <a:srgbClr val="4F82BD"/>
                </a:solidFill>
                <a:latin typeface="Trebuchet MS"/>
                <a:cs typeface="Trebuchet MS"/>
              </a:rPr>
              <a:t>Şartlı </a:t>
            </a:r>
            <a:r>
              <a:rPr dirty="0" sz="800" spc="-30" b="1">
                <a:solidFill>
                  <a:srgbClr val="4F82BD"/>
                </a:solidFill>
                <a:latin typeface="Trebuchet MS"/>
                <a:cs typeface="Trebuchet MS"/>
              </a:rPr>
              <a:t>Dallanma</a:t>
            </a:r>
            <a:r>
              <a:rPr dirty="0" sz="800" spc="-140" b="1">
                <a:solidFill>
                  <a:srgbClr val="4F82BD"/>
                </a:solidFill>
                <a:latin typeface="Trebuchet MS"/>
                <a:cs typeface="Trebuchet MS"/>
              </a:rPr>
              <a:t> </a:t>
            </a:r>
            <a:r>
              <a:rPr dirty="0" sz="800" spc="-40" b="1">
                <a:solidFill>
                  <a:srgbClr val="4F82BD"/>
                </a:solidFill>
                <a:latin typeface="Trebuchet MS"/>
                <a:cs typeface="Trebuchet MS"/>
              </a:rPr>
              <a:t>Komutları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rebuchet MS"/>
              <a:cs typeface="Trebuchet MS"/>
            </a:endParaRPr>
          </a:p>
          <a:p>
            <a:pPr marL="40640">
              <a:lnSpc>
                <a:spcPct val="100000"/>
              </a:lnSpc>
              <a:tabLst>
                <a:tab pos="761365" algn="l"/>
              </a:tabLst>
            </a:pPr>
            <a:r>
              <a:rPr dirty="0" sz="650" spc="10" b="1">
                <a:solidFill>
                  <a:srgbClr val="FFFFFF"/>
                </a:solidFill>
                <a:latin typeface="Arial"/>
                <a:cs typeface="Arial"/>
              </a:rPr>
              <a:t>Instruction	Description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8240" y="4696947"/>
            <a:ext cx="58293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25"/>
              </a:spcBef>
            </a:pPr>
            <a:r>
              <a:rPr dirty="0" sz="650" spc="10" b="1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87253" y="4696947"/>
            <a:ext cx="71564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25"/>
              </a:spcBef>
            </a:pPr>
            <a:r>
              <a:rPr dirty="0" sz="650" spc="10" b="1">
                <a:solidFill>
                  <a:srgbClr val="FFFFFF"/>
                </a:solidFill>
                <a:latin typeface="Arial"/>
                <a:cs typeface="Arial"/>
              </a:rPr>
              <a:t>Opposite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2673" y="4838700"/>
            <a:ext cx="4246245" cy="414020"/>
            <a:chOff x="562673" y="4838700"/>
            <a:chExt cx="4246245" cy="414020"/>
          </a:xfrm>
        </p:grpSpPr>
        <p:sp>
          <p:nvSpPr>
            <p:cNvPr id="18" name="object 18"/>
            <p:cNvSpPr/>
            <p:nvPr/>
          </p:nvSpPr>
          <p:spPr>
            <a:xfrm>
              <a:off x="565607" y="4838700"/>
              <a:ext cx="4239895" cy="56515"/>
            </a:xfrm>
            <a:custGeom>
              <a:avLst/>
              <a:gdLst/>
              <a:ahLst/>
              <a:cxnLst/>
              <a:rect l="l" t="t" r="r" b="b"/>
              <a:pathLst>
                <a:path w="4239895" h="56514">
                  <a:moveTo>
                    <a:pt x="4239729" y="56261"/>
                  </a:moveTo>
                  <a:lnTo>
                    <a:pt x="4239729" y="0"/>
                  </a:lnTo>
                  <a:lnTo>
                    <a:pt x="0" y="0"/>
                  </a:lnTo>
                  <a:lnTo>
                    <a:pt x="0" y="56261"/>
                  </a:lnTo>
                  <a:lnTo>
                    <a:pt x="4239729" y="56261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65607" y="4894960"/>
              <a:ext cx="4239895" cy="262890"/>
            </a:xfrm>
            <a:custGeom>
              <a:avLst/>
              <a:gdLst/>
              <a:ahLst/>
              <a:cxnLst/>
              <a:rect l="l" t="t" r="r" b="b"/>
              <a:pathLst>
                <a:path w="4239895" h="262889">
                  <a:moveTo>
                    <a:pt x="4239729" y="262889"/>
                  </a:moveTo>
                  <a:lnTo>
                    <a:pt x="4239729" y="0"/>
                  </a:lnTo>
                  <a:lnTo>
                    <a:pt x="0" y="0"/>
                  </a:lnTo>
                  <a:lnTo>
                    <a:pt x="0" y="262889"/>
                  </a:lnTo>
                  <a:lnTo>
                    <a:pt x="4239729" y="262889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65607" y="5157850"/>
              <a:ext cx="4239895" cy="94615"/>
            </a:xfrm>
            <a:custGeom>
              <a:avLst/>
              <a:gdLst/>
              <a:ahLst/>
              <a:cxnLst/>
              <a:rect l="l" t="t" r="r" b="b"/>
              <a:pathLst>
                <a:path w="4239895" h="94614">
                  <a:moveTo>
                    <a:pt x="4239729" y="94614"/>
                  </a:moveTo>
                  <a:lnTo>
                    <a:pt x="4239729" y="0"/>
                  </a:lnTo>
                  <a:lnTo>
                    <a:pt x="0" y="0"/>
                  </a:lnTo>
                  <a:lnTo>
                    <a:pt x="0" y="94614"/>
                  </a:lnTo>
                  <a:lnTo>
                    <a:pt x="4239729" y="94614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62673" y="4838712"/>
              <a:ext cx="4246245" cy="414020"/>
            </a:xfrm>
            <a:custGeom>
              <a:avLst/>
              <a:gdLst/>
              <a:ahLst/>
              <a:cxnLst/>
              <a:rect l="l" t="t" r="r" b="b"/>
              <a:pathLst>
                <a:path w="4246245" h="414020">
                  <a:moveTo>
                    <a:pt x="4245978" y="0"/>
                  </a:moveTo>
                  <a:lnTo>
                    <a:pt x="4239730" y="0"/>
                  </a:lnTo>
                  <a:lnTo>
                    <a:pt x="4239730" y="47066"/>
                  </a:lnTo>
                  <a:lnTo>
                    <a:pt x="4239730" y="65455"/>
                  </a:lnTo>
                  <a:lnTo>
                    <a:pt x="4239730" y="316204"/>
                  </a:lnTo>
                  <a:lnTo>
                    <a:pt x="3524580" y="316204"/>
                  </a:lnTo>
                  <a:lnTo>
                    <a:pt x="3524580" y="65455"/>
                  </a:lnTo>
                  <a:lnTo>
                    <a:pt x="4239730" y="65455"/>
                  </a:lnTo>
                  <a:lnTo>
                    <a:pt x="4239730" y="47066"/>
                  </a:lnTo>
                  <a:lnTo>
                    <a:pt x="3524580" y="47066"/>
                  </a:lnTo>
                  <a:lnTo>
                    <a:pt x="3524580" y="0"/>
                  </a:lnTo>
                  <a:lnTo>
                    <a:pt x="3518331" y="0"/>
                  </a:lnTo>
                  <a:lnTo>
                    <a:pt x="3518331" y="47066"/>
                  </a:lnTo>
                  <a:lnTo>
                    <a:pt x="3518331" y="65455"/>
                  </a:lnTo>
                  <a:lnTo>
                    <a:pt x="3518331" y="316204"/>
                  </a:lnTo>
                  <a:lnTo>
                    <a:pt x="2935567" y="316204"/>
                  </a:lnTo>
                  <a:lnTo>
                    <a:pt x="2935567" y="65455"/>
                  </a:lnTo>
                  <a:lnTo>
                    <a:pt x="3518331" y="65455"/>
                  </a:lnTo>
                  <a:lnTo>
                    <a:pt x="3518331" y="47066"/>
                  </a:lnTo>
                  <a:lnTo>
                    <a:pt x="2935567" y="47066"/>
                  </a:lnTo>
                  <a:lnTo>
                    <a:pt x="2935567" y="0"/>
                  </a:lnTo>
                  <a:lnTo>
                    <a:pt x="2929318" y="0"/>
                  </a:lnTo>
                  <a:lnTo>
                    <a:pt x="2929318" y="47066"/>
                  </a:lnTo>
                  <a:lnTo>
                    <a:pt x="2929318" y="65455"/>
                  </a:lnTo>
                  <a:lnTo>
                    <a:pt x="2929318" y="316204"/>
                  </a:lnTo>
                  <a:lnTo>
                    <a:pt x="727265" y="316204"/>
                  </a:lnTo>
                  <a:lnTo>
                    <a:pt x="727265" y="65455"/>
                  </a:lnTo>
                  <a:lnTo>
                    <a:pt x="2929318" y="65455"/>
                  </a:lnTo>
                  <a:lnTo>
                    <a:pt x="2929318" y="47066"/>
                  </a:lnTo>
                  <a:lnTo>
                    <a:pt x="727265" y="47066"/>
                  </a:lnTo>
                  <a:lnTo>
                    <a:pt x="727265" y="0"/>
                  </a:lnTo>
                  <a:lnTo>
                    <a:pt x="721385" y="0"/>
                  </a:lnTo>
                  <a:lnTo>
                    <a:pt x="721385" y="47066"/>
                  </a:lnTo>
                  <a:lnTo>
                    <a:pt x="721385" y="65455"/>
                  </a:lnTo>
                  <a:lnTo>
                    <a:pt x="721385" y="316204"/>
                  </a:lnTo>
                  <a:lnTo>
                    <a:pt x="5880" y="316204"/>
                  </a:lnTo>
                  <a:lnTo>
                    <a:pt x="5880" y="65455"/>
                  </a:lnTo>
                  <a:lnTo>
                    <a:pt x="721385" y="65455"/>
                  </a:lnTo>
                  <a:lnTo>
                    <a:pt x="721385" y="47066"/>
                  </a:lnTo>
                  <a:lnTo>
                    <a:pt x="5880" y="47066"/>
                  </a:lnTo>
                  <a:lnTo>
                    <a:pt x="5880" y="0"/>
                  </a:lnTo>
                  <a:lnTo>
                    <a:pt x="0" y="0"/>
                  </a:lnTo>
                  <a:lnTo>
                    <a:pt x="0" y="413766"/>
                  </a:lnTo>
                  <a:lnTo>
                    <a:pt x="5880" y="413766"/>
                  </a:lnTo>
                  <a:lnTo>
                    <a:pt x="5880" y="322084"/>
                  </a:lnTo>
                  <a:lnTo>
                    <a:pt x="721385" y="322084"/>
                  </a:lnTo>
                  <a:lnTo>
                    <a:pt x="721385" y="413766"/>
                  </a:lnTo>
                  <a:lnTo>
                    <a:pt x="727265" y="413766"/>
                  </a:lnTo>
                  <a:lnTo>
                    <a:pt x="727265" y="322084"/>
                  </a:lnTo>
                  <a:lnTo>
                    <a:pt x="2929318" y="322084"/>
                  </a:lnTo>
                  <a:lnTo>
                    <a:pt x="2929318" y="413766"/>
                  </a:lnTo>
                  <a:lnTo>
                    <a:pt x="2935567" y="413766"/>
                  </a:lnTo>
                  <a:lnTo>
                    <a:pt x="2935567" y="322084"/>
                  </a:lnTo>
                  <a:lnTo>
                    <a:pt x="3518331" y="322084"/>
                  </a:lnTo>
                  <a:lnTo>
                    <a:pt x="3518331" y="413766"/>
                  </a:lnTo>
                  <a:lnTo>
                    <a:pt x="3524580" y="413766"/>
                  </a:lnTo>
                  <a:lnTo>
                    <a:pt x="3524580" y="322084"/>
                  </a:lnTo>
                  <a:lnTo>
                    <a:pt x="4239730" y="322084"/>
                  </a:lnTo>
                  <a:lnTo>
                    <a:pt x="4239730" y="413766"/>
                  </a:lnTo>
                  <a:lnTo>
                    <a:pt x="4245978" y="413766"/>
                  </a:lnTo>
                  <a:lnTo>
                    <a:pt x="4245978" y="322084"/>
                  </a:lnTo>
                  <a:lnTo>
                    <a:pt x="4245978" y="316204"/>
                  </a:lnTo>
                  <a:lnTo>
                    <a:pt x="4245978" y="65455"/>
                  </a:lnTo>
                  <a:lnTo>
                    <a:pt x="4245978" y="47066"/>
                  </a:lnTo>
                  <a:lnTo>
                    <a:pt x="42459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68553" y="4904155"/>
            <a:ext cx="715645" cy="250825"/>
          </a:xfrm>
          <a:prstGeom prst="rect">
            <a:avLst/>
          </a:prstGeom>
          <a:solidFill>
            <a:srgbClr val="D0D8E8"/>
          </a:solidFill>
        </p:spPr>
        <p:txBody>
          <a:bodyPr wrap="square" lIns="0" tIns="71120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560"/>
              </a:spcBef>
            </a:pPr>
            <a:r>
              <a:rPr dirty="0" sz="650" spc="10">
                <a:latin typeface="Arial"/>
                <a:cs typeface="Arial"/>
              </a:rPr>
              <a:t>JE,</a:t>
            </a:r>
            <a:r>
              <a:rPr dirty="0" sz="650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JZ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9938" y="4904155"/>
            <a:ext cx="2202180" cy="250825"/>
          </a:xfrm>
          <a:prstGeom prst="rect">
            <a:avLst/>
          </a:prstGeom>
          <a:solidFill>
            <a:srgbClr val="D0D8E8"/>
          </a:solidFill>
        </p:spPr>
        <p:txBody>
          <a:bodyPr wrap="square" lIns="0" tIns="15875" rIns="0" bIns="0" rtlCol="0" vert="horz">
            <a:spAutoFit/>
          </a:bodyPr>
          <a:lstStyle/>
          <a:p>
            <a:pPr marL="40640" marR="1152525">
              <a:lnSpc>
                <a:spcPct val="104000"/>
              </a:lnSpc>
              <a:spcBef>
                <a:spcPts val="125"/>
              </a:spcBef>
            </a:pPr>
            <a:r>
              <a:rPr dirty="0" sz="650" spc="5">
                <a:latin typeface="Arial"/>
                <a:cs typeface="Arial"/>
              </a:rPr>
              <a:t>Eşit </a:t>
            </a:r>
            <a:r>
              <a:rPr dirty="0" sz="650" spc="10">
                <a:latin typeface="Arial"/>
                <a:cs typeface="Arial"/>
              </a:rPr>
              <a:t>ise </a:t>
            </a:r>
            <a:r>
              <a:rPr dirty="0" sz="650" spc="5">
                <a:latin typeface="Arial"/>
                <a:cs typeface="Arial"/>
              </a:rPr>
              <a:t>- </a:t>
            </a:r>
            <a:r>
              <a:rPr dirty="0" sz="650" spc="15">
                <a:latin typeface="Arial"/>
                <a:cs typeface="Arial"/>
              </a:rPr>
              <a:t>Jump </a:t>
            </a:r>
            <a:r>
              <a:rPr dirty="0" sz="650" spc="5">
                <a:latin typeface="Arial"/>
                <a:cs typeface="Arial"/>
              </a:rPr>
              <a:t>if </a:t>
            </a:r>
            <a:r>
              <a:rPr dirty="0" sz="650" spc="10">
                <a:latin typeface="Arial"/>
                <a:cs typeface="Arial"/>
              </a:rPr>
              <a:t>Equal</a:t>
            </a:r>
            <a:r>
              <a:rPr dirty="0" sz="650" spc="-105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(=)  </a:t>
            </a:r>
            <a:r>
              <a:rPr dirty="0" sz="650" spc="5">
                <a:latin typeface="Arial"/>
                <a:cs typeface="Arial"/>
              </a:rPr>
              <a:t>Sıfır </a:t>
            </a:r>
            <a:r>
              <a:rPr dirty="0" sz="650" spc="10">
                <a:latin typeface="Arial"/>
                <a:cs typeface="Arial"/>
              </a:rPr>
              <a:t>ise </a:t>
            </a:r>
            <a:r>
              <a:rPr dirty="0" sz="650" spc="5">
                <a:latin typeface="Arial"/>
                <a:cs typeface="Arial"/>
              </a:rPr>
              <a:t>- </a:t>
            </a:r>
            <a:r>
              <a:rPr dirty="0" sz="650" spc="15">
                <a:latin typeface="Arial"/>
                <a:cs typeface="Arial"/>
              </a:rPr>
              <a:t>Jump </a:t>
            </a:r>
            <a:r>
              <a:rPr dirty="0" sz="650" spc="5">
                <a:latin typeface="Arial"/>
                <a:cs typeface="Arial"/>
              </a:rPr>
              <a:t>if</a:t>
            </a:r>
            <a:r>
              <a:rPr dirty="0" sz="650" spc="-60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Zero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98240" y="4904155"/>
            <a:ext cx="582930" cy="250825"/>
          </a:xfrm>
          <a:prstGeom prst="rect">
            <a:avLst/>
          </a:prstGeom>
          <a:solidFill>
            <a:srgbClr val="D0D8E8"/>
          </a:solidFill>
        </p:spPr>
        <p:txBody>
          <a:bodyPr wrap="square" lIns="0" tIns="71120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560"/>
              </a:spcBef>
            </a:pPr>
            <a:r>
              <a:rPr dirty="0" sz="650" spc="15">
                <a:latin typeface="Arial"/>
                <a:cs typeface="Arial"/>
              </a:rPr>
              <a:t>Z </a:t>
            </a:r>
            <a:r>
              <a:rPr dirty="0" sz="650" spc="10">
                <a:latin typeface="Arial"/>
                <a:cs typeface="Arial"/>
              </a:rPr>
              <a:t>=</a:t>
            </a:r>
            <a:r>
              <a:rPr dirty="0" sz="650" spc="-35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87253" y="4904155"/>
            <a:ext cx="715645" cy="250825"/>
          </a:xfrm>
          <a:prstGeom prst="rect">
            <a:avLst/>
          </a:prstGeom>
          <a:solidFill>
            <a:srgbClr val="D0D8E8"/>
          </a:solidFill>
        </p:spPr>
        <p:txBody>
          <a:bodyPr wrap="square" lIns="0" tIns="71120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560"/>
              </a:spcBef>
            </a:pPr>
            <a:r>
              <a:rPr dirty="0" sz="650" spc="10">
                <a:latin typeface="Arial"/>
                <a:cs typeface="Arial"/>
              </a:rPr>
              <a:t>JNE,</a:t>
            </a:r>
            <a:r>
              <a:rPr dirty="0" sz="650" spc="-5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JNZ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89938" y="5160784"/>
            <a:ext cx="2202180" cy="91440"/>
          </a:xfrm>
          <a:prstGeom prst="rect">
            <a:avLst/>
          </a:prstGeom>
          <a:solidFill>
            <a:srgbClr val="E9EDF4"/>
          </a:solidFill>
        </p:spPr>
        <p:txBody>
          <a:bodyPr wrap="square" lIns="0" tIns="26034" rIns="0" bIns="0" rtlCol="0" vert="horz">
            <a:spAutoFit/>
          </a:bodyPr>
          <a:lstStyle/>
          <a:p>
            <a:pPr marL="40640">
              <a:lnSpc>
                <a:spcPts val="509"/>
              </a:lnSpc>
              <a:spcBef>
                <a:spcPts val="204"/>
              </a:spcBef>
            </a:pPr>
            <a:r>
              <a:rPr dirty="0" sz="650" spc="5">
                <a:latin typeface="Arial"/>
                <a:cs typeface="Arial"/>
              </a:rPr>
              <a:t>Eşit </a:t>
            </a:r>
            <a:r>
              <a:rPr dirty="0" sz="650" spc="10">
                <a:latin typeface="Arial"/>
                <a:cs typeface="Arial"/>
              </a:rPr>
              <a:t>değil ise </a:t>
            </a:r>
            <a:r>
              <a:rPr dirty="0" sz="650" spc="5">
                <a:latin typeface="Arial"/>
                <a:cs typeface="Arial"/>
              </a:rPr>
              <a:t>- </a:t>
            </a:r>
            <a:r>
              <a:rPr dirty="0" sz="650" spc="15">
                <a:latin typeface="Arial"/>
                <a:cs typeface="Arial"/>
              </a:rPr>
              <a:t>Jump </a:t>
            </a:r>
            <a:r>
              <a:rPr dirty="0" sz="650" spc="5">
                <a:latin typeface="Arial"/>
                <a:cs typeface="Arial"/>
              </a:rPr>
              <a:t>if </a:t>
            </a:r>
            <a:r>
              <a:rPr dirty="0" sz="650" spc="10">
                <a:latin typeface="Arial"/>
                <a:cs typeface="Arial"/>
              </a:rPr>
              <a:t>Not Equal</a:t>
            </a:r>
            <a:r>
              <a:rPr dirty="0" sz="650" spc="-45">
                <a:latin typeface="Arial"/>
                <a:cs typeface="Arial"/>
              </a:rPr>
              <a:t> </a:t>
            </a:r>
            <a:r>
              <a:rPr dirty="0" sz="650" spc="5">
                <a:latin typeface="Arial"/>
                <a:cs typeface="Arial"/>
              </a:rPr>
              <a:t>(≠)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6493" y="5251703"/>
            <a:ext cx="4412615" cy="414655"/>
            <a:chOff x="496493" y="5251703"/>
            <a:chExt cx="4412615" cy="414655"/>
          </a:xfrm>
        </p:grpSpPr>
        <p:sp>
          <p:nvSpPr>
            <p:cNvPr id="28" name="object 28"/>
            <p:cNvSpPr/>
            <p:nvPr/>
          </p:nvSpPr>
          <p:spPr>
            <a:xfrm>
              <a:off x="496493" y="5251703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4">
                  <a:moveTo>
                    <a:pt x="4412170" y="414527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4412170" y="414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65607" y="5251703"/>
              <a:ext cx="4239895" cy="169545"/>
            </a:xfrm>
            <a:custGeom>
              <a:avLst/>
              <a:gdLst/>
              <a:ahLst/>
              <a:cxnLst/>
              <a:rect l="l" t="t" r="r" b="b"/>
              <a:pathLst>
                <a:path w="4239895" h="169545">
                  <a:moveTo>
                    <a:pt x="4239729" y="169037"/>
                  </a:moveTo>
                  <a:lnTo>
                    <a:pt x="4239729" y="0"/>
                  </a:lnTo>
                  <a:lnTo>
                    <a:pt x="0" y="0"/>
                  </a:lnTo>
                  <a:lnTo>
                    <a:pt x="0" y="169037"/>
                  </a:lnTo>
                  <a:lnTo>
                    <a:pt x="4239729" y="169037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65607" y="5420740"/>
              <a:ext cx="4239895" cy="245745"/>
            </a:xfrm>
            <a:custGeom>
              <a:avLst/>
              <a:gdLst/>
              <a:ahLst/>
              <a:cxnLst/>
              <a:rect l="l" t="t" r="r" b="b"/>
              <a:pathLst>
                <a:path w="4239895" h="245745">
                  <a:moveTo>
                    <a:pt x="4239729" y="245490"/>
                  </a:moveTo>
                  <a:lnTo>
                    <a:pt x="4239729" y="0"/>
                  </a:lnTo>
                  <a:lnTo>
                    <a:pt x="0" y="0"/>
                  </a:lnTo>
                  <a:lnTo>
                    <a:pt x="0" y="245490"/>
                  </a:lnTo>
                  <a:lnTo>
                    <a:pt x="4239729" y="245490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62673" y="5251716"/>
              <a:ext cx="4246245" cy="414655"/>
            </a:xfrm>
            <a:custGeom>
              <a:avLst/>
              <a:gdLst/>
              <a:ahLst/>
              <a:cxnLst/>
              <a:rect l="l" t="t" r="r" b="b"/>
              <a:pathLst>
                <a:path w="4246245" h="414654">
                  <a:moveTo>
                    <a:pt x="4245978" y="0"/>
                  </a:moveTo>
                  <a:lnTo>
                    <a:pt x="4239730" y="0"/>
                  </a:lnTo>
                  <a:lnTo>
                    <a:pt x="4239730" y="166090"/>
                  </a:lnTo>
                  <a:lnTo>
                    <a:pt x="3524580" y="166090"/>
                  </a:lnTo>
                  <a:lnTo>
                    <a:pt x="3524580" y="0"/>
                  </a:lnTo>
                  <a:lnTo>
                    <a:pt x="3518331" y="0"/>
                  </a:lnTo>
                  <a:lnTo>
                    <a:pt x="3518331" y="166090"/>
                  </a:lnTo>
                  <a:lnTo>
                    <a:pt x="2935567" y="166090"/>
                  </a:lnTo>
                  <a:lnTo>
                    <a:pt x="2935567" y="0"/>
                  </a:lnTo>
                  <a:lnTo>
                    <a:pt x="2929318" y="0"/>
                  </a:lnTo>
                  <a:lnTo>
                    <a:pt x="2929318" y="166090"/>
                  </a:lnTo>
                  <a:lnTo>
                    <a:pt x="727265" y="166090"/>
                  </a:lnTo>
                  <a:lnTo>
                    <a:pt x="727265" y="0"/>
                  </a:lnTo>
                  <a:lnTo>
                    <a:pt x="721385" y="0"/>
                  </a:lnTo>
                  <a:lnTo>
                    <a:pt x="721385" y="166090"/>
                  </a:lnTo>
                  <a:lnTo>
                    <a:pt x="5880" y="166090"/>
                  </a:lnTo>
                  <a:lnTo>
                    <a:pt x="5880" y="0"/>
                  </a:lnTo>
                  <a:lnTo>
                    <a:pt x="0" y="0"/>
                  </a:lnTo>
                  <a:lnTo>
                    <a:pt x="0" y="166090"/>
                  </a:lnTo>
                  <a:lnTo>
                    <a:pt x="0" y="171970"/>
                  </a:lnTo>
                  <a:lnTo>
                    <a:pt x="0" y="414528"/>
                  </a:lnTo>
                  <a:lnTo>
                    <a:pt x="5880" y="414528"/>
                  </a:lnTo>
                  <a:lnTo>
                    <a:pt x="5880" y="171970"/>
                  </a:lnTo>
                  <a:lnTo>
                    <a:pt x="721385" y="171970"/>
                  </a:lnTo>
                  <a:lnTo>
                    <a:pt x="721385" y="414528"/>
                  </a:lnTo>
                  <a:lnTo>
                    <a:pt x="727265" y="414528"/>
                  </a:lnTo>
                  <a:lnTo>
                    <a:pt x="727265" y="171970"/>
                  </a:lnTo>
                  <a:lnTo>
                    <a:pt x="2929318" y="171970"/>
                  </a:lnTo>
                  <a:lnTo>
                    <a:pt x="2929318" y="414528"/>
                  </a:lnTo>
                  <a:lnTo>
                    <a:pt x="2935567" y="414528"/>
                  </a:lnTo>
                  <a:lnTo>
                    <a:pt x="2935567" y="171970"/>
                  </a:lnTo>
                  <a:lnTo>
                    <a:pt x="3518331" y="171970"/>
                  </a:lnTo>
                  <a:lnTo>
                    <a:pt x="3518331" y="414528"/>
                  </a:lnTo>
                  <a:lnTo>
                    <a:pt x="3524580" y="414528"/>
                  </a:lnTo>
                  <a:lnTo>
                    <a:pt x="3524580" y="171970"/>
                  </a:lnTo>
                  <a:lnTo>
                    <a:pt x="4239730" y="171970"/>
                  </a:lnTo>
                  <a:lnTo>
                    <a:pt x="4239730" y="414528"/>
                  </a:lnTo>
                  <a:lnTo>
                    <a:pt x="4245978" y="414528"/>
                  </a:lnTo>
                  <a:lnTo>
                    <a:pt x="4245978" y="171970"/>
                  </a:lnTo>
                  <a:lnTo>
                    <a:pt x="4245978" y="166090"/>
                  </a:lnTo>
                  <a:lnTo>
                    <a:pt x="42459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09735" y="5222727"/>
            <a:ext cx="37973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latin typeface="Arial"/>
                <a:cs typeface="Arial"/>
              </a:rPr>
              <a:t>JNE,</a:t>
            </a:r>
            <a:r>
              <a:rPr dirty="0" sz="650" spc="-45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JNZ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30756" y="5274200"/>
            <a:ext cx="121666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latin typeface="Arial"/>
                <a:cs typeface="Arial"/>
              </a:rPr>
              <a:t>Sıfır </a:t>
            </a:r>
            <a:r>
              <a:rPr dirty="0" sz="650" spc="10">
                <a:latin typeface="Arial"/>
                <a:cs typeface="Arial"/>
              </a:rPr>
              <a:t>değil ise </a:t>
            </a:r>
            <a:r>
              <a:rPr dirty="0" sz="650" spc="5">
                <a:latin typeface="Arial"/>
                <a:cs typeface="Arial"/>
              </a:rPr>
              <a:t>- </a:t>
            </a:r>
            <a:r>
              <a:rPr dirty="0" sz="650" spc="15">
                <a:latin typeface="Arial"/>
                <a:cs typeface="Arial"/>
              </a:rPr>
              <a:t>Jump </a:t>
            </a:r>
            <a:r>
              <a:rPr dirty="0" sz="650" spc="5">
                <a:latin typeface="Arial"/>
                <a:cs typeface="Arial"/>
              </a:rPr>
              <a:t>if </a:t>
            </a:r>
            <a:r>
              <a:rPr dirty="0" sz="650" spc="10">
                <a:latin typeface="Arial"/>
                <a:cs typeface="Arial"/>
              </a:rPr>
              <a:t>Not</a:t>
            </a:r>
            <a:r>
              <a:rPr dirty="0" sz="650" spc="-90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Zero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91283" y="5222713"/>
            <a:ext cx="69278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436880" algn="l"/>
              </a:tabLst>
            </a:pPr>
            <a:r>
              <a:rPr dirty="0" sz="650" spc="15">
                <a:latin typeface="Arial"/>
                <a:cs typeface="Arial"/>
              </a:rPr>
              <a:t>Z</a:t>
            </a:r>
            <a:r>
              <a:rPr dirty="0" sz="650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=</a:t>
            </a:r>
            <a:r>
              <a:rPr dirty="0" sz="650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0	JE,</a:t>
            </a:r>
            <a:r>
              <a:rPr dirty="0" sz="650" spc="-55">
                <a:latin typeface="Arial"/>
                <a:cs typeface="Arial"/>
              </a:rPr>
              <a:t> </a:t>
            </a:r>
            <a:r>
              <a:rPr dirty="0" sz="650" spc="5">
                <a:latin typeface="Arial"/>
                <a:cs typeface="Arial"/>
              </a:rPr>
              <a:t>JZ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7065" y="5541831"/>
            <a:ext cx="39179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Arial"/>
                <a:cs typeface="Arial"/>
              </a:rPr>
              <a:t>JA,</a:t>
            </a:r>
            <a:r>
              <a:rPr dirty="0" sz="650" spc="-60">
                <a:latin typeface="Arial"/>
                <a:cs typeface="Arial"/>
              </a:rPr>
              <a:t> </a:t>
            </a:r>
            <a:r>
              <a:rPr dirty="0" sz="650" spc="15">
                <a:latin typeface="Arial"/>
                <a:cs typeface="Arial"/>
              </a:rPr>
              <a:t>JNBE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18056" y="5490343"/>
            <a:ext cx="2072005" cy="2317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Arial"/>
                <a:cs typeface="Arial"/>
              </a:rPr>
              <a:t>Büyük ise </a:t>
            </a:r>
            <a:r>
              <a:rPr dirty="0" sz="650" spc="5">
                <a:latin typeface="Arial"/>
                <a:cs typeface="Arial"/>
              </a:rPr>
              <a:t>- </a:t>
            </a:r>
            <a:r>
              <a:rPr dirty="0" sz="650" spc="15">
                <a:latin typeface="Arial"/>
                <a:cs typeface="Arial"/>
              </a:rPr>
              <a:t>Jump </a:t>
            </a:r>
            <a:r>
              <a:rPr dirty="0" sz="650" spc="5">
                <a:latin typeface="Arial"/>
                <a:cs typeface="Arial"/>
              </a:rPr>
              <a:t>if </a:t>
            </a:r>
            <a:r>
              <a:rPr dirty="0" sz="650" spc="10">
                <a:latin typeface="Arial"/>
                <a:cs typeface="Arial"/>
              </a:rPr>
              <a:t>Above</a:t>
            </a:r>
            <a:r>
              <a:rPr dirty="0" sz="650" spc="-85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(&gt;)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650" spc="10">
                <a:latin typeface="Arial"/>
                <a:cs typeface="Arial"/>
              </a:rPr>
              <a:t>Küçük veya </a:t>
            </a:r>
            <a:r>
              <a:rPr dirty="0" sz="650" spc="5">
                <a:latin typeface="Arial"/>
                <a:cs typeface="Arial"/>
              </a:rPr>
              <a:t>eşit </a:t>
            </a:r>
            <a:r>
              <a:rPr dirty="0" sz="650" spc="10">
                <a:latin typeface="Arial"/>
                <a:cs typeface="Arial"/>
              </a:rPr>
              <a:t>değil ise </a:t>
            </a:r>
            <a:r>
              <a:rPr dirty="0" sz="650" spc="5">
                <a:latin typeface="Arial"/>
                <a:cs typeface="Arial"/>
              </a:rPr>
              <a:t>- </a:t>
            </a:r>
            <a:r>
              <a:rPr dirty="0" sz="650" spc="15">
                <a:latin typeface="Arial"/>
                <a:cs typeface="Arial"/>
              </a:rPr>
              <a:t>Jump </a:t>
            </a:r>
            <a:r>
              <a:rPr dirty="0" sz="650" spc="5">
                <a:latin typeface="Arial"/>
                <a:cs typeface="Arial"/>
              </a:rPr>
              <a:t>if </a:t>
            </a:r>
            <a:r>
              <a:rPr dirty="0" sz="650" spc="10">
                <a:latin typeface="Arial"/>
                <a:cs typeface="Arial"/>
              </a:rPr>
              <a:t>Not Below or</a:t>
            </a:r>
            <a:r>
              <a:rPr dirty="0" sz="650" spc="-85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Equal</a:t>
            </a:r>
            <a:endParaRPr sz="6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15142" y="5541893"/>
            <a:ext cx="3930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Arial"/>
                <a:cs typeface="Arial"/>
              </a:rPr>
              <a:t>JNA,</a:t>
            </a:r>
            <a:r>
              <a:rPr dirty="0" sz="650" spc="-50">
                <a:latin typeface="Arial"/>
                <a:cs typeface="Arial"/>
              </a:rPr>
              <a:t> </a:t>
            </a:r>
            <a:r>
              <a:rPr dirty="0" sz="650" spc="15">
                <a:latin typeface="Arial"/>
                <a:cs typeface="Arial"/>
              </a:rPr>
              <a:t>JBE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96493" y="5665470"/>
            <a:ext cx="4412615" cy="414655"/>
            <a:chOff x="496493" y="5665470"/>
            <a:chExt cx="4412615" cy="414655"/>
          </a:xfrm>
        </p:grpSpPr>
        <p:sp>
          <p:nvSpPr>
            <p:cNvPr id="39" name="object 39"/>
            <p:cNvSpPr/>
            <p:nvPr/>
          </p:nvSpPr>
          <p:spPr>
            <a:xfrm>
              <a:off x="496493" y="5665470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4">
                  <a:moveTo>
                    <a:pt x="4412170" y="414527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4412170" y="414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65607" y="5665470"/>
              <a:ext cx="4239895" cy="131445"/>
            </a:xfrm>
            <a:custGeom>
              <a:avLst/>
              <a:gdLst/>
              <a:ahLst/>
              <a:cxnLst/>
              <a:rect l="l" t="t" r="r" b="b"/>
              <a:pathLst>
                <a:path w="4239895" h="131445">
                  <a:moveTo>
                    <a:pt x="4239729" y="131038"/>
                  </a:moveTo>
                  <a:lnTo>
                    <a:pt x="4239729" y="0"/>
                  </a:lnTo>
                  <a:lnTo>
                    <a:pt x="0" y="0"/>
                  </a:lnTo>
                  <a:lnTo>
                    <a:pt x="0" y="131038"/>
                  </a:lnTo>
                  <a:lnTo>
                    <a:pt x="4239729" y="131038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65607" y="5796508"/>
              <a:ext cx="4239895" cy="283845"/>
            </a:xfrm>
            <a:custGeom>
              <a:avLst/>
              <a:gdLst/>
              <a:ahLst/>
              <a:cxnLst/>
              <a:rect l="l" t="t" r="r" b="b"/>
              <a:pathLst>
                <a:path w="4239895" h="283845">
                  <a:moveTo>
                    <a:pt x="4239729" y="283489"/>
                  </a:moveTo>
                  <a:lnTo>
                    <a:pt x="4239729" y="0"/>
                  </a:lnTo>
                  <a:lnTo>
                    <a:pt x="0" y="0"/>
                  </a:lnTo>
                  <a:lnTo>
                    <a:pt x="0" y="283489"/>
                  </a:lnTo>
                  <a:lnTo>
                    <a:pt x="4239729" y="283489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62673" y="5665482"/>
              <a:ext cx="4246245" cy="414655"/>
            </a:xfrm>
            <a:custGeom>
              <a:avLst/>
              <a:gdLst/>
              <a:ahLst/>
              <a:cxnLst/>
              <a:rect l="l" t="t" r="r" b="b"/>
              <a:pathLst>
                <a:path w="4246245" h="414654">
                  <a:moveTo>
                    <a:pt x="4245978" y="0"/>
                  </a:moveTo>
                  <a:lnTo>
                    <a:pt x="4239730" y="0"/>
                  </a:lnTo>
                  <a:lnTo>
                    <a:pt x="4239730" y="127736"/>
                  </a:lnTo>
                  <a:lnTo>
                    <a:pt x="3524580" y="127736"/>
                  </a:lnTo>
                  <a:lnTo>
                    <a:pt x="3524580" y="0"/>
                  </a:lnTo>
                  <a:lnTo>
                    <a:pt x="3518331" y="0"/>
                  </a:lnTo>
                  <a:lnTo>
                    <a:pt x="3518331" y="127736"/>
                  </a:lnTo>
                  <a:lnTo>
                    <a:pt x="2935567" y="127736"/>
                  </a:lnTo>
                  <a:lnTo>
                    <a:pt x="2935567" y="0"/>
                  </a:lnTo>
                  <a:lnTo>
                    <a:pt x="2929318" y="0"/>
                  </a:lnTo>
                  <a:lnTo>
                    <a:pt x="2929318" y="127736"/>
                  </a:lnTo>
                  <a:lnTo>
                    <a:pt x="727265" y="127736"/>
                  </a:lnTo>
                  <a:lnTo>
                    <a:pt x="727265" y="0"/>
                  </a:lnTo>
                  <a:lnTo>
                    <a:pt x="721385" y="0"/>
                  </a:lnTo>
                  <a:lnTo>
                    <a:pt x="721385" y="127736"/>
                  </a:lnTo>
                  <a:lnTo>
                    <a:pt x="5880" y="127736"/>
                  </a:lnTo>
                  <a:lnTo>
                    <a:pt x="5880" y="0"/>
                  </a:lnTo>
                  <a:lnTo>
                    <a:pt x="0" y="0"/>
                  </a:lnTo>
                  <a:lnTo>
                    <a:pt x="0" y="127736"/>
                  </a:lnTo>
                  <a:lnTo>
                    <a:pt x="0" y="133985"/>
                  </a:lnTo>
                  <a:lnTo>
                    <a:pt x="0" y="414528"/>
                  </a:lnTo>
                  <a:lnTo>
                    <a:pt x="5880" y="414528"/>
                  </a:lnTo>
                  <a:lnTo>
                    <a:pt x="5880" y="133985"/>
                  </a:lnTo>
                  <a:lnTo>
                    <a:pt x="721385" y="133985"/>
                  </a:lnTo>
                  <a:lnTo>
                    <a:pt x="721385" y="414528"/>
                  </a:lnTo>
                  <a:lnTo>
                    <a:pt x="727265" y="414528"/>
                  </a:lnTo>
                  <a:lnTo>
                    <a:pt x="727265" y="133985"/>
                  </a:lnTo>
                  <a:lnTo>
                    <a:pt x="2929318" y="133985"/>
                  </a:lnTo>
                  <a:lnTo>
                    <a:pt x="2929318" y="414528"/>
                  </a:lnTo>
                  <a:lnTo>
                    <a:pt x="2935567" y="414528"/>
                  </a:lnTo>
                  <a:lnTo>
                    <a:pt x="2935567" y="133985"/>
                  </a:lnTo>
                  <a:lnTo>
                    <a:pt x="3518331" y="133985"/>
                  </a:lnTo>
                  <a:lnTo>
                    <a:pt x="3518331" y="414528"/>
                  </a:lnTo>
                  <a:lnTo>
                    <a:pt x="3524580" y="414528"/>
                  </a:lnTo>
                  <a:lnTo>
                    <a:pt x="3524580" y="133985"/>
                  </a:lnTo>
                  <a:lnTo>
                    <a:pt x="4239730" y="133985"/>
                  </a:lnTo>
                  <a:lnTo>
                    <a:pt x="4239730" y="414528"/>
                  </a:lnTo>
                  <a:lnTo>
                    <a:pt x="4245978" y="414528"/>
                  </a:lnTo>
                  <a:lnTo>
                    <a:pt x="4245978" y="133985"/>
                  </a:lnTo>
                  <a:lnTo>
                    <a:pt x="4245978" y="127736"/>
                  </a:lnTo>
                  <a:lnTo>
                    <a:pt x="42459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3669004" y="5438919"/>
            <a:ext cx="24130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latin typeface="Arial"/>
                <a:cs typeface="Arial"/>
              </a:rPr>
              <a:t>C </a:t>
            </a:r>
            <a:r>
              <a:rPr dirty="0" sz="650" spc="10">
                <a:latin typeface="Arial"/>
                <a:cs typeface="Arial"/>
              </a:rPr>
              <a:t>=</a:t>
            </a:r>
            <a:r>
              <a:rPr dirty="0" sz="650" spc="-105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  <a:p>
            <a:pPr marL="12700" marR="5080" indent="35560">
              <a:lnSpc>
                <a:spcPct val="103899"/>
              </a:lnSpc>
            </a:pPr>
            <a:r>
              <a:rPr dirty="0" sz="650" spc="10">
                <a:latin typeface="Arial"/>
                <a:cs typeface="Arial"/>
              </a:rPr>
              <a:t>and  </a:t>
            </a:r>
            <a:r>
              <a:rPr dirty="0" sz="650" spc="15">
                <a:latin typeface="Arial"/>
                <a:cs typeface="Arial"/>
              </a:rPr>
              <a:t>Z </a:t>
            </a:r>
            <a:r>
              <a:rPr dirty="0" sz="650" spc="10">
                <a:latin typeface="Arial"/>
                <a:cs typeface="Arial"/>
              </a:rPr>
              <a:t>=</a:t>
            </a:r>
            <a:r>
              <a:rPr dirty="0" sz="650" spc="-110">
                <a:latin typeface="Arial"/>
                <a:cs typeface="Arial"/>
              </a:rPr>
              <a:t> </a:t>
            </a:r>
            <a:r>
              <a:rPr dirty="0" sz="650" spc="15">
                <a:latin typeface="Arial"/>
                <a:cs typeface="Arial"/>
              </a:rPr>
              <a:t>O</a:t>
            </a:r>
            <a:endParaRPr sz="6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7081" y="5917681"/>
            <a:ext cx="39243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Arial"/>
                <a:cs typeface="Arial"/>
              </a:rPr>
              <a:t>JBE,</a:t>
            </a:r>
            <a:r>
              <a:rPr dirty="0" sz="650" spc="-55">
                <a:latin typeface="Arial"/>
                <a:cs typeface="Arial"/>
              </a:rPr>
              <a:t> </a:t>
            </a:r>
            <a:r>
              <a:rPr dirty="0" sz="650" spc="15">
                <a:latin typeface="Arial"/>
                <a:cs typeface="Arial"/>
              </a:rPr>
              <a:t>JNA</a:t>
            </a:r>
            <a:endParaRPr sz="6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18072" y="5866193"/>
            <a:ext cx="1890395" cy="231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90"/>
              </a:spcBef>
            </a:pPr>
            <a:r>
              <a:rPr dirty="0" sz="650" spc="10">
                <a:latin typeface="Arial"/>
                <a:cs typeface="Arial"/>
              </a:rPr>
              <a:t>Küçük veya </a:t>
            </a:r>
            <a:r>
              <a:rPr dirty="0" sz="650" spc="5">
                <a:latin typeface="Arial"/>
                <a:cs typeface="Arial"/>
              </a:rPr>
              <a:t>eşit </a:t>
            </a:r>
            <a:r>
              <a:rPr dirty="0" sz="650" spc="10">
                <a:latin typeface="Arial"/>
                <a:cs typeface="Arial"/>
              </a:rPr>
              <a:t>ise </a:t>
            </a:r>
            <a:r>
              <a:rPr dirty="0" sz="650" spc="5">
                <a:latin typeface="Arial"/>
                <a:cs typeface="Arial"/>
              </a:rPr>
              <a:t>- </a:t>
            </a:r>
            <a:r>
              <a:rPr dirty="0" sz="650" spc="15">
                <a:latin typeface="Arial"/>
                <a:cs typeface="Arial"/>
              </a:rPr>
              <a:t>Jump </a:t>
            </a:r>
            <a:r>
              <a:rPr dirty="0" sz="650" spc="5">
                <a:latin typeface="Arial"/>
                <a:cs typeface="Arial"/>
              </a:rPr>
              <a:t>if </a:t>
            </a:r>
            <a:r>
              <a:rPr dirty="0" sz="650" spc="10">
                <a:latin typeface="Arial"/>
                <a:cs typeface="Arial"/>
              </a:rPr>
              <a:t>Below or Equal</a:t>
            </a:r>
            <a:r>
              <a:rPr dirty="0" sz="650" spc="-80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(&lt;=)  Büyük değil ise </a:t>
            </a:r>
            <a:r>
              <a:rPr dirty="0" sz="650" spc="5">
                <a:latin typeface="Arial"/>
                <a:cs typeface="Arial"/>
              </a:rPr>
              <a:t>- </a:t>
            </a:r>
            <a:r>
              <a:rPr dirty="0" sz="650" spc="10">
                <a:latin typeface="Arial"/>
                <a:cs typeface="Arial"/>
              </a:rPr>
              <a:t>Jump </a:t>
            </a:r>
            <a:r>
              <a:rPr dirty="0" sz="650" spc="5">
                <a:latin typeface="Arial"/>
                <a:cs typeface="Arial"/>
              </a:rPr>
              <a:t>if </a:t>
            </a:r>
            <a:r>
              <a:rPr dirty="0" sz="650" spc="10">
                <a:latin typeface="Arial"/>
                <a:cs typeface="Arial"/>
              </a:rPr>
              <a:t>Not</a:t>
            </a:r>
            <a:r>
              <a:rPr dirty="0" sz="650" spc="-85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Above</a:t>
            </a:r>
            <a:endParaRPr sz="6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15371" y="5917646"/>
            <a:ext cx="3930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Arial"/>
                <a:cs typeface="Arial"/>
              </a:rPr>
              <a:t>JNBE,</a:t>
            </a:r>
            <a:r>
              <a:rPr dirty="0" sz="650" spc="-40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JA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62673" y="6079235"/>
            <a:ext cx="4246245" cy="414655"/>
            <a:chOff x="562673" y="6079235"/>
            <a:chExt cx="4246245" cy="414655"/>
          </a:xfrm>
        </p:grpSpPr>
        <p:sp>
          <p:nvSpPr>
            <p:cNvPr id="48" name="object 48"/>
            <p:cNvSpPr/>
            <p:nvPr/>
          </p:nvSpPr>
          <p:spPr>
            <a:xfrm>
              <a:off x="565607" y="6079235"/>
              <a:ext cx="4239895" cy="92710"/>
            </a:xfrm>
            <a:custGeom>
              <a:avLst/>
              <a:gdLst/>
              <a:ahLst/>
              <a:cxnLst/>
              <a:rect l="l" t="t" r="r" b="b"/>
              <a:pathLst>
                <a:path w="4239895" h="92710">
                  <a:moveTo>
                    <a:pt x="4239729" y="92671"/>
                  </a:moveTo>
                  <a:lnTo>
                    <a:pt x="4239729" y="0"/>
                  </a:lnTo>
                  <a:lnTo>
                    <a:pt x="0" y="0"/>
                  </a:lnTo>
                  <a:lnTo>
                    <a:pt x="0" y="92671"/>
                  </a:lnTo>
                  <a:lnTo>
                    <a:pt x="4239729" y="92671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65607" y="6171907"/>
              <a:ext cx="4239895" cy="321945"/>
            </a:xfrm>
            <a:custGeom>
              <a:avLst/>
              <a:gdLst/>
              <a:ahLst/>
              <a:cxnLst/>
              <a:rect l="l" t="t" r="r" b="b"/>
              <a:pathLst>
                <a:path w="4239895" h="321945">
                  <a:moveTo>
                    <a:pt x="4239729" y="321856"/>
                  </a:moveTo>
                  <a:lnTo>
                    <a:pt x="4239729" y="0"/>
                  </a:lnTo>
                  <a:lnTo>
                    <a:pt x="0" y="0"/>
                  </a:lnTo>
                  <a:lnTo>
                    <a:pt x="0" y="321856"/>
                  </a:lnTo>
                  <a:lnTo>
                    <a:pt x="4239729" y="321856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62673" y="6079248"/>
              <a:ext cx="4246245" cy="414655"/>
            </a:xfrm>
            <a:custGeom>
              <a:avLst/>
              <a:gdLst/>
              <a:ahLst/>
              <a:cxnLst/>
              <a:rect l="l" t="t" r="r" b="b"/>
              <a:pathLst>
                <a:path w="4246245" h="414654">
                  <a:moveTo>
                    <a:pt x="4245978" y="0"/>
                  </a:moveTo>
                  <a:lnTo>
                    <a:pt x="4239730" y="0"/>
                  </a:lnTo>
                  <a:lnTo>
                    <a:pt x="4239730" y="89738"/>
                  </a:lnTo>
                  <a:lnTo>
                    <a:pt x="3524580" y="89738"/>
                  </a:lnTo>
                  <a:lnTo>
                    <a:pt x="3524580" y="0"/>
                  </a:lnTo>
                  <a:lnTo>
                    <a:pt x="3518331" y="0"/>
                  </a:lnTo>
                  <a:lnTo>
                    <a:pt x="3518331" y="89738"/>
                  </a:lnTo>
                  <a:lnTo>
                    <a:pt x="2935567" y="89738"/>
                  </a:lnTo>
                  <a:lnTo>
                    <a:pt x="2935567" y="0"/>
                  </a:lnTo>
                  <a:lnTo>
                    <a:pt x="2929318" y="0"/>
                  </a:lnTo>
                  <a:lnTo>
                    <a:pt x="2929318" y="89738"/>
                  </a:lnTo>
                  <a:lnTo>
                    <a:pt x="727265" y="89738"/>
                  </a:lnTo>
                  <a:lnTo>
                    <a:pt x="727265" y="0"/>
                  </a:lnTo>
                  <a:lnTo>
                    <a:pt x="721385" y="0"/>
                  </a:lnTo>
                  <a:lnTo>
                    <a:pt x="721385" y="89738"/>
                  </a:lnTo>
                  <a:lnTo>
                    <a:pt x="5880" y="89738"/>
                  </a:lnTo>
                  <a:lnTo>
                    <a:pt x="5880" y="0"/>
                  </a:lnTo>
                  <a:lnTo>
                    <a:pt x="0" y="0"/>
                  </a:lnTo>
                  <a:lnTo>
                    <a:pt x="0" y="89738"/>
                  </a:lnTo>
                  <a:lnTo>
                    <a:pt x="0" y="95618"/>
                  </a:lnTo>
                  <a:lnTo>
                    <a:pt x="0" y="414528"/>
                  </a:lnTo>
                  <a:lnTo>
                    <a:pt x="5880" y="414528"/>
                  </a:lnTo>
                  <a:lnTo>
                    <a:pt x="5880" y="95618"/>
                  </a:lnTo>
                  <a:lnTo>
                    <a:pt x="721385" y="95618"/>
                  </a:lnTo>
                  <a:lnTo>
                    <a:pt x="721385" y="414528"/>
                  </a:lnTo>
                  <a:lnTo>
                    <a:pt x="727265" y="414528"/>
                  </a:lnTo>
                  <a:lnTo>
                    <a:pt x="727265" y="95618"/>
                  </a:lnTo>
                  <a:lnTo>
                    <a:pt x="2929318" y="95618"/>
                  </a:lnTo>
                  <a:lnTo>
                    <a:pt x="2929318" y="414528"/>
                  </a:lnTo>
                  <a:lnTo>
                    <a:pt x="2935567" y="414528"/>
                  </a:lnTo>
                  <a:lnTo>
                    <a:pt x="2935567" y="95618"/>
                  </a:lnTo>
                  <a:lnTo>
                    <a:pt x="3518331" y="95618"/>
                  </a:lnTo>
                  <a:lnTo>
                    <a:pt x="3518331" y="414528"/>
                  </a:lnTo>
                  <a:lnTo>
                    <a:pt x="3524580" y="414528"/>
                  </a:lnTo>
                  <a:lnTo>
                    <a:pt x="3524580" y="95618"/>
                  </a:lnTo>
                  <a:lnTo>
                    <a:pt x="4239730" y="95618"/>
                  </a:lnTo>
                  <a:lnTo>
                    <a:pt x="4239730" y="414528"/>
                  </a:lnTo>
                  <a:lnTo>
                    <a:pt x="4245978" y="414528"/>
                  </a:lnTo>
                  <a:lnTo>
                    <a:pt x="4245978" y="95618"/>
                  </a:lnTo>
                  <a:lnTo>
                    <a:pt x="4245978" y="89738"/>
                  </a:lnTo>
                  <a:lnTo>
                    <a:pt x="42459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3673433" y="5814657"/>
            <a:ext cx="23241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latin typeface="Arial"/>
                <a:cs typeface="Arial"/>
              </a:rPr>
              <a:t>C </a:t>
            </a:r>
            <a:r>
              <a:rPr dirty="0" sz="650" spc="10">
                <a:latin typeface="Arial"/>
                <a:cs typeface="Arial"/>
              </a:rPr>
              <a:t>=</a:t>
            </a:r>
            <a:r>
              <a:rPr dirty="0" sz="650" spc="-105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  <a:p>
            <a:pPr marL="17780" marR="9525" indent="59690">
              <a:lnSpc>
                <a:spcPct val="103899"/>
              </a:lnSpc>
            </a:pPr>
            <a:r>
              <a:rPr dirty="0" sz="650" spc="10">
                <a:latin typeface="Arial"/>
                <a:cs typeface="Arial"/>
              </a:rPr>
              <a:t>or  </a:t>
            </a:r>
            <a:r>
              <a:rPr dirty="0" sz="650" spc="15">
                <a:latin typeface="Arial"/>
                <a:cs typeface="Arial"/>
              </a:rPr>
              <a:t>Z </a:t>
            </a:r>
            <a:r>
              <a:rPr dirty="0" sz="650" spc="10">
                <a:latin typeface="Arial"/>
                <a:cs typeface="Arial"/>
              </a:rPr>
              <a:t>=</a:t>
            </a:r>
            <a:r>
              <a:rPr dirty="0" sz="650" spc="-110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5613" y="6171914"/>
            <a:ext cx="721995" cy="488315"/>
          </a:xfrm>
          <a:prstGeom prst="rect">
            <a:avLst/>
          </a:prstGeom>
          <a:ln w="5880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dirty="0" sz="650" spc="10">
                <a:latin typeface="Arial"/>
                <a:cs typeface="Arial"/>
              </a:rPr>
              <a:t>JB, JNAE,</a:t>
            </a:r>
            <a:r>
              <a:rPr dirty="0" sz="650" spc="-15">
                <a:latin typeface="Arial"/>
                <a:cs typeface="Arial"/>
              </a:rPr>
              <a:t> </a:t>
            </a:r>
            <a:r>
              <a:rPr dirty="0" sz="650" spc="15">
                <a:latin typeface="Arial"/>
                <a:cs typeface="Arial"/>
              </a:rPr>
              <a:t>JC</a:t>
            </a:r>
            <a:endParaRPr sz="6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95116" y="6171914"/>
            <a:ext cx="589280" cy="488315"/>
          </a:xfrm>
          <a:prstGeom prst="rect">
            <a:avLst/>
          </a:prstGeom>
          <a:ln w="6248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dirty="0" sz="650" spc="15">
                <a:latin typeface="Arial"/>
                <a:cs typeface="Arial"/>
              </a:rPr>
              <a:t>C </a:t>
            </a:r>
            <a:r>
              <a:rPr dirty="0" sz="650" spc="10">
                <a:latin typeface="Arial"/>
                <a:cs typeface="Arial"/>
              </a:rPr>
              <a:t>=</a:t>
            </a:r>
            <a:r>
              <a:rPr dirty="0" sz="650" spc="-25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84129" y="6171914"/>
            <a:ext cx="721995" cy="488315"/>
          </a:xfrm>
          <a:prstGeom prst="rect">
            <a:avLst/>
          </a:prstGeom>
          <a:ln w="6248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dirty="0" sz="650" spc="10">
                <a:latin typeface="Arial"/>
                <a:cs typeface="Arial"/>
              </a:rPr>
              <a:t>JNB, </a:t>
            </a:r>
            <a:r>
              <a:rPr dirty="0" sz="650" spc="5">
                <a:latin typeface="Arial"/>
                <a:cs typeface="Arial"/>
              </a:rPr>
              <a:t>JAE,</a:t>
            </a:r>
            <a:r>
              <a:rPr dirty="0" sz="650" spc="-20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JNC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62673" y="6493002"/>
            <a:ext cx="4246245" cy="414655"/>
            <a:chOff x="562673" y="6493002"/>
            <a:chExt cx="4246245" cy="414655"/>
          </a:xfrm>
        </p:grpSpPr>
        <p:sp>
          <p:nvSpPr>
            <p:cNvPr id="56" name="object 56"/>
            <p:cNvSpPr/>
            <p:nvPr/>
          </p:nvSpPr>
          <p:spPr>
            <a:xfrm>
              <a:off x="565607" y="6493002"/>
              <a:ext cx="4239895" cy="167640"/>
            </a:xfrm>
            <a:custGeom>
              <a:avLst/>
              <a:gdLst/>
              <a:ahLst/>
              <a:cxnLst/>
              <a:rect l="l" t="t" r="r" b="b"/>
              <a:pathLst>
                <a:path w="4239895" h="167640">
                  <a:moveTo>
                    <a:pt x="4239729" y="167195"/>
                  </a:moveTo>
                  <a:lnTo>
                    <a:pt x="4239729" y="0"/>
                  </a:lnTo>
                  <a:lnTo>
                    <a:pt x="0" y="0"/>
                  </a:lnTo>
                  <a:lnTo>
                    <a:pt x="0" y="167195"/>
                  </a:lnTo>
                  <a:lnTo>
                    <a:pt x="4239729" y="167195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65607" y="6660197"/>
              <a:ext cx="4239895" cy="247650"/>
            </a:xfrm>
            <a:custGeom>
              <a:avLst/>
              <a:gdLst/>
              <a:ahLst/>
              <a:cxnLst/>
              <a:rect l="l" t="t" r="r" b="b"/>
              <a:pathLst>
                <a:path w="4239895" h="247650">
                  <a:moveTo>
                    <a:pt x="4239729" y="247332"/>
                  </a:moveTo>
                  <a:lnTo>
                    <a:pt x="4239729" y="0"/>
                  </a:lnTo>
                  <a:lnTo>
                    <a:pt x="0" y="0"/>
                  </a:lnTo>
                  <a:lnTo>
                    <a:pt x="0" y="247332"/>
                  </a:lnTo>
                  <a:lnTo>
                    <a:pt x="4239729" y="247332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62673" y="6493014"/>
              <a:ext cx="4246245" cy="414655"/>
            </a:xfrm>
            <a:custGeom>
              <a:avLst/>
              <a:gdLst/>
              <a:ahLst/>
              <a:cxnLst/>
              <a:rect l="l" t="t" r="r" b="b"/>
              <a:pathLst>
                <a:path w="4246245" h="414654">
                  <a:moveTo>
                    <a:pt x="4245978" y="0"/>
                  </a:moveTo>
                  <a:lnTo>
                    <a:pt x="4239730" y="0"/>
                  </a:lnTo>
                  <a:lnTo>
                    <a:pt x="4239730" y="164249"/>
                  </a:lnTo>
                  <a:lnTo>
                    <a:pt x="3524580" y="164249"/>
                  </a:lnTo>
                  <a:lnTo>
                    <a:pt x="3524580" y="0"/>
                  </a:lnTo>
                  <a:lnTo>
                    <a:pt x="3518331" y="0"/>
                  </a:lnTo>
                  <a:lnTo>
                    <a:pt x="3518331" y="164249"/>
                  </a:lnTo>
                  <a:lnTo>
                    <a:pt x="2935567" y="164249"/>
                  </a:lnTo>
                  <a:lnTo>
                    <a:pt x="2935567" y="0"/>
                  </a:lnTo>
                  <a:lnTo>
                    <a:pt x="2929318" y="0"/>
                  </a:lnTo>
                  <a:lnTo>
                    <a:pt x="2929318" y="164249"/>
                  </a:lnTo>
                  <a:lnTo>
                    <a:pt x="727265" y="164249"/>
                  </a:lnTo>
                  <a:lnTo>
                    <a:pt x="727265" y="0"/>
                  </a:lnTo>
                  <a:lnTo>
                    <a:pt x="721385" y="0"/>
                  </a:lnTo>
                  <a:lnTo>
                    <a:pt x="721385" y="164249"/>
                  </a:lnTo>
                  <a:lnTo>
                    <a:pt x="5880" y="164249"/>
                  </a:lnTo>
                  <a:lnTo>
                    <a:pt x="5880" y="0"/>
                  </a:lnTo>
                  <a:lnTo>
                    <a:pt x="0" y="0"/>
                  </a:lnTo>
                  <a:lnTo>
                    <a:pt x="0" y="164249"/>
                  </a:lnTo>
                  <a:lnTo>
                    <a:pt x="0" y="170129"/>
                  </a:lnTo>
                  <a:lnTo>
                    <a:pt x="0" y="414528"/>
                  </a:lnTo>
                  <a:lnTo>
                    <a:pt x="5880" y="414528"/>
                  </a:lnTo>
                  <a:lnTo>
                    <a:pt x="5880" y="170129"/>
                  </a:lnTo>
                  <a:lnTo>
                    <a:pt x="721385" y="170129"/>
                  </a:lnTo>
                  <a:lnTo>
                    <a:pt x="721385" y="414528"/>
                  </a:lnTo>
                  <a:lnTo>
                    <a:pt x="727265" y="414528"/>
                  </a:lnTo>
                  <a:lnTo>
                    <a:pt x="727265" y="170129"/>
                  </a:lnTo>
                  <a:lnTo>
                    <a:pt x="2929318" y="170129"/>
                  </a:lnTo>
                  <a:lnTo>
                    <a:pt x="2929318" y="414528"/>
                  </a:lnTo>
                  <a:lnTo>
                    <a:pt x="2935567" y="414528"/>
                  </a:lnTo>
                  <a:lnTo>
                    <a:pt x="2935567" y="170129"/>
                  </a:lnTo>
                  <a:lnTo>
                    <a:pt x="3518331" y="170129"/>
                  </a:lnTo>
                  <a:lnTo>
                    <a:pt x="3518331" y="414528"/>
                  </a:lnTo>
                  <a:lnTo>
                    <a:pt x="3524580" y="414528"/>
                  </a:lnTo>
                  <a:lnTo>
                    <a:pt x="3524580" y="170129"/>
                  </a:lnTo>
                  <a:lnTo>
                    <a:pt x="4239730" y="170129"/>
                  </a:lnTo>
                  <a:lnTo>
                    <a:pt x="4239730" y="414528"/>
                  </a:lnTo>
                  <a:lnTo>
                    <a:pt x="4245978" y="414528"/>
                  </a:lnTo>
                  <a:lnTo>
                    <a:pt x="4245978" y="170129"/>
                  </a:lnTo>
                  <a:lnTo>
                    <a:pt x="4245978" y="164249"/>
                  </a:lnTo>
                  <a:lnTo>
                    <a:pt x="42459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1286998" y="6171914"/>
            <a:ext cx="2208530" cy="488315"/>
          </a:xfrm>
          <a:prstGeom prst="rect">
            <a:avLst/>
          </a:prstGeom>
          <a:ln w="6248">
            <a:solidFill>
              <a:srgbClr val="FFFFFF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650" spc="10">
                <a:latin typeface="Arial"/>
                <a:cs typeface="Arial"/>
              </a:rPr>
              <a:t>Küçük ise </a:t>
            </a:r>
            <a:r>
              <a:rPr dirty="0" sz="650" spc="5">
                <a:latin typeface="Arial"/>
                <a:cs typeface="Arial"/>
              </a:rPr>
              <a:t>- </a:t>
            </a:r>
            <a:r>
              <a:rPr dirty="0" sz="650" spc="15">
                <a:latin typeface="Arial"/>
                <a:cs typeface="Arial"/>
              </a:rPr>
              <a:t>Jump </a:t>
            </a:r>
            <a:r>
              <a:rPr dirty="0" sz="650" spc="5">
                <a:latin typeface="Arial"/>
                <a:cs typeface="Arial"/>
              </a:rPr>
              <a:t>if </a:t>
            </a:r>
            <a:r>
              <a:rPr dirty="0" sz="650" spc="10">
                <a:latin typeface="Arial"/>
                <a:cs typeface="Arial"/>
              </a:rPr>
              <a:t>Below</a:t>
            </a:r>
            <a:r>
              <a:rPr dirty="0" sz="650" spc="-45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(&lt;)</a:t>
            </a:r>
            <a:endParaRPr sz="650">
              <a:latin typeface="Arial"/>
              <a:cs typeface="Arial"/>
            </a:endParaRPr>
          </a:p>
          <a:p>
            <a:pPr marL="43180" marR="106045" indent="-635">
              <a:lnSpc>
                <a:spcPct val="103899"/>
              </a:lnSpc>
            </a:pPr>
            <a:r>
              <a:rPr dirty="0" sz="650" spc="10">
                <a:latin typeface="Arial"/>
                <a:cs typeface="Arial"/>
              </a:rPr>
              <a:t>Büyük veya </a:t>
            </a:r>
            <a:r>
              <a:rPr dirty="0" sz="650" spc="5">
                <a:latin typeface="Arial"/>
                <a:cs typeface="Arial"/>
              </a:rPr>
              <a:t>eşit </a:t>
            </a:r>
            <a:r>
              <a:rPr dirty="0" sz="650" spc="10">
                <a:latin typeface="Arial"/>
                <a:cs typeface="Arial"/>
              </a:rPr>
              <a:t>değil ise </a:t>
            </a:r>
            <a:r>
              <a:rPr dirty="0" sz="650" spc="5">
                <a:latin typeface="Arial"/>
                <a:cs typeface="Arial"/>
              </a:rPr>
              <a:t>- </a:t>
            </a:r>
            <a:r>
              <a:rPr dirty="0" sz="650" spc="15">
                <a:latin typeface="Arial"/>
                <a:cs typeface="Arial"/>
              </a:rPr>
              <a:t>Jump </a:t>
            </a:r>
            <a:r>
              <a:rPr dirty="0" sz="650" spc="5">
                <a:latin typeface="Arial"/>
                <a:cs typeface="Arial"/>
              </a:rPr>
              <a:t>if </a:t>
            </a:r>
            <a:r>
              <a:rPr dirty="0" sz="650" spc="10">
                <a:latin typeface="Arial"/>
                <a:cs typeface="Arial"/>
              </a:rPr>
              <a:t>Not</a:t>
            </a:r>
            <a:r>
              <a:rPr dirty="0" sz="650" spc="-130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Above or Equal  Carry ise </a:t>
            </a:r>
            <a:r>
              <a:rPr dirty="0" sz="650" spc="5">
                <a:latin typeface="Arial"/>
                <a:cs typeface="Arial"/>
              </a:rPr>
              <a:t>- </a:t>
            </a:r>
            <a:r>
              <a:rPr dirty="0" sz="650" spc="15">
                <a:latin typeface="Arial"/>
                <a:cs typeface="Arial"/>
              </a:rPr>
              <a:t>Jump </a:t>
            </a:r>
            <a:r>
              <a:rPr dirty="0" sz="650" spc="5">
                <a:latin typeface="Arial"/>
                <a:cs typeface="Arial"/>
              </a:rPr>
              <a:t>if</a:t>
            </a:r>
            <a:r>
              <a:rPr dirty="0" sz="650" spc="-45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Carry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62673" y="6906768"/>
            <a:ext cx="4246245" cy="245110"/>
            <a:chOff x="562673" y="6906768"/>
            <a:chExt cx="4246245" cy="245110"/>
          </a:xfrm>
        </p:grpSpPr>
        <p:sp>
          <p:nvSpPr>
            <p:cNvPr id="61" name="object 61"/>
            <p:cNvSpPr/>
            <p:nvPr/>
          </p:nvSpPr>
          <p:spPr>
            <a:xfrm>
              <a:off x="565607" y="6906768"/>
              <a:ext cx="4239895" cy="241935"/>
            </a:xfrm>
            <a:custGeom>
              <a:avLst/>
              <a:gdLst/>
              <a:ahLst/>
              <a:cxnLst/>
              <a:rect l="l" t="t" r="r" b="b"/>
              <a:pathLst>
                <a:path w="4239895" h="241934">
                  <a:moveTo>
                    <a:pt x="4239729" y="241706"/>
                  </a:moveTo>
                  <a:lnTo>
                    <a:pt x="4239729" y="0"/>
                  </a:lnTo>
                  <a:lnTo>
                    <a:pt x="0" y="0"/>
                  </a:lnTo>
                  <a:lnTo>
                    <a:pt x="0" y="241706"/>
                  </a:lnTo>
                  <a:lnTo>
                    <a:pt x="4239729" y="241706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62673" y="6906780"/>
              <a:ext cx="4246245" cy="245110"/>
            </a:xfrm>
            <a:custGeom>
              <a:avLst/>
              <a:gdLst/>
              <a:ahLst/>
              <a:cxnLst/>
              <a:rect l="l" t="t" r="r" b="b"/>
              <a:pathLst>
                <a:path w="4246245" h="245109">
                  <a:moveTo>
                    <a:pt x="4245978" y="238391"/>
                  </a:moveTo>
                  <a:lnTo>
                    <a:pt x="2935567" y="238391"/>
                  </a:lnTo>
                  <a:lnTo>
                    <a:pt x="2935567" y="0"/>
                  </a:lnTo>
                  <a:lnTo>
                    <a:pt x="2929318" y="0"/>
                  </a:lnTo>
                  <a:lnTo>
                    <a:pt x="2929318" y="238391"/>
                  </a:lnTo>
                  <a:lnTo>
                    <a:pt x="0" y="238391"/>
                  </a:lnTo>
                  <a:lnTo>
                    <a:pt x="0" y="244640"/>
                  </a:lnTo>
                  <a:lnTo>
                    <a:pt x="2929318" y="244640"/>
                  </a:lnTo>
                  <a:lnTo>
                    <a:pt x="2935567" y="244640"/>
                  </a:lnTo>
                  <a:lnTo>
                    <a:pt x="4245978" y="244640"/>
                  </a:lnTo>
                  <a:lnTo>
                    <a:pt x="4245978" y="2383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565613" y="6660191"/>
            <a:ext cx="721995" cy="488315"/>
          </a:xfrm>
          <a:prstGeom prst="rect">
            <a:avLst/>
          </a:prstGeom>
          <a:ln w="5880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  <a:tabLst>
                <a:tab pos="410209" algn="l"/>
              </a:tabLst>
            </a:pPr>
            <a:r>
              <a:rPr dirty="0" sz="650" spc="5">
                <a:latin typeface="Arial"/>
                <a:cs typeface="Arial"/>
              </a:rPr>
              <a:t>,	,</a:t>
            </a:r>
            <a:endParaRPr sz="6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86998" y="6660191"/>
            <a:ext cx="2208530" cy="488315"/>
          </a:xfrm>
          <a:prstGeom prst="rect">
            <a:avLst/>
          </a:prstGeom>
          <a:ln w="6248">
            <a:solidFill>
              <a:srgbClr val="FFFFFF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imes New Roman"/>
              <a:cs typeface="Times New Roman"/>
            </a:endParaRPr>
          </a:p>
          <a:p>
            <a:pPr algn="ctr" marR="243204">
              <a:lnSpc>
                <a:spcPct val="100000"/>
              </a:lnSpc>
            </a:pPr>
            <a:r>
              <a:rPr dirty="0" sz="650" spc="10">
                <a:latin typeface="Arial"/>
                <a:cs typeface="Arial"/>
              </a:rPr>
              <a:t>Büyük veya </a:t>
            </a:r>
            <a:r>
              <a:rPr dirty="0" sz="650" spc="5">
                <a:latin typeface="Arial"/>
                <a:cs typeface="Arial"/>
              </a:rPr>
              <a:t>eşit </a:t>
            </a:r>
            <a:r>
              <a:rPr dirty="0" sz="650" spc="10">
                <a:latin typeface="Arial"/>
                <a:cs typeface="Arial"/>
              </a:rPr>
              <a:t>ise </a:t>
            </a:r>
            <a:r>
              <a:rPr dirty="0" sz="650" spc="5">
                <a:latin typeface="Arial"/>
                <a:cs typeface="Arial"/>
              </a:rPr>
              <a:t>- </a:t>
            </a:r>
            <a:r>
              <a:rPr dirty="0" sz="650" spc="15">
                <a:latin typeface="Arial"/>
                <a:cs typeface="Arial"/>
              </a:rPr>
              <a:t>Jump </a:t>
            </a:r>
            <a:r>
              <a:rPr dirty="0" sz="650" spc="5">
                <a:latin typeface="Arial"/>
                <a:cs typeface="Arial"/>
              </a:rPr>
              <a:t>if </a:t>
            </a:r>
            <a:r>
              <a:rPr dirty="0" sz="650" spc="10">
                <a:latin typeface="Arial"/>
                <a:cs typeface="Arial"/>
              </a:rPr>
              <a:t>Above or Equal</a:t>
            </a:r>
            <a:r>
              <a:rPr dirty="0" sz="650" spc="-114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(&gt;=)</a:t>
            </a:r>
            <a:endParaRPr sz="650">
              <a:latin typeface="Arial"/>
              <a:cs typeface="Arial"/>
            </a:endParaRPr>
          </a:p>
          <a:p>
            <a:pPr algn="ctr" marR="885190">
              <a:lnSpc>
                <a:spcPct val="100000"/>
              </a:lnSpc>
              <a:spcBef>
                <a:spcPts val="30"/>
              </a:spcBef>
            </a:pPr>
            <a:r>
              <a:rPr dirty="0" sz="650" spc="5"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  <a:p>
            <a:pPr algn="ctr" marR="824230">
              <a:lnSpc>
                <a:spcPct val="100000"/>
              </a:lnSpc>
              <a:spcBef>
                <a:spcPts val="30"/>
              </a:spcBef>
            </a:pPr>
            <a:r>
              <a:rPr dirty="0" sz="650" spc="10">
                <a:latin typeface="Arial"/>
                <a:cs typeface="Arial"/>
              </a:rPr>
              <a:t>Carry değil ise </a:t>
            </a:r>
            <a:r>
              <a:rPr dirty="0" sz="650" spc="5">
                <a:latin typeface="Arial"/>
                <a:cs typeface="Arial"/>
              </a:rPr>
              <a:t>- </a:t>
            </a:r>
            <a:r>
              <a:rPr dirty="0" sz="650" spc="15">
                <a:latin typeface="Arial"/>
                <a:cs typeface="Arial"/>
              </a:rPr>
              <a:t>Jump </a:t>
            </a:r>
            <a:r>
              <a:rPr dirty="0" sz="650" spc="5">
                <a:latin typeface="Arial"/>
                <a:cs typeface="Arial"/>
              </a:rPr>
              <a:t>if </a:t>
            </a:r>
            <a:r>
              <a:rPr dirty="0" sz="650" spc="10">
                <a:latin typeface="Arial"/>
                <a:cs typeface="Arial"/>
              </a:rPr>
              <a:t>Not</a:t>
            </a:r>
            <a:r>
              <a:rPr dirty="0" sz="650" spc="-110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Carry</a:t>
            </a:r>
            <a:endParaRPr sz="6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084129" y="6660191"/>
            <a:ext cx="721995" cy="488315"/>
          </a:xfrm>
          <a:prstGeom prst="rect">
            <a:avLst/>
          </a:prstGeom>
          <a:ln w="6248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0">
              <a:latin typeface="Times New Roman"/>
              <a:cs typeface="Times New Roman"/>
            </a:endParaRPr>
          </a:p>
          <a:p>
            <a:pPr marL="143510">
              <a:lnSpc>
                <a:spcPct val="100000"/>
              </a:lnSpc>
              <a:tabLst>
                <a:tab pos="409575" algn="l"/>
              </a:tabLst>
            </a:pPr>
            <a:r>
              <a:rPr dirty="0" sz="650" spc="5">
                <a:latin typeface="Arial"/>
                <a:cs typeface="Arial"/>
              </a:rPr>
              <a:t>,	,</a:t>
            </a:r>
            <a:endParaRPr sz="6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6213640" y="4374855"/>
            <a:ext cx="1868805" cy="1504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-40" b="1">
                <a:solidFill>
                  <a:srgbClr val="4F82BD"/>
                </a:solidFill>
                <a:latin typeface="Trebuchet MS"/>
                <a:cs typeface="Trebuchet MS"/>
              </a:rPr>
              <a:t>İşaretli Sayılarda </a:t>
            </a:r>
            <a:r>
              <a:rPr dirty="0" sz="800" spc="-35" b="1">
                <a:solidFill>
                  <a:srgbClr val="4F82BD"/>
                </a:solidFill>
                <a:latin typeface="Trebuchet MS"/>
                <a:cs typeface="Trebuchet MS"/>
              </a:rPr>
              <a:t>Şartlı </a:t>
            </a:r>
            <a:r>
              <a:rPr dirty="0" sz="800" spc="-30" b="1">
                <a:solidFill>
                  <a:srgbClr val="4F82BD"/>
                </a:solidFill>
                <a:latin typeface="Trebuchet MS"/>
                <a:cs typeface="Trebuchet MS"/>
              </a:rPr>
              <a:t>Dallanma</a:t>
            </a:r>
            <a:r>
              <a:rPr dirty="0" sz="800" spc="-95" b="1">
                <a:solidFill>
                  <a:srgbClr val="4F82BD"/>
                </a:solidFill>
                <a:latin typeface="Trebuchet MS"/>
                <a:cs typeface="Trebuchet MS"/>
              </a:rPr>
              <a:t> </a:t>
            </a:r>
            <a:r>
              <a:rPr dirty="0" sz="800" spc="-40" b="1">
                <a:solidFill>
                  <a:srgbClr val="4F82BD"/>
                </a:solidFill>
                <a:latin typeface="Trebuchet MS"/>
                <a:cs typeface="Trebuchet MS"/>
              </a:rPr>
              <a:t>Komutları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783275" y="6906768"/>
            <a:ext cx="4412615" cy="414020"/>
            <a:chOff x="5783275" y="6906768"/>
            <a:chExt cx="4412615" cy="414020"/>
          </a:xfrm>
        </p:grpSpPr>
        <p:sp>
          <p:nvSpPr>
            <p:cNvPr id="69" name="object 69"/>
            <p:cNvSpPr/>
            <p:nvPr/>
          </p:nvSpPr>
          <p:spPr>
            <a:xfrm>
              <a:off x="5783275" y="6906768"/>
              <a:ext cx="4412615" cy="414020"/>
            </a:xfrm>
            <a:custGeom>
              <a:avLst/>
              <a:gdLst/>
              <a:ahLst/>
              <a:cxnLst/>
              <a:rect l="l" t="t" r="r" b="b"/>
              <a:pathLst>
                <a:path w="4412615" h="414020">
                  <a:moveTo>
                    <a:pt x="4412170" y="413778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3778"/>
                  </a:lnTo>
                  <a:lnTo>
                    <a:pt x="4412170" y="4137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886970" y="6906768"/>
              <a:ext cx="4137025" cy="310515"/>
            </a:xfrm>
            <a:custGeom>
              <a:avLst/>
              <a:gdLst/>
              <a:ahLst/>
              <a:cxnLst/>
              <a:rect l="l" t="t" r="r" b="b"/>
              <a:pathLst>
                <a:path w="4137025" h="310515">
                  <a:moveTo>
                    <a:pt x="4136415" y="310464"/>
                  </a:moveTo>
                  <a:lnTo>
                    <a:pt x="4136415" y="0"/>
                  </a:lnTo>
                  <a:lnTo>
                    <a:pt x="0" y="0"/>
                  </a:lnTo>
                  <a:lnTo>
                    <a:pt x="0" y="310464"/>
                  </a:lnTo>
                  <a:lnTo>
                    <a:pt x="4136415" y="310464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883656" y="6906780"/>
              <a:ext cx="4142740" cy="314325"/>
            </a:xfrm>
            <a:custGeom>
              <a:avLst/>
              <a:gdLst/>
              <a:ahLst/>
              <a:cxnLst/>
              <a:rect l="l" t="t" r="r" b="b"/>
              <a:pathLst>
                <a:path w="4142740" h="314325">
                  <a:moveTo>
                    <a:pt x="4142651" y="0"/>
                  </a:moveTo>
                  <a:lnTo>
                    <a:pt x="4136415" y="0"/>
                  </a:lnTo>
                  <a:lnTo>
                    <a:pt x="4136415" y="307517"/>
                  </a:lnTo>
                  <a:lnTo>
                    <a:pt x="3438906" y="307517"/>
                  </a:lnTo>
                  <a:lnTo>
                    <a:pt x="3438906" y="0"/>
                  </a:lnTo>
                  <a:lnTo>
                    <a:pt x="3432670" y="0"/>
                  </a:lnTo>
                  <a:lnTo>
                    <a:pt x="3432670" y="307517"/>
                  </a:lnTo>
                  <a:lnTo>
                    <a:pt x="2864599" y="307517"/>
                  </a:lnTo>
                  <a:lnTo>
                    <a:pt x="2864599" y="0"/>
                  </a:lnTo>
                  <a:lnTo>
                    <a:pt x="2858351" y="0"/>
                  </a:lnTo>
                  <a:lnTo>
                    <a:pt x="2858351" y="307517"/>
                  </a:lnTo>
                  <a:lnTo>
                    <a:pt x="709993" y="307517"/>
                  </a:lnTo>
                  <a:lnTo>
                    <a:pt x="709993" y="0"/>
                  </a:lnTo>
                  <a:lnTo>
                    <a:pt x="703745" y="0"/>
                  </a:lnTo>
                  <a:lnTo>
                    <a:pt x="703745" y="307517"/>
                  </a:lnTo>
                  <a:lnTo>
                    <a:pt x="6248" y="307517"/>
                  </a:lnTo>
                  <a:lnTo>
                    <a:pt x="6248" y="0"/>
                  </a:lnTo>
                  <a:lnTo>
                    <a:pt x="0" y="0"/>
                  </a:lnTo>
                  <a:lnTo>
                    <a:pt x="0" y="307517"/>
                  </a:lnTo>
                  <a:lnTo>
                    <a:pt x="0" y="313766"/>
                  </a:lnTo>
                  <a:lnTo>
                    <a:pt x="4142651" y="313766"/>
                  </a:lnTo>
                  <a:lnTo>
                    <a:pt x="4142651" y="307517"/>
                  </a:lnTo>
                  <a:lnTo>
                    <a:pt x="4142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5883655" y="4629124"/>
          <a:ext cx="4145915" cy="2591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580"/>
                <a:gridCol w="2154555"/>
                <a:gridCol w="574039"/>
                <a:gridCol w="453389"/>
                <a:gridCol w="249554"/>
              </a:tblGrid>
              <a:tr h="323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z="65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Instruction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65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65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Condition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z="65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Opposite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2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JE,</a:t>
                      </a:r>
                      <a:r>
                        <a:rPr dirty="0" sz="6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JZ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1275" marR="1080135">
                        <a:lnSpc>
                          <a:spcPct val="104000"/>
                        </a:lnSpc>
                        <a:spcBef>
                          <a:spcPts val="434"/>
                        </a:spcBef>
                      </a:pPr>
                      <a:r>
                        <a:rPr dirty="0" sz="650" spc="5">
                          <a:latin typeface="Arial"/>
                          <a:cs typeface="Arial"/>
                        </a:rPr>
                        <a:t>Eşit is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e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Equal</a:t>
                      </a:r>
                      <a:r>
                        <a:rPr dirty="0" sz="65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(=) 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Sıfır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ise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</a:t>
                      </a:r>
                      <a:r>
                        <a:rPr dirty="0" sz="6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Zero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Z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JNE,</a:t>
                      </a:r>
                      <a:r>
                        <a:rPr dirty="0" sz="6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JNZ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31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z="650" spc="5">
                          <a:latin typeface="Arial"/>
                          <a:cs typeface="Arial"/>
                        </a:rPr>
                        <a:t>JNE,</a:t>
                      </a:r>
                      <a:r>
                        <a:rPr dirty="0" sz="6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JNZ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1275" marR="744855">
                        <a:lnSpc>
                          <a:spcPct val="104000"/>
                        </a:lnSpc>
                        <a:spcBef>
                          <a:spcPts val="434"/>
                        </a:spcBef>
                      </a:pPr>
                      <a:r>
                        <a:rPr dirty="0" sz="650" spc="5">
                          <a:latin typeface="Arial"/>
                          <a:cs typeface="Arial"/>
                        </a:rPr>
                        <a:t>Eşit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değil ise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Not Equal</a:t>
                      </a:r>
                      <a:r>
                        <a:rPr dirty="0" sz="65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(≠)  Sıfır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değil ise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65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Zero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Z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JE,</a:t>
                      </a:r>
                      <a:r>
                        <a:rPr dirty="0" sz="6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JZ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1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JG,</a:t>
                      </a:r>
                      <a:r>
                        <a:rPr dirty="0" sz="6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JNLE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Büyük ise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Greater</a:t>
                      </a:r>
                      <a:r>
                        <a:rPr dirty="0" sz="6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(&gt;)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marL="41275" marR="111760" indent="-635">
                        <a:lnSpc>
                          <a:spcPct val="104000"/>
                        </a:lnSpc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Küçük veya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eşit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değil ise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Not Less or</a:t>
                      </a:r>
                      <a:r>
                        <a:rPr dirty="0" sz="6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Equal  (not</a:t>
                      </a:r>
                      <a:r>
                        <a:rPr dirty="0" sz="6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&lt;=)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Z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5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marL="175895" marR="168910" indent="38735">
                        <a:lnSpc>
                          <a:spcPct val="104000"/>
                        </a:lnSpc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and 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S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5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JNG,</a:t>
                      </a:r>
                      <a:r>
                        <a:rPr dirty="0" sz="6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JLE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9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JL,</a:t>
                      </a:r>
                      <a:r>
                        <a:rPr dirty="0" sz="65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JNGE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Küçük ise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Less</a:t>
                      </a:r>
                      <a:r>
                        <a:rPr dirty="0" sz="65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(&lt;)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marL="41275" marR="245745">
                        <a:lnSpc>
                          <a:spcPct val="104000"/>
                        </a:lnSpc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Büyük veya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eşit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değil ise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Not Greater</a:t>
                      </a:r>
                      <a:r>
                        <a:rPr dirty="0" sz="650" spc="-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or  Equal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S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≠</a:t>
                      </a:r>
                      <a:r>
                        <a:rPr dirty="0" sz="6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JNL,</a:t>
                      </a:r>
                      <a:r>
                        <a:rPr dirty="0" sz="6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JGE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31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JGE,</a:t>
                      </a:r>
                      <a:r>
                        <a:rPr dirty="0" sz="6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JNL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1275" marR="184150">
                        <a:lnSpc>
                          <a:spcPct val="104000"/>
                        </a:lnSpc>
                        <a:spcBef>
                          <a:spcPts val="434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Büyük veya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eşit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ise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Greater or Equal</a:t>
                      </a:r>
                      <a:r>
                        <a:rPr dirty="0" sz="6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(&gt;=)  Küçük değil ise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65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Less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S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JNGE,</a:t>
                      </a:r>
                      <a:r>
                        <a:rPr dirty="0" sz="6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JL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0"/>
                        </a:lnSpc>
                        <a:spcBef>
                          <a:spcPts val="605"/>
                        </a:spcBef>
                      </a:pPr>
                      <a:r>
                        <a:rPr dirty="0" sz="650" spc="15">
                          <a:latin typeface="Arial"/>
                          <a:cs typeface="Arial"/>
                        </a:rPr>
                        <a:t>Z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6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0464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JLE,</a:t>
                      </a:r>
                      <a:r>
                        <a:rPr dirty="0" sz="6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JNG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605"/>
                        </a:lnSpc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Küçük veya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eşit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ise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Less or Equal</a:t>
                      </a:r>
                      <a:r>
                        <a:rPr dirty="0" sz="65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(&lt;=)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Büyük değil ise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Jump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65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Greater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800" marR="170180" indent="70485">
                        <a:lnSpc>
                          <a:spcPct val="104000"/>
                        </a:lnSpc>
                        <a:spcBef>
                          <a:spcPts val="195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or 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S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≠</a:t>
                      </a:r>
                      <a:r>
                        <a:rPr dirty="0" sz="6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JNLE,</a:t>
                      </a:r>
                      <a:r>
                        <a:rPr dirty="0" sz="6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JG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ts val="655"/>
                        </a:lnSpc>
                      </a:pPr>
                      <a:r>
                        <a:rPr dirty="0" sz="550" spc="-20">
                          <a:solidFill>
                            <a:srgbClr val="898989"/>
                          </a:solidFill>
                          <a:latin typeface="Arimo"/>
                          <a:cs typeface="Arimo"/>
                        </a:rPr>
                        <a:t>220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3" name="object 73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219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518" y="614921"/>
            <a:ext cx="196215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10">
                <a:latin typeface="Arial"/>
                <a:cs typeface="Arial"/>
              </a:rPr>
              <a:t>Alt </a:t>
            </a:r>
            <a:r>
              <a:rPr dirty="0" sz="1700" spc="20">
                <a:latin typeface="Arial"/>
                <a:cs typeface="Arial"/>
              </a:rPr>
              <a:t>Program</a:t>
            </a:r>
            <a:r>
              <a:rPr dirty="0" sz="1700" spc="-70">
                <a:latin typeface="Arial"/>
                <a:cs typeface="Arial"/>
              </a:rPr>
              <a:t> </a:t>
            </a:r>
            <a:r>
              <a:rPr dirty="0" sz="1700" spc="15">
                <a:latin typeface="Arial"/>
                <a:cs typeface="Arial"/>
              </a:rPr>
              <a:t>Çağrısı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4915" y="1138872"/>
            <a:ext cx="3914140" cy="1767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77800" marR="5080" indent="-165735">
              <a:lnSpc>
                <a:spcPct val="100000"/>
              </a:lnSpc>
              <a:spcBef>
                <a:spcPts val="90"/>
              </a:spcBef>
              <a:buChar char="•"/>
              <a:tabLst>
                <a:tab pos="178435" algn="l"/>
              </a:tabLst>
            </a:pPr>
            <a:r>
              <a:rPr dirty="0" sz="1550" spc="-10">
                <a:latin typeface="Arial"/>
                <a:cs typeface="Arial"/>
              </a:rPr>
              <a:t>Adına prosedür denilen program parçaları  ana program içerisinde her çağrılmak  istendiğinde Şartsız dalma komutu CALL  </a:t>
            </a:r>
            <a:r>
              <a:rPr dirty="0" sz="1550" spc="-15">
                <a:latin typeface="Arial"/>
                <a:cs typeface="Arial"/>
              </a:rPr>
              <a:t>kullanılır.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algn="just" marL="177800" marR="8255" indent="-165735">
              <a:lnSpc>
                <a:spcPct val="100000"/>
              </a:lnSpc>
              <a:buChar char="•"/>
              <a:tabLst>
                <a:tab pos="178435" algn="l"/>
              </a:tabLst>
            </a:pPr>
            <a:r>
              <a:rPr dirty="0" sz="1550" spc="-10">
                <a:latin typeface="Arial"/>
                <a:cs typeface="Arial"/>
              </a:rPr>
              <a:t>Prosedürün sonunda bulunan RET  komutuyla proram kaldığı yere geri</a:t>
            </a:r>
            <a:r>
              <a:rPr dirty="0" sz="1550" spc="10">
                <a:latin typeface="Arial"/>
                <a:cs typeface="Arial"/>
              </a:rPr>
              <a:t> </a:t>
            </a:r>
            <a:r>
              <a:rPr dirty="0" sz="1550" spc="-25">
                <a:latin typeface="Arial"/>
                <a:cs typeface="Arial"/>
              </a:rPr>
              <a:t>döner.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221</a:t>
            </a:r>
            <a:endParaRPr sz="550">
              <a:latin typeface="Arimo"/>
              <a:cs typeface="Arim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71030" y="612715"/>
            <a:ext cx="2636520" cy="2901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>
                <a:latin typeface="Arial"/>
                <a:cs typeface="Arial"/>
              </a:rPr>
              <a:t>Bayraklar </a:t>
            </a:r>
            <a:r>
              <a:rPr dirty="0" spc="10">
                <a:latin typeface="Arial"/>
                <a:cs typeface="Arial"/>
              </a:rPr>
              <a:t>İle </a:t>
            </a:r>
            <a:r>
              <a:rPr dirty="0" spc="5">
                <a:latin typeface="Arial"/>
                <a:cs typeface="Arial"/>
              </a:rPr>
              <a:t>İlgili</a:t>
            </a:r>
            <a:r>
              <a:rPr dirty="0" spc="-65">
                <a:latin typeface="Arial"/>
                <a:cs typeface="Arial"/>
              </a:rPr>
              <a:t> </a:t>
            </a:r>
            <a:r>
              <a:rPr dirty="0" spc="15">
                <a:latin typeface="Arial"/>
                <a:cs typeface="Arial"/>
              </a:rPr>
              <a:t>Komutlar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66561" y="995471"/>
            <a:ext cx="4010660" cy="34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5"/>
              </a:spcBef>
            </a:pPr>
            <a:r>
              <a:rPr dirty="0" sz="1050" spc="5">
                <a:latin typeface="Arial"/>
                <a:cs typeface="Arial"/>
              </a:rPr>
              <a:t>Bazı </a:t>
            </a:r>
            <a:r>
              <a:rPr dirty="0" sz="1050">
                <a:latin typeface="Arial"/>
                <a:cs typeface="Arial"/>
              </a:rPr>
              <a:t>komutların istenen şekilde çalışabilmesi için önkoşul olarak  </a:t>
            </a:r>
            <a:r>
              <a:rPr dirty="0" sz="1050" spc="5">
                <a:latin typeface="Arial"/>
                <a:cs typeface="Arial"/>
              </a:rPr>
              <a:t>bayrakların </a:t>
            </a:r>
            <a:r>
              <a:rPr dirty="0" sz="1050">
                <a:latin typeface="Arial"/>
                <a:cs typeface="Arial"/>
              </a:rPr>
              <a:t>değerlerinin </a:t>
            </a:r>
            <a:r>
              <a:rPr dirty="0" sz="1050" spc="5">
                <a:latin typeface="Arial"/>
                <a:cs typeface="Arial"/>
              </a:rPr>
              <a:t>ayarlanması</a:t>
            </a:r>
            <a:r>
              <a:rPr dirty="0" sz="1050" spc="-5">
                <a:latin typeface="Arial"/>
                <a:cs typeface="Arial"/>
              </a:rPr>
              <a:t> gerekir.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14567" y="1490205"/>
            <a:ext cx="1134745" cy="403860"/>
            <a:chOff x="6214567" y="1490205"/>
            <a:chExt cx="1134745" cy="403860"/>
          </a:xfrm>
        </p:grpSpPr>
        <p:sp>
          <p:nvSpPr>
            <p:cNvPr id="9" name="object 9"/>
            <p:cNvSpPr/>
            <p:nvPr/>
          </p:nvSpPr>
          <p:spPr>
            <a:xfrm>
              <a:off x="6217881" y="1493138"/>
              <a:ext cx="1128395" cy="179070"/>
            </a:xfrm>
            <a:custGeom>
              <a:avLst/>
              <a:gdLst/>
              <a:ahLst/>
              <a:cxnLst/>
              <a:rect l="l" t="t" r="r" b="b"/>
              <a:pathLst>
                <a:path w="1128395" h="179069">
                  <a:moveTo>
                    <a:pt x="1128039" y="179057"/>
                  </a:moveTo>
                  <a:lnTo>
                    <a:pt x="1128039" y="0"/>
                  </a:lnTo>
                  <a:lnTo>
                    <a:pt x="0" y="0"/>
                  </a:lnTo>
                  <a:lnTo>
                    <a:pt x="0" y="179057"/>
                  </a:lnTo>
                  <a:lnTo>
                    <a:pt x="1128039" y="179057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17881" y="1672208"/>
              <a:ext cx="1128395" cy="179070"/>
            </a:xfrm>
            <a:custGeom>
              <a:avLst/>
              <a:gdLst/>
              <a:ahLst/>
              <a:cxnLst/>
              <a:rect l="l" t="t" r="r" b="b"/>
              <a:pathLst>
                <a:path w="1128395" h="179069">
                  <a:moveTo>
                    <a:pt x="1128039" y="178688"/>
                  </a:moveTo>
                  <a:lnTo>
                    <a:pt x="1128039" y="0"/>
                  </a:lnTo>
                  <a:lnTo>
                    <a:pt x="0" y="0"/>
                  </a:lnTo>
                  <a:lnTo>
                    <a:pt x="0" y="178688"/>
                  </a:lnTo>
                  <a:lnTo>
                    <a:pt x="1128039" y="178688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217881" y="1850897"/>
              <a:ext cx="1128395" cy="41910"/>
            </a:xfrm>
            <a:custGeom>
              <a:avLst/>
              <a:gdLst/>
              <a:ahLst/>
              <a:cxnLst/>
              <a:rect l="l" t="t" r="r" b="b"/>
              <a:pathLst>
                <a:path w="1128395" h="41910">
                  <a:moveTo>
                    <a:pt x="0" y="41909"/>
                  </a:moveTo>
                  <a:lnTo>
                    <a:pt x="1128039" y="41909"/>
                  </a:lnTo>
                  <a:lnTo>
                    <a:pt x="1128039" y="0"/>
                  </a:lnTo>
                  <a:lnTo>
                    <a:pt x="0" y="0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14567" y="1490217"/>
              <a:ext cx="1134745" cy="403860"/>
            </a:xfrm>
            <a:custGeom>
              <a:avLst/>
              <a:gdLst/>
              <a:ahLst/>
              <a:cxnLst/>
              <a:rect l="l" t="t" r="r" b="b"/>
              <a:pathLst>
                <a:path w="1134745" h="403860">
                  <a:moveTo>
                    <a:pt x="1134668" y="0"/>
                  </a:moveTo>
                  <a:lnTo>
                    <a:pt x="1128420" y="0"/>
                  </a:lnTo>
                  <a:lnTo>
                    <a:pt x="1128420" y="5880"/>
                  </a:lnTo>
                  <a:lnTo>
                    <a:pt x="1128420" y="172808"/>
                  </a:lnTo>
                  <a:lnTo>
                    <a:pt x="1128420" y="191198"/>
                  </a:lnTo>
                  <a:lnTo>
                    <a:pt x="1128420" y="357746"/>
                  </a:lnTo>
                  <a:lnTo>
                    <a:pt x="479818" y="357746"/>
                  </a:lnTo>
                  <a:lnTo>
                    <a:pt x="479818" y="191198"/>
                  </a:lnTo>
                  <a:lnTo>
                    <a:pt x="1128420" y="191198"/>
                  </a:lnTo>
                  <a:lnTo>
                    <a:pt x="1128420" y="172808"/>
                  </a:lnTo>
                  <a:lnTo>
                    <a:pt x="479818" y="172808"/>
                  </a:lnTo>
                  <a:lnTo>
                    <a:pt x="479818" y="5880"/>
                  </a:lnTo>
                  <a:lnTo>
                    <a:pt x="1128420" y="5880"/>
                  </a:lnTo>
                  <a:lnTo>
                    <a:pt x="1128420" y="0"/>
                  </a:lnTo>
                  <a:lnTo>
                    <a:pt x="479818" y="0"/>
                  </a:lnTo>
                  <a:lnTo>
                    <a:pt x="473570" y="0"/>
                  </a:lnTo>
                  <a:lnTo>
                    <a:pt x="473570" y="5880"/>
                  </a:lnTo>
                  <a:lnTo>
                    <a:pt x="473570" y="172808"/>
                  </a:lnTo>
                  <a:lnTo>
                    <a:pt x="473570" y="191198"/>
                  </a:lnTo>
                  <a:lnTo>
                    <a:pt x="473570" y="357746"/>
                  </a:lnTo>
                  <a:lnTo>
                    <a:pt x="6248" y="357746"/>
                  </a:lnTo>
                  <a:lnTo>
                    <a:pt x="6248" y="191198"/>
                  </a:lnTo>
                  <a:lnTo>
                    <a:pt x="473570" y="191198"/>
                  </a:lnTo>
                  <a:lnTo>
                    <a:pt x="473570" y="172808"/>
                  </a:lnTo>
                  <a:lnTo>
                    <a:pt x="6248" y="172808"/>
                  </a:lnTo>
                  <a:lnTo>
                    <a:pt x="6248" y="5880"/>
                  </a:lnTo>
                  <a:lnTo>
                    <a:pt x="473570" y="5880"/>
                  </a:lnTo>
                  <a:lnTo>
                    <a:pt x="473570" y="0"/>
                  </a:lnTo>
                  <a:lnTo>
                    <a:pt x="6248" y="0"/>
                  </a:lnTo>
                  <a:lnTo>
                    <a:pt x="0" y="0"/>
                  </a:lnTo>
                  <a:lnTo>
                    <a:pt x="0" y="5880"/>
                  </a:lnTo>
                  <a:lnTo>
                    <a:pt x="0" y="403364"/>
                  </a:lnTo>
                  <a:lnTo>
                    <a:pt x="6248" y="403364"/>
                  </a:lnTo>
                  <a:lnTo>
                    <a:pt x="6248" y="363994"/>
                  </a:lnTo>
                  <a:lnTo>
                    <a:pt x="473570" y="363994"/>
                  </a:lnTo>
                  <a:lnTo>
                    <a:pt x="473570" y="403364"/>
                  </a:lnTo>
                  <a:lnTo>
                    <a:pt x="479818" y="403364"/>
                  </a:lnTo>
                  <a:lnTo>
                    <a:pt x="479818" y="363994"/>
                  </a:lnTo>
                  <a:lnTo>
                    <a:pt x="1128420" y="363994"/>
                  </a:lnTo>
                  <a:lnTo>
                    <a:pt x="1128420" y="403364"/>
                  </a:lnTo>
                  <a:lnTo>
                    <a:pt x="1134668" y="403364"/>
                  </a:lnTo>
                  <a:lnTo>
                    <a:pt x="1134668" y="5880"/>
                  </a:lnTo>
                  <a:lnTo>
                    <a:pt x="1134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499781" y="1512839"/>
            <a:ext cx="2484120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70">
                <a:latin typeface="Arimo"/>
                <a:cs typeface="Arimo"/>
              </a:rPr>
              <a:t>S</a:t>
            </a:r>
            <a:r>
              <a:rPr dirty="0" sz="850" spc="-170">
                <a:latin typeface="WenQuanYi Micro Hei Mono"/>
                <a:cs typeface="WenQuanYi Micro Hei Mono"/>
              </a:rPr>
              <a:t>ı</a:t>
            </a:r>
            <a:r>
              <a:rPr dirty="0" sz="850" spc="-170">
                <a:latin typeface="Arimo"/>
                <a:cs typeface="Arimo"/>
              </a:rPr>
              <a:t>k </a:t>
            </a:r>
            <a:r>
              <a:rPr dirty="0" sz="850" spc="-20">
                <a:latin typeface="Arimo"/>
                <a:cs typeface="Arimo"/>
              </a:rPr>
              <a:t>ihtiyaç </a:t>
            </a:r>
            <a:r>
              <a:rPr dirty="0" sz="850" spc="-25">
                <a:latin typeface="Arimo"/>
                <a:cs typeface="Arimo"/>
              </a:rPr>
              <a:t>duyulan </a:t>
            </a:r>
            <a:r>
              <a:rPr dirty="0" sz="850" spc="-55">
                <a:latin typeface="Arimo"/>
                <a:cs typeface="Arimo"/>
              </a:rPr>
              <a:t>bayraklar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n </a:t>
            </a:r>
            <a:r>
              <a:rPr dirty="0" sz="850" spc="-25">
                <a:latin typeface="Arimo"/>
                <a:cs typeface="Arimo"/>
              </a:rPr>
              <a:t>de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erini </a:t>
            </a:r>
            <a:r>
              <a:rPr dirty="0" sz="850" spc="-125">
                <a:latin typeface="Arimo"/>
                <a:cs typeface="Arimo"/>
              </a:rPr>
              <a:t>ba</a:t>
            </a:r>
            <a:r>
              <a:rPr dirty="0" sz="850" spc="-125">
                <a:latin typeface="WenQuanYi Micro Hei Mono"/>
                <a:cs typeface="WenQuanYi Micro Hei Mono"/>
              </a:rPr>
              <a:t>ğı</a:t>
            </a:r>
            <a:r>
              <a:rPr dirty="0" sz="850" spc="-125">
                <a:latin typeface="Arimo"/>
                <a:cs typeface="Arimo"/>
              </a:rPr>
              <a:t>ms</a:t>
            </a:r>
            <a:r>
              <a:rPr dirty="0" sz="850" spc="-125">
                <a:latin typeface="WenQuanYi Micro Hei Mono"/>
                <a:cs typeface="WenQuanYi Micro Hei Mono"/>
              </a:rPr>
              <a:t>ı</a:t>
            </a:r>
            <a:r>
              <a:rPr dirty="0" sz="850" spc="-125">
                <a:latin typeface="Arimo"/>
                <a:cs typeface="Arimo"/>
              </a:rPr>
              <a:t>z </a:t>
            </a:r>
            <a:r>
              <a:rPr dirty="0" sz="850" spc="-25">
                <a:latin typeface="Arimo"/>
                <a:cs typeface="Arimo"/>
              </a:rPr>
              <a:t>olarak  </a:t>
            </a:r>
            <a:r>
              <a:rPr dirty="0" sz="850" spc="-35">
                <a:latin typeface="Arimo"/>
                <a:cs typeface="Arimo"/>
              </a:rPr>
              <a:t>de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tiren </a:t>
            </a:r>
            <a:r>
              <a:rPr dirty="0" sz="850" spc="-20">
                <a:latin typeface="Arimo"/>
                <a:cs typeface="Arimo"/>
              </a:rPr>
              <a:t>komutlara </a:t>
            </a:r>
            <a:r>
              <a:rPr dirty="0" sz="850" spc="-105">
                <a:latin typeface="Arimo"/>
                <a:cs typeface="Arimo"/>
              </a:rPr>
              <a:t>kar</a:t>
            </a:r>
            <a:r>
              <a:rPr dirty="0" sz="850" spc="-105">
                <a:latin typeface="WenQuanYi Micro Hei Mono"/>
                <a:cs typeface="WenQuanYi Micro Hei Mono"/>
              </a:rPr>
              <a:t>şı</a:t>
            </a:r>
            <a:r>
              <a:rPr dirty="0" sz="850" spc="-105">
                <a:latin typeface="Arimo"/>
                <a:cs typeface="Arimo"/>
              </a:rPr>
              <a:t>l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k, </a:t>
            </a:r>
            <a:r>
              <a:rPr dirty="0" sz="850" spc="-40">
                <a:latin typeface="Arimo"/>
                <a:cs typeface="Arimo"/>
              </a:rPr>
              <a:t>seyrek </a:t>
            </a:r>
            <a:r>
              <a:rPr dirty="0" sz="850" spc="-20">
                <a:latin typeface="Arimo"/>
                <a:cs typeface="Arimo"/>
              </a:rPr>
              <a:t>ihtiyaç </a:t>
            </a:r>
            <a:r>
              <a:rPr dirty="0" sz="850" spc="-25">
                <a:latin typeface="Arimo"/>
                <a:cs typeface="Arimo"/>
              </a:rPr>
              <a:t>duyulan  </a:t>
            </a:r>
            <a:r>
              <a:rPr dirty="0" sz="850" spc="-40">
                <a:latin typeface="Arimo"/>
                <a:cs typeface="Arimo"/>
              </a:rPr>
              <a:t>bayrak </a:t>
            </a:r>
            <a:r>
              <a:rPr dirty="0" sz="850" spc="-25">
                <a:latin typeface="Arimo"/>
                <a:cs typeface="Arimo"/>
              </a:rPr>
              <a:t>de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erlerinde </a:t>
            </a:r>
            <a:r>
              <a:rPr dirty="0" sz="850" spc="-50">
                <a:latin typeface="Arimo"/>
                <a:cs typeface="Arimo"/>
              </a:rPr>
              <a:t>de</a:t>
            </a:r>
            <a:r>
              <a:rPr dirty="0" sz="850" spc="-50">
                <a:latin typeface="WenQuanYi Micro Hei Mono"/>
                <a:cs typeface="WenQuanYi Micro Hei Mono"/>
              </a:rPr>
              <a:t>ğ</a:t>
            </a:r>
            <a:r>
              <a:rPr dirty="0" sz="850" spc="-50">
                <a:latin typeface="Arimo"/>
                <a:cs typeface="Arimo"/>
              </a:rPr>
              <a:t>i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im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70">
                <a:latin typeface="Arimo"/>
                <a:cs typeface="Arimo"/>
              </a:rPr>
              <a:t>AH </a:t>
            </a:r>
            <a:r>
              <a:rPr dirty="0" sz="850" spc="-20">
                <a:latin typeface="Arimo"/>
                <a:cs typeface="Arimo"/>
              </a:rPr>
              <a:t>registeri </a:t>
            </a:r>
            <a:r>
              <a:rPr dirty="0" sz="850" spc="-85">
                <a:latin typeface="Arimo"/>
                <a:cs typeface="Arimo"/>
              </a:rPr>
              <a:t>kullan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83275" y="1892807"/>
            <a:ext cx="4412615" cy="1393190"/>
            <a:chOff x="5783275" y="1892807"/>
            <a:chExt cx="4412615" cy="1393190"/>
          </a:xfrm>
        </p:grpSpPr>
        <p:sp>
          <p:nvSpPr>
            <p:cNvPr id="15" name="object 15"/>
            <p:cNvSpPr/>
            <p:nvPr/>
          </p:nvSpPr>
          <p:spPr>
            <a:xfrm>
              <a:off x="5783275" y="1892807"/>
              <a:ext cx="4412615" cy="414020"/>
            </a:xfrm>
            <a:custGeom>
              <a:avLst/>
              <a:gdLst/>
              <a:ahLst/>
              <a:cxnLst/>
              <a:rect l="l" t="t" r="r" b="b"/>
              <a:pathLst>
                <a:path w="4412615" h="414019">
                  <a:moveTo>
                    <a:pt x="4412170" y="413765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3766"/>
                  </a:lnTo>
                  <a:lnTo>
                    <a:pt x="4412170" y="4137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217881" y="1892807"/>
              <a:ext cx="1128395" cy="137160"/>
            </a:xfrm>
            <a:custGeom>
              <a:avLst/>
              <a:gdLst/>
              <a:ahLst/>
              <a:cxnLst/>
              <a:rect l="l" t="t" r="r" b="b"/>
              <a:pathLst>
                <a:path w="1128395" h="137160">
                  <a:moveTo>
                    <a:pt x="1128039" y="137147"/>
                  </a:moveTo>
                  <a:lnTo>
                    <a:pt x="1128039" y="0"/>
                  </a:lnTo>
                  <a:lnTo>
                    <a:pt x="0" y="0"/>
                  </a:lnTo>
                  <a:lnTo>
                    <a:pt x="0" y="137147"/>
                  </a:lnTo>
                  <a:lnTo>
                    <a:pt x="1128039" y="137147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217881" y="2029955"/>
              <a:ext cx="1128395" cy="179070"/>
            </a:xfrm>
            <a:custGeom>
              <a:avLst/>
              <a:gdLst/>
              <a:ahLst/>
              <a:cxnLst/>
              <a:rect l="l" t="t" r="r" b="b"/>
              <a:pathLst>
                <a:path w="1128395" h="179069">
                  <a:moveTo>
                    <a:pt x="1128039" y="179057"/>
                  </a:moveTo>
                  <a:lnTo>
                    <a:pt x="1128039" y="0"/>
                  </a:lnTo>
                  <a:lnTo>
                    <a:pt x="0" y="0"/>
                  </a:lnTo>
                  <a:lnTo>
                    <a:pt x="0" y="179057"/>
                  </a:lnTo>
                  <a:lnTo>
                    <a:pt x="1128039" y="179057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217881" y="2209012"/>
              <a:ext cx="1128395" cy="97790"/>
            </a:xfrm>
            <a:custGeom>
              <a:avLst/>
              <a:gdLst/>
              <a:ahLst/>
              <a:cxnLst/>
              <a:rect l="l" t="t" r="r" b="b"/>
              <a:pathLst>
                <a:path w="1128395" h="97789">
                  <a:moveTo>
                    <a:pt x="1128039" y="97548"/>
                  </a:moveTo>
                  <a:lnTo>
                    <a:pt x="1128039" y="0"/>
                  </a:lnTo>
                  <a:lnTo>
                    <a:pt x="0" y="0"/>
                  </a:lnTo>
                  <a:lnTo>
                    <a:pt x="0" y="97548"/>
                  </a:lnTo>
                  <a:lnTo>
                    <a:pt x="1128039" y="97548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83275" y="1892819"/>
              <a:ext cx="4412615" cy="828040"/>
            </a:xfrm>
            <a:custGeom>
              <a:avLst/>
              <a:gdLst/>
              <a:ahLst/>
              <a:cxnLst/>
              <a:rect l="l" t="t" r="r" b="b"/>
              <a:pathLst>
                <a:path w="4412615" h="828039">
                  <a:moveTo>
                    <a:pt x="4412158" y="413004"/>
                  </a:moveTo>
                  <a:lnTo>
                    <a:pt x="1565960" y="413004"/>
                  </a:lnTo>
                  <a:lnTo>
                    <a:pt x="1565960" y="319151"/>
                  </a:lnTo>
                  <a:lnTo>
                    <a:pt x="1565960" y="312902"/>
                  </a:lnTo>
                  <a:lnTo>
                    <a:pt x="1565960" y="140093"/>
                  </a:lnTo>
                  <a:lnTo>
                    <a:pt x="1565960" y="134213"/>
                  </a:lnTo>
                  <a:lnTo>
                    <a:pt x="1565960" y="0"/>
                  </a:lnTo>
                  <a:lnTo>
                    <a:pt x="1559712" y="0"/>
                  </a:lnTo>
                  <a:lnTo>
                    <a:pt x="1559712" y="413004"/>
                  </a:lnTo>
                  <a:lnTo>
                    <a:pt x="911110" y="413004"/>
                  </a:lnTo>
                  <a:lnTo>
                    <a:pt x="911110" y="319151"/>
                  </a:lnTo>
                  <a:lnTo>
                    <a:pt x="1559712" y="319151"/>
                  </a:lnTo>
                  <a:lnTo>
                    <a:pt x="1559712" y="312902"/>
                  </a:lnTo>
                  <a:lnTo>
                    <a:pt x="911110" y="312902"/>
                  </a:lnTo>
                  <a:lnTo>
                    <a:pt x="911110" y="140093"/>
                  </a:lnTo>
                  <a:lnTo>
                    <a:pt x="1559712" y="140093"/>
                  </a:lnTo>
                  <a:lnTo>
                    <a:pt x="1559712" y="134213"/>
                  </a:lnTo>
                  <a:lnTo>
                    <a:pt x="911110" y="134213"/>
                  </a:lnTo>
                  <a:lnTo>
                    <a:pt x="911110" y="0"/>
                  </a:lnTo>
                  <a:lnTo>
                    <a:pt x="904862" y="0"/>
                  </a:lnTo>
                  <a:lnTo>
                    <a:pt x="904862" y="413004"/>
                  </a:lnTo>
                  <a:lnTo>
                    <a:pt x="437540" y="413004"/>
                  </a:lnTo>
                  <a:lnTo>
                    <a:pt x="437540" y="319151"/>
                  </a:lnTo>
                  <a:lnTo>
                    <a:pt x="904862" y="319151"/>
                  </a:lnTo>
                  <a:lnTo>
                    <a:pt x="904862" y="312902"/>
                  </a:lnTo>
                  <a:lnTo>
                    <a:pt x="437540" y="312902"/>
                  </a:lnTo>
                  <a:lnTo>
                    <a:pt x="437540" y="140093"/>
                  </a:lnTo>
                  <a:lnTo>
                    <a:pt x="904862" y="140093"/>
                  </a:lnTo>
                  <a:lnTo>
                    <a:pt x="904862" y="134213"/>
                  </a:lnTo>
                  <a:lnTo>
                    <a:pt x="437540" y="134213"/>
                  </a:lnTo>
                  <a:lnTo>
                    <a:pt x="437540" y="0"/>
                  </a:lnTo>
                  <a:lnTo>
                    <a:pt x="431292" y="0"/>
                  </a:lnTo>
                  <a:lnTo>
                    <a:pt x="431292" y="413004"/>
                  </a:lnTo>
                  <a:lnTo>
                    <a:pt x="0" y="413004"/>
                  </a:lnTo>
                  <a:lnTo>
                    <a:pt x="0" y="827532"/>
                  </a:lnTo>
                  <a:lnTo>
                    <a:pt x="4412158" y="827532"/>
                  </a:lnTo>
                  <a:lnTo>
                    <a:pt x="4412158" y="413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217881" y="2305811"/>
              <a:ext cx="1128395" cy="81915"/>
            </a:xfrm>
            <a:custGeom>
              <a:avLst/>
              <a:gdLst/>
              <a:ahLst/>
              <a:cxnLst/>
              <a:rect l="l" t="t" r="r" b="b"/>
              <a:pathLst>
                <a:path w="1128395" h="81914">
                  <a:moveTo>
                    <a:pt x="1128039" y="81902"/>
                  </a:moveTo>
                  <a:lnTo>
                    <a:pt x="1128039" y="0"/>
                  </a:lnTo>
                  <a:lnTo>
                    <a:pt x="0" y="0"/>
                  </a:lnTo>
                  <a:lnTo>
                    <a:pt x="0" y="81902"/>
                  </a:lnTo>
                  <a:lnTo>
                    <a:pt x="1128039" y="81902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217881" y="2387714"/>
              <a:ext cx="1128395" cy="179070"/>
            </a:xfrm>
            <a:custGeom>
              <a:avLst/>
              <a:gdLst/>
              <a:ahLst/>
              <a:cxnLst/>
              <a:rect l="l" t="t" r="r" b="b"/>
              <a:pathLst>
                <a:path w="1128395" h="179069">
                  <a:moveTo>
                    <a:pt x="1128039" y="179057"/>
                  </a:moveTo>
                  <a:lnTo>
                    <a:pt x="1128039" y="0"/>
                  </a:lnTo>
                  <a:lnTo>
                    <a:pt x="0" y="0"/>
                  </a:lnTo>
                  <a:lnTo>
                    <a:pt x="0" y="179057"/>
                  </a:lnTo>
                  <a:lnTo>
                    <a:pt x="1128039" y="179057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217881" y="2566771"/>
              <a:ext cx="1128395" cy="153670"/>
            </a:xfrm>
            <a:custGeom>
              <a:avLst/>
              <a:gdLst/>
              <a:ahLst/>
              <a:cxnLst/>
              <a:rect l="l" t="t" r="r" b="b"/>
              <a:pathLst>
                <a:path w="1128395" h="153669">
                  <a:moveTo>
                    <a:pt x="1128039" y="153568"/>
                  </a:moveTo>
                  <a:lnTo>
                    <a:pt x="1128039" y="0"/>
                  </a:lnTo>
                  <a:lnTo>
                    <a:pt x="0" y="0"/>
                  </a:lnTo>
                  <a:lnTo>
                    <a:pt x="0" y="153568"/>
                  </a:lnTo>
                  <a:lnTo>
                    <a:pt x="1128039" y="153568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214567" y="2305823"/>
              <a:ext cx="1134745" cy="414655"/>
            </a:xfrm>
            <a:custGeom>
              <a:avLst/>
              <a:gdLst/>
              <a:ahLst/>
              <a:cxnLst/>
              <a:rect l="l" t="t" r="r" b="b"/>
              <a:pathLst>
                <a:path w="1134745" h="414655">
                  <a:moveTo>
                    <a:pt x="1134668" y="0"/>
                  </a:moveTo>
                  <a:lnTo>
                    <a:pt x="1128420" y="0"/>
                  </a:lnTo>
                  <a:lnTo>
                    <a:pt x="1128420" y="78955"/>
                  </a:lnTo>
                  <a:lnTo>
                    <a:pt x="1128420" y="85204"/>
                  </a:lnTo>
                  <a:lnTo>
                    <a:pt x="1128420" y="258013"/>
                  </a:lnTo>
                  <a:lnTo>
                    <a:pt x="479818" y="258013"/>
                  </a:lnTo>
                  <a:lnTo>
                    <a:pt x="479818" y="85204"/>
                  </a:lnTo>
                  <a:lnTo>
                    <a:pt x="1128420" y="85204"/>
                  </a:lnTo>
                  <a:lnTo>
                    <a:pt x="1128420" y="78955"/>
                  </a:lnTo>
                  <a:lnTo>
                    <a:pt x="479818" y="78955"/>
                  </a:lnTo>
                  <a:lnTo>
                    <a:pt x="479818" y="0"/>
                  </a:lnTo>
                  <a:lnTo>
                    <a:pt x="473570" y="0"/>
                  </a:lnTo>
                  <a:lnTo>
                    <a:pt x="473570" y="78955"/>
                  </a:lnTo>
                  <a:lnTo>
                    <a:pt x="473570" y="85204"/>
                  </a:lnTo>
                  <a:lnTo>
                    <a:pt x="473570" y="258013"/>
                  </a:lnTo>
                  <a:lnTo>
                    <a:pt x="6248" y="258013"/>
                  </a:lnTo>
                  <a:lnTo>
                    <a:pt x="6248" y="85204"/>
                  </a:lnTo>
                  <a:lnTo>
                    <a:pt x="473570" y="85204"/>
                  </a:lnTo>
                  <a:lnTo>
                    <a:pt x="473570" y="78955"/>
                  </a:lnTo>
                  <a:lnTo>
                    <a:pt x="6248" y="78955"/>
                  </a:lnTo>
                  <a:lnTo>
                    <a:pt x="6248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6248" y="414528"/>
                  </a:lnTo>
                  <a:lnTo>
                    <a:pt x="6248" y="263893"/>
                  </a:lnTo>
                  <a:lnTo>
                    <a:pt x="473570" y="263893"/>
                  </a:lnTo>
                  <a:lnTo>
                    <a:pt x="473570" y="414528"/>
                  </a:lnTo>
                  <a:lnTo>
                    <a:pt x="479818" y="414528"/>
                  </a:lnTo>
                  <a:lnTo>
                    <a:pt x="479818" y="263893"/>
                  </a:lnTo>
                  <a:lnTo>
                    <a:pt x="1128420" y="263893"/>
                  </a:lnTo>
                  <a:lnTo>
                    <a:pt x="1128420" y="414528"/>
                  </a:lnTo>
                  <a:lnTo>
                    <a:pt x="1134668" y="414528"/>
                  </a:lnTo>
                  <a:lnTo>
                    <a:pt x="1134668" y="263893"/>
                  </a:lnTo>
                  <a:lnTo>
                    <a:pt x="1134668" y="258013"/>
                  </a:lnTo>
                  <a:lnTo>
                    <a:pt x="1134668" y="85204"/>
                  </a:lnTo>
                  <a:lnTo>
                    <a:pt x="1134668" y="78955"/>
                  </a:lnTo>
                  <a:lnTo>
                    <a:pt x="1134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17881" y="2719577"/>
              <a:ext cx="1128395" cy="26670"/>
            </a:xfrm>
            <a:custGeom>
              <a:avLst/>
              <a:gdLst/>
              <a:ahLst/>
              <a:cxnLst/>
              <a:rect l="l" t="t" r="r" b="b"/>
              <a:pathLst>
                <a:path w="1128395" h="26669">
                  <a:moveTo>
                    <a:pt x="1128039" y="26250"/>
                  </a:moveTo>
                  <a:lnTo>
                    <a:pt x="1128039" y="0"/>
                  </a:lnTo>
                  <a:lnTo>
                    <a:pt x="0" y="0"/>
                  </a:lnTo>
                  <a:lnTo>
                    <a:pt x="0" y="26250"/>
                  </a:lnTo>
                  <a:lnTo>
                    <a:pt x="1128039" y="26250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17881" y="2745828"/>
              <a:ext cx="1128395" cy="179070"/>
            </a:xfrm>
            <a:custGeom>
              <a:avLst/>
              <a:gdLst/>
              <a:ahLst/>
              <a:cxnLst/>
              <a:rect l="l" t="t" r="r" b="b"/>
              <a:pathLst>
                <a:path w="1128395" h="179069">
                  <a:moveTo>
                    <a:pt x="1128039" y="178688"/>
                  </a:moveTo>
                  <a:lnTo>
                    <a:pt x="1128039" y="0"/>
                  </a:lnTo>
                  <a:lnTo>
                    <a:pt x="0" y="0"/>
                  </a:lnTo>
                  <a:lnTo>
                    <a:pt x="0" y="178688"/>
                  </a:lnTo>
                  <a:lnTo>
                    <a:pt x="1128039" y="178688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17881" y="2924530"/>
              <a:ext cx="1128395" cy="179070"/>
            </a:xfrm>
            <a:custGeom>
              <a:avLst/>
              <a:gdLst/>
              <a:ahLst/>
              <a:cxnLst/>
              <a:rect l="l" t="t" r="r" b="b"/>
              <a:pathLst>
                <a:path w="1128395" h="179069">
                  <a:moveTo>
                    <a:pt x="1128039" y="179057"/>
                  </a:moveTo>
                  <a:lnTo>
                    <a:pt x="1128039" y="0"/>
                  </a:lnTo>
                  <a:lnTo>
                    <a:pt x="0" y="0"/>
                  </a:lnTo>
                  <a:lnTo>
                    <a:pt x="0" y="179057"/>
                  </a:lnTo>
                  <a:lnTo>
                    <a:pt x="1128039" y="179057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217881" y="3103587"/>
              <a:ext cx="1128395" cy="31115"/>
            </a:xfrm>
            <a:custGeom>
              <a:avLst/>
              <a:gdLst/>
              <a:ahLst/>
              <a:cxnLst/>
              <a:rect l="l" t="t" r="r" b="b"/>
              <a:pathLst>
                <a:path w="1128395" h="31114">
                  <a:moveTo>
                    <a:pt x="1128039" y="30518"/>
                  </a:moveTo>
                  <a:lnTo>
                    <a:pt x="1128039" y="0"/>
                  </a:lnTo>
                  <a:lnTo>
                    <a:pt x="0" y="0"/>
                  </a:lnTo>
                  <a:lnTo>
                    <a:pt x="0" y="30518"/>
                  </a:lnTo>
                  <a:lnTo>
                    <a:pt x="1128039" y="30518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214567" y="2719590"/>
              <a:ext cx="1134745" cy="414655"/>
            </a:xfrm>
            <a:custGeom>
              <a:avLst/>
              <a:gdLst/>
              <a:ahLst/>
              <a:cxnLst/>
              <a:rect l="l" t="t" r="r" b="b"/>
              <a:pathLst>
                <a:path w="1134745" h="414655">
                  <a:moveTo>
                    <a:pt x="1134668" y="0"/>
                  </a:moveTo>
                  <a:lnTo>
                    <a:pt x="1128420" y="0"/>
                  </a:lnTo>
                  <a:lnTo>
                    <a:pt x="1128420" y="22948"/>
                  </a:lnTo>
                  <a:lnTo>
                    <a:pt x="1128420" y="29197"/>
                  </a:lnTo>
                  <a:lnTo>
                    <a:pt x="1128420" y="202006"/>
                  </a:lnTo>
                  <a:lnTo>
                    <a:pt x="1128420" y="208254"/>
                  </a:lnTo>
                  <a:lnTo>
                    <a:pt x="1128420" y="381063"/>
                  </a:lnTo>
                  <a:lnTo>
                    <a:pt x="479818" y="381063"/>
                  </a:lnTo>
                  <a:lnTo>
                    <a:pt x="479818" y="208254"/>
                  </a:lnTo>
                  <a:lnTo>
                    <a:pt x="1128420" y="208254"/>
                  </a:lnTo>
                  <a:lnTo>
                    <a:pt x="1128420" y="202006"/>
                  </a:lnTo>
                  <a:lnTo>
                    <a:pt x="479818" y="202006"/>
                  </a:lnTo>
                  <a:lnTo>
                    <a:pt x="479818" y="29197"/>
                  </a:lnTo>
                  <a:lnTo>
                    <a:pt x="1128420" y="29197"/>
                  </a:lnTo>
                  <a:lnTo>
                    <a:pt x="1128420" y="22948"/>
                  </a:lnTo>
                  <a:lnTo>
                    <a:pt x="479818" y="22948"/>
                  </a:lnTo>
                  <a:lnTo>
                    <a:pt x="479818" y="0"/>
                  </a:lnTo>
                  <a:lnTo>
                    <a:pt x="473570" y="0"/>
                  </a:lnTo>
                  <a:lnTo>
                    <a:pt x="473570" y="381063"/>
                  </a:lnTo>
                  <a:lnTo>
                    <a:pt x="6248" y="381063"/>
                  </a:lnTo>
                  <a:lnTo>
                    <a:pt x="6248" y="208254"/>
                  </a:lnTo>
                  <a:lnTo>
                    <a:pt x="473570" y="208254"/>
                  </a:lnTo>
                  <a:lnTo>
                    <a:pt x="473570" y="202006"/>
                  </a:lnTo>
                  <a:lnTo>
                    <a:pt x="6248" y="202006"/>
                  </a:lnTo>
                  <a:lnTo>
                    <a:pt x="6248" y="29197"/>
                  </a:lnTo>
                  <a:lnTo>
                    <a:pt x="473570" y="29197"/>
                  </a:lnTo>
                  <a:lnTo>
                    <a:pt x="473570" y="22948"/>
                  </a:lnTo>
                  <a:lnTo>
                    <a:pt x="6248" y="22948"/>
                  </a:lnTo>
                  <a:lnTo>
                    <a:pt x="6248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6248" y="414528"/>
                  </a:lnTo>
                  <a:lnTo>
                    <a:pt x="6248" y="386943"/>
                  </a:lnTo>
                  <a:lnTo>
                    <a:pt x="473570" y="386943"/>
                  </a:lnTo>
                  <a:lnTo>
                    <a:pt x="473570" y="414528"/>
                  </a:lnTo>
                  <a:lnTo>
                    <a:pt x="479818" y="414528"/>
                  </a:lnTo>
                  <a:lnTo>
                    <a:pt x="479818" y="386943"/>
                  </a:lnTo>
                  <a:lnTo>
                    <a:pt x="1128420" y="386943"/>
                  </a:lnTo>
                  <a:lnTo>
                    <a:pt x="1128420" y="414528"/>
                  </a:lnTo>
                  <a:lnTo>
                    <a:pt x="1134668" y="414528"/>
                  </a:lnTo>
                  <a:lnTo>
                    <a:pt x="1134668" y="22948"/>
                  </a:lnTo>
                  <a:lnTo>
                    <a:pt x="1134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572781" y="2894024"/>
              <a:ext cx="1413510" cy="221615"/>
            </a:xfrm>
            <a:custGeom>
              <a:avLst/>
              <a:gdLst/>
              <a:ahLst/>
              <a:cxnLst/>
              <a:rect l="l" t="t" r="r" b="b"/>
              <a:pathLst>
                <a:path w="1413509" h="221614">
                  <a:moveTo>
                    <a:pt x="1401597" y="179057"/>
                  </a:moveTo>
                  <a:lnTo>
                    <a:pt x="0" y="179057"/>
                  </a:lnTo>
                  <a:lnTo>
                    <a:pt x="0" y="191185"/>
                  </a:lnTo>
                  <a:lnTo>
                    <a:pt x="1401597" y="191185"/>
                  </a:lnTo>
                  <a:lnTo>
                    <a:pt x="1401597" y="179057"/>
                  </a:lnTo>
                  <a:close/>
                </a:path>
                <a:path w="1413509" h="221614">
                  <a:moveTo>
                    <a:pt x="1401597" y="0"/>
                  </a:moveTo>
                  <a:lnTo>
                    <a:pt x="0" y="0"/>
                  </a:lnTo>
                  <a:lnTo>
                    <a:pt x="0" y="12496"/>
                  </a:lnTo>
                  <a:lnTo>
                    <a:pt x="1401597" y="12496"/>
                  </a:lnTo>
                  <a:lnTo>
                    <a:pt x="1401597" y="0"/>
                  </a:lnTo>
                  <a:close/>
                </a:path>
                <a:path w="1413509" h="221614">
                  <a:moveTo>
                    <a:pt x="1413002" y="209207"/>
                  </a:moveTo>
                  <a:lnTo>
                    <a:pt x="0" y="209207"/>
                  </a:lnTo>
                  <a:lnTo>
                    <a:pt x="0" y="221335"/>
                  </a:lnTo>
                  <a:lnTo>
                    <a:pt x="1413002" y="221335"/>
                  </a:lnTo>
                  <a:lnTo>
                    <a:pt x="1413002" y="209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217881" y="3133343"/>
              <a:ext cx="1128395" cy="149860"/>
            </a:xfrm>
            <a:custGeom>
              <a:avLst/>
              <a:gdLst/>
              <a:ahLst/>
              <a:cxnLst/>
              <a:rect l="l" t="t" r="r" b="b"/>
              <a:pathLst>
                <a:path w="1128395" h="149860">
                  <a:moveTo>
                    <a:pt x="1128039" y="149301"/>
                  </a:moveTo>
                  <a:lnTo>
                    <a:pt x="1128039" y="0"/>
                  </a:lnTo>
                  <a:lnTo>
                    <a:pt x="0" y="0"/>
                  </a:lnTo>
                  <a:lnTo>
                    <a:pt x="0" y="149301"/>
                  </a:lnTo>
                  <a:lnTo>
                    <a:pt x="1128039" y="149301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214567" y="3133356"/>
              <a:ext cx="1134745" cy="152400"/>
            </a:xfrm>
            <a:custGeom>
              <a:avLst/>
              <a:gdLst/>
              <a:ahLst/>
              <a:cxnLst/>
              <a:rect l="l" t="t" r="r" b="b"/>
              <a:pathLst>
                <a:path w="1134745" h="152400">
                  <a:moveTo>
                    <a:pt x="1134668" y="0"/>
                  </a:moveTo>
                  <a:lnTo>
                    <a:pt x="1128420" y="0"/>
                  </a:lnTo>
                  <a:lnTo>
                    <a:pt x="1128420" y="145999"/>
                  </a:lnTo>
                  <a:lnTo>
                    <a:pt x="479818" y="145999"/>
                  </a:lnTo>
                  <a:lnTo>
                    <a:pt x="479818" y="0"/>
                  </a:lnTo>
                  <a:lnTo>
                    <a:pt x="473570" y="0"/>
                  </a:lnTo>
                  <a:lnTo>
                    <a:pt x="473570" y="145999"/>
                  </a:lnTo>
                  <a:lnTo>
                    <a:pt x="6248" y="145999"/>
                  </a:lnTo>
                  <a:lnTo>
                    <a:pt x="6248" y="0"/>
                  </a:lnTo>
                  <a:lnTo>
                    <a:pt x="0" y="0"/>
                  </a:lnTo>
                  <a:lnTo>
                    <a:pt x="0" y="145999"/>
                  </a:lnTo>
                  <a:lnTo>
                    <a:pt x="0" y="152247"/>
                  </a:lnTo>
                  <a:lnTo>
                    <a:pt x="1134668" y="152247"/>
                  </a:lnTo>
                  <a:lnTo>
                    <a:pt x="1134668" y="145999"/>
                  </a:lnTo>
                  <a:lnTo>
                    <a:pt x="1134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248933" y="1448421"/>
            <a:ext cx="985519" cy="1815464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  <a:tabLst>
                <a:tab pos="485775" algn="l"/>
              </a:tabLst>
            </a:pPr>
            <a:r>
              <a:rPr dirty="0" sz="850" spc="-40" b="1">
                <a:solidFill>
                  <a:srgbClr val="FFFFFF"/>
                </a:solidFill>
                <a:latin typeface="Trebuchet MS"/>
                <a:cs typeface="Trebuchet MS"/>
              </a:rPr>
              <a:t>Komut	</a:t>
            </a:r>
            <a:r>
              <a:rPr dirty="0" sz="850" spc="-50" b="1">
                <a:solidFill>
                  <a:srgbClr val="FFFFFF"/>
                </a:solidFill>
                <a:latin typeface="Trebuchet MS"/>
                <a:cs typeface="Trebuchet MS"/>
              </a:rPr>
              <a:t>Etki</a:t>
            </a:r>
            <a:endParaRPr sz="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485775" algn="l"/>
              </a:tabLst>
            </a:pPr>
            <a:r>
              <a:rPr dirty="0" sz="850" spc="-145">
                <a:latin typeface="Arimo"/>
                <a:cs typeface="Arimo"/>
              </a:rPr>
              <a:t>CLC	</a:t>
            </a:r>
            <a:r>
              <a:rPr dirty="0" sz="850" spc="-75">
                <a:latin typeface="Arimo"/>
                <a:cs typeface="Arimo"/>
              </a:rPr>
              <a:t>C=</a:t>
            </a:r>
            <a:r>
              <a:rPr dirty="0" sz="850" spc="-75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485775" algn="l"/>
              </a:tabLst>
            </a:pPr>
            <a:r>
              <a:rPr dirty="0" sz="850" spc="-95">
                <a:latin typeface="Arimo"/>
                <a:cs typeface="Arimo"/>
              </a:rPr>
              <a:t>CMC	</a:t>
            </a:r>
            <a:r>
              <a:rPr dirty="0" sz="850" spc="-80">
                <a:latin typeface="Arimo"/>
                <a:cs typeface="Arimo"/>
              </a:rPr>
              <a:t>C=C’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485775" algn="l"/>
              </a:tabLst>
            </a:pPr>
            <a:r>
              <a:rPr dirty="0" sz="850" spc="-150">
                <a:latin typeface="Arimo"/>
                <a:cs typeface="Arimo"/>
              </a:rPr>
              <a:t>STC	</a:t>
            </a:r>
            <a:r>
              <a:rPr dirty="0" sz="850" spc="-75">
                <a:latin typeface="Arimo"/>
                <a:cs typeface="Arimo"/>
              </a:rPr>
              <a:t>C=</a:t>
            </a:r>
            <a:r>
              <a:rPr dirty="0" sz="850" spc="-75"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485775" algn="l"/>
              </a:tabLst>
            </a:pPr>
            <a:r>
              <a:rPr dirty="0" sz="850" spc="-120">
                <a:latin typeface="Arimo"/>
                <a:cs typeface="Arimo"/>
              </a:rPr>
              <a:t>CLD	</a:t>
            </a:r>
            <a:r>
              <a:rPr dirty="0" sz="850" spc="-50">
                <a:latin typeface="Arimo"/>
                <a:cs typeface="Arimo"/>
              </a:rPr>
              <a:t>D=</a:t>
            </a:r>
            <a:r>
              <a:rPr dirty="0" sz="850" spc="-5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485775" algn="l"/>
              </a:tabLst>
            </a:pPr>
            <a:r>
              <a:rPr dirty="0" sz="850" spc="-120">
                <a:latin typeface="Arimo"/>
                <a:cs typeface="Arimo"/>
              </a:rPr>
              <a:t>STD	</a:t>
            </a:r>
            <a:r>
              <a:rPr dirty="0" sz="850" spc="-25">
                <a:latin typeface="Arimo"/>
                <a:cs typeface="Arimo"/>
              </a:rPr>
              <a:t>D</a:t>
            </a:r>
            <a:r>
              <a:rPr dirty="0" sz="850" spc="-25">
                <a:latin typeface="Arial"/>
                <a:cs typeface="Arial"/>
              </a:rPr>
              <a:t>=1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485775" algn="l"/>
              </a:tabLst>
            </a:pPr>
            <a:r>
              <a:rPr dirty="0" sz="850" spc="-100">
                <a:latin typeface="Arimo"/>
                <a:cs typeface="Arimo"/>
              </a:rPr>
              <a:t>STI	</a:t>
            </a:r>
            <a:r>
              <a:rPr dirty="0" sz="850" spc="-30">
                <a:latin typeface="Arimo"/>
                <a:cs typeface="Arimo"/>
              </a:rPr>
              <a:t>I=</a:t>
            </a:r>
            <a:r>
              <a:rPr dirty="0" sz="850" spc="-30"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485775" algn="l"/>
              </a:tabLst>
            </a:pPr>
            <a:r>
              <a:rPr dirty="0" sz="850" spc="-100">
                <a:latin typeface="Arimo"/>
                <a:cs typeface="Arimo"/>
              </a:rPr>
              <a:t>CLI	</a:t>
            </a:r>
            <a:r>
              <a:rPr dirty="0" sz="850" spc="-30">
                <a:latin typeface="Arimo"/>
                <a:cs typeface="Arimo"/>
              </a:rPr>
              <a:t>I=</a:t>
            </a:r>
            <a:r>
              <a:rPr dirty="0" sz="850" spc="-3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485775" algn="l"/>
              </a:tabLst>
            </a:pPr>
            <a:r>
              <a:rPr dirty="0" sz="850" spc="-95">
                <a:latin typeface="Arimo"/>
                <a:cs typeface="Arimo"/>
              </a:rPr>
              <a:t>LAHF	</a:t>
            </a:r>
            <a:r>
              <a:rPr dirty="0" sz="850" spc="-50">
                <a:latin typeface="Arimo"/>
                <a:cs typeface="Arimo"/>
              </a:rPr>
              <a:t>AH=bayrak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485775" algn="l"/>
              </a:tabLst>
            </a:pPr>
            <a:r>
              <a:rPr dirty="0" sz="850" spc="-110">
                <a:latin typeface="Arimo"/>
                <a:cs typeface="Arimo"/>
              </a:rPr>
              <a:t>SAHF	</a:t>
            </a:r>
            <a:r>
              <a:rPr dirty="0" sz="850" spc="-50">
                <a:latin typeface="Arimo"/>
                <a:cs typeface="Arimo"/>
              </a:rPr>
              <a:t>bayrak=AH</a:t>
            </a:r>
            <a:endParaRPr sz="850">
              <a:latin typeface="Arimo"/>
              <a:cs typeface="Arim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72781" y="3282276"/>
            <a:ext cx="1413510" cy="12700"/>
          </a:xfrm>
          <a:custGeom>
            <a:avLst/>
            <a:gdLst/>
            <a:ahLst/>
            <a:cxnLst/>
            <a:rect l="l" t="t" r="r" b="b"/>
            <a:pathLst>
              <a:path w="1413509" h="12700">
                <a:moveTo>
                  <a:pt x="1413002" y="12128"/>
                </a:moveTo>
                <a:lnTo>
                  <a:pt x="1413002" y="0"/>
                </a:lnTo>
                <a:lnTo>
                  <a:pt x="0" y="0"/>
                </a:lnTo>
                <a:lnTo>
                  <a:pt x="0" y="12128"/>
                </a:lnTo>
                <a:lnTo>
                  <a:pt x="1413002" y="1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604200" y="2902630"/>
            <a:ext cx="1297940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63220" algn="l"/>
              </a:tabLst>
            </a:pPr>
            <a:r>
              <a:rPr dirty="0" sz="850" spc="-170">
                <a:latin typeface="Arimo"/>
                <a:cs typeface="Arimo"/>
              </a:rPr>
              <a:t>S             </a:t>
            </a:r>
            <a:r>
              <a:rPr dirty="0" sz="850" spc="-145">
                <a:latin typeface="Arimo"/>
                <a:cs typeface="Arimo"/>
              </a:rPr>
              <a:t> </a:t>
            </a:r>
            <a:r>
              <a:rPr dirty="0" sz="850" spc="-114">
                <a:latin typeface="Arimo"/>
                <a:cs typeface="Arimo"/>
              </a:rPr>
              <a:t>Z	</a:t>
            </a:r>
            <a:r>
              <a:rPr dirty="0" sz="850" spc="-75">
                <a:latin typeface="Arimo"/>
                <a:cs typeface="Arimo"/>
              </a:rPr>
              <a:t>? </a:t>
            </a:r>
            <a:r>
              <a:rPr dirty="0" sz="850" spc="-65">
                <a:latin typeface="Arimo"/>
                <a:cs typeface="Arimo"/>
              </a:rPr>
              <a:t>A </a:t>
            </a:r>
            <a:r>
              <a:rPr dirty="0" sz="850" spc="-75">
                <a:latin typeface="Arimo"/>
                <a:cs typeface="Arimo"/>
              </a:rPr>
              <a:t>? </a:t>
            </a:r>
            <a:r>
              <a:rPr dirty="0" sz="850" spc="-120">
                <a:latin typeface="Arimo"/>
                <a:cs typeface="Arimo"/>
              </a:rPr>
              <a:t>P </a:t>
            </a:r>
            <a:r>
              <a:rPr dirty="0" sz="850" spc="-75">
                <a:latin typeface="Arimo"/>
                <a:cs typeface="Arimo"/>
              </a:rPr>
              <a:t>?</a:t>
            </a:r>
            <a:r>
              <a:rPr dirty="0" sz="850" spc="80">
                <a:latin typeface="Arimo"/>
                <a:cs typeface="Arimo"/>
              </a:rPr>
              <a:t> </a:t>
            </a:r>
            <a:r>
              <a:rPr dirty="0" sz="850" spc="-155">
                <a:latin typeface="Arimo"/>
                <a:cs typeface="Arimo"/>
              </a:rPr>
              <a:t>C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63220" algn="l"/>
              </a:tabLst>
            </a:pPr>
            <a:r>
              <a:rPr dirty="0" baseline="3267" sz="1275" spc="-254">
                <a:latin typeface="Arimo"/>
                <a:cs typeface="Arimo"/>
              </a:rPr>
              <a:t>S             </a:t>
            </a:r>
            <a:r>
              <a:rPr dirty="0" baseline="3267" sz="1275" spc="-217">
                <a:latin typeface="Arimo"/>
                <a:cs typeface="Arimo"/>
              </a:rPr>
              <a:t> </a:t>
            </a:r>
            <a:r>
              <a:rPr dirty="0" baseline="3267" sz="1275" spc="-172">
                <a:latin typeface="Arimo"/>
                <a:cs typeface="Arimo"/>
              </a:rPr>
              <a:t>Z	</a:t>
            </a:r>
            <a:r>
              <a:rPr dirty="0" sz="850" spc="1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19323" y="3115550"/>
            <a:ext cx="79438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3267" sz="1275" spc="-97">
                <a:latin typeface="Arimo"/>
                <a:cs typeface="Arimo"/>
              </a:rPr>
              <a:t>A </a:t>
            </a:r>
            <a:r>
              <a:rPr dirty="0" sz="850" spc="10">
                <a:latin typeface="Arial"/>
                <a:cs typeface="Arial"/>
              </a:rPr>
              <a:t>0 </a:t>
            </a:r>
            <a:r>
              <a:rPr dirty="0" baseline="3267" sz="1275" spc="-179">
                <a:latin typeface="Arimo"/>
                <a:cs typeface="Arimo"/>
              </a:rPr>
              <a:t>P </a:t>
            </a:r>
            <a:r>
              <a:rPr dirty="0" sz="850" spc="10">
                <a:latin typeface="Arial"/>
                <a:cs typeface="Arial"/>
              </a:rPr>
              <a:t>0</a:t>
            </a:r>
            <a:r>
              <a:rPr dirty="0" sz="850" spc="150">
                <a:latin typeface="Arial"/>
                <a:cs typeface="Arial"/>
              </a:rPr>
              <a:t> </a:t>
            </a:r>
            <a:r>
              <a:rPr dirty="0" baseline="3267" sz="1275" spc="-232">
                <a:latin typeface="Arimo"/>
                <a:cs typeface="Arimo"/>
              </a:rPr>
              <a:t>C</a:t>
            </a:r>
            <a:endParaRPr baseline="3267" sz="1275">
              <a:latin typeface="Arimo"/>
              <a:cs typeface="Arim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222</a:t>
            </a:r>
            <a:endParaRPr sz="550">
              <a:latin typeface="Arimo"/>
              <a:cs typeface="Arim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146180" y="4391514"/>
            <a:ext cx="387985" cy="98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30"/>
              </a:lnSpc>
              <a:tabLst>
                <a:tab pos="362585" algn="l"/>
              </a:tabLst>
            </a:pPr>
            <a:r>
              <a:rPr dirty="0" sz="750" spc="25">
                <a:latin typeface="Arimo"/>
                <a:cs typeface="Arimo"/>
              </a:rPr>
              <a:t>’</a:t>
            </a:r>
            <a:r>
              <a:rPr dirty="0" sz="750" spc="25">
                <a:latin typeface="Arimo"/>
                <a:cs typeface="Arimo"/>
              </a:rPr>
              <a:t>	</a:t>
            </a:r>
            <a:r>
              <a:rPr dirty="0" sz="750" spc="25">
                <a:latin typeface="Arimo"/>
                <a:cs typeface="Arimo"/>
              </a:rPr>
              <a:t>‘</a:t>
            </a:r>
            <a:endParaRPr sz="750">
              <a:latin typeface="Arimo"/>
              <a:cs typeface="Arim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96493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34915" y="4354271"/>
            <a:ext cx="3604895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-45" b="1">
                <a:latin typeface="Trebuchet MS"/>
                <a:cs typeface="Trebuchet MS"/>
              </a:rPr>
              <a:t>Örnek1: </a:t>
            </a:r>
            <a:r>
              <a:rPr dirty="0" sz="750" spc="-30">
                <a:latin typeface="Arimo"/>
                <a:cs typeface="Arimo"/>
              </a:rPr>
              <a:t>1 </a:t>
            </a:r>
            <a:r>
              <a:rPr dirty="0" sz="750" spc="-20">
                <a:latin typeface="Arimo"/>
                <a:cs typeface="Arimo"/>
              </a:rPr>
              <a:t>den </a:t>
            </a:r>
            <a:r>
              <a:rPr dirty="0" sz="750" spc="-30">
                <a:latin typeface="Arimo"/>
                <a:cs typeface="Arimo"/>
              </a:rPr>
              <a:t>100 </a:t>
            </a:r>
            <a:r>
              <a:rPr dirty="0" sz="750" spc="-35">
                <a:latin typeface="Arimo"/>
                <a:cs typeface="Arimo"/>
              </a:rPr>
              <a:t>e </a:t>
            </a:r>
            <a:r>
              <a:rPr dirty="0" sz="750" spc="-30">
                <a:latin typeface="Arimo"/>
                <a:cs typeface="Arimo"/>
              </a:rPr>
              <a:t>kadar </a:t>
            </a:r>
            <a:r>
              <a:rPr dirty="0" sz="750" spc="-20">
                <a:latin typeface="Arimo"/>
                <a:cs typeface="Arimo"/>
              </a:rPr>
              <a:t>olan </a:t>
            </a:r>
            <a:r>
              <a:rPr dirty="0" sz="750" spc="-85">
                <a:latin typeface="Arimo"/>
                <a:cs typeface="Arimo"/>
              </a:rPr>
              <a:t>say</a:t>
            </a:r>
            <a:r>
              <a:rPr dirty="0" sz="750" spc="-85">
                <a:latin typeface="WenQuanYi Micro Hei Mono"/>
                <a:cs typeface="WenQuanYi Micro Hei Mono"/>
              </a:rPr>
              <a:t>ı</a:t>
            </a:r>
            <a:r>
              <a:rPr dirty="0" sz="750" spc="-85">
                <a:latin typeface="Arimo"/>
                <a:cs typeface="Arimo"/>
              </a:rPr>
              <a:t>lar</a:t>
            </a:r>
            <a:r>
              <a:rPr dirty="0" sz="750" spc="-85">
                <a:latin typeface="WenQuanYi Micro Hei Mono"/>
                <a:cs typeface="WenQuanYi Micro Hei Mono"/>
              </a:rPr>
              <a:t>ı</a:t>
            </a:r>
            <a:r>
              <a:rPr dirty="0" sz="750" spc="-85">
                <a:latin typeface="Arimo"/>
                <a:cs typeface="Arimo"/>
              </a:rPr>
              <a:t>n </a:t>
            </a:r>
            <a:r>
              <a:rPr dirty="0" sz="750" spc="-70">
                <a:latin typeface="Arimo"/>
                <a:cs typeface="Arimo"/>
              </a:rPr>
              <a:t>toplam</a:t>
            </a:r>
            <a:r>
              <a:rPr dirty="0" sz="750" spc="-70">
                <a:latin typeface="WenQuanYi Micro Hei Mono"/>
                <a:cs typeface="WenQuanYi Micro Hei Mono"/>
              </a:rPr>
              <a:t>ı</a:t>
            </a:r>
            <a:r>
              <a:rPr dirty="0" sz="750" spc="-70">
                <a:latin typeface="Arimo"/>
                <a:cs typeface="Arimo"/>
              </a:rPr>
              <a:t>n</a:t>
            </a:r>
            <a:r>
              <a:rPr dirty="0" sz="750" spc="-70">
                <a:latin typeface="WenQuanYi Micro Hei Mono"/>
                <a:cs typeface="WenQuanYi Micro Hei Mono"/>
              </a:rPr>
              <a:t>ı </a:t>
            </a:r>
            <a:r>
              <a:rPr dirty="0" sz="750" spc="-15">
                <a:latin typeface="Arimo"/>
                <a:cs typeface="Arimo"/>
              </a:rPr>
              <a:t>bulup </a:t>
            </a:r>
            <a:r>
              <a:rPr dirty="0" sz="750" spc="-35">
                <a:latin typeface="Arimo"/>
                <a:cs typeface="Arimo"/>
              </a:rPr>
              <a:t>sonucu </a:t>
            </a:r>
            <a:r>
              <a:rPr dirty="0" sz="750" spc="-95">
                <a:latin typeface="Arimo"/>
                <a:cs typeface="Arimo"/>
              </a:rPr>
              <a:t>SONUC </a:t>
            </a:r>
            <a:r>
              <a:rPr dirty="0" sz="750" spc="-40">
                <a:latin typeface="Arimo"/>
                <a:cs typeface="Arimo"/>
              </a:rPr>
              <a:t>de</a:t>
            </a:r>
            <a:r>
              <a:rPr dirty="0" sz="750" spc="-40">
                <a:latin typeface="WenQuanYi Micro Hei Mono"/>
                <a:cs typeface="WenQuanYi Micro Hei Mono"/>
              </a:rPr>
              <a:t>ğ</a:t>
            </a:r>
            <a:r>
              <a:rPr dirty="0" sz="750" spc="-40">
                <a:latin typeface="Arimo"/>
                <a:cs typeface="Arimo"/>
              </a:rPr>
              <a:t>i</a:t>
            </a:r>
            <a:r>
              <a:rPr dirty="0" sz="750" spc="-40">
                <a:latin typeface="WenQuanYi Micro Hei Mono"/>
                <a:cs typeface="WenQuanYi Micro Hei Mono"/>
              </a:rPr>
              <a:t>ş</a:t>
            </a:r>
            <a:r>
              <a:rPr dirty="0" sz="750" spc="-40">
                <a:latin typeface="Arimo"/>
                <a:cs typeface="Arimo"/>
              </a:rPr>
              <a:t>kenine</a:t>
            </a:r>
            <a:r>
              <a:rPr dirty="0" sz="750" spc="-85">
                <a:latin typeface="Arimo"/>
                <a:cs typeface="Arimo"/>
              </a:rPr>
              <a:t> </a:t>
            </a:r>
            <a:r>
              <a:rPr dirty="0" sz="750" spc="-20">
                <a:latin typeface="Arimo"/>
                <a:cs typeface="Arimo"/>
              </a:rPr>
              <a:t>atan</a:t>
            </a:r>
            <a:endParaRPr sz="750">
              <a:latin typeface="Arimo"/>
              <a:cs typeface="Arim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4926" y="4471880"/>
            <a:ext cx="697230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-55">
                <a:latin typeface="Arimo"/>
                <a:cs typeface="Arimo"/>
              </a:rPr>
              <a:t>program</a:t>
            </a:r>
            <a:r>
              <a:rPr dirty="0" sz="750" spc="-55">
                <a:latin typeface="WenQuanYi Micro Hei Mono"/>
                <a:cs typeface="WenQuanYi Micro Hei Mono"/>
              </a:rPr>
              <a:t>ı</a:t>
            </a:r>
            <a:r>
              <a:rPr dirty="0" sz="750" spc="-320">
                <a:latin typeface="WenQuanYi Micro Hei Mono"/>
                <a:cs typeface="WenQuanYi Micro Hei Mono"/>
              </a:rPr>
              <a:t> </a:t>
            </a:r>
            <a:r>
              <a:rPr dirty="0" sz="750" spc="-105">
                <a:latin typeface="Arimo"/>
                <a:cs typeface="Arimo"/>
              </a:rPr>
              <a:t>yaz</a:t>
            </a:r>
            <a:r>
              <a:rPr dirty="0" sz="750" spc="-105">
                <a:latin typeface="WenQuanYi Micro Hei Mono"/>
                <a:cs typeface="WenQuanYi Micro Hei Mono"/>
              </a:rPr>
              <a:t>ı</a:t>
            </a:r>
            <a:r>
              <a:rPr dirty="0" sz="750" spc="-105">
                <a:latin typeface="Arimo"/>
                <a:cs typeface="Arimo"/>
              </a:rPr>
              <a:t>n</a:t>
            </a:r>
            <a:r>
              <a:rPr dirty="0" sz="750" spc="-105">
                <a:latin typeface="WenQuanYi Micro Hei Mono"/>
                <a:cs typeface="WenQuanYi Micro Hei Mono"/>
              </a:rPr>
              <a:t>ı</a:t>
            </a:r>
            <a:r>
              <a:rPr dirty="0" sz="750" spc="-105">
                <a:latin typeface="Arimo"/>
                <a:cs typeface="Arimo"/>
              </a:rPr>
              <a:t>z.</a:t>
            </a:r>
            <a:endParaRPr sz="750">
              <a:latin typeface="Arimo"/>
              <a:cs typeface="Arimo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700557" y="4629124"/>
          <a:ext cx="3913505" cy="2583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4839"/>
                <a:gridCol w="2009139"/>
              </a:tblGrid>
              <a:tr h="11416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550" spc="5">
                          <a:latin typeface="Arial"/>
                          <a:cs typeface="Arial"/>
                        </a:rPr>
                        <a:t>1. yol şartlı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dallanma </a:t>
                      </a:r>
                      <a:r>
                        <a:rPr dirty="0" sz="550" spc="5">
                          <a:latin typeface="Arial"/>
                          <a:cs typeface="Arial"/>
                        </a:rPr>
                        <a:t>komutları</a:t>
                      </a:r>
                      <a:r>
                        <a:rPr dirty="0" sz="55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>
                          <a:latin typeface="Arial"/>
                          <a:cs typeface="Arial"/>
                        </a:rPr>
                        <a:t>ile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550" spc="5">
                          <a:latin typeface="Arial"/>
                          <a:cs typeface="Arial"/>
                        </a:rPr>
                        <a:t>2.yol </a:t>
                      </a:r>
                      <a:r>
                        <a:rPr dirty="0" sz="550" spc="15">
                          <a:latin typeface="Arial"/>
                          <a:cs typeface="Arial"/>
                        </a:rPr>
                        <a:t>LOOP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komutu</a:t>
                      </a:r>
                      <a:r>
                        <a:rPr dirty="0" sz="5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>
                          <a:latin typeface="Arial"/>
                          <a:cs typeface="Arial"/>
                        </a:rPr>
                        <a:t>ile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3338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550" spc="10">
                          <a:latin typeface="Arial"/>
                          <a:cs typeface="Arial"/>
                        </a:rPr>
                        <a:t>.MODEL</a:t>
                      </a:r>
                      <a:r>
                        <a:rPr dirty="0" sz="5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SMALL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550" spc="5">
                          <a:latin typeface="Arial"/>
                          <a:cs typeface="Arial"/>
                        </a:rPr>
                        <a:t>.STACK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64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550" spc="-5">
                          <a:latin typeface="Arial"/>
                          <a:cs typeface="Arial"/>
                        </a:rPr>
                        <a:t>.DATA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2063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550" spc="15">
                          <a:latin typeface="Arial"/>
                          <a:cs typeface="Arial"/>
                        </a:rPr>
                        <a:t>SONUC </a:t>
                      </a:r>
                      <a:r>
                        <a:rPr dirty="0" sz="550" spc="20">
                          <a:latin typeface="Arial"/>
                          <a:cs typeface="Arial"/>
                        </a:rPr>
                        <a:t>DW</a:t>
                      </a:r>
                      <a:r>
                        <a:rPr dirty="0" sz="550" spc="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 spc="15">
                          <a:latin typeface="Arial"/>
                          <a:cs typeface="Arial"/>
                        </a:rPr>
                        <a:t>?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550" spc="15">
                          <a:latin typeface="Arial"/>
                          <a:cs typeface="Arial"/>
                        </a:rPr>
                        <a:t>.CODE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65735" marR="1137920" indent="-107950">
                        <a:lnSpc>
                          <a:spcPct val="149100"/>
                        </a:lnSpc>
                      </a:pPr>
                      <a:r>
                        <a:rPr dirty="0" sz="550" spc="15">
                          <a:latin typeface="Arial"/>
                          <a:cs typeface="Arial"/>
                        </a:rPr>
                        <a:t>ANA PROC </a:t>
                      </a:r>
                      <a:r>
                        <a:rPr dirty="0" sz="550" spc="5">
                          <a:latin typeface="Arial"/>
                          <a:cs typeface="Arial"/>
                        </a:rPr>
                        <a:t>FAR  </a:t>
                      </a:r>
                      <a:r>
                        <a:rPr dirty="0" sz="550" spc="15">
                          <a:latin typeface="Arial"/>
                          <a:cs typeface="Arial"/>
                        </a:rPr>
                        <a:t>MOV </a:t>
                      </a:r>
                      <a:r>
                        <a:rPr dirty="0" sz="550">
                          <a:latin typeface="Arial"/>
                          <a:cs typeface="Arial"/>
                        </a:rPr>
                        <a:t>AX,@DATA  </a:t>
                      </a:r>
                      <a:r>
                        <a:rPr dirty="0" sz="550" spc="20">
                          <a:latin typeface="Arial"/>
                          <a:cs typeface="Arial"/>
                        </a:rPr>
                        <a:t>MOV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DS, AX  </a:t>
                      </a:r>
                      <a:r>
                        <a:rPr dirty="0" sz="550" spc="15">
                          <a:latin typeface="Arial"/>
                          <a:cs typeface="Arial"/>
                        </a:rPr>
                        <a:t>MOV</a:t>
                      </a:r>
                      <a:r>
                        <a:rPr dirty="0" sz="5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AX,00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20955" marR="1287780" indent="144145">
                        <a:lnSpc>
                          <a:spcPct val="149100"/>
                        </a:lnSpc>
                      </a:pPr>
                      <a:r>
                        <a:rPr dirty="0" sz="550" spc="15">
                          <a:latin typeface="Arial"/>
                          <a:cs typeface="Arial"/>
                        </a:rPr>
                        <a:t>MOV</a:t>
                      </a:r>
                      <a:r>
                        <a:rPr dirty="0" sz="55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CX,100  BAS: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65735" marR="1312545" indent="-4445">
                        <a:lnSpc>
                          <a:spcPct val="149100"/>
                        </a:lnSpc>
                      </a:pPr>
                      <a:r>
                        <a:rPr dirty="0" sz="550" spc="15">
                          <a:latin typeface="Arial"/>
                          <a:cs typeface="Arial"/>
                        </a:rPr>
                        <a:t>ADD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AX,</a:t>
                      </a:r>
                      <a:r>
                        <a:rPr dirty="0" sz="55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 spc="15">
                          <a:latin typeface="Arial"/>
                          <a:cs typeface="Arial"/>
                        </a:rPr>
                        <a:t>CX  DEC</a:t>
                      </a:r>
                      <a:r>
                        <a:rPr dirty="0" sz="5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 spc="15">
                          <a:latin typeface="Arial"/>
                          <a:cs typeface="Arial"/>
                        </a:rPr>
                        <a:t>CX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65735" marR="443230">
                        <a:lnSpc>
                          <a:spcPct val="149100"/>
                        </a:lnSpc>
                      </a:pPr>
                      <a:r>
                        <a:rPr dirty="0" sz="550" spc="10">
                          <a:latin typeface="Arial"/>
                          <a:cs typeface="Arial"/>
                        </a:rPr>
                        <a:t>JNE BAS; Sonuç </a:t>
                      </a:r>
                      <a:r>
                        <a:rPr dirty="0" sz="550" spc="5">
                          <a:latin typeface="Arial"/>
                          <a:cs typeface="Arial"/>
                        </a:rPr>
                        <a:t>sıfır değilse </a:t>
                      </a:r>
                      <a:r>
                        <a:rPr dirty="0" sz="550" spc="15">
                          <a:latin typeface="Arial"/>
                          <a:cs typeface="Arial"/>
                        </a:rPr>
                        <a:t>BAS a </a:t>
                      </a:r>
                      <a:r>
                        <a:rPr dirty="0" sz="550" spc="5">
                          <a:latin typeface="Arial"/>
                          <a:cs typeface="Arial"/>
                        </a:rPr>
                        <a:t>git  </a:t>
                      </a:r>
                      <a:r>
                        <a:rPr dirty="0" sz="550" spc="15">
                          <a:latin typeface="Arial"/>
                          <a:cs typeface="Arial"/>
                        </a:rPr>
                        <a:t>MOV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SONUC,</a:t>
                      </a:r>
                      <a:r>
                        <a:rPr dirty="0" sz="5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AX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65735" marR="1268095">
                        <a:lnSpc>
                          <a:spcPct val="149100"/>
                        </a:lnSpc>
                        <a:spcBef>
                          <a:spcPts val="5"/>
                        </a:spcBef>
                      </a:pPr>
                      <a:r>
                        <a:rPr dirty="0" sz="550" spc="15">
                          <a:latin typeface="Arial"/>
                          <a:cs typeface="Arial"/>
                        </a:rPr>
                        <a:t>MOV</a:t>
                      </a:r>
                      <a:r>
                        <a:rPr dirty="0" sz="55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AH,4CH  INT</a:t>
                      </a:r>
                      <a:r>
                        <a:rPr dirty="0" sz="5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21H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82550" marR="1481455" indent="-62230">
                        <a:lnSpc>
                          <a:spcPct val="149200"/>
                        </a:lnSpc>
                      </a:pPr>
                      <a:r>
                        <a:rPr dirty="0" sz="550" spc="15">
                          <a:latin typeface="Arial"/>
                          <a:cs typeface="Arial"/>
                        </a:rPr>
                        <a:t>ANA ENDP  END</a:t>
                      </a:r>
                      <a:r>
                        <a:rPr dirty="0" sz="5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ANA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055" marR="215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550" spc="15">
                          <a:latin typeface="Arial"/>
                          <a:cs typeface="Arial"/>
                        </a:rPr>
                        <a:t>.MODEL</a:t>
                      </a:r>
                      <a:r>
                        <a:rPr dirty="0" sz="5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SMALL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86055" marR="215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550" spc="5">
                          <a:latin typeface="Arial"/>
                          <a:cs typeface="Arial"/>
                        </a:rPr>
                        <a:t>.STACK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64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86055" marR="215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550" spc="-5">
                          <a:latin typeface="Arial"/>
                          <a:cs typeface="Arial"/>
                        </a:rPr>
                        <a:t>.DATA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269240" marR="215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550" spc="15">
                          <a:latin typeface="Arial"/>
                          <a:cs typeface="Arial"/>
                        </a:rPr>
                        <a:t>SONUC </a:t>
                      </a:r>
                      <a:r>
                        <a:rPr dirty="0" sz="550" spc="20">
                          <a:latin typeface="Arial"/>
                          <a:cs typeface="Arial"/>
                        </a:rPr>
                        <a:t>DW</a:t>
                      </a:r>
                      <a:r>
                        <a:rPr dirty="0" sz="550" spc="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 spc="15">
                          <a:latin typeface="Arial"/>
                          <a:cs typeface="Arial"/>
                        </a:rPr>
                        <a:t>?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86055" marR="215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550" spc="15">
                          <a:latin typeface="Arial"/>
                          <a:cs typeface="Arial"/>
                        </a:rPr>
                        <a:t>.CODE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65735" marR="1252220" indent="-107950">
                        <a:lnSpc>
                          <a:spcPct val="149100"/>
                        </a:lnSpc>
                      </a:pPr>
                      <a:r>
                        <a:rPr dirty="0" sz="550" spc="15">
                          <a:latin typeface="Arial"/>
                          <a:cs typeface="Arial"/>
                        </a:rPr>
                        <a:t>ANA PROC </a:t>
                      </a:r>
                      <a:r>
                        <a:rPr dirty="0" sz="550" spc="5">
                          <a:latin typeface="Arial"/>
                          <a:cs typeface="Arial"/>
                        </a:rPr>
                        <a:t>FAR  </a:t>
                      </a:r>
                      <a:r>
                        <a:rPr dirty="0" sz="550" spc="15">
                          <a:latin typeface="Arial"/>
                          <a:cs typeface="Arial"/>
                        </a:rPr>
                        <a:t>MOV </a:t>
                      </a:r>
                      <a:r>
                        <a:rPr dirty="0" sz="550">
                          <a:latin typeface="Arial"/>
                          <a:cs typeface="Arial"/>
                        </a:rPr>
                        <a:t>AX,@DATA  </a:t>
                      </a:r>
                      <a:r>
                        <a:rPr dirty="0" sz="550" spc="20">
                          <a:latin typeface="Arial"/>
                          <a:cs typeface="Arial"/>
                        </a:rPr>
                        <a:t>MOV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DS, AX  </a:t>
                      </a:r>
                      <a:r>
                        <a:rPr dirty="0" sz="550" spc="15">
                          <a:latin typeface="Arial"/>
                          <a:cs typeface="Arial"/>
                        </a:rPr>
                        <a:t>MOV</a:t>
                      </a:r>
                      <a:r>
                        <a:rPr dirty="0" sz="5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AX,00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20955" marR="1402080" indent="144145">
                        <a:lnSpc>
                          <a:spcPct val="149100"/>
                        </a:lnSpc>
                      </a:pPr>
                      <a:r>
                        <a:rPr dirty="0" sz="550" spc="15">
                          <a:latin typeface="Arial"/>
                          <a:cs typeface="Arial"/>
                        </a:rPr>
                        <a:t>MOV</a:t>
                      </a:r>
                      <a:r>
                        <a:rPr dirty="0" sz="55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CX,100  BAS: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61925" marR="215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550" spc="15">
                          <a:latin typeface="Arial"/>
                          <a:cs typeface="Arial"/>
                        </a:rPr>
                        <a:t>ADD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AX,</a:t>
                      </a:r>
                      <a:r>
                        <a:rPr dirty="0" sz="5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 spc="15">
                          <a:latin typeface="Arial"/>
                          <a:cs typeface="Arial"/>
                        </a:rPr>
                        <a:t>CX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65735" marR="99060">
                        <a:lnSpc>
                          <a:spcPct val="149100"/>
                        </a:lnSpc>
                      </a:pPr>
                      <a:r>
                        <a:rPr dirty="0" sz="550" spc="15">
                          <a:latin typeface="Arial"/>
                          <a:cs typeface="Arial"/>
                        </a:rPr>
                        <a:t>LOOP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BAS; </a:t>
                      </a:r>
                      <a:r>
                        <a:rPr dirty="0" sz="550" spc="5">
                          <a:latin typeface="Arial"/>
                          <a:cs typeface="Arial"/>
                        </a:rPr>
                        <a:t>CX’i </a:t>
                      </a:r>
                      <a:r>
                        <a:rPr dirty="0" sz="550" spc="15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550" spc="5">
                          <a:latin typeface="Arial"/>
                          <a:cs typeface="Arial"/>
                        </a:rPr>
                        <a:t>azalt sıfıra eşit değilse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BAS’ </a:t>
                      </a:r>
                      <a:r>
                        <a:rPr dirty="0" sz="550" spc="1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550" spc="5">
                          <a:latin typeface="Arial"/>
                          <a:cs typeface="Arial"/>
                        </a:rPr>
                        <a:t>git  </a:t>
                      </a:r>
                      <a:r>
                        <a:rPr dirty="0" sz="550" spc="15">
                          <a:latin typeface="Arial"/>
                          <a:cs typeface="Arial"/>
                        </a:rPr>
                        <a:t>MOV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SONUC,</a:t>
                      </a:r>
                      <a:r>
                        <a:rPr dirty="0" sz="5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AX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65735" marR="1381760">
                        <a:lnSpc>
                          <a:spcPct val="149100"/>
                        </a:lnSpc>
                      </a:pPr>
                      <a:r>
                        <a:rPr dirty="0" sz="550" spc="15">
                          <a:latin typeface="Arial"/>
                          <a:cs typeface="Arial"/>
                        </a:rPr>
                        <a:t>MOV</a:t>
                      </a:r>
                      <a:r>
                        <a:rPr dirty="0" sz="55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AH,4CH  INT</a:t>
                      </a:r>
                      <a:r>
                        <a:rPr dirty="0" sz="5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21H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83185" marR="1595755" indent="-62230">
                        <a:lnSpc>
                          <a:spcPct val="149100"/>
                        </a:lnSpc>
                      </a:pPr>
                      <a:r>
                        <a:rPr dirty="0" sz="550" spc="15">
                          <a:latin typeface="Arial"/>
                          <a:cs typeface="Arial"/>
                        </a:rPr>
                        <a:t>ANA</a:t>
                      </a:r>
                      <a:r>
                        <a:rPr dirty="0" sz="55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 spc="15">
                          <a:latin typeface="Arial"/>
                          <a:cs typeface="Arial"/>
                        </a:rPr>
                        <a:t>ENDP  END</a:t>
                      </a:r>
                      <a:r>
                        <a:rPr dirty="0" sz="5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ANA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00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595"/>
                        </a:lnSpc>
                        <a:spcBef>
                          <a:spcPts val="90"/>
                        </a:spcBef>
                      </a:pPr>
                      <a:r>
                        <a:rPr dirty="0" sz="550" spc="-5">
                          <a:solidFill>
                            <a:srgbClr val="898989"/>
                          </a:solidFill>
                          <a:latin typeface="Arimo"/>
                          <a:cs typeface="Arimo"/>
                        </a:rPr>
                        <a:t>22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4593393" y="7104884"/>
            <a:ext cx="62865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3</a:t>
            </a:r>
            <a:endParaRPr sz="550">
              <a:latin typeface="Arimo"/>
              <a:cs typeface="Arim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9461" y="3779202"/>
            <a:ext cx="10069830" cy="3773804"/>
            <a:chOff x="59461" y="3779202"/>
            <a:chExt cx="10069830" cy="3773804"/>
          </a:xfrm>
        </p:grpSpPr>
        <p:sp>
          <p:nvSpPr>
            <p:cNvPr id="45" name="object 45"/>
            <p:cNvSpPr/>
            <p:nvPr/>
          </p:nvSpPr>
          <p:spPr>
            <a:xfrm>
              <a:off x="59778" y="3779520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10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152157" y="4329480"/>
              <a:ext cx="2976880" cy="96520"/>
            </a:xfrm>
            <a:custGeom>
              <a:avLst/>
              <a:gdLst/>
              <a:ahLst/>
              <a:cxnLst/>
              <a:rect l="l" t="t" r="r" b="b"/>
              <a:pathLst>
                <a:path w="2976879" h="96520">
                  <a:moveTo>
                    <a:pt x="2976740" y="0"/>
                  </a:moveTo>
                  <a:lnTo>
                    <a:pt x="2970860" y="0"/>
                  </a:lnTo>
                  <a:lnTo>
                    <a:pt x="6248" y="0"/>
                  </a:lnTo>
                  <a:lnTo>
                    <a:pt x="0" y="0"/>
                  </a:lnTo>
                  <a:lnTo>
                    <a:pt x="0" y="6248"/>
                  </a:lnTo>
                  <a:lnTo>
                    <a:pt x="0" y="96227"/>
                  </a:lnTo>
                  <a:lnTo>
                    <a:pt x="6248" y="96227"/>
                  </a:lnTo>
                  <a:lnTo>
                    <a:pt x="6248" y="6248"/>
                  </a:lnTo>
                  <a:lnTo>
                    <a:pt x="2970860" y="6248"/>
                  </a:lnTo>
                  <a:lnTo>
                    <a:pt x="2970860" y="96227"/>
                  </a:lnTo>
                  <a:lnTo>
                    <a:pt x="2976727" y="96227"/>
                  </a:lnTo>
                  <a:lnTo>
                    <a:pt x="2976727" y="6248"/>
                  </a:lnTo>
                  <a:lnTo>
                    <a:pt x="29767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7385062" y="4316755"/>
            <a:ext cx="747395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10">
                <a:latin typeface="Arial"/>
                <a:cs typeface="Arial"/>
              </a:rPr>
              <a:t>.MODEL</a:t>
            </a:r>
            <a:r>
              <a:rPr dirty="0" sz="750" spc="-80">
                <a:latin typeface="Arial"/>
                <a:cs typeface="Arial"/>
              </a:rPr>
              <a:t> </a:t>
            </a:r>
            <a:r>
              <a:rPr dirty="0" sz="750" spc="10">
                <a:latin typeface="Arial"/>
                <a:cs typeface="Arial"/>
              </a:rPr>
              <a:t>SMALL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783275" y="4424934"/>
            <a:ext cx="4412615" cy="828040"/>
            <a:chOff x="5783275" y="4424934"/>
            <a:chExt cx="4412615" cy="828040"/>
          </a:xfrm>
        </p:grpSpPr>
        <p:sp>
          <p:nvSpPr>
            <p:cNvPr id="49" name="object 49"/>
            <p:cNvSpPr/>
            <p:nvPr/>
          </p:nvSpPr>
          <p:spPr>
            <a:xfrm>
              <a:off x="5783275" y="4424934"/>
              <a:ext cx="4412615" cy="414020"/>
            </a:xfrm>
            <a:custGeom>
              <a:avLst/>
              <a:gdLst/>
              <a:ahLst/>
              <a:cxnLst/>
              <a:rect l="l" t="t" r="r" b="b"/>
              <a:pathLst>
                <a:path w="4412615" h="414020">
                  <a:moveTo>
                    <a:pt x="4412170" y="413765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3766"/>
                  </a:lnTo>
                  <a:lnTo>
                    <a:pt x="4412170" y="4137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152157" y="4424946"/>
              <a:ext cx="2976880" cy="414020"/>
            </a:xfrm>
            <a:custGeom>
              <a:avLst/>
              <a:gdLst/>
              <a:ahLst/>
              <a:cxnLst/>
              <a:rect l="l" t="t" r="r" b="b"/>
              <a:pathLst>
                <a:path w="2976879" h="414020">
                  <a:moveTo>
                    <a:pt x="6248" y="0"/>
                  </a:moveTo>
                  <a:lnTo>
                    <a:pt x="0" y="0"/>
                  </a:lnTo>
                  <a:lnTo>
                    <a:pt x="0" y="413766"/>
                  </a:lnTo>
                  <a:lnTo>
                    <a:pt x="6248" y="413766"/>
                  </a:lnTo>
                  <a:lnTo>
                    <a:pt x="6248" y="0"/>
                  </a:lnTo>
                  <a:close/>
                </a:path>
                <a:path w="2976879" h="414020">
                  <a:moveTo>
                    <a:pt x="2976727" y="0"/>
                  </a:moveTo>
                  <a:lnTo>
                    <a:pt x="2970860" y="0"/>
                  </a:lnTo>
                  <a:lnTo>
                    <a:pt x="2970860" y="413766"/>
                  </a:lnTo>
                  <a:lnTo>
                    <a:pt x="2976727" y="413766"/>
                  </a:lnTo>
                  <a:lnTo>
                    <a:pt x="29767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783275" y="4838700"/>
              <a:ext cx="4412615" cy="414020"/>
            </a:xfrm>
            <a:custGeom>
              <a:avLst/>
              <a:gdLst/>
              <a:ahLst/>
              <a:cxnLst/>
              <a:rect l="l" t="t" r="r" b="b"/>
              <a:pathLst>
                <a:path w="4412615" h="414020">
                  <a:moveTo>
                    <a:pt x="4412170" y="413765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3766"/>
                  </a:lnTo>
                  <a:lnTo>
                    <a:pt x="4412170" y="4137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152157" y="4838712"/>
              <a:ext cx="2976880" cy="414020"/>
            </a:xfrm>
            <a:custGeom>
              <a:avLst/>
              <a:gdLst/>
              <a:ahLst/>
              <a:cxnLst/>
              <a:rect l="l" t="t" r="r" b="b"/>
              <a:pathLst>
                <a:path w="2976879" h="414020">
                  <a:moveTo>
                    <a:pt x="6248" y="0"/>
                  </a:moveTo>
                  <a:lnTo>
                    <a:pt x="0" y="0"/>
                  </a:lnTo>
                  <a:lnTo>
                    <a:pt x="0" y="413766"/>
                  </a:lnTo>
                  <a:lnTo>
                    <a:pt x="6248" y="413766"/>
                  </a:lnTo>
                  <a:lnTo>
                    <a:pt x="6248" y="0"/>
                  </a:lnTo>
                  <a:close/>
                </a:path>
                <a:path w="2976879" h="414020">
                  <a:moveTo>
                    <a:pt x="2976727" y="0"/>
                  </a:moveTo>
                  <a:lnTo>
                    <a:pt x="2970860" y="0"/>
                  </a:lnTo>
                  <a:lnTo>
                    <a:pt x="2970860" y="413766"/>
                  </a:lnTo>
                  <a:lnTo>
                    <a:pt x="2976727" y="413766"/>
                  </a:lnTo>
                  <a:lnTo>
                    <a:pt x="29767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7214040" y="4434569"/>
            <a:ext cx="960755" cy="79756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83515">
              <a:lnSpc>
                <a:spcPct val="100000"/>
              </a:lnSpc>
              <a:spcBef>
                <a:spcPts val="409"/>
              </a:spcBef>
            </a:pPr>
            <a:r>
              <a:rPr dirty="0" sz="750">
                <a:latin typeface="Arial"/>
                <a:cs typeface="Arial"/>
              </a:rPr>
              <a:t>.STACK</a:t>
            </a:r>
            <a:r>
              <a:rPr dirty="0" sz="750" spc="-15">
                <a:latin typeface="Arial"/>
                <a:cs typeface="Arial"/>
              </a:rPr>
              <a:t> </a:t>
            </a:r>
            <a:r>
              <a:rPr dirty="0" sz="750" spc="5">
                <a:latin typeface="Arial"/>
                <a:cs typeface="Arial"/>
              </a:rPr>
              <a:t>64</a:t>
            </a:r>
            <a:endParaRPr sz="75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  <a:spcBef>
                <a:spcPts val="315"/>
              </a:spcBef>
            </a:pPr>
            <a:r>
              <a:rPr dirty="0" sz="750" spc="-15">
                <a:latin typeface="Arial"/>
                <a:cs typeface="Arial"/>
              </a:rPr>
              <a:t>.DATA</a:t>
            </a:r>
            <a:endParaRPr sz="750">
              <a:latin typeface="Arial"/>
              <a:cs typeface="Arial"/>
            </a:endParaRPr>
          </a:p>
          <a:p>
            <a:pPr marL="294005">
              <a:lnSpc>
                <a:spcPct val="100000"/>
              </a:lnSpc>
              <a:spcBef>
                <a:spcPts val="315"/>
              </a:spcBef>
            </a:pPr>
            <a:r>
              <a:rPr dirty="0" sz="750" spc="15">
                <a:latin typeface="Arial"/>
                <a:cs typeface="Arial"/>
              </a:rPr>
              <a:t>SONUC DW</a:t>
            </a:r>
            <a:r>
              <a:rPr dirty="0" sz="750" spc="125">
                <a:latin typeface="Arial"/>
                <a:cs typeface="Arial"/>
              </a:rPr>
              <a:t> </a:t>
            </a:r>
            <a:r>
              <a:rPr dirty="0" sz="750" spc="10">
                <a:latin typeface="Arial"/>
                <a:cs typeface="Arial"/>
              </a:rPr>
              <a:t>?</a:t>
            </a:r>
            <a:endParaRPr sz="75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  <a:spcBef>
                <a:spcPts val="320"/>
              </a:spcBef>
            </a:pPr>
            <a:r>
              <a:rPr dirty="0" sz="750" spc="10">
                <a:latin typeface="Arial"/>
                <a:cs typeface="Arial"/>
              </a:rPr>
              <a:t>.CODE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750" spc="15">
                <a:latin typeface="Arial"/>
                <a:cs typeface="Arial"/>
              </a:rPr>
              <a:t>ANA PROC</a:t>
            </a:r>
            <a:r>
              <a:rPr dirty="0" sz="750" spc="-75">
                <a:latin typeface="Arial"/>
                <a:cs typeface="Arial"/>
              </a:rPr>
              <a:t> </a:t>
            </a:r>
            <a:r>
              <a:rPr dirty="0" sz="750" spc="-5">
                <a:latin typeface="Arial"/>
                <a:cs typeface="Arial"/>
              </a:rPr>
              <a:t>FAR</a:t>
            </a:r>
            <a:endParaRPr sz="7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08090" y="4604651"/>
            <a:ext cx="1188085" cy="614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899"/>
              </a:lnSpc>
              <a:spcBef>
                <a:spcPts val="95"/>
              </a:spcBef>
            </a:pPr>
            <a:r>
              <a:rPr dirty="0" sz="750" spc="-45" b="1">
                <a:latin typeface="Trebuchet MS"/>
                <a:cs typeface="Trebuchet MS"/>
              </a:rPr>
              <a:t>Örnek2: </a:t>
            </a:r>
            <a:r>
              <a:rPr dirty="0" sz="750" spc="-30">
                <a:latin typeface="Arimo"/>
                <a:cs typeface="Arimo"/>
              </a:rPr>
              <a:t>5 </a:t>
            </a:r>
            <a:r>
              <a:rPr dirty="0" sz="750" spc="-10">
                <a:latin typeface="Arimo"/>
                <a:cs typeface="Arimo"/>
              </a:rPr>
              <a:t>ile </a:t>
            </a:r>
            <a:r>
              <a:rPr dirty="0" sz="750" spc="-30">
                <a:latin typeface="Arimo"/>
                <a:cs typeface="Arimo"/>
              </a:rPr>
              <a:t>100 </a:t>
            </a:r>
            <a:r>
              <a:rPr dirty="0" sz="750" spc="-60">
                <a:latin typeface="Arimo"/>
                <a:cs typeface="Arimo"/>
              </a:rPr>
              <a:t>aras</a:t>
            </a:r>
            <a:r>
              <a:rPr dirty="0" sz="750" spc="-60">
                <a:latin typeface="WenQuanYi Micro Hei Mono"/>
                <a:cs typeface="WenQuanYi Micro Hei Mono"/>
              </a:rPr>
              <a:t>ı</a:t>
            </a:r>
            <a:r>
              <a:rPr dirty="0" sz="750" spc="-60">
                <a:latin typeface="Arimo"/>
                <a:cs typeface="Arimo"/>
              </a:rPr>
              <a:t>ndaki  </a:t>
            </a:r>
            <a:r>
              <a:rPr dirty="0" sz="750" spc="-85">
                <a:latin typeface="Arimo"/>
                <a:cs typeface="Arimo"/>
              </a:rPr>
              <a:t>say</a:t>
            </a:r>
            <a:r>
              <a:rPr dirty="0" sz="750" spc="-85">
                <a:latin typeface="WenQuanYi Micro Hei Mono"/>
                <a:cs typeface="WenQuanYi Micro Hei Mono"/>
              </a:rPr>
              <a:t>ı</a:t>
            </a:r>
            <a:r>
              <a:rPr dirty="0" sz="750" spc="-85">
                <a:latin typeface="Arimo"/>
                <a:cs typeface="Arimo"/>
              </a:rPr>
              <a:t>lar</a:t>
            </a:r>
            <a:r>
              <a:rPr dirty="0" sz="750" spc="-85">
                <a:latin typeface="WenQuanYi Micro Hei Mono"/>
                <a:cs typeface="WenQuanYi Micro Hei Mono"/>
              </a:rPr>
              <a:t>ı</a:t>
            </a:r>
            <a:r>
              <a:rPr dirty="0" sz="750" spc="-85">
                <a:latin typeface="Arimo"/>
                <a:cs typeface="Arimo"/>
              </a:rPr>
              <a:t>n </a:t>
            </a:r>
            <a:r>
              <a:rPr dirty="0" sz="750" spc="-70">
                <a:latin typeface="Arimo"/>
                <a:cs typeface="Arimo"/>
              </a:rPr>
              <a:t>toplam</a:t>
            </a:r>
            <a:r>
              <a:rPr dirty="0" sz="750" spc="-70">
                <a:latin typeface="WenQuanYi Micro Hei Mono"/>
                <a:cs typeface="WenQuanYi Micro Hei Mono"/>
              </a:rPr>
              <a:t>ı</a:t>
            </a:r>
            <a:r>
              <a:rPr dirty="0" sz="750" spc="-70">
                <a:latin typeface="Arimo"/>
                <a:cs typeface="Arimo"/>
              </a:rPr>
              <a:t>n</a:t>
            </a:r>
            <a:r>
              <a:rPr dirty="0" sz="750" spc="-70">
                <a:latin typeface="WenQuanYi Micro Hei Mono"/>
                <a:cs typeface="WenQuanYi Micro Hei Mono"/>
              </a:rPr>
              <a:t>ı </a:t>
            </a:r>
            <a:r>
              <a:rPr dirty="0" sz="750" spc="-15">
                <a:latin typeface="Arimo"/>
                <a:cs typeface="Arimo"/>
              </a:rPr>
              <a:t>bulup,  </a:t>
            </a:r>
            <a:r>
              <a:rPr dirty="0" sz="750" spc="-35">
                <a:latin typeface="Arimo"/>
                <a:cs typeface="Arimo"/>
              </a:rPr>
              <a:t>sonucu </a:t>
            </a:r>
            <a:r>
              <a:rPr dirty="0" sz="750" spc="-95">
                <a:latin typeface="Arimo"/>
                <a:cs typeface="Arimo"/>
              </a:rPr>
              <a:t>SONUC </a:t>
            </a:r>
            <a:r>
              <a:rPr dirty="0" sz="750" spc="-40">
                <a:latin typeface="Arimo"/>
                <a:cs typeface="Arimo"/>
              </a:rPr>
              <a:t>de</a:t>
            </a:r>
            <a:r>
              <a:rPr dirty="0" sz="750" spc="-40">
                <a:latin typeface="WenQuanYi Micro Hei Mono"/>
                <a:cs typeface="WenQuanYi Micro Hei Mono"/>
              </a:rPr>
              <a:t>ğ</a:t>
            </a:r>
            <a:r>
              <a:rPr dirty="0" sz="750" spc="-40">
                <a:latin typeface="Arimo"/>
                <a:cs typeface="Arimo"/>
              </a:rPr>
              <a:t>i</a:t>
            </a:r>
            <a:r>
              <a:rPr dirty="0" sz="750" spc="-40">
                <a:latin typeface="WenQuanYi Micro Hei Mono"/>
                <a:cs typeface="WenQuanYi Micro Hei Mono"/>
              </a:rPr>
              <a:t>ş</a:t>
            </a:r>
            <a:r>
              <a:rPr dirty="0" sz="750" spc="-40">
                <a:latin typeface="Arimo"/>
                <a:cs typeface="Arimo"/>
              </a:rPr>
              <a:t>kenine  </a:t>
            </a:r>
            <a:r>
              <a:rPr dirty="0" sz="750" spc="-20">
                <a:latin typeface="Arimo"/>
                <a:cs typeface="Arimo"/>
              </a:rPr>
              <a:t>atan program </a:t>
            </a:r>
            <a:r>
              <a:rPr dirty="0" sz="750" spc="-25">
                <a:latin typeface="Arimo"/>
                <a:cs typeface="Arimo"/>
              </a:rPr>
              <a:t>kodunu  </a:t>
            </a:r>
            <a:r>
              <a:rPr dirty="0" sz="750" spc="-105">
                <a:latin typeface="Arimo"/>
                <a:cs typeface="Arimo"/>
              </a:rPr>
              <a:t>yaz</a:t>
            </a:r>
            <a:r>
              <a:rPr dirty="0" sz="750" spc="-105">
                <a:latin typeface="WenQuanYi Micro Hei Mono"/>
                <a:cs typeface="WenQuanYi Micro Hei Mono"/>
              </a:rPr>
              <a:t>ı</a:t>
            </a:r>
            <a:r>
              <a:rPr dirty="0" sz="750" spc="-105">
                <a:latin typeface="Arimo"/>
                <a:cs typeface="Arimo"/>
              </a:rPr>
              <a:t>n</a:t>
            </a:r>
            <a:r>
              <a:rPr dirty="0" sz="750" spc="-105">
                <a:latin typeface="WenQuanYi Micro Hei Mono"/>
                <a:cs typeface="WenQuanYi Micro Hei Mono"/>
              </a:rPr>
              <a:t>ı</a:t>
            </a:r>
            <a:r>
              <a:rPr dirty="0" sz="750" spc="-105">
                <a:latin typeface="Arimo"/>
                <a:cs typeface="Arimo"/>
              </a:rPr>
              <a:t>z.</a:t>
            </a:r>
            <a:endParaRPr sz="750">
              <a:latin typeface="Arimo"/>
              <a:cs typeface="Arimo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783275" y="5251703"/>
            <a:ext cx="4412615" cy="1242060"/>
            <a:chOff x="5783275" y="5251703"/>
            <a:chExt cx="4412615" cy="1242060"/>
          </a:xfrm>
        </p:grpSpPr>
        <p:sp>
          <p:nvSpPr>
            <p:cNvPr id="56" name="object 56"/>
            <p:cNvSpPr/>
            <p:nvPr/>
          </p:nvSpPr>
          <p:spPr>
            <a:xfrm>
              <a:off x="7152157" y="5251716"/>
              <a:ext cx="2976880" cy="414655"/>
            </a:xfrm>
            <a:custGeom>
              <a:avLst/>
              <a:gdLst/>
              <a:ahLst/>
              <a:cxnLst/>
              <a:rect l="l" t="t" r="r" b="b"/>
              <a:pathLst>
                <a:path w="2976879" h="414654">
                  <a:moveTo>
                    <a:pt x="6248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6248" y="414528"/>
                  </a:lnTo>
                  <a:lnTo>
                    <a:pt x="6248" y="0"/>
                  </a:lnTo>
                  <a:close/>
                </a:path>
                <a:path w="2976879" h="414654">
                  <a:moveTo>
                    <a:pt x="2976727" y="0"/>
                  </a:moveTo>
                  <a:lnTo>
                    <a:pt x="2970860" y="0"/>
                  </a:lnTo>
                  <a:lnTo>
                    <a:pt x="2970860" y="414528"/>
                  </a:lnTo>
                  <a:lnTo>
                    <a:pt x="2976727" y="414528"/>
                  </a:lnTo>
                  <a:lnTo>
                    <a:pt x="29767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783275" y="5665469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4">
                  <a:moveTo>
                    <a:pt x="4412170" y="414527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4412170" y="414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152157" y="5665482"/>
              <a:ext cx="2976880" cy="828675"/>
            </a:xfrm>
            <a:custGeom>
              <a:avLst/>
              <a:gdLst/>
              <a:ahLst/>
              <a:cxnLst/>
              <a:rect l="l" t="t" r="r" b="b"/>
              <a:pathLst>
                <a:path w="2976879" h="828675">
                  <a:moveTo>
                    <a:pt x="6248" y="0"/>
                  </a:moveTo>
                  <a:lnTo>
                    <a:pt x="0" y="0"/>
                  </a:lnTo>
                  <a:lnTo>
                    <a:pt x="0" y="413766"/>
                  </a:lnTo>
                  <a:lnTo>
                    <a:pt x="0" y="414528"/>
                  </a:lnTo>
                  <a:lnTo>
                    <a:pt x="0" y="828294"/>
                  </a:lnTo>
                  <a:lnTo>
                    <a:pt x="6248" y="828294"/>
                  </a:lnTo>
                  <a:lnTo>
                    <a:pt x="6248" y="414528"/>
                  </a:lnTo>
                  <a:lnTo>
                    <a:pt x="6248" y="413766"/>
                  </a:lnTo>
                  <a:lnTo>
                    <a:pt x="6248" y="0"/>
                  </a:lnTo>
                  <a:close/>
                </a:path>
                <a:path w="2976879" h="828675">
                  <a:moveTo>
                    <a:pt x="2976727" y="0"/>
                  </a:moveTo>
                  <a:lnTo>
                    <a:pt x="2970860" y="0"/>
                  </a:lnTo>
                  <a:lnTo>
                    <a:pt x="2970860" y="413766"/>
                  </a:lnTo>
                  <a:lnTo>
                    <a:pt x="2970860" y="414528"/>
                  </a:lnTo>
                  <a:lnTo>
                    <a:pt x="2970860" y="828294"/>
                  </a:lnTo>
                  <a:lnTo>
                    <a:pt x="2976727" y="828294"/>
                  </a:lnTo>
                  <a:lnTo>
                    <a:pt x="2976727" y="414528"/>
                  </a:lnTo>
                  <a:lnTo>
                    <a:pt x="2976727" y="413766"/>
                  </a:lnTo>
                  <a:lnTo>
                    <a:pt x="29767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7164819" y="5206704"/>
            <a:ext cx="996950" cy="952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5104" marR="5080" indent="27305">
              <a:lnSpc>
                <a:spcPct val="135100"/>
              </a:lnSpc>
              <a:spcBef>
                <a:spcPts val="95"/>
              </a:spcBef>
            </a:pPr>
            <a:r>
              <a:rPr dirty="0" sz="750" spc="10">
                <a:latin typeface="Arial"/>
                <a:cs typeface="Arial"/>
              </a:rPr>
              <a:t>MOV</a:t>
            </a:r>
            <a:r>
              <a:rPr dirty="0" sz="750" spc="-90">
                <a:latin typeface="Arial"/>
                <a:cs typeface="Arial"/>
              </a:rPr>
              <a:t> </a:t>
            </a:r>
            <a:r>
              <a:rPr dirty="0" sz="750" spc="-5">
                <a:latin typeface="Arial"/>
                <a:cs typeface="Arial"/>
              </a:rPr>
              <a:t>AX,@DATA  </a:t>
            </a:r>
            <a:r>
              <a:rPr dirty="0" sz="750" spc="10">
                <a:latin typeface="Arial"/>
                <a:cs typeface="Arial"/>
              </a:rPr>
              <a:t>MOV </a:t>
            </a:r>
            <a:r>
              <a:rPr dirty="0" sz="750" spc="5">
                <a:latin typeface="Arial"/>
                <a:cs typeface="Arial"/>
              </a:rPr>
              <a:t>DS, </a:t>
            </a:r>
            <a:r>
              <a:rPr dirty="0" sz="750" spc="10">
                <a:latin typeface="Arial"/>
                <a:cs typeface="Arial"/>
              </a:rPr>
              <a:t>AX  MOV</a:t>
            </a:r>
            <a:r>
              <a:rPr dirty="0" sz="750" spc="-40">
                <a:latin typeface="Arial"/>
                <a:cs typeface="Arial"/>
              </a:rPr>
              <a:t> </a:t>
            </a:r>
            <a:r>
              <a:rPr dirty="0" sz="750" spc="5">
                <a:latin typeface="Arial"/>
                <a:cs typeface="Arial"/>
              </a:rPr>
              <a:t>AX,5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750" spc="5">
                <a:latin typeface="Arial"/>
                <a:cs typeface="Arial"/>
              </a:rPr>
              <a:t>BAS:</a:t>
            </a:r>
            <a:endParaRPr sz="750">
              <a:latin typeface="Arial"/>
              <a:cs typeface="Arial"/>
            </a:endParaRPr>
          </a:p>
          <a:p>
            <a:pPr marL="205104" marR="243840" indent="-5715">
              <a:lnSpc>
                <a:spcPct val="135100"/>
              </a:lnSpc>
            </a:pPr>
            <a:r>
              <a:rPr dirty="0" sz="750" spc="15">
                <a:latin typeface="Arial"/>
                <a:cs typeface="Arial"/>
              </a:rPr>
              <a:t>ADD </a:t>
            </a:r>
            <a:r>
              <a:rPr dirty="0" sz="750" spc="10">
                <a:latin typeface="Arial"/>
                <a:cs typeface="Arial"/>
              </a:rPr>
              <a:t>BX,</a:t>
            </a:r>
            <a:r>
              <a:rPr dirty="0" sz="750" spc="-140">
                <a:latin typeface="Arial"/>
                <a:cs typeface="Arial"/>
              </a:rPr>
              <a:t> </a:t>
            </a:r>
            <a:r>
              <a:rPr dirty="0" sz="750" spc="15">
                <a:latin typeface="Arial"/>
                <a:cs typeface="Arial"/>
              </a:rPr>
              <a:t>AX  </a:t>
            </a:r>
            <a:r>
              <a:rPr dirty="0" sz="750" spc="10">
                <a:latin typeface="Arial"/>
                <a:cs typeface="Arial"/>
              </a:rPr>
              <a:t>INC</a:t>
            </a:r>
            <a:r>
              <a:rPr dirty="0" sz="750" spc="160">
                <a:latin typeface="Arial"/>
                <a:cs typeface="Arial"/>
              </a:rPr>
              <a:t> </a:t>
            </a:r>
            <a:r>
              <a:rPr dirty="0" sz="750" spc="10">
                <a:latin typeface="Arial"/>
                <a:cs typeface="Arial"/>
              </a:rPr>
              <a:t>AX</a:t>
            </a:r>
            <a:endParaRPr sz="7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357491" y="6133258"/>
            <a:ext cx="612140" cy="334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5100"/>
              </a:lnSpc>
              <a:spcBef>
                <a:spcPts val="95"/>
              </a:spcBef>
            </a:pPr>
            <a:r>
              <a:rPr dirty="0" sz="750" spc="10">
                <a:latin typeface="Arial"/>
                <a:cs typeface="Arial"/>
              </a:rPr>
              <a:t>CMP </a:t>
            </a:r>
            <a:r>
              <a:rPr dirty="0" sz="750" spc="5">
                <a:latin typeface="Arial"/>
                <a:cs typeface="Arial"/>
              </a:rPr>
              <a:t>AX,</a:t>
            </a:r>
            <a:r>
              <a:rPr dirty="0" sz="750" spc="-125">
                <a:latin typeface="Arial"/>
                <a:cs typeface="Arial"/>
              </a:rPr>
              <a:t> </a:t>
            </a:r>
            <a:r>
              <a:rPr dirty="0" sz="750" spc="5">
                <a:latin typeface="Arial"/>
                <a:cs typeface="Arial"/>
              </a:rPr>
              <a:t>100  </a:t>
            </a:r>
            <a:r>
              <a:rPr dirty="0" sz="750" spc="10">
                <a:latin typeface="Arial"/>
                <a:cs typeface="Arial"/>
              </a:rPr>
              <a:t>JBE</a:t>
            </a:r>
            <a:r>
              <a:rPr dirty="0" sz="750" spc="-15">
                <a:latin typeface="Arial"/>
                <a:cs typeface="Arial"/>
              </a:rPr>
              <a:t> </a:t>
            </a:r>
            <a:r>
              <a:rPr dirty="0" sz="750" spc="10">
                <a:latin typeface="Arial"/>
                <a:cs typeface="Arial"/>
              </a:rPr>
              <a:t>BAS</a:t>
            </a:r>
            <a:endParaRPr sz="7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118080" y="6324298"/>
            <a:ext cx="1792605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5">
                <a:latin typeface="Arial"/>
                <a:cs typeface="Arial"/>
              </a:rPr>
              <a:t>; </a:t>
            </a:r>
            <a:r>
              <a:rPr dirty="0" sz="750" spc="10">
                <a:latin typeface="Arial"/>
                <a:cs typeface="Arial"/>
              </a:rPr>
              <a:t>AX </a:t>
            </a:r>
            <a:r>
              <a:rPr dirty="0" sz="750" spc="5">
                <a:latin typeface="Arial"/>
                <a:cs typeface="Arial"/>
              </a:rPr>
              <a:t>100 den küçük ve eşitken BAS’ </a:t>
            </a:r>
            <a:r>
              <a:rPr dirty="0" sz="750" spc="10">
                <a:latin typeface="Arial"/>
                <a:cs typeface="Arial"/>
              </a:rPr>
              <a:t>a</a:t>
            </a:r>
            <a:r>
              <a:rPr dirty="0" sz="750" spc="-100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git</a:t>
            </a:r>
            <a:endParaRPr sz="7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152158" y="6493014"/>
            <a:ext cx="2976880" cy="414655"/>
          </a:xfrm>
          <a:custGeom>
            <a:avLst/>
            <a:gdLst/>
            <a:ahLst/>
            <a:cxnLst/>
            <a:rect l="l" t="t" r="r" b="b"/>
            <a:pathLst>
              <a:path w="2976879" h="414654">
                <a:moveTo>
                  <a:pt x="6248" y="0"/>
                </a:moveTo>
                <a:lnTo>
                  <a:pt x="0" y="0"/>
                </a:lnTo>
                <a:lnTo>
                  <a:pt x="0" y="414528"/>
                </a:lnTo>
                <a:lnTo>
                  <a:pt x="6248" y="414528"/>
                </a:lnTo>
                <a:lnTo>
                  <a:pt x="6248" y="0"/>
                </a:lnTo>
                <a:close/>
              </a:path>
              <a:path w="2976879" h="414654">
                <a:moveTo>
                  <a:pt x="2976727" y="0"/>
                </a:moveTo>
                <a:lnTo>
                  <a:pt x="2970860" y="0"/>
                </a:lnTo>
                <a:lnTo>
                  <a:pt x="2970860" y="414528"/>
                </a:lnTo>
                <a:lnTo>
                  <a:pt x="2976727" y="414528"/>
                </a:lnTo>
                <a:lnTo>
                  <a:pt x="2976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7357491" y="6442109"/>
            <a:ext cx="816610" cy="488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5100"/>
              </a:lnSpc>
              <a:spcBef>
                <a:spcPts val="95"/>
              </a:spcBef>
            </a:pPr>
            <a:r>
              <a:rPr dirty="0" sz="750" spc="15">
                <a:latin typeface="Arial"/>
                <a:cs typeface="Arial"/>
              </a:rPr>
              <a:t>MOV </a:t>
            </a:r>
            <a:r>
              <a:rPr dirty="0" sz="750" spc="10">
                <a:latin typeface="Arial"/>
                <a:cs typeface="Arial"/>
              </a:rPr>
              <a:t>SONUC,</a:t>
            </a:r>
            <a:r>
              <a:rPr dirty="0" sz="750" spc="-70">
                <a:latin typeface="Arial"/>
                <a:cs typeface="Arial"/>
              </a:rPr>
              <a:t> </a:t>
            </a:r>
            <a:r>
              <a:rPr dirty="0" sz="750" spc="15">
                <a:latin typeface="Arial"/>
                <a:cs typeface="Arial"/>
              </a:rPr>
              <a:t>BX  </a:t>
            </a:r>
            <a:r>
              <a:rPr dirty="0" sz="750" spc="10">
                <a:latin typeface="Arial"/>
                <a:cs typeface="Arial"/>
              </a:rPr>
              <a:t>MOV</a:t>
            </a:r>
            <a:r>
              <a:rPr dirty="0" sz="750" spc="-45">
                <a:latin typeface="Arial"/>
                <a:cs typeface="Arial"/>
              </a:rPr>
              <a:t> </a:t>
            </a:r>
            <a:r>
              <a:rPr dirty="0" sz="750" spc="5">
                <a:latin typeface="Arial"/>
                <a:cs typeface="Arial"/>
              </a:rPr>
              <a:t>AH,4CH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750" spc="5">
                <a:latin typeface="Arial"/>
                <a:cs typeface="Arial"/>
              </a:rPr>
              <a:t>INT</a:t>
            </a:r>
            <a:r>
              <a:rPr dirty="0" sz="750" spc="-15">
                <a:latin typeface="Arial"/>
                <a:cs typeface="Arial"/>
              </a:rPr>
              <a:t> </a:t>
            </a:r>
            <a:r>
              <a:rPr dirty="0" sz="750" spc="5">
                <a:latin typeface="Arial"/>
                <a:cs typeface="Arial"/>
              </a:rPr>
              <a:t>21H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783275" y="6906768"/>
            <a:ext cx="4412615" cy="414020"/>
            <a:chOff x="5783275" y="6906768"/>
            <a:chExt cx="4412615" cy="414020"/>
          </a:xfrm>
        </p:grpSpPr>
        <p:sp>
          <p:nvSpPr>
            <p:cNvPr id="65" name="object 65"/>
            <p:cNvSpPr/>
            <p:nvPr/>
          </p:nvSpPr>
          <p:spPr>
            <a:xfrm>
              <a:off x="5783275" y="6906768"/>
              <a:ext cx="4412615" cy="414020"/>
            </a:xfrm>
            <a:custGeom>
              <a:avLst/>
              <a:gdLst/>
              <a:ahLst/>
              <a:cxnLst/>
              <a:rect l="l" t="t" r="r" b="b"/>
              <a:pathLst>
                <a:path w="4412615" h="414020">
                  <a:moveTo>
                    <a:pt x="4412170" y="413778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3778"/>
                  </a:lnTo>
                  <a:lnTo>
                    <a:pt x="4412170" y="4137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152157" y="6906780"/>
              <a:ext cx="2976880" cy="326390"/>
            </a:xfrm>
            <a:custGeom>
              <a:avLst/>
              <a:gdLst/>
              <a:ahLst/>
              <a:cxnLst/>
              <a:rect l="l" t="t" r="r" b="b"/>
              <a:pathLst>
                <a:path w="2976879" h="326390">
                  <a:moveTo>
                    <a:pt x="2976740" y="320014"/>
                  </a:moveTo>
                  <a:lnTo>
                    <a:pt x="2976727" y="0"/>
                  </a:lnTo>
                  <a:lnTo>
                    <a:pt x="2970860" y="0"/>
                  </a:lnTo>
                  <a:lnTo>
                    <a:pt x="2970860" y="320014"/>
                  </a:lnTo>
                  <a:lnTo>
                    <a:pt x="6248" y="320014"/>
                  </a:lnTo>
                  <a:lnTo>
                    <a:pt x="6248" y="0"/>
                  </a:lnTo>
                  <a:lnTo>
                    <a:pt x="0" y="0"/>
                  </a:lnTo>
                  <a:lnTo>
                    <a:pt x="0" y="320014"/>
                  </a:lnTo>
                  <a:lnTo>
                    <a:pt x="0" y="326263"/>
                  </a:lnTo>
                  <a:lnTo>
                    <a:pt x="6248" y="326275"/>
                  </a:lnTo>
                  <a:lnTo>
                    <a:pt x="2970860" y="326263"/>
                  </a:lnTo>
                  <a:lnTo>
                    <a:pt x="2976727" y="326275"/>
                  </a:lnTo>
                  <a:lnTo>
                    <a:pt x="2976740" y="3200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7164819" y="6905380"/>
            <a:ext cx="538480" cy="334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4615" marR="5080" indent="-82550">
              <a:lnSpc>
                <a:spcPct val="135100"/>
              </a:lnSpc>
              <a:spcBef>
                <a:spcPts val="95"/>
              </a:spcBef>
            </a:pPr>
            <a:r>
              <a:rPr dirty="0" sz="750" spc="15">
                <a:latin typeface="Arial"/>
                <a:cs typeface="Arial"/>
              </a:rPr>
              <a:t>ANA</a:t>
            </a:r>
            <a:r>
              <a:rPr dirty="0" sz="750" spc="-100">
                <a:latin typeface="Arial"/>
                <a:cs typeface="Arial"/>
              </a:rPr>
              <a:t> </a:t>
            </a:r>
            <a:r>
              <a:rPr dirty="0" sz="750" spc="15">
                <a:latin typeface="Arial"/>
                <a:cs typeface="Arial"/>
              </a:rPr>
              <a:t>ENDP  END</a:t>
            </a:r>
            <a:r>
              <a:rPr dirty="0" sz="750" spc="-130">
                <a:latin typeface="Arial"/>
                <a:cs typeface="Arial"/>
              </a:rPr>
              <a:t> </a:t>
            </a:r>
            <a:r>
              <a:rPr dirty="0" sz="750" spc="15">
                <a:latin typeface="Arial"/>
                <a:cs typeface="Arial"/>
              </a:rPr>
              <a:t>ANA</a:t>
            </a:r>
            <a:endParaRPr sz="7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805873" y="710488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224</a:t>
            </a:r>
            <a:endParaRPr sz="550">
              <a:latin typeface="Arimo"/>
              <a:cs typeface="Arimo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8640" y="6350"/>
          <a:ext cx="9453245" cy="3430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665"/>
                <a:gridCol w="2249170"/>
                <a:gridCol w="1840230"/>
                <a:gridCol w="772160"/>
                <a:gridCol w="476885"/>
                <a:gridCol w="3364864"/>
              </a:tblGrid>
              <a:tr h="160922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0" marR="4239260">
                        <a:lnSpc>
                          <a:spcPct val="204400"/>
                        </a:lnSpc>
                        <a:spcBef>
                          <a:spcPts val="640"/>
                        </a:spcBef>
                      </a:pPr>
                      <a:r>
                        <a:rPr dirty="0" sz="850" spc="-45" b="1">
                          <a:latin typeface="Trebuchet MS"/>
                          <a:cs typeface="Trebuchet MS"/>
                        </a:rPr>
                        <a:t>Örnek </a:t>
                      </a:r>
                      <a:r>
                        <a:rPr dirty="0" sz="850" spc="-70" b="1">
                          <a:latin typeface="Trebuchet MS"/>
                          <a:cs typeface="Trebuchet MS"/>
                        </a:rPr>
                        <a:t>3:  </a:t>
                      </a:r>
                      <a:r>
                        <a:rPr dirty="0" sz="850" spc="-120">
                          <a:latin typeface="Arimo"/>
                          <a:cs typeface="Arimo"/>
                        </a:rPr>
                        <a:t>ORG </a:t>
                      </a:r>
                      <a:r>
                        <a:rPr dirty="0" sz="850" spc="-30">
                          <a:latin typeface="Arimo"/>
                          <a:cs typeface="Arimo"/>
                        </a:rPr>
                        <a:t>100h  </a:t>
                      </a:r>
                      <a:r>
                        <a:rPr dirty="0" sz="850" spc="-50">
                          <a:latin typeface="Arimo"/>
                          <a:cs typeface="Arimo"/>
                        </a:rPr>
                        <a:t>MOV    </a:t>
                      </a:r>
                      <a:r>
                        <a:rPr dirty="0" sz="850" spc="-70">
                          <a:latin typeface="Arimo"/>
                          <a:cs typeface="Arimo"/>
                        </a:rPr>
                        <a:t>AX,</a:t>
                      </a:r>
                      <a:r>
                        <a:rPr dirty="0" sz="850" spc="-7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 spc="-35">
                          <a:latin typeface="Arimo"/>
                          <a:cs typeface="Arimo"/>
                        </a:rPr>
                        <a:t>5</a:t>
                      </a:r>
                      <a:endParaRPr sz="850">
                        <a:latin typeface="Arimo"/>
                        <a:cs typeface="Arimo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50" spc="-50">
                          <a:latin typeface="Arimo"/>
                          <a:cs typeface="Arimo"/>
                        </a:rPr>
                        <a:t>MOV    </a:t>
                      </a:r>
                      <a:r>
                        <a:rPr dirty="0" sz="850" spc="-85">
                          <a:latin typeface="Arimo"/>
                          <a:cs typeface="Arimo"/>
                        </a:rPr>
                        <a:t>BX,</a:t>
                      </a:r>
                      <a:r>
                        <a:rPr dirty="0" sz="850" spc="-8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 spc="-35">
                          <a:latin typeface="Arimo"/>
                          <a:cs typeface="Arimo"/>
                        </a:rPr>
                        <a:t>2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dirty="0" sz="850" b="1">
                          <a:latin typeface="Trebuchet MS"/>
                          <a:cs typeface="Trebuchet MS"/>
                        </a:rPr>
                        <a:t>Örnek</a:t>
                      </a:r>
                      <a:endParaRPr sz="8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dirty="0" sz="850" spc="-120">
                          <a:latin typeface="Arimo"/>
                          <a:cs typeface="Arimo"/>
                        </a:rPr>
                        <a:t>ORG</a:t>
                      </a:r>
                      <a:endParaRPr sz="850">
                        <a:latin typeface="Arimo"/>
                        <a:cs typeface="Arim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80695" marR="55244">
                        <a:lnSpc>
                          <a:spcPct val="102200"/>
                        </a:lnSpc>
                      </a:pPr>
                      <a:r>
                        <a:rPr dirty="0" sz="850">
                          <a:latin typeface="Arimo"/>
                          <a:cs typeface="Arimo"/>
                        </a:rPr>
                        <a:t>M</a:t>
                      </a:r>
                      <a:r>
                        <a:rPr dirty="0" sz="850" spc="-15">
                          <a:latin typeface="Arimo"/>
                          <a:cs typeface="Arimo"/>
                        </a:rPr>
                        <a:t>O</a:t>
                      </a:r>
                      <a:r>
                        <a:rPr dirty="0" sz="850">
                          <a:latin typeface="Arimo"/>
                          <a:cs typeface="Arimo"/>
                        </a:rPr>
                        <a:t>V  </a:t>
                      </a:r>
                      <a:r>
                        <a:rPr dirty="0" sz="850">
                          <a:latin typeface="Arimo"/>
                          <a:cs typeface="Arimo"/>
                        </a:rPr>
                        <a:t>M</a:t>
                      </a:r>
                      <a:r>
                        <a:rPr dirty="0" sz="850" spc="-15">
                          <a:latin typeface="Arimo"/>
                          <a:cs typeface="Arimo"/>
                        </a:rPr>
                        <a:t>O</a:t>
                      </a:r>
                      <a:r>
                        <a:rPr dirty="0" sz="850">
                          <a:latin typeface="Arimo"/>
                          <a:cs typeface="Arimo"/>
                        </a:rPr>
                        <a:t>V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dirty="0" sz="850" spc="-70" b="1">
                          <a:latin typeface="Trebuchet MS"/>
                          <a:cs typeface="Trebuchet MS"/>
                        </a:rPr>
                        <a:t>4:</a:t>
                      </a:r>
                      <a:endParaRPr sz="850">
                        <a:latin typeface="Trebuchet MS"/>
                        <a:cs typeface="Trebuchet MS"/>
                      </a:endParaRPr>
                    </a:p>
                    <a:p>
                      <a:pPr marL="36830" marR="155575" indent="-27305">
                        <a:lnSpc>
                          <a:spcPct val="204400"/>
                        </a:lnSpc>
                      </a:pPr>
                      <a:r>
                        <a:rPr dirty="0" sz="850" spc="-30">
                          <a:latin typeface="Arimo"/>
                          <a:cs typeface="Arimo"/>
                        </a:rPr>
                        <a:t>100h  </a:t>
                      </a:r>
                      <a:r>
                        <a:rPr dirty="0" sz="850" spc="-65">
                          <a:latin typeface="Arimo"/>
                          <a:cs typeface="Arimo"/>
                        </a:rPr>
                        <a:t>AL,</a:t>
                      </a:r>
                      <a:r>
                        <a:rPr dirty="0" sz="850" spc="-13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 spc="-35">
                          <a:latin typeface="Arimo"/>
                          <a:cs typeface="Arimo"/>
                        </a:rPr>
                        <a:t>25</a:t>
                      </a:r>
                      <a:endParaRPr sz="850">
                        <a:latin typeface="Arimo"/>
                        <a:cs typeface="Arimo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50" spc="-75">
                          <a:latin typeface="Arimo"/>
                          <a:cs typeface="Arimo"/>
                        </a:rPr>
                        <a:t>BL,</a:t>
                      </a:r>
                      <a:r>
                        <a:rPr dirty="0" sz="850" spc="-13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 spc="-35">
                          <a:latin typeface="Arimo"/>
                          <a:cs typeface="Arimo"/>
                        </a:rPr>
                        <a:t>10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63195">
                        <a:lnSpc>
                          <a:spcPct val="100000"/>
                        </a:lnSpc>
                      </a:pPr>
                      <a:r>
                        <a:rPr dirty="0" sz="850" spc="-5">
                          <a:latin typeface="Arimo"/>
                          <a:cs typeface="Arimo"/>
                        </a:rPr>
                        <a:t>;</a:t>
                      </a:r>
                      <a:r>
                        <a:rPr dirty="0" sz="850" spc="-11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 spc="-65">
                          <a:latin typeface="Arimo"/>
                          <a:cs typeface="Arimo"/>
                        </a:rPr>
                        <a:t>AL=25</a:t>
                      </a:r>
                      <a:endParaRPr sz="850">
                        <a:latin typeface="Arimo"/>
                        <a:cs typeface="Arimo"/>
                      </a:endParaRPr>
                    </a:p>
                    <a:p>
                      <a:pPr marL="1631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50" spc="-5">
                          <a:latin typeface="Arimo"/>
                          <a:cs typeface="Arimo"/>
                        </a:rPr>
                        <a:t>;</a:t>
                      </a:r>
                      <a:r>
                        <a:rPr dirty="0" sz="850" spc="-114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 spc="-75">
                          <a:latin typeface="Arimo"/>
                          <a:cs typeface="Arimo"/>
                        </a:rPr>
                        <a:t>BL=10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</a:tr>
              <a:tr h="143395">
                <a:tc gridSpan="3">
                  <a:txBody>
                    <a:bodyPr/>
                    <a:lstStyle/>
                    <a:p>
                      <a:pPr marL="31750">
                        <a:lnSpc>
                          <a:spcPts val="910"/>
                        </a:lnSpc>
                      </a:pPr>
                      <a:r>
                        <a:rPr dirty="0" sz="850" spc="-80">
                          <a:latin typeface="Arimo"/>
                          <a:cs typeface="Arimo"/>
                        </a:rPr>
                        <a:t>JMP </a:t>
                      </a:r>
                      <a:r>
                        <a:rPr dirty="0" sz="850" spc="-40">
                          <a:latin typeface="Arimo"/>
                          <a:cs typeface="Arimo"/>
                        </a:rPr>
                        <a:t>hesapla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ts val="910"/>
                        </a:lnSpc>
                      </a:pPr>
                      <a:r>
                        <a:rPr dirty="0" sz="850" spc="-80">
                          <a:latin typeface="Arimo"/>
                          <a:cs typeface="Arimo"/>
                        </a:rPr>
                        <a:t>CMP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910"/>
                        </a:lnSpc>
                      </a:pPr>
                      <a:r>
                        <a:rPr dirty="0" sz="850" spc="-65">
                          <a:latin typeface="Arimo"/>
                          <a:cs typeface="Arimo"/>
                        </a:rPr>
                        <a:t>AL,</a:t>
                      </a:r>
                      <a:r>
                        <a:rPr dirty="0" sz="850" spc="-5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 spc="-110">
                          <a:latin typeface="Arimo"/>
                          <a:cs typeface="Arimo"/>
                        </a:rPr>
                        <a:t>BL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910"/>
                        </a:lnSpc>
                      </a:pPr>
                      <a:r>
                        <a:rPr dirty="0" sz="850" spc="-5">
                          <a:latin typeface="Arimo"/>
                          <a:cs typeface="Arimo"/>
                        </a:rPr>
                        <a:t>; </a:t>
                      </a:r>
                      <a:r>
                        <a:rPr dirty="0" sz="850" spc="-90">
                          <a:latin typeface="Arimo"/>
                          <a:cs typeface="Arimo"/>
                        </a:rPr>
                        <a:t>AL </a:t>
                      </a:r>
                      <a:r>
                        <a:rPr dirty="0" sz="850" spc="-10">
                          <a:latin typeface="Arimo"/>
                          <a:cs typeface="Arimo"/>
                        </a:rPr>
                        <a:t>ile </a:t>
                      </a:r>
                      <a:r>
                        <a:rPr dirty="0" sz="850" spc="-60">
                          <a:latin typeface="Arimo"/>
                          <a:cs typeface="Arimo"/>
                        </a:rPr>
                        <a:t>BL’yi</a:t>
                      </a:r>
                      <a:r>
                        <a:rPr dirty="0" sz="850" spc="-5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 spc="-100">
                          <a:latin typeface="Arimo"/>
                          <a:cs typeface="Arimo"/>
                        </a:rPr>
                        <a:t>kar</a:t>
                      </a:r>
                      <a:r>
                        <a:rPr dirty="0" sz="850" spc="-100">
                          <a:latin typeface="WenQuanYi Micro Hei Mono"/>
                          <a:cs typeface="WenQuanYi Micro Hei Mono"/>
                        </a:rPr>
                        <a:t>şı</a:t>
                      </a:r>
                      <a:r>
                        <a:rPr dirty="0" sz="850" spc="-100">
                          <a:latin typeface="Arimo"/>
                          <a:cs typeface="Arimo"/>
                        </a:rPr>
                        <a:t>la</a:t>
                      </a:r>
                      <a:r>
                        <a:rPr dirty="0" sz="850" spc="-100">
                          <a:latin typeface="WenQuanYi Micro Hei Mono"/>
                          <a:cs typeface="WenQuanYi Micro Hei Mono"/>
                        </a:rPr>
                        <a:t>ş</a:t>
                      </a:r>
                      <a:r>
                        <a:rPr dirty="0" sz="850" spc="-100">
                          <a:latin typeface="Arimo"/>
                          <a:cs typeface="Arimo"/>
                        </a:rPr>
                        <a:t>t</a:t>
                      </a:r>
                      <a:r>
                        <a:rPr dirty="0" sz="850" spc="-100">
                          <a:latin typeface="WenQuanYi Micro Hei Mono"/>
                          <a:cs typeface="WenQuanYi Micro Hei Mono"/>
                        </a:rPr>
                        <a:t>ı</a:t>
                      </a:r>
                      <a:r>
                        <a:rPr dirty="0" sz="850" spc="-100">
                          <a:latin typeface="Arimo"/>
                          <a:cs typeface="Arimo"/>
                        </a:rPr>
                        <a:t>r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</a:tr>
              <a:tr h="518435">
                <a:tc>
                  <a:txBody>
                    <a:bodyPr/>
                    <a:lstStyle/>
                    <a:p>
                      <a:pPr marL="31750" marR="92710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dirty="0" sz="850" spc="-20">
                          <a:latin typeface="Arimo"/>
                          <a:cs typeface="Arimo"/>
                        </a:rPr>
                        <a:t>geri: </a:t>
                      </a:r>
                      <a:r>
                        <a:rPr dirty="0" sz="850" spc="-80">
                          <a:latin typeface="Arimo"/>
                          <a:cs typeface="Arimo"/>
                        </a:rPr>
                        <a:t>JMP </a:t>
                      </a:r>
                      <a:r>
                        <a:rPr dirty="0" sz="850" spc="-5">
                          <a:latin typeface="Arimo"/>
                          <a:cs typeface="Arimo"/>
                        </a:rPr>
                        <a:t>dur  </a:t>
                      </a:r>
                      <a:r>
                        <a:rPr dirty="0" sz="850" spc="-45">
                          <a:latin typeface="Arimo"/>
                          <a:cs typeface="Arimo"/>
                        </a:rPr>
                        <a:t>Hesapla: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dirty="0" sz="850" spc="-5">
                          <a:latin typeface="Arimo"/>
                          <a:cs typeface="Arimo"/>
                        </a:rPr>
                        <a:t>; dur </a:t>
                      </a:r>
                      <a:r>
                        <a:rPr dirty="0" sz="850" spc="-15">
                          <a:latin typeface="Arimo"/>
                          <a:cs typeface="Arimo"/>
                        </a:rPr>
                        <a:t>etiketine</a:t>
                      </a:r>
                      <a:r>
                        <a:rPr dirty="0" sz="850" spc="-9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>
                          <a:latin typeface="Arimo"/>
                          <a:cs typeface="Arimo"/>
                        </a:rPr>
                        <a:t>git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80695">
                        <a:lnSpc>
                          <a:spcPts val="819"/>
                        </a:lnSpc>
                      </a:pPr>
                      <a:r>
                        <a:rPr dirty="0" sz="850" spc="-150">
                          <a:latin typeface="Arimo"/>
                          <a:cs typeface="Arimo"/>
                        </a:rPr>
                        <a:t>JE</a:t>
                      </a:r>
                      <a:r>
                        <a:rPr dirty="0" sz="850" spc="-13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 spc="-20">
                          <a:latin typeface="Arimo"/>
                          <a:cs typeface="Arimo"/>
                        </a:rPr>
                        <a:t>esit</a:t>
                      </a:r>
                      <a:endParaRPr sz="850">
                        <a:latin typeface="Arimo"/>
                        <a:cs typeface="Arimo"/>
                      </a:endParaRPr>
                    </a:p>
                    <a:p>
                      <a:pPr marL="4806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50" spc="-50">
                          <a:latin typeface="Arimo"/>
                          <a:cs typeface="Arimo"/>
                        </a:rPr>
                        <a:t>MOV</a:t>
                      </a:r>
                      <a:r>
                        <a:rPr dirty="0" sz="850" spc="-5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 spc="-65">
                          <a:latin typeface="Arimo"/>
                          <a:cs typeface="Arimo"/>
                        </a:rPr>
                        <a:t>CL,‘H'</a:t>
                      </a:r>
                      <a:endParaRPr sz="850">
                        <a:latin typeface="Arimo"/>
                        <a:cs typeface="Arimo"/>
                      </a:endParaRPr>
                    </a:p>
                    <a:p>
                      <a:pPr marL="4806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50" spc="-80">
                          <a:latin typeface="Arimo"/>
                          <a:cs typeface="Arimo"/>
                        </a:rPr>
                        <a:t>JMP</a:t>
                      </a:r>
                      <a:r>
                        <a:rPr dirty="0" sz="850" spc="5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 spc="-5">
                          <a:latin typeface="Arimo"/>
                          <a:cs typeface="Arimo"/>
                        </a:rPr>
                        <a:t>dur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819"/>
                        </a:lnSpc>
                      </a:pPr>
                      <a:r>
                        <a:rPr dirty="0" sz="850" spc="-5">
                          <a:latin typeface="Arimo"/>
                          <a:cs typeface="Arimo"/>
                        </a:rPr>
                        <a:t>; </a:t>
                      </a:r>
                      <a:r>
                        <a:rPr dirty="0" sz="850" spc="-50">
                          <a:latin typeface="Arimo"/>
                          <a:cs typeface="Arimo"/>
                        </a:rPr>
                        <a:t>e</a:t>
                      </a:r>
                      <a:r>
                        <a:rPr dirty="0" sz="850" spc="-50">
                          <a:latin typeface="WenQuanYi Micro Hei Mono"/>
                          <a:cs typeface="WenQuanYi Micro Hei Mono"/>
                        </a:rPr>
                        <a:t>ğ</a:t>
                      </a:r>
                      <a:r>
                        <a:rPr dirty="0" sz="850" spc="-50">
                          <a:latin typeface="Arimo"/>
                          <a:cs typeface="Arimo"/>
                        </a:rPr>
                        <a:t>er </a:t>
                      </a:r>
                      <a:r>
                        <a:rPr dirty="0" sz="850" spc="-90">
                          <a:latin typeface="Arimo"/>
                          <a:cs typeface="Arimo"/>
                        </a:rPr>
                        <a:t>AL </a:t>
                      </a:r>
                      <a:r>
                        <a:rPr dirty="0" sz="850" spc="-65">
                          <a:latin typeface="Arimo"/>
                          <a:cs typeface="Arimo"/>
                        </a:rPr>
                        <a:t>= </a:t>
                      </a:r>
                      <a:r>
                        <a:rPr dirty="0" sz="850" spc="-105">
                          <a:latin typeface="Arimo"/>
                          <a:cs typeface="Arimo"/>
                        </a:rPr>
                        <a:t>BL  </a:t>
                      </a:r>
                      <a:r>
                        <a:rPr dirty="0" sz="850" spc="-90">
                          <a:latin typeface="Arimo"/>
                          <a:cs typeface="Arimo"/>
                        </a:rPr>
                        <a:t>(ZF </a:t>
                      </a:r>
                      <a:r>
                        <a:rPr dirty="0" sz="850" spc="-65">
                          <a:latin typeface="Arimo"/>
                          <a:cs typeface="Arimo"/>
                        </a:rPr>
                        <a:t>= </a:t>
                      </a:r>
                      <a:r>
                        <a:rPr dirty="0" sz="850" spc="-30">
                          <a:latin typeface="Arimo"/>
                          <a:cs typeface="Arimo"/>
                        </a:rPr>
                        <a:t>1) </a:t>
                      </a:r>
                      <a:r>
                        <a:rPr dirty="0" sz="850" spc="-45">
                          <a:latin typeface="Arimo"/>
                          <a:cs typeface="Arimo"/>
                        </a:rPr>
                        <a:t>ise </a:t>
                      </a:r>
                      <a:r>
                        <a:rPr dirty="0" sz="850" spc="-20">
                          <a:latin typeface="Arimo"/>
                          <a:cs typeface="Arimo"/>
                        </a:rPr>
                        <a:t>esit’e</a:t>
                      </a:r>
                      <a:r>
                        <a:rPr dirty="0" sz="850" spc="1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>
                          <a:latin typeface="Arimo"/>
                          <a:cs typeface="Arimo"/>
                        </a:rPr>
                        <a:t>git</a:t>
                      </a:r>
                      <a:endParaRPr sz="850">
                        <a:latin typeface="Arimo"/>
                        <a:cs typeface="Arimo"/>
                      </a:endParaRPr>
                    </a:p>
                    <a:p>
                      <a:pPr marL="1631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50" spc="-5">
                          <a:latin typeface="Arimo"/>
                          <a:cs typeface="Arimo"/>
                        </a:rPr>
                        <a:t>; </a:t>
                      </a:r>
                      <a:r>
                        <a:rPr dirty="0" sz="850" spc="-50">
                          <a:latin typeface="Arimo"/>
                          <a:cs typeface="Arimo"/>
                        </a:rPr>
                        <a:t>Buraya </a:t>
                      </a:r>
                      <a:r>
                        <a:rPr dirty="0" sz="850" spc="-35">
                          <a:latin typeface="Arimo"/>
                          <a:cs typeface="Arimo"/>
                        </a:rPr>
                        <a:t>gelirse </a:t>
                      </a:r>
                      <a:r>
                        <a:rPr dirty="0" sz="850" spc="-90">
                          <a:latin typeface="Arimo"/>
                          <a:cs typeface="Arimo"/>
                        </a:rPr>
                        <a:t>AL </a:t>
                      </a:r>
                      <a:r>
                        <a:rPr dirty="0" sz="850" spc="-70">
                          <a:latin typeface="Arimo"/>
                          <a:cs typeface="Arimo"/>
                        </a:rPr>
                        <a:t>&lt;&gt; </a:t>
                      </a:r>
                      <a:r>
                        <a:rPr dirty="0" sz="850" spc="-105">
                          <a:latin typeface="Arimo"/>
                          <a:cs typeface="Arimo"/>
                        </a:rPr>
                        <a:t>BL</a:t>
                      </a:r>
                      <a:r>
                        <a:rPr dirty="0" sz="850" spc="-2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 spc="-15">
                          <a:latin typeface="Arimo"/>
                          <a:cs typeface="Arimo"/>
                        </a:rPr>
                        <a:t>demektir</a:t>
                      </a:r>
                      <a:endParaRPr sz="850">
                        <a:latin typeface="Arimo"/>
                        <a:cs typeface="Arimo"/>
                      </a:endParaRPr>
                    </a:p>
                    <a:p>
                      <a:pPr marL="1631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50" spc="-5">
                          <a:latin typeface="Arimo"/>
                          <a:cs typeface="Arimo"/>
                        </a:rPr>
                        <a:t>; </a:t>
                      </a:r>
                      <a:r>
                        <a:rPr dirty="0" sz="850" spc="-60">
                          <a:latin typeface="Arimo"/>
                          <a:cs typeface="Arimo"/>
                        </a:rPr>
                        <a:t>Bu </a:t>
                      </a:r>
                      <a:r>
                        <a:rPr dirty="0" sz="850" spc="-40">
                          <a:latin typeface="Arimo"/>
                          <a:cs typeface="Arimo"/>
                        </a:rPr>
                        <a:t>yüzden </a:t>
                      </a:r>
                      <a:r>
                        <a:rPr dirty="0" sz="850" spc="-85">
                          <a:latin typeface="Arimo"/>
                          <a:cs typeface="Arimo"/>
                        </a:rPr>
                        <a:t>CL’ye </a:t>
                      </a:r>
                      <a:r>
                        <a:rPr dirty="0" sz="850" spc="-10">
                          <a:latin typeface="Arimo"/>
                          <a:cs typeface="Arimo"/>
                        </a:rPr>
                        <a:t>‘H’ </a:t>
                      </a:r>
                      <a:r>
                        <a:rPr dirty="0" sz="850" spc="-25">
                          <a:latin typeface="Arimo"/>
                          <a:cs typeface="Arimo"/>
                        </a:rPr>
                        <a:t>yükle </a:t>
                      </a:r>
                      <a:r>
                        <a:rPr dirty="0" sz="850" spc="-45">
                          <a:latin typeface="Arimo"/>
                          <a:cs typeface="Arimo"/>
                        </a:rPr>
                        <a:t>ve </a:t>
                      </a:r>
                      <a:r>
                        <a:rPr dirty="0" sz="850" spc="-15">
                          <a:latin typeface="Arimo"/>
                          <a:cs typeface="Arimo"/>
                        </a:rPr>
                        <a:t>dur’a</a:t>
                      </a:r>
                      <a:r>
                        <a:rPr dirty="0" sz="850" spc="-3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>
                          <a:latin typeface="Arimo"/>
                          <a:cs typeface="Arimo"/>
                        </a:rPr>
                        <a:t>git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</a:tr>
              <a:tr h="330908">
                <a:tc>
                  <a:txBody>
                    <a:bodyPr/>
                    <a:lstStyle/>
                    <a:p>
                      <a:pPr marL="31750">
                        <a:lnSpc>
                          <a:spcPts val="910"/>
                        </a:lnSpc>
                      </a:pPr>
                      <a:r>
                        <a:rPr dirty="0" sz="850" spc="-75">
                          <a:latin typeface="Arimo"/>
                          <a:cs typeface="Arimo"/>
                        </a:rPr>
                        <a:t>ADD </a:t>
                      </a:r>
                      <a:r>
                        <a:rPr dirty="0" sz="850" spc="-70">
                          <a:latin typeface="Arimo"/>
                          <a:cs typeface="Arimo"/>
                        </a:rPr>
                        <a:t>AX,</a:t>
                      </a:r>
                      <a:r>
                        <a:rPr dirty="0" sz="850" spc="-9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 spc="-130">
                          <a:latin typeface="Arimo"/>
                          <a:cs typeface="Arimo"/>
                        </a:rPr>
                        <a:t>BX</a:t>
                      </a:r>
                      <a:endParaRPr sz="850">
                        <a:latin typeface="Arimo"/>
                        <a:cs typeface="Arimo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50" spc="-80">
                          <a:latin typeface="Arimo"/>
                          <a:cs typeface="Arimo"/>
                        </a:rPr>
                        <a:t>JMP</a:t>
                      </a:r>
                      <a:r>
                        <a:rPr dirty="0" sz="850" spc="5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 spc="-25">
                          <a:latin typeface="Arimo"/>
                          <a:cs typeface="Arimo"/>
                        </a:rPr>
                        <a:t>geri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910"/>
                        </a:lnSpc>
                      </a:pPr>
                      <a:r>
                        <a:rPr dirty="0" sz="850" spc="-5">
                          <a:latin typeface="Arimo"/>
                          <a:cs typeface="Arimo"/>
                        </a:rPr>
                        <a:t>; </a:t>
                      </a:r>
                      <a:r>
                        <a:rPr dirty="0" sz="850" spc="-70">
                          <a:latin typeface="Arimo"/>
                          <a:cs typeface="Arimo"/>
                        </a:rPr>
                        <a:t>AX’e </a:t>
                      </a:r>
                      <a:r>
                        <a:rPr dirty="0" sz="850" spc="-50">
                          <a:latin typeface="Arimo"/>
                          <a:cs typeface="Arimo"/>
                        </a:rPr>
                        <a:t>BX’i</a:t>
                      </a:r>
                      <a:r>
                        <a:rPr dirty="0" sz="850" spc="-4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 spc="-30">
                          <a:latin typeface="Arimo"/>
                          <a:cs typeface="Arimo"/>
                        </a:rPr>
                        <a:t>ekle</a:t>
                      </a:r>
                      <a:endParaRPr sz="850">
                        <a:latin typeface="Arimo"/>
                        <a:cs typeface="Arimo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50" spc="-5">
                          <a:latin typeface="Arimo"/>
                          <a:cs typeface="Arimo"/>
                        </a:rPr>
                        <a:t>; </a:t>
                      </a:r>
                      <a:r>
                        <a:rPr dirty="0" sz="850" spc="-25">
                          <a:latin typeface="Arimo"/>
                          <a:cs typeface="Arimo"/>
                        </a:rPr>
                        <a:t>geri </a:t>
                      </a:r>
                      <a:r>
                        <a:rPr dirty="0" sz="850" spc="-15">
                          <a:latin typeface="Arimo"/>
                          <a:cs typeface="Arimo"/>
                        </a:rPr>
                        <a:t>etiketine</a:t>
                      </a:r>
                      <a:r>
                        <a:rPr dirty="0" sz="850" spc="-8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>
                          <a:latin typeface="Arimo"/>
                          <a:cs typeface="Arimo"/>
                        </a:rPr>
                        <a:t>git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80695">
                        <a:lnSpc>
                          <a:spcPts val="910"/>
                        </a:lnSpc>
                      </a:pPr>
                      <a:r>
                        <a:rPr dirty="0" sz="850" spc="-20">
                          <a:latin typeface="Arimo"/>
                          <a:cs typeface="Arimo"/>
                        </a:rPr>
                        <a:t>esit:</a:t>
                      </a:r>
                      <a:endParaRPr sz="850">
                        <a:latin typeface="Arimo"/>
                        <a:cs typeface="Arimo"/>
                      </a:endParaRPr>
                    </a:p>
                    <a:p>
                      <a:pPr marL="4806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50" spc="-50">
                          <a:latin typeface="Arimo"/>
                          <a:cs typeface="Arimo"/>
                        </a:rPr>
                        <a:t>MOV </a:t>
                      </a:r>
                      <a:r>
                        <a:rPr dirty="0" sz="850" spc="-80">
                          <a:latin typeface="Arimo"/>
                          <a:cs typeface="Arimo"/>
                        </a:rPr>
                        <a:t>CL,‘E'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910"/>
                        </a:lnSpc>
                      </a:pPr>
                      <a:r>
                        <a:rPr dirty="0" sz="850" spc="-5">
                          <a:latin typeface="Arimo"/>
                          <a:cs typeface="Arimo"/>
                        </a:rPr>
                        <a:t>; </a:t>
                      </a:r>
                      <a:r>
                        <a:rPr dirty="0" sz="850" spc="-40">
                          <a:latin typeface="Arimo"/>
                          <a:cs typeface="Arimo"/>
                        </a:rPr>
                        <a:t>buraya</a:t>
                      </a:r>
                      <a:r>
                        <a:rPr dirty="0" sz="850" spc="-7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 spc="-35">
                          <a:latin typeface="Arimo"/>
                          <a:cs typeface="Arimo"/>
                        </a:rPr>
                        <a:t>gelirse</a:t>
                      </a:r>
                      <a:endParaRPr sz="850">
                        <a:latin typeface="Arimo"/>
                        <a:cs typeface="Arimo"/>
                      </a:endParaRPr>
                    </a:p>
                    <a:p>
                      <a:pPr marL="1631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50" spc="-5">
                          <a:latin typeface="Arimo"/>
                          <a:cs typeface="Arimo"/>
                        </a:rPr>
                        <a:t>; </a:t>
                      </a:r>
                      <a:r>
                        <a:rPr dirty="0" sz="850" spc="-90">
                          <a:latin typeface="Arimo"/>
                          <a:cs typeface="Arimo"/>
                        </a:rPr>
                        <a:t>AL </a:t>
                      </a:r>
                      <a:r>
                        <a:rPr dirty="0" sz="850" spc="-65">
                          <a:latin typeface="Arimo"/>
                          <a:cs typeface="Arimo"/>
                        </a:rPr>
                        <a:t>= </a:t>
                      </a:r>
                      <a:r>
                        <a:rPr dirty="0" sz="850" spc="-105">
                          <a:latin typeface="Arimo"/>
                          <a:cs typeface="Arimo"/>
                        </a:rPr>
                        <a:t>BL </a:t>
                      </a:r>
                      <a:r>
                        <a:rPr dirty="0" sz="850" spc="-15">
                          <a:latin typeface="Arimo"/>
                          <a:cs typeface="Arimo"/>
                        </a:rPr>
                        <a:t>demektir </a:t>
                      </a:r>
                      <a:r>
                        <a:rPr dirty="0" sz="850" spc="-20">
                          <a:latin typeface="Arimo"/>
                          <a:cs typeface="Arimo"/>
                        </a:rPr>
                        <a:t>bu </a:t>
                      </a:r>
                      <a:r>
                        <a:rPr dirty="0" sz="850" spc="-40">
                          <a:latin typeface="Arimo"/>
                          <a:cs typeface="Arimo"/>
                        </a:rPr>
                        <a:t>yüzden </a:t>
                      </a:r>
                      <a:r>
                        <a:rPr dirty="0" sz="850" spc="-85">
                          <a:latin typeface="Arimo"/>
                          <a:cs typeface="Arimo"/>
                        </a:rPr>
                        <a:t>CL’ye </a:t>
                      </a:r>
                      <a:r>
                        <a:rPr dirty="0" sz="850" spc="-35">
                          <a:latin typeface="Arimo"/>
                          <a:cs typeface="Arimo"/>
                        </a:rPr>
                        <a:t>‘E’</a:t>
                      </a:r>
                      <a:r>
                        <a:rPr dirty="0" sz="850" spc="-8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 spc="-65">
                          <a:latin typeface="Arimo"/>
                          <a:cs typeface="Arimo"/>
                        </a:rPr>
                        <a:t>yaz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</a:tr>
              <a:tr h="19854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850" spc="-5">
                          <a:latin typeface="Arimo"/>
                          <a:cs typeface="Arimo"/>
                        </a:rPr>
                        <a:t>dur: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958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850" spc="-5">
                          <a:latin typeface="Arimo"/>
                          <a:cs typeface="Arimo"/>
                        </a:rPr>
                        <a:t>dur: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52069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2368">
                <a:tc>
                  <a:txBody>
                    <a:bodyPr/>
                    <a:lstStyle/>
                    <a:p>
                      <a:pPr marL="31750">
                        <a:lnSpc>
                          <a:spcPts val="910"/>
                        </a:lnSpc>
                      </a:pPr>
                      <a:r>
                        <a:rPr dirty="0" sz="850" spc="-135">
                          <a:latin typeface="Arimo"/>
                          <a:cs typeface="Arimo"/>
                        </a:rPr>
                        <a:t>RET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910"/>
                        </a:lnSpc>
                      </a:pPr>
                      <a:r>
                        <a:rPr dirty="0" sz="850" spc="-5">
                          <a:latin typeface="Arimo"/>
                          <a:cs typeface="Arimo"/>
                        </a:rPr>
                        <a:t>; </a:t>
                      </a:r>
                      <a:r>
                        <a:rPr dirty="0" sz="850" spc="-70">
                          <a:latin typeface="WenQuanYi Micro Hei Mono"/>
                          <a:cs typeface="WenQuanYi Micro Hei Mono"/>
                        </a:rPr>
                        <a:t>İş</a:t>
                      </a:r>
                      <a:r>
                        <a:rPr dirty="0" sz="850" spc="-70">
                          <a:latin typeface="Arimo"/>
                          <a:cs typeface="Arimo"/>
                        </a:rPr>
                        <a:t>letim </a:t>
                      </a:r>
                      <a:r>
                        <a:rPr dirty="0" sz="850" spc="-30">
                          <a:latin typeface="Arimo"/>
                          <a:cs typeface="Arimo"/>
                        </a:rPr>
                        <a:t>sistemine</a:t>
                      </a:r>
                      <a:r>
                        <a:rPr dirty="0" sz="850" spc="-50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 spc="-25">
                          <a:latin typeface="Arimo"/>
                          <a:cs typeface="Arimo"/>
                        </a:rPr>
                        <a:t>dön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13030">
                        <a:lnSpc>
                          <a:spcPts val="910"/>
                        </a:lnSpc>
                      </a:pPr>
                      <a:r>
                        <a:rPr dirty="0" sz="850" spc="-135">
                          <a:latin typeface="Arimo"/>
                          <a:cs typeface="Arimo"/>
                        </a:rPr>
                        <a:t>RET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2448">
                <a:tc>
                  <a:txBody>
                    <a:bodyPr/>
                    <a:lstStyle/>
                    <a:p>
                      <a:pPr marL="31750">
                        <a:lnSpc>
                          <a:spcPts val="910"/>
                        </a:lnSpc>
                      </a:pPr>
                      <a:r>
                        <a:rPr dirty="0" sz="850" spc="-100">
                          <a:latin typeface="Arimo"/>
                          <a:cs typeface="Arimo"/>
                        </a:rPr>
                        <a:t>END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910"/>
                        </a:lnSpc>
                      </a:pPr>
                      <a:r>
                        <a:rPr dirty="0" sz="850" spc="-5">
                          <a:latin typeface="Arimo"/>
                          <a:cs typeface="Arimo"/>
                        </a:rPr>
                        <a:t>; </a:t>
                      </a:r>
                      <a:r>
                        <a:rPr dirty="0" sz="850" spc="-20">
                          <a:latin typeface="Arimo"/>
                          <a:cs typeface="Arimo"/>
                        </a:rPr>
                        <a:t>derleyiciyi</a:t>
                      </a:r>
                      <a:r>
                        <a:rPr dirty="0" sz="850" spc="-75">
                          <a:latin typeface="Arimo"/>
                          <a:cs typeface="Arimo"/>
                        </a:rPr>
                        <a:t> </a:t>
                      </a:r>
                      <a:r>
                        <a:rPr dirty="0" sz="850" spc="-55">
                          <a:latin typeface="Arimo"/>
                          <a:cs typeface="Arimo"/>
                        </a:rPr>
                        <a:t>sonland</a:t>
                      </a:r>
                      <a:r>
                        <a:rPr dirty="0" sz="850" spc="-55">
                          <a:latin typeface="WenQuanYi Micro Hei Mono"/>
                          <a:cs typeface="WenQuanYi Micro Hei Mono"/>
                        </a:rPr>
                        <a:t>ı</a:t>
                      </a:r>
                      <a:r>
                        <a:rPr dirty="0" sz="850" spc="-55">
                          <a:latin typeface="Arimo"/>
                          <a:cs typeface="Arimo"/>
                        </a:rPr>
                        <a:t>r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62230">
                        <a:lnSpc>
                          <a:spcPts val="910"/>
                        </a:lnSpc>
                      </a:pPr>
                      <a:r>
                        <a:rPr dirty="0" sz="850" spc="-85">
                          <a:latin typeface="Arimo"/>
                          <a:cs typeface="Arimo"/>
                        </a:rPr>
                        <a:t>END.</a:t>
                      </a:r>
                      <a:endParaRPr sz="8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24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 marL="321945">
                        <a:lnSpc>
                          <a:spcPts val="595"/>
                        </a:lnSpc>
                        <a:spcBef>
                          <a:spcPts val="384"/>
                        </a:spcBef>
                      </a:pPr>
                      <a:r>
                        <a:rPr dirty="0" sz="550" spc="-20">
                          <a:solidFill>
                            <a:srgbClr val="898989"/>
                          </a:solidFill>
                          <a:latin typeface="Arimo"/>
                          <a:cs typeface="Arimo"/>
                        </a:rPr>
                        <a:t>225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ts val="595"/>
                        </a:lnSpc>
                        <a:spcBef>
                          <a:spcPts val="384"/>
                        </a:spcBef>
                      </a:pPr>
                      <a:r>
                        <a:rPr dirty="0" sz="550" spc="-5">
                          <a:solidFill>
                            <a:srgbClr val="898989"/>
                          </a:solidFill>
                          <a:latin typeface="Arimo"/>
                          <a:cs typeface="Arimo"/>
                        </a:rPr>
                        <a:t>226</a:t>
                      </a:r>
                      <a:endParaRPr sz="550">
                        <a:latin typeface="Arimo"/>
                        <a:cs typeface="Arimo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7911" y="4565314"/>
            <a:ext cx="553085" cy="42290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5" b="1">
                <a:latin typeface="Trebuchet MS"/>
                <a:cs typeface="Trebuchet MS"/>
              </a:rPr>
              <a:t>Örnek</a:t>
            </a:r>
            <a:r>
              <a:rPr dirty="0" sz="850" spc="-80" b="1">
                <a:latin typeface="Trebuchet MS"/>
                <a:cs typeface="Trebuchet MS"/>
              </a:rPr>
              <a:t> </a:t>
            </a:r>
            <a:r>
              <a:rPr dirty="0" sz="850" spc="-70" b="1">
                <a:latin typeface="Trebuchet MS"/>
                <a:cs typeface="Trebuchet MS"/>
              </a:rPr>
              <a:t>5:</a:t>
            </a:r>
            <a:endParaRPr sz="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850" spc="-120">
                <a:latin typeface="Arimo"/>
                <a:cs typeface="Arimo"/>
              </a:rPr>
              <a:t>ORG</a:t>
            </a:r>
            <a:r>
              <a:rPr dirty="0" sz="850" spc="-10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100h</a:t>
            </a:r>
            <a:endParaRPr sz="8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911" y="5094777"/>
            <a:ext cx="631190" cy="42290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0">
                <a:latin typeface="Arimo"/>
                <a:cs typeface="Arimo"/>
              </a:rPr>
              <a:t>MOV    </a:t>
            </a:r>
            <a:r>
              <a:rPr dirty="0" sz="850" spc="-65">
                <a:latin typeface="Arimo"/>
                <a:cs typeface="Arimo"/>
              </a:rPr>
              <a:t>AL,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25</a:t>
            </a:r>
            <a:endParaRPr sz="850">
              <a:latin typeface="Arimo"/>
              <a:cs typeface="Arimo"/>
            </a:endParaRPr>
          </a:p>
          <a:p>
            <a:pPr marL="12700" marR="8890">
              <a:lnSpc>
                <a:spcPct val="102200"/>
              </a:lnSpc>
            </a:pP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75">
                <a:latin typeface="Arimo"/>
                <a:cs typeface="Arimo"/>
              </a:rPr>
              <a:t>BL, </a:t>
            </a:r>
            <a:r>
              <a:rPr dirty="0" sz="850" spc="-35">
                <a:latin typeface="Arimo"/>
                <a:cs typeface="Arimo"/>
              </a:rPr>
              <a:t>10  </a:t>
            </a:r>
            <a:r>
              <a:rPr dirty="0" sz="850" spc="-80">
                <a:latin typeface="Arimo"/>
                <a:cs typeface="Arimo"/>
              </a:rPr>
              <a:t>CMP     </a:t>
            </a:r>
            <a:r>
              <a:rPr dirty="0" sz="850" spc="-65">
                <a:latin typeface="Arimo"/>
                <a:cs typeface="Arimo"/>
              </a:rPr>
              <a:t>AL,</a:t>
            </a:r>
            <a:r>
              <a:rPr dirty="0" sz="850" spc="-114">
                <a:latin typeface="Arimo"/>
                <a:cs typeface="Arimo"/>
              </a:rPr>
              <a:t> </a:t>
            </a:r>
            <a:r>
              <a:rPr dirty="0" sz="850" spc="-110">
                <a:latin typeface="Arimo"/>
                <a:cs typeface="Arimo"/>
              </a:rPr>
              <a:t>BL</a:t>
            </a:r>
            <a:endParaRPr sz="85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1923" y="5094777"/>
            <a:ext cx="1266190" cy="5549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35890">
              <a:lnSpc>
                <a:spcPct val="100000"/>
              </a:lnSpc>
              <a:spcBef>
                <a:spcPts val="114"/>
              </a:spcBef>
            </a:pPr>
            <a:r>
              <a:rPr dirty="0" sz="850" spc="-5">
                <a:latin typeface="Arimo"/>
                <a:cs typeface="Arimo"/>
              </a:rPr>
              <a:t>;</a:t>
            </a:r>
            <a:r>
              <a:rPr dirty="0" sz="850" spc="-110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AL=25</a:t>
            </a:r>
            <a:endParaRPr sz="850">
              <a:latin typeface="Arimo"/>
              <a:cs typeface="Arimo"/>
            </a:endParaRPr>
          </a:p>
          <a:p>
            <a:pPr marL="135890">
              <a:lnSpc>
                <a:spcPct val="100000"/>
              </a:lnSpc>
              <a:spcBef>
                <a:spcPts val="25"/>
              </a:spcBef>
            </a:pPr>
            <a:r>
              <a:rPr dirty="0" sz="850" spc="-5">
                <a:latin typeface="Arimo"/>
                <a:cs typeface="Arimo"/>
              </a:rPr>
              <a:t>;</a:t>
            </a:r>
            <a:r>
              <a:rPr dirty="0" sz="850" spc="-114">
                <a:latin typeface="Arimo"/>
                <a:cs typeface="Arimo"/>
              </a:rPr>
              <a:t> </a:t>
            </a:r>
            <a:r>
              <a:rPr dirty="0" sz="850" spc="-75">
                <a:latin typeface="Arimo"/>
                <a:cs typeface="Arimo"/>
              </a:rPr>
              <a:t>BL=10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90">
                <a:latin typeface="Arimo"/>
                <a:cs typeface="Arimo"/>
              </a:rPr>
              <a:t>AL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60">
                <a:latin typeface="Arimo"/>
                <a:cs typeface="Arimo"/>
              </a:rPr>
              <a:t>BL’yi </a:t>
            </a:r>
            <a:r>
              <a:rPr dirty="0" sz="850" spc="-100">
                <a:latin typeface="Arimo"/>
                <a:cs typeface="Arimo"/>
              </a:rPr>
              <a:t>kar</a:t>
            </a:r>
            <a:r>
              <a:rPr dirty="0" sz="850" spc="-100">
                <a:latin typeface="WenQuanYi Micro Hei Mono"/>
                <a:cs typeface="WenQuanYi Micro Hei Mono"/>
              </a:rPr>
              <a:t>şı</a:t>
            </a:r>
            <a:r>
              <a:rPr dirty="0" sz="850" spc="-100">
                <a:latin typeface="Arimo"/>
                <a:cs typeface="Arimo"/>
              </a:rPr>
              <a:t>la</a:t>
            </a:r>
            <a:r>
              <a:rPr dirty="0" sz="850" spc="-100">
                <a:latin typeface="WenQuanYi Micro Hei Mono"/>
                <a:cs typeface="WenQuanYi Micro Hei Mono"/>
              </a:rPr>
              <a:t>ş</a:t>
            </a:r>
            <a:r>
              <a:rPr dirty="0" sz="850" spc="-100">
                <a:latin typeface="Arimo"/>
                <a:cs typeface="Arimo"/>
              </a:rPr>
              <a:t>t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</a:t>
            </a:r>
            <a:endParaRPr sz="850">
              <a:latin typeface="Arimo"/>
              <a:cs typeface="Arimo"/>
            </a:endParaRPr>
          </a:p>
          <a:p>
            <a:pPr marL="17145">
              <a:lnSpc>
                <a:spcPct val="100000"/>
              </a:lnSpc>
              <a:spcBef>
                <a:spcPts val="25"/>
              </a:spcBef>
            </a:pP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90">
                <a:latin typeface="Arimo"/>
                <a:cs typeface="Arimo"/>
              </a:rPr>
              <a:t>AL </a:t>
            </a:r>
            <a:r>
              <a:rPr dirty="0" sz="850" spc="-70">
                <a:latin typeface="Arimo"/>
                <a:cs typeface="Arimo"/>
              </a:rPr>
              <a:t>&lt;&gt; </a:t>
            </a:r>
            <a:r>
              <a:rPr dirty="0" sz="850" spc="-105">
                <a:latin typeface="Arimo"/>
                <a:cs typeface="Arimo"/>
              </a:rPr>
              <a:t>BL </a:t>
            </a:r>
            <a:r>
              <a:rPr dirty="0" sz="850" spc="-90">
                <a:latin typeface="Arimo"/>
                <a:cs typeface="Arimo"/>
              </a:rPr>
              <a:t>(ZF </a:t>
            </a:r>
            <a:r>
              <a:rPr dirty="0" sz="850" spc="-65">
                <a:latin typeface="Arimo"/>
                <a:cs typeface="Arimo"/>
              </a:rPr>
              <a:t>= </a:t>
            </a:r>
            <a:r>
              <a:rPr dirty="0" sz="850" spc="-30">
                <a:latin typeface="Arimo"/>
                <a:cs typeface="Arimo"/>
              </a:rPr>
              <a:t>0) </a:t>
            </a:r>
            <a:r>
              <a:rPr dirty="0" sz="850" spc="-45">
                <a:latin typeface="Arimo"/>
                <a:cs typeface="Arimo"/>
              </a:rPr>
              <a:t>ise</a:t>
            </a:r>
            <a:r>
              <a:rPr dirty="0" sz="850" spc="-1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dallan</a:t>
            </a:r>
            <a:endParaRPr sz="85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911" y="5491868"/>
            <a:ext cx="68707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14">
                <a:latin typeface="Arimo"/>
                <a:cs typeface="Arimo"/>
              </a:rPr>
              <a:t>JNE </a:t>
            </a:r>
            <a:r>
              <a:rPr dirty="0" sz="850" spc="-20">
                <a:latin typeface="Arimo"/>
                <a:cs typeface="Arimo"/>
              </a:rPr>
              <a:t>esit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degil  </a:t>
            </a:r>
            <a:r>
              <a:rPr dirty="0" sz="850" spc="-80">
                <a:latin typeface="Arimo"/>
                <a:cs typeface="Arimo"/>
              </a:rPr>
              <a:t>JMP</a:t>
            </a:r>
            <a:r>
              <a:rPr dirty="0" sz="850" spc="5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esit</a:t>
            </a:r>
            <a:endParaRPr sz="85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900" y="5888971"/>
            <a:ext cx="523875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5">
                <a:latin typeface="Arimo"/>
                <a:cs typeface="Arimo"/>
              </a:rPr>
              <a:t>esitdegil:  </a:t>
            </a: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110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CL,‘H'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80">
                <a:latin typeface="Arimo"/>
                <a:cs typeface="Arimo"/>
              </a:rPr>
              <a:t>JMP</a:t>
            </a:r>
            <a:r>
              <a:rPr dirty="0" sz="850" spc="25">
                <a:latin typeface="Arimo"/>
                <a:cs typeface="Arimo"/>
              </a:rPr>
              <a:t> </a:t>
            </a:r>
            <a:r>
              <a:rPr dirty="0" sz="850" spc="-5">
                <a:latin typeface="Arimo"/>
                <a:cs typeface="Arimo"/>
              </a:rPr>
              <a:t>dur</a:t>
            </a:r>
            <a:endParaRPr sz="850">
              <a:latin typeface="Arimo"/>
              <a:cs typeface="Arim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3842" y="6021331"/>
            <a:ext cx="1619250" cy="290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14"/>
              </a:spcBef>
            </a:pP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40">
                <a:latin typeface="Arimo"/>
                <a:cs typeface="Arimo"/>
              </a:rPr>
              <a:t>buraya geldiyse </a:t>
            </a:r>
            <a:r>
              <a:rPr dirty="0" sz="850" spc="-90">
                <a:latin typeface="Arimo"/>
                <a:cs typeface="Arimo"/>
              </a:rPr>
              <a:t>AL </a:t>
            </a:r>
            <a:r>
              <a:rPr dirty="0" sz="850" spc="-70">
                <a:latin typeface="Arimo"/>
                <a:cs typeface="Arimo"/>
              </a:rPr>
              <a:t>&lt;&gt; </a:t>
            </a:r>
            <a:r>
              <a:rPr dirty="0" sz="850" spc="-105">
                <a:latin typeface="Arimo"/>
                <a:cs typeface="Arimo"/>
              </a:rPr>
              <a:t>BL</a:t>
            </a:r>
            <a:r>
              <a:rPr dirty="0" sz="850" spc="-11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demektir.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40">
                <a:latin typeface="Arimo"/>
                <a:cs typeface="Arimo"/>
              </a:rPr>
              <a:t>yüzden </a:t>
            </a:r>
            <a:r>
              <a:rPr dirty="0" sz="850" spc="-65">
                <a:latin typeface="Arimo"/>
                <a:cs typeface="Arimo"/>
              </a:rPr>
              <a:t>CL=‘H’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5">
                <a:latin typeface="Arimo"/>
                <a:cs typeface="Arimo"/>
              </a:rPr>
              <a:t>dur’a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>
                <a:latin typeface="Arimo"/>
                <a:cs typeface="Arimo"/>
              </a:rPr>
              <a:t>git</a:t>
            </a:r>
            <a:endParaRPr sz="850">
              <a:latin typeface="Arimo"/>
              <a:cs typeface="Arim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911" y="6418422"/>
            <a:ext cx="508000" cy="290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5">
                <a:latin typeface="Arimo"/>
                <a:cs typeface="Arimo"/>
              </a:rPr>
              <a:t>esit: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85">
                <a:latin typeface="Arimo"/>
                <a:cs typeface="Arimo"/>
              </a:rPr>
              <a:t> </a:t>
            </a:r>
            <a:r>
              <a:rPr dirty="0" sz="850" spc="-80">
                <a:latin typeface="Arimo"/>
                <a:cs typeface="Arimo"/>
              </a:rPr>
              <a:t>CL,‘E'</a:t>
            </a:r>
            <a:endParaRPr sz="850">
              <a:latin typeface="Arimo"/>
              <a:cs typeface="Arim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5453" y="6418422"/>
            <a:ext cx="1641475" cy="290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14"/>
              </a:spcBef>
            </a:pP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40">
                <a:latin typeface="Arimo"/>
                <a:cs typeface="Arimo"/>
              </a:rPr>
              <a:t>buraya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geldiyse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90">
                <a:latin typeface="Arimo"/>
                <a:cs typeface="Arimo"/>
              </a:rPr>
              <a:t>AL </a:t>
            </a:r>
            <a:r>
              <a:rPr dirty="0" sz="850" spc="-65">
                <a:latin typeface="Arimo"/>
                <a:cs typeface="Arimo"/>
              </a:rPr>
              <a:t>= </a:t>
            </a:r>
            <a:r>
              <a:rPr dirty="0" sz="850" spc="-105">
                <a:latin typeface="Arimo"/>
                <a:cs typeface="Arimo"/>
              </a:rPr>
              <a:t>BL </a:t>
            </a:r>
            <a:r>
              <a:rPr dirty="0" sz="850" spc="-15">
                <a:latin typeface="Arimo"/>
                <a:cs typeface="Arimo"/>
              </a:rPr>
              <a:t>demektir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40">
                <a:latin typeface="Arimo"/>
                <a:cs typeface="Arimo"/>
              </a:rPr>
              <a:t>yüzden</a:t>
            </a:r>
            <a:r>
              <a:rPr dirty="0" sz="850" spc="-145">
                <a:latin typeface="Arimo"/>
                <a:cs typeface="Arimo"/>
              </a:rPr>
              <a:t> </a:t>
            </a:r>
            <a:r>
              <a:rPr dirty="0" sz="850" spc="-75">
                <a:latin typeface="Arimo"/>
                <a:cs typeface="Arimo"/>
              </a:rPr>
              <a:t>CL=‘E’</a:t>
            </a:r>
            <a:endParaRPr sz="85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911" y="6815525"/>
            <a:ext cx="218440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5">
                <a:latin typeface="Arimo"/>
                <a:cs typeface="Arimo"/>
              </a:rPr>
              <a:t>dur</a:t>
            </a:r>
            <a:r>
              <a:rPr dirty="0" sz="850" spc="-5">
                <a:latin typeface="Arimo"/>
                <a:cs typeface="Arimo"/>
              </a:rPr>
              <a:t>:  </a:t>
            </a:r>
            <a:r>
              <a:rPr dirty="0" sz="850" spc="-135">
                <a:latin typeface="Arimo"/>
                <a:cs typeface="Arimo"/>
              </a:rPr>
              <a:t>RET  </a:t>
            </a:r>
            <a:r>
              <a:rPr dirty="0" sz="850" spc="-100">
                <a:latin typeface="Arimo"/>
                <a:cs typeface="Arimo"/>
              </a:rPr>
              <a:t>END</a:t>
            </a:r>
            <a:endParaRPr sz="850">
              <a:latin typeface="Arimo"/>
              <a:cs typeface="Arim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19091" y="710488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227</a:t>
            </a:r>
            <a:endParaRPr sz="550">
              <a:latin typeface="Arimo"/>
              <a:cs typeface="Arim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814707" y="4565314"/>
            <a:ext cx="41719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5" b="1">
                <a:latin typeface="Trebuchet MS"/>
                <a:cs typeface="Trebuchet MS"/>
              </a:rPr>
              <a:t>Örnek</a:t>
            </a:r>
            <a:r>
              <a:rPr dirty="0" sz="850" spc="-114" b="1">
                <a:latin typeface="Trebuchet MS"/>
                <a:cs typeface="Trebuchet MS"/>
              </a:rPr>
              <a:t> </a:t>
            </a:r>
            <a:r>
              <a:rPr dirty="0" sz="850" spc="-70" b="1">
                <a:latin typeface="Trebuchet MS"/>
                <a:cs typeface="Trebuchet MS"/>
              </a:rPr>
              <a:t>6: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63316" y="4962411"/>
            <a:ext cx="1197610" cy="290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30">
                <a:latin typeface="Arimo"/>
                <a:cs typeface="Arimo"/>
              </a:rPr>
              <a:t>Bloklardaki eleman</a:t>
            </a:r>
            <a:r>
              <a:rPr dirty="0" sz="850" spc="-110">
                <a:latin typeface="Arimo"/>
                <a:cs typeface="Arimo"/>
              </a:rPr>
              <a:t> </a:t>
            </a:r>
            <a:r>
              <a:rPr dirty="0" sz="850" spc="-155">
                <a:latin typeface="Arimo"/>
                <a:cs typeface="Arimo"/>
              </a:rPr>
              <a:t>say</a:t>
            </a:r>
            <a:r>
              <a:rPr dirty="0" sz="850" spc="-155">
                <a:latin typeface="WenQuanYi Micro Hei Mono"/>
                <a:cs typeface="WenQuanYi Micro Hei Mono"/>
              </a:rPr>
              <a:t>ı</a:t>
            </a:r>
            <a:r>
              <a:rPr dirty="0" sz="850" spc="-155">
                <a:latin typeface="Arimo"/>
                <a:cs typeface="Arimo"/>
              </a:rPr>
              <a:t>s</a:t>
            </a:r>
            <a:r>
              <a:rPr dirty="0" sz="850" spc="-155">
                <a:latin typeface="WenQuanYi Micro Hei Mono"/>
                <a:cs typeface="WenQuanYi Micro Hei Mono"/>
              </a:rPr>
              <a:t>ı</a:t>
            </a:r>
            <a:endParaRPr sz="850">
              <a:latin typeface="WenQuanYi Micro Hei Mono"/>
              <a:cs typeface="WenQuanYi Micro Hei Mon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15">
                <a:latin typeface="Arimo"/>
                <a:cs typeface="Arimo"/>
              </a:rPr>
              <a:t>index’i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ba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lat</a:t>
            </a:r>
            <a:endParaRPr sz="850">
              <a:latin typeface="Arimo"/>
              <a:cs typeface="Arim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14707" y="4830046"/>
            <a:ext cx="918210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61950">
              <a:lnSpc>
                <a:spcPct val="102200"/>
              </a:lnSpc>
              <a:spcBef>
                <a:spcPts val="95"/>
              </a:spcBef>
            </a:pPr>
            <a:r>
              <a:rPr dirty="0" sz="850" spc="-30">
                <a:latin typeface="Arimo"/>
                <a:cs typeface="Arimo"/>
              </a:rPr>
              <a:t>org </a:t>
            </a:r>
            <a:r>
              <a:rPr dirty="0" sz="850" spc="-35">
                <a:latin typeface="Arimo"/>
                <a:cs typeface="Arimo"/>
              </a:rPr>
              <a:t>100h  </a:t>
            </a:r>
            <a:r>
              <a:rPr dirty="0" sz="850" spc="-25">
                <a:latin typeface="Arimo"/>
                <a:cs typeface="Arimo"/>
              </a:rPr>
              <a:t>mov </a:t>
            </a:r>
            <a:r>
              <a:rPr dirty="0" sz="850" spc="-45">
                <a:latin typeface="Arimo"/>
                <a:cs typeface="Arimo"/>
              </a:rPr>
              <a:t>cx,</a:t>
            </a:r>
            <a:r>
              <a:rPr dirty="0" sz="850" spc="-13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100</a:t>
            </a:r>
            <a:endParaRPr sz="850">
              <a:latin typeface="Arimo"/>
              <a:cs typeface="Arimo"/>
            </a:endParaRPr>
          </a:p>
          <a:p>
            <a:pPr marL="12700" marR="464820">
              <a:lnSpc>
                <a:spcPct val="102200"/>
              </a:lnSpc>
            </a:pPr>
            <a:r>
              <a:rPr dirty="0" sz="850" spc="-25">
                <a:latin typeface="Arimo"/>
                <a:cs typeface="Arimo"/>
              </a:rPr>
              <a:t>mov </a:t>
            </a:r>
            <a:r>
              <a:rPr dirty="0" sz="850" spc="-35">
                <a:latin typeface="Arimo"/>
                <a:cs typeface="Arimo"/>
              </a:rPr>
              <a:t>bx,</a:t>
            </a:r>
            <a:r>
              <a:rPr dirty="0" sz="850" spc="-14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0  </a:t>
            </a:r>
            <a:r>
              <a:rPr dirty="0" sz="850" spc="-55">
                <a:latin typeface="Arimo"/>
                <a:cs typeface="Arimo"/>
              </a:rPr>
              <a:t>L1: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25">
                <a:latin typeface="Arimo"/>
                <a:cs typeface="Arimo"/>
              </a:rPr>
              <a:t>mov </a:t>
            </a:r>
            <a:r>
              <a:rPr dirty="0" sz="850" spc="-50">
                <a:latin typeface="Arimo"/>
                <a:cs typeface="Arimo"/>
              </a:rPr>
              <a:t>ax,</a:t>
            </a:r>
            <a:r>
              <a:rPr dirty="0" sz="850" spc="-100">
                <a:latin typeface="Arimo"/>
                <a:cs typeface="Arimo"/>
              </a:rPr>
              <a:t> </a:t>
            </a:r>
            <a:r>
              <a:rPr dirty="0" sz="850" spc="-70">
                <a:latin typeface="Arimo"/>
                <a:cs typeface="Arimo"/>
              </a:rPr>
              <a:t>BLOCK1[bx]</a:t>
            </a:r>
            <a:endParaRPr sz="850">
              <a:latin typeface="Arimo"/>
              <a:cs typeface="Arim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37918" y="5359502"/>
            <a:ext cx="135445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65">
                <a:latin typeface="Arimo"/>
                <a:cs typeface="Arimo"/>
              </a:rPr>
              <a:t>;BLOCK1’deki </a:t>
            </a:r>
            <a:r>
              <a:rPr dirty="0" sz="850" spc="-70">
                <a:latin typeface="Arimo"/>
                <a:cs typeface="Arimo"/>
              </a:rPr>
              <a:t>s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radaki </a:t>
            </a:r>
            <a:r>
              <a:rPr dirty="0" sz="850" spc="-145">
                <a:latin typeface="Arimo"/>
                <a:cs typeface="Arimo"/>
              </a:rPr>
              <a:t>say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y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315">
                <a:latin typeface="WenQuanYi Micro Hei Mono"/>
                <a:cs typeface="WenQuanYi Micro Hei Mono"/>
              </a:rPr>
              <a:t> </a:t>
            </a:r>
            <a:r>
              <a:rPr dirty="0" sz="850" spc="-25">
                <a:latin typeface="Arimo"/>
                <a:cs typeface="Arimo"/>
              </a:rPr>
              <a:t>al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14707" y="5491868"/>
            <a:ext cx="234315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>
                <a:latin typeface="Arimo"/>
                <a:cs typeface="Arimo"/>
              </a:rPr>
              <a:t>Add </a:t>
            </a:r>
            <a:r>
              <a:rPr dirty="0" sz="850" spc="-65">
                <a:latin typeface="Arimo"/>
                <a:cs typeface="Arimo"/>
              </a:rPr>
              <a:t>ax,BLOCK2[bx] ;BLOCK2’deki </a:t>
            </a:r>
            <a:r>
              <a:rPr dirty="0" sz="850" spc="-70">
                <a:latin typeface="Arimo"/>
                <a:cs typeface="Arimo"/>
              </a:rPr>
              <a:t>s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radaki </a:t>
            </a:r>
            <a:r>
              <a:rPr dirty="0" sz="850" spc="-145">
                <a:latin typeface="Arimo"/>
                <a:cs typeface="Arimo"/>
              </a:rPr>
              <a:t>say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y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390">
                <a:latin typeface="WenQuanYi Micro Hei Mono"/>
                <a:cs typeface="WenQuanYi Micro Hei Mono"/>
              </a:rPr>
              <a:t> </a:t>
            </a:r>
            <a:r>
              <a:rPr dirty="0" sz="850" spc="-30">
                <a:latin typeface="Arimo"/>
                <a:cs typeface="Arimo"/>
              </a:rPr>
              <a:t>ekle</a:t>
            </a:r>
            <a:endParaRPr sz="850">
              <a:latin typeface="Arimo"/>
              <a:cs typeface="Arim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38018" y="5624240"/>
            <a:ext cx="1143000" cy="290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40">
                <a:latin typeface="Arimo"/>
                <a:cs typeface="Arimo"/>
              </a:rPr>
              <a:t>sonucu</a:t>
            </a:r>
            <a:r>
              <a:rPr dirty="0" sz="850" spc="-80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sakla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25">
                <a:latin typeface="Arimo"/>
                <a:cs typeface="Arimo"/>
              </a:rPr>
              <a:t>Bir </a:t>
            </a:r>
            <a:r>
              <a:rPr dirty="0" sz="850" spc="-30">
                <a:latin typeface="Arimo"/>
                <a:cs typeface="Arimo"/>
              </a:rPr>
              <a:t>sonraki </a:t>
            </a:r>
            <a:r>
              <a:rPr dirty="0" sz="850" spc="-35">
                <a:latin typeface="Arimo"/>
                <a:cs typeface="Arimo"/>
              </a:rPr>
              <a:t>elemana</a:t>
            </a:r>
            <a:r>
              <a:rPr dirty="0" sz="850" spc="-150">
                <a:latin typeface="Arimo"/>
                <a:cs typeface="Arimo"/>
              </a:rPr>
              <a:t> </a:t>
            </a:r>
            <a:r>
              <a:rPr dirty="0" sz="850" spc="-60">
                <a:latin typeface="Arimo"/>
                <a:cs typeface="Arimo"/>
              </a:rPr>
              <a:t>geç</a:t>
            </a:r>
            <a:endParaRPr sz="850">
              <a:latin typeface="Arimo"/>
              <a:cs typeface="Arim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14667" y="5624240"/>
            <a:ext cx="1126490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12090">
              <a:lnSpc>
                <a:spcPct val="102200"/>
              </a:lnSpc>
              <a:spcBef>
                <a:spcPts val="95"/>
              </a:spcBef>
            </a:pPr>
            <a:r>
              <a:rPr dirty="0" sz="850" spc="-25">
                <a:latin typeface="Arimo"/>
                <a:cs typeface="Arimo"/>
              </a:rPr>
              <a:t>mov </a:t>
            </a:r>
            <a:r>
              <a:rPr dirty="0" sz="850" spc="-65">
                <a:latin typeface="Arimo"/>
                <a:cs typeface="Arimo"/>
              </a:rPr>
              <a:t>BLOCK2[bx], </a:t>
            </a:r>
            <a:r>
              <a:rPr dirty="0" sz="850" spc="-60">
                <a:latin typeface="Arimo"/>
                <a:cs typeface="Arimo"/>
              </a:rPr>
              <a:t>ax  </a:t>
            </a:r>
            <a:r>
              <a:rPr dirty="0" sz="850" spc="-30">
                <a:latin typeface="Arimo"/>
                <a:cs typeface="Arimo"/>
              </a:rPr>
              <a:t>add </a:t>
            </a:r>
            <a:r>
              <a:rPr dirty="0" sz="850" spc="-35">
                <a:latin typeface="Arimo"/>
                <a:cs typeface="Arimo"/>
              </a:rPr>
              <a:t>bx,</a:t>
            </a:r>
            <a:r>
              <a:rPr dirty="0" sz="850" spc="-6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2</a:t>
            </a:r>
            <a:endParaRPr sz="850">
              <a:latin typeface="Arimo"/>
              <a:cs typeface="Arimo"/>
            </a:endParaRPr>
          </a:p>
          <a:p>
            <a:pPr marL="12700" marR="778510">
              <a:lnSpc>
                <a:spcPct val="102200"/>
              </a:lnSpc>
            </a:pPr>
            <a:r>
              <a:rPr dirty="0" sz="850" spc="-15">
                <a:latin typeface="Arimo"/>
                <a:cs typeface="Arimo"/>
              </a:rPr>
              <a:t>loop</a:t>
            </a:r>
            <a:r>
              <a:rPr dirty="0" sz="850" spc="-110">
                <a:latin typeface="Arimo"/>
                <a:cs typeface="Arimo"/>
              </a:rPr>
              <a:t> </a:t>
            </a:r>
            <a:r>
              <a:rPr dirty="0" sz="850" spc="-80">
                <a:latin typeface="Arimo"/>
                <a:cs typeface="Arimo"/>
              </a:rPr>
              <a:t>L1  </a:t>
            </a:r>
            <a:r>
              <a:rPr dirty="0" sz="850" spc="-55">
                <a:latin typeface="Arimo"/>
                <a:cs typeface="Arimo"/>
              </a:rPr>
              <a:t>Ret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110">
                <a:latin typeface="Arimo"/>
                <a:cs typeface="Arimo"/>
              </a:rPr>
              <a:t>BLOCK1  </a:t>
            </a:r>
            <a:r>
              <a:rPr dirty="0" sz="850" spc="-60">
                <a:latin typeface="Arimo"/>
                <a:cs typeface="Arimo"/>
              </a:rPr>
              <a:t>DW </a:t>
            </a:r>
            <a:r>
              <a:rPr dirty="0" sz="850" spc="-40">
                <a:latin typeface="Arimo"/>
                <a:cs typeface="Arimo"/>
              </a:rPr>
              <a:t>100 </a:t>
            </a:r>
            <a:r>
              <a:rPr dirty="0" sz="850" spc="-90">
                <a:latin typeface="Arimo"/>
                <a:cs typeface="Arimo"/>
              </a:rPr>
              <a:t>DUP</a:t>
            </a:r>
            <a:r>
              <a:rPr dirty="0" sz="850" spc="-12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(1)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110">
                <a:latin typeface="Arimo"/>
                <a:cs typeface="Arimo"/>
              </a:rPr>
              <a:t>BLOCK2  </a:t>
            </a:r>
            <a:r>
              <a:rPr dirty="0" sz="850" spc="-60">
                <a:latin typeface="Arimo"/>
                <a:cs typeface="Arimo"/>
              </a:rPr>
              <a:t>DW </a:t>
            </a:r>
            <a:r>
              <a:rPr dirty="0" sz="850" spc="-40">
                <a:latin typeface="Arimo"/>
                <a:cs typeface="Arimo"/>
              </a:rPr>
              <a:t>100 </a:t>
            </a:r>
            <a:r>
              <a:rPr dirty="0" sz="850" spc="-90">
                <a:latin typeface="Arimo"/>
                <a:cs typeface="Arimo"/>
              </a:rPr>
              <a:t>DUP</a:t>
            </a:r>
            <a:r>
              <a:rPr dirty="0" sz="850" spc="-12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(2)</a:t>
            </a:r>
            <a:endParaRPr sz="850">
              <a:latin typeface="Arimo"/>
              <a:cs typeface="Arim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05873" y="710488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228</a:t>
            </a:r>
            <a:endParaRPr sz="550">
              <a:latin typeface="Arimo"/>
              <a:cs typeface="Arim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911" y="751333"/>
            <a:ext cx="461009" cy="37211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850" spc="-45" b="1">
                <a:latin typeface="Trebuchet MS"/>
                <a:cs typeface="Trebuchet MS"/>
              </a:rPr>
              <a:t>Örnek</a:t>
            </a:r>
            <a:r>
              <a:rPr dirty="0" sz="850" spc="-90" b="1">
                <a:latin typeface="Trebuchet MS"/>
                <a:cs typeface="Trebuchet MS"/>
              </a:rPr>
              <a:t> </a:t>
            </a:r>
            <a:r>
              <a:rPr dirty="0" sz="850" spc="-70" b="1">
                <a:latin typeface="Trebuchet MS"/>
                <a:cs typeface="Trebuchet MS"/>
              </a:rPr>
              <a:t>7:</a:t>
            </a:r>
            <a:endParaRPr sz="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850" spc="5">
                <a:latin typeface="Arial"/>
                <a:cs typeface="Arial"/>
              </a:rPr>
              <a:t>org</a:t>
            </a:r>
            <a:r>
              <a:rPr dirty="0" sz="850" spc="-65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100h</a:t>
            </a:r>
            <a:endParaRPr sz="8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106527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7911" y="1097723"/>
            <a:ext cx="1961514" cy="363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5"/>
              </a:spcBef>
            </a:pPr>
            <a:r>
              <a:rPr dirty="0" sz="850" spc="10">
                <a:latin typeface="Arial"/>
                <a:cs typeface="Arial"/>
              </a:rPr>
              <a:t>mov </a:t>
            </a:r>
            <a:r>
              <a:rPr dirty="0" sz="850" spc="5">
                <a:latin typeface="Arial"/>
                <a:cs typeface="Arial"/>
              </a:rPr>
              <a:t>cx, </a:t>
            </a:r>
            <a:r>
              <a:rPr dirty="0" sz="850" spc="10">
                <a:latin typeface="Arial"/>
                <a:cs typeface="Arial"/>
              </a:rPr>
              <a:t>100 </a:t>
            </a:r>
            <a:r>
              <a:rPr dirty="0" sz="850" spc="5">
                <a:latin typeface="Arial"/>
                <a:cs typeface="Arial"/>
              </a:rPr>
              <a:t>; Bloklardaki </a:t>
            </a:r>
            <a:r>
              <a:rPr dirty="0" sz="850" spc="10">
                <a:latin typeface="Arial"/>
                <a:cs typeface="Arial"/>
              </a:rPr>
              <a:t>eleman</a:t>
            </a:r>
            <a:r>
              <a:rPr dirty="0" sz="850" spc="-8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sayısı  mov </a:t>
            </a:r>
            <a:r>
              <a:rPr dirty="0" sz="850">
                <a:latin typeface="Arial"/>
                <a:cs typeface="Arial"/>
              </a:rPr>
              <a:t>SI, offset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BLOCK1</a:t>
            </a:r>
            <a:endParaRPr sz="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9526" y="1834138"/>
            <a:ext cx="24765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5"/>
              </a:lnSpc>
            </a:pPr>
            <a:r>
              <a:rPr dirty="0" sz="850">
                <a:latin typeface="Arial"/>
                <a:cs typeface="Arial"/>
              </a:rPr>
              <a:t>’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6493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6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7911" y="1435994"/>
            <a:ext cx="2305050" cy="532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140460">
              <a:lnSpc>
                <a:spcPct val="130500"/>
              </a:lnSpc>
              <a:spcBef>
                <a:spcPts val="95"/>
              </a:spcBef>
            </a:pPr>
            <a:r>
              <a:rPr dirty="0" sz="850" spc="5">
                <a:latin typeface="Arial"/>
                <a:cs typeface="Arial"/>
              </a:rPr>
              <a:t>mov DI, </a:t>
            </a:r>
            <a:r>
              <a:rPr dirty="0" sz="850">
                <a:latin typeface="Arial"/>
                <a:cs typeface="Arial"/>
              </a:rPr>
              <a:t>offset </a:t>
            </a:r>
            <a:r>
              <a:rPr dirty="0" sz="850" spc="5">
                <a:latin typeface="Arial"/>
                <a:cs typeface="Arial"/>
              </a:rPr>
              <a:t>BLOCK2  L1: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850" spc="10">
                <a:latin typeface="Arial"/>
                <a:cs typeface="Arial"/>
              </a:rPr>
              <a:t>mov </a:t>
            </a:r>
            <a:r>
              <a:rPr dirty="0" sz="850" spc="5">
                <a:latin typeface="Arial"/>
                <a:cs typeface="Arial"/>
              </a:rPr>
              <a:t>ax, </a:t>
            </a:r>
            <a:r>
              <a:rPr dirty="0" sz="850">
                <a:latin typeface="Arial"/>
                <a:cs typeface="Arial"/>
              </a:rPr>
              <a:t>[SI] </a:t>
            </a:r>
            <a:r>
              <a:rPr dirty="0" sz="850" spc="5">
                <a:latin typeface="Arial"/>
                <a:cs typeface="Arial"/>
              </a:rPr>
              <a:t>; </a:t>
            </a:r>
            <a:r>
              <a:rPr dirty="0" sz="850" spc="10">
                <a:latin typeface="Arial"/>
                <a:cs typeface="Arial"/>
              </a:rPr>
              <a:t>BLOCK1 </a:t>
            </a:r>
            <a:r>
              <a:rPr dirty="0" sz="850" spc="5">
                <a:latin typeface="Arial"/>
                <a:cs typeface="Arial"/>
              </a:rPr>
              <a:t>deki sıradaki sayıyı</a:t>
            </a:r>
            <a:r>
              <a:rPr dirty="0" sz="850" spc="-7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oku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911" y="1943384"/>
            <a:ext cx="2312035" cy="363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30500"/>
              </a:lnSpc>
              <a:spcBef>
                <a:spcPts val="95"/>
              </a:spcBef>
            </a:pPr>
            <a:r>
              <a:rPr dirty="0" sz="850" spc="10">
                <a:latin typeface="Arial"/>
                <a:cs typeface="Arial"/>
              </a:rPr>
              <a:t>add </a:t>
            </a:r>
            <a:r>
              <a:rPr dirty="0" sz="850" spc="5">
                <a:latin typeface="Arial"/>
                <a:cs typeface="Arial"/>
              </a:rPr>
              <a:t>ax, [DI] ; </a:t>
            </a:r>
            <a:r>
              <a:rPr dirty="0" sz="850" spc="10">
                <a:latin typeface="Arial"/>
                <a:cs typeface="Arial"/>
              </a:rPr>
              <a:t>BLOCK2’deki </a:t>
            </a:r>
            <a:r>
              <a:rPr dirty="0" sz="850" spc="5">
                <a:latin typeface="Arial"/>
                <a:cs typeface="Arial"/>
              </a:rPr>
              <a:t>sıradaki sayıyı</a:t>
            </a:r>
            <a:r>
              <a:rPr dirty="0" sz="850" spc="-6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ekle  mov </a:t>
            </a:r>
            <a:r>
              <a:rPr dirty="0" sz="850">
                <a:latin typeface="Arial"/>
                <a:cs typeface="Arial"/>
              </a:rPr>
              <a:t>[DI], </a:t>
            </a:r>
            <a:r>
              <a:rPr dirty="0" sz="850" spc="5">
                <a:latin typeface="Arial"/>
                <a:cs typeface="Arial"/>
              </a:rPr>
              <a:t>ax ; Sonucu</a:t>
            </a:r>
            <a:r>
              <a:rPr dirty="0" sz="850" spc="-1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sakla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1192" y="2318392"/>
            <a:ext cx="126936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Arial"/>
                <a:cs typeface="Arial"/>
              </a:rPr>
              <a:t>; Bir sonraki </a:t>
            </a:r>
            <a:r>
              <a:rPr dirty="0" sz="850" spc="10">
                <a:latin typeface="Arial"/>
                <a:cs typeface="Arial"/>
              </a:rPr>
              <a:t>elemana</a:t>
            </a:r>
            <a:r>
              <a:rPr dirty="0" sz="850" spc="-5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geç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911" y="2281660"/>
            <a:ext cx="472440" cy="70231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850" spc="10">
                <a:latin typeface="Arial"/>
                <a:cs typeface="Arial"/>
              </a:rPr>
              <a:t>add </a:t>
            </a:r>
            <a:r>
              <a:rPr dirty="0" sz="850" spc="5">
                <a:latin typeface="Arial"/>
                <a:cs typeface="Arial"/>
              </a:rPr>
              <a:t>SI,</a:t>
            </a:r>
            <a:r>
              <a:rPr dirty="0" sz="850" spc="-80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  <a:p>
            <a:pPr marL="12700" marR="5080">
              <a:lnSpc>
                <a:spcPct val="130600"/>
              </a:lnSpc>
            </a:pPr>
            <a:r>
              <a:rPr dirty="0" sz="850" spc="5">
                <a:latin typeface="Arial"/>
                <a:cs typeface="Arial"/>
              </a:rPr>
              <a:t>add </a:t>
            </a:r>
            <a:r>
              <a:rPr dirty="0" sz="850">
                <a:latin typeface="Arial"/>
                <a:cs typeface="Arial"/>
              </a:rPr>
              <a:t>DI,</a:t>
            </a:r>
            <a:r>
              <a:rPr dirty="0" sz="850" spc="-80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2  </a:t>
            </a:r>
            <a:r>
              <a:rPr dirty="0" sz="850" spc="5">
                <a:latin typeface="Arial"/>
                <a:cs typeface="Arial"/>
              </a:rPr>
              <a:t>loop </a:t>
            </a:r>
            <a:r>
              <a:rPr dirty="0" sz="850" spc="10">
                <a:latin typeface="Arial"/>
                <a:cs typeface="Arial"/>
              </a:rPr>
              <a:t>L1  </a:t>
            </a:r>
            <a:r>
              <a:rPr dirty="0" sz="850" spc="5">
                <a:latin typeface="Arial"/>
                <a:cs typeface="Arial"/>
              </a:rPr>
              <a:t>Ret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911" y="2958077"/>
            <a:ext cx="1316355" cy="36385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850" spc="10">
                <a:latin typeface="Arial"/>
                <a:cs typeface="Arial"/>
              </a:rPr>
              <a:t>BLOCK1 </a:t>
            </a:r>
            <a:r>
              <a:rPr dirty="0" sz="850" spc="15">
                <a:latin typeface="Arial"/>
                <a:cs typeface="Arial"/>
              </a:rPr>
              <a:t>DW </a:t>
            </a:r>
            <a:r>
              <a:rPr dirty="0" sz="850" spc="10">
                <a:latin typeface="Arial"/>
                <a:cs typeface="Arial"/>
              </a:rPr>
              <a:t>100 DUP</a:t>
            </a:r>
            <a:r>
              <a:rPr dirty="0" sz="850" spc="-114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(1)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850" spc="10">
                <a:latin typeface="Arial"/>
                <a:cs typeface="Arial"/>
              </a:rPr>
              <a:t>BLOCK2 </a:t>
            </a:r>
            <a:r>
              <a:rPr dirty="0" sz="850" spc="15">
                <a:latin typeface="Arial"/>
                <a:cs typeface="Arial"/>
              </a:rPr>
              <a:t>DW </a:t>
            </a:r>
            <a:r>
              <a:rPr dirty="0" sz="850" spc="10">
                <a:latin typeface="Arial"/>
                <a:cs typeface="Arial"/>
              </a:rPr>
              <a:t>100 DUP</a:t>
            </a:r>
            <a:r>
              <a:rPr dirty="0" sz="850" spc="-12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(2)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229</a:t>
            </a:r>
            <a:endParaRPr sz="550">
              <a:latin typeface="Arimo"/>
              <a:cs typeface="Arim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918022" y="826706"/>
            <a:ext cx="105410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5" b="1">
                <a:latin typeface="Trebuchet MS"/>
                <a:cs typeface="Trebuchet MS"/>
              </a:rPr>
              <a:t>Örnek </a:t>
            </a:r>
            <a:r>
              <a:rPr dirty="0" sz="850" spc="-60" b="1">
                <a:latin typeface="Trebuchet MS"/>
                <a:cs typeface="Trebuchet MS"/>
              </a:rPr>
              <a:t>8 </a:t>
            </a:r>
            <a:r>
              <a:rPr dirty="0" sz="850" spc="-45" b="1">
                <a:latin typeface="Trebuchet MS"/>
                <a:cs typeface="Trebuchet MS"/>
              </a:rPr>
              <a:t>(İç </a:t>
            </a:r>
            <a:r>
              <a:rPr dirty="0" sz="850" spc="-55" b="1">
                <a:latin typeface="Trebuchet MS"/>
                <a:cs typeface="Trebuchet MS"/>
              </a:rPr>
              <a:t>içe</a:t>
            </a:r>
            <a:r>
              <a:rPr dirty="0" sz="850" spc="-160" b="1">
                <a:latin typeface="Trebuchet MS"/>
                <a:cs typeface="Trebuchet MS"/>
              </a:rPr>
              <a:t> </a:t>
            </a:r>
            <a:r>
              <a:rPr dirty="0" sz="850" spc="-40" b="1">
                <a:latin typeface="Trebuchet MS"/>
                <a:cs typeface="Trebuchet MS"/>
              </a:rPr>
              <a:t>döngü):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8022" y="1091472"/>
            <a:ext cx="1485900" cy="120967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850" spc="-120">
                <a:latin typeface="Arimo"/>
                <a:cs typeface="Arimo"/>
              </a:rPr>
              <a:t>ORG</a:t>
            </a:r>
            <a:r>
              <a:rPr dirty="0" sz="850" spc="-130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100H</a:t>
            </a:r>
            <a:endParaRPr sz="850">
              <a:latin typeface="Arimo"/>
              <a:cs typeface="Arimo"/>
            </a:endParaRPr>
          </a:p>
          <a:p>
            <a:pPr marL="12700" marR="5080">
              <a:lnSpc>
                <a:spcPct val="130600"/>
              </a:lnSpc>
            </a:pP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85">
                <a:latin typeface="Arimo"/>
                <a:cs typeface="Arimo"/>
              </a:rPr>
              <a:t>BX, </a:t>
            </a:r>
            <a:r>
              <a:rPr dirty="0" sz="850" spc="-35">
                <a:latin typeface="Arimo"/>
                <a:cs typeface="Arimo"/>
              </a:rPr>
              <a:t>0 </a:t>
            </a:r>
            <a:r>
              <a:rPr dirty="0" sz="850" spc="-5">
                <a:solidFill>
                  <a:srgbClr val="00B050"/>
                </a:solidFill>
                <a:latin typeface="Arimo"/>
                <a:cs typeface="Arimo"/>
              </a:rPr>
              <a:t>; </a:t>
            </a:r>
            <a:r>
              <a:rPr dirty="0" sz="850" spc="-10">
                <a:solidFill>
                  <a:srgbClr val="00B050"/>
                </a:solidFill>
                <a:latin typeface="Arimo"/>
                <a:cs typeface="Arimo"/>
              </a:rPr>
              <a:t>toplam </a:t>
            </a:r>
            <a:r>
              <a:rPr dirty="0" sz="850" spc="-100">
                <a:solidFill>
                  <a:srgbClr val="00B050"/>
                </a:solidFill>
                <a:latin typeface="Arimo"/>
                <a:cs typeface="Arimo"/>
              </a:rPr>
              <a:t>ad</a:t>
            </a:r>
            <a:r>
              <a:rPr dirty="0" sz="850" spc="-100">
                <a:solidFill>
                  <a:srgbClr val="00B05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solidFill>
                  <a:srgbClr val="00B050"/>
                </a:solidFill>
                <a:latin typeface="Arimo"/>
                <a:cs typeface="Arimo"/>
              </a:rPr>
              <a:t>m </a:t>
            </a:r>
            <a:r>
              <a:rPr dirty="0" sz="850" spc="-160">
                <a:solidFill>
                  <a:srgbClr val="00B050"/>
                </a:solidFill>
                <a:latin typeface="Arimo"/>
                <a:cs typeface="Arimo"/>
              </a:rPr>
              <a:t>say</a:t>
            </a:r>
            <a:r>
              <a:rPr dirty="0" sz="850" spc="-160">
                <a:solidFill>
                  <a:srgbClr val="00B05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60">
                <a:solidFill>
                  <a:srgbClr val="00B050"/>
                </a:solidFill>
                <a:latin typeface="Arimo"/>
                <a:cs typeface="Arimo"/>
              </a:rPr>
              <a:t>c</a:t>
            </a:r>
            <a:r>
              <a:rPr dirty="0" sz="850" spc="-160">
                <a:solidFill>
                  <a:srgbClr val="00B05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160">
                <a:solidFill>
                  <a:srgbClr val="00B050"/>
                </a:solidFill>
                <a:latin typeface="Arimo"/>
                <a:cs typeface="Arimo"/>
              </a:rPr>
              <a:t>s</a:t>
            </a:r>
            <a:r>
              <a:rPr dirty="0" sz="850" spc="-160">
                <a:solidFill>
                  <a:srgbClr val="00B050"/>
                </a:solidFill>
                <a:latin typeface="WenQuanYi Micro Hei Mono"/>
                <a:cs typeface="WenQuanYi Micro Hei Mono"/>
              </a:rPr>
              <a:t>ı  </a:t>
            </a: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100">
                <a:latin typeface="Arimo"/>
                <a:cs typeface="Arimo"/>
              </a:rPr>
              <a:t>CX,</a:t>
            </a:r>
            <a:r>
              <a:rPr dirty="0" sz="850" spc="-35">
                <a:latin typeface="Arimo"/>
                <a:cs typeface="Arimo"/>
              </a:rPr>
              <a:t> 5</a:t>
            </a:r>
            <a:endParaRPr sz="850">
              <a:latin typeface="Arimo"/>
              <a:cs typeface="Arimo"/>
            </a:endParaRPr>
          </a:p>
          <a:p>
            <a:pPr marL="12700" marR="1169670">
              <a:lnSpc>
                <a:spcPct val="130600"/>
              </a:lnSpc>
            </a:pPr>
            <a:r>
              <a:rPr dirty="0" sz="850" spc="-30">
                <a:latin typeface="Arimo"/>
                <a:cs typeface="Arimo"/>
              </a:rPr>
              <a:t>k1:  </a:t>
            </a:r>
            <a:r>
              <a:rPr dirty="0" sz="850" spc="-75">
                <a:latin typeface="Arimo"/>
                <a:cs typeface="Arimo"/>
              </a:rPr>
              <a:t>INC</a:t>
            </a:r>
            <a:r>
              <a:rPr dirty="0" sz="850" spc="-125">
                <a:latin typeface="Arimo"/>
                <a:cs typeface="Arimo"/>
              </a:rPr>
              <a:t> </a:t>
            </a:r>
            <a:r>
              <a:rPr dirty="0" sz="850" spc="-130">
                <a:latin typeface="Arimo"/>
                <a:cs typeface="Arimo"/>
              </a:rPr>
              <a:t>BX</a:t>
            </a:r>
            <a:endParaRPr sz="850">
              <a:latin typeface="Arimo"/>
              <a:cs typeface="Arimo"/>
            </a:endParaRPr>
          </a:p>
          <a:p>
            <a:pPr marL="12700" marR="1077595">
              <a:lnSpc>
                <a:spcPct val="130500"/>
              </a:lnSpc>
            </a:pPr>
            <a:r>
              <a:rPr dirty="0" sz="850" spc="-5">
                <a:solidFill>
                  <a:srgbClr val="00B050"/>
                </a:solidFill>
                <a:latin typeface="Arimo"/>
                <a:cs typeface="Arimo"/>
              </a:rPr>
              <a:t>; </a:t>
            </a:r>
            <a:r>
              <a:rPr dirty="0" sz="850" spc="-25">
                <a:solidFill>
                  <a:srgbClr val="00B050"/>
                </a:solidFill>
                <a:latin typeface="Arimo"/>
                <a:cs typeface="Arimo"/>
              </a:rPr>
              <a:t>kodlar  </a:t>
            </a:r>
            <a:r>
              <a:rPr dirty="0" sz="850" spc="-105">
                <a:latin typeface="Arimo"/>
                <a:cs typeface="Arimo"/>
              </a:rPr>
              <a:t>PUSH</a:t>
            </a:r>
            <a:r>
              <a:rPr dirty="0" sz="850" spc="-130">
                <a:latin typeface="Arimo"/>
                <a:cs typeface="Arimo"/>
              </a:rPr>
              <a:t> </a:t>
            </a:r>
            <a:r>
              <a:rPr dirty="0" sz="850" spc="-140">
                <a:latin typeface="Arimo"/>
                <a:cs typeface="Arimo"/>
              </a:rPr>
              <a:t>CX</a:t>
            </a:r>
            <a:endParaRPr sz="850">
              <a:latin typeface="Arimo"/>
              <a:cs typeface="Arim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13855" y="1128204"/>
            <a:ext cx="890269" cy="120967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100">
                <a:latin typeface="Arimo"/>
                <a:cs typeface="Arimo"/>
              </a:rPr>
              <a:t>CX,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5</a:t>
            </a:r>
            <a:endParaRPr sz="850">
              <a:latin typeface="Arimo"/>
              <a:cs typeface="Arimo"/>
            </a:endParaRPr>
          </a:p>
          <a:p>
            <a:pPr marL="37465">
              <a:lnSpc>
                <a:spcPct val="100000"/>
              </a:lnSpc>
              <a:spcBef>
                <a:spcPts val="315"/>
              </a:spcBef>
            </a:pPr>
            <a:r>
              <a:rPr dirty="0" sz="850" spc="-30">
                <a:latin typeface="Arimo"/>
                <a:cs typeface="Arimo"/>
              </a:rPr>
              <a:t>k3:</a:t>
            </a:r>
            <a:endParaRPr sz="850">
              <a:latin typeface="Arimo"/>
              <a:cs typeface="Arimo"/>
            </a:endParaRPr>
          </a:p>
          <a:p>
            <a:pPr marL="37465">
              <a:lnSpc>
                <a:spcPct val="100000"/>
              </a:lnSpc>
              <a:spcBef>
                <a:spcPts val="310"/>
              </a:spcBef>
            </a:pPr>
            <a:r>
              <a:rPr dirty="0" sz="850" spc="-75">
                <a:latin typeface="Arimo"/>
                <a:cs typeface="Arimo"/>
              </a:rPr>
              <a:t>ADD </a:t>
            </a:r>
            <a:r>
              <a:rPr dirty="0" sz="850" spc="-85">
                <a:latin typeface="Arimo"/>
                <a:cs typeface="Arimo"/>
              </a:rPr>
              <a:t>BX,</a:t>
            </a:r>
            <a:r>
              <a:rPr dirty="0" sz="850" spc="-1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1</a:t>
            </a:r>
            <a:endParaRPr sz="850">
              <a:latin typeface="Arimo"/>
              <a:cs typeface="Arimo"/>
            </a:endParaRPr>
          </a:p>
          <a:p>
            <a:pPr marL="37465" marR="383540" indent="125730">
              <a:lnSpc>
                <a:spcPct val="130600"/>
              </a:lnSpc>
            </a:pPr>
            <a:r>
              <a:rPr dirty="0" sz="850" spc="-5">
                <a:solidFill>
                  <a:srgbClr val="00B050"/>
                </a:solidFill>
                <a:latin typeface="Arimo"/>
                <a:cs typeface="Arimo"/>
              </a:rPr>
              <a:t>;</a:t>
            </a:r>
            <a:r>
              <a:rPr dirty="0" sz="850" spc="-105">
                <a:solidFill>
                  <a:srgbClr val="00B050"/>
                </a:solidFill>
                <a:latin typeface="Arimo"/>
                <a:cs typeface="Arimo"/>
              </a:rPr>
              <a:t> </a:t>
            </a:r>
            <a:r>
              <a:rPr dirty="0" sz="850" spc="-25">
                <a:solidFill>
                  <a:srgbClr val="00B050"/>
                </a:solidFill>
                <a:latin typeface="Arimo"/>
                <a:cs typeface="Arimo"/>
              </a:rPr>
              <a:t>kodlar  </a:t>
            </a:r>
            <a:r>
              <a:rPr dirty="0" sz="850" spc="-110">
                <a:latin typeface="Arimo"/>
                <a:cs typeface="Arimo"/>
              </a:rPr>
              <a:t>LOOP </a:t>
            </a:r>
            <a:r>
              <a:rPr dirty="0" sz="850" spc="-35">
                <a:latin typeface="Arimo"/>
                <a:cs typeface="Arimo"/>
              </a:rPr>
              <a:t>k3  </a:t>
            </a:r>
            <a:r>
              <a:rPr dirty="0" sz="850" spc="-110">
                <a:latin typeface="Arimo"/>
                <a:cs typeface="Arimo"/>
              </a:rPr>
              <a:t>POP</a:t>
            </a:r>
            <a:r>
              <a:rPr dirty="0" sz="850" spc="-65">
                <a:latin typeface="Arimo"/>
                <a:cs typeface="Arimo"/>
              </a:rPr>
              <a:t> </a:t>
            </a:r>
            <a:r>
              <a:rPr dirty="0" sz="850" spc="-140">
                <a:latin typeface="Arimo"/>
                <a:cs typeface="Arimo"/>
              </a:rPr>
              <a:t>CX</a:t>
            </a:r>
            <a:endParaRPr sz="850">
              <a:latin typeface="Arimo"/>
              <a:cs typeface="Arimo"/>
            </a:endParaRPr>
          </a:p>
          <a:p>
            <a:pPr marL="37465">
              <a:lnSpc>
                <a:spcPct val="100000"/>
              </a:lnSpc>
              <a:spcBef>
                <a:spcPts val="310"/>
              </a:spcBef>
            </a:pPr>
            <a:r>
              <a:rPr dirty="0" sz="850" spc="-110">
                <a:latin typeface="Arimo"/>
                <a:cs typeface="Arimo"/>
              </a:rPr>
              <a:t>LOOP </a:t>
            </a:r>
            <a:r>
              <a:rPr dirty="0" sz="850" spc="-35">
                <a:latin typeface="Arimo"/>
                <a:cs typeface="Arimo"/>
              </a:rPr>
              <a:t>k2 </a:t>
            </a:r>
            <a:r>
              <a:rPr dirty="0" sz="850" spc="-5">
                <a:solidFill>
                  <a:srgbClr val="00B050"/>
                </a:solidFill>
                <a:latin typeface="Arimo"/>
                <a:cs typeface="Arimo"/>
              </a:rPr>
              <a:t>; </a:t>
            </a:r>
            <a:r>
              <a:rPr dirty="0" sz="850" spc="-25">
                <a:solidFill>
                  <a:srgbClr val="00B050"/>
                </a:solidFill>
                <a:latin typeface="Arimo"/>
                <a:cs typeface="Arimo"/>
              </a:rPr>
              <a:t>iç</a:t>
            </a:r>
            <a:r>
              <a:rPr dirty="0" sz="850" spc="-70">
                <a:solidFill>
                  <a:srgbClr val="00B050"/>
                </a:solidFill>
                <a:latin typeface="Arimo"/>
                <a:cs typeface="Arimo"/>
              </a:rPr>
              <a:t> </a:t>
            </a:r>
            <a:r>
              <a:rPr dirty="0" sz="850" spc="-30">
                <a:solidFill>
                  <a:srgbClr val="00B050"/>
                </a:solidFill>
                <a:latin typeface="Arimo"/>
                <a:cs typeface="Arimo"/>
              </a:rPr>
              <a:t>döngü</a:t>
            </a:r>
            <a:endParaRPr sz="850">
              <a:latin typeface="Arimo"/>
              <a:cs typeface="Arim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83275" y="230581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139176" y="2312179"/>
            <a:ext cx="919480" cy="36385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850" spc="-110">
                <a:latin typeface="Arimo"/>
                <a:cs typeface="Arimo"/>
              </a:rPr>
              <a:t>POP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140">
                <a:latin typeface="Arimo"/>
                <a:cs typeface="Arimo"/>
              </a:rPr>
              <a:t>CX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850" spc="-110">
                <a:latin typeface="Arimo"/>
                <a:cs typeface="Arimo"/>
              </a:rPr>
              <a:t>LOOP </a:t>
            </a:r>
            <a:r>
              <a:rPr dirty="0" sz="850" spc="-35">
                <a:latin typeface="Arimo"/>
                <a:cs typeface="Arimo"/>
              </a:rPr>
              <a:t>k1 </a:t>
            </a:r>
            <a:r>
              <a:rPr dirty="0" sz="850" spc="-5">
                <a:solidFill>
                  <a:srgbClr val="00B050"/>
                </a:solidFill>
                <a:latin typeface="Arimo"/>
                <a:cs typeface="Arimo"/>
              </a:rPr>
              <a:t>; </a:t>
            </a:r>
            <a:r>
              <a:rPr dirty="0" sz="850" spc="-170">
                <a:solidFill>
                  <a:srgbClr val="00B050"/>
                </a:solidFill>
                <a:latin typeface="Arimo"/>
                <a:cs typeface="Arimo"/>
              </a:rPr>
              <a:t>d</a:t>
            </a:r>
            <a:r>
              <a:rPr dirty="0" sz="850" spc="-170">
                <a:solidFill>
                  <a:srgbClr val="00B050"/>
                </a:solidFill>
                <a:latin typeface="WenQuanYi Micro Hei Mono"/>
                <a:cs typeface="WenQuanYi Micro Hei Mono"/>
              </a:rPr>
              <a:t>ış</a:t>
            </a:r>
            <a:r>
              <a:rPr dirty="0" sz="850" spc="-450">
                <a:solidFill>
                  <a:srgbClr val="00B050"/>
                </a:solidFill>
                <a:latin typeface="WenQuanYi Micro Hei Mono"/>
                <a:cs typeface="WenQuanYi Micro Hei Mono"/>
              </a:rPr>
              <a:t> </a:t>
            </a:r>
            <a:r>
              <a:rPr dirty="0" sz="850" spc="-35">
                <a:solidFill>
                  <a:srgbClr val="00B050"/>
                </a:solidFill>
                <a:latin typeface="Arimo"/>
                <a:cs typeface="Arimo"/>
              </a:rPr>
              <a:t>döngü</a:t>
            </a:r>
            <a:endParaRPr sz="850">
              <a:latin typeface="Arimo"/>
              <a:cs typeface="Arim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18022" y="2275400"/>
            <a:ext cx="504190" cy="53340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100">
                <a:latin typeface="Arimo"/>
                <a:cs typeface="Arimo"/>
              </a:rPr>
              <a:t>CX,</a:t>
            </a:r>
            <a:r>
              <a:rPr dirty="0" sz="850" spc="-9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5</a:t>
            </a:r>
            <a:endParaRPr sz="850">
              <a:latin typeface="Arimo"/>
              <a:cs typeface="Arimo"/>
            </a:endParaRPr>
          </a:p>
          <a:p>
            <a:pPr marL="12700" marR="187960">
              <a:lnSpc>
                <a:spcPct val="130600"/>
              </a:lnSpc>
            </a:pPr>
            <a:r>
              <a:rPr dirty="0" sz="850" spc="-30">
                <a:latin typeface="Arimo"/>
                <a:cs typeface="Arimo"/>
              </a:rPr>
              <a:t>k2:  </a:t>
            </a:r>
            <a:r>
              <a:rPr dirty="0" sz="850" spc="-75">
                <a:latin typeface="Arimo"/>
                <a:cs typeface="Arimo"/>
              </a:rPr>
              <a:t>INC</a:t>
            </a:r>
            <a:r>
              <a:rPr dirty="0" sz="850" spc="-125">
                <a:latin typeface="Arimo"/>
                <a:cs typeface="Arimo"/>
              </a:rPr>
              <a:t> </a:t>
            </a:r>
            <a:r>
              <a:rPr dirty="0" sz="850" spc="-130">
                <a:latin typeface="Arimo"/>
                <a:cs typeface="Arimo"/>
              </a:rPr>
              <a:t>BX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17976" y="2782803"/>
            <a:ext cx="413384" cy="363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4765">
              <a:lnSpc>
                <a:spcPct val="130500"/>
              </a:lnSpc>
              <a:spcBef>
                <a:spcPts val="95"/>
              </a:spcBef>
            </a:pPr>
            <a:r>
              <a:rPr dirty="0" sz="850" spc="-5">
                <a:solidFill>
                  <a:srgbClr val="00B050"/>
                </a:solidFill>
                <a:latin typeface="Arimo"/>
                <a:cs typeface="Arimo"/>
              </a:rPr>
              <a:t>; </a:t>
            </a:r>
            <a:r>
              <a:rPr dirty="0" sz="850" spc="-25">
                <a:solidFill>
                  <a:srgbClr val="00B050"/>
                </a:solidFill>
                <a:latin typeface="Arimo"/>
                <a:cs typeface="Arimo"/>
              </a:rPr>
              <a:t>kodlar  </a:t>
            </a:r>
            <a:r>
              <a:rPr dirty="0" sz="850" spc="-105">
                <a:latin typeface="Arimo"/>
                <a:cs typeface="Arimo"/>
              </a:rPr>
              <a:t>PUSH</a:t>
            </a:r>
            <a:r>
              <a:rPr dirty="0" sz="850" spc="-130">
                <a:latin typeface="Arimo"/>
                <a:cs typeface="Arimo"/>
              </a:rPr>
              <a:t> </a:t>
            </a:r>
            <a:r>
              <a:rPr dirty="0" sz="850" spc="-140">
                <a:latin typeface="Arimo"/>
                <a:cs typeface="Arimo"/>
              </a:rPr>
              <a:t>CX</a:t>
            </a:r>
            <a:endParaRPr sz="850">
              <a:latin typeface="Arimo"/>
              <a:cs typeface="Arim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39069" y="2687169"/>
            <a:ext cx="19304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35">
                <a:latin typeface="Arimo"/>
                <a:cs typeface="Arimo"/>
              </a:rPr>
              <a:t>RET</a:t>
            </a:r>
            <a:endParaRPr sz="850">
              <a:latin typeface="Arimo"/>
              <a:cs typeface="Arim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230</a:t>
            </a:r>
            <a:endParaRPr sz="550">
              <a:latin typeface="Arimo"/>
              <a:cs typeface="Arim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31229" y="4599871"/>
            <a:ext cx="128651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5" b="1">
                <a:latin typeface="Trebuchet MS"/>
                <a:cs typeface="Trebuchet MS"/>
              </a:rPr>
              <a:t>Örnek </a:t>
            </a:r>
            <a:r>
              <a:rPr dirty="0" sz="850" spc="-60" b="1">
                <a:latin typeface="Trebuchet MS"/>
                <a:cs typeface="Trebuchet MS"/>
              </a:rPr>
              <a:t>8 (c </a:t>
            </a:r>
            <a:r>
              <a:rPr dirty="0" sz="850" spc="-40" b="1">
                <a:latin typeface="Trebuchet MS"/>
                <a:cs typeface="Trebuchet MS"/>
              </a:rPr>
              <a:t>dilinde</a:t>
            </a:r>
            <a:r>
              <a:rPr dirty="0" sz="850" spc="-145" b="1">
                <a:latin typeface="Trebuchet MS"/>
                <a:cs typeface="Trebuchet MS"/>
              </a:rPr>
              <a:t> </a:t>
            </a:r>
            <a:r>
              <a:rPr dirty="0" sz="850" spc="-50" b="1">
                <a:latin typeface="Trebuchet MS"/>
                <a:cs typeface="Trebuchet MS"/>
              </a:rPr>
              <a:t>yazılırsa):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55324" y="5430838"/>
            <a:ext cx="123634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35">
                <a:latin typeface="Arimo"/>
                <a:cs typeface="Arimo"/>
              </a:rPr>
              <a:t>//bu </a:t>
            </a:r>
            <a:r>
              <a:rPr dirty="0" sz="850" spc="-80">
                <a:latin typeface="Arimo"/>
                <a:cs typeface="Arimo"/>
              </a:rPr>
              <a:t>sat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 </a:t>
            </a:r>
            <a:r>
              <a:rPr dirty="0" sz="850" spc="-35">
                <a:latin typeface="Arimo"/>
                <a:cs typeface="Arimo"/>
              </a:rPr>
              <a:t>5 </a:t>
            </a:r>
            <a:r>
              <a:rPr dirty="0" sz="850" spc="-65">
                <a:latin typeface="Arimo"/>
                <a:cs typeface="Arimo"/>
              </a:rPr>
              <a:t>kez</a:t>
            </a:r>
            <a:r>
              <a:rPr dirty="0" sz="850" spc="-120">
                <a:latin typeface="Arimo"/>
                <a:cs typeface="Arimo"/>
              </a:rPr>
              <a:t> </a:t>
            </a:r>
            <a:r>
              <a:rPr dirty="0" sz="850" spc="-110">
                <a:latin typeface="Arimo"/>
                <a:cs typeface="Arimo"/>
              </a:rPr>
              <a:t>çal</a:t>
            </a:r>
            <a:r>
              <a:rPr dirty="0" sz="850" spc="-110">
                <a:latin typeface="WenQuanYi Micro Hei Mono"/>
                <a:cs typeface="WenQuanYi Micro Hei Mono"/>
              </a:rPr>
              <a:t>ış</a:t>
            </a:r>
            <a:r>
              <a:rPr dirty="0" sz="850" spc="-110">
                <a:latin typeface="Arimo"/>
                <a:cs typeface="Arimo"/>
              </a:rPr>
              <a:t>t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l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yor</a:t>
            </a:r>
            <a:endParaRPr sz="850">
              <a:latin typeface="Arimo"/>
              <a:cs typeface="Arim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1229" y="4901369"/>
            <a:ext cx="870585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57200">
              <a:lnSpc>
                <a:spcPct val="102200"/>
              </a:lnSpc>
              <a:spcBef>
                <a:spcPts val="95"/>
              </a:spcBef>
            </a:pPr>
            <a:r>
              <a:rPr dirty="0" sz="850" spc="10">
                <a:latin typeface="Arimo"/>
                <a:cs typeface="Arimo"/>
              </a:rPr>
              <a:t>int</a:t>
            </a:r>
            <a:r>
              <a:rPr dirty="0" sz="850" spc="-105">
                <a:latin typeface="Arimo"/>
                <a:cs typeface="Arimo"/>
              </a:rPr>
              <a:t> </a:t>
            </a:r>
            <a:r>
              <a:rPr dirty="0" sz="850" spc="-10">
                <a:latin typeface="Arimo"/>
                <a:cs typeface="Arimo"/>
              </a:rPr>
              <a:t>i,j,k,t;  </a:t>
            </a:r>
            <a:r>
              <a:rPr dirty="0" sz="850" spc="-20">
                <a:latin typeface="Arimo"/>
                <a:cs typeface="Arimo"/>
              </a:rPr>
              <a:t>t=0;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25">
                <a:latin typeface="Arimo"/>
                <a:cs typeface="Arimo"/>
              </a:rPr>
              <a:t>for(i=0;i&lt;5;i++)</a:t>
            </a:r>
            <a:endParaRPr sz="850">
              <a:latin typeface="Arimo"/>
              <a:cs typeface="Arimo"/>
            </a:endParaRPr>
          </a:p>
          <a:p>
            <a:pPr marL="113030">
              <a:lnSpc>
                <a:spcPct val="100000"/>
              </a:lnSpc>
              <a:spcBef>
                <a:spcPts val="25"/>
              </a:spcBef>
            </a:pPr>
            <a:r>
              <a:rPr dirty="0" sz="850" spc="-15">
                <a:latin typeface="Arimo"/>
                <a:cs typeface="Arimo"/>
              </a:rPr>
              <a:t>{</a:t>
            </a:r>
            <a:endParaRPr sz="850">
              <a:latin typeface="Arimo"/>
              <a:cs typeface="Arimo"/>
            </a:endParaRPr>
          </a:p>
          <a:p>
            <a:pPr marL="188595" marR="5080" indent="-50800">
              <a:lnSpc>
                <a:spcPct val="102200"/>
              </a:lnSpc>
            </a:pPr>
            <a:r>
              <a:rPr dirty="0" sz="850" spc="-15">
                <a:latin typeface="Arimo"/>
                <a:cs typeface="Arimo"/>
              </a:rPr>
              <a:t>t=t+1;  </a:t>
            </a:r>
            <a:r>
              <a:rPr dirty="0" sz="850" spc="-25">
                <a:latin typeface="Arimo"/>
                <a:cs typeface="Arimo"/>
              </a:rPr>
              <a:t>for(j=0;j&lt;5;j++)</a:t>
            </a:r>
            <a:endParaRPr sz="850">
              <a:latin typeface="Arimo"/>
              <a:cs typeface="Arim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6493" y="5665470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58456" y="5695563"/>
            <a:ext cx="6032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5">
                <a:latin typeface="Arimo"/>
                <a:cs typeface="Arimo"/>
              </a:rPr>
              <a:t>{</a:t>
            </a:r>
            <a:endParaRPr sz="850">
              <a:latin typeface="Arimo"/>
              <a:cs typeface="Arim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4883" y="5827929"/>
            <a:ext cx="129222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40">
                <a:latin typeface="Arimo"/>
                <a:cs typeface="Arimo"/>
              </a:rPr>
              <a:t>//bu </a:t>
            </a:r>
            <a:r>
              <a:rPr dirty="0" sz="850" spc="-80">
                <a:latin typeface="Arimo"/>
                <a:cs typeface="Arimo"/>
              </a:rPr>
              <a:t>sat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 </a:t>
            </a:r>
            <a:r>
              <a:rPr dirty="0" sz="850" spc="-35">
                <a:latin typeface="Arimo"/>
                <a:cs typeface="Arimo"/>
              </a:rPr>
              <a:t>25 </a:t>
            </a:r>
            <a:r>
              <a:rPr dirty="0" sz="850" spc="-65">
                <a:latin typeface="Arimo"/>
                <a:cs typeface="Arimo"/>
              </a:rPr>
              <a:t>kez</a:t>
            </a:r>
            <a:r>
              <a:rPr dirty="0" sz="850" spc="-130">
                <a:latin typeface="Arimo"/>
                <a:cs typeface="Arimo"/>
              </a:rPr>
              <a:t> </a:t>
            </a:r>
            <a:r>
              <a:rPr dirty="0" sz="850" spc="-110">
                <a:latin typeface="Arimo"/>
                <a:cs typeface="Arimo"/>
              </a:rPr>
              <a:t>çal</a:t>
            </a:r>
            <a:r>
              <a:rPr dirty="0" sz="850" spc="-110">
                <a:latin typeface="WenQuanYi Micro Hei Mono"/>
                <a:cs typeface="WenQuanYi Micro Hei Mono"/>
              </a:rPr>
              <a:t>ış</a:t>
            </a:r>
            <a:r>
              <a:rPr dirty="0" sz="850" spc="-110">
                <a:latin typeface="Arimo"/>
                <a:cs typeface="Arimo"/>
              </a:rPr>
              <a:t>t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l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yor</a:t>
            </a:r>
            <a:endParaRPr sz="850">
              <a:latin typeface="Arimo"/>
              <a:cs typeface="Arim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6493" y="6079235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954810" y="6225020"/>
            <a:ext cx="134810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40">
                <a:latin typeface="Arimo"/>
                <a:cs typeface="Arimo"/>
              </a:rPr>
              <a:t>//bu </a:t>
            </a:r>
            <a:r>
              <a:rPr dirty="0" sz="850" spc="-80">
                <a:latin typeface="Arimo"/>
                <a:cs typeface="Arimo"/>
              </a:rPr>
              <a:t>sat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 </a:t>
            </a:r>
            <a:r>
              <a:rPr dirty="0" sz="850" spc="-35">
                <a:latin typeface="Arimo"/>
                <a:cs typeface="Arimo"/>
              </a:rPr>
              <a:t>125 </a:t>
            </a:r>
            <a:r>
              <a:rPr dirty="0" sz="850" spc="-65">
                <a:latin typeface="Arimo"/>
                <a:cs typeface="Arimo"/>
              </a:rPr>
              <a:t>kez</a:t>
            </a:r>
            <a:r>
              <a:rPr dirty="0" sz="850" spc="-125">
                <a:latin typeface="Arimo"/>
                <a:cs typeface="Arimo"/>
              </a:rPr>
              <a:t> </a:t>
            </a:r>
            <a:r>
              <a:rPr dirty="0" sz="850" spc="-110">
                <a:latin typeface="Arimo"/>
                <a:cs typeface="Arimo"/>
              </a:rPr>
              <a:t>çal</a:t>
            </a:r>
            <a:r>
              <a:rPr dirty="0" sz="850" spc="-110">
                <a:latin typeface="WenQuanYi Micro Hei Mono"/>
                <a:cs typeface="WenQuanYi Micro Hei Mono"/>
              </a:rPr>
              <a:t>ış</a:t>
            </a:r>
            <a:r>
              <a:rPr dirty="0" sz="850" spc="-110">
                <a:latin typeface="Arimo"/>
                <a:cs typeface="Arimo"/>
              </a:rPr>
              <a:t>t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l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yor</a:t>
            </a:r>
            <a:endParaRPr sz="850">
              <a:latin typeface="Arimo"/>
              <a:cs typeface="Arim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8865" y="5827929"/>
            <a:ext cx="862965" cy="6877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5">
                <a:latin typeface="Arimo"/>
                <a:cs typeface="Arimo"/>
              </a:rPr>
              <a:t>t=t+1;</a:t>
            </a:r>
            <a:endParaRPr sz="850">
              <a:latin typeface="Arimo"/>
              <a:cs typeface="Arimo"/>
            </a:endParaRPr>
          </a:p>
          <a:p>
            <a:pPr marL="113664">
              <a:lnSpc>
                <a:spcPct val="100000"/>
              </a:lnSpc>
              <a:spcBef>
                <a:spcPts val="25"/>
              </a:spcBef>
            </a:pPr>
            <a:r>
              <a:rPr dirty="0" sz="850" spc="-35">
                <a:latin typeface="Arimo"/>
                <a:cs typeface="Arimo"/>
              </a:rPr>
              <a:t>for(k=0;k&lt;5;k++)</a:t>
            </a:r>
            <a:endParaRPr sz="850">
              <a:latin typeface="Arimo"/>
              <a:cs typeface="Arimo"/>
            </a:endParaRPr>
          </a:p>
          <a:p>
            <a:pPr marL="164465">
              <a:lnSpc>
                <a:spcPct val="100000"/>
              </a:lnSpc>
              <a:spcBef>
                <a:spcPts val="20"/>
              </a:spcBef>
            </a:pPr>
            <a:r>
              <a:rPr dirty="0" sz="850" spc="-15">
                <a:latin typeface="Arimo"/>
                <a:cs typeface="Arimo"/>
              </a:rPr>
              <a:t>{</a:t>
            </a:r>
            <a:endParaRPr sz="850">
              <a:latin typeface="Arimo"/>
              <a:cs typeface="Arimo"/>
            </a:endParaRPr>
          </a:p>
          <a:p>
            <a:pPr marL="164465">
              <a:lnSpc>
                <a:spcPct val="100000"/>
              </a:lnSpc>
              <a:spcBef>
                <a:spcPts val="25"/>
              </a:spcBef>
            </a:pPr>
            <a:r>
              <a:rPr dirty="0" sz="850" spc="-15">
                <a:latin typeface="Arimo"/>
                <a:cs typeface="Arimo"/>
              </a:rPr>
              <a:t>t=t+1;</a:t>
            </a:r>
            <a:endParaRPr sz="850">
              <a:latin typeface="Arimo"/>
              <a:cs typeface="Arimo"/>
            </a:endParaRPr>
          </a:p>
          <a:p>
            <a:pPr marL="164465">
              <a:lnSpc>
                <a:spcPct val="100000"/>
              </a:lnSpc>
              <a:spcBef>
                <a:spcPts val="20"/>
              </a:spcBef>
            </a:pPr>
            <a:r>
              <a:rPr dirty="0" sz="850" spc="-15">
                <a:latin typeface="Arimo"/>
                <a:cs typeface="Arimo"/>
              </a:rPr>
              <a:t>}</a:t>
            </a:r>
            <a:endParaRPr sz="850">
              <a:latin typeface="Arimo"/>
              <a:cs typeface="Arim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6493" y="6493002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58456" y="6489758"/>
            <a:ext cx="6032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5">
                <a:latin typeface="Arimo"/>
                <a:cs typeface="Arimo"/>
              </a:rPr>
              <a:t>}</a:t>
            </a:r>
            <a:endParaRPr sz="850">
              <a:latin typeface="Arimo"/>
              <a:cs typeface="Arim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1937" y="6622123"/>
            <a:ext cx="6032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5">
                <a:latin typeface="Arimo"/>
                <a:cs typeface="Arimo"/>
              </a:rPr>
              <a:t>}</a:t>
            </a:r>
            <a:endParaRPr sz="850">
              <a:latin typeface="Arimo"/>
              <a:cs typeface="Arim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1229" y="6886849"/>
            <a:ext cx="88646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Arimo"/>
                <a:cs typeface="Arimo"/>
              </a:rPr>
              <a:t>//t=155</a:t>
            </a:r>
            <a:r>
              <a:rPr dirty="0" sz="850" spc="-65">
                <a:latin typeface="Arimo"/>
                <a:cs typeface="Arimo"/>
              </a:rPr>
              <a:t> </a:t>
            </a:r>
            <a:r>
              <a:rPr dirty="0" sz="850" spc="-60">
                <a:latin typeface="Arimo"/>
                <a:cs typeface="Arimo"/>
              </a:rPr>
              <a:t>olmaktad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918022" y="4557734"/>
            <a:ext cx="3493770" cy="112776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850" spc="-45" b="1">
                <a:latin typeface="Trebuchet MS"/>
                <a:cs typeface="Trebuchet MS"/>
              </a:rPr>
              <a:t>Örnek </a:t>
            </a:r>
            <a:r>
              <a:rPr dirty="0" sz="850" spc="-70" b="1">
                <a:latin typeface="Trebuchet MS"/>
                <a:cs typeface="Trebuchet MS"/>
              </a:rPr>
              <a:t>9: </a:t>
            </a:r>
            <a:r>
              <a:rPr dirty="0" sz="850" spc="-35">
                <a:latin typeface="Arimo"/>
                <a:cs typeface="Arimo"/>
              </a:rPr>
              <a:t>Örnek 8 </a:t>
            </a:r>
            <a:r>
              <a:rPr dirty="0" sz="850" spc="-95">
                <a:latin typeface="Arimo"/>
                <a:cs typeface="Arimo"/>
              </a:rPr>
              <a:t>a</a:t>
            </a:r>
            <a:r>
              <a:rPr dirty="0" sz="850" spc="-95">
                <a:latin typeface="WenQuanYi Micro Hei Mono"/>
                <a:cs typeface="WenQuanYi Micro Hei Mono"/>
              </a:rPr>
              <a:t>ş</a:t>
            </a:r>
            <a:r>
              <a:rPr dirty="0" sz="850" spc="-95">
                <a:latin typeface="Arimo"/>
                <a:cs typeface="Arimo"/>
              </a:rPr>
              <a:t>a</a:t>
            </a:r>
            <a:r>
              <a:rPr dirty="0" sz="850" spc="-95">
                <a:latin typeface="WenQuanYi Micro Hei Mono"/>
                <a:cs typeface="WenQuanYi Micro Hei Mono"/>
              </a:rPr>
              <a:t>ğı</a:t>
            </a:r>
            <a:r>
              <a:rPr dirty="0" sz="850" spc="-95">
                <a:latin typeface="Arimo"/>
                <a:cs typeface="Arimo"/>
              </a:rPr>
              <a:t>daki </a:t>
            </a:r>
            <a:r>
              <a:rPr dirty="0" sz="850" spc="-15">
                <a:latin typeface="Arimo"/>
                <a:cs typeface="Arimo"/>
              </a:rPr>
              <a:t>gibi </a:t>
            </a:r>
            <a:r>
              <a:rPr dirty="0" sz="850" spc="-30">
                <a:latin typeface="Arimo"/>
                <a:cs typeface="Arimo"/>
              </a:rPr>
              <a:t>düzenlenirse </a:t>
            </a:r>
            <a:r>
              <a:rPr dirty="0" sz="850" spc="-45">
                <a:latin typeface="Arimo"/>
                <a:cs typeface="Arimo"/>
              </a:rPr>
              <a:t>BX’te </a:t>
            </a:r>
            <a:r>
              <a:rPr dirty="0" sz="850" spc="-35">
                <a:latin typeface="Arimo"/>
                <a:cs typeface="Arimo"/>
              </a:rPr>
              <a:t>en </a:t>
            </a:r>
            <a:r>
              <a:rPr dirty="0" sz="850" spc="-45">
                <a:latin typeface="Arimo"/>
                <a:cs typeface="Arimo"/>
              </a:rPr>
              <a:t>son </a:t>
            </a:r>
            <a:r>
              <a:rPr dirty="0" sz="850" spc="-30">
                <a:latin typeface="Arimo"/>
                <a:cs typeface="Arimo"/>
              </a:rPr>
              <a:t>hangi </a:t>
            </a:r>
            <a:r>
              <a:rPr dirty="0" sz="850" spc="-130">
                <a:latin typeface="Arimo"/>
                <a:cs typeface="Arimo"/>
              </a:rPr>
              <a:t>say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355">
                <a:latin typeface="WenQuanYi Micro Hei Mono"/>
                <a:cs typeface="WenQuanYi Micro Hei Mono"/>
              </a:rPr>
              <a:t> </a:t>
            </a:r>
            <a:r>
              <a:rPr dirty="0" sz="850" spc="-20">
                <a:latin typeface="Arimo"/>
                <a:cs typeface="Arimo"/>
              </a:rPr>
              <a:t>bulunur?</a:t>
            </a:r>
            <a:endParaRPr sz="850">
              <a:latin typeface="Arimo"/>
              <a:cs typeface="Arimo"/>
            </a:endParaRPr>
          </a:p>
          <a:p>
            <a:pPr marL="12700" marR="3049270">
              <a:lnSpc>
                <a:spcPct val="135100"/>
              </a:lnSpc>
              <a:spcBef>
                <a:spcPts val="5"/>
              </a:spcBef>
            </a:pPr>
            <a:r>
              <a:rPr dirty="0" sz="750" spc="-100">
                <a:latin typeface="Arimo"/>
                <a:cs typeface="Arimo"/>
              </a:rPr>
              <a:t>ORG </a:t>
            </a:r>
            <a:r>
              <a:rPr dirty="0" sz="750" spc="-40">
                <a:latin typeface="Arimo"/>
                <a:cs typeface="Arimo"/>
              </a:rPr>
              <a:t>100H  MOV </a:t>
            </a:r>
            <a:r>
              <a:rPr dirty="0" sz="750" spc="-75">
                <a:latin typeface="Arimo"/>
                <a:cs typeface="Arimo"/>
              </a:rPr>
              <a:t>BX,</a:t>
            </a:r>
            <a:r>
              <a:rPr dirty="0" sz="750" spc="-110">
                <a:latin typeface="Arimo"/>
                <a:cs typeface="Arimo"/>
              </a:rPr>
              <a:t> </a:t>
            </a:r>
            <a:r>
              <a:rPr dirty="0" sz="750" spc="-30">
                <a:latin typeface="Arimo"/>
                <a:cs typeface="Arimo"/>
              </a:rPr>
              <a:t>0</a:t>
            </a:r>
            <a:endParaRPr sz="750">
              <a:latin typeface="Arimo"/>
              <a:cs typeface="Arimo"/>
            </a:endParaRPr>
          </a:p>
          <a:p>
            <a:pPr marL="12700" marR="2985770">
              <a:lnSpc>
                <a:spcPct val="135100"/>
              </a:lnSpc>
            </a:pPr>
            <a:r>
              <a:rPr dirty="0" sz="750" spc="-40">
                <a:latin typeface="Arimo"/>
                <a:cs typeface="Arimo"/>
              </a:rPr>
              <a:t>MOV </a:t>
            </a:r>
            <a:r>
              <a:rPr dirty="0" sz="750" spc="-85">
                <a:latin typeface="Arimo"/>
                <a:cs typeface="Arimo"/>
              </a:rPr>
              <a:t>CX, </a:t>
            </a:r>
            <a:r>
              <a:rPr dirty="0" sz="750" spc="-30">
                <a:latin typeface="Arimo"/>
                <a:cs typeface="Arimo"/>
              </a:rPr>
              <a:t>5  </a:t>
            </a:r>
            <a:r>
              <a:rPr dirty="0" sz="750" spc="-65">
                <a:latin typeface="Arimo"/>
                <a:cs typeface="Arimo"/>
              </a:rPr>
              <a:t>k1:PUSH </a:t>
            </a:r>
            <a:r>
              <a:rPr dirty="0" sz="750" spc="-120">
                <a:latin typeface="Arimo"/>
                <a:cs typeface="Arimo"/>
              </a:rPr>
              <a:t>CX  </a:t>
            </a:r>
            <a:r>
              <a:rPr dirty="0" sz="750" spc="-40">
                <a:latin typeface="Arimo"/>
                <a:cs typeface="Arimo"/>
              </a:rPr>
              <a:t>MOV </a:t>
            </a:r>
            <a:r>
              <a:rPr dirty="0" sz="750" spc="-85">
                <a:latin typeface="Arimo"/>
                <a:cs typeface="Arimo"/>
              </a:rPr>
              <a:t>CX, </a:t>
            </a:r>
            <a:r>
              <a:rPr dirty="0" sz="750" spc="-30">
                <a:latin typeface="Arimo"/>
                <a:cs typeface="Arimo"/>
              </a:rPr>
              <a:t>5  </a:t>
            </a:r>
            <a:r>
              <a:rPr dirty="0" sz="750" spc="-25">
                <a:latin typeface="Arimo"/>
                <a:cs typeface="Arimo"/>
              </a:rPr>
              <a:t>k2: </a:t>
            </a:r>
            <a:r>
              <a:rPr dirty="0" sz="750" spc="-95">
                <a:latin typeface="Arimo"/>
                <a:cs typeface="Arimo"/>
              </a:rPr>
              <a:t>PUSH</a:t>
            </a:r>
            <a:r>
              <a:rPr dirty="0" sz="750" spc="-114">
                <a:latin typeface="Arimo"/>
                <a:cs typeface="Arimo"/>
              </a:rPr>
              <a:t> </a:t>
            </a:r>
            <a:r>
              <a:rPr dirty="0" sz="750" spc="-120">
                <a:latin typeface="Arimo"/>
                <a:cs typeface="Arimo"/>
              </a:rPr>
              <a:t>CX</a:t>
            </a:r>
            <a:endParaRPr sz="750">
              <a:latin typeface="Arimo"/>
              <a:cs typeface="Arim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783275" y="5665470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918022" y="5659687"/>
            <a:ext cx="450215" cy="48895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750" spc="-40">
                <a:latin typeface="Arimo"/>
                <a:cs typeface="Arimo"/>
              </a:rPr>
              <a:t>MOV </a:t>
            </a:r>
            <a:r>
              <a:rPr dirty="0" sz="750" spc="-85">
                <a:latin typeface="Arimo"/>
                <a:cs typeface="Arimo"/>
              </a:rPr>
              <a:t>CX,</a:t>
            </a:r>
            <a:r>
              <a:rPr dirty="0" sz="750" spc="-105">
                <a:latin typeface="Arimo"/>
                <a:cs typeface="Arimo"/>
              </a:rPr>
              <a:t> </a:t>
            </a:r>
            <a:r>
              <a:rPr dirty="0" sz="750" spc="-30">
                <a:latin typeface="Arimo"/>
                <a:cs typeface="Arimo"/>
              </a:rPr>
              <a:t>5</a:t>
            </a:r>
            <a:endParaRPr sz="7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750" spc="-25">
                <a:latin typeface="Arimo"/>
                <a:cs typeface="Arimo"/>
              </a:rPr>
              <a:t>k3:</a:t>
            </a:r>
            <a:endParaRPr sz="7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750" spc="-65">
                <a:latin typeface="Arimo"/>
                <a:cs typeface="Arimo"/>
              </a:rPr>
              <a:t>ADD </a:t>
            </a:r>
            <a:r>
              <a:rPr dirty="0" sz="750" spc="-75">
                <a:latin typeface="Arimo"/>
                <a:cs typeface="Arimo"/>
              </a:rPr>
              <a:t>BX,</a:t>
            </a:r>
            <a:r>
              <a:rPr dirty="0" sz="750" spc="-55">
                <a:latin typeface="Arimo"/>
                <a:cs typeface="Arimo"/>
              </a:rPr>
              <a:t> </a:t>
            </a:r>
            <a:r>
              <a:rPr dirty="0" sz="750" spc="-30">
                <a:latin typeface="Arimo"/>
                <a:cs typeface="Arimo"/>
              </a:rPr>
              <a:t>1</a:t>
            </a:r>
            <a:endParaRPr sz="750">
              <a:latin typeface="Arimo"/>
              <a:cs typeface="Arim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18022" y="6122958"/>
            <a:ext cx="361950" cy="952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5100"/>
              </a:lnSpc>
              <a:spcBef>
                <a:spcPts val="95"/>
              </a:spcBef>
            </a:pPr>
            <a:r>
              <a:rPr dirty="0" sz="750" spc="-90">
                <a:latin typeface="Arimo"/>
                <a:cs typeface="Arimo"/>
              </a:rPr>
              <a:t>LOOP</a:t>
            </a:r>
            <a:r>
              <a:rPr dirty="0" sz="750" spc="-120">
                <a:latin typeface="Arimo"/>
                <a:cs typeface="Arimo"/>
              </a:rPr>
              <a:t> </a:t>
            </a:r>
            <a:r>
              <a:rPr dirty="0" sz="750" spc="-30">
                <a:latin typeface="Arimo"/>
                <a:cs typeface="Arimo"/>
              </a:rPr>
              <a:t>k3  </a:t>
            </a:r>
            <a:r>
              <a:rPr dirty="0" sz="750" spc="-95">
                <a:latin typeface="Arimo"/>
                <a:cs typeface="Arimo"/>
              </a:rPr>
              <a:t>POP </a:t>
            </a:r>
            <a:r>
              <a:rPr dirty="0" sz="750" spc="-120">
                <a:latin typeface="Arimo"/>
                <a:cs typeface="Arimo"/>
              </a:rPr>
              <a:t>CX  </a:t>
            </a:r>
            <a:r>
              <a:rPr dirty="0" sz="750" spc="-90">
                <a:latin typeface="Arimo"/>
                <a:cs typeface="Arimo"/>
              </a:rPr>
              <a:t>LOOP</a:t>
            </a:r>
            <a:r>
              <a:rPr dirty="0" sz="750" spc="-120">
                <a:latin typeface="Arimo"/>
                <a:cs typeface="Arimo"/>
              </a:rPr>
              <a:t> </a:t>
            </a:r>
            <a:r>
              <a:rPr dirty="0" sz="750" spc="-30">
                <a:latin typeface="Arimo"/>
                <a:cs typeface="Arimo"/>
              </a:rPr>
              <a:t>k2  </a:t>
            </a:r>
            <a:r>
              <a:rPr dirty="0" sz="750" spc="-95">
                <a:latin typeface="Arimo"/>
                <a:cs typeface="Arimo"/>
              </a:rPr>
              <a:t>POP </a:t>
            </a:r>
            <a:r>
              <a:rPr dirty="0" sz="750" spc="-120">
                <a:latin typeface="Arimo"/>
                <a:cs typeface="Arimo"/>
              </a:rPr>
              <a:t>CX  </a:t>
            </a:r>
            <a:r>
              <a:rPr dirty="0" sz="750" spc="-90">
                <a:latin typeface="Arimo"/>
                <a:cs typeface="Arimo"/>
              </a:rPr>
              <a:t>LOOP</a:t>
            </a:r>
            <a:r>
              <a:rPr dirty="0" sz="750" spc="-120">
                <a:latin typeface="Arimo"/>
                <a:cs typeface="Arimo"/>
              </a:rPr>
              <a:t> </a:t>
            </a:r>
            <a:r>
              <a:rPr dirty="0" sz="750" spc="-30">
                <a:latin typeface="Arimo"/>
                <a:cs typeface="Arimo"/>
              </a:rPr>
              <a:t>k1  </a:t>
            </a:r>
            <a:r>
              <a:rPr dirty="0" sz="750" spc="-114">
                <a:latin typeface="Arimo"/>
                <a:cs typeface="Arimo"/>
              </a:rPr>
              <a:t>RET</a:t>
            </a:r>
            <a:endParaRPr sz="750">
              <a:latin typeface="Arimo"/>
              <a:cs typeface="Arim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231</a:t>
            </a:r>
            <a:endParaRPr sz="550">
              <a:latin typeface="Arimo"/>
              <a:cs typeface="Arim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232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3899" y="1129171"/>
            <a:ext cx="603250" cy="87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7780" marR="5080" indent="-5715">
              <a:lnSpc>
                <a:spcPct val="119500"/>
              </a:lnSpc>
              <a:spcBef>
                <a:spcPts val="100"/>
              </a:spcBef>
            </a:pPr>
            <a:r>
              <a:rPr dirty="0" sz="1550" spc="-5" b="1">
                <a:latin typeface="Arial"/>
                <a:cs typeface="Arial"/>
              </a:rPr>
              <a:t>MOVS  </a:t>
            </a:r>
            <a:r>
              <a:rPr dirty="0" sz="1550" spc="-5" b="1">
                <a:latin typeface="Arial"/>
                <a:cs typeface="Arial"/>
              </a:rPr>
              <a:t>CMPS  </a:t>
            </a:r>
            <a:r>
              <a:rPr dirty="0" sz="1550" spc="-5" b="1">
                <a:latin typeface="Arial"/>
                <a:cs typeface="Arial"/>
              </a:rPr>
              <a:t>SCAS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6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60078" y="2023503"/>
            <a:ext cx="570865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5" b="1">
                <a:latin typeface="Arial"/>
                <a:cs typeface="Arial"/>
              </a:rPr>
              <a:t>LODS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7432" y="2305888"/>
            <a:ext cx="556260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5" b="1">
                <a:latin typeface="Arial"/>
                <a:cs typeface="Arial"/>
              </a:rPr>
              <a:t>S</a:t>
            </a:r>
            <a:r>
              <a:rPr dirty="0" sz="1550" spc="-35" b="1">
                <a:latin typeface="Arial"/>
                <a:cs typeface="Arial"/>
              </a:rPr>
              <a:t>T</a:t>
            </a:r>
            <a:r>
              <a:rPr dirty="0" sz="1550" spc="-5" b="1">
                <a:latin typeface="Arial"/>
                <a:cs typeface="Arial"/>
              </a:rPr>
              <a:t>OS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233</a:t>
            </a:r>
            <a:endParaRPr sz="55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35306" y="541385"/>
            <a:ext cx="117665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5" b="1">
                <a:latin typeface="Arial"/>
                <a:cs typeface="Arial"/>
              </a:rPr>
              <a:t>String</a:t>
            </a:r>
            <a:r>
              <a:rPr dirty="0" sz="1150" spc="-5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Komutları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83275" y="651509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00940" y="1137394"/>
            <a:ext cx="4088129" cy="2308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7630">
              <a:lnSpc>
                <a:spcPct val="110200"/>
              </a:lnSpc>
              <a:spcBef>
                <a:spcPts val="100"/>
              </a:spcBef>
            </a:pPr>
            <a:r>
              <a:rPr dirty="0" sz="1300" spc="-5" b="1">
                <a:latin typeface="Arial"/>
                <a:cs typeface="Arial"/>
              </a:rPr>
              <a:t>MOVS</a:t>
            </a:r>
            <a:r>
              <a:rPr dirty="0" sz="1300" spc="-5">
                <a:latin typeface="Arial"/>
                <a:cs typeface="Arial"/>
              </a:rPr>
              <a:t>, bir bellek bölgesinin başka bir bellek bölgesine  aktarılması</a:t>
            </a:r>
            <a:endParaRPr sz="1300">
              <a:latin typeface="Arial"/>
              <a:cs typeface="Arial"/>
            </a:endParaRPr>
          </a:p>
          <a:p>
            <a:pPr marL="12700" marR="795655">
              <a:lnSpc>
                <a:spcPct val="110200"/>
              </a:lnSpc>
            </a:pPr>
            <a:r>
              <a:rPr dirty="0" sz="1300" spc="-5" b="1">
                <a:latin typeface="Arial"/>
                <a:cs typeface="Arial"/>
              </a:rPr>
              <a:t>CMPS</a:t>
            </a:r>
            <a:r>
              <a:rPr dirty="0" sz="1300" spc="-5">
                <a:latin typeface="Arial"/>
                <a:cs typeface="Arial"/>
              </a:rPr>
              <a:t>, farklı iki bellek bölgesinin içeriklerinin  karşılaştırılması</a:t>
            </a:r>
            <a:endParaRPr sz="1300">
              <a:latin typeface="Arial"/>
              <a:cs typeface="Arial"/>
            </a:endParaRPr>
          </a:p>
          <a:p>
            <a:pPr marL="12700" marR="47625">
              <a:lnSpc>
                <a:spcPct val="110200"/>
              </a:lnSpc>
            </a:pPr>
            <a:r>
              <a:rPr dirty="0" sz="1300" spc="-5" b="1">
                <a:latin typeface="Arial"/>
                <a:cs typeface="Arial"/>
              </a:rPr>
              <a:t>SCAS</a:t>
            </a:r>
            <a:r>
              <a:rPr dirty="0" sz="1300" spc="-5">
                <a:latin typeface="Arial"/>
                <a:cs typeface="Arial"/>
              </a:rPr>
              <a:t>, bellek bölgesinin içeriğinin EAX/AX/AL yazmacı  ile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karşılaştırılması</a:t>
            </a:r>
            <a:endParaRPr sz="1300">
              <a:latin typeface="Arial"/>
              <a:cs typeface="Arial"/>
            </a:endParaRPr>
          </a:p>
          <a:p>
            <a:pPr marL="12700" marR="445770" indent="-635">
              <a:lnSpc>
                <a:spcPct val="110200"/>
              </a:lnSpc>
            </a:pPr>
            <a:r>
              <a:rPr dirty="0" sz="1300" b="1">
                <a:latin typeface="Arial"/>
                <a:cs typeface="Arial"/>
              </a:rPr>
              <a:t>LODS</a:t>
            </a:r>
            <a:r>
              <a:rPr dirty="0" sz="1300">
                <a:latin typeface="Arial"/>
                <a:cs typeface="Arial"/>
              </a:rPr>
              <a:t>, </a:t>
            </a:r>
            <a:r>
              <a:rPr dirty="0" sz="1300" spc="-5">
                <a:latin typeface="Arial"/>
                <a:cs typeface="Arial"/>
              </a:rPr>
              <a:t>bellek bölgesindeki değerlerin EAX/AX/AL  yazmacına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yüklenmesi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0200"/>
              </a:lnSpc>
            </a:pPr>
            <a:r>
              <a:rPr dirty="0" sz="1300" spc="-10" b="1">
                <a:latin typeface="Arial"/>
                <a:cs typeface="Arial"/>
              </a:rPr>
              <a:t>STOS</a:t>
            </a:r>
            <a:r>
              <a:rPr dirty="0" sz="1300" spc="-10">
                <a:latin typeface="Arial"/>
                <a:cs typeface="Arial"/>
              </a:rPr>
              <a:t>, </a:t>
            </a:r>
            <a:r>
              <a:rPr dirty="0" sz="1300" spc="-5">
                <a:latin typeface="Arial"/>
                <a:cs typeface="Arial"/>
              </a:rPr>
              <a:t>Bellek bölgesinin EAX/AX/AL yazmacının değeri  ile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doldurulması</a:t>
            </a:r>
            <a:endParaRPr sz="1300">
              <a:latin typeface="Arial"/>
              <a:cs typeface="Arial"/>
            </a:endParaRPr>
          </a:p>
          <a:p>
            <a:pPr algn="r" marR="50800">
              <a:lnSpc>
                <a:spcPct val="100000"/>
              </a:lnSpc>
              <a:spcBef>
                <a:spcPts val="11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234</a:t>
            </a:r>
            <a:endParaRPr sz="550">
              <a:latin typeface="Arimo"/>
              <a:cs typeface="Arim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8518" y="4314552"/>
            <a:ext cx="117665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5" b="1">
                <a:latin typeface="Arial"/>
                <a:cs typeface="Arial"/>
              </a:rPr>
              <a:t>String</a:t>
            </a:r>
            <a:r>
              <a:rPr dirty="0" sz="1150" spc="-5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Komutları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6493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65710" y="5082280"/>
            <a:ext cx="4039235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latin typeface="Arimo"/>
                <a:cs typeface="Arimo"/>
              </a:rPr>
              <a:t>String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90">
                <a:latin typeface="Arimo"/>
                <a:cs typeface="Arimo"/>
              </a:rPr>
              <a:t>alan</a:t>
            </a:r>
            <a:r>
              <a:rPr dirty="0" sz="850" spc="-9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üzerinde </a:t>
            </a:r>
            <a:r>
              <a:rPr dirty="0" sz="850" spc="-15">
                <a:latin typeface="Arimo"/>
                <a:cs typeface="Arimo"/>
              </a:rPr>
              <a:t>byte, </a:t>
            </a:r>
            <a:r>
              <a:rPr dirty="0" sz="850" spc="-10">
                <a:latin typeface="Arimo"/>
                <a:cs typeface="Arimo"/>
              </a:rPr>
              <a:t>word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0">
                <a:latin typeface="Arimo"/>
                <a:cs typeface="Arimo"/>
              </a:rPr>
              <a:t>double </a:t>
            </a:r>
            <a:r>
              <a:rPr dirty="0" sz="850" spc="-10">
                <a:latin typeface="Arimo"/>
                <a:cs typeface="Arimo"/>
              </a:rPr>
              <a:t>word </a:t>
            </a:r>
            <a:r>
              <a:rPr dirty="0" sz="850" spc="-40">
                <a:latin typeface="Arimo"/>
                <a:cs typeface="Arimo"/>
              </a:rPr>
              <a:t>olmaz üzere, </a:t>
            </a:r>
            <a:r>
              <a:rPr dirty="0" sz="850" spc="-60">
                <a:latin typeface="Arimo"/>
                <a:cs typeface="Arimo"/>
              </a:rPr>
              <a:t>farkl</a:t>
            </a:r>
            <a:r>
              <a:rPr dirty="0" sz="850" spc="-60">
                <a:latin typeface="WenQuanYi Micro Hei Mono"/>
                <a:cs typeface="WenQuanYi Micro Hei Mono"/>
              </a:rPr>
              <a:t>ı  </a:t>
            </a:r>
            <a:r>
              <a:rPr dirty="0" sz="850" spc="-20">
                <a:latin typeface="Arimo"/>
                <a:cs typeface="Arimo"/>
              </a:rPr>
              <a:t>büyüklükler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80">
                <a:latin typeface="Arimo"/>
                <a:cs typeface="Arimo"/>
              </a:rPr>
              <a:t>yapmay</a:t>
            </a:r>
            <a:r>
              <a:rPr dirty="0" sz="850" spc="-80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mümkün </a:t>
            </a:r>
            <a:r>
              <a:rPr dirty="0" sz="850" spc="-80">
                <a:latin typeface="Arimo"/>
                <a:cs typeface="Arimo"/>
              </a:rPr>
              <a:t>k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lar. </a:t>
            </a:r>
            <a:r>
              <a:rPr dirty="0" sz="850" spc="-60">
                <a:latin typeface="Arimo"/>
                <a:cs typeface="Arimo"/>
              </a:rPr>
              <a:t>Bu  </a:t>
            </a:r>
            <a:r>
              <a:rPr dirty="0" sz="850" spc="-10">
                <a:latin typeface="Arimo"/>
                <a:cs typeface="Arimo"/>
              </a:rPr>
              <a:t>komutlar </a:t>
            </a:r>
            <a:r>
              <a:rPr dirty="0" sz="850" spc="-35">
                <a:latin typeface="Arimo"/>
                <a:cs typeface="Arimo"/>
              </a:rPr>
              <a:t>genel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45">
                <a:latin typeface="Arimo"/>
                <a:cs typeface="Arimo"/>
              </a:rPr>
              <a:t>tekrarlamal</a:t>
            </a:r>
            <a:r>
              <a:rPr dirty="0" sz="850" spc="-45">
                <a:latin typeface="WenQuanYi Micro Hei Mono"/>
                <a:cs typeface="WenQuanYi Micro Hei Mono"/>
              </a:rPr>
              <a:t>ı 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lemleri </a:t>
            </a:r>
            <a:r>
              <a:rPr dirty="0" sz="850" spc="-35">
                <a:latin typeface="Arimo"/>
                <a:cs typeface="Arimo"/>
              </a:rPr>
              <a:t>gerçekle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tirmek </a:t>
            </a:r>
            <a:r>
              <a:rPr dirty="0" sz="850" spc="-20">
                <a:latin typeface="Arimo"/>
                <a:cs typeface="Arimo"/>
              </a:rPr>
              <a:t>için </a:t>
            </a:r>
            <a:r>
              <a:rPr dirty="0" sz="850" spc="-75">
                <a:latin typeface="Arimo"/>
                <a:cs typeface="Arimo"/>
              </a:rPr>
              <a:t>tasarlanm</a:t>
            </a:r>
            <a:r>
              <a:rPr dirty="0" sz="850" spc="-75">
                <a:latin typeface="WenQuanYi Micro Hei Mono"/>
                <a:cs typeface="WenQuanYi Micro Hei Mono"/>
              </a:rPr>
              <a:t>ış</a:t>
            </a:r>
            <a:r>
              <a:rPr dirty="0" sz="850" spc="-75">
                <a:latin typeface="Arimo"/>
                <a:cs typeface="Arimo"/>
              </a:rPr>
              <a:t>t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 </a:t>
            </a:r>
            <a:r>
              <a:rPr dirty="0" sz="850" spc="-60">
                <a:latin typeface="WenQuanYi Micro Hei Mono"/>
                <a:cs typeface="WenQuanYi Micro Hei Mono"/>
              </a:rPr>
              <a:t>İş</a:t>
            </a:r>
            <a:r>
              <a:rPr dirty="0" sz="850" spc="-60">
                <a:latin typeface="Arimo"/>
                <a:cs typeface="Arimo"/>
              </a:rPr>
              <a:t>lemlerin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tekrar </a:t>
            </a:r>
            <a:r>
              <a:rPr dirty="0" sz="850" spc="-155">
                <a:latin typeface="Arimo"/>
                <a:cs typeface="Arimo"/>
              </a:rPr>
              <a:t>say</a:t>
            </a:r>
            <a:r>
              <a:rPr dirty="0" sz="850" spc="-155">
                <a:latin typeface="WenQuanYi Micro Hei Mono"/>
                <a:cs typeface="WenQuanYi Micro Hei Mono"/>
              </a:rPr>
              <a:t>ı</a:t>
            </a:r>
            <a:r>
              <a:rPr dirty="0" sz="850" spc="-155">
                <a:latin typeface="Arimo"/>
                <a:cs typeface="Arimo"/>
              </a:rPr>
              <a:t>s</a:t>
            </a:r>
            <a:r>
              <a:rPr dirty="0" sz="850" spc="-155">
                <a:latin typeface="WenQuanYi Micro Hei Mono"/>
                <a:cs typeface="WenQuanYi Micro Hei Mono"/>
              </a:rPr>
              <a:t>ı </a:t>
            </a:r>
            <a:r>
              <a:rPr dirty="0" sz="850" spc="-140">
                <a:latin typeface="Arimo"/>
                <a:cs typeface="Arimo"/>
              </a:rPr>
              <a:t>CX </a:t>
            </a:r>
            <a:r>
              <a:rPr dirty="0" sz="850" spc="-95">
                <a:latin typeface="Arimo"/>
                <a:cs typeface="Arimo"/>
              </a:rPr>
              <a:t>yazmac</a:t>
            </a:r>
            <a:r>
              <a:rPr dirty="0" sz="850" spc="-95">
                <a:latin typeface="WenQuanYi Micro Hei Mono"/>
                <a:cs typeface="WenQuanYi Micro Hei Mono"/>
              </a:rPr>
              <a:t>ı </a:t>
            </a:r>
            <a:r>
              <a:rPr dirty="0" sz="850" spc="-10">
                <a:latin typeface="Arimo"/>
                <a:cs typeface="Arimo"/>
              </a:rPr>
              <a:t>ile  </a:t>
            </a:r>
            <a:r>
              <a:rPr dirty="0" sz="850" spc="-15">
                <a:latin typeface="Arimo"/>
                <a:cs typeface="Arimo"/>
              </a:rPr>
              <a:t>belirlenirken </a:t>
            </a:r>
            <a:r>
              <a:rPr dirty="0" sz="850" spc="-20">
                <a:latin typeface="Arimo"/>
                <a:cs typeface="Arimo"/>
              </a:rPr>
              <a:t>dizi </a:t>
            </a:r>
            <a:r>
              <a:rPr dirty="0" sz="850" spc="-65">
                <a:latin typeface="Arimo"/>
                <a:cs typeface="Arimo"/>
              </a:rPr>
              <a:t>komutlar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 </a:t>
            </a:r>
            <a:r>
              <a:rPr dirty="0" sz="850" spc="-25">
                <a:latin typeface="Arimo"/>
                <a:cs typeface="Arimo"/>
              </a:rPr>
              <a:t>önüne konulan </a:t>
            </a:r>
            <a:r>
              <a:rPr dirty="0" sz="850" spc="-135">
                <a:latin typeface="Arimo"/>
                <a:cs typeface="Arimo"/>
              </a:rPr>
              <a:t>REP </a:t>
            </a:r>
            <a:r>
              <a:rPr dirty="0" sz="850" spc="-20">
                <a:latin typeface="Arimo"/>
                <a:cs typeface="Arimo"/>
              </a:rPr>
              <a:t>öneki çevrimin </a:t>
            </a:r>
            <a:r>
              <a:rPr dirty="0" sz="850" spc="-114">
                <a:latin typeface="Arimo"/>
                <a:cs typeface="Arimo"/>
              </a:rPr>
              <a:t>yap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lmas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n</a:t>
            </a:r>
            <a:r>
              <a:rPr dirty="0" sz="850" spc="-114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mümkün  </a:t>
            </a:r>
            <a:r>
              <a:rPr dirty="0" sz="850" spc="-75">
                <a:latin typeface="Arimo"/>
                <a:cs typeface="Arimo"/>
              </a:rPr>
              <a:t>k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lmaktad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5673" y="5876462"/>
            <a:ext cx="4039235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2200"/>
              </a:lnSpc>
              <a:spcBef>
                <a:spcPts val="95"/>
              </a:spcBef>
            </a:pP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30">
                <a:latin typeface="Arimo"/>
                <a:cs typeface="Arimo"/>
              </a:rPr>
              <a:t>gruba </a:t>
            </a:r>
            <a:r>
              <a:rPr dirty="0" sz="850" spc="-15">
                <a:latin typeface="Arimo"/>
                <a:cs typeface="Arimo"/>
              </a:rPr>
              <a:t>dahil </a:t>
            </a:r>
            <a:r>
              <a:rPr dirty="0" sz="850" spc="-20">
                <a:latin typeface="Arimo"/>
                <a:cs typeface="Arimo"/>
              </a:rPr>
              <a:t>komutlarda </a:t>
            </a:r>
            <a:r>
              <a:rPr dirty="0" sz="850" spc="-100">
                <a:latin typeface="Arimo"/>
                <a:cs typeface="Arimo"/>
              </a:rPr>
              <a:t>DF </a:t>
            </a:r>
            <a:r>
              <a:rPr dirty="0" sz="850" spc="-95">
                <a:latin typeface="Arimo"/>
                <a:cs typeface="Arimo"/>
              </a:rPr>
              <a:t>bayra</a:t>
            </a:r>
            <a:r>
              <a:rPr dirty="0" sz="850" spc="-95">
                <a:latin typeface="WenQuanYi Micro Hei Mono"/>
                <a:cs typeface="WenQuanYi Micro Hei Mono"/>
              </a:rPr>
              <a:t>ğı</a:t>
            </a:r>
            <a:r>
              <a:rPr dirty="0" sz="850" spc="-95">
                <a:latin typeface="Arimo"/>
                <a:cs typeface="Arimo"/>
              </a:rPr>
              <a:t>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</a:t>
            </a:r>
            <a:r>
              <a:rPr dirty="0" sz="850" spc="-75">
                <a:latin typeface="Arimo"/>
                <a:cs typeface="Arimo"/>
              </a:rPr>
              <a:t>yap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lan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lemin </a:t>
            </a:r>
            <a:r>
              <a:rPr dirty="0" sz="850" spc="-25">
                <a:latin typeface="Arimo"/>
                <a:cs typeface="Arimo"/>
              </a:rPr>
              <a:t>yönünü </a:t>
            </a:r>
            <a:r>
              <a:rPr dirty="0" sz="850" spc="-20">
                <a:latin typeface="Arimo"/>
                <a:cs typeface="Arimo"/>
              </a:rPr>
              <a:t>belirledi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inden  </a:t>
            </a:r>
            <a:r>
              <a:rPr dirty="0" sz="850" spc="-35">
                <a:latin typeface="Arimo"/>
                <a:cs typeface="Arimo"/>
              </a:rPr>
              <a:t>oldukça </a:t>
            </a:r>
            <a:r>
              <a:rPr dirty="0" sz="850" spc="-20">
                <a:latin typeface="Arimo"/>
                <a:cs typeface="Arimo"/>
              </a:rPr>
              <a:t>önemlidir. </a:t>
            </a:r>
            <a:r>
              <a:rPr dirty="0" sz="850" spc="-80">
                <a:latin typeface="Arimo"/>
                <a:cs typeface="Arimo"/>
              </a:rPr>
              <a:t>DF=1 </a:t>
            </a:r>
            <a:r>
              <a:rPr dirty="0" sz="850" spc="-45">
                <a:latin typeface="Arimo"/>
                <a:cs typeface="Arimo"/>
              </a:rPr>
              <a:t>ise </a:t>
            </a:r>
            <a:r>
              <a:rPr dirty="0" sz="850" spc="-20">
                <a:latin typeface="Arimo"/>
                <a:cs typeface="Arimo"/>
              </a:rPr>
              <a:t>indis </a:t>
            </a:r>
            <a:r>
              <a:rPr dirty="0" sz="850" spc="-90">
                <a:latin typeface="Arimo"/>
                <a:cs typeface="Arimo"/>
              </a:rPr>
              <a:t>yazmac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265">
                <a:latin typeface="WenQuanYi Micro Hei Mono"/>
                <a:cs typeface="WenQuanYi Micro Hei Mono"/>
              </a:rPr>
              <a:t> </a:t>
            </a:r>
            <a:r>
              <a:rPr dirty="0" sz="850" spc="-85">
                <a:latin typeface="Arimo"/>
                <a:cs typeface="Arimo"/>
              </a:rPr>
              <a:t>azal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r, </a:t>
            </a:r>
            <a:r>
              <a:rPr dirty="0" sz="850" spc="-35">
                <a:latin typeface="Arimo"/>
                <a:cs typeface="Arimo"/>
              </a:rPr>
              <a:t>0 </a:t>
            </a:r>
            <a:r>
              <a:rPr dirty="0" sz="850" spc="-45">
                <a:latin typeface="Arimo"/>
                <a:cs typeface="Arimo"/>
              </a:rPr>
              <a:t>ise </a:t>
            </a:r>
            <a:r>
              <a:rPr dirty="0" sz="850" spc="-25">
                <a:latin typeface="Arimo"/>
                <a:cs typeface="Arimo"/>
              </a:rPr>
              <a:t>artar.</a:t>
            </a:r>
            <a:endParaRPr sz="850">
              <a:latin typeface="Arimo"/>
              <a:cs typeface="Arimo"/>
            </a:endParaRPr>
          </a:p>
          <a:p>
            <a:pPr marL="12700" marR="2776220">
              <a:lnSpc>
                <a:spcPct val="102200"/>
              </a:lnSpc>
            </a:pPr>
            <a:r>
              <a:rPr dirty="0" sz="850" spc="-45">
                <a:latin typeface="WenQuanYi Micro Hei Mono"/>
                <a:cs typeface="WenQuanYi Micro Hei Mono"/>
              </a:rPr>
              <a:t>İ</a:t>
            </a:r>
            <a:r>
              <a:rPr dirty="0" sz="850" spc="-45">
                <a:latin typeface="Arimo"/>
                <a:cs typeface="Arimo"/>
              </a:rPr>
              <a:t>ndislerin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95">
                <a:latin typeface="Arimo"/>
                <a:cs typeface="Arimo"/>
              </a:rPr>
              <a:t>art</a:t>
            </a:r>
            <a:r>
              <a:rPr dirty="0" sz="850" spc="-95">
                <a:latin typeface="WenQuanYi Micro Hei Mono"/>
                <a:cs typeface="WenQuanYi Micro Hei Mono"/>
              </a:rPr>
              <a:t>ış</a:t>
            </a:r>
            <a:r>
              <a:rPr dirty="0" sz="850" spc="-325">
                <a:latin typeface="WenQuanYi Micro Hei Mono"/>
                <a:cs typeface="WenQuanYi Micro Hei Mono"/>
              </a:rPr>
              <a:t> </a:t>
            </a:r>
            <a:r>
              <a:rPr dirty="0" sz="850" spc="-114">
                <a:latin typeface="Arimo"/>
                <a:cs typeface="Arimo"/>
              </a:rPr>
              <a:t>azal</a:t>
            </a:r>
            <a:r>
              <a:rPr dirty="0" sz="850" spc="-114">
                <a:latin typeface="WenQuanYi Micro Hei Mono"/>
                <a:cs typeface="WenQuanYi Micro Hei Mono"/>
              </a:rPr>
              <a:t>ış</a:t>
            </a:r>
            <a:r>
              <a:rPr dirty="0" sz="850" spc="-325">
                <a:latin typeface="WenQuanYi Micro Hei Mono"/>
                <a:cs typeface="WenQuanYi Micro Hei Mono"/>
              </a:rPr>
              <a:t> </a:t>
            </a:r>
            <a:r>
              <a:rPr dirty="0" sz="850" spc="-55">
                <a:latin typeface="Arimo"/>
                <a:cs typeface="Arimo"/>
              </a:rPr>
              <a:t>miktar</a:t>
            </a:r>
            <a:r>
              <a:rPr dirty="0" sz="850" spc="-55">
                <a:latin typeface="WenQuanYi Micro Hei Mono"/>
                <a:cs typeface="WenQuanYi Micro Hei Mono"/>
              </a:rPr>
              <a:t>ı  </a:t>
            </a:r>
            <a:r>
              <a:rPr dirty="0" sz="850" spc="-35">
                <a:latin typeface="Arimo"/>
                <a:cs typeface="Arimo"/>
              </a:rPr>
              <a:t>Byte </a:t>
            </a:r>
            <a:r>
              <a:rPr dirty="0" sz="850" spc="-45">
                <a:latin typeface="Arimo"/>
                <a:cs typeface="Arimo"/>
              </a:rPr>
              <a:t>ise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1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30">
                <a:latin typeface="Arimo"/>
                <a:cs typeface="Arimo"/>
              </a:rPr>
              <a:t>Word </a:t>
            </a:r>
            <a:r>
              <a:rPr dirty="0" sz="850" spc="-45">
                <a:latin typeface="Arimo"/>
                <a:cs typeface="Arimo"/>
              </a:rPr>
              <a:t>ise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2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35">
                <a:latin typeface="Arimo"/>
                <a:cs typeface="Arimo"/>
              </a:rPr>
              <a:t>Double </a:t>
            </a:r>
            <a:r>
              <a:rPr dirty="0" sz="850" spc="-10">
                <a:latin typeface="Arimo"/>
                <a:cs typeface="Arimo"/>
              </a:rPr>
              <a:t>word </a:t>
            </a:r>
            <a:r>
              <a:rPr dirty="0" sz="850" spc="-45">
                <a:latin typeface="Arimo"/>
                <a:cs typeface="Arimo"/>
              </a:rPr>
              <a:t>ise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10">
                <a:latin typeface="Arimo"/>
                <a:cs typeface="Arimo"/>
              </a:rPr>
              <a:t>4’tür.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037971" y="4417510"/>
            <a:ext cx="190182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Arial"/>
                <a:cs typeface="Arial"/>
              </a:rPr>
              <a:t>MOVSB (Move </a:t>
            </a:r>
            <a:r>
              <a:rPr dirty="0" sz="1150" spc="-5" b="1">
                <a:latin typeface="Arial"/>
                <a:cs typeface="Arial"/>
              </a:rPr>
              <a:t>String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Byte)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18017" y="4944397"/>
            <a:ext cx="4004945" cy="952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latin typeface="Arimo"/>
                <a:cs typeface="Arimo"/>
              </a:rPr>
              <a:t>Byte </a:t>
            </a:r>
            <a:r>
              <a:rPr dirty="0" sz="850" spc="-85">
                <a:latin typeface="Arimo"/>
                <a:cs typeface="Arimo"/>
              </a:rPr>
              <a:t>baz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nda</a:t>
            </a:r>
            <a:r>
              <a:rPr dirty="0" sz="850" spc="6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aktarma </a:t>
            </a:r>
            <a:r>
              <a:rPr dirty="0" sz="850" spc="-40">
                <a:latin typeface="Arimo"/>
                <a:cs typeface="Arimo"/>
              </a:rPr>
              <a:t>yapan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komuttur. </a:t>
            </a:r>
            <a:r>
              <a:rPr dirty="0" sz="850" spc="-25">
                <a:latin typeface="Arimo"/>
                <a:cs typeface="Arimo"/>
              </a:rPr>
              <a:t>Komutun </a:t>
            </a:r>
            <a:r>
              <a:rPr dirty="0" sz="850" spc="-30">
                <a:latin typeface="Arimo"/>
                <a:cs typeface="Arimo"/>
              </a:rPr>
              <a:t>görevi </a:t>
            </a:r>
            <a:r>
              <a:rPr dirty="0" sz="850" spc="-95">
                <a:latin typeface="Arimo"/>
                <a:cs typeface="Arimo"/>
              </a:rPr>
              <a:t>DS:SI </a:t>
            </a:r>
            <a:r>
              <a:rPr dirty="0" sz="850" spc="-15">
                <a:latin typeface="Arimo"/>
                <a:cs typeface="Arimo"/>
              </a:rPr>
              <a:t>ikilisinin </a:t>
            </a:r>
            <a:r>
              <a:rPr dirty="0" sz="850" spc="-30">
                <a:latin typeface="Arimo"/>
                <a:cs typeface="Arimo"/>
              </a:rPr>
              <a:t>gösterdi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  adresteki </a:t>
            </a:r>
            <a:r>
              <a:rPr dirty="0" sz="850" spc="-60">
                <a:latin typeface="Arimo"/>
                <a:cs typeface="Arimo"/>
              </a:rPr>
              <a:t>byte’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90">
                <a:latin typeface="Arimo"/>
                <a:cs typeface="Arimo"/>
              </a:rPr>
              <a:t>ES:DI </a:t>
            </a:r>
            <a:r>
              <a:rPr dirty="0" sz="850" spc="-15">
                <a:latin typeface="Arimo"/>
                <a:cs typeface="Arimo"/>
              </a:rPr>
              <a:t>ikilisinin </a:t>
            </a:r>
            <a:r>
              <a:rPr dirty="0" sz="850" spc="-30">
                <a:latin typeface="Arimo"/>
                <a:cs typeface="Arimo"/>
              </a:rPr>
              <a:t>gösterdi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 </a:t>
            </a:r>
            <a:r>
              <a:rPr dirty="0" sz="850" spc="-40">
                <a:latin typeface="Arimo"/>
                <a:cs typeface="Arimo"/>
              </a:rPr>
              <a:t>adrese </a:t>
            </a:r>
            <a:r>
              <a:rPr dirty="0" sz="850" spc="-50">
                <a:latin typeface="Arimo"/>
                <a:cs typeface="Arimo"/>
              </a:rPr>
              <a:t>aktarmakt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r. </a:t>
            </a:r>
            <a:r>
              <a:rPr dirty="0" sz="850" spc="-85">
                <a:latin typeface="Arimo"/>
                <a:cs typeface="Arimo"/>
              </a:rPr>
              <a:t>MOVS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60">
                <a:latin typeface="Arimo"/>
                <a:cs typeface="Arimo"/>
              </a:rPr>
              <a:t>bayraklar</a:t>
            </a:r>
            <a:r>
              <a:rPr dirty="0" sz="850" spc="-60">
                <a:latin typeface="WenQuanYi Micro Hei Mono"/>
                <a:cs typeface="WenQuanYi Micro Hei Mono"/>
              </a:rPr>
              <a:t>ı  </a:t>
            </a:r>
            <a:r>
              <a:rPr dirty="0" sz="850" spc="-20">
                <a:latin typeface="Arimo"/>
                <a:cs typeface="Arimo"/>
              </a:rPr>
              <a:t>etkilememektedir.</a:t>
            </a:r>
            <a:endParaRPr sz="850">
              <a:latin typeface="Arimo"/>
              <a:cs typeface="Arimo"/>
            </a:endParaRPr>
          </a:p>
          <a:p>
            <a:pPr marL="12700" marR="3292475">
              <a:lnSpc>
                <a:spcPct val="102200"/>
              </a:lnSpc>
            </a:pP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lem:  </a:t>
            </a:r>
            <a:r>
              <a:rPr dirty="0" sz="850" spc="-35">
                <a:latin typeface="Arimo"/>
                <a:cs typeface="Arimo"/>
              </a:rPr>
              <a:t>[</a:t>
            </a:r>
            <a:r>
              <a:rPr dirty="0" sz="850" spc="-90">
                <a:latin typeface="Arimo"/>
                <a:cs typeface="Arimo"/>
              </a:rPr>
              <a:t>E</a:t>
            </a:r>
            <a:r>
              <a:rPr dirty="0" sz="850" spc="-50">
                <a:latin typeface="Arimo"/>
                <a:cs typeface="Arimo"/>
              </a:rPr>
              <a:t>S:DI]</a:t>
            </a:r>
            <a:r>
              <a:rPr dirty="0" sz="850" spc="-65">
                <a:latin typeface="WenQuanYi Micro Hei Mono"/>
                <a:cs typeface="WenQuanYi Micro Hei Mono"/>
              </a:rPr>
              <a:t>←</a:t>
            </a:r>
            <a:r>
              <a:rPr dirty="0" sz="850" spc="-50">
                <a:latin typeface="Arimo"/>
                <a:cs typeface="Arimo"/>
              </a:rPr>
              <a:t>[DS:SI]  </a:t>
            </a:r>
            <a:r>
              <a:rPr dirty="0" sz="850" spc="-50">
                <a:latin typeface="Arimo"/>
                <a:cs typeface="Arimo"/>
              </a:rPr>
              <a:t>DI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40">
                <a:latin typeface="WenQuanYi Micro Hei Mono"/>
                <a:cs typeface="WenQuanYi Micro Hei Mono"/>
              </a:rPr>
              <a:t>←</a:t>
            </a:r>
            <a:r>
              <a:rPr dirty="0" sz="850" spc="-40">
                <a:latin typeface="Arimo"/>
                <a:cs typeface="Arimo"/>
              </a:rPr>
              <a:t>DI</a:t>
            </a:r>
            <a:r>
              <a:rPr dirty="0" sz="850" spc="-40">
                <a:latin typeface="WenQuanYi Micro Hei Mono"/>
                <a:cs typeface="WenQuanYi Micro Hei Mono"/>
              </a:rPr>
              <a:t>‐</a:t>
            </a:r>
            <a:r>
              <a:rPr dirty="0" sz="850" spc="-40">
                <a:latin typeface="Arimo"/>
                <a:cs typeface="Arimo"/>
              </a:rPr>
              <a:t>1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95">
                <a:latin typeface="Arimo"/>
                <a:cs typeface="Arimo"/>
              </a:rPr>
              <a:t>SI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60">
                <a:latin typeface="WenQuanYi Micro Hei Mono"/>
                <a:cs typeface="WenQuanYi Micro Hei Mono"/>
              </a:rPr>
              <a:t>←</a:t>
            </a:r>
            <a:r>
              <a:rPr dirty="0" sz="850" spc="-60">
                <a:latin typeface="Arimo"/>
                <a:cs typeface="Arimo"/>
              </a:rPr>
              <a:t>SI</a:t>
            </a:r>
            <a:r>
              <a:rPr dirty="0" sz="850" spc="-60">
                <a:latin typeface="WenQuanYi Micro Hei Mono"/>
                <a:cs typeface="WenQuanYi Micro Hei Mono"/>
              </a:rPr>
              <a:t>‐</a:t>
            </a:r>
            <a:r>
              <a:rPr dirty="0" sz="850" spc="-60">
                <a:latin typeface="Arimo"/>
                <a:cs typeface="Arimo"/>
              </a:rPr>
              <a:t>1</a:t>
            </a:r>
            <a:endParaRPr sz="850">
              <a:latin typeface="Arimo"/>
              <a:cs typeface="Arim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83275" y="6906768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78"/>
                </a:moveTo>
                <a:lnTo>
                  <a:pt x="4412170" y="0"/>
                </a:lnTo>
                <a:lnTo>
                  <a:pt x="0" y="0"/>
                </a:lnTo>
                <a:lnTo>
                  <a:pt x="0" y="413778"/>
                </a:lnTo>
                <a:lnTo>
                  <a:pt x="4412170" y="4137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918022" y="6003310"/>
            <a:ext cx="4004945" cy="9525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5">
                <a:latin typeface="Arimo"/>
                <a:cs typeface="Arimo"/>
              </a:rPr>
              <a:t>Ör:</a:t>
            </a:r>
            <a:endParaRPr sz="850">
              <a:latin typeface="Arimo"/>
              <a:cs typeface="Arimo"/>
            </a:endParaRPr>
          </a:p>
          <a:p>
            <a:pPr marL="12700" marR="3330575">
              <a:lnSpc>
                <a:spcPct val="102200"/>
              </a:lnSpc>
            </a:pPr>
            <a:r>
              <a:rPr dirty="0" sz="850" spc="-65" b="1">
                <a:latin typeface="Trebuchet MS"/>
                <a:cs typeface="Trebuchet MS"/>
              </a:rPr>
              <a:t>LEA </a:t>
            </a:r>
            <a:r>
              <a:rPr dirty="0" sz="850" spc="-15" b="1">
                <a:latin typeface="Trebuchet MS"/>
                <a:cs typeface="Trebuchet MS"/>
              </a:rPr>
              <a:t>SI,</a:t>
            </a:r>
            <a:r>
              <a:rPr dirty="0" sz="850" spc="-15" b="1" i="1">
                <a:latin typeface="Carlito"/>
                <a:cs typeface="Carlito"/>
              </a:rPr>
              <a:t>eskiyer  </a:t>
            </a:r>
            <a:r>
              <a:rPr dirty="0" sz="850" spc="-65" b="1">
                <a:latin typeface="Trebuchet MS"/>
                <a:cs typeface="Trebuchet MS"/>
              </a:rPr>
              <a:t>LEA</a:t>
            </a:r>
            <a:r>
              <a:rPr dirty="0" sz="850" spc="-125" b="1">
                <a:latin typeface="Trebuchet MS"/>
                <a:cs typeface="Trebuchet MS"/>
              </a:rPr>
              <a:t> </a:t>
            </a:r>
            <a:r>
              <a:rPr dirty="0" sz="850" spc="-10" b="1">
                <a:latin typeface="Trebuchet MS"/>
                <a:cs typeface="Trebuchet MS"/>
              </a:rPr>
              <a:t>DI,</a:t>
            </a:r>
            <a:r>
              <a:rPr dirty="0" sz="850" spc="-10" b="1" i="1">
                <a:latin typeface="Carlito"/>
                <a:cs typeface="Carlito"/>
              </a:rPr>
              <a:t>yeniyer  </a:t>
            </a:r>
            <a:r>
              <a:rPr dirty="0" sz="850" spc="25" b="1">
                <a:latin typeface="Trebuchet MS"/>
                <a:cs typeface="Trebuchet MS"/>
              </a:rPr>
              <a:t>MOV </a:t>
            </a:r>
            <a:r>
              <a:rPr dirty="0" sz="850" spc="-65" b="1">
                <a:latin typeface="Trebuchet MS"/>
                <a:cs typeface="Trebuchet MS"/>
              </a:rPr>
              <a:t>CX,10  </a:t>
            </a:r>
            <a:r>
              <a:rPr dirty="0" sz="850" spc="-55" b="1">
                <a:latin typeface="Trebuchet MS"/>
                <a:cs typeface="Trebuchet MS"/>
              </a:rPr>
              <a:t>CLD</a:t>
            </a:r>
            <a:endParaRPr sz="850">
              <a:latin typeface="Trebuchet MS"/>
              <a:cs typeface="Trebuchet MS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-45" b="1">
                <a:latin typeface="Trebuchet MS"/>
                <a:cs typeface="Trebuchet MS"/>
              </a:rPr>
              <a:t>REP </a:t>
            </a:r>
            <a:r>
              <a:rPr dirty="0" sz="850" spc="5" b="1">
                <a:latin typeface="Trebuchet MS"/>
                <a:cs typeface="Trebuchet MS"/>
              </a:rPr>
              <a:t>MOVSB </a:t>
            </a:r>
            <a:r>
              <a:rPr dirty="0" sz="850" spc="-105">
                <a:latin typeface="Arimo"/>
                <a:cs typeface="Arimo"/>
              </a:rPr>
              <a:t>;REP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 spc="-25">
                <a:latin typeface="Arimo"/>
                <a:cs typeface="Arimo"/>
              </a:rPr>
              <a:t>seferinde </a:t>
            </a:r>
            <a:r>
              <a:rPr dirty="0" sz="850" spc="-60">
                <a:latin typeface="Arimo"/>
                <a:cs typeface="Arimo"/>
              </a:rPr>
              <a:t>CX’i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70">
                <a:latin typeface="Arimo"/>
                <a:cs typeface="Arimo"/>
              </a:rPr>
              <a:t>azalt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r. </a:t>
            </a:r>
            <a:r>
              <a:rPr dirty="0" sz="850" spc="-35">
                <a:latin typeface="Arimo"/>
                <a:cs typeface="Arimo"/>
              </a:rPr>
              <a:t>Her </a:t>
            </a:r>
            <a:r>
              <a:rPr dirty="0" sz="850" spc="-10">
                <a:latin typeface="Arimo"/>
                <a:cs typeface="Arimo"/>
              </a:rPr>
              <a:t>turda </a:t>
            </a:r>
            <a:r>
              <a:rPr dirty="0" sz="850" spc="-70">
                <a:latin typeface="Arimo"/>
                <a:cs typeface="Arimo"/>
              </a:rPr>
              <a:t>SI,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50">
                <a:latin typeface="Arimo"/>
                <a:cs typeface="Arimo"/>
              </a:rPr>
              <a:t>DI </a:t>
            </a:r>
            <a:r>
              <a:rPr dirty="0" sz="850" spc="-80">
                <a:latin typeface="Arimo"/>
                <a:cs typeface="Arimo"/>
              </a:rPr>
              <a:t>yazmaçlar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15">
                <a:latin typeface="Arimo"/>
                <a:cs typeface="Arimo"/>
              </a:rPr>
              <a:t>byte </a:t>
            </a:r>
            <a:r>
              <a:rPr dirty="0" sz="850" spc="-5">
                <a:latin typeface="Arimo"/>
                <a:cs typeface="Arimo"/>
              </a:rPr>
              <a:t>türünde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undan </a:t>
            </a:r>
            <a:r>
              <a:rPr dirty="0" sz="850" spc="-35">
                <a:latin typeface="Arimo"/>
                <a:cs typeface="Arimo"/>
              </a:rPr>
              <a:t>1</a:t>
            </a:r>
            <a:r>
              <a:rPr dirty="0" sz="850" spc="-95">
                <a:latin typeface="Arimo"/>
                <a:cs typeface="Arimo"/>
              </a:rPr>
              <a:t> </a:t>
            </a:r>
            <a:r>
              <a:rPr dirty="0" sz="850" spc="-70">
                <a:latin typeface="Arimo"/>
                <a:cs typeface="Arimo"/>
              </a:rPr>
              <a:t>artt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lacakt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235</a:t>
            </a:r>
            <a:endParaRPr sz="550">
              <a:latin typeface="Arimo"/>
              <a:cs typeface="Arim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236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229" y="861267"/>
            <a:ext cx="69151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05">
                <a:solidFill>
                  <a:srgbClr val="FF0000"/>
                </a:solidFill>
                <a:latin typeface="WenQuanYi Micro Hei Mono"/>
                <a:cs typeface="WenQuanYi Micro Hei Mono"/>
              </a:rPr>
              <a:t>İ</a:t>
            </a:r>
            <a:r>
              <a:rPr dirty="0" sz="850" spc="-105">
                <a:solidFill>
                  <a:srgbClr val="FF0000"/>
                </a:solidFill>
                <a:latin typeface="Arimo"/>
                <a:cs typeface="Arimo"/>
              </a:rPr>
              <a:t>cra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Birimi</a:t>
            </a: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65">
                <a:solidFill>
                  <a:srgbClr val="FF0000"/>
                </a:solidFill>
                <a:latin typeface="Arimo"/>
                <a:cs typeface="Arimo"/>
              </a:rPr>
              <a:t>(EU)</a:t>
            </a:r>
            <a:endParaRPr sz="85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229" y="1125998"/>
            <a:ext cx="4177029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0">
                <a:latin typeface="Arimo"/>
                <a:cs typeface="Arimo"/>
              </a:rPr>
              <a:t>Mikroi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lemcinin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 spc="-70">
                <a:latin typeface="Arimo"/>
                <a:cs typeface="Arimo"/>
              </a:rPr>
              <a:t>defas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nda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95">
                <a:latin typeface="Arimo"/>
                <a:cs typeface="Arimo"/>
              </a:rPr>
              <a:t>al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p </a:t>
            </a:r>
            <a:r>
              <a:rPr dirty="0" sz="850" spc="-25">
                <a:latin typeface="Arimo"/>
                <a:cs typeface="Arimo"/>
              </a:rPr>
              <a:t>getirmesi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0">
                <a:latin typeface="Arimo"/>
                <a:cs typeface="Arimo"/>
              </a:rPr>
              <a:t>onu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lemesi </a:t>
            </a:r>
            <a:r>
              <a:rPr dirty="0" sz="850" spc="-30">
                <a:latin typeface="Arimo"/>
                <a:cs typeface="Arimo"/>
              </a:rPr>
              <a:t>sistemi </a:t>
            </a:r>
            <a:r>
              <a:rPr dirty="0" sz="850" spc="-75">
                <a:latin typeface="Arimo"/>
                <a:cs typeface="Arimo"/>
              </a:rPr>
              <a:t>yava</a:t>
            </a:r>
            <a:r>
              <a:rPr dirty="0" sz="850" spc="-75">
                <a:latin typeface="WenQuanYi Micro Hei Mono"/>
                <a:cs typeface="WenQuanYi Micro Hei Mono"/>
              </a:rPr>
              <a:t>ş</a:t>
            </a:r>
            <a:r>
              <a:rPr dirty="0" sz="850" spc="-75">
                <a:latin typeface="Arimo"/>
                <a:cs typeface="Arimo"/>
              </a:rPr>
              <a:t>lat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125">
                <a:latin typeface="Arimo"/>
                <a:cs typeface="Arimo"/>
              </a:rPr>
              <a:t>yava</a:t>
            </a:r>
            <a:r>
              <a:rPr dirty="0" sz="850" spc="-125">
                <a:latin typeface="WenQuanYi Micro Hei Mono"/>
                <a:cs typeface="WenQuanYi Micro Hei Mono"/>
              </a:rPr>
              <a:t>ş</a:t>
            </a:r>
            <a:r>
              <a:rPr dirty="0" sz="850" spc="-125">
                <a:latin typeface="Arimo"/>
                <a:cs typeface="Arimo"/>
              </a:rPr>
              <a:t>l</a:t>
            </a:r>
            <a:r>
              <a:rPr dirty="0" sz="850" spc="-125">
                <a:latin typeface="WenQuanYi Micro Hei Mono"/>
                <a:cs typeface="WenQuanYi Micro Hei Mono"/>
              </a:rPr>
              <a:t>ığı</a:t>
            </a:r>
            <a:r>
              <a:rPr dirty="0" sz="850" spc="-310">
                <a:latin typeface="WenQuanYi Micro Hei Mono"/>
                <a:cs typeface="WenQuanYi Micro Hei Mono"/>
              </a:rPr>
              <a:t> </a:t>
            </a:r>
            <a:r>
              <a:rPr dirty="0" sz="850" spc="-25">
                <a:latin typeface="Arimo"/>
                <a:cs typeface="Arimo"/>
              </a:rPr>
              <a:t>gidermek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için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80">
                <a:latin typeface="Arimo"/>
                <a:cs typeface="Arimo"/>
              </a:rPr>
              <a:t>i</a:t>
            </a:r>
            <a:r>
              <a:rPr dirty="0" sz="850" spc="-80">
                <a:latin typeface="WenQuanYi Micro Hei Mono"/>
                <a:cs typeface="WenQuanYi Micro Hei Mono"/>
              </a:rPr>
              <a:t>ş</a:t>
            </a:r>
            <a:r>
              <a:rPr dirty="0" sz="850" spc="-310">
                <a:latin typeface="WenQuanYi Micro Hei Mono"/>
                <a:cs typeface="WenQuanYi Micro Hei Mono"/>
              </a:rPr>
              <a:t> </a:t>
            </a:r>
            <a:r>
              <a:rPr dirty="0" sz="850" spc="-65">
                <a:latin typeface="Arimo"/>
                <a:cs typeface="Arimo"/>
              </a:rPr>
              <a:t>hatt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305">
                <a:latin typeface="WenQuanYi Micro Hei Mono"/>
                <a:cs typeface="WenQuanYi Micro Hei Mono"/>
              </a:rPr>
              <a:t> </a:t>
            </a:r>
            <a:r>
              <a:rPr dirty="0" sz="850" spc="-20">
                <a:latin typeface="Arimo"/>
                <a:cs typeface="Arimo"/>
              </a:rPr>
              <a:t>tekni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i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yeterlidir.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55">
                <a:latin typeface="Arimo"/>
                <a:cs typeface="Arimo"/>
              </a:rPr>
              <a:t>Fakat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tekrar</a:t>
            </a:r>
            <a:r>
              <a:rPr dirty="0" sz="850" spc="-35">
                <a:latin typeface="Arimo"/>
                <a:cs typeface="Arimo"/>
              </a:rPr>
              <a:t> belle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</a:t>
            </a:r>
            <a:r>
              <a:rPr dirty="0" sz="850" spc="-30">
                <a:latin typeface="Arimo"/>
                <a:cs typeface="Arimo"/>
              </a:rPr>
              <a:t> eri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ilmek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istendi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inde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bu  </a:t>
            </a:r>
            <a:r>
              <a:rPr dirty="0" sz="850" spc="-35">
                <a:latin typeface="Arimo"/>
                <a:cs typeface="Arimo"/>
              </a:rPr>
              <a:t>defada </a:t>
            </a:r>
            <a:r>
              <a:rPr dirty="0" sz="850" spc="-25">
                <a:latin typeface="Arimo"/>
                <a:cs typeface="Arimo"/>
              </a:rPr>
              <a:t>belle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 </a:t>
            </a:r>
            <a:r>
              <a:rPr dirty="0" sz="850" spc="-120">
                <a:latin typeface="Arimo"/>
                <a:cs typeface="Arimo"/>
              </a:rPr>
              <a:t>h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z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nda </a:t>
            </a:r>
            <a:r>
              <a:rPr dirty="0" sz="850" spc="-75">
                <a:latin typeface="Arimo"/>
                <a:cs typeface="Arimo"/>
              </a:rPr>
              <a:t>olmamas</a:t>
            </a:r>
            <a:r>
              <a:rPr dirty="0" sz="850" spc="-75">
                <a:latin typeface="WenQuanYi Micro Hei Mono"/>
                <a:cs typeface="WenQuanYi Micro Hei Mono"/>
              </a:rPr>
              <a:t>ı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0">
                <a:latin typeface="Arimo"/>
                <a:cs typeface="Arimo"/>
              </a:rPr>
              <a:t>ona gerekti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 </a:t>
            </a:r>
            <a:r>
              <a:rPr dirty="0" sz="850" spc="-105">
                <a:latin typeface="Arimo"/>
                <a:cs typeface="Arimo"/>
              </a:rPr>
              <a:t>h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zda </a:t>
            </a:r>
            <a:r>
              <a:rPr dirty="0" sz="850" spc="-50">
                <a:latin typeface="Arimo"/>
                <a:cs typeface="Arimo"/>
              </a:rPr>
              <a:t>cevap </a:t>
            </a:r>
            <a:r>
              <a:rPr dirty="0" sz="850" spc="-30">
                <a:latin typeface="Arimo"/>
                <a:cs typeface="Arimo"/>
              </a:rPr>
              <a:t>vermemesi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lemci  </a:t>
            </a:r>
            <a:r>
              <a:rPr dirty="0" sz="850" spc="-105">
                <a:latin typeface="Arimo"/>
                <a:cs typeface="Arimo"/>
              </a:rPr>
              <a:t>tasar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mc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s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na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5">
                <a:latin typeface="Arimo"/>
                <a:cs typeface="Arimo"/>
              </a:rPr>
              <a:t>sorun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25">
                <a:latin typeface="Arimo"/>
                <a:cs typeface="Arimo"/>
              </a:rPr>
              <a:t>ortaya </a:t>
            </a:r>
            <a:r>
              <a:rPr dirty="0" sz="850" spc="-110">
                <a:latin typeface="Arimo"/>
                <a:cs typeface="Arimo"/>
              </a:rPr>
              <a:t>ç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karm</a:t>
            </a:r>
            <a:r>
              <a:rPr dirty="0" sz="850" spc="-110">
                <a:latin typeface="WenQuanYi Micro Hei Mono"/>
                <a:cs typeface="WenQuanYi Micro Hei Mono"/>
              </a:rPr>
              <a:t>ış</a:t>
            </a:r>
            <a:r>
              <a:rPr dirty="0" sz="850" spc="-110">
                <a:latin typeface="Arimo"/>
                <a:cs typeface="Arimo"/>
              </a:rPr>
              <a:t>t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r. </a:t>
            </a:r>
            <a:r>
              <a:rPr dirty="0" sz="850" spc="-45">
                <a:latin typeface="Arimo"/>
                <a:cs typeface="Arimo"/>
              </a:rPr>
              <a:t>Burada </a:t>
            </a:r>
            <a:r>
              <a:rPr dirty="0" sz="850" spc="-15">
                <a:latin typeface="Arimo"/>
                <a:cs typeface="Arimo"/>
              </a:rPr>
              <a:t>verinin </a:t>
            </a:r>
            <a:r>
              <a:rPr dirty="0" sz="850" spc="-175">
                <a:latin typeface="Arimo"/>
                <a:cs typeface="Arimo"/>
              </a:rPr>
              <a:t>ak</a:t>
            </a:r>
            <a:r>
              <a:rPr dirty="0" sz="850" spc="-175">
                <a:latin typeface="WenQuanYi Micro Hei Mono"/>
                <a:cs typeface="WenQuanYi Micro Hei Mono"/>
              </a:rPr>
              <a:t>ışı</a:t>
            </a:r>
            <a:r>
              <a:rPr dirty="0" sz="850" spc="-175">
                <a:latin typeface="Arimo"/>
                <a:cs typeface="Arimo"/>
              </a:rPr>
              <a:t>n</a:t>
            </a:r>
            <a:r>
              <a:rPr dirty="0" sz="850" spc="-175">
                <a:latin typeface="WenQuanYi Micro Hei Mono"/>
                <a:cs typeface="WenQuanYi Micro Hei Mono"/>
              </a:rPr>
              <a:t>ı </a:t>
            </a:r>
            <a:r>
              <a:rPr dirty="0" sz="850" spc="-80">
                <a:latin typeface="Arimo"/>
                <a:cs typeface="Arimo"/>
              </a:rPr>
              <a:t>h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zland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ran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0">
                <a:latin typeface="Arimo"/>
                <a:cs typeface="Arimo"/>
              </a:rPr>
              <a:t>sistemin  </a:t>
            </a:r>
            <a:r>
              <a:rPr dirty="0" sz="850">
                <a:latin typeface="Arimo"/>
                <a:cs typeface="Arimo"/>
              </a:rPr>
              <a:t>bir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5">
                <a:latin typeface="Arimo"/>
                <a:cs typeface="Arimo"/>
              </a:rPr>
              <a:t>bütün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halinde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305">
                <a:latin typeface="WenQuanYi Micro Hei Mono"/>
                <a:cs typeface="WenQuanYi Micro Hei Mono"/>
              </a:rPr>
              <a:t> </a:t>
            </a:r>
            <a:r>
              <a:rPr dirty="0" sz="850" spc="-105">
                <a:latin typeface="Arimo"/>
                <a:cs typeface="Arimo"/>
              </a:rPr>
              <a:t>h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zda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130">
                <a:latin typeface="Arimo"/>
                <a:cs typeface="Arimo"/>
              </a:rPr>
              <a:t>çal</a:t>
            </a:r>
            <a:r>
              <a:rPr dirty="0" sz="850" spc="-130">
                <a:latin typeface="WenQuanYi Micro Hei Mono"/>
                <a:cs typeface="WenQuanYi Micro Hei Mono"/>
              </a:rPr>
              <a:t>ış</a:t>
            </a:r>
            <a:r>
              <a:rPr dirty="0" sz="850" spc="-130">
                <a:latin typeface="Arimo"/>
                <a:cs typeface="Arimo"/>
              </a:rPr>
              <a:t>mas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130">
                <a:latin typeface="Arimo"/>
                <a:cs typeface="Arimo"/>
              </a:rPr>
              <a:t>n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315">
                <a:latin typeface="WenQuanYi Micro Hei Mono"/>
                <a:cs typeface="WenQuanYi Micro Hei Mono"/>
              </a:rPr>
              <a:t> </a:t>
            </a:r>
            <a:r>
              <a:rPr dirty="0" sz="850" spc="-55">
                <a:latin typeface="Arimo"/>
                <a:cs typeface="Arimo"/>
              </a:rPr>
              <a:t>sa</a:t>
            </a:r>
            <a:r>
              <a:rPr dirty="0" sz="850" spc="-55">
                <a:latin typeface="WenQuanYi Micro Hei Mono"/>
                <a:cs typeface="WenQuanYi Micro Hei Mono"/>
              </a:rPr>
              <a:t>ğ</a:t>
            </a:r>
            <a:r>
              <a:rPr dirty="0" sz="850" spc="-55">
                <a:latin typeface="Arimo"/>
                <a:cs typeface="Arimo"/>
              </a:rPr>
              <a:t>layan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>
                <a:latin typeface="Arimo"/>
                <a:cs typeface="Arimo"/>
              </a:rPr>
              <a:t>bir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dizi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5">
                <a:latin typeface="Arimo"/>
                <a:cs typeface="Arimo"/>
              </a:rPr>
              <a:t>tedbirler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120">
                <a:latin typeface="Arimo"/>
                <a:cs typeface="Arimo"/>
              </a:rPr>
              <a:t>al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nm</a:t>
            </a:r>
            <a:r>
              <a:rPr dirty="0" sz="850" spc="-120">
                <a:latin typeface="WenQuanYi Micro Hei Mono"/>
                <a:cs typeface="WenQuanYi Micro Hei Mono"/>
              </a:rPr>
              <a:t>ış</a:t>
            </a:r>
            <a:r>
              <a:rPr dirty="0" sz="850" spc="-120">
                <a:latin typeface="Arimo"/>
                <a:cs typeface="Arimo"/>
              </a:rPr>
              <a:t>t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229" y="1920184"/>
            <a:ext cx="4177665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40">
                <a:latin typeface="Arimo"/>
                <a:cs typeface="Arimo"/>
              </a:rPr>
              <a:t>Günümüz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lemcilerinde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15">
                <a:latin typeface="Arimo"/>
                <a:cs typeface="Arimo"/>
              </a:rPr>
              <a:t>tip </a:t>
            </a:r>
            <a:r>
              <a:rPr dirty="0" sz="850" spc="-20">
                <a:latin typeface="Arimo"/>
                <a:cs typeface="Arimo"/>
              </a:rPr>
              <a:t>sorunlar </a:t>
            </a:r>
            <a:r>
              <a:rPr dirty="0" sz="850" spc="-30">
                <a:latin typeface="Arimo"/>
                <a:cs typeface="Arimo"/>
              </a:rPr>
              <a:t>Dinamik </a:t>
            </a:r>
            <a:r>
              <a:rPr dirty="0" sz="850" spc="-110">
                <a:latin typeface="Arimo"/>
                <a:cs typeface="Arimo"/>
              </a:rPr>
              <a:t>Çal</a:t>
            </a:r>
            <a:r>
              <a:rPr dirty="0" sz="850" spc="-110">
                <a:latin typeface="WenQuanYi Micro Hei Mono"/>
                <a:cs typeface="WenQuanYi Micro Hei Mono"/>
              </a:rPr>
              <a:t>ış</a:t>
            </a:r>
            <a:r>
              <a:rPr dirty="0" sz="850" spc="-110">
                <a:latin typeface="Arimo"/>
                <a:cs typeface="Arimo"/>
              </a:rPr>
              <a:t>ma </a:t>
            </a:r>
            <a:r>
              <a:rPr dirty="0" sz="850" spc="-130">
                <a:latin typeface="Arimo"/>
                <a:cs typeface="Arimo"/>
              </a:rPr>
              <a:t>ad</a:t>
            </a:r>
            <a:r>
              <a:rPr dirty="0" sz="850" spc="-130">
                <a:latin typeface="WenQuanYi Micro Hei Mono"/>
                <a:cs typeface="WenQuanYi Micro Hei Mono"/>
              </a:rPr>
              <a:t>ı </a:t>
            </a:r>
            <a:r>
              <a:rPr dirty="0" sz="850" spc="-60">
                <a:latin typeface="Arimo"/>
                <a:cs typeface="Arimo"/>
              </a:rPr>
              <a:t>alt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nda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lemciye </a:t>
            </a:r>
            <a:r>
              <a:rPr dirty="0" sz="850" spc="-80">
                <a:latin typeface="Arimo"/>
                <a:cs typeface="Arimo"/>
              </a:rPr>
              <a:t>kazand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lan  </a:t>
            </a:r>
            <a:r>
              <a:rPr dirty="0" sz="850" spc="-20">
                <a:latin typeface="Arimo"/>
                <a:cs typeface="Arimo"/>
              </a:rPr>
              <a:t>yeteneklerle </a:t>
            </a:r>
            <a:r>
              <a:rPr dirty="0" sz="850" spc="-35">
                <a:latin typeface="Arimo"/>
                <a:cs typeface="Arimo"/>
              </a:rPr>
              <a:t>yok </a:t>
            </a:r>
            <a:r>
              <a:rPr dirty="0" sz="850" spc="-25">
                <a:latin typeface="Arimo"/>
                <a:cs typeface="Arimo"/>
              </a:rPr>
              <a:t>edilmeye </a:t>
            </a:r>
            <a:r>
              <a:rPr dirty="0" sz="850" spc="-130">
                <a:latin typeface="Arimo"/>
                <a:cs typeface="Arimo"/>
              </a:rPr>
              <a:t>çal</a:t>
            </a:r>
            <a:r>
              <a:rPr dirty="0" sz="850" spc="-130">
                <a:latin typeface="WenQuanYi Micro Hei Mono"/>
                <a:cs typeface="WenQuanYi Micro Hei Mono"/>
              </a:rPr>
              <a:t>ışı</a:t>
            </a:r>
            <a:r>
              <a:rPr dirty="0" sz="850" spc="-130">
                <a:latin typeface="Arimo"/>
                <a:cs typeface="Arimo"/>
              </a:rPr>
              <a:t>lm</a:t>
            </a:r>
            <a:r>
              <a:rPr dirty="0" sz="850" spc="-130">
                <a:latin typeface="WenQuanYi Micro Hei Mono"/>
                <a:cs typeface="WenQuanYi Micro Hei Mono"/>
              </a:rPr>
              <a:t>ış</a:t>
            </a:r>
            <a:r>
              <a:rPr dirty="0" sz="850" spc="-130">
                <a:latin typeface="Arimo"/>
                <a:cs typeface="Arimo"/>
              </a:rPr>
              <a:t>t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130">
                <a:latin typeface="Arimo"/>
                <a:cs typeface="Arimo"/>
              </a:rPr>
              <a:t>r. </a:t>
            </a:r>
            <a:r>
              <a:rPr dirty="0" sz="850" spc="-30">
                <a:latin typeface="Arimo"/>
                <a:cs typeface="Arimo"/>
              </a:rPr>
              <a:t>Dinamik </a:t>
            </a:r>
            <a:r>
              <a:rPr dirty="0" sz="850" spc="-90">
                <a:latin typeface="Arimo"/>
                <a:cs typeface="Arimo"/>
              </a:rPr>
              <a:t>çal</a:t>
            </a:r>
            <a:r>
              <a:rPr dirty="0" sz="850" spc="-90">
                <a:latin typeface="WenQuanYi Micro Hei Mono"/>
                <a:cs typeface="WenQuanYi Micro Hei Mono"/>
              </a:rPr>
              <a:t>ış</a:t>
            </a:r>
            <a:r>
              <a:rPr dirty="0" sz="850" spc="-90">
                <a:latin typeface="Arimo"/>
                <a:cs typeface="Arimo"/>
              </a:rPr>
              <a:t>maya </a:t>
            </a:r>
            <a:r>
              <a:rPr dirty="0" sz="850" spc="-15">
                <a:latin typeface="Arimo"/>
                <a:cs typeface="Arimo"/>
              </a:rPr>
              <a:t>dahil </a:t>
            </a:r>
            <a:r>
              <a:rPr dirty="0" sz="850" spc="-25">
                <a:latin typeface="Arimo"/>
                <a:cs typeface="Arimo"/>
              </a:rPr>
              <a:t>olan </a:t>
            </a:r>
            <a:r>
              <a:rPr dirty="0" sz="850" spc="-35">
                <a:latin typeface="Arimo"/>
                <a:cs typeface="Arimo"/>
              </a:rPr>
              <a:t>ö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eler</a:t>
            </a:r>
            <a:r>
              <a:rPr dirty="0" sz="850" spc="-65">
                <a:latin typeface="Arimo"/>
                <a:cs typeface="Arimo"/>
              </a:rPr>
              <a:t> </a:t>
            </a:r>
            <a:r>
              <a:rPr dirty="0" sz="850" spc="-60">
                <a:latin typeface="WenQuanYi Micro Hei Mono"/>
                <a:cs typeface="WenQuanYi Micro Hei Mono"/>
              </a:rPr>
              <a:t>ş</a:t>
            </a:r>
            <a:r>
              <a:rPr dirty="0" sz="850" spc="-60">
                <a:latin typeface="Arimo"/>
                <a:cs typeface="Arimo"/>
              </a:rPr>
              <a:t>unlard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r:</a:t>
            </a:r>
            <a:endParaRPr sz="850">
              <a:latin typeface="Arimo"/>
              <a:cs typeface="Arimo"/>
            </a:endParaRPr>
          </a:p>
          <a:p>
            <a:pPr marL="51435" indent="-39370">
              <a:lnSpc>
                <a:spcPct val="100000"/>
              </a:lnSpc>
              <a:spcBef>
                <a:spcPts val="20"/>
              </a:spcBef>
              <a:buSzPct val="88235"/>
              <a:buFont typeface="Arial"/>
              <a:buChar char="•"/>
              <a:tabLst>
                <a:tab pos="52069" algn="l"/>
              </a:tabLst>
            </a:pPr>
            <a:r>
              <a:rPr dirty="0" sz="850" spc="-25">
                <a:latin typeface="Arimo"/>
                <a:cs typeface="Arimo"/>
              </a:rPr>
              <a:t>Mikroi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lemcinin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5">
                <a:latin typeface="Arimo"/>
                <a:cs typeface="Arimo"/>
              </a:rPr>
              <a:t>sonraki </a:t>
            </a:r>
            <a:r>
              <a:rPr dirty="0" sz="850" spc="-20">
                <a:latin typeface="Arimo"/>
                <a:cs typeface="Arimo"/>
              </a:rPr>
              <a:t>komutla </a:t>
            </a:r>
            <a:r>
              <a:rPr dirty="0" sz="850" spc="-5">
                <a:latin typeface="Arimo"/>
                <a:cs typeface="Arimo"/>
              </a:rPr>
              <a:t>birlikte </a:t>
            </a:r>
            <a:r>
              <a:rPr dirty="0" sz="850" spc="-25">
                <a:latin typeface="Arimo"/>
                <a:cs typeface="Arimo"/>
              </a:rPr>
              <a:t>ele </a:t>
            </a:r>
            <a:r>
              <a:rPr dirty="0" sz="850" spc="-95">
                <a:latin typeface="Arimo"/>
                <a:cs typeface="Arimo"/>
              </a:rPr>
              <a:t>alaca</a:t>
            </a:r>
            <a:r>
              <a:rPr dirty="0" sz="850" spc="-95">
                <a:latin typeface="WenQuanYi Micro Hei Mono"/>
                <a:cs typeface="WenQuanYi Micro Hei Mono"/>
              </a:rPr>
              <a:t>ğı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20">
                <a:latin typeface="Arimo"/>
                <a:cs typeface="Arimo"/>
              </a:rPr>
              <a:t>gurubunun </a:t>
            </a:r>
            <a:r>
              <a:rPr dirty="0" sz="850" spc="-10">
                <a:latin typeface="Arimo"/>
                <a:cs typeface="Arimo"/>
              </a:rPr>
              <a:t>tahmin</a:t>
            </a:r>
            <a:r>
              <a:rPr dirty="0" sz="850" spc="-14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edilmesi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493" y="230581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31119" y="2317287"/>
            <a:ext cx="3423920" cy="42290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lemine </a:t>
            </a:r>
            <a:r>
              <a:rPr dirty="0" sz="850" spc="-45">
                <a:latin typeface="Arimo"/>
                <a:cs typeface="Arimo"/>
              </a:rPr>
              <a:t>Çoklu </a:t>
            </a:r>
            <a:r>
              <a:rPr dirty="0" sz="850" spc="-35">
                <a:latin typeface="Arimo"/>
                <a:cs typeface="Arimo"/>
              </a:rPr>
              <a:t>Dallanma </a:t>
            </a:r>
            <a:r>
              <a:rPr dirty="0" sz="850" spc="-40">
                <a:latin typeface="Arimo"/>
                <a:cs typeface="Arimo"/>
              </a:rPr>
              <a:t>Tahmini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denir.</a:t>
            </a:r>
            <a:endParaRPr sz="850">
              <a:latin typeface="Arimo"/>
              <a:cs typeface="Arimo"/>
            </a:endParaRPr>
          </a:p>
          <a:p>
            <a:pPr marL="51435" indent="-39370">
              <a:lnSpc>
                <a:spcPct val="100000"/>
              </a:lnSpc>
              <a:spcBef>
                <a:spcPts val="25"/>
              </a:spcBef>
              <a:buSzPct val="88235"/>
              <a:buFont typeface="Arial"/>
              <a:buChar char="•"/>
              <a:tabLst>
                <a:tab pos="52069" algn="l"/>
              </a:tabLst>
            </a:pPr>
            <a:r>
              <a:rPr dirty="0" sz="850" spc="-20">
                <a:latin typeface="Arimo"/>
                <a:cs typeface="Arimo"/>
              </a:rPr>
              <a:t>Komutlar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aras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ndaki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110">
                <a:latin typeface="Arimo"/>
                <a:cs typeface="Arimo"/>
              </a:rPr>
              <a:t>ba</a:t>
            </a:r>
            <a:r>
              <a:rPr dirty="0" sz="850" spc="-110">
                <a:latin typeface="WenQuanYi Micro Hei Mono"/>
                <a:cs typeface="WenQuanYi Micro Hei Mono"/>
              </a:rPr>
              <a:t>ğı</a:t>
            </a:r>
            <a:r>
              <a:rPr dirty="0" sz="850" spc="-110">
                <a:latin typeface="Arimo"/>
                <a:cs typeface="Arimo"/>
              </a:rPr>
              <a:t>ml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l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klar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320">
                <a:latin typeface="WenQuanYi Micro Hei Mono"/>
                <a:cs typeface="WenQuanYi Micro Hei Mono"/>
              </a:rPr>
              <a:t> </a:t>
            </a:r>
            <a:r>
              <a:rPr dirty="0" sz="850" spc="-35">
                <a:latin typeface="Arimo"/>
                <a:cs typeface="Arimo"/>
              </a:rPr>
              <a:t>analiz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eden</a:t>
            </a:r>
            <a:r>
              <a:rPr dirty="0" sz="850" spc="-25">
                <a:latin typeface="Arimo"/>
                <a:cs typeface="Arimo"/>
              </a:rPr>
              <a:t> </a:t>
            </a:r>
            <a:r>
              <a:rPr dirty="0" sz="850">
                <a:latin typeface="Arimo"/>
                <a:cs typeface="Arimo"/>
              </a:rPr>
              <a:t>bir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veri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145">
                <a:latin typeface="Arimo"/>
                <a:cs typeface="Arimo"/>
              </a:rPr>
              <a:t>ak</a:t>
            </a:r>
            <a:r>
              <a:rPr dirty="0" sz="850" spc="-145">
                <a:latin typeface="WenQuanYi Micro Hei Mono"/>
                <a:cs typeface="WenQuanYi Micro Hei Mono"/>
              </a:rPr>
              <a:t>ış</a:t>
            </a:r>
            <a:r>
              <a:rPr dirty="0" sz="850" spc="-315">
                <a:latin typeface="WenQuanYi Micro Hei Mono"/>
                <a:cs typeface="WenQuanYi Micro Hei Mono"/>
              </a:rPr>
              <a:t> </a:t>
            </a:r>
            <a:r>
              <a:rPr dirty="0" sz="850" spc="-30">
                <a:latin typeface="Arimo"/>
                <a:cs typeface="Arimo"/>
              </a:rPr>
              <a:t>analizi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ve</a:t>
            </a:r>
            <a:endParaRPr sz="850">
              <a:latin typeface="Arimo"/>
              <a:cs typeface="Arimo"/>
            </a:endParaRPr>
          </a:p>
          <a:p>
            <a:pPr marL="51435" indent="-39370">
              <a:lnSpc>
                <a:spcPct val="100000"/>
              </a:lnSpc>
              <a:spcBef>
                <a:spcPts val="20"/>
              </a:spcBef>
              <a:buSzPct val="88235"/>
              <a:buFont typeface="Arial"/>
              <a:buChar char="•"/>
              <a:tabLst>
                <a:tab pos="52069" algn="l"/>
              </a:tabLst>
            </a:pPr>
            <a:r>
              <a:rPr dirty="0" sz="850" spc="-110">
                <a:latin typeface="WenQuanYi Micro Hei Mono"/>
                <a:cs typeface="WenQuanYi Micro Hei Mono"/>
              </a:rPr>
              <a:t>İ</a:t>
            </a:r>
            <a:r>
              <a:rPr dirty="0" sz="850" spc="-110">
                <a:latin typeface="Arimo"/>
                <a:cs typeface="Arimo"/>
              </a:rPr>
              <a:t>lk </a:t>
            </a:r>
            <a:r>
              <a:rPr dirty="0" sz="850" spc="-10">
                <a:latin typeface="Arimo"/>
                <a:cs typeface="Arimo"/>
              </a:rPr>
              <a:t>iki </a:t>
            </a:r>
            <a:r>
              <a:rPr dirty="0" sz="850" spc="-35">
                <a:latin typeface="Arimo"/>
                <a:cs typeface="Arimo"/>
              </a:rPr>
              <a:t>ö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enin </a:t>
            </a:r>
            <a:r>
              <a:rPr dirty="0" sz="850" spc="-80">
                <a:latin typeface="Arimo"/>
                <a:cs typeface="Arimo"/>
              </a:rPr>
              <a:t>sonuçlar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</a:t>
            </a:r>
            <a:r>
              <a:rPr dirty="0" sz="850" spc="-8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kullanarak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25">
                <a:latin typeface="WenQuanYi Micro Hei Mono"/>
                <a:cs typeface="WenQuanYi Micro Hei Mono"/>
              </a:rPr>
              <a:t> </a:t>
            </a:r>
            <a:r>
              <a:rPr dirty="0" sz="850" spc="-20">
                <a:latin typeface="Arimo"/>
                <a:cs typeface="Arimo"/>
              </a:rPr>
              <a:t>spekülatif </a:t>
            </a:r>
            <a:r>
              <a:rPr dirty="0" sz="850" spc="-95">
                <a:latin typeface="Arimo"/>
                <a:cs typeface="Arimo"/>
              </a:rPr>
              <a:t>çal</a:t>
            </a:r>
            <a:r>
              <a:rPr dirty="0" sz="850" spc="-95">
                <a:latin typeface="WenQuanYi Micro Hei Mono"/>
                <a:cs typeface="WenQuanYi Micro Hei Mono"/>
              </a:rPr>
              <a:t>ış</a:t>
            </a:r>
            <a:r>
              <a:rPr dirty="0" sz="850" spc="-95">
                <a:latin typeface="Arimo"/>
                <a:cs typeface="Arimo"/>
              </a:rPr>
              <a:t>t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rma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lemidir.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6493" y="2719577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1229" y="2846750"/>
            <a:ext cx="417639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latin typeface="Arimo"/>
                <a:cs typeface="Arimo"/>
              </a:rPr>
              <a:t>Sistemdeki </a:t>
            </a:r>
            <a:r>
              <a:rPr dirty="0" sz="850" spc="-50">
                <a:latin typeface="Arimo"/>
                <a:cs typeface="Arimo"/>
              </a:rPr>
              <a:t>elemanlar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 </a:t>
            </a:r>
            <a:r>
              <a:rPr dirty="0" sz="850" spc="-110">
                <a:latin typeface="Arimo"/>
                <a:cs typeface="Arimo"/>
              </a:rPr>
              <a:t>h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zlar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n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n </a:t>
            </a:r>
            <a:r>
              <a:rPr dirty="0" sz="850" spc="-5">
                <a:latin typeface="Arimo"/>
                <a:cs typeface="Arimo"/>
              </a:rPr>
              <a:t>birbirine </a:t>
            </a:r>
            <a:r>
              <a:rPr dirty="0" sz="850" spc="-95">
                <a:latin typeface="Arimo"/>
                <a:cs typeface="Arimo"/>
              </a:rPr>
              <a:t>yak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 olmas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 </a:t>
            </a:r>
            <a:r>
              <a:rPr dirty="0" sz="850" spc="-75">
                <a:latin typeface="Arimo"/>
                <a:cs typeface="Arimo"/>
              </a:rPr>
              <a:t>yan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nda </a:t>
            </a:r>
            <a:r>
              <a:rPr dirty="0" sz="850" spc="-20">
                <a:latin typeface="Arimo"/>
                <a:cs typeface="Arimo"/>
              </a:rPr>
              <a:t>ön </a:t>
            </a:r>
            <a:r>
              <a:rPr dirty="0" sz="850" spc="-15">
                <a:latin typeface="Arimo"/>
                <a:cs typeface="Arimo"/>
              </a:rPr>
              <a:t>bellekler </a:t>
            </a:r>
            <a:r>
              <a:rPr dirty="0" sz="850" spc="-40">
                <a:latin typeface="Arimo"/>
                <a:cs typeface="Arimo"/>
              </a:rPr>
              <a:t>ve  </a:t>
            </a:r>
            <a:r>
              <a:rPr dirty="0" sz="850" spc="-35">
                <a:latin typeface="Arimo"/>
                <a:cs typeface="Arimo"/>
              </a:rPr>
              <a:t>süperskalar </a:t>
            </a:r>
            <a:r>
              <a:rPr dirty="0" sz="850" spc="-15">
                <a:latin typeface="Arimo"/>
                <a:cs typeface="Arimo"/>
              </a:rPr>
              <a:t>mimarisi </a:t>
            </a:r>
            <a:r>
              <a:rPr dirty="0" sz="850" spc="-105">
                <a:latin typeface="Arimo"/>
                <a:cs typeface="Arimo"/>
              </a:rPr>
              <a:t>h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zda </a:t>
            </a:r>
            <a:r>
              <a:rPr dirty="0" sz="850" spc="-15">
                <a:latin typeface="Arimo"/>
                <a:cs typeface="Arimo"/>
              </a:rPr>
              <a:t>önemli </a:t>
            </a:r>
            <a:r>
              <a:rPr dirty="0" sz="850">
                <a:latin typeface="Arimo"/>
                <a:cs typeface="Arimo"/>
              </a:rPr>
              <a:t>rol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60">
                <a:latin typeface="Arimo"/>
                <a:cs typeface="Arimo"/>
              </a:rPr>
              <a:t>oynamaktad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21</a:t>
            </a:r>
            <a:endParaRPr sz="550">
              <a:latin typeface="Arimo"/>
              <a:cs typeface="Arim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918022" y="861267"/>
            <a:ext cx="147256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">
                <a:solidFill>
                  <a:srgbClr val="FF0000"/>
                </a:solidFill>
                <a:latin typeface="Arimo"/>
                <a:cs typeface="Arimo"/>
              </a:rPr>
              <a:t>Aritmetik </a:t>
            </a: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ve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Mant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k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Birimi</a:t>
            </a:r>
            <a:r>
              <a:rPr dirty="0" sz="850" spc="-9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(ALU)</a:t>
            </a:r>
            <a:endParaRPr sz="850">
              <a:latin typeface="Arimo"/>
              <a:cs typeface="Arim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83275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18022" y="1125998"/>
            <a:ext cx="4177029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05">
                <a:latin typeface="WenQuanYi Micro Hei Mono"/>
                <a:cs typeface="WenQuanYi Micro Hei Mono"/>
              </a:rPr>
              <a:t>İ</a:t>
            </a:r>
            <a:r>
              <a:rPr dirty="0" sz="850" spc="-105">
                <a:latin typeface="Arimo"/>
                <a:cs typeface="Arimo"/>
              </a:rPr>
              <a:t>cra </a:t>
            </a:r>
            <a:r>
              <a:rPr dirty="0" sz="850" spc="-15">
                <a:latin typeface="Arimo"/>
                <a:cs typeface="Arimo"/>
              </a:rPr>
              <a:t>birimindeki komutun </a:t>
            </a:r>
            <a:r>
              <a:rPr dirty="0" sz="850" spc="-30">
                <a:latin typeface="Arimo"/>
                <a:cs typeface="Arimo"/>
              </a:rPr>
              <a:t>kodu </a:t>
            </a:r>
            <a:r>
              <a:rPr dirty="0" sz="850" spc="-25">
                <a:latin typeface="Arimo"/>
                <a:cs typeface="Arimo"/>
              </a:rPr>
              <a:t>çözüldükten </a:t>
            </a:r>
            <a:r>
              <a:rPr dirty="0" sz="850" spc="-40">
                <a:latin typeface="Arimo"/>
                <a:cs typeface="Arimo"/>
              </a:rPr>
              <a:t>sonra </a:t>
            </a:r>
            <a:r>
              <a:rPr dirty="0" sz="850" spc="-70">
                <a:latin typeface="Arimo"/>
                <a:cs typeface="Arimo"/>
              </a:rPr>
              <a:t>yap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lacak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5">
                <a:latin typeface="Arimo"/>
                <a:cs typeface="Arimo"/>
              </a:rPr>
              <a:t>aritmetik </a:t>
            </a:r>
            <a:r>
              <a:rPr dirty="0" sz="850" spc="-55">
                <a:latin typeface="Arimo"/>
                <a:cs typeface="Arimo"/>
              </a:rPr>
              <a:t>ya </a:t>
            </a:r>
            <a:r>
              <a:rPr dirty="0" sz="850" spc="-40">
                <a:latin typeface="Arimo"/>
                <a:cs typeface="Arimo"/>
              </a:rPr>
              <a:t>da </a:t>
            </a:r>
            <a:r>
              <a:rPr dirty="0" sz="850" spc="-65">
                <a:latin typeface="Arimo"/>
                <a:cs typeface="Arimo"/>
              </a:rPr>
              <a:t>mant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k 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lemi </a:t>
            </a:r>
            <a:r>
              <a:rPr dirty="0" sz="850" spc="-60">
                <a:latin typeface="Arimo"/>
                <a:cs typeface="Arimo"/>
              </a:rPr>
              <a:t>olacakt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r.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60">
                <a:latin typeface="Arimo"/>
                <a:cs typeface="Arimo"/>
              </a:rPr>
              <a:t>Bu 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lemin </a:t>
            </a:r>
            <a:r>
              <a:rPr dirty="0" sz="850" spc="-20">
                <a:latin typeface="Arimo"/>
                <a:cs typeface="Arimo"/>
              </a:rPr>
              <a:t>yürütülmesi </a:t>
            </a:r>
            <a:r>
              <a:rPr dirty="0" sz="850" spc="-50">
                <a:latin typeface="Arimo"/>
                <a:cs typeface="Arimo"/>
              </a:rPr>
              <a:t>i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i </a:t>
            </a:r>
            <a:r>
              <a:rPr dirty="0" sz="850" spc="-85">
                <a:latin typeface="Arimo"/>
                <a:cs typeface="Arimo"/>
              </a:rPr>
              <a:t>ALU </a:t>
            </a:r>
            <a:r>
              <a:rPr dirty="0" sz="850" spc="-10">
                <a:latin typeface="Arimo"/>
                <a:cs typeface="Arimo"/>
              </a:rPr>
              <a:t>(Arithmetic </a:t>
            </a:r>
            <a:r>
              <a:rPr dirty="0" sz="850" spc="-35">
                <a:latin typeface="Arimo"/>
                <a:cs typeface="Arimo"/>
              </a:rPr>
              <a:t>and </a:t>
            </a:r>
            <a:r>
              <a:rPr dirty="0" sz="850" spc="-55">
                <a:latin typeface="Arimo"/>
                <a:cs typeface="Arimo"/>
              </a:rPr>
              <a:t>Logic </a:t>
            </a:r>
            <a:r>
              <a:rPr dirty="0" sz="850" spc="-10">
                <a:latin typeface="Arimo"/>
                <a:cs typeface="Arimo"/>
              </a:rPr>
              <a:t>Unit) birimine  </a:t>
            </a:r>
            <a:r>
              <a:rPr dirty="0" sz="850" spc="-25">
                <a:latin typeface="Arimo"/>
                <a:cs typeface="Arimo"/>
              </a:rPr>
              <a:t>verilmi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10">
                <a:latin typeface="Arimo"/>
                <a:cs typeface="Arimo"/>
              </a:rPr>
              <a:t>birimde </a:t>
            </a:r>
            <a:r>
              <a:rPr dirty="0" sz="850" spc="-20">
                <a:latin typeface="Arimo"/>
                <a:cs typeface="Arimo"/>
              </a:rPr>
              <a:t>bayt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10">
                <a:latin typeface="Arimo"/>
                <a:cs typeface="Arimo"/>
              </a:rPr>
              <a:t>word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20">
                <a:latin typeface="Arimo"/>
                <a:cs typeface="Arimo"/>
              </a:rPr>
              <a:t>basit </a:t>
            </a:r>
            <a:r>
              <a:rPr dirty="0" sz="850" spc="10">
                <a:latin typeface="Arimo"/>
                <a:cs typeface="Arimo"/>
              </a:rPr>
              <a:t>dört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lemin </a:t>
            </a:r>
            <a:r>
              <a:rPr dirty="0" sz="850" spc="-75">
                <a:latin typeface="Arimo"/>
                <a:cs typeface="Arimo"/>
              </a:rPr>
              <a:t>yan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nda </a:t>
            </a:r>
            <a:r>
              <a:rPr dirty="0" sz="850" spc="-15">
                <a:latin typeface="Arimo"/>
                <a:cs typeface="Arimo"/>
              </a:rPr>
              <a:t>verinin </a:t>
            </a:r>
            <a:r>
              <a:rPr dirty="0" sz="850" spc="15">
                <a:latin typeface="Arimo"/>
                <a:cs typeface="Arimo"/>
              </a:rPr>
              <a:t>bit </a:t>
            </a:r>
            <a:r>
              <a:rPr dirty="0" sz="850" spc="-30">
                <a:latin typeface="Arimo"/>
                <a:cs typeface="Arimo"/>
              </a:rPr>
              <a:t>olarak  </a:t>
            </a:r>
            <a:r>
              <a:rPr dirty="0" sz="850" spc="-100">
                <a:latin typeface="Arimo"/>
                <a:cs typeface="Arimo"/>
              </a:rPr>
              <a:t>art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lmas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55">
                <a:latin typeface="Arimo"/>
                <a:cs typeface="Arimo"/>
              </a:rPr>
              <a:t>ya </a:t>
            </a:r>
            <a:r>
              <a:rPr dirty="0" sz="850" spc="-40">
                <a:latin typeface="Arimo"/>
                <a:cs typeface="Arimo"/>
              </a:rPr>
              <a:t>da </a:t>
            </a:r>
            <a:r>
              <a:rPr dirty="0" sz="850" spc="-80">
                <a:latin typeface="Arimo"/>
                <a:cs typeface="Arimo"/>
              </a:rPr>
              <a:t>azalt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lmas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, </a:t>
            </a:r>
            <a:r>
              <a:rPr dirty="0" sz="850" spc="-85">
                <a:latin typeface="Arimo"/>
                <a:cs typeface="Arimo"/>
              </a:rPr>
              <a:t>sa</a:t>
            </a:r>
            <a:r>
              <a:rPr dirty="0" sz="850" spc="-85">
                <a:latin typeface="WenQuanYi Micro Hei Mono"/>
                <a:cs typeface="WenQuanYi Micro Hei Mono"/>
              </a:rPr>
              <a:t>ğ</a:t>
            </a:r>
            <a:r>
              <a:rPr dirty="0" sz="850" spc="-85">
                <a:latin typeface="Arimo"/>
                <a:cs typeface="Arimo"/>
              </a:rPr>
              <a:t>a </a:t>
            </a:r>
            <a:r>
              <a:rPr dirty="0" sz="850" spc="-45">
                <a:latin typeface="Arimo"/>
                <a:cs typeface="Arimo"/>
              </a:rPr>
              <a:t>sola </a:t>
            </a:r>
            <a:r>
              <a:rPr dirty="0" sz="850" spc="-110">
                <a:latin typeface="Arimo"/>
                <a:cs typeface="Arimo"/>
              </a:rPr>
              <a:t>kayd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lmas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15">
                <a:latin typeface="Arimo"/>
                <a:cs typeface="Arimo"/>
              </a:rPr>
              <a:t>yönlendirilmesi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 </a:t>
            </a:r>
            <a:r>
              <a:rPr dirty="0" sz="850" spc="-50">
                <a:latin typeface="Arimo"/>
                <a:cs typeface="Arimo"/>
              </a:rPr>
              <a:t>yap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labilir.  </a:t>
            </a:r>
            <a:r>
              <a:rPr dirty="0" sz="850" spc="-114">
                <a:latin typeface="Arimo"/>
                <a:cs typeface="Arimo"/>
              </a:rPr>
              <a:t>Ayn</a:t>
            </a:r>
            <a:r>
              <a:rPr dirty="0" sz="850" spc="-114">
                <a:latin typeface="WenQuanYi Micro Hei Mono"/>
                <a:cs typeface="WenQuanYi Micro Hei Mono"/>
              </a:rPr>
              <a:t>ı </a:t>
            </a:r>
            <a:r>
              <a:rPr dirty="0" sz="850" spc="-50">
                <a:latin typeface="Arimo"/>
                <a:cs typeface="Arimo"/>
              </a:rPr>
              <a:t>zamanda </a:t>
            </a:r>
            <a:r>
              <a:rPr dirty="0" sz="850" spc="-85">
                <a:latin typeface="Arimo"/>
                <a:cs typeface="Arimo"/>
              </a:rPr>
              <a:t>ALU </a:t>
            </a:r>
            <a:r>
              <a:rPr dirty="0" sz="850" spc="-20">
                <a:latin typeface="Arimo"/>
                <a:cs typeface="Arimo"/>
              </a:rPr>
              <a:t>bayt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10">
                <a:latin typeface="Arimo"/>
                <a:cs typeface="Arimo"/>
              </a:rPr>
              <a:t>word </a:t>
            </a:r>
            <a:r>
              <a:rPr dirty="0" sz="850" spc="-25">
                <a:latin typeface="Arimo"/>
                <a:cs typeface="Arimo"/>
              </a:rPr>
              <a:t>verisi </a:t>
            </a:r>
            <a:r>
              <a:rPr dirty="0" sz="850" spc="-30">
                <a:latin typeface="Arimo"/>
                <a:cs typeface="Arimo"/>
              </a:rPr>
              <a:t>üzerinde </a:t>
            </a:r>
            <a:r>
              <a:rPr dirty="0" sz="850" spc="10">
                <a:latin typeface="Arimo"/>
                <a:cs typeface="Arimo"/>
              </a:rPr>
              <a:t>bit</a:t>
            </a:r>
            <a:r>
              <a:rPr dirty="0" sz="850" spc="10">
                <a:latin typeface="WenQuanYi Micro Hei Mono"/>
                <a:cs typeface="WenQuanYi Micro Hei Mono"/>
              </a:rPr>
              <a:t>‐</a:t>
            </a:r>
            <a:r>
              <a:rPr dirty="0" sz="850" spc="10">
                <a:latin typeface="Arimo"/>
                <a:cs typeface="Arimo"/>
              </a:rPr>
              <a:t>bit </a:t>
            </a:r>
            <a:r>
              <a:rPr dirty="0" sz="850" spc="-60">
                <a:latin typeface="Arimo"/>
                <a:cs typeface="Arimo"/>
              </a:rPr>
              <a:t>mant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ksal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lemlerin </a:t>
            </a:r>
            <a:r>
              <a:rPr dirty="0" sz="850" spc="-100">
                <a:latin typeface="Arimo"/>
                <a:cs typeface="Arimo"/>
              </a:rPr>
              <a:t>yap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lmas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için  </a:t>
            </a:r>
            <a:r>
              <a:rPr dirty="0" sz="850" spc="-30">
                <a:latin typeface="Arimo"/>
                <a:cs typeface="Arimo"/>
              </a:rPr>
              <a:t>de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30">
                <a:latin typeface="Arimo"/>
                <a:cs typeface="Arimo"/>
              </a:rPr>
              <a:t>elveri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lidir. </a:t>
            </a:r>
            <a:r>
              <a:rPr dirty="0" sz="850" spc="-80">
                <a:latin typeface="Arimo"/>
                <a:cs typeface="Arimo"/>
              </a:rPr>
              <a:t>AND,OR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25">
                <a:latin typeface="Arimo"/>
                <a:cs typeface="Arimo"/>
              </a:rPr>
              <a:t>XOR </a:t>
            </a:r>
            <a:r>
              <a:rPr dirty="0" sz="850" spc="-40">
                <a:latin typeface="Arimo"/>
                <a:cs typeface="Arimo"/>
              </a:rPr>
              <a:t>komutlar</a:t>
            </a:r>
            <a:r>
              <a:rPr dirty="0" sz="850" spc="-40">
                <a:latin typeface="WenQuanYi Micro Hei Mono"/>
                <a:cs typeface="WenQuanYi Micro Hei Mono"/>
              </a:rPr>
              <a:t>ı</a:t>
            </a:r>
            <a:r>
              <a:rPr dirty="0" sz="850" spc="-40">
                <a:latin typeface="Arimo"/>
                <a:cs typeface="Arimo"/>
              </a:rPr>
              <a:t>yla, </a:t>
            </a:r>
            <a:r>
              <a:rPr dirty="0" sz="850" spc="-10">
                <a:latin typeface="Arimo"/>
                <a:cs typeface="Arimo"/>
              </a:rPr>
              <a:t>iki </a:t>
            </a:r>
            <a:r>
              <a:rPr dirty="0" sz="850" spc="-20">
                <a:latin typeface="Arimo"/>
                <a:cs typeface="Arimo"/>
              </a:rPr>
              <a:t>bayt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10">
                <a:latin typeface="Arimo"/>
                <a:cs typeface="Arimo"/>
              </a:rPr>
              <a:t>iki word </a:t>
            </a:r>
            <a:r>
              <a:rPr dirty="0" sz="850" spc="-25">
                <a:latin typeface="Arimo"/>
                <a:cs typeface="Arimo"/>
              </a:rPr>
              <a:t>verisi </a:t>
            </a:r>
            <a:r>
              <a:rPr dirty="0" sz="850" spc="-80">
                <a:latin typeface="Arimo"/>
                <a:cs typeface="Arimo"/>
              </a:rPr>
              <a:t>aras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nda</a:t>
            </a:r>
            <a:r>
              <a:rPr dirty="0" sz="850" spc="20">
                <a:latin typeface="Arimo"/>
                <a:cs typeface="Arimo"/>
              </a:rPr>
              <a:t> </a:t>
            </a:r>
            <a:r>
              <a:rPr dirty="0" sz="850" spc="15">
                <a:latin typeface="Arimo"/>
                <a:cs typeface="Arimo"/>
              </a:rPr>
              <a:t>bit</a:t>
            </a:r>
            <a:endParaRPr sz="850">
              <a:latin typeface="Arimo"/>
              <a:cs typeface="Arim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8022" y="1920184"/>
            <a:ext cx="129857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5">
                <a:latin typeface="Arimo"/>
                <a:cs typeface="Arimo"/>
              </a:rPr>
              <a:t>e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lemesi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 </a:t>
            </a:r>
            <a:r>
              <a:rPr dirty="0" sz="850" spc="-50">
                <a:latin typeface="Arimo"/>
                <a:cs typeface="Arimo"/>
              </a:rPr>
              <a:t>yap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labilir.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83275" y="2305823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58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58" y="828294"/>
                </a:lnTo>
                <a:lnTo>
                  <a:pt x="4412158" y="414528"/>
                </a:lnTo>
                <a:lnTo>
                  <a:pt x="4412158" y="413766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918022" y="2184915"/>
            <a:ext cx="4177029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10">
                <a:latin typeface="WenQuanYi Micro Hei Mono"/>
                <a:cs typeface="WenQuanYi Micro Hei Mono"/>
              </a:rPr>
              <a:t>İ</a:t>
            </a:r>
            <a:r>
              <a:rPr dirty="0" sz="850" spc="-110">
                <a:latin typeface="Arimo"/>
                <a:cs typeface="Arimo"/>
              </a:rPr>
              <a:t>lk </a:t>
            </a:r>
            <a:r>
              <a:rPr dirty="0" sz="850" spc="-30">
                <a:latin typeface="Arimo"/>
                <a:cs typeface="Arimo"/>
              </a:rPr>
              <a:t>mikroi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lemcilerde </a:t>
            </a:r>
            <a:r>
              <a:rPr dirty="0" sz="850" spc="-35">
                <a:latin typeface="Arimo"/>
                <a:cs typeface="Arimo"/>
              </a:rPr>
              <a:t>çarpma </a:t>
            </a:r>
            <a:r>
              <a:rPr dirty="0" sz="850" spc="-20">
                <a:latin typeface="Arimo"/>
                <a:cs typeface="Arimo"/>
              </a:rPr>
              <a:t>bölme </a:t>
            </a:r>
            <a:r>
              <a:rPr dirty="0" sz="850" spc="-15">
                <a:latin typeface="Arimo"/>
                <a:cs typeface="Arimo"/>
              </a:rPr>
              <a:t>gibi </a:t>
            </a:r>
            <a:r>
              <a:rPr dirty="0" sz="850" spc="-5">
                <a:latin typeface="Arimo"/>
                <a:cs typeface="Arimo"/>
              </a:rPr>
              <a:t>aritmetik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</a:t>
            </a:r>
            <a:r>
              <a:rPr dirty="0" sz="850" spc="-20">
                <a:latin typeface="Arimo"/>
                <a:cs typeface="Arimo"/>
              </a:rPr>
              <a:t>yerine getirilmesinde </a:t>
            </a:r>
            <a:r>
              <a:rPr dirty="0" sz="850" spc="-85">
                <a:latin typeface="Arimo"/>
                <a:cs typeface="Arimo"/>
              </a:rPr>
              <a:t>sa</a:t>
            </a:r>
            <a:r>
              <a:rPr dirty="0" sz="850" spc="-85">
                <a:latin typeface="WenQuanYi Micro Hei Mono"/>
                <a:cs typeface="WenQuanYi Micro Hei Mono"/>
              </a:rPr>
              <a:t>ğ</a:t>
            </a:r>
            <a:r>
              <a:rPr dirty="0" sz="850" spc="-85">
                <a:latin typeface="Arimo"/>
                <a:cs typeface="Arimo"/>
              </a:rPr>
              <a:t>a 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40">
                <a:latin typeface="Arimo"/>
                <a:cs typeface="Arimo"/>
              </a:rPr>
              <a:t>sola </a:t>
            </a:r>
            <a:r>
              <a:rPr dirty="0" sz="850" spc="-70">
                <a:latin typeface="Arimo"/>
                <a:cs typeface="Arimo"/>
              </a:rPr>
              <a:t>kayd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rma </a:t>
            </a:r>
            <a:r>
              <a:rPr dirty="0" sz="850" spc="-40">
                <a:latin typeface="Arimo"/>
                <a:cs typeface="Arimo"/>
              </a:rPr>
              <a:t>komutlar</a:t>
            </a:r>
            <a:r>
              <a:rPr dirty="0" sz="850" spc="-40">
                <a:latin typeface="WenQuanYi Micro Hei Mono"/>
                <a:cs typeface="WenQuanYi Micro Hei Mono"/>
              </a:rPr>
              <a:t>ı</a:t>
            </a:r>
            <a:r>
              <a:rPr dirty="0" sz="850" spc="-40">
                <a:latin typeface="Arimo"/>
                <a:cs typeface="Arimo"/>
              </a:rPr>
              <a:t>ndan </a:t>
            </a:r>
            <a:r>
              <a:rPr dirty="0" sz="850" spc="-60">
                <a:latin typeface="Arimo"/>
                <a:cs typeface="Arimo"/>
              </a:rPr>
              <a:t>faydalan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lmaktayd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, </a:t>
            </a:r>
            <a:r>
              <a:rPr dirty="0" sz="850" spc="-25">
                <a:latin typeface="Arimo"/>
                <a:cs typeface="Arimo"/>
              </a:rPr>
              <a:t>fakat </a:t>
            </a:r>
            <a:r>
              <a:rPr dirty="0" sz="850" spc="-35">
                <a:latin typeface="Arimo"/>
                <a:cs typeface="Arimo"/>
              </a:rPr>
              <a:t>16 </a:t>
            </a:r>
            <a:r>
              <a:rPr dirty="0" sz="850" spc="5">
                <a:latin typeface="Arimo"/>
                <a:cs typeface="Arimo"/>
              </a:rPr>
              <a:t>bitlik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lemcilerle </a:t>
            </a:r>
            <a:r>
              <a:rPr dirty="0" sz="850" spc="-5">
                <a:latin typeface="Arimo"/>
                <a:cs typeface="Arimo"/>
              </a:rPr>
              <a:t>birlikte  </a:t>
            </a:r>
            <a:r>
              <a:rPr dirty="0" sz="850" spc="-10">
                <a:latin typeface="Arimo"/>
                <a:cs typeface="Arimo"/>
              </a:rPr>
              <a:t>mimarinin </a:t>
            </a:r>
            <a:r>
              <a:rPr dirty="0" sz="850" spc="-45">
                <a:latin typeface="Arimo"/>
                <a:cs typeface="Arimo"/>
              </a:rPr>
              <a:t>geli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mesine </a:t>
            </a:r>
            <a:r>
              <a:rPr dirty="0" sz="850" spc="-25">
                <a:latin typeface="Arimo"/>
                <a:cs typeface="Arimo"/>
              </a:rPr>
              <a:t>paralel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15">
                <a:latin typeface="Arimo"/>
                <a:cs typeface="Arimo"/>
              </a:rPr>
              <a:t>komut kümelerindeki </a:t>
            </a:r>
            <a:r>
              <a:rPr dirty="0" sz="850" spc="-85">
                <a:latin typeface="Arimo"/>
                <a:cs typeface="Arimo"/>
              </a:rPr>
              <a:t>art</a:t>
            </a:r>
            <a:r>
              <a:rPr dirty="0" sz="850" spc="-85">
                <a:latin typeface="WenQuanYi Micro Hei Mono"/>
                <a:cs typeface="WenQuanYi Micro Hei Mono"/>
              </a:rPr>
              <a:t>ış</a:t>
            </a:r>
            <a:r>
              <a:rPr dirty="0" sz="850" spc="-85">
                <a:latin typeface="Arimo"/>
                <a:cs typeface="Arimo"/>
              </a:rPr>
              <a:t>,</a:t>
            </a:r>
            <a:r>
              <a:rPr dirty="0" sz="850" spc="6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 </a:t>
            </a:r>
            <a:r>
              <a:rPr dirty="0" sz="850" spc="-30">
                <a:latin typeface="Arimo"/>
                <a:cs typeface="Arimo"/>
              </a:rPr>
              <a:t>do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rudan  </a:t>
            </a:r>
            <a:r>
              <a:rPr dirty="0" sz="850" spc="-35">
                <a:latin typeface="Arimo"/>
                <a:cs typeface="Arimo"/>
              </a:rPr>
              <a:t>yapabilecek </a:t>
            </a:r>
            <a:r>
              <a:rPr dirty="0" sz="850" spc="-45">
                <a:latin typeface="Arimo"/>
                <a:cs typeface="Arimo"/>
              </a:rPr>
              <a:t>MUL ve </a:t>
            </a:r>
            <a:r>
              <a:rPr dirty="0" sz="850" spc="-60">
                <a:latin typeface="Arimo"/>
                <a:cs typeface="Arimo"/>
              </a:rPr>
              <a:t>DIV </a:t>
            </a:r>
            <a:r>
              <a:rPr dirty="0" sz="850" spc="-20">
                <a:latin typeface="Arimo"/>
                <a:cs typeface="Arimo"/>
              </a:rPr>
              <a:t>gibi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 </a:t>
            </a:r>
            <a:r>
              <a:rPr dirty="0" sz="850" spc="-40">
                <a:latin typeface="Arimo"/>
                <a:cs typeface="Arimo"/>
              </a:rPr>
              <a:t>da </a:t>
            </a:r>
            <a:r>
              <a:rPr dirty="0" sz="850" spc="-20">
                <a:latin typeface="Arimo"/>
                <a:cs typeface="Arimo"/>
              </a:rPr>
              <a:t>beraberinde </a:t>
            </a:r>
            <a:r>
              <a:rPr dirty="0" sz="850" spc="-25">
                <a:latin typeface="Arimo"/>
                <a:cs typeface="Arimo"/>
              </a:rPr>
              <a:t>getirmi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tir. </a:t>
            </a:r>
            <a:r>
              <a:rPr dirty="0" sz="850" spc="-45">
                <a:latin typeface="Arimo"/>
                <a:cs typeface="Arimo"/>
              </a:rPr>
              <a:t>Hangi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75">
                <a:latin typeface="Arimo"/>
                <a:cs typeface="Arimo"/>
              </a:rPr>
              <a:t>kullan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rsa  </a:t>
            </a:r>
            <a:r>
              <a:rPr dirty="0" sz="850" spc="-80">
                <a:latin typeface="Arimo"/>
                <a:cs typeface="Arimo"/>
              </a:rPr>
              <a:t>kullan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ls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 </a:t>
            </a:r>
            <a:r>
              <a:rPr dirty="0" sz="850" spc="-90">
                <a:latin typeface="Arimo"/>
                <a:cs typeface="Arimo"/>
              </a:rPr>
              <a:t>toplay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c</a:t>
            </a:r>
            <a:r>
              <a:rPr dirty="0" sz="850" spc="-90">
                <a:latin typeface="WenQuanYi Micro Hei Mono"/>
                <a:cs typeface="WenQuanYi Micro Hei Mono"/>
              </a:rPr>
              <a:t>ı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45">
                <a:latin typeface="Arimo"/>
                <a:cs typeface="Arimo"/>
              </a:rPr>
              <a:t>ç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kar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c</a:t>
            </a:r>
            <a:r>
              <a:rPr dirty="0" sz="850" spc="-145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devreleri </a:t>
            </a:r>
            <a:r>
              <a:rPr dirty="0" sz="850" spc="-35">
                <a:latin typeface="Arimo"/>
                <a:cs typeface="Arimo"/>
              </a:rPr>
              <a:t>çarpma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0">
                <a:latin typeface="Arimo"/>
                <a:cs typeface="Arimo"/>
              </a:rPr>
              <a:t>bölme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lemlerinde </a:t>
            </a:r>
            <a:r>
              <a:rPr dirty="0" sz="850" spc="-35">
                <a:latin typeface="Arimo"/>
                <a:cs typeface="Arimo"/>
              </a:rPr>
              <a:t>çarpma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25">
                <a:latin typeface="Arimo"/>
                <a:cs typeface="Arimo"/>
              </a:rPr>
              <a:t>üstüste  </a:t>
            </a:r>
            <a:r>
              <a:rPr dirty="0" sz="850" spc="-20">
                <a:latin typeface="Arimo"/>
                <a:cs typeface="Arimo"/>
              </a:rPr>
              <a:t>toplama, bölme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25">
                <a:latin typeface="Arimo"/>
                <a:cs typeface="Arimo"/>
              </a:rPr>
              <a:t>üstüste </a:t>
            </a:r>
            <a:r>
              <a:rPr dirty="0" sz="850" spc="-80">
                <a:latin typeface="Arimo"/>
                <a:cs typeface="Arimo"/>
              </a:rPr>
              <a:t>ç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karma 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eklinde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kullan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lmaktad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22</a:t>
            </a:r>
            <a:endParaRPr sz="550">
              <a:latin typeface="Arimo"/>
              <a:cs typeface="Arim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31229" y="4634440"/>
            <a:ext cx="147256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">
                <a:solidFill>
                  <a:srgbClr val="FF0000"/>
                </a:solidFill>
                <a:latin typeface="Arimo"/>
                <a:cs typeface="Arimo"/>
              </a:rPr>
              <a:t>Aritmetik </a:t>
            </a: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ve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Mant</a:t>
            </a:r>
            <a:r>
              <a:rPr dirty="0" sz="850" spc="-60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k </a:t>
            </a:r>
            <a:r>
              <a:rPr dirty="0" sz="850" spc="-15">
                <a:solidFill>
                  <a:srgbClr val="FF0000"/>
                </a:solidFill>
                <a:latin typeface="Arimo"/>
                <a:cs typeface="Arimo"/>
              </a:rPr>
              <a:t>Birimi</a:t>
            </a:r>
            <a:r>
              <a:rPr dirty="0" sz="850" spc="-9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60">
                <a:solidFill>
                  <a:srgbClr val="FF0000"/>
                </a:solidFill>
                <a:latin typeface="Arimo"/>
                <a:cs typeface="Arimo"/>
              </a:rPr>
              <a:t>(ALU)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1229" y="4899172"/>
            <a:ext cx="4177029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85">
                <a:latin typeface="Arimo"/>
                <a:cs typeface="Arimo"/>
              </a:rPr>
              <a:t>ALU </a:t>
            </a:r>
            <a:r>
              <a:rPr dirty="0" sz="850" spc="-25">
                <a:latin typeface="Arimo"/>
                <a:cs typeface="Arimo"/>
              </a:rPr>
              <a:t>gerekli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lemi </a:t>
            </a:r>
            <a:r>
              <a:rPr dirty="0" sz="850">
                <a:latin typeface="Arimo"/>
                <a:cs typeface="Arimo"/>
              </a:rPr>
              <a:t>bitirdikten </a:t>
            </a:r>
            <a:r>
              <a:rPr dirty="0" sz="850" spc="-35">
                <a:latin typeface="Arimo"/>
                <a:cs typeface="Arimo"/>
              </a:rPr>
              <a:t>sonra </a:t>
            </a:r>
            <a:r>
              <a:rPr dirty="0" sz="850" spc="-95">
                <a:latin typeface="Arimo"/>
                <a:cs typeface="Arimo"/>
              </a:rPr>
              <a:t>ad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na </a:t>
            </a:r>
            <a:r>
              <a:rPr dirty="0" sz="850" spc="-40">
                <a:latin typeface="Arimo"/>
                <a:cs typeface="Arimo"/>
              </a:rPr>
              <a:t>bayrak </a:t>
            </a:r>
            <a:r>
              <a:rPr dirty="0" sz="850" spc="-35">
                <a:latin typeface="Arimo"/>
                <a:cs typeface="Arimo"/>
              </a:rPr>
              <a:t>kaydedicisi </a:t>
            </a:r>
            <a:r>
              <a:rPr dirty="0" sz="850" spc="-20">
                <a:latin typeface="Arimo"/>
                <a:cs typeface="Arimo"/>
              </a:rPr>
              <a:t>denilen </a:t>
            </a:r>
            <a:r>
              <a:rPr dirty="0" sz="850" spc="-35">
                <a:latin typeface="Arimo"/>
                <a:cs typeface="Arimo"/>
              </a:rPr>
              <a:t>hücreye </a:t>
            </a:r>
            <a:r>
              <a:rPr dirty="0" sz="850" spc="-80">
                <a:latin typeface="Arimo"/>
                <a:cs typeface="Arimo"/>
              </a:rPr>
              <a:t>yaz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lacak </a:t>
            </a:r>
            <a:r>
              <a:rPr dirty="0" sz="850" spc="-10">
                <a:latin typeface="Arimo"/>
                <a:cs typeface="Arimo"/>
              </a:rPr>
              <a:t>durum  </a:t>
            </a:r>
            <a:r>
              <a:rPr dirty="0" sz="850">
                <a:latin typeface="Arimo"/>
                <a:cs typeface="Arimo"/>
              </a:rPr>
              <a:t>bitlerini </a:t>
            </a:r>
            <a:r>
              <a:rPr dirty="0" sz="850" spc="-10">
                <a:latin typeface="Arimo"/>
                <a:cs typeface="Arimo"/>
              </a:rPr>
              <a:t>kontrol </a:t>
            </a:r>
            <a:r>
              <a:rPr dirty="0" sz="850" spc="-40">
                <a:latin typeface="Arimo"/>
                <a:cs typeface="Arimo"/>
              </a:rPr>
              <a:t>eder.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>
                <a:latin typeface="Arimo"/>
                <a:cs typeface="Arimo"/>
              </a:rPr>
              <a:t>bitler bir </a:t>
            </a:r>
            <a:r>
              <a:rPr dirty="0" sz="850" spc="-30">
                <a:latin typeface="Arimo"/>
                <a:cs typeface="Arimo"/>
              </a:rPr>
              <a:t>sonraki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lenecek </a:t>
            </a:r>
            <a:r>
              <a:rPr dirty="0" sz="850" spc="-25">
                <a:latin typeface="Arimo"/>
                <a:cs typeface="Arimo"/>
              </a:rPr>
              <a:t>komuta </a:t>
            </a:r>
            <a:r>
              <a:rPr dirty="0" sz="850" spc="-5">
                <a:latin typeface="Arimo"/>
                <a:cs typeface="Arimo"/>
              </a:rPr>
              <a:t>etki </a:t>
            </a:r>
            <a:r>
              <a:rPr dirty="0" sz="850" spc="-20">
                <a:latin typeface="Arimo"/>
                <a:cs typeface="Arimo"/>
              </a:rPr>
              <a:t>edebilir. </a:t>
            </a:r>
            <a:r>
              <a:rPr dirty="0" sz="850" spc="-25">
                <a:latin typeface="Arimo"/>
                <a:cs typeface="Arimo"/>
              </a:rPr>
              <a:t>Mikroi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 </a:t>
            </a:r>
            <a:r>
              <a:rPr dirty="0" sz="850" spc="5">
                <a:latin typeface="Arimo"/>
                <a:cs typeface="Arimo"/>
              </a:rPr>
              <a:t>tüm 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lemlerin düzenli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ekilde </a:t>
            </a:r>
            <a:r>
              <a:rPr dirty="0" sz="850" spc="-15">
                <a:latin typeface="Arimo"/>
                <a:cs typeface="Arimo"/>
              </a:rPr>
              <a:t>yürütülebilmesi için veri </a:t>
            </a:r>
            <a:r>
              <a:rPr dirty="0" sz="850" spc="-20">
                <a:latin typeface="Arimo"/>
                <a:cs typeface="Arimo"/>
              </a:rPr>
              <a:t>yolu </a:t>
            </a:r>
            <a:r>
              <a:rPr dirty="0" sz="850" spc="-70">
                <a:latin typeface="Arimo"/>
                <a:cs typeface="Arimo"/>
              </a:rPr>
              <a:t>ba</a:t>
            </a:r>
            <a:r>
              <a:rPr dirty="0" sz="850" spc="-70">
                <a:latin typeface="WenQuanYi Micro Hei Mono"/>
                <a:cs typeface="WenQuanYi Micro Hei Mono"/>
              </a:rPr>
              <a:t>ğ</a:t>
            </a:r>
            <a:r>
              <a:rPr dirty="0" sz="850" spc="-70">
                <a:latin typeface="Arimo"/>
                <a:cs typeface="Arimo"/>
              </a:rPr>
              <a:t>da</a:t>
            </a:r>
            <a:r>
              <a:rPr dirty="0" sz="850" spc="-70">
                <a:latin typeface="WenQuanYi Micro Hei Mono"/>
                <a:cs typeface="WenQuanYi Micro Hei Mono"/>
              </a:rPr>
              <a:t>ş</a:t>
            </a:r>
            <a:r>
              <a:rPr dirty="0" sz="850" spc="-70">
                <a:latin typeface="Arimo"/>
                <a:cs typeface="Arimo"/>
              </a:rPr>
              <a:t>t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rma </a:t>
            </a:r>
            <a:r>
              <a:rPr dirty="0" sz="850">
                <a:latin typeface="Arimo"/>
                <a:cs typeface="Arimo"/>
              </a:rPr>
              <a:t>birimi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30">
                <a:latin typeface="Arimo"/>
                <a:cs typeface="Arimo"/>
              </a:rPr>
              <a:t>icra  </a:t>
            </a:r>
            <a:r>
              <a:rPr dirty="0" sz="850" spc="-5">
                <a:latin typeface="Arimo"/>
                <a:cs typeface="Arimo"/>
              </a:rPr>
              <a:t>biriminin </a:t>
            </a:r>
            <a:r>
              <a:rPr dirty="0" sz="850" spc="-25">
                <a:latin typeface="Arimo"/>
                <a:cs typeface="Arimo"/>
              </a:rPr>
              <a:t>paralel olarak </a:t>
            </a:r>
            <a:r>
              <a:rPr dirty="0" sz="850" spc="-120">
                <a:latin typeface="Arimo"/>
                <a:cs typeface="Arimo"/>
              </a:rPr>
              <a:t>çal</a:t>
            </a:r>
            <a:r>
              <a:rPr dirty="0" sz="850" spc="-120">
                <a:latin typeface="WenQuanYi Micro Hei Mono"/>
                <a:cs typeface="WenQuanYi Micro Hei Mono"/>
              </a:rPr>
              <a:t>ış</a:t>
            </a:r>
            <a:r>
              <a:rPr dirty="0" sz="850" spc="-120">
                <a:latin typeface="Arimo"/>
                <a:cs typeface="Arimo"/>
              </a:rPr>
              <a:t>mas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445">
                <a:latin typeface="WenQuanYi Micro Hei Mono"/>
                <a:cs typeface="WenQuanYi Micro Hei Mono"/>
              </a:rPr>
              <a:t> </a:t>
            </a:r>
            <a:r>
              <a:rPr dirty="0" sz="850" spc="-35">
                <a:latin typeface="Arimo"/>
                <a:cs typeface="Arimo"/>
              </a:rPr>
              <a:t>gerekir. </a:t>
            </a:r>
            <a:r>
              <a:rPr dirty="0" sz="850" spc="-30">
                <a:latin typeface="Arimo"/>
                <a:cs typeface="Arimo"/>
              </a:rPr>
              <a:t>Herhangi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5">
                <a:latin typeface="Arimo"/>
                <a:cs typeface="Arimo"/>
              </a:rPr>
              <a:t>kopuklukta makine </a:t>
            </a:r>
            <a:r>
              <a:rPr dirty="0" sz="850" spc="-15">
                <a:latin typeface="Arimo"/>
                <a:cs typeface="Arimo"/>
              </a:rPr>
              <a:t>kilitlenebilir.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918022" y="4634440"/>
            <a:ext cx="56832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Kaydediciler</a:t>
            </a:r>
            <a:endParaRPr sz="850">
              <a:latin typeface="Arimo"/>
              <a:cs typeface="Arim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18022" y="4899172"/>
            <a:ext cx="4177029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80">
                <a:latin typeface="WenQuanYi Micro Hei Mono"/>
                <a:cs typeface="WenQuanYi Micro Hei Mono"/>
              </a:rPr>
              <a:t>İş</a:t>
            </a:r>
            <a:r>
              <a:rPr dirty="0" sz="850" spc="-80">
                <a:latin typeface="Arimo"/>
                <a:cs typeface="Arimo"/>
              </a:rPr>
              <a:t>lemci </a:t>
            </a:r>
            <a:r>
              <a:rPr dirty="0" sz="850" spc="-25">
                <a:latin typeface="Arimo"/>
                <a:cs typeface="Arimo"/>
              </a:rPr>
              <a:t>içerisinde </a:t>
            </a:r>
            <a:r>
              <a:rPr dirty="0" sz="850" spc="-30">
                <a:latin typeface="Arimo"/>
                <a:cs typeface="Arimo"/>
              </a:rPr>
              <a:t>çe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itli </a:t>
            </a:r>
            <a:r>
              <a:rPr dirty="0" sz="850" spc="-10">
                <a:latin typeface="Arimo"/>
                <a:cs typeface="Arimo"/>
              </a:rPr>
              <a:t>verilerin </a:t>
            </a:r>
            <a:r>
              <a:rPr dirty="0" sz="850" spc="-60">
                <a:latin typeface="Arimo"/>
                <a:cs typeface="Arimo"/>
              </a:rPr>
              <a:t>manevras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nda </a:t>
            </a:r>
            <a:r>
              <a:rPr dirty="0" sz="850" spc="-50">
                <a:latin typeface="Arimo"/>
                <a:cs typeface="Arimo"/>
              </a:rPr>
              <a:t>kullan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lmak </a:t>
            </a:r>
            <a:r>
              <a:rPr dirty="0" sz="850" spc="-40">
                <a:latin typeface="Arimo"/>
                <a:cs typeface="Arimo"/>
              </a:rPr>
              <a:t>üzere </a:t>
            </a:r>
            <a:r>
              <a:rPr dirty="0" sz="850" spc="-45">
                <a:latin typeface="Arimo"/>
                <a:cs typeface="Arimo"/>
              </a:rPr>
              <a:t>özel </a:t>
            </a:r>
            <a:r>
              <a:rPr dirty="0" sz="850" spc="-85">
                <a:latin typeface="Arimo"/>
                <a:cs typeface="Arimo"/>
              </a:rPr>
              <a:t>amaçl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14 kaydedici  </a:t>
            </a:r>
            <a:r>
              <a:rPr dirty="0" sz="850" spc="-75">
                <a:latin typeface="Arimo"/>
                <a:cs typeface="Arimo"/>
              </a:rPr>
              <a:t>vard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25">
                <a:latin typeface="Arimo"/>
                <a:cs typeface="Arimo"/>
              </a:rPr>
              <a:t>kaydediciler </a:t>
            </a:r>
            <a:r>
              <a:rPr dirty="0" sz="850" spc="-45">
                <a:latin typeface="Arimo"/>
                <a:cs typeface="Arimo"/>
              </a:rPr>
              <a:t>fonksiyonlar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na </a:t>
            </a:r>
            <a:r>
              <a:rPr dirty="0" sz="850" spc="-35">
                <a:latin typeface="Arimo"/>
                <a:cs typeface="Arimo"/>
              </a:rPr>
              <a:t>göre </a:t>
            </a:r>
            <a:r>
              <a:rPr dirty="0" sz="850" spc="10">
                <a:latin typeface="Arimo"/>
                <a:cs typeface="Arimo"/>
              </a:rPr>
              <a:t>dört </a:t>
            </a:r>
            <a:r>
              <a:rPr dirty="0" sz="850" spc="-30">
                <a:latin typeface="Arimo"/>
                <a:cs typeface="Arimo"/>
              </a:rPr>
              <a:t>gruba </a:t>
            </a:r>
            <a:r>
              <a:rPr dirty="0" sz="850" spc="-65">
                <a:latin typeface="Arimo"/>
                <a:cs typeface="Arimo"/>
              </a:rPr>
              <a:t>ayr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l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rlar:</a:t>
            </a:r>
            <a:r>
              <a:rPr dirty="0" sz="850" spc="-8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Bunlardan</a:t>
            </a:r>
            <a:endParaRPr sz="850">
              <a:latin typeface="Arimo"/>
              <a:cs typeface="Arim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18022" y="5296263"/>
            <a:ext cx="1299210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latin typeface="Arimo"/>
                <a:cs typeface="Arimo"/>
              </a:rPr>
              <a:t>4 </a:t>
            </a:r>
            <a:r>
              <a:rPr dirty="0" sz="850" spc="-25">
                <a:latin typeface="Arimo"/>
                <a:cs typeface="Arimo"/>
              </a:rPr>
              <a:t>tanesi </a:t>
            </a:r>
            <a:r>
              <a:rPr dirty="0" sz="850" spc="-35">
                <a:latin typeface="Arimo"/>
                <a:cs typeface="Arimo"/>
              </a:rPr>
              <a:t>segment</a:t>
            </a:r>
            <a:r>
              <a:rPr dirty="0" sz="850" spc="-9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kaydedicisi  3 </a:t>
            </a:r>
            <a:r>
              <a:rPr dirty="0" sz="850" spc="-30">
                <a:latin typeface="Arimo"/>
                <a:cs typeface="Arimo"/>
              </a:rPr>
              <a:t>tanesi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aret</a:t>
            </a:r>
            <a:r>
              <a:rPr dirty="0" sz="850" spc="-6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kaydedicisi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35">
                <a:latin typeface="Arimo"/>
                <a:cs typeface="Arimo"/>
              </a:rPr>
              <a:t>2 </a:t>
            </a:r>
            <a:r>
              <a:rPr dirty="0" sz="850" spc="-30">
                <a:latin typeface="Arimo"/>
                <a:cs typeface="Arimo"/>
              </a:rPr>
              <a:t>tanesi </a:t>
            </a:r>
            <a:r>
              <a:rPr dirty="0" sz="850" spc="-20">
                <a:latin typeface="Arimo"/>
                <a:cs typeface="Arimo"/>
              </a:rPr>
              <a:t>indis</a:t>
            </a:r>
            <a:r>
              <a:rPr dirty="0" sz="850" spc="-7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kaydedicisi</a:t>
            </a:r>
            <a:endParaRPr sz="850">
              <a:latin typeface="Arimo"/>
              <a:cs typeface="Arim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83275" y="5665470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918022" y="5693354"/>
            <a:ext cx="2390140" cy="42290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>
                <a:latin typeface="Arimo"/>
                <a:cs typeface="Arimo"/>
              </a:rPr>
              <a:t>5 </a:t>
            </a:r>
            <a:r>
              <a:rPr dirty="0" sz="850" spc="-25">
                <a:latin typeface="Arimo"/>
                <a:cs typeface="Arimo"/>
              </a:rPr>
              <a:t>tanesi </a:t>
            </a:r>
            <a:r>
              <a:rPr dirty="0" sz="850" spc="-35">
                <a:latin typeface="Arimo"/>
                <a:cs typeface="Arimo"/>
              </a:rPr>
              <a:t>genel </a:t>
            </a:r>
            <a:r>
              <a:rPr dirty="0" sz="850" spc="-85">
                <a:latin typeface="Arimo"/>
                <a:cs typeface="Arimo"/>
              </a:rPr>
              <a:t>amaçl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340">
                <a:latin typeface="WenQuanYi Micro Hei Mono"/>
                <a:cs typeface="WenQuanYi Micro Hei Mono"/>
              </a:rPr>
              <a:t> </a:t>
            </a:r>
            <a:r>
              <a:rPr dirty="0" sz="850" spc="-25">
                <a:latin typeface="Arimo"/>
                <a:cs typeface="Arimo"/>
              </a:rPr>
              <a:t>kaydedicilerdir.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</a:pPr>
            <a:r>
              <a:rPr dirty="0" sz="850" spc="-30">
                <a:latin typeface="Arimo"/>
                <a:cs typeface="Arimo"/>
              </a:rPr>
              <a:t>Bunlardan </a:t>
            </a:r>
            <a:r>
              <a:rPr dirty="0" sz="850" spc="-75">
                <a:latin typeface="Arimo"/>
                <a:cs typeface="Arimo"/>
              </a:rPr>
              <a:t>ba</a:t>
            </a:r>
            <a:r>
              <a:rPr dirty="0" sz="850" spc="-75">
                <a:latin typeface="WenQuanYi Micro Hei Mono"/>
                <a:cs typeface="WenQuanYi Micro Hei Mono"/>
              </a:rPr>
              <a:t>ş</a:t>
            </a:r>
            <a:r>
              <a:rPr dirty="0" sz="850" spc="-75">
                <a:latin typeface="Arimo"/>
                <a:cs typeface="Arimo"/>
              </a:rPr>
              <a:t>ka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0">
                <a:latin typeface="Arimo"/>
                <a:cs typeface="Arimo"/>
              </a:rPr>
              <a:t>de </a:t>
            </a:r>
            <a:r>
              <a:rPr dirty="0" sz="850" spc="-40">
                <a:latin typeface="Arimo"/>
                <a:cs typeface="Arimo"/>
              </a:rPr>
              <a:t>bayrak </a:t>
            </a:r>
            <a:r>
              <a:rPr dirty="0" sz="850" spc="-35">
                <a:latin typeface="Arimo"/>
                <a:cs typeface="Arimo"/>
              </a:rPr>
              <a:t>kaydedicisi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mevcuttur.</a:t>
            </a:r>
            <a:endParaRPr sz="850">
              <a:latin typeface="Arimo"/>
              <a:cs typeface="Arim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346395" y="3779342"/>
            <a:ext cx="5287645" cy="3773804"/>
            <a:chOff x="5346395" y="3779342"/>
            <a:chExt cx="5287645" cy="3773804"/>
          </a:xfrm>
        </p:grpSpPr>
        <p:sp>
          <p:nvSpPr>
            <p:cNvPr id="28" name="object 28"/>
            <p:cNvSpPr/>
            <p:nvPr/>
          </p:nvSpPr>
          <p:spPr>
            <a:xfrm>
              <a:off x="5783275" y="6079235"/>
              <a:ext cx="4412615" cy="414655"/>
            </a:xfrm>
            <a:custGeom>
              <a:avLst/>
              <a:gdLst/>
              <a:ahLst/>
              <a:cxnLst/>
              <a:rect l="l" t="t" r="r" b="b"/>
              <a:pathLst>
                <a:path w="4412615" h="414654">
                  <a:moveTo>
                    <a:pt x="4412170" y="414527"/>
                  </a:moveTo>
                  <a:lnTo>
                    <a:pt x="4412170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4412170" y="414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46573" y="3779519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09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23</a:t>
            </a:r>
            <a:endParaRPr sz="550">
              <a:latin typeface="Arimo"/>
              <a:cs typeface="Arim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24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1190" y="644336"/>
            <a:ext cx="190182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Arial"/>
                <a:cs typeface="Arial"/>
              </a:rPr>
              <a:t>MOVSB (Move </a:t>
            </a:r>
            <a:r>
              <a:rPr dirty="0" sz="1150" spc="-5" b="1">
                <a:latin typeface="Arial"/>
                <a:cs typeface="Arial"/>
              </a:rPr>
              <a:t>String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Byte)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229" y="1171226"/>
            <a:ext cx="712470" cy="1217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8419">
              <a:lnSpc>
                <a:spcPct val="102200"/>
              </a:lnSpc>
              <a:spcBef>
                <a:spcPts val="95"/>
              </a:spcBef>
            </a:pPr>
            <a:r>
              <a:rPr dirty="0" sz="850" spc="-40">
                <a:latin typeface="Arimo"/>
                <a:cs typeface="Arimo"/>
              </a:rPr>
              <a:t>#ma</a:t>
            </a:r>
            <a:r>
              <a:rPr dirty="0" sz="850" spc="-65">
                <a:latin typeface="Arimo"/>
                <a:cs typeface="Arimo"/>
              </a:rPr>
              <a:t>k</a:t>
            </a:r>
            <a:r>
              <a:rPr dirty="0" sz="850" spc="-75">
                <a:latin typeface="Arimo"/>
                <a:cs typeface="Arimo"/>
              </a:rPr>
              <a:t>e_</a:t>
            </a:r>
            <a:r>
              <a:rPr dirty="0" sz="850" spc="-105">
                <a:latin typeface="Arimo"/>
                <a:cs typeface="Arimo"/>
              </a:rPr>
              <a:t>C</a:t>
            </a:r>
            <a:r>
              <a:rPr dirty="0" sz="850" spc="-90">
                <a:latin typeface="Arimo"/>
                <a:cs typeface="Arimo"/>
              </a:rPr>
              <a:t>O</a:t>
            </a:r>
            <a:r>
              <a:rPr dirty="0" sz="850" spc="-5">
                <a:latin typeface="Arimo"/>
                <a:cs typeface="Arimo"/>
              </a:rPr>
              <a:t>M#  </a:t>
            </a:r>
            <a:r>
              <a:rPr dirty="0" sz="850" spc="-120">
                <a:latin typeface="Arimo"/>
                <a:cs typeface="Arimo"/>
              </a:rPr>
              <a:t>ORG </a:t>
            </a:r>
            <a:r>
              <a:rPr dirty="0" sz="850" spc="-30">
                <a:latin typeface="Arimo"/>
                <a:cs typeface="Arimo"/>
              </a:rPr>
              <a:t>100h  </a:t>
            </a:r>
            <a:r>
              <a:rPr dirty="0" sz="850" spc="-110">
                <a:latin typeface="Arimo"/>
                <a:cs typeface="Arimo"/>
              </a:rPr>
              <a:t>LEA </a:t>
            </a:r>
            <a:r>
              <a:rPr dirty="0" sz="850" spc="-70">
                <a:latin typeface="Arimo"/>
                <a:cs typeface="Arimo"/>
              </a:rPr>
              <a:t>SI,</a:t>
            </a:r>
            <a:r>
              <a:rPr dirty="0" sz="850" spc="-120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a1</a:t>
            </a:r>
            <a:endParaRPr sz="850">
              <a:latin typeface="Arimo"/>
              <a:cs typeface="Arimo"/>
            </a:endParaRPr>
          </a:p>
          <a:p>
            <a:pPr marL="12700" marR="157480">
              <a:lnSpc>
                <a:spcPct val="102200"/>
              </a:lnSpc>
            </a:pPr>
            <a:r>
              <a:rPr dirty="0" sz="850" spc="-110">
                <a:latin typeface="Arimo"/>
                <a:cs typeface="Arimo"/>
              </a:rPr>
              <a:t>LEA </a:t>
            </a:r>
            <a:r>
              <a:rPr dirty="0" sz="850" spc="-40">
                <a:latin typeface="Arimo"/>
                <a:cs typeface="Arimo"/>
              </a:rPr>
              <a:t>DI, </a:t>
            </a:r>
            <a:r>
              <a:rPr dirty="0" sz="850" spc="-45">
                <a:latin typeface="Arimo"/>
                <a:cs typeface="Arimo"/>
              </a:rPr>
              <a:t>a2  </a:t>
            </a: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100">
                <a:latin typeface="Arimo"/>
                <a:cs typeface="Arimo"/>
              </a:rPr>
              <a:t>CX, </a:t>
            </a:r>
            <a:r>
              <a:rPr dirty="0" sz="850" spc="-35">
                <a:latin typeface="Arimo"/>
                <a:cs typeface="Arimo"/>
              </a:rPr>
              <a:t>5  </a:t>
            </a:r>
            <a:r>
              <a:rPr dirty="0" sz="850" spc="-140">
                <a:latin typeface="Arimo"/>
                <a:cs typeface="Arimo"/>
              </a:rPr>
              <a:t>REP </a:t>
            </a:r>
            <a:r>
              <a:rPr dirty="0" sz="850" spc="-85">
                <a:latin typeface="Arimo"/>
                <a:cs typeface="Arimo"/>
              </a:rPr>
              <a:t>MOVSB  </a:t>
            </a:r>
            <a:r>
              <a:rPr dirty="0" sz="850" spc="-135">
                <a:latin typeface="Arimo"/>
                <a:cs typeface="Arimo"/>
              </a:rPr>
              <a:t>RET</a:t>
            </a:r>
            <a:endParaRPr sz="850">
              <a:latin typeface="Arimo"/>
              <a:cs typeface="Arimo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-45">
                <a:latin typeface="Arimo"/>
                <a:cs typeface="Arimo"/>
              </a:rPr>
              <a:t>a1 </a:t>
            </a:r>
            <a:r>
              <a:rPr dirty="0" sz="850" spc="-90">
                <a:latin typeface="Arimo"/>
                <a:cs typeface="Arimo"/>
              </a:rPr>
              <a:t>DB </a:t>
            </a:r>
            <a:r>
              <a:rPr dirty="0" sz="850" spc="-30">
                <a:latin typeface="Arimo"/>
                <a:cs typeface="Arimo"/>
              </a:rPr>
              <a:t>1,2,3,4,5  </a:t>
            </a:r>
            <a:r>
              <a:rPr dirty="0" sz="850" spc="-45">
                <a:latin typeface="Arimo"/>
                <a:cs typeface="Arimo"/>
              </a:rPr>
              <a:t>a2 </a:t>
            </a:r>
            <a:r>
              <a:rPr dirty="0" sz="850" spc="-90">
                <a:latin typeface="Arimo"/>
                <a:cs typeface="Arimo"/>
              </a:rPr>
              <a:t>DB </a:t>
            </a:r>
            <a:r>
              <a:rPr dirty="0" sz="850" spc="-35">
                <a:latin typeface="Arimo"/>
                <a:cs typeface="Arimo"/>
              </a:rPr>
              <a:t>5</a:t>
            </a:r>
            <a:r>
              <a:rPr dirty="0" sz="850" spc="-60">
                <a:latin typeface="Arimo"/>
                <a:cs typeface="Arimo"/>
              </a:rPr>
              <a:t> DUP(0)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237</a:t>
            </a:r>
            <a:endParaRPr sz="550">
              <a:latin typeface="Arimo"/>
              <a:cs typeface="Arim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43128" y="541385"/>
            <a:ext cx="189230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Arial"/>
                <a:cs typeface="Arial"/>
              </a:rPr>
              <a:t>MOVSW Move </a:t>
            </a:r>
            <a:r>
              <a:rPr dirty="0" sz="1150" spc="-5" b="1">
                <a:latin typeface="Arial"/>
                <a:cs typeface="Arial"/>
              </a:rPr>
              <a:t>String</a:t>
            </a:r>
            <a:r>
              <a:rPr dirty="0" sz="1150" spc="-6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Word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83275" y="651522"/>
            <a:ext cx="4412615" cy="1242060"/>
          </a:xfrm>
          <a:custGeom>
            <a:avLst/>
            <a:gdLst/>
            <a:ahLst/>
            <a:cxnLst/>
            <a:rect l="l" t="t" r="r" b="b"/>
            <a:pathLst>
              <a:path w="4412615" h="1242060">
                <a:moveTo>
                  <a:pt x="4412158" y="827532"/>
                </a:moveTo>
                <a:lnTo>
                  <a:pt x="0" y="827532"/>
                </a:lnTo>
                <a:lnTo>
                  <a:pt x="0" y="1242060"/>
                </a:lnTo>
                <a:lnTo>
                  <a:pt x="4412158" y="1242060"/>
                </a:lnTo>
                <a:lnTo>
                  <a:pt x="4412158" y="827532"/>
                </a:lnTo>
                <a:close/>
              </a:path>
              <a:path w="4412615" h="1242060">
                <a:moveTo>
                  <a:pt x="4412158" y="0"/>
                </a:moveTo>
                <a:lnTo>
                  <a:pt x="0" y="0"/>
                </a:lnTo>
                <a:lnTo>
                  <a:pt x="0" y="414528"/>
                </a:lnTo>
                <a:lnTo>
                  <a:pt x="4412158" y="414528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18022" y="1240340"/>
            <a:ext cx="400431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0">
                <a:latin typeface="Arimo"/>
                <a:cs typeface="Arimo"/>
              </a:rPr>
              <a:t>Word </a:t>
            </a:r>
            <a:r>
              <a:rPr dirty="0" sz="850" spc="-80">
                <a:latin typeface="Arimo"/>
                <a:cs typeface="Arimo"/>
              </a:rPr>
              <a:t>baz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nda </a:t>
            </a:r>
            <a:r>
              <a:rPr dirty="0" sz="850" spc="-25">
                <a:latin typeface="Arimo"/>
                <a:cs typeface="Arimo"/>
              </a:rPr>
              <a:t>aktarma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lemi </a:t>
            </a:r>
            <a:r>
              <a:rPr dirty="0" sz="850" spc="-40">
                <a:latin typeface="Arimo"/>
                <a:cs typeface="Arimo"/>
              </a:rPr>
              <a:t>yapan </a:t>
            </a:r>
            <a:r>
              <a:rPr dirty="0" sz="850" spc="-15">
                <a:latin typeface="Arimo"/>
                <a:cs typeface="Arimo"/>
              </a:rPr>
              <a:t>komuttur. </a:t>
            </a:r>
            <a:r>
              <a:rPr dirty="0" sz="850" spc="-25">
                <a:latin typeface="Arimo"/>
                <a:cs typeface="Arimo"/>
              </a:rPr>
              <a:t>Komutun </a:t>
            </a:r>
            <a:r>
              <a:rPr dirty="0" sz="850" spc="-30">
                <a:latin typeface="Arimo"/>
                <a:cs typeface="Arimo"/>
              </a:rPr>
              <a:t>görevi </a:t>
            </a:r>
            <a:r>
              <a:rPr dirty="0" sz="850" spc="-90">
                <a:latin typeface="Arimo"/>
                <a:cs typeface="Arimo"/>
              </a:rPr>
              <a:t>DS:SI </a:t>
            </a:r>
            <a:r>
              <a:rPr dirty="0" sz="850" spc="-10">
                <a:latin typeface="Arimo"/>
                <a:cs typeface="Arimo"/>
              </a:rPr>
              <a:t>ikilisinin </a:t>
            </a:r>
            <a:r>
              <a:rPr dirty="0" sz="850" spc="-30">
                <a:latin typeface="Arimo"/>
                <a:cs typeface="Arimo"/>
              </a:rPr>
              <a:t>gösterdi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  adresteki </a:t>
            </a:r>
            <a:r>
              <a:rPr dirty="0" sz="850" spc="-10">
                <a:latin typeface="Arimo"/>
                <a:cs typeface="Arimo"/>
              </a:rPr>
              <a:t>wordü </a:t>
            </a:r>
            <a:r>
              <a:rPr dirty="0" sz="850" spc="-90">
                <a:latin typeface="Arimo"/>
                <a:cs typeface="Arimo"/>
              </a:rPr>
              <a:t>ES:DI </a:t>
            </a:r>
            <a:r>
              <a:rPr dirty="0" sz="850" spc="-15">
                <a:latin typeface="Arimo"/>
                <a:cs typeface="Arimo"/>
              </a:rPr>
              <a:t>ikilisinin </a:t>
            </a:r>
            <a:r>
              <a:rPr dirty="0" sz="850" spc="-30">
                <a:latin typeface="Arimo"/>
                <a:cs typeface="Arimo"/>
              </a:rPr>
              <a:t>gösterdi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 </a:t>
            </a:r>
            <a:r>
              <a:rPr dirty="0" sz="850" spc="-40">
                <a:latin typeface="Arimo"/>
                <a:cs typeface="Arimo"/>
              </a:rPr>
              <a:t>adrese </a:t>
            </a:r>
            <a:r>
              <a:rPr dirty="0" sz="850" spc="-50">
                <a:latin typeface="Arimo"/>
                <a:cs typeface="Arimo"/>
              </a:rPr>
              <a:t>aktarmakt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r. </a:t>
            </a:r>
            <a:r>
              <a:rPr dirty="0" sz="850" spc="-30">
                <a:latin typeface="Arimo"/>
                <a:cs typeface="Arimo"/>
              </a:rPr>
              <a:t>Word </a:t>
            </a:r>
            <a:r>
              <a:rPr dirty="0" sz="850" spc="-80">
                <a:latin typeface="Arimo"/>
                <a:cs typeface="Arimo"/>
              </a:rPr>
              <a:t>olmas</a:t>
            </a:r>
            <a:r>
              <a:rPr dirty="0" sz="850" spc="-80">
                <a:latin typeface="WenQuanYi Micro Hei Mono"/>
                <a:cs typeface="WenQuanYi Micro Hei Mono"/>
              </a:rPr>
              <a:t>ı </a:t>
            </a:r>
            <a:r>
              <a:rPr dirty="0" sz="850" spc="-85">
                <a:latin typeface="Arimo"/>
                <a:cs typeface="Arimo"/>
              </a:rPr>
              <a:t>dolay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s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yla</a:t>
            </a:r>
            <a:r>
              <a:rPr dirty="0" sz="850" spc="-90">
                <a:latin typeface="Arimo"/>
                <a:cs typeface="Arimo"/>
              </a:rPr>
              <a:t> </a:t>
            </a:r>
            <a:r>
              <a:rPr dirty="0" sz="850" spc="-100">
                <a:latin typeface="Arimo"/>
                <a:cs typeface="Arimo"/>
              </a:rPr>
              <a:t>DF</a:t>
            </a:r>
            <a:endParaRPr sz="85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8022" y="1505071"/>
            <a:ext cx="361950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95">
                <a:latin typeface="Arimo"/>
                <a:cs typeface="Arimo"/>
              </a:rPr>
              <a:t>bayra</a:t>
            </a:r>
            <a:r>
              <a:rPr dirty="0" sz="850" spc="-95">
                <a:latin typeface="WenQuanYi Micro Hei Mono"/>
                <a:cs typeface="WenQuanYi Micro Hei Mono"/>
              </a:rPr>
              <a:t>ğı</a:t>
            </a:r>
            <a:r>
              <a:rPr dirty="0" sz="850" spc="-95">
                <a:latin typeface="Arimo"/>
                <a:cs typeface="Arimo"/>
              </a:rPr>
              <a:t>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 </a:t>
            </a:r>
            <a:r>
              <a:rPr dirty="0" sz="850" spc="-20">
                <a:latin typeface="Arimo"/>
                <a:cs typeface="Arimo"/>
              </a:rPr>
              <a:t>durumuna </a:t>
            </a:r>
            <a:r>
              <a:rPr dirty="0" sz="850" spc="-100">
                <a:latin typeface="Arimo"/>
                <a:cs typeface="Arimo"/>
              </a:rPr>
              <a:t>ba</a:t>
            </a:r>
            <a:r>
              <a:rPr dirty="0" sz="850" spc="-100">
                <a:latin typeface="WenQuanYi Micro Hei Mono"/>
                <a:cs typeface="WenQuanYi Micro Hei Mono"/>
              </a:rPr>
              <a:t>ğ</a:t>
            </a:r>
            <a:r>
              <a:rPr dirty="0" sz="850" spc="-100">
                <a:latin typeface="Arimo"/>
                <a:cs typeface="Arimo"/>
              </a:rPr>
              <a:t>l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65">
                <a:latin typeface="Arimo"/>
                <a:cs typeface="Arimo"/>
              </a:rPr>
              <a:t>art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m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0">
                <a:latin typeface="Arimo"/>
                <a:cs typeface="Arimo"/>
              </a:rPr>
              <a:t>azaltmalar </a:t>
            </a:r>
            <a:r>
              <a:rPr dirty="0" sz="850" spc="-40">
                <a:latin typeface="Arimo"/>
                <a:cs typeface="Arimo"/>
              </a:rPr>
              <a:t>iki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er </a:t>
            </a:r>
            <a:r>
              <a:rPr dirty="0" sz="850" spc="-25">
                <a:latin typeface="Arimo"/>
                <a:cs typeface="Arimo"/>
              </a:rPr>
              <a:t>olarak</a:t>
            </a:r>
            <a:r>
              <a:rPr dirty="0" sz="850" spc="-155">
                <a:latin typeface="Arimo"/>
                <a:cs typeface="Arimo"/>
              </a:rPr>
              <a:t> </a:t>
            </a:r>
            <a:r>
              <a:rPr dirty="0" sz="850" spc="-80">
                <a:latin typeface="Arimo"/>
                <a:cs typeface="Arimo"/>
              </a:rPr>
              <a:t>yap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lmaktad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83275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918022" y="1769803"/>
            <a:ext cx="716915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lem:  </a:t>
            </a:r>
            <a:r>
              <a:rPr dirty="0" sz="850" spc="-35">
                <a:latin typeface="Arimo"/>
                <a:cs typeface="Arimo"/>
              </a:rPr>
              <a:t>[</a:t>
            </a:r>
            <a:r>
              <a:rPr dirty="0" sz="850" spc="-90">
                <a:latin typeface="Arimo"/>
                <a:cs typeface="Arimo"/>
              </a:rPr>
              <a:t>E</a:t>
            </a:r>
            <a:r>
              <a:rPr dirty="0" sz="850" spc="-50">
                <a:latin typeface="Arimo"/>
                <a:cs typeface="Arimo"/>
              </a:rPr>
              <a:t>S:DI]</a:t>
            </a:r>
            <a:r>
              <a:rPr dirty="0" sz="850" spc="-65">
                <a:latin typeface="WenQuanYi Micro Hei Mono"/>
                <a:cs typeface="WenQuanYi Micro Hei Mono"/>
              </a:rPr>
              <a:t>←</a:t>
            </a:r>
            <a:r>
              <a:rPr dirty="0" sz="850" spc="-50">
                <a:latin typeface="Arimo"/>
                <a:cs typeface="Arimo"/>
              </a:rPr>
              <a:t>[DS:SI]  </a:t>
            </a:r>
            <a:r>
              <a:rPr dirty="0" sz="850" spc="-50">
                <a:latin typeface="Arimo"/>
                <a:cs typeface="Arimo"/>
              </a:rPr>
              <a:t>DI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40">
                <a:latin typeface="WenQuanYi Micro Hei Mono"/>
                <a:cs typeface="WenQuanYi Micro Hei Mono"/>
              </a:rPr>
              <a:t>←</a:t>
            </a:r>
            <a:r>
              <a:rPr dirty="0" sz="850" spc="-40">
                <a:latin typeface="Arimo"/>
                <a:cs typeface="Arimo"/>
              </a:rPr>
              <a:t>DI</a:t>
            </a:r>
            <a:r>
              <a:rPr dirty="0" sz="850" spc="-40">
                <a:latin typeface="WenQuanYi Micro Hei Mono"/>
                <a:cs typeface="WenQuanYi Micro Hei Mono"/>
              </a:rPr>
              <a:t>‐</a:t>
            </a:r>
            <a:r>
              <a:rPr dirty="0" sz="850" spc="-40">
                <a:latin typeface="Arimo"/>
                <a:cs typeface="Arimo"/>
              </a:rPr>
              <a:t>2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95">
                <a:latin typeface="Arimo"/>
                <a:cs typeface="Arimo"/>
              </a:rPr>
              <a:t>SI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60">
                <a:latin typeface="WenQuanYi Micro Hei Mono"/>
                <a:cs typeface="WenQuanYi Micro Hei Mono"/>
              </a:rPr>
              <a:t>←</a:t>
            </a:r>
            <a:r>
              <a:rPr dirty="0" sz="850" spc="-60">
                <a:latin typeface="Arimo"/>
                <a:cs typeface="Arimo"/>
              </a:rPr>
              <a:t>SI</a:t>
            </a:r>
            <a:r>
              <a:rPr dirty="0" sz="850" spc="-60">
                <a:latin typeface="WenQuanYi Micro Hei Mono"/>
                <a:cs typeface="WenQuanYi Micro Hei Mono"/>
              </a:rPr>
              <a:t>‐</a:t>
            </a:r>
            <a:r>
              <a:rPr dirty="0" sz="850" spc="-60">
                <a:latin typeface="Arimo"/>
                <a:cs typeface="Arimo"/>
              </a:rPr>
              <a:t>2</a:t>
            </a:r>
            <a:endParaRPr sz="850">
              <a:latin typeface="Arimo"/>
              <a:cs typeface="Arim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83275" y="230581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18022" y="2431638"/>
            <a:ext cx="173355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65">
                <a:latin typeface="Arimo"/>
                <a:cs typeface="Arimo"/>
              </a:rPr>
              <a:t>(DF=1 </a:t>
            </a:r>
            <a:r>
              <a:rPr dirty="0" sz="850" spc="-45">
                <a:latin typeface="Arimo"/>
                <a:cs typeface="Arimo"/>
              </a:rPr>
              <a:t>ise </a:t>
            </a:r>
            <a:r>
              <a:rPr dirty="0" sz="850" spc="-35">
                <a:latin typeface="Arimo"/>
                <a:cs typeface="Arimo"/>
              </a:rPr>
              <a:t>azaltma 0 </a:t>
            </a:r>
            <a:r>
              <a:rPr dirty="0" sz="850" spc="-45">
                <a:latin typeface="Arimo"/>
                <a:cs typeface="Arimo"/>
              </a:rPr>
              <a:t>ise </a:t>
            </a:r>
            <a:r>
              <a:rPr dirty="0" sz="850" spc="-50">
                <a:latin typeface="Arimo"/>
                <a:cs typeface="Arimo"/>
              </a:rPr>
              <a:t>art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rma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r)</a:t>
            </a:r>
            <a:endParaRPr sz="850">
              <a:latin typeface="Arimo"/>
              <a:cs typeface="Arim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238</a:t>
            </a:r>
            <a:endParaRPr sz="550">
              <a:latin typeface="Arimo"/>
              <a:cs typeface="Arim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56333" y="4314552"/>
            <a:ext cx="189230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Arial"/>
                <a:cs typeface="Arial"/>
              </a:rPr>
              <a:t>MOVSW Move </a:t>
            </a:r>
            <a:r>
              <a:rPr dirty="0" sz="1150" spc="-5" b="1">
                <a:latin typeface="Arial"/>
                <a:cs typeface="Arial"/>
              </a:rPr>
              <a:t>String</a:t>
            </a:r>
            <a:r>
              <a:rPr dirty="0" sz="1150" spc="-6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Word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6493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31229" y="5013523"/>
            <a:ext cx="65849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40">
                <a:latin typeface="Arimo"/>
                <a:cs typeface="Arimo"/>
              </a:rPr>
              <a:t>#ma</a:t>
            </a:r>
            <a:r>
              <a:rPr dirty="0" sz="850" spc="-65">
                <a:latin typeface="Arimo"/>
                <a:cs typeface="Arimo"/>
              </a:rPr>
              <a:t>k</a:t>
            </a:r>
            <a:r>
              <a:rPr dirty="0" sz="850" spc="-75">
                <a:latin typeface="Arimo"/>
                <a:cs typeface="Arimo"/>
              </a:rPr>
              <a:t>e_</a:t>
            </a:r>
            <a:r>
              <a:rPr dirty="0" sz="850" spc="-105">
                <a:latin typeface="Arimo"/>
                <a:cs typeface="Arimo"/>
              </a:rPr>
              <a:t>C</a:t>
            </a:r>
            <a:r>
              <a:rPr dirty="0" sz="850" spc="-90">
                <a:latin typeface="Arimo"/>
                <a:cs typeface="Arimo"/>
              </a:rPr>
              <a:t>O</a:t>
            </a:r>
            <a:r>
              <a:rPr dirty="0" sz="850" spc="-5">
                <a:latin typeface="Arimo"/>
                <a:cs typeface="Arimo"/>
              </a:rPr>
              <a:t>M#  </a:t>
            </a:r>
            <a:r>
              <a:rPr dirty="0" sz="850" spc="-120">
                <a:latin typeface="Arimo"/>
                <a:cs typeface="Arimo"/>
              </a:rPr>
              <a:t>ORG</a:t>
            </a:r>
            <a:r>
              <a:rPr dirty="0" sz="850" spc="-6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100h</a:t>
            </a:r>
            <a:endParaRPr sz="850">
              <a:latin typeface="Arimo"/>
              <a:cs typeface="Arim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6493" y="5251716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70" y="828294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31229" y="5278241"/>
            <a:ext cx="739775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2555">
              <a:lnSpc>
                <a:spcPct val="102200"/>
              </a:lnSpc>
              <a:spcBef>
                <a:spcPts val="95"/>
              </a:spcBef>
            </a:pPr>
            <a:r>
              <a:rPr dirty="0" sz="850" spc="-110">
                <a:latin typeface="Arimo"/>
                <a:cs typeface="Arimo"/>
              </a:rPr>
              <a:t>LEA </a:t>
            </a:r>
            <a:r>
              <a:rPr dirty="0" sz="850" spc="-70">
                <a:latin typeface="Arimo"/>
                <a:cs typeface="Arimo"/>
              </a:rPr>
              <a:t>SI, </a:t>
            </a:r>
            <a:r>
              <a:rPr dirty="0" sz="850" spc="-45">
                <a:latin typeface="Arimo"/>
                <a:cs typeface="Arimo"/>
              </a:rPr>
              <a:t>a1  </a:t>
            </a:r>
            <a:r>
              <a:rPr dirty="0" sz="850" spc="-110">
                <a:latin typeface="Arimo"/>
                <a:cs typeface="Arimo"/>
              </a:rPr>
              <a:t>LEA </a:t>
            </a:r>
            <a:r>
              <a:rPr dirty="0" sz="850" spc="-40">
                <a:latin typeface="Arimo"/>
                <a:cs typeface="Arimo"/>
              </a:rPr>
              <a:t>DI, </a:t>
            </a:r>
            <a:r>
              <a:rPr dirty="0" sz="850" spc="-45">
                <a:latin typeface="Arimo"/>
                <a:cs typeface="Arimo"/>
              </a:rPr>
              <a:t>a2  </a:t>
            </a: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100">
                <a:latin typeface="Arimo"/>
                <a:cs typeface="Arimo"/>
              </a:rPr>
              <a:t>CX, </a:t>
            </a:r>
            <a:r>
              <a:rPr dirty="0" sz="850" spc="-35">
                <a:latin typeface="Arimo"/>
                <a:cs typeface="Arimo"/>
              </a:rPr>
              <a:t>5  </a:t>
            </a:r>
            <a:r>
              <a:rPr dirty="0" sz="850" spc="-140">
                <a:latin typeface="Arimo"/>
                <a:cs typeface="Arimo"/>
              </a:rPr>
              <a:t>REP </a:t>
            </a:r>
            <a:r>
              <a:rPr dirty="0" sz="850" spc="-75">
                <a:latin typeface="Arimo"/>
                <a:cs typeface="Arimo"/>
              </a:rPr>
              <a:t>MOVSW  </a:t>
            </a:r>
            <a:r>
              <a:rPr dirty="0" sz="850" spc="-135">
                <a:latin typeface="Arimo"/>
                <a:cs typeface="Arimo"/>
              </a:rPr>
              <a:t>RET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50">
                <a:latin typeface="Arimo"/>
                <a:cs typeface="Arimo"/>
              </a:rPr>
              <a:t>a1 </a:t>
            </a:r>
            <a:r>
              <a:rPr dirty="0" sz="850" spc="-60">
                <a:latin typeface="Arimo"/>
                <a:cs typeface="Arimo"/>
              </a:rPr>
              <a:t>DW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1,2,3,4,5</a:t>
            </a:r>
            <a:endParaRPr sz="850">
              <a:latin typeface="Arimo"/>
              <a:cs typeface="Arim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1229" y="6072436"/>
            <a:ext cx="74993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5">
                <a:latin typeface="Arimo"/>
                <a:cs typeface="Arimo"/>
              </a:rPr>
              <a:t>a2 </a:t>
            </a:r>
            <a:r>
              <a:rPr dirty="0" sz="850" spc="-60">
                <a:latin typeface="Arimo"/>
                <a:cs typeface="Arimo"/>
              </a:rPr>
              <a:t>DW </a:t>
            </a:r>
            <a:r>
              <a:rPr dirty="0" sz="850" spc="-35">
                <a:latin typeface="Arimo"/>
                <a:cs typeface="Arimo"/>
              </a:rPr>
              <a:t>5</a:t>
            </a:r>
            <a:r>
              <a:rPr dirty="0" sz="850" spc="-90">
                <a:latin typeface="Arimo"/>
                <a:cs typeface="Arimo"/>
              </a:rPr>
              <a:t> </a:t>
            </a:r>
            <a:r>
              <a:rPr dirty="0" sz="850" spc="-55">
                <a:latin typeface="Arimo"/>
                <a:cs typeface="Arimo"/>
              </a:rPr>
              <a:t>DUP(0)</a:t>
            </a:r>
            <a:endParaRPr sz="850">
              <a:latin typeface="Arimo"/>
              <a:cs typeface="Arim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035306" y="4314552"/>
            <a:ext cx="233616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" b="1">
                <a:latin typeface="Arial"/>
                <a:cs typeface="Arial"/>
              </a:rPr>
              <a:t>MOVSD </a:t>
            </a:r>
            <a:r>
              <a:rPr dirty="0" sz="1150" b="1">
                <a:latin typeface="Arial"/>
                <a:cs typeface="Arial"/>
              </a:rPr>
              <a:t>Move </a:t>
            </a:r>
            <a:r>
              <a:rPr dirty="0" sz="1150" spc="-5" b="1">
                <a:latin typeface="Arial"/>
                <a:cs typeface="Arial"/>
              </a:rPr>
              <a:t>String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Doubleword</a:t>
            </a:r>
            <a:endParaRPr sz="11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83275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987148" y="5116837"/>
            <a:ext cx="400304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0">
                <a:latin typeface="Arimo"/>
                <a:cs typeface="Arimo"/>
              </a:rPr>
              <a:t>Doubleword </a:t>
            </a:r>
            <a:r>
              <a:rPr dirty="0" sz="850" spc="-80">
                <a:latin typeface="Arimo"/>
                <a:cs typeface="Arimo"/>
              </a:rPr>
              <a:t>baz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nda </a:t>
            </a:r>
            <a:r>
              <a:rPr dirty="0" sz="850" spc="-25">
                <a:latin typeface="Arimo"/>
                <a:cs typeface="Arimo"/>
              </a:rPr>
              <a:t>aktarma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lemi </a:t>
            </a:r>
            <a:r>
              <a:rPr dirty="0" sz="850" spc="-40">
                <a:latin typeface="Arimo"/>
                <a:cs typeface="Arimo"/>
              </a:rPr>
              <a:t>yapan </a:t>
            </a:r>
            <a:r>
              <a:rPr dirty="0" sz="850" spc="-15">
                <a:latin typeface="Arimo"/>
                <a:cs typeface="Arimo"/>
              </a:rPr>
              <a:t>komuttur. </a:t>
            </a:r>
            <a:r>
              <a:rPr dirty="0" sz="850" spc="-25">
                <a:latin typeface="Arimo"/>
                <a:cs typeface="Arimo"/>
              </a:rPr>
              <a:t>Komutun </a:t>
            </a:r>
            <a:r>
              <a:rPr dirty="0" sz="850" spc="-30">
                <a:latin typeface="Arimo"/>
                <a:cs typeface="Arimo"/>
              </a:rPr>
              <a:t>görevi </a:t>
            </a:r>
            <a:r>
              <a:rPr dirty="0" sz="850" spc="-95">
                <a:latin typeface="Arimo"/>
                <a:cs typeface="Arimo"/>
              </a:rPr>
              <a:t>DS:SI</a:t>
            </a:r>
            <a:r>
              <a:rPr dirty="0" sz="850" spc="15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ikilisinin</a:t>
            </a:r>
            <a:endParaRPr sz="850">
              <a:latin typeface="Arimo"/>
              <a:cs typeface="Arim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83275" y="5251703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987148" y="5249197"/>
            <a:ext cx="4004945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0">
                <a:latin typeface="Arimo"/>
                <a:cs typeface="Arimo"/>
              </a:rPr>
              <a:t>gösterdi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 </a:t>
            </a:r>
            <a:r>
              <a:rPr dirty="0" sz="850" spc="-25">
                <a:latin typeface="Arimo"/>
                <a:cs typeface="Arimo"/>
              </a:rPr>
              <a:t>adresteki </a:t>
            </a:r>
            <a:r>
              <a:rPr dirty="0" sz="850" spc="-15">
                <a:latin typeface="Arimo"/>
                <a:cs typeface="Arimo"/>
              </a:rPr>
              <a:t>doubleword’ü </a:t>
            </a:r>
            <a:r>
              <a:rPr dirty="0" sz="850" spc="-90">
                <a:latin typeface="Arimo"/>
                <a:cs typeface="Arimo"/>
              </a:rPr>
              <a:t>ES:DI </a:t>
            </a:r>
            <a:r>
              <a:rPr dirty="0" sz="850" spc="-10">
                <a:latin typeface="Arimo"/>
                <a:cs typeface="Arimo"/>
              </a:rPr>
              <a:t>ikilisinin </a:t>
            </a:r>
            <a:r>
              <a:rPr dirty="0" sz="850" spc="-30">
                <a:latin typeface="Arimo"/>
                <a:cs typeface="Arimo"/>
              </a:rPr>
              <a:t>gösterdi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 </a:t>
            </a:r>
            <a:r>
              <a:rPr dirty="0" sz="850" spc="-45">
                <a:latin typeface="Arimo"/>
                <a:cs typeface="Arimo"/>
              </a:rPr>
              <a:t>adrese </a:t>
            </a:r>
            <a:r>
              <a:rPr dirty="0" sz="850" spc="-55">
                <a:latin typeface="Arimo"/>
                <a:cs typeface="Arimo"/>
              </a:rPr>
              <a:t>aktarmakt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r.  </a:t>
            </a:r>
            <a:r>
              <a:rPr dirty="0" sz="850" spc="-20">
                <a:latin typeface="Arimo"/>
                <a:cs typeface="Arimo"/>
              </a:rPr>
              <a:t>Doubleword </a:t>
            </a:r>
            <a:r>
              <a:rPr dirty="0" sz="850" spc="-80">
                <a:latin typeface="Arimo"/>
                <a:cs typeface="Arimo"/>
              </a:rPr>
              <a:t>olmas</a:t>
            </a:r>
            <a:r>
              <a:rPr dirty="0" sz="850" spc="-80">
                <a:latin typeface="WenQuanYi Micro Hei Mono"/>
                <a:cs typeface="WenQuanYi Micro Hei Mono"/>
              </a:rPr>
              <a:t>ı </a:t>
            </a:r>
            <a:r>
              <a:rPr dirty="0" sz="850" spc="-85">
                <a:latin typeface="Arimo"/>
                <a:cs typeface="Arimo"/>
              </a:rPr>
              <a:t>dolay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s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yla </a:t>
            </a:r>
            <a:r>
              <a:rPr dirty="0" sz="850" spc="-100">
                <a:latin typeface="Arimo"/>
                <a:cs typeface="Arimo"/>
              </a:rPr>
              <a:t>DF </a:t>
            </a:r>
            <a:r>
              <a:rPr dirty="0" sz="850" spc="-95">
                <a:latin typeface="Arimo"/>
                <a:cs typeface="Arimo"/>
              </a:rPr>
              <a:t>bayra</a:t>
            </a:r>
            <a:r>
              <a:rPr dirty="0" sz="850" spc="-95">
                <a:latin typeface="WenQuanYi Micro Hei Mono"/>
                <a:cs typeface="WenQuanYi Micro Hei Mono"/>
              </a:rPr>
              <a:t>ğı</a:t>
            </a:r>
            <a:r>
              <a:rPr dirty="0" sz="850" spc="-95">
                <a:latin typeface="Arimo"/>
                <a:cs typeface="Arimo"/>
              </a:rPr>
              <a:t>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 </a:t>
            </a:r>
            <a:r>
              <a:rPr dirty="0" sz="850" spc="-20">
                <a:latin typeface="Arimo"/>
                <a:cs typeface="Arimo"/>
              </a:rPr>
              <a:t>durumuna </a:t>
            </a:r>
            <a:r>
              <a:rPr dirty="0" sz="850" spc="-100">
                <a:latin typeface="Arimo"/>
                <a:cs typeface="Arimo"/>
              </a:rPr>
              <a:t>ba</a:t>
            </a:r>
            <a:r>
              <a:rPr dirty="0" sz="850" spc="-100">
                <a:latin typeface="WenQuanYi Micro Hei Mono"/>
                <a:cs typeface="WenQuanYi Micro Hei Mono"/>
              </a:rPr>
              <a:t>ğ</a:t>
            </a:r>
            <a:r>
              <a:rPr dirty="0" sz="850" spc="-100">
                <a:latin typeface="Arimo"/>
                <a:cs typeface="Arimo"/>
              </a:rPr>
              <a:t>l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65">
                <a:latin typeface="Arimo"/>
                <a:cs typeface="Arimo"/>
              </a:rPr>
              <a:t>art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m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0">
                <a:latin typeface="Arimo"/>
                <a:cs typeface="Arimo"/>
              </a:rPr>
              <a:t>azaltmalar  </a:t>
            </a:r>
            <a:r>
              <a:rPr dirty="0" sz="850" spc="-15">
                <a:latin typeface="Arimo"/>
                <a:cs typeface="Arimo"/>
              </a:rPr>
              <a:t>dörder </a:t>
            </a:r>
            <a:r>
              <a:rPr dirty="0" sz="850" spc="-25">
                <a:latin typeface="Arimo"/>
                <a:cs typeface="Arimo"/>
              </a:rPr>
              <a:t>olarak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70">
                <a:latin typeface="Arimo"/>
                <a:cs typeface="Arimo"/>
              </a:rPr>
              <a:t>yap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lmaktad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87148" y="5778660"/>
            <a:ext cx="716915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lem:  </a:t>
            </a:r>
            <a:r>
              <a:rPr dirty="0" sz="850" spc="-35">
                <a:latin typeface="Arimo"/>
                <a:cs typeface="Arimo"/>
              </a:rPr>
              <a:t>[</a:t>
            </a:r>
            <a:r>
              <a:rPr dirty="0" sz="850" spc="-90">
                <a:latin typeface="Arimo"/>
                <a:cs typeface="Arimo"/>
              </a:rPr>
              <a:t>E</a:t>
            </a:r>
            <a:r>
              <a:rPr dirty="0" sz="850" spc="-50">
                <a:latin typeface="Arimo"/>
                <a:cs typeface="Arimo"/>
              </a:rPr>
              <a:t>S:DI]</a:t>
            </a:r>
            <a:r>
              <a:rPr dirty="0" sz="850" spc="-65">
                <a:latin typeface="WenQuanYi Micro Hei Mono"/>
                <a:cs typeface="WenQuanYi Micro Hei Mono"/>
              </a:rPr>
              <a:t>←</a:t>
            </a:r>
            <a:r>
              <a:rPr dirty="0" sz="850" spc="-50">
                <a:latin typeface="Arimo"/>
                <a:cs typeface="Arimo"/>
              </a:rPr>
              <a:t>[DS:SI]  </a:t>
            </a:r>
            <a:r>
              <a:rPr dirty="0" sz="850" spc="-50">
                <a:latin typeface="Arimo"/>
                <a:cs typeface="Arimo"/>
              </a:rPr>
              <a:t>DI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40">
                <a:latin typeface="WenQuanYi Micro Hei Mono"/>
                <a:cs typeface="WenQuanYi Micro Hei Mono"/>
              </a:rPr>
              <a:t>←</a:t>
            </a:r>
            <a:r>
              <a:rPr dirty="0" sz="850" spc="-40">
                <a:latin typeface="Arimo"/>
                <a:cs typeface="Arimo"/>
              </a:rPr>
              <a:t>DI</a:t>
            </a:r>
            <a:r>
              <a:rPr dirty="0" sz="850" spc="-40">
                <a:latin typeface="WenQuanYi Micro Hei Mono"/>
                <a:cs typeface="WenQuanYi Micro Hei Mono"/>
              </a:rPr>
              <a:t>‐</a:t>
            </a:r>
            <a:r>
              <a:rPr dirty="0" sz="850" spc="-40">
                <a:latin typeface="Arimo"/>
                <a:cs typeface="Arimo"/>
              </a:rPr>
              <a:t>4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95">
                <a:latin typeface="Arimo"/>
                <a:cs typeface="Arimo"/>
              </a:rPr>
              <a:t>SI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60">
                <a:latin typeface="WenQuanYi Micro Hei Mono"/>
                <a:cs typeface="WenQuanYi Micro Hei Mono"/>
              </a:rPr>
              <a:t>←</a:t>
            </a:r>
            <a:r>
              <a:rPr dirty="0" sz="850" spc="-60">
                <a:latin typeface="Arimo"/>
                <a:cs typeface="Arimo"/>
              </a:rPr>
              <a:t>SI</a:t>
            </a:r>
            <a:r>
              <a:rPr dirty="0" sz="850" spc="-60">
                <a:latin typeface="WenQuanYi Micro Hei Mono"/>
                <a:cs typeface="WenQuanYi Micro Hei Mono"/>
              </a:rPr>
              <a:t>‐</a:t>
            </a:r>
            <a:r>
              <a:rPr dirty="0" sz="850" spc="-60">
                <a:latin typeface="Arimo"/>
                <a:cs typeface="Arimo"/>
              </a:rPr>
              <a:t>4</a:t>
            </a:r>
            <a:endParaRPr sz="850">
              <a:latin typeface="Arimo"/>
              <a:cs typeface="Arim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87148" y="6440482"/>
            <a:ext cx="173355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70">
                <a:latin typeface="Arimo"/>
                <a:cs typeface="Arimo"/>
              </a:rPr>
              <a:t>(DF=1 </a:t>
            </a:r>
            <a:r>
              <a:rPr dirty="0" sz="850" spc="-45">
                <a:latin typeface="Arimo"/>
                <a:cs typeface="Arimo"/>
              </a:rPr>
              <a:t>ise </a:t>
            </a:r>
            <a:r>
              <a:rPr dirty="0" sz="850" spc="-35">
                <a:latin typeface="Arimo"/>
                <a:cs typeface="Arimo"/>
              </a:rPr>
              <a:t>azaltma 0 </a:t>
            </a:r>
            <a:r>
              <a:rPr dirty="0" sz="850" spc="-40">
                <a:latin typeface="Arimo"/>
                <a:cs typeface="Arimo"/>
              </a:rPr>
              <a:t>ise </a:t>
            </a:r>
            <a:r>
              <a:rPr dirty="0" sz="850" spc="-50">
                <a:latin typeface="Arimo"/>
                <a:cs typeface="Arimo"/>
              </a:rPr>
              <a:t>art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rma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r)</a:t>
            </a:r>
            <a:endParaRPr sz="850">
              <a:latin typeface="Arimo"/>
              <a:cs typeface="Arim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239</a:t>
            </a:r>
            <a:endParaRPr sz="550">
              <a:latin typeface="Arimo"/>
              <a:cs typeface="Arim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240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518" y="541385"/>
            <a:ext cx="2059939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" b="1">
                <a:latin typeface="Arial"/>
                <a:cs typeface="Arial"/>
              </a:rPr>
              <a:t>CMPSB </a:t>
            </a:r>
            <a:r>
              <a:rPr dirty="0" sz="1150" b="1">
                <a:latin typeface="Arial"/>
                <a:cs typeface="Arial"/>
              </a:rPr>
              <a:t>Compare </a:t>
            </a:r>
            <a:r>
              <a:rPr dirty="0" sz="1150" spc="-5" b="1">
                <a:latin typeface="Arial"/>
                <a:cs typeface="Arial"/>
              </a:rPr>
              <a:t>String</a:t>
            </a:r>
            <a:r>
              <a:rPr dirty="0" sz="1150" spc="-5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Byte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651509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7911" y="1205783"/>
            <a:ext cx="4349115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latin typeface="Arimo"/>
                <a:cs typeface="Arimo"/>
              </a:rPr>
              <a:t>Belle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in </a:t>
            </a:r>
            <a:r>
              <a:rPr dirty="0" sz="850" spc="-65">
                <a:latin typeface="Arimo"/>
                <a:cs typeface="Arimo"/>
              </a:rPr>
              <a:t>farkl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adreslerindeki </a:t>
            </a:r>
            <a:r>
              <a:rPr dirty="0" sz="850" spc="-15">
                <a:latin typeface="Arimo"/>
                <a:cs typeface="Arimo"/>
              </a:rPr>
              <a:t>byte </a:t>
            </a:r>
            <a:r>
              <a:rPr dirty="0" sz="850" spc="-25">
                <a:latin typeface="Arimo"/>
                <a:cs typeface="Arimo"/>
              </a:rPr>
              <a:t>büyüklü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ündeki </a:t>
            </a:r>
            <a:r>
              <a:rPr dirty="0" sz="850" spc="-20">
                <a:latin typeface="Arimo"/>
                <a:cs typeface="Arimo"/>
              </a:rPr>
              <a:t>de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erlerin </a:t>
            </a:r>
            <a:r>
              <a:rPr dirty="0" sz="850" spc="-100">
                <a:latin typeface="Arimo"/>
                <a:cs typeface="Arimo"/>
              </a:rPr>
              <a:t>kar</a:t>
            </a:r>
            <a:r>
              <a:rPr dirty="0" sz="850" spc="-100">
                <a:latin typeface="WenQuanYi Micro Hei Mono"/>
                <a:cs typeface="WenQuanYi Micro Hei Mono"/>
              </a:rPr>
              <a:t>şı</a:t>
            </a:r>
            <a:r>
              <a:rPr dirty="0" sz="850" spc="-100">
                <a:latin typeface="Arimo"/>
                <a:cs typeface="Arimo"/>
              </a:rPr>
              <a:t>la</a:t>
            </a:r>
            <a:r>
              <a:rPr dirty="0" sz="850" spc="-100">
                <a:latin typeface="WenQuanYi Micro Hei Mono"/>
                <a:cs typeface="WenQuanYi Micro Hei Mono"/>
              </a:rPr>
              <a:t>ş</a:t>
            </a:r>
            <a:r>
              <a:rPr dirty="0" sz="850" spc="-100">
                <a:latin typeface="Arimo"/>
                <a:cs typeface="Arimo"/>
              </a:rPr>
              <a:t>t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lmas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nda  </a:t>
            </a:r>
            <a:r>
              <a:rPr dirty="0" sz="850" spc="-60">
                <a:latin typeface="Arimo"/>
                <a:cs typeface="Arimo"/>
              </a:rPr>
              <a:t>kullan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lmaktad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r.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80">
                <a:latin typeface="Arimo"/>
                <a:cs typeface="Arimo"/>
              </a:rPr>
              <a:t>CMP </a:t>
            </a:r>
            <a:r>
              <a:rPr dirty="0" sz="850" spc="-20">
                <a:latin typeface="Arimo"/>
                <a:cs typeface="Arimo"/>
              </a:rPr>
              <a:t>komutunda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</a:t>
            </a:r>
            <a:r>
              <a:rPr dirty="0" sz="850" spc="-20">
                <a:latin typeface="Arimo"/>
                <a:cs typeface="Arimo"/>
              </a:rPr>
              <a:t>gibi </a:t>
            </a:r>
            <a:r>
              <a:rPr dirty="0" sz="850" spc="-5">
                <a:latin typeface="Arimo"/>
                <a:cs typeface="Arimo"/>
              </a:rPr>
              <a:t>iki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lenenin </a:t>
            </a:r>
            <a:r>
              <a:rPr dirty="0" sz="850" spc="-5">
                <a:latin typeface="Arimo"/>
                <a:cs typeface="Arimo"/>
              </a:rPr>
              <a:t>birbirinden </a:t>
            </a:r>
            <a:r>
              <a:rPr dirty="0" sz="850" spc="-114">
                <a:latin typeface="Arimo"/>
                <a:cs typeface="Arimo"/>
              </a:rPr>
              <a:t>ç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kar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lmas</a:t>
            </a:r>
            <a:r>
              <a:rPr dirty="0" sz="850" spc="-114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sonucu  </a:t>
            </a:r>
            <a:r>
              <a:rPr dirty="0" sz="850" spc="-30">
                <a:latin typeface="Arimo"/>
                <a:cs typeface="Arimo"/>
              </a:rPr>
              <a:t>bayraklar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etkilenmektedir.</a:t>
            </a:r>
            <a:endParaRPr sz="850">
              <a:latin typeface="Arimo"/>
              <a:cs typeface="Arimo"/>
            </a:endParaRPr>
          </a:p>
          <a:p>
            <a:pPr algn="just" marL="12700" marR="2421255" indent="-635">
              <a:lnSpc>
                <a:spcPct val="102200"/>
              </a:lnSpc>
            </a:pPr>
            <a:r>
              <a:rPr dirty="0" sz="850" spc="-50">
                <a:latin typeface="Arimo"/>
                <a:cs typeface="Arimo"/>
              </a:rPr>
              <a:t>[DS:SI]</a:t>
            </a:r>
            <a:r>
              <a:rPr dirty="0" sz="850" spc="-50">
                <a:latin typeface="WenQuanYi Micro Hei Mono"/>
                <a:cs typeface="WenQuanYi Micro Hei Mono"/>
              </a:rPr>
              <a:t>‐</a:t>
            </a:r>
            <a:r>
              <a:rPr dirty="0" sz="850" spc="-50">
                <a:latin typeface="Arimo"/>
                <a:cs typeface="Arimo"/>
              </a:rPr>
              <a:t>[ES:DI]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lemden </a:t>
            </a:r>
            <a:r>
              <a:rPr dirty="0" sz="850" spc="-30">
                <a:latin typeface="Arimo"/>
                <a:cs typeface="Arimo"/>
              </a:rPr>
              <a:t>bayraklar </a:t>
            </a:r>
            <a:r>
              <a:rPr dirty="0" sz="850" spc="-15">
                <a:latin typeface="Arimo"/>
                <a:cs typeface="Arimo"/>
              </a:rPr>
              <a:t>etkilenir.  </a:t>
            </a:r>
            <a:r>
              <a:rPr dirty="0" sz="850" spc="-50">
                <a:latin typeface="Arimo"/>
                <a:cs typeface="Arimo"/>
              </a:rPr>
              <a:t>DI </a:t>
            </a:r>
            <a:r>
              <a:rPr dirty="0" sz="850" spc="-40">
                <a:latin typeface="WenQuanYi Micro Hei Mono"/>
                <a:cs typeface="WenQuanYi Micro Hei Mono"/>
              </a:rPr>
              <a:t>←</a:t>
            </a:r>
            <a:r>
              <a:rPr dirty="0" sz="850" spc="-40">
                <a:latin typeface="Arimo"/>
                <a:cs typeface="Arimo"/>
              </a:rPr>
              <a:t>DI</a:t>
            </a:r>
            <a:r>
              <a:rPr dirty="0" sz="850" spc="-40">
                <a:latin typeface="WenQuanYi Micro Hei Mono"/>
                <a:cs typeface="WenQuanYi Micro Hei Mono"/>
              </a:rPr>
              <a:t>‐</a:t>
            </a:r>
            <a:r>
              <a:rPr dirty="0" sz="850" spc="-40">
                <a:latin typeface="Arimo"/>
                <a:cs typeface="Arimo"/>
              </a:rPr>
              <a:t>1</a:t>
            </a:r>
            <a:endParaRPr sz="85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  <a:spcBef>
                <a:spcPts val="20"/>
              </a:spcBef>
            </a:pPr>
            <a:r>
              <a:rPr dirty="0" sz="850" spc="-95">
                <a:latin typeface="Arimo"/>
                <a:cs typeface="Arimo"/>
              </a:rPr>
              <a:t>SI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60">
                <a:latin typeface="WenQuanYi Micro Hei Mono"/>
                <a:cs typeface="WenQuanYi Micro Hei Mono"/>
              </a:rPr>
              <a:t>←</a:t>
            </a:r>
            <a:r>
              <a:rPr dirty="0" sz="850" spc="-60">
                <a:latin typeface="Arimo"/>
                <a:cs typeface="Arimo"/>
              </a:rPr>
              <a:t>SI</a:t>
            </a:r>
            <a:r>
              <a:rPr dirty="0" sz="850" spc="-60">
                <a:latin typeface="WenQuanYi Micro Hei Mono"/>
                <a:cs typeface="WenQuanYi Micro Hei Mono"/>
              </a:rPr>
              <a:t>‐</a:t>
            </a:r>
            <a:r>
              <a:rPr dirty="0" sz="850" spc="-60">
                <a:latin typeface="Arimo"/>
                <a:cs typeface="Arimo"/>
              </a:rPr>
              <a:t>1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241</a:t>
            </a:r>
            <a:endParaRPr sz="550">
              <a:latin typeface="Arimo"/>
              <a:cs typeface="Arim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35306" y="541385"/>
            <a:ext cx="45021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5" b="1">
                <a:latin typeface="Arial"/>
                <a:cs typeface="Arial"/>
              </a:rPr>
              <a:t>Örnek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83275" y="651509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14597" y="1205783"/>
            <a:ext cx="4349750" cy="1481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786504">
              <a:lnSpc>
                <a:spcPct val="102200"/>
              </a:lnSpc>
              <a:spcBef>
                <a:spcPts val="95"/>
              </a:spcBef>
            </a:pPr>
            <a:r>
              <a:rPr dirty="0" sz="850" spc="-110">
                <a:latin typeface="Arimo"/>
                <a:cs typeface="Arimo"/>
              </a:rPr>
              <a:t>LEA </a:t>
            </a:r>
            <a:r>
              <a:rPr dirty="0" sz="850" spc="-60">
                <a:latin typeface="Arimo"/>
                <a:cs typeface="Arimo"/>
              </a:rPr>
              <a:t>SI,DIZI1  </a:t>
            </a:r>
            <a:r>
              <a:rPr dirty="0" sz="850" spc="-110">
                <a:latin typeface="Arimo"/>
                <a:cs typeface="Arimo"/>
              </a:rPr>
              <a:t>LEA </a:t>
            </a:r>
            <a:r>
              <a:rPr dirty="0" sz="850" spc="-50">
                <a:latin typeface="Arimo"/>
                <a:cs typeface="Arimo"/>
              </a:rPr>
              <a:t>DI,DIZI2  MOV </a:t>
            </a:r>
            <a:r>
              <a:rPr dirty="0" sz="850" spc="-75">
                <a:latin typeface="Arimo"/>
                <a:cs typeface="Arimo"/>
              </a:rPr>
              <a:t>CX,10  </a:t>
            </a:r>
            <a:r>
              <a:rPr dirty="0" sz="850" spc="-120">
                <a:latin typeface="Arimo"/>
                <a:cs typeface="Arimo"/>
              </a:rPr>
              <a:t>CLD</a:t>
            </a:r>
            <a:endParaRPr sz="850">
              <a:latin typeface="Arimo"/>
              <a:cs typeface="Arimo"/>
            </a:endParaRPr>
          </a:p>
          <a:p>
            <a:pPr marL="12700" marR="3759200">
              <a:lnSpc>
                <a:spcPct val="102200"/>
              </a:lnSpc>
            </a:pPr>
            <a:r>
              <a:rPr dirty="0" sz="850" spc="-140">
                <a:latin typeface="Arimo"/>
                <a:cs typeface="Arimo"/>
              </a:rPr>
              <a:t>REPE </a:t>
            </a:r>
            <a:r>
              <a:rPr dirty="0" sz="850" spc="-100">
                <a:latin typeface="Arimo"/>
                <a:cs typeface="Arimo"/>
              </a:rPr>
              <a:t>CMPSB  </a:t>
            </a:r>
            <a:r>
              <a:rPr dirty="0" sz="850" spc="-114">
                <a:latin typeface="Arimo"/>
                <a:cs typeface="Arimo"/>
              </a:rPr>
              <a:t>JNE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70">
                <a:latin typeface="Arimo"/>
                <a:cs typeface="Arimo"/>
              </a:rPr>
              <a:t>UYMAZ</a:t>
            </a:r>
            <a:endParaRPr sz="85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55">
                <a:latin typeface="Arimo"/>
                <a:cs typeface="Arimo"/>
              </a:rPr>
              <a:t>DIZI1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55">
                <a:latin typeface="Arimo"/>
                <a:cs typeface="Arimo"/>
              </a:rPr>
              <a:t>DIZI2 </a:t>
            </a:r>
            <a:r>
              <a:rPr dirty="0" sz="850" spc="-10">
                <a:latin typeface="Arimo"/>
                <a:cs typeface="Arimo"/>
              </a:rPr>
              <a:t>isimli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50">
                <a:latin typeface="Arimo"/>
                <a:cs typeface="Arimo"/>
              </a:rPr>
              <a:t>alanlar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 </a:t>
            </a:r>
            <a:r>
              <a:rPr dirty="0" sz="850" spc="-20">
                <a:latin typeface="Arimo"/>
                <a:cs typeface="Arimo"/>
              </a:rPr>
              <a:t>bulunan </a:t>
            </a:r>
            <a:r>
              <a:rPr dirty="0" sz="850" spc="-35">
                <a:latin typeface="Arimo"/>
                <a:cs typeface="Arimo"/>
              </a:rPr>
              <a:t>10 </a:t>
            </a:r>
            <a:r>
              <a:rPr dirty="0" sz="850" spc="-45">
                <a:latin typeface="Arimo"/>
                <a:cs typeface="Arimo"/>
              </a:rPr>
              <a:t>byte’l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k </a:t>
            </a:r>
            <a:r>
              <a:rPr dirty="0" sz="850" spc="-15">
                <a:latin typeface="Arimo"/>
                <a:cs typeface="Arimo"/>
              </a:rPr>
              <a:t>verinin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10">
                <a:latin typeface="Arimo"/>
                <a:cs typeface="Arimo"/>
              </a:rPr>
              <a:t>olup </a:t>
            </a:r>
            <a:r>
              <a:rPr dirty="0" sz="850" spc="-105">
                <a:latin typeface="Arimo"/>
                <a:cs typeface="Arimo"/>
              </a:rPr>
              <a:t>olmad</a:t>
            </a:r>
            <a:r>
              <a:rPr dirty="0" sz="850" spc="-105">
                <a:latin typeface="WenQuanYi Micro Hei Mono"/>
                <a:cs typeface="WenQuanYi Micro Hei Mono"/>
              </a:rPr>
              <a:t>ığı </a:t>
            </a:r>
            <a:r>
              <a:rPr dirty="0" sz="850" spc="-10">
                <a:latin typeface="Arimo"/>
                <a:cs typeface="Arimo"/>
              </a:rPr>
              <a:t>kontrol  </a:t>
            </a:r>
            <a:r>
              <a:rPr dirty="0" sz="850" spc="-20">
                <a:latin typeface="Arimo"/>
                <a:cs typeface="Arimo"/>
              </a:rPr>
              <a:t>edilmek </a:t>
            </a:r>
            <a:r>
              <a:rPr dirty="0" sz="850" spc="-25">
                <a:latin typeface="Arimo"/>
                <a:cs typeface="Arimo"/>
              </a:rPr>
              <a:t>istenmektedir. </a:t>
            </a:r>
            <a:r>
              <a:rPr dirty="0" sz="850" spc="-114">
                <a:latin typeface="Arimo"/>
                <a:cs typeface="Arimo"/>
              </a:rPr>
              <a:t>CLD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75">
                <a:latin typeface="Arimo"/>
                <a:cs typeface="Arimo"/>
              </a:rPr>
              <a:t>DF=0 </a:t>
            </a:r>
            <a:r>
              <a:rPr dirty="0" sz="850" spc="-130">
                <a:latin typeface="Arimo"/>
                <a:cs typeface="Arimo"/>
              </a:rPr>
              <a:t>yap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130">
                <a:latin typeface="Arimo"/>
                <a:cs typeface="Arimo"/>
              </a:rPr>
              <a:t>ld</a:t>
            </a:r>
            <a:r>
              <a:rPr dirty="0" sz="850" spc="-130">
                <a:latin typeface="WenQuanYi Micro Hei Mono"/>
                <a:cs typeface="WenQuanYi Micro Hei Mono"/>
              </a:rPr>
              <a:t>ığı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95">
                <a:latin typeface="Arimo"/>
                <a:cs typeface="Arimo"/>
              </a:rPr>
              <a:t>SI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50">
                <a:latin typeface="Arimo"/>
                <a:cs typeface="Arimo"/>
              </a:rPr>
              <a:t>DI </a:t>
            </a:r>
            <a:r>
              <a:rPr dirty="0" sz="850" spc="-25">
                <a:latin typeface="Arimo"/>
                <a:cs typeface="Arimo"/>
              </a:rPr>
              <a:t>de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erleri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 spc="-25">
                <a:latin typeface="Arimo"/>
                <a:cs typeface="Arimo"/>
              </a:rPr>
              <a:t>seferinde </a:t>
            </a:r>
            <a:r>
              <a:rPr dirty="0" sz="850" spc="-5">
                <a:latin typeface="Arimo"/>
                <a:cs typeface="Arimo"/>
              </a:rPr>
              <a:t>bir  </a:t>
            </a:r>
            <a:r>
              <a:rPr dirty="0" sz="850" spc="-80">
                <a:latin typeface="Arimo"/>
                <a:cs typeface="Arimo"/>
              </a:rPr>
              <a:t>art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lacakt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r. </a:t>
            </a:r>
            <a:r>
              <a:rPr dirty="0" sz="850" spc="-140">
                <a:latin typeface="Arimo"/>
                <a:cs typeface="Arimo"/>
              </a:rPr>
              <a:t>REPE </a:t>
            </a:r>
            <a:r>
              <a:rPr dirty="0" sz="850" spc="-25">
                <a:latin typeface="Arimo"/>
                <a:cs typeface="Arimo"/>
              </a:rPr>
              <a:t>öneki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lemin </a:t>
            </a:r>
            <a:r>
              <a:rPr dirty="0" sz="850" spc="-25">
                <a:latin typeface="Arimo"/>
                <a:cs typeface="Arimo"/>
              </a:rPr>
              <a:t>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itlik </a:t>
            </a:r>
            <a:r>
              <a:rPr dirty="0" sz="850" spc="-70">
                <a:latin typeface="Arimo"/>
                <a:cs typeface="Arimo"/>
              </a:rPr>
              <a:t>söz </a:t>
            </a:r>
            <a:r>
              <a:rPr dirty="0" sz="850" spc="-35">
                <a:latin typeface="Arimo"/>
                <a:cs typeface="Arimo"/>
              </a:rPr>
              <a:t>konusu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</a:t>
            </a:r>
            <a:r>
              <a:rPr dirty="0" sz="850" spc="-45">
                <a:latin typeface="Arimo"/>
                <a:cs typeface="Arimo"/>
              </a:rPr>
              <a:t>sürece </a:t>
            </a:r>
            <a:r>
              <a:rPr dirty="0" sz="850" spc="-105">
                <a:latin typeface="Arimo"/>
                <a:cs typeface="Arimo"/>
              </a:rPr>
              <a:t>devam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n</a:t>
            </a:r>
            <a:r>
              <a:rPr dirty="0" sz="850" spc="-105">
                <a:latin typeface="WenQuanYi Micro Hei Mono"/>
                <a:cs typeface="WenQuanYi Micro Hei Mono"/>
              </a:rPr>
              <a:t>ı </a:t>
            </a:r>
            <a:r>
              <a:rPr dirty="0" sz="850" spc="-50">
                <a:latin typeface="Arimo"/>
                <a:cs typeface="Arimo"/>
              </a:rPr>
              <a:t>sa</a:t>
            </a:r>
            <a:r>
              <a:rPr dirty="0" sz="850" spc="-50">
                <a:latin typeface="WenQuanYi Micro Hei Mono"/>
                <a:cs typeface="WenQuanYi Micro Hei Mono"/>
              </a:rPr>
              <a:t>ğ</a:t>
            </a:r>
            <a:r>
              <a:rPr dirty="0" sz="850" spc="-50">
                <a:latin typeface="Arimo"/>
                <a:cs typeface="Arimo"/>
              </a:rPr>
              <a:t>lar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 spc="-10">
                <a:latin typeface="Arimo"/>
                <a:cs typeface="Arimo"/>
              </a:rPr>
              <a:t>turda  </a:t>
            </a:r>
            <a:r>
              <a:rPr dirty="0" sz="850" spc="-140">
                <a:latin typeface="Arimo"/>
                <a:cs typeface="Arimo"/>
              </a:rPr>
              <a:t>CX </a:t>
            </a:r>
            <a:r>
              <a:rPr dirty="0" sz="850" spc="-135">
                <a:latin typeface="Arimo"/>
                <a:cs typeface="Arimo"/>
              </a:rPr>
              <a:t>s</a:t>
            </a:r>
            <a:r>
              <a:rPr dirty="0" sz="850" spc="-135">
                <a:latin typeface="WenQuanYi Micro Hei Mono"/>
                <a:cs typeface="WenQuanYi Micro Hei Mono"/>
              </a:rPr>
              <a:t>ı</a:t>
            </a:r>
            <a:r>
              <a:rPr dirty="0" sz="850" spc="-135">
                <a:latin typeface="Arimo"/>
                <a:cs typeface="Arimo"/>
              </a:rPr>
              <a:t>f</a:t>
            </a:r>
            <a:r>
              <a:rPr dirty="0" sz="850" spc="-135">
                <a:latin typeface="WenQuanYi Micro Hei Mono"/>
                <a:cs typeface="WenQuanYi Micro Hei Mono"/>
              </a:rPr>
              <a:t>ı</a:t>
            </a:r>
            <a:r>
              <a:rPr dirty="0" sz="850" spc="-135">
                <a:latin typeface="Arimo"/>
                <a:cs typeface="Arimo"/>
              </a:rPr>
              <a:t>r </a:t>
            </a:r>
            <a:r>
              <a:rPr dirty="0" sz="850" spc="-40">
                <a:latin typeface="Arimo"/>
                <a:cs typeface="Arimo"/>
              </a:rPr>
              <a:t>oluncaya </a:t>
            </a:r>
            <a:r>
              <a:rPr dirty="0" sz="850" spc="-35">
                <a:latin typeface="Arimo"/>
                <a:cs typeface="Arimo"/>
              </a:rPr>
              <a:t>kadar </a:t>
            </a:r>
            <a:r>
              <a:rPr dirty="0" sz="850" spc="-95">
                <a:latin typeface="Arimo"/>
                <a:cs typeface="Arimo"/>
              </a:rPr>
              <a:t>SI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50">
                <a:latin typeface="Arimo"/>
                <a:cs typeface="Arimo"/>
              </a:rPr>
              <a:t>DI </a:t>
            </a:r>
            <a:r>
              <a:rPr dirty="0" sz="850" spc="-25">
                <a:latin typeface="Arimo"/>
                <a:cs typeface="Arimo"/>
              </a:rPr>
              <a:t>de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erleri </a:t>
            </a:r>
            <a:r>
              <a:rPr dirty="0" sz="850" spc="-10">
                <a:latin typeface="Arimo"/>
                <a:cs typeface="Arimo"/>
              </a:rPr>
              <a:t>otomatik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100">
                <a:latin typeface="Arimo"/>
                <a:cs typeface="Arimo"/>
              </a:rPr>
              <a:t>art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r. </a:t>
            </a:r>
            <a:r>
              <a:rPr dirty="0" sz="850" spc="-30">
                <a:latin typeface="Arimo"/>
                <a:cs typeface="Arimo"/>
              </a:rPr>
              <a:t>Herhangi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5">
                <a:latin typeface="Arimo"/>
                <a:cs typeface="Arimo"/>
              </a:rPr>
              <a:t>noktada </a:t>
            </a:r>
            <a:r>
              <a:rPr dirty="0" sz="850" spc="-40">
                <a:latin typeface="Arimo"/>
                <a:cs typeface="Arimo"/>
              </a:rPr>
              <a:t>e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itsizlik  </a:t>
            </a:r>
            <a:r>
              <a:rPr dirty="0" sz="850" spc="-70">
                <a:latin typeface="Arimo"/>
                <a:cs typeface="Arimo"/>
              </a:rPr>
              <a:t>söz </a:t>
            </a:r>
            <a:r>
              <a:rPr dirty="0" sz="850" spc="-40">
                <a:latin typeface="Arimo"/>
                <a:cs typeface="Arimo"/>
              </a:rPr>
              <a:t>konusu </a:t>
            </a:r>
            <a:r>
              <a:rPr dirty="0" sz="850" spc="-30">
                <a:latin typeface="Arimo"/>
                <a:cs typeface="Arimo"/>
              </a:rPr>
              <a:t>olursa </a:t>
            </a:r>
            <a:r>
              <a:rPr dirty="0" sz="850" spc="-145">
                <a:latin typeface="Arimo"/>
                <a:cs typeface="Arimo"/>
              </a:rPr>
              <a:t>REPE </a:t>
            </a:r>
            <a:r>
              <a:rPr dirty="0" sz="850" spc="-50">
                <a:latin typeface="Arimo"/>
                <a:cs typeface="Arimo"/>
              </a:rPr>
              <a:t>ko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ulu </a:t>
            </a:r>
            <a:r>
              <a:rPr dirty="0" sz="850" spc="-20">
                <a:latin typeface="Arimo"/>
                <a:cs typeface="Arimo"/>
              </a:rPr>
              <a:t>bozulur </a:t>
            </a:r>
            <a:r>
              <a:rPr dirty="0" sz="850" spc="-45">
                <a:latin typeface="Arimo"/>
                <a:cs typeface="Arimo"/>
              </a:rPr>
              <a:t>ve 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114">
                <a:latin typeface="Arimo"/>
                <a:cs typeface="Arimo"/>
              </a:rPr>
              <a:t>JNE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40">
                <a:latin typeface="Arimo"/>
                <a:cs typeface="Arimo"/>
              </a:rPr>
              <a:t>devam</a:t>
            </a:r>
            <a:r>
              <a:rPr dirty="0" sz="850" spc="-10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eder.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242</a:t>
            </a:r>
            <a:endParaRPr sz="550">
              <a:latin typeface="Arimo"/>
              <a:cs typeface="Arim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8518" y="4314552"/>
            <a:ext cx="2091689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" b="1">
                <a:latin typeface="Arial"/>
                <a:cs typeface="Arial"/>
              </a:rPr>
              <a:t>CMPSW </a:t>
            </a:r>
            <a:r>
              <a:rPr dirty="0" sz="1150" b="1">
                <a:latin typeface="Arial"/>
                <a:cs typeface="Arial"/>
              </a:rPr>
              <a:t>Compare </a:t>
            </a:r>
            <a:r>
              <a:rPr dirty="0" sz="1150" spc="-5" b="1">
                <a:latin typeface="Arial"/>
                <a:cs typeface="Arial"/>
              </a:rPr>
              <a:t>String</a:t>
            </a:r>
            <a:r>
              <a:rPr dirty="0" sz="1150" spc="-5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Byte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6493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27911" y="4978953"/>
            <a:ext cx="4349115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latin typeface="Arimo"/>
                <a:cs typeface="Arimo"/>
              </a:rPr>
              <a:t>Belle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in </a:t>
            </a:r>
            <a:r>
              <a:rPr dirty="0" sz="850" spc="-60">
                <a:latin typeface="Arimo"/>
                <a:cs typeface="Arimo"/>
              </a:rPr>
              <a:t>farkl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adreslerindeki </a:t>
            </a:r>
            <a:r>
              <a:rPr dirty="0" sz="850" spc="-10">
                <a:latin typeface="Arimo"/>
                <a:cs typeface="Arimo"/>
              </a:rPr>
              <a:t>word </a:t>
            </a:r>
            <a:r>
              <a:rPr dirty="0" sz="850" spc="-25">
                <a:latin typeface="Arimo"/>
                <a:cs typeface="Arimo"/>
              </a:rPr>
              <a:t>büyüklü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ündeki de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erlerin </a:t>
            </a:r>
            <a:r>
              <a:rPr dirty="0" sz="850" spc="-100">
                <a:latin typeface="Arimo"/>
                <a:cs typeface="Arimo"/>
              </a:rPr>
              <a:t>kar</a:t>
            </a:r>
            <a:r>
              <a:rPr dirty="0" sz="850" spc="-100">
                <a:latin typeface="WenQuanYi Micro Hei Mono"/>
                <a:cs typeface="WenQuanYi Micro Hei Mono"/>
              </a:rPr>
              <a:t>şı</a:t>
            </a:r>
            <a:r>
              <a:rPr dirty="0" sz="850" spc="-100">
                <a:latin typeface="Arimo"/>
                <a:cs typeface="Arimo"/>
              </a:rPr>
              <a:t>la</a:t>
            </a:r>
            <a:r>
              <a:rPr dirty="0" sz="850" spc="-100">
                <a:latin typeface="WenQuanYi Micro Hei Mono"/>
                <a:cs typeface="WenQuanYi Micro Hei Mono"/>
              </a:rPr>
              <a:t>ş</a:t>
            </a:r>
            <a:r>
              <a:rPr dirty="0" sz="850" spc="-100">
                <a:latin typeface="Arimo"/>
                <a:cs typeface="Arimo"/>
              </a:rPr>
              <a:t>t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lmas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nda  </a:t>
            </a:r>
            <a:r>
              <a:rPr dirty="0" sz="850" spc="-60">
                <a:latin typeface="Arimo"/>
                <a:cs typeface="Arimo"/>
              </a:rPr>
              <a:t>kullan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lmaktad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r.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80">
                <a:latin typeface="Arimo"/>
                <a:cs typeface="Arimo"/>
              </a:rPr>
              <a:t>CMP </a:t>
            </a:r>
            <a:r>
              <a:rPr dirty="0" sz="850" spc="-20">
                <a:latin typeface="Arimo"/>
                <a:cs typeface="Arimo"/>
              </a:rPr>
              <a:t>komutunda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</a:t>
            </a:r>
            <a:r>
              <a:rPr dirty="0" sz="850" spc="-20">
                <a:latin typeface="Arimo"/>
                <a:cs typeface="Arimo"/>
              </a:rPr>
              <a:t>gibi </a:t>
            </a:r>
            <a:r>
              <a:rPr dirty="0" sz="850" spc="-5">
                <a:latin typeface="Arimo"/>
                <a:cs typeface="Arimo"/>
              </a:rPr>
              <a:t>iki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lenenin </a:t>
            </a:r>
            <a:r>
              <a:rPr dirty="0" sz="850" spc="-5">
                <a:latin typeface="Arimo"/>
                <a:cs typeface="Arimo"/>
              </a:rPr>
              <a:t>birbirinden </a:t>
            </a:r>
            <a:r>
              <a:rPr dirty="0" sz="850" spc="-114">
                <a:latin typeface="Arimo"/>
                <a:cs typeface="Arimo"/>
              </a:rPr>
              <a:t>ç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kar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lmas</a:t>
            </a:r>
            <a:r>
              <a:rPr dirty="0" sz="850" spc="-114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sonucu  </a:t>
            </a:r>
            <a:r>
              <a:rPr dirty="0" sz="850" spc="-30">
                <a:latin typeface="Arimo"/>
                <a:cs typeface="Arimo"/>
              </a:rPr>
              <a:t>bayraklar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etkilenmektedir.</a:t>
            </a:r>
            <a:endParaRPr sz="850">
              <a:latin typeface="Arimo"/>
              <a:cs typeface="Arimo"/>
            </a:endParaRPr>
          </a:p>
          <a:p>
            <a:pPr algn="just" marL="12700" marR="2421255" indent="-635">
              <a:lnSpc>
                <a:spcPct val="102200"/>
              </a:lnSpc>
            </a:pPr>
            <a:r>
              <a:rPr dirty="0" sz="850" spc="-50">
                <a:latin typeface="Arimo"/>
                <a:cs typeface="Arimo"/>
              </a:rPr>
              <a:t>[DS:SI]</a:t>
            </a:r>
            <a:r>
              <a:rPr dirty="0" sz="850" spc="-50">
                <a:latin typeface="WenQuanYi Micro Hei Mono"/>
                <a:cs typeface="WenQuanYi Micro Hei Mono"/>
              </a:rPr>
              <a:t>‐</a:t>
            </a:r>
            <a:r>
              <a:rPr dirty="0" sz="850" spc="-50">
                <a:latin typeface="Arimo"/>
                <a:cs typeface="Arimo"/>
              </a:rPr>
              <a:t>[ES:DI]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lemden </a:t>
            </a:r>
            <a:r>
              <a:rPr dirty="0" sz="850" spc="-30">
                <a:latin typeface="Arimo"/>
                <a:cs typeface="Arimo"/>
              </a:rPr>
              <a:t>bayraklar </a:t>
            </a:r>
            <a:r>
              <a:rPr dirty="0" sz="850" spc="-15">
                <a:latin typeface="Arimo"/>
                <a:cs typeface="Arimo"/>
              </a:rPr>
              <a:t>etkilenir.  </a:t>
            </a:r>
            <a:r>
              <a:rPr dirty="0" sz="850" spc="-50">
                <a:latin typeface="Arimo"/>
                <a:cs typeface="Arimo"/>
              </a:rPr>
              <a:t>DI </a:t>
            </a:r>
            <a:r>
              <a:rPr dirty="0" sz="850" spc="-40">
                <a:latin typeface="WenQuanYi Micro Hei Mono"/>
                <a:cs typeface="WenQuanYi Micro Hei Mono"/>
              </a:rPr>
              <a:t>←</a:t>
            </a:r>
            <a:r>
              <a:rPr dirty="0" sz="850" spc="-40">
                <a:latin typeface="Arimo"/>
                <a:cs typeface="Arimo"/>
              </a:rPr>
              <a:t>DI</a:t>
            </a:r>
            <a:r>
              <a:rPr dirty="0" sz="850" spc="-40">
                <a:latin typeface="WenQuanYi Micro Hei Mono"/>
                <a:cs typeface="WenQuanYi Micro Hei Mono"/>
              </a:rPr>
              <a:t>‐</a:t>
            </a:r>
            <a:r>
              <a:rPr dirty="0" sz="850" spc="-40">
                <a:latin typeface="Arimo"/>
                <a:cs typeface="Arimo"/>
              </a:rPr>
              <a:t>2</a:t>
            </a:r>
            <a:endParaRPr sz="85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  <a:spcBef>
                <a:spcPts val="20"/>
              </a:spcBef>
            </a:pPr>
            <a:r>
              <a:rPr dirty="0" sz="850" spc="-95">
                <a:latin typeface="Arimo"/>
                <a:cs typeface="Arimo"/>
              </a:rPr>
              <a:t>SI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60">
                <a:latin typeface="WenQuanYi Micro Hei Mono"/>
                <a:cs typeface="WenQuanYi Micro Hei Mono"/>
              </a:rPr>
              <a:t>←</a:t>
            </a:r>
            <a:r>
              <a:rPr dirty="0" sz="850" spc="-60">
                <a:latin typeface="Arimo"/>
                <a:cs typeface="Arimo"/>
              </a:rPr>
              <a:t>SI</a:t>
            </a:r>
            <a:r>
              <a:rPr dirty="0" sz="850" spc="-60">
                <a:latin typeface="WenQuanYi Micro Hei Mono"/>
                <a:cs typeface="WenQuanYi Micro Hei Mono"/>
              </a:rPr>
              <a:t>‐</a:t>
            </a:r>
            <a:r>
              <a:rPr dirty="0" sz="850" spc="-60">
                <a:latin typeface="Arimo"/>
                <a:cs typeface="Arimo"/>
              </a:rPr>
              <a:t>2</a:t>
            </a:r>
            <a:endParaRPr sz="850">
              <a:latin typeface="Arimo"/>
              <a:cs typeface="Arim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035306" y="4314552"/>
            <a:ext cx="2059939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" b="1">
                <a:latin typeface="Arial"/>
                <a:cs typeface="Arial"/>
              </a:rPr>
              <a:t>CMPSD </a:t>
            </a:r>
            <a:r>
              <a:rPr dirty="0" sz="1150" b="1">
                <a:latin typeface="Arial"/>
                <a:cs typeface="Arial"/>
              </a:rPr>
              <a:t>Compare </a:t>
            </a:r>
            <a:r>
              <a:rPr dirty="0" sz="1150" spc="-5" b="1">
                <a:latin typeface="Arial"/>
                <a:cs typeface="Arial"/>
              </a:rPr>
              <a:t>String</a:t>
            </a:r>
            <a:r>
              <a:rPr dirty="0" sz="1150" spc="-5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Byte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83275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14597" y="4978953"/>
            <a:ext cx="4349115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latin typeface="Arimo"/>
                <a:cs typeface="Arimo"/>
              </a:rPr>
              <a:t>Belle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in </a:t>
            </a:r>
            <a:r>
              <a:rPr dirty="0" sz="850" spc="-65">
                <a:latin typeface="Arimo"/>
                <a:cs typeface="Arimo"/>
              </a:rPr>
              <a:t>farkl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adreslerindeki </a:t>
            </a:r>
            <a:r>
              <a:rPr dirty="0" sz="850" spc="-15">
                <a:latin typeface="Arimo"/>
                <a:cs typeface="Arimo"/>
              </a:rPr>
              <a:t>doubleword </a:t>
            </a:r>
            <a:r>
              <a:rPr dirty="0" sz="850" spc="-25">
                <a:latin typeface="Arimo"/>
                <a:cs typeface="Arimo"/>
              </a:rPr>
              <a:t>büyüklü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ündeki de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erlerin </a:t>
            </a:r>
            <a:r>
              <a:rPr dirty="0" sz="850" spc="-100">
                <a:latin typeface="Arimo"/>
                <a:cs typeface="Arimo"/>
              </a:rPr>
              <a:t>kar</a:t>
            </a:r>
            <a:r>
              <a:rPr dirty="0" sz="850" spc="-100">
                <a:latin typeface="WenQuanYi Micro Hei Mono"/>
                <a:cs typeface="WenQuanYi Micro Hei Mono"/>
              </a:rPr>
              <a:t>şı</a:t>
            </a:r>
            <a:r>
              <a:rPr dirty="0" sz="850" spc="-100">
                <a:latin typeface="Arimo"/>
                <a:cs typeface="Arimo"/>
              </a:rPr>
              <a:t>la</a:t>
            </a:r>
            <a:r>
              <a:rPr dirty="0" sz="850" spc="-100">
                <a:latin typeface="WenQuanYi Micro Hei Mono"/>
                <a:cs typeface="WenQuanYi Micro Hei Mono"/>
              </a:rPr>
              <a:t>ş</a:t>
            </a:r>
            <a:r>
              <a:rPr dirty="0" sz="850" spc="-100">
                <a:latin typeface="Arimo"/>
                <a:cs typeface="Arimo"/>
              </a:rPr>
              <a:t>t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lmas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nda  </a:t>
            </a:r>
            <a:r>
              <a:rPr dirty="0" sz="850" spc="-60">
                <a:latin typeface="Arimo"/>
                <a:cs typeface="Arimo"/>
              </a:rPr>
              <a:t>kullan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lmaktad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r.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80">
                <a:latin typeface="Arimo"/>
                <a:cs typeface="Arimo"/>
              </a:rPr>
              <a:t>CMP </a:t>
            </a:r>
            <a:r>
              <a:rPr dirty="0" sz="850" spc="-20">
                <a:latin typeface="Arimo"/>
                <a:cs typeface="Arimo"/>
              </a:rPr>
              <a:t>komutunda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</a:t>
            </a:r>
            <a:r>
              <a:rPr dirty="0" sz="850" spc="-20">
                <a:latin typeface="Arimo"/>
                <a:cs typeface="Arimo"/>
              </a:rPr>
              <a:t>gibi </a:t>
            </a:r>
            <a:r>
              <a:rPr dirty="0" sz="850" spc="-5">
                <a:latin typeface="Arimo"/>
                <a:cs typeface="Arimo"/>
              </a:rPr>
              <a:t>iki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lenenin </a:t>
            </a:r>
            <a:r>
              <a:rPr dirty="0" sz="850" spc="-5">
                <a:latin typeface="Arimo"/>
                <a:cs typeface="Arimo"/>
              </a:rPr>
              <a:t>birbirinden </a:t>
            </a:r>
            <a:r>
              <a:rPr dirty="0" sz="850" spc="-114">
                <a:latin typeface="Arimo"/>
                <a:cs typeface="Arimo"/>
              </a:rPr>
              <a:t>ç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kar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lmas</a:t>
            </a:r>
            <a:r>
              <a:rPr dirty="0" sz="850" spc="-114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sonucu  </a:t>
            </a:r>
            <a:r>
              <a:rPr dirty="0" sz="850" spc="-30">
                <a:latin typeface="Arimo"/>
                <a:cs typeface="Arimo"/>
              </a:rPr>
              <a:t>bayraklar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etkilenmektedir.</a:t>
            </a:r>
            <a:endParaRPr sz="850">
              <a:latin typeface="Arimo"/>
              <a:cs typeface="Arimo"/>
            </a:endParaRPr>
          </a:p>
          <a:p>
            <a:pPr algn="just" marL="12700" marR="2421255" indent="-635">
              <a:lnSpc>
                <a:spcPct val="102200"/>
              </a:lnSpc>
            </a:pPr>
            <a:r>
              <a:rPr dirty="0" sz="850" spc="-50">
                <a:latin typeface="Arimo"/>
                <a:cs typeface="Arimo"/>
              </a:rPr>
              <a:t>[DS:SI]</a:t>
            </a:r>
            <a:r>
              <a:rPr dirty="0" sz="850" spc="-50">
                <a:latin typeface="WenQuanYi Micro Hei Mono"/>
                <a:cs typeface="WenQuanYi Micro Hei Mono"/>
              </a:rPr>
              <a:t>‐</a:t>
            </a:r>
            <a:r>
              <a:rPr dirty="0" sz="850" spc="-50">
                <a:latin typeface="Arimo"/>
                <a:cs typeface="Arimo"/>
              </a:rPr>
              <a:t>[ES:DI]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lemden </a:t>
            </a:r>
            <a:r>
              <a:rPr dirty="0" sz="850" spc="-30">
                <a:latin typeface="Arimo"/>
                <a:cs typeface="Arimo"/>
              </a:rPr>
              <a:t>bayraklar </a:t>
            </a:r>
            <a:r>
              <a:rPr dirty="0" sz="850" spc="-15">
                <a:latin typeface="Arimo"/>
                <a:cs typeface="Arimo"/>
              </a:rPr>
              <a:t>etkilenir.  </a:t>
            </a:r>
            <a:r>
              <a:rPr dirty="0" sz="850" spc="-50">
                <a:latin typeface="Arimo"/>
                <a:cs typeface="Arimo"/>
              </a:rPr>
              <a:t>DI </a:t>
            </a:r>
            <a:r>
              <a:rPr dirty="0" sz="850" spc="-40">
                <a:latin typeface="WenQuanYi Micro Hei Mono"/>
                <a:cs typeface="WenQuanYi Micro Hei Mono"/>
              </a:rPr>
              <a:t>←</a:t>
            </a:r>
            <a:r>
              <a:rPr dirty="0" sz="850" spc="-40">
                <a:latin typeface="Arimo"/>
                <a:cs typeface="Arimo"/>
              </a:rPr>
              <a:t>DI</a:t>
            </a:r>
            <a:r>
              <a:rPr dirty="0" sz="850" spc="-40">
                <a:latin typeface="WenQuanYi Micro Hei Mono"/>
                <a:cs typeface="WenQuanYi Micro Hei Mono"/>
              </a:rPr>
              <a:t>‐</a:t>
            </a:r>
            <a:r>
              <a:rPr dirty="0" sz="850" spc="-40">
                <a:latin typeface="Arimo"/>
                <a:cs typeface="Arimo"/>
              </a:rPr>
              <a:t>4</a:t>
            </a:r>
            <a:endParaRPr sz="85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  <a:spcBef>
                <a:spcPts val="20"/>
              </a:spcBef>
            </a:pPr>
            <a:r>
              <a:rPr dirty="0" sz="850" spc="-95">
                <a:latin typeface="Arimo"/>
                <a:cs typeface="Arimo"/>
              </a:rPr>
              <a:t>SI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60">
                <a:latin typeface="WenQuanYi Micro Hei Mono"/>
                <a:cs typeface="WenQuanYi Micro Hei Mono"/>
              </a:rPr>
              <a:t>←</a:t>
            </a:r>
            <a:r>
              <a:rPr dirty="0" sz="850" spc="-60">
                <a:latin typeface="Arimo"/>
                <a:cs typeface="Arimo"/>
              </a:rPr>
              <a:t>SI</a:t>
            </a:r>
            <a:r>
              <a:rPr dirty="0" sz="850" spc="-60">
                <a:latin typeface="WenQuanYi Micro Hei Mono"/>
                <a:cs typeface="WenQuanYi Micro Hei Mono"/>
              </a:rPr>
              <a:t>‐</a:t>
            </a:r>
            <a:r>
              <a:rPr dirty="0" sz="850" spc="-60">
                <a:latin typeface="Arimo"/>
                <a:cs typeface="Arimo"/>
              </a:rPr>
              <a:t>4</a:t>
            </a:r>
            <a:endParaRPr sz="850">
              <a:latin typeface="Arimo"/>
              <a:cs typeface="Arim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243</a:t>
            </a:r>
            <a:endParaRPr sz="550">
              <a:latin typeface="Arimo"/>
              <a:cs typeface="Arim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244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518" y="541385"/>
            <a:ext cx="175704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" b="1">
                <a:latin typeface="Arial"/>
                <a:cs typeface="Arial"/>
              </a:rPr>
              <a:t>SCASB </a:t>
            </a:r>
            <a:r>
              <a:rPr dirty="0" sz="1150" b="1">
                <a:latin typeface="Arial"/>
                <a:cs typeface="Arial"/>
              </a:rPr>
              <a:t>Scan </a:t>
            </a:r>
            <a:r>
              <a:rPr dirty="0" sz="1150" spc="-5" b="1">
                <a:latin typeface="Arial"/>
                <a:cs typeface="Arial"/>
              </a:rPr>
              <a:t>String</a:t>
            </a:r>
            <a:r>
              <a:rPr dirty="0" sz="1150" spc="-55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Byte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651509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7911" y="1205783"/>
            <a:ext cx="4349115" cy="952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35">
                <a:latin typeface="Arimo"/>
                <a:cs typeface="Arimo"/>
              </a:rPr>
              <a:t>SCASB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90">
                <a:latin typeface="Arimo"/>
                <a:cs typeface="Arimo"/>
              </a:rPr>
              <a:t>AL yazmac</a:t>
            </a:r>
            <a:r>
              <a:rPr dirty="0" sz="850" spc="-90">
                <a:latin typeface="WenQuanYi Micro Hei Mono"/>
                <a:cs typeface="WenQuanYi Micro Hei Mono"/>
              </a:rPr>
              <a:t>ı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90">
                <a:latin typeface="Arimo"/>
                <a:cs typeface="Arimo"/>
              </a:rPr>
              <a:t>ES:DI </a:t>
            </a:r>
            <a:r>
              <a:rPr dirty="0" sz="850" spc="-15">
                <a:latin typeface="Arimo"/>
                <a:cs typeface="Arimo"/>
              </a:rPr>
              <a:t>ikilisinin </a:t>
            </a:r>
            <a:r>
              <a:rPr dirty="0" sz="850" spc="-30">
                <a:latin typeface="Arimo"/>
                <a:cs typeface="Arimo"/>
              </a:rPr>
              <a:t>gösterdi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 adreste </a:t>
            </a:r>
            <a:r>
              <a:rPr dirty="0" sz="850" spc="-20">
                <a:latin typeface="Arimo"/>
                <a:cs typeface="Arimo"/>
              </a:rPr>
              <a:t>bulunan </a:t>
            </a:r>
            <a:r>
              <a:rPr dirty="0" sz="850" spc="-60">
                <a:latin typeface="Arimo"/>
                <a:cs typeface="Arimo"/>
              </a:rPr>
              <a:t>byte’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110">
                <a:latin typeface="Arimo"/>
                <a:cs typeface="Arimo"/>
              </a:rPr>
              <a:t>kar</a:t>
            </a:r>
            <a:r>
              <a:rPr dirty="0" sz="850" spc="-110">
                <a:latin typeface="WenQuanYi Micro Hei Mono"/>
                <a:cs typeface="WenQuanYi Micro Hei Mono"/>
              </a:rPr>
              <a:t>şı</a:t>
            </a:r>
            <a:r>
              <a:rPr dirty="0" sz="850" spc="-110">
                <a:latin typeface="Arimo"/>
                <a:cs typeface="Arimo"/>
              </a:rPr>
              <a:t>la</a:t>
            </a:r>
            <a:r>
              <a:rPr dirty="0" sz="850" spc="-110">
                <a:latin typeface="WenQuanYi Micro Hei Mono"/>
                <a:cs typeface="WenQuanYi Micro Hei Mono"/>
              </a:rPr>
              <a:t>ş</a:t>
            </a:r>
            <a:r>
              <a:rPr dirty="0" sz="850" spc="-110">
                <a:latin typeface="Arimo"/>
                <a:cs typeface="Arimo"/>
              </a:rPr>
              <a:t>t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r. </a:t>
            </a:r>
            <a:r>
              <a:rPr dirty="0" sz="850" spc="-60">
                <a:latin typeface="Arimo"/>
                <a:cs typeface="Arimo"/>
              </a:rPr>
              <a:t>Bu  </a:t>
            </a:r>
            <a:r>
              <a:rPr dirty="0" sz="850" spc="-80">
                <a:latin typeface="Arimo"/>
                <a:cs typeface="Arimo"/>
              </a:rPr>
              <a:t>kar</a:t>
            </a:r>
            <a:r>
              <a:rPr dirty="0" sz="850" spc="-80">
                <a:latin typeface="WenQuanYi Micro Hei Mono"/>
                <a:cs typeface="WenQuanYi Micro Hei Mono"/>
              </a:rPr>
              <a:t>şı</a:t>
            </a:r>
            <a:r>
              <a:rPr dirty="0" sz="850" spc="-80">
                <a:latin typeface="Arimo"/>
                <a:cs typeface="Arimo"/>
              </a:rPr>
              <a:t>la</a:t>
            </a:r>
            <a:r>
              <a:rPr dirty="0" sz="850" spc="-80">
                <a:latin typeface="WenQuanYi Micro Hei Mono"/>
                <a:cs typeface="WenQuanYi Micro Hei Mono"/>
              </a:rPr>
              <a:t>ş</a:t>
            </a:r>
            <a:r>
              <a:rPr dirty="0" sz="850" spc="-80">
                <a:latin typeface="Arimo"/>
                <a:cs typeface="Arimo"/>
              </a:rPr>
              <a:t>t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rmadan </a:t>
            </a:r>
            <a:r>
              <a:rPr dirty="0" sz="850" spc="-50">
                <a:latin typeface="Arimo"/>
                <a:cs typeface="Arimo"/>
              </a:rPr>
              <a:t>sadece </a:t>
            </a:r>
            <a:r>
              <a:rPr dirty="0" sz="850" spc="-30">
                <a:latin typeface="Arimo"/>
                <a:cs typeface="Arimo"/>
              </a:rPr>
              <a:t>bayraklar </a:t>
            </a:r>
            <a:r>
              <a:rPr dirty="0" sz="850" spc="-15">
                <a:latin typeface="Arimo"/>
                <a:cs typeface="Arimo"/>
              </a:rPr>
              <a:t>etkilenir.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15">
                <a:latin typeface="Arimo"/>
                <a:cs typeface="Arimo"/>
              </a:rPr>
              <a:t>komutta </a:t>
            </a:r>
            <a:r>
              <a:rPr dirty="0" sz="850" spc="-30">
                <a:latin typeface="Arimo"/>
                <a:cs typeface="Arimo"/>
              </a:rPr>
              <a:t>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 </a:t>
            </a:r>
            <a:r>
              <a:rPr dirty="0" sz="850" spc="-20">
                <a:latin typeface="Arimo"/>
                <a:cs typeface="Arimo"/>
              </a:rPr>
              <a:t>benzerleri gibi </a:t>
            </a:r>
            <a:r>
              <a:rPr dirty="0" sz="850" spc="-140">
                <a:latin typeface="Arimo"/>
                <a:cs typeface="Arimo"/>
              </a:rPr>
              <a:t>REP </a:t>
            </a:r>
            <a:r>
              <a:rPr dirty="0" sz="850" spc="-20">
                <a:latin typeface="Arimo"/>
                <a:cs typeface="Arimo"/>
              </a:rPr>
              <a:t>ön </a:t>
            </a:r>
            <a:r>
              <a:rPr dirty="0" sz="850" spc="-15">
                <a:latin typeface="Arimo"/>
                <a:cs typeface="Arimo"/>
              </a:rPr>
              <a:t>ekleri ile  </a:t>
            </a:r>
            <a:r>
              <a:rPr dirty="0" sz="850" spc="-85">
                <a:latin typeface="Arimo"/>
                <a:cs typeface="Arimo"/>
              </a:rPr>
              <a:t>ba</a:t>
            </a:r>
            <a:r>
              <a:rPr dirty="0" sz="850" spc="-85">
                <a:latin typeface="WenQuanYi Micro Hei Mono"/>
                <a:cs typeface="WenQuanYi Micro Hei Mono"/>
              </a:rPr>
              <a:t>ğ</a:t>
            </a:r>
            <a:r>
              <a:rPr dirty="0" sz="850" spc="-85">
                <a:latin typeface="Arimo"/>
                <a:cs typeface="Arimo"/>
              </a:rPr>
              <a:t>lant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335">
                <a:latin typeface="WenQuanYi Micro Hei Mono"/>
                <a:cs typeface="WenQuanYi Micro Hei Mono"/>
              </a:rPr>
              <a:t>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65">
                <a:latin typeface="Arimo"/>
                <a:cs typeface="Arimo"/>
              </a:rPr>
              <a:t>kullan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lmaktad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  <a:spcBef>
                <a:spcPts val="20"/>
              </a:spcBef>
            </a:pP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lan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lem:</a:t>
            </a:r>
            <a:endParaRPr sz="85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  <a:spcBef>
                <a:spcPts val="25"/>
              </a:spcBef>
            </a:pPr>
            <a:r>
              <a:rPr dirty="0" sz="850" spc="-60">
                <a:latin typeface="Arimo"/>
                <a:cs typeface="Arimo"/>
              </a:rPr>
              <a:t>AL</a:t>
            </a:r>
            <a:r>
              <a:rPr dirty="0" sz="850" spc="-60">
                <a:latin typeface="WenQuanYi Micro Hei Mono"/>
                <a:cs typeface="WenQuanYi Micro Hei Mono"/>
              </a:rPr>
              <a:t>‐</a:t>
            </a:r>
            <a:r>
              <a:rPr dirty="0" sz="850" spc="-60">
                <a:latin typeface="Arimo"/>
                <a:cs typeface="Arimo"/>
              </a:rPr>
              <a:t>[ES:DI] </a:t>
            </a:r>
            <a:r>
              <a:rPr dirty="0" sz="850" spc="-40">
                <a:latin typeface="Arimo"/>
                <a:cs typeface="Arimo"/>
              </a:rPr>
              <a:t>Bayraklar </a:t>
            </a:r>
            <a:r>
              <a:rPr dirty="0" sz="850" spc="-15">
                <a:latin typeface="Arimo"/>
                <a:cs typeface="Arimo"/>
              </a:rPr>
              <a:t>etkilenir.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45">
                <a:latin typeface="Arimo"/>
                <a:cs typeface="Arimo"/>
              </a:rPr>
              <a:t>DI=DI</a:t>
            </a:r>
            <a:r>
              <a:rPr dirty="0" sz="850" spc="-45">
                <a:latin typeface="WenQuanYi Micro Hei Mono"/>
                <a:cs typeface="WenQuanYi Micro Hei Mono"/>
              </a:rPr>
              <a:t>‐</a:t>
            </a:r>
            <a:r>
              <a:rPr dirty="0" sz="850" spc="-45">
                <a:latin typeface="Arimo"/>
                <a:cs typeface="Arimo"/>
              </a:rPr>
              <a:t>1</a:t>
            </a:r>
            <a:endParaRPr sz="85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  <a:spcBef>
                <a:spcPts val="25"/>
              </a:spcBef>
            </a:pPr>
            <a:r>
              <a:rPr dirty="0" sz="850" spc="-75">
                <a:latin typeface="Arimo"/>
                <a:cs typeface="Arimo"/>
              </a:rPr>
              <a:t>(DF </a:t>
            </a:r>
            <a:r>
              <a:rPr dirty="0" sz="850" spc="-35">
                <a:latin typeface="Arimo"/>
                <a:cs typeface="Arimo"/>
              </a:rPr>
              <a:t>0 </a:t>
            </a:r>
            <a:r>
              <a:rPr dirty="0" sz="850" spc="-40">
                <a:latin typeface="Arimo"/>
                <a:cs typeface="Arimo"/>
              </a:rPr>
              <a:t>ise </a:t>
            </a:r>
            <a:r>
              <a:rPr dirty="0" sz="850" spc="-50">
                <a:latin typeface="Arimo"/>
                <a:cs typeface="Arimo"/>
              </a:rPr>
              <a:t>art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rma</a:t>
            </a:r>
            <a:r>
              <a:rPr dirty="0" sz="850" spc="-20">
                <a:latin typeface="Arimo"/>
                <a:cs typeface="Arimo"/>
              </a:rPr>
              <a:t> </a:t>
            </a:r>
            <a:r>
              <a:rPr dirty="0" sz="850" spc="-55">
                <a:latin typeface="Arimo"/>
                <a:cs typeface="Arimo"/>
              </a:rPr>
              <a:t>olacakt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r.)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245</a:t>
            </a:r>
            <a:endParaRPr sz="550">
              <a:latin typeface="Arimo"/>
              <a:cs typeface="Arim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35306" y="541385"/>
            <a:ext cx="45021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5" b="1">
                <a:latin typeface="Arial"/>
                <a:cs typeface="Arial"/>
              </a:rPr>
              <a:t>Örnek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83275" y="651509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14707" y="1205783"/>
            <a:ext cx="718185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14">
                <a:latin typeface="Arimo"/>
                <a:cs typeface="Arimo"/>
              </a:rPr>
              <a:t>LEA </a:t>
            </a:r>
            <a:r>
              <a:rPr dirty="0" sz="850" spc="-40">
                <a:latin typeface="Arimo"/>
                <a:cs typeface="Arimo"/>
              </a:rPr>
              <a:t>DI,mesaj  </a:t>
            </a: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100">
                <a:latin typeface="Arimo"/>
                <a:cs typeface="Arimo"/>
              </a:rPr>
              <a:t> </a:t>
            </a:r>
            <a:r>
              <a:rPr dirty="0" sz="850" spc="-80">
                <a:latin typeface="Arimo"/>
                <a:cs typeface="Arimo"/>
              </a:rPr>
              <a:t>CX,000CH  </a:t>
            </a:r>
            <a:r>
              <a:rPr dirty="0" sz="850" spc="-120">
                <a:latin typeface="Arimo"/>
                <a:cs typeface="Arimo"/>
              </a:rPr>
              <a:t>CLD</a:t>
            </a:r>
            <a:endParaRPr sz="850">
              <a:latin typeface="Arimo"/>
              <a:cs typeface="Arimo"/>
            </a:endParaRPr>
          </a:p>
          <a:p>
            <a:pPr marL="12700" marR="93345">
              <a:lnSpc>
                <a:spcPct val="102200"/>
              </a:lnSpc>
            </a:pP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15">
                <a:latin typeface="Arimo"/>
                <a:cs typeface="Arimo"/>
              </a:rPr>
              <a:t>AL,’*’  </a:t>
            </a:r>
            <a:r>
              <a:rPr dirty="0" sz="850" spc="-120">
                <a:latin typeface="Arimo"/>
                <a:cs typeface="Arimo"/>
              </a:rPr>
              <a:t>REPNE</a:t>
            </a:r>
            <a:r>
              <a:rPr dirty="0" sz="850" spc="-130">
                <a:latin typeface="Arimo"/>
                <a:cs typeface="Arimo"/>
              </a:rPr>
              <a:t> </a:t>
            </a:r>
            <a:r>
              <a:rPr dirty="0" sz="850" spc="-135">
                <a:latin typeface="Arimo"/>
                <a:cs typeface="Arimo"/>
              </a:rPr>
              <a:t>SCASB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150">
                <a:latin typeface="Arimo"/>
                <a:cs typeface="Arimo"/>
              </a:rPr>
              <a:t>JE</a:t>
            </a:r>
            <a:r>
              <a:rPr dirty="0" sz="850" spc="-140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buldu</a:t>
            </a:r>
            <a:endParaRPr sz="850">
              <a:latin typeface="Arimo"/>
              <a:cs typeface="Arim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4707" y="2132337"/>
            <a:ext cx="4349115" cy="1084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0">
                <a:latin typeface="Arimo"/>
                <a:cs typeface="Arimo"/>
              </a:rPr>
              <a:t>Mesaj </a:t>
            </a:r>
            <a:r>
              <a:rPr dirty="0" sz="850" spc="-15">
                <a:latin typeface="Arimo"/>
                <a:cs typeface="Arimo"/>
              </a:rPr>
              <a:t>isimli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100">
                <a:latin typeface="Arimo"/>
                <a:cs typeface="Arimo"/>
              </a:rPr>
              <a:t>alan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20">
                <a:latin typeface="Arimo"/>
                <a:cs typeface="Arimo"/>
              </a:rPr>
              <a:t>içinde </a:t>
            </a:r>
            <a:r>
              <a:rPr dirty="0" sz="850" spc="50">
                <a:latin typeface="Arimo"/>
                <a:cs typeface="Arimo"/>
              </a:rPr>
              <a:t>‘*’ </a:t>
            </a:r>
            <a:r>
              <a:rPr dirty="0" sz="850" spc="-20">
                <a:latin typeface="Arimo"/>
                <a:cs typeface="Arimo"/>
              </a:rPr>
              <a:t>karakteri </a:t>
            </a:r>
            <a:r>
              <a:rPr dirty="0" sz="850" spc="-55">
                <a:latin typeface="Arimo"/>
                <a:cs typeface="Arimo"/>
              </a:rPr>
              <a:t>aranmaktad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r. </a:t>
            </a:r>
            <a:r>
              <a:rPr dirty="0" sz="850" spc="-35">
                <a:latin typeface="Arimo"/>
                <a:cs typeface="Arimo"/>
              </a:rPr>
              <a:t>Bunun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50">
                <a:latin typeface="Arimo"/>
                <a:cs typeface="Arimo"/>
              </a:rPr>
              <a:t>DI </a:t>
            </a:r>
            <a:r>
              <a:rPr dirty="0" sz="850" spc="-80">
                <a:latin typeface="Arimo"/>
                <a:cs typeface="Arimo"/>
              </a:rPr>
              <a:t>yazmac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na </a:t>
            </a:r>
            <a:r>
              <a:rPr dirty="0" sz="850" spc="-45">
                <a:latin typeface="Arimo"/>
                <a:cs typeface="Arimo"/>
              </a:rPr>
              <a:t>mesaj  </a:t>
            </a:r>
            <a:r>
              <a:rPr dirty="0" sz="850" spc="-40">
                <a:latin typeface="Arimo"/>
                <a:cs typeface="Arimo"/>
              </a:rPr>
              <a:t>de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keninin </a:t>
            </a:r>
            <a:r>
              <a:rPr dirty="0" sz="850" spc="-85">
                <a:latin typeface="Arimo"/>
                <a:cs typeface="Arimo"/>
              </a:rPr>
              <a:t>ba</a:t>
            </a:r>
            <a:r>
              <a:rPr dirty="0" sz="850" spc="-85">
                <a:latin typeface="WenQuanYi Micro Hei Mono"/>
                <a:cs typeface="WenQuanYi Micro Hei Mono"/>
              </a:rPr>
              <a:t>ş</a:t>
            </a:r>
            <a:r>
              <a:rPr dirty="0" sz="850" spc="-85">
                <a:latin typeface="Arimo"/>
                <a:cs typeface="Arimo"/>
              </a:rPr>
              <a:t>lang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ç </a:t>
            </a:r>
            <a:r>
              <a:rPr dirty="0" sz="850" spc="-30">
                <a:latin typeface="Arimo"/>
                <a:cs typeface="Arimo"/>
              </a:rPr>
              <a:t>adresi, </a:t>
            </a:r>
            <a:r>
              <a:rPr dirty="0" sz="850" spc="-65">
                <a:latin typeface="Arimo"/>
                <a:cs typeface="Arimo"/>
              </a:rPr>
              <a:t>AL’ye </a:t>
            </a:r>
            <a:r>
              <a:rPr dirty="0" sz="850" spc="-45">
                <a:latin typeface="Arimo"/>
                <a:cs typeface="Arimo"/>
              </a:rPr>
              <a:t>aranacak </a:t>
            </a:r>
            <a:r>
              <a:rPr dirty="0" sz="850" spc="-50">
                <a:latin typeface="Arimo"/>
                <a:cs typeface="Arimo"/>
              </a:rPr>
              <a:t>karakter,CX’e </a:t>
            </a:r>
            <a:r>
              <a:rPr dirty="0" sz="850" spc="-15">
                <a:latin typeface="Arimo"/>
                <a:cs typeface="Arimo"/>
              </a:rPr>
              <a:t>tekrar </a:t>
            </a:r>
            <a:r>
              <a:rPr dirty="0" sz="850" spc="-155">
                <a:latin typeface="Arimo"/>
                <a:cs typeface="Arimo"/>
              </a:rPr>
              <a:t>say</a:t>
            </a:r>
            <a:r>
              <a:rPr dirty="0" sz="850" spc="-155">
                <a:latin typeface="WenQuanYi Micro Hei Mono"/>
                <a:cs typeface="WenQuanYi Micro Hei Mono"/>
              </a:rPr>
              <a:t>ı</a:t>
            </a:r>
            <a:r>
              <a:rPr dirty="0" sz="850" spc="-155">
                <a:latin typeface="Arimo"/>
                <a:cs typeface="Arimo"/>
              </a:rPr>
              <a:t>s</a:t>
            </a:r>
            <a:r>
              <a:rPr dirty="0" sz="850" spc="-15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verilmi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, </a:t>
            </a:r>
            <a:r>
              <a:rPr dirty="0" sz="850" spc="-114">
                <a:latin typeface="Arimo"/>
                <a:cs typeface="Arimo"/>
              </a:rPr>
              <a:t>CLD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80">
                <a:latin typeface="Arimo"/>
                <a:cs typeface="Arimo"/>
              </a:rPr>
              <a:t>DF=0  </a:t>
            </a:r>
            <a:r>
              <a:rPr dirty="0" sz="850" spc="-65">
                <a:latin typeface="Arimo"/>
                <a:cs typeface="Arimo"/>
              </a:rPr>
              <a:t>yap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larak </a:t>
            </a:r>
            <a:r>
              <a:rPr dirty="0" sz="850" spc="-50">
                <a:latin typeface="Arimo"/>
                <a:cs typeface="Arimo"/>
              </a:rPr>
              <a:t>DI </a:t>
            </a:r>
            <a:r>
              <a:rPr dirty="0" sz="850" spc="-100">
                <a:latin typeface="Arimo"/>
                <a:cs typeface="Arimo"/>
              </a:rPr>
              <a:t>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artan </a:t>
            </a:r>
            <a:r>
              <a:rPr dirty="0" sz="850" spc="-30">
                <a:latin typeface="Arimo"/>
                <a:cs typeface="Arimo"/>
              </a:rPr>
              <a:t>yönde </a:t>
            </a:r>
            <a:r>
              <a:rPr dirty="0" sz="850" spc="-60">
                <a:latin typeface="Arimo"/>
                <a:cs typeface="Arimo"/>
              </a:rPr>
              <a:t>de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i</a:t>
            </a:r>
            <a:r>
              <a:rPr dirty="0" sz="850" spc="-60">
                <a:latin typeface="WenQuanYi Micro Hei Mono"/>
                <a:cs typeface="WenQuanYi Micro Hei Mono"/>
              </a:rPr>
              <a:t>ş</a:t>
            </a:r>
            <a:r>
              <a:rPr dirty="0" sz="850" spc="-60">
                <a:latin typeface="Arimo"/>
                <a:cs typeface="Arimo"/>
              </a:rPr>
              <a:t>ece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i</a:t>
            </a:r>
            <a:r>
              <a:rPr dirty="0" sz="850" spc="-110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belirlenmi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tir.</a:t>
            </a:r>
            <a:endParaRPr sz="85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50">
                <a:latin typeface="Arimo"/>
                <a:cs typeface="Arimo"/>
              </a:rPr>
              <a:t>Buna </a:t>
            </a:r>
            <a:r>
              <a:rPr dirty="0" sz="850" spc="-35">
                <a:latin typeface="Arimo"/>
                <a:cs typeface="Arimo"/>
              </a:rPr>
              <a:t>göre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20">
                <a:latin typeface="Arimo"/>
                <a:cs typeface="Arimo"/>
              </a:rPr>
              <a:t>dizi içinde </a:t>
            </a:r>
            <a:r>
              <a:rPr dirty="0" sz="850" spc="50">
                <a:latin typeface="Arimo"/>
                <a:cs typeface="Arimo"/>
              </a:rPr>
              <a:t>‘*’ </a:t>
            </a:r>
            <a:r>
              <a:rPr dirty="0" sz="850" spc="-20">
                <a:latin typeface="Arimo"/>
                <a:cs typeface="Arimo"/>
              </a:rPr>
              <a:t>karakteri </a:t>
            </a:r>
            <a:r>
              <a:rPr dirty="0" sz="850" spc="-25">
                <a:latin typeface="Arimo"/>
                <a:cs typeface="Arimo"/>
              </a:rPr>
              <a:t>bulunana </a:t>
            </a:r>
            <a:r>
              <a:rPr dirty="0" sz="850" spc="-35">
                <a:latin typeface="Arimo"/>
                <a:cs typeface="Arimo"/>
              </a:rPr>
              <a:t>kadar </a:t>
            </a:r>
            <a:r>
              <a:rPr dirty="0" sz="850" spc="-120">
                <a:latin typeface="Arimo"/>
                <a:cs typeface="Arimo"/>
              </a:rPr>
              <a:t>REPNE </a:t>
            </a:r>
            <a:r>
              <a:rPr dirty="0" sz="850" spc="-20">
                <a:latin typeface="Arimo"/>
                <a:cs typeface="Arimo"/>
              </a:rPr>
              <a:t>çevrimi içinde </a:t>
            </a:r>
            <a:r>
              <a:rPr dirty="0" sz="850" spc="-35">
                <a:latin typeface="Arimo"/>
                <a:cs typeface="Arimo"/>
              </a:rPr>
              <a:t>dönecek </a:t>
            </a:r>
            <a:r>
              <a:rPr dirty="0" sz="850" spc="-20">
                <a:latin typeface="Arimo"/>
                <a:cs typeface="Arimo"/>
              </a:rPr>
              <a:t>bu  </a:t>
            </a:r>
            <a:r>
              <a:rPr dirty="0" sz="850" spc="-65">
                <a:latin typeface="Arimo"/>
                <a:cs typeface="Arimo"/>
              </a:rPr>
              <a:t>a</a:t>
            </a:r>
            <a:r>
              <a:rPr dirty="0" sz="850" spc="-65">
                <a:latin typeface="WenQuanYi Micro Hei Mono"/>
                <a:cs typeface="WenQuanYi Micro Hei Mono"/>
              </a:rPr>
              <a:t>ş</a:t>
            </a:r>
            <a:r>
              <a:rPr dirty="0" sz="850" spc="-65">
                <a:latin typeface="Arimo"/>
                <a:cs typeface="Arimo"/>
              </a:rPr>
              <a:t>amada </a:t>
            </a:r>
            <a:r>
              <a:rPr dirty="0" sz="850" spc="-50">
                <a:latin typeface="Arimo"/>
                <a:cs typeface="Arimo"/>
              </a:rPr>
              <a:t>DI </a:t>
            </a:r>
            <a:r>
              <a:rPr dirty="0" sz="850" spc="-100">
                <a:latin typeface="Arimo"/>
                <a:cs typeface="Arimo"/>
              </a:rPr>
              <a:t>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30">
                <a:latin typeface="Arimo"/>
                <a:cs typeface="Arimo"/>
              </a:rPr>
              <a:t>gösterdi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 adresteki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55">
                <a:latin typeface="Arimo"/>
                <a:cs typeface="Arimo"/>
              </a:rPr>
              <a:t>AL’deki </a:t>
            </a:r>
            <a:r>
              <a:rPr dirty="0" sz="850" spc="-40">
                <a:latin typeface="Arimo"/>
                <a:cs typeface="Arimo"/>
              </a:rPr>
              <a:t>e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it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undan </a:t>
            </a:r>
            <a:r>
              <a:rPr dirty="0" sz="850" spc="-85">
                <a:latin typeface="Arimo"/>
                <a:cs typeface="Arimo"/>
              </a:rPr>
              <a:t>ZF=1 </a:t>
            </a:r>
            <a:r>
              <a:rPr dirty="0" sz="850" spc="-40">
                <a:latin typeface="Arimo"/>
                <a:cs typeface="Arimo"/>
              </a:rPr>
              <a:t>olacak </a:t>
            </a:r>
            <a:r>
              <a:rPr dirty="0" sz="850" spc="-125">
                <a:latin typeface="Arimo"/>
                <a:cs typeface="Arimo"/>
              </a:rPr>
              <a:t>REPNE  </a:t>
            </a:r>
            <a:r>
              <a:rPr dirty="0" sz="850" spc="-70">
                <a:latin typeface="Arimo"/>
                <a:cs typeface="Arimo"/>
              </a:rPr>
              <a:t>sa</a:t>
            </a:r>
            <a:r>
              <a:rPr dirty="0" sz="850" spc="-70">
                <a:latin typeface="WenQuanYi Micro Hei Mono"/>
                <a:cs typeface="WenQuanYi Micro Hei Mono"/>
              </a:rPr>
              <a:t>ğ</a:t>
            </a:r>
            <a:r>
              <a:rPr dirty="0" sz="850" spc="-70">
                <a:latin typeface="Arimo"/>
                <a:cs typeface="Arimo"/>
              </a:rPr>
              <a:t>lanamay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p </a:t>
            </a:r>
            <a:r>
              <a:rPr dirty="0" sz="850" spc="-25">
                <a:latin typeface="Arimo"/>
                <a:cs typeface="Arimo"/>
              </a:rPr>
              <a:t>çevrimden </a:t>
            </a:r>
            <a:r>
              <a:rPr dirty="0" sz="850" spc="-100">
                <a:latin typeface="Arimo"/>
                <a:cs typeface="Arimo"/>
              </a:rPr>
              <a:t>ç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k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lacakt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r. </a:t>
            </a:r>
            <a:r>
              <a:rPr dirty="0" sz="850" spc="-30">
                <a:latin typeface="Arimo"/>
                <a:cs typeface="Arimo"/>
              </a:rPr>
              <a:t>Çevrimin </a:t>
            </a:r>
            <a:r>
              <a:rPr dirty="0" sz="850" spc="-15">
                <a:latin typeface="Arimo"/>
                <a:cs typeface="Arimo"/>
              </a:rPr>
              <a:t>normal </a:t>
            </a:r>
            <a:r>
              <a:rPr dirty="0" sz="850" spc="-25">
                <a:latin typeface="Arimo"/>
                <a:cs typeface="Arimo"/>
              </a:rPr>
              <a:t>yolla </a:t>
            </a:r>
            <a:r>
              <a:rPr dirty="0" sz="850" spc="-160">
                <a:latin typeface="Arimo"/>
                <a:cs typeface="Arimo"/>
              </a:rPr>
              <a:t>m</a:t>
            </a:r>
            <a:r>
              <a:rPr dirty="0" sz="850" spc="-160">
                <a:latin typeface="WenQuanYi Micro Hei Mono"/>
                <a:cs typeface="WenQuanYi Micro Hei Mono"/>
              </a:rPr>
              <a:t>ı </a:t>
            </a:r>
            <a:r>
              <a:rPr dirty="0" sz="850" spc="-55">
                <a:latin typeface="Arimo"/>
                <a:cs typeface="Arimo"/>
              </a:rPr>
              <a:t>yoksa </a:t>
            </a:r>
            <a:r>
              <a:rPr dirty="0" sz="850" spc="-85">
                <a:latin typeface="Arimo"/>
                <a:cs typeface="Arimo"/>
              </a:rPr>
              <a:t>ZF=1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5">
                <a:latin typeface="Arimo"/>
                <a:cs typeface="Arimo"/>
              </a:rPr>
              <a:t>mi bitti</a:t>
            </a:r>
            <a:r>
              <a:rPr dirty="0" sz="850" spc="-5">
                <a:latin typeface="WenQuanYi Micro Hei Mono"/>
                <a:cs typeface="WenQuanYi Micro Hei Mono"/>
              </a:rPr>
              <a:t>ğ</a:t>
            </a:r>
            <a:r>
              <a:rPr dirty="0" sz="850" spc="-5">
                <a:latin typeface="Arimo"/>
                <a:cs typeface="Arimo"/>
              </a:rPr>
              <a:t>ini  </a:t>
            </a:r>
            <a:r>
              <a:rPr dirty="0" sz="850" spc="-35">
                <a:latin typeface="Arimo"/>
                <a:cs typeface="Arimo"/>
              </a:rPr>
              <a:t>anlamak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40">
                <a:latin typeface="Arimo"/>
                <a:cs typeface="Arimo"/>
              </a:rPr>
              <a:t>ko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ullu </a:t>
            </a:r>
            <a:r>
              <a:rPr dirty="0" sz="850" spc="-25">
                <a:latin typeface="Arimo"/>
                <a:cs typeface="Arimo"/>
              </a:rPr>
              <a:t>dallanma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120">
                <a:latin typeface="Arimo"/>
                <a:cs typeface="Arimo"/>
              </a:rPr>
              <a:t>ZF </a:t>
            </a:r>
            <a:r>
              <a:rPr dirty="0" sz="850" spc="-95">
                <a:latin typeface="Arimo"/>
                <a:cs typeface="Arimo"/>
              </a:rPr>
              <a:t>bayra</a:t>
            </a:r>
            <a:r>
              <a:rPr dirty="0" sz="850" spc="-95">
                <a:latin typeface="WenQuanYi Micro Hei Mono"/>
                <a:cs typeface="WenQuanYi Micro Hei Mono"/>
              </a:rPr>
              <a:t>ğı</a:t>
            </a:r>
            <a:r>
              <a:rPr dirty="0" sz="850" spc="-95">
                <a:latin typeface="Arimo"/>
                <a:cs typeface="Arimo"/>
              </a:rPr>
              <a:t>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durumu </a:t>
            </a:r>
            <a:r>
              <a:rPr dirty="0" sz="850" spc="-10">
                <a:latin typeface="Arimo"/>
                <a:cs typeface="Arimo"/>
              </a:rPr>
              <a:t>kontrol </a:t>
            </a:r>
            <a:r>
              <a:rPr dirty="0" sz="850" spc="-20">
                <a:latin typeface="Arimo"/>
                <a:cs typeface="Arimo"/>
              </a:rPr>
              <a:t>edilerek </a:t>
            </a:r>
            <a:r>
              <a:rPr dirty="0" sz="850" spc="-70">
                <a:latin typeface="Arimo"/>
                <a:cs typeface="Arimo"/>
              </a:rPr>
              <a:t>aranan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  </a:t>
            </a:r>
            <a:r>
              <a:rPr dirty="0" sz="850" spc="-15">
                <a:latin typeface="Arimo"/>
                <a:cs typeface="Arimo"/>
              </a:rPr>
              <a:t>bulunup </a:t>
            </a:r>
            <a:r>
              <a:rPr dirty="0" sz="850" spc="-75">
                <a:latin typeface="Arimo"/>
                <a:cs typeface="Arimo"/>
              </a:rPr>
              <a:t>bulunmad</a:t>
            </a:r>
            <a:r>
              <a:rPr dirty="0" sz="850" spc="-75">
                <a:latin typeface="WenQuanYi Micro Hei Mono"/>
                <a:cs typeface="WenQuanYi Micro Hei Mono"/>
              </a:rPr>
              <a:t>ığı</a:t>
            </a:r>
            <a:r>
              <a:rPr dirty="0" sz="850" spc="-75">
                <a:latin typeface="Arimo"/>
                <a:cs typeface="Arimo"/>
              </a:rPr>
              <a:t>na </a:t>
            </a:r>
            <a:r>
              <a:rPr dirty="0" sz="850" spc="-30">
                <a:latin typeface="Arimo"/>
                <a:cs typeface="Arimo"/>
              </a:rPr>
              <a:t>karar </a:t>
            </a:r>
            <a:r>
              <a:rPr dirty="0" sz="850" spc="-20">
                <a:latin typeface="Arimo"/>
                <a:cs typeface="Arimo"/>
              </a:rPr>
              <a:t>verilmektedir.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246</a:t>
            </a:r>
            <a:endParaRPr sz="550">
              <a:latin typeface="Arimo"/>
              <a:cs typeface="Arim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48518" y="4314552"/>
            <a:ext cx="1844039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" b="1">
                <a:latin typeface="Arial"/>
                <a:cs typeface="Arial"/>
              </a:rPr>
              <a:t>SCASW </a:t>
            </a:r>
            <a:r>
              <a:rPr dirty="0" sz="1150" b="1">
                <a:latin typeface="Arial"/>
                <a:cs typeface="Arial"/>
              </a:rPr>
              <a:t>Scan </a:t>
            </a:r>
            <a:r>
              <a:rPr dirty="0" sz="1150" spc="-5" b="1">
                <a:latin typeface="Arial"/>
                <a:cs typeface="Arial"/>
              </a:rPr>
              <a:t>String</a:t>
            </a:r>
            <a:r>
              <a:rPr dirty="0" sz="1150" spc="-6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Word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6493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7911" y="4978953"/>
            <a:ext cx="4349115" cy="952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25">
                <a:latin typeface="Arimo"/>
                <a:cs typeface="Arimo"/>
              </a:rPr>
              <a:t>SCASW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95">
                <a:latin typeface="Arimo"/>
                <a:cs typeface="Arimo"/>
              </a:rPr>
              <a:t>AX </a:t>
            </a:r>
            <a:r>
              <a:rPr dirty="0" sz="850" spc="-90">
                <a:latin typeface="Arimo"/>
                <a:cs typeface="Arimo"/>
              </a:rPr>
              <a:t>yazmac</a:t>
            </a:r>
            <a:r>
              <a:rPr dirty="0" sz="850" spc="-90">
                <a:latin typeface="WenQuanYi Micro Hei Mono"/>
                <a:cs typeface="WenQuanYi Micro Hei Mono"/>
              </a:rPr>
              <a:t>ı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90">
                <a:latin typeface="Arimo"/>
                <a:cs typeface="Arimo"/>
              </a:rPr>
              <a:t>ES:DI </a:t>
            </a:r>
            <a:r>
              <a:rPr dirty="0" sz="850" spc="-15">
                <a:latin typeface="Arimo"/>
                <a:cs typeface="Arimo"/>
              </a:rPr>
              <a:t>ikilisinin </a:t>
            </a:r>
            <a:r>
              <a:rPr dirty="0" sz="850" spc="-30">
                <a:latin typeface="Arimo"/>
                <a:cs typeface="Arimo"/>
              </a:rPr>
              <a:t>gösterdi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 adreste </a:t>
            </a:r>
            <a:r>
              <a:rPr dirty="0" sz="850" spc="-20">
                <a:latin typeface="Arimo"/>
                <a:cs typeface="Arimo"/>
              </a:rPr>
              <a:t>bulunan </a:t>
            </a:r>
            <a:r>
              <a:rPr dirty="0" sz="850" spc="-10">
                <a:latin typeface="Arimo"/>
                <a:cs typeface="Arimo"/>
              </a:rPr>
              <a:t>word’ü </a:t>
            </a:r>
            <a:r>
              <a:rPr dirty="0" sz="850" spc="-105">
                <a:latin typeface="Arimo"/>
                <a:cs typeface="Arimo"/>
              </a:rPr>
              <a:t>kar</a:t>
            </a:r>
            <a:r>
              <a:rPr dirty="0" sz="850" spc="-105">
                <a:latin typeface="WenQuanYi Micro Hei Mono"/>
                <a:cs typeface="WenQuanYi Micro Hei Mono"/>
              </a:rPr>
              <a:t>şı</a:t>
            </a:r>
            <a:r>
              <a:rPr dirty="0" sz="850" spc="-105">
                <a:latin typeface="Arimo"/>
                <a:cs typeface="Arimo"/>
              </a:rPr>
              <a:t>la</a:t>
            </a:r>
            <a:r>
              <a:rPr dirty="0" sz="850" spc="-105">
                <a:latin typeface="WenQuanYi Micro Hei Mono"/>
                <a:cs typeface="WenQuanYi Micro Hei Mono"/>
              </a:rPr>
              <a:t>ş</a:t>
            </a:r>
            <a:r>
              <a:rPr dirty="0" sz="850" spc="-105">
                <a:latin typeface="Arimo"/>
                <a:cs typeface="Arimo"/>
              </a:rPr>
              <a:t>t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r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r. </a:t>
            </a:r>
            <a:r>
              <a:rPr dirty="0" sz="850" spc="-60">
                <a:latin typeface="Arimo"/>
                <a:cs typeface="Arimo"/>
              </a:rPr>
              <a:t>Bu  </a:t>
            </a:r>
            <a:r>
              <a:rPr dirty="0" sz="850" spc="-80">
                <a:latin typeface="Arimo"/>
                <a:cs typeface="Arimo"/>
              </a:rPr>
              <a:t>kar</a:t>
            </a:r>
            <a:r>
              <a:rPr dirty="0" sz="850" spc="-80">
                <a:latin typeface="WenQuanYi Micro Hei Mono"/>
                <a:cs typeface="WenQuanYi Micro Hei Mono"/>
              </a:rPr>
              <a:t>şı</a:t>
            </a:r>
            <a:r>
              <a:rPr dirty="0" sz="850" spc="-80">
                <a:latin typeface="Arimo"/>
                <a:cs typeface="Arimo"/>
              </a:rPr>
              <a:t>la</a:t>
            </a:r>
            <a:r>
              <a:rPr dirty="0" sz="850" spc="-80">
                <a:latin typeface="WenQuanYi Micro Hei Mono"/>
                <a:cs typeface="WenQuanYi Micro Hei Mono"/>
              </a:rPr>
              <a:t>ş</a:t>
            </a:r>
            <a:r>
              <a:rPr dirty="0" sz="850" spc="-80">
                <a:latin typeface="Arimo"/>
                <a:cs typeface="Arimo"/>
              </a:rPr>
              <a:t>t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rmadan </a:t>
            </a:r>
            <a:r>
              <a:rPr dirty="0" sz="850" spc="-50">
                <a:latin typeface="Arimo"/>
                <a:cs typeface="Arimo"/>
              </a:rPr>
              <a:t>sadece </a:t>
            </a:r>
            <a:r>
              <a:rPr dirty="0" sz="850" spc="-30">
                <a:latin typeface="Arimo"/>
                <a:cs typeface="Arimo"/>
              </a:rPr>
              <a:t>bayraklar </a:t>
            </a:r>
            <a:r>
              <a:rPr dirty="0" sz="850" spc="-15">
                <a:latin typeface="Arimo"/>
                <a:cs typeface="Arimo"/>
              </a:rPr>
              <a:t>etkilenir.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15">
                <a:latin typeface="Arimo"/>
                <a:cs typeface="Arimo"/>
              </a:rPr>
              <a:t>komutta </a:t>
            </a:r>
            <a:r>
              <a:rPr dirty="0" sz="850" spc="-30">
                <a:latin typeface="Arimo"/>
                <a:cs typeface="Arimo"/>
              </a:rPr>
              <a:t>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 </a:t>
            </a:r>
            <a:r>
              <a:rPr dirty="0" sz="850" spc="-20">
                <a:latin typeface="Arimo"/>
                <a:cs typeface="Arimo"/>
              </a:rPr>
              <a:t>benzerleri gibi </a:t>
            </a:r>
            <a:r>
              <a:rPr dirty="0" sz="850" spc="-140">
                <a:latin typeface="Arimo"/>
                <a:cs typeface="Arimo"/>
              </a:rPr>
              <a:t>REP </a:t>
            </a:r>
            <a:r>
              <a:rPr dirty="0" sz="850" spc="-20">
                <a:latin typeface="Arimo"/>
                <a:cs typeface="Arimo"/>
              </a:rPr>
              <a:t>ön </a:t>
            </a:r>
            <a:r>
              <a:rPr dirty="0" sz="850" spc="-15">
                <a:latin typeface="Arimo"/>
                <a:cs typeface="Arimo"/>
              </a:rPr>
              <a:t>ekleri ile  </a:t>
            </a:r>
            <a:r>
              <a:rPr dirty="0" sz="850" spc="-85">
                <a:latin typeface="Arimo"/>
                <a:cs typeface="Arimo"/>
              </a:rPr>
              <a:t>ba</a:t>
            </a:r>
            <a:r>
              <a:rPr dirty="0" sz="850" spc="-85">
                <a:latin typeface="WenQuanYi Micro Hei Mono"/>
                <a:cs typeface="WenQuanYi Micro Hei Mono"/>
              </a:rPr>
              <a:t>ğ</a:t>
            </a:r>
            <a:r>
              <a:rPr dirty="0" sz="850" spc="-85">
                <a:latin typeface="Arimo"/>
                <a:cs typeface="Arimo"/>
              </a:rPr>
              <a:t>lant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335">
                <a:latin typeface="WenQuanYi Micro Hei Mono"/>
                <a:cs typeface="WenQuanYi Micro Hei Mono"/>
              </a:rPr>
              <a:t>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65">
                <a:latin typeface="Arimo"/>
                <a:cs typeface="Arimo"/>
              </a:rPr>
              <a:t>kullan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lmaktad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  <a:spcBef>
                <a:spcPts val="20"/>
              </a:spcBef>
            </a:pP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lan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lem:</a:t>
            </a:r>
            <a:endParaRPr sz="85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  <a:spcBef>
                <a:spcPts val="25"/>
              </a:spcBef>
            </a:pPr>
            <a:r>
              <a:rPr dirty="0" sz="850" spc="-60">
                <a:latin typeface="Arimo"/>
                <a:cs typeface="Arimo"/>
              </a:rPr>
              <a:t>AX</a:t>
            </a:r>
            <a:r>
              <a:rPr dirty="0" sz="850" spc="-60">
                <a:latin typeface="WenQuanYi Micro Hei Mono"/>
                <a:cs typeface="WenQuanYi Micro Hei Mono"/>
              </a:rPr>
              <a:t>‐</a:t>
            </a:r>
            <a:r>
              <a:rPr dirty="0" sz="850" spc="-60">
                <a:latin typeface="Arimo"/>
                <a:cs typeface="Arimo"/>
              </a:rPr>
              <a:t>[ES:DI] </a:t>
            </a:r>
            <a:r>
              <a:rPr dirty="0" sz="850" spc="-40">
                <a:latin typeface="Arimo"/>
                <a:cs typeface="Arimo"/>
              </a:rPr>
              <a:t>Bayraklar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etkilenir.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45">
                <a:latin typeface="Arimo"/>
                <a:cs typeface="Arimo"/>
              </a:rPr>
              <a:t>DI=DI</a:t>
            </a:r>
            <a:r>
              <a:rPr dirty="0" sz="850" spc="-45">
                <a:latin typeface="WenQuanYi Micro Hei Mono"/>
                <a:cs typeface="WenQuanYi Micro Hei Mono"/>
              </a:rPr>
              <a:t>‐</a:t>
            </a:r>
            <a:r>
              <a:rPr dirty="0" sz="850" spc="-45">
                <a:latin typeface="Arimo"/>
                <a:cs typeface="Arimo"/>
              </a:rPr>
              <a:t>2</a:t>
            </a:r>
            <a:endParaRPr sz="85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  <a:spcBef>
                <a:spcPts val="25"/>
              </a:spcBef>
            </a:pPr>
            <a:r>
              <a:rPr dirty="0" sz="850" spc="-75">
                <a:latin typeface="Arimo"/>
                <a:cs typeface="Arimo"/>
              </a:rPr>
              <a:t>(DF </a:t>
            </a:r>
            <a:r>
              <a:rPr dirty="0" sz="850" spc="-35">
                <a:latin typeface="Arimo"/>
                <a:cs typeface="Arimo"/>
              </a:rPr>
              <a:t>0 </a:t>
            </a:r>
            <a:r>
              <a:rPr dirty="0" sz="850" spc="-40">
                <a:latin typeface="Arimo"/>
                <a:cs typeface="Arimo"/>
              </a:rPr>
              <a:t>ise </a:t>
            </a:r>
            <a:r>
              <a:rPr dirty="0" sz="850" spc="-50">
                <a:latin typeface="Arimo"/>
                <a:cs typeface="Arimo"/>
              </a:rPr>
              <a:t>art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rma</a:t>
            </a:r>
            <a:r>
              <a:rPr dirty="0" sz="850" spc="-20">
                <a:latin typeface="Arimo"/>
                <a:cs typeface="Arimo"/>
              </a:rPr>
              <a:t> </a:t>
            </a:r>
            <a:r>
              <a:rPr dirty="0" sz="850" spc="-55">
                <a:latin typeface="Arimo"/>
                <a:cs typeface="Arimo"/>
              </a:rPr>
              <a:t>olacakt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r.)</a:t>
            </a:r>
            <a:endParaRPr sz="850">
              <a:latin typeface="Arimo"/>
              <a:cs typeface="Arim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035306" y="4314552"/>
            <a:ext cx="228790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" b="1">
                <a:latin typeface="Arial"/>
                <a:cs typeface="Arial"/>
              </a:rPr>
              <a:t>SCASD </a:t>
            </a:r>
            <a:r>
              <a:rPr dirty="0" sz="1150" b="1">
                <a:latin typeface="Arial"/>
                <a:cs typeface="Arial"/>
              </a:rPr>
              <a:t>Scan </a:t>
            </a:r>
            <a:r>
              <a:rPr dirty="0" sz="1150" spc="-5" b="1">
                <a:latin typeface="Arial"/>
                <a:cs typeface="Arial"/>
              </a:rPr>
              <a:t>String</a:t>
            </a:r>
            <a:r>
              <a:rPr dirty="0" sz="1150" spc="-25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Doubleword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83275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814707" y="4978953"/>
            <a:ext cx="4349115" cy="952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30">
                <a:latin typeface="Arimo"/>
                <a:cs typeface="Arimo"/>
              </a:rPr>
              <a:t>SCASD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114">
                <a:latin typeface="Arimo"/>
                <a:cs typeface="Arimo"/>
              </a:rPr>
              <a:t>EAX </a:t>
            </a:r>
            <a:r>
              <a:rPr dirty="0" sz="850" spc="-90">
                <a:latin typeface="Arimo"/>
                <a:cs typeface="Arimo"/>
              </a:rPr>
              <a:t>yazmac</a:t>
            </a:r>
            <a:r>
              <a:rPr dirty="0" sz="850" spc="-90">
                <a:latin typeface="WenQuanYi Micro Hei Mono"/>
                <a:cs typeface="WenQuanYi Micro Hei Mono"/>
              </a:rPr>
              <a:t>ı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90">
                <a:latin typeface="Arimo"/>
                <a:cs typeface="Arimo"/>
              </a:rPr>
              <a:t>ES:DI </a:t>
            </a:r>
            <a:r>
              <a:rPr dirty="0" sz="850" spc="-15">
                <a:latin typeface="Arimo"/>
                <a:cs typeface="Arimo"/>
              </a:rPr>
              <a:t>ikilisinin </a:t>
            </a:r>
            <a:r>
              <a:rPr dirty="0" sz="850" spc="-30">
                <a:latin typeface="Arimo"/>
                <a:cs typeface="Arimo"/>
              </a:rPr>
              <a:t>gösterdi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 adreste </a:t>
            </a:r>
            <a:r>
              <a:rPr dirty="0" sz="850" spc="-20">
                <a:latin typeface="Arimo"/>
                <a:cs typeface="Arimo"/>
              </a:rPr>
              <a:t>bulunan </a:t>
            </a:r>
            <a:r>
              <a:rPr dirty="0" sz="850" spc="-15">
                <a:latin typeface="Arimo"/>
                <a:cs typeface="Arimo"/>
              </a:rPr>
              <a:t>doubleword’ü  </a:t>
            </a:r>
            <a:r>
              <a:rPr dirty="0" sz="850" spc="-105">
                <a:latin typeface="Arimo"/>
                <a:cs typeface="Arimo"/>
              </a:rPr>
              <a:t>kar</a:t>
            </a:r>
            <a:r>
              <a:rPr dirty="0" sz="850" spc="-105">
                <a:latin typeface="WenQuanYi Micro Hei Mono"/>
                <a:cs typeface="WenQuanYi Micro Hei Mono"/>
              </a:rPr>
              <a:t>şı</a:t>
            </a:r>
            <a:r>
              <a:rPr dirty="0" sz="850" spc="-105">
                <a:latin typeface="Arimo"/>
                <a:cs typeface="Arimo"/>
              </a:rPr>
              <a:t>la</a:t>
            </a:r>
            <a:r>
              <a:rPr dirty="0" sz="850" spc="-105">
                <a:latin typeface="WenQuanYi Micro Hei Mono"/>
                <a:cs typeface="WenQuanYi Micro Hei Mono"/>
              </a:rPr>
              <a:t>ş</a:t>
            </a:r>
            <a:r>
              <a:rPr dirty="0" sz="850" spc="-105">
                <a:latin typeface="Arimo"/>
                <a:cs typeface="Arimo"/>
              </a:rPr>
              <a:t>t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r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80">
                <a:latin typeface="Arimo"/>
                <a:cs typeface="Arimo"/>
              </a:rPr>
              <a:t>kar</a:t>
            </a:r>
            <a:r>
              <a:rPr dirty="0" sz="850" spc="-80">
                <a:latin typeface="WenQuanYi Micro Hei Mono"/>
                <a:cs typeface="WenQuanYi Micro Hei Mono"/>
              </a:rPr>
              <a:t>şı</a:t>
            </a:r>
            <a:r>
              <a:rPr dirty="0" sz="850" spc="-80">
                <a:latin typeface="Arimo"/>
                <a:cs typeface="Arimo"/>
              </a:rPr>
              <a:t>la</a:t>
            </a:r>
            <a:r>
              <a:rPr dirty="0" sz="850" spc="-80">
                <a:latin typeface="WenQuanYi Micro Hei Mono"/>
                <a:cs typeface="WenQuanYi Micro Hei Mono"/>
              </a:rPr>
              <a:t>ş</a:t>
            </a:r>
            <a:r>
              <a:rPr dirty="0" sz="850" spc="-80">
                <a:latin typeface="Arimo"/>
                <a:cs typeface="Arimo"/>
              </a:rPr>
              <a:t>t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rmadan </a:t>
            </a:r>
            <a:r>
              <a:rPr dirty="0" sz="850" spc="-50">
                <a:latin typeface="Arimo"/>
                <a:cs typeface="Arimo"/>
              </a:rPr>
              <a:t>sadece </a:t>
            </a:r>
            <a:r>
              <a:rPr dirty="0" sz="850" spc="-30">
                <a:latin typeface="Arimo"/>
                <a:cs typeface="Arimo"/>
              </a:rPr>
              <a:t>bayraklar </a:t>
            </a:r>
            <a:r>
              <a:rPr dirty="0" sz="850" spc="-20">
                <a:latin typeface="Arimo"/>
                <a:cs typeface="Arimo"/>
              </a:rPr>
              <a:t>etkilenir.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15">
                <a:latin typeface="Arimo"/>
                <a:cs typeface="Arimo"/>
              </a:rPr>
              <a:t>komutta </a:t>
            </a:r>
            <a:r>
              <a:rPr dirty="0" sz="850" spc="-30">
                <a:latin typeface="Arimo"/>
                <a:cs typeface="Arimo"/>
              </a:rPr>
              <a:t>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 </a:t>
            </a:r>
            <a:r>
              <a:rPr dirty="0" sz="850" spc="-25">
                <a:latin typeface="Arimo"/>
                <a:cs typeface="Arimo"/>
              </a:rPr>
              <a:t>benzerleri </a:t>
            </a:r>
            <a:r>
              <a:rPr dirty="0" sz="850" spc="-15">
                <a:latin typeface="Arimo"/>
                <a:cs typeface="Arimo"/>
              </a:rPr>
              <a:t>gibi </a:t>
            </a:r>
            <a:r>
              <a:rPr dirty="0" sz="850" spc="-140">
                <a:latin typeface="Arimo"/>
                <a:cs typeface="Arimo"/>
              </a:rPr>
              <a:t>REP  </a:t>
            </a:r>
            <a:r>
              <a:rPr dirty="0" sz="850" spc="-20">
                <a:latin typeface="Arimo"/>
                <a:cs typeface="Arimo"/>
              </a:rPr>
              <a:t>ön </a:t>
            </a:r>
            <a:r>
              <a:rPr dirty="0" sz="850" spc="-15">
                <a:latin typeface="Arimo"/>
                <a:cs typeface="Arimo"/>
              </a:rPr>
              <a:t>ekleri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85">
                <a:latin typeface="Arimo"/>
                <a:cs typeface="Arimo"/>
              </a:rPr>
              <a:t>ba</a:t>
            </a:r>
            <a:r>
              <a:rPr dirty="0" sz="850" spc="-85">
                <a:latin typeface="WenQuanYi Micro Hei Mono"/>
                <a:cs typeface="WenQuanYi Micro Hei Mono"/>
              </a:rPr>
              <a:t>ğ</a:t>
            </a:r>
            <a:r>
              <a:rPr dirty="0" sz="850" spc="-85">
                <a:latin typeface="Arimo"/>
                <a:cs typeface="Arimo"/>
              </a:rPr>
              <a:t>lant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405">
                <a:latin typeface="WenQuanYi Micro Hei Mono"/>
                <a:cs typeface="WenQuanYi Micro Hei Mono"/>
              </a:rPr>
              <a:t>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65">
                <a:latin typeface="Arimo"/>
                <a:cs typeface="Arimo"/>
              </a:rPr>
              <a:t>kullan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lmaktad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  <a:spcBef>
                <a:spcPts val="20"/>
              </a:spcBef>
            </a:pP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lan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lem:</a:t>
            </a:r>
            <a:endParaRPr sz="85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  <a:spcBef>
                <a:spcPts val="25"/>
              </a:spcBef>
            </a:pPr>
            <a:r>
              <a:rPr dirty="0" sz="850" spc="-70">
                <a:latin typeface="Arimo"/>
                <a:cs typeface="Arimo"/>
              </a:rPr>
              <a:t>EAX</a:t>
            </a:r>
            <a:r>
              <a:rPr dirty="0" sz="850" spc="-70">
                <a:latin typeface="WenQuanYi Micro Hei Mono"/>
                <a:cs typeface="WenQuanYi Micro Hei Mono"/>
              </a:rPr>
              <a:t>‐</a:t>
            </a:r>
            <a:r>
              <a:rPr dirty="0" sz="850" spc="-70">
                <a:latin typeface="Arimo"/>
                <a:cs typeface="Arimo"/>
              </a:rPr>
              <a:t>[ES:DI] </a:t>
            </a:r>
            <a:r>
              <a:rPr dirty="0" sz="850" spc="-40">
                <a:latin typeface="Arimo"/>
                <a:cs typeface="Arimo"/>
              </a:rPr>
              <a:t>Bayraklar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etkilenir.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45">
                <a:latin typeface="Arimo"/>
                <a:cs typeface="Arimo"/>
              </a:rPr>
              <a:t>DI=DI</a:t>
            </a:r>
            <a:r>
              <a:rPr dirty="0" sz="850" spc="-45">
                <a:latin typeface="WenQuanYi Micro Hei Mono"/>
                <a:cs typeface="WenQuanYi Micro Hei Mono"/>
              </a:rPr>
              <a:t>‐</a:t>
            </a:r>
            <a:r>
              <a:rPr dirty="0" sz="850" spc="-45">
                <a:latin typeface="Arimo"/>
                <a:cs typeface="Arimo"/>
              </a:rPr>
              <a:t>4</a:t>
            </a:r>
            <a:endParaRPr sz="85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  <a:spcBef>
                <a:spcPts val="25"/>
              </a:spcBef>
            </a:pPr>
            <a:r>
              <a:rPr dirty="0" sz="850" spc="-75">
                <a:latin typeface="Arimo"/>
                <a:cs typeface="Arimo"/>
              </a:rPr>
              <a:t>(DF </a:t>
            </a:r>
            <a:r>
              <a:rPr dirty="0" sz="850" spc="-35">
                <a:latin typeface="Arimo"/>
                <a:cs typeface="Arimo"/>
              </a:rPr>
              <a:t>0 </a:t>
            </a:r>
            <a:r>
              <a:rPr dirty="0" sz="850" spc="-40">
                <a:latin typeface="Arimo"/>
                <a:cs typeface="Arimo"/>
              </a:rPr>
              <a:t>ise </a:t>
            </a:r>
            <a:r>
              <a:rPr dirty="0" sz="850" spc="-50">
                <a:latin typeface="Arimo"/>
                <a:cs typeface="Arimo"/>
              </a:rPr>
              <a:t>art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rma</a:t>
            </a:r>
            <a:r>
              <a:rPr dirty="0" sz="850" spc="-20">
                <a:latin typeface="Arimo"/>
                <a:cs typeface="Arimo"/>
              </a:rPr>
              <a:t> </a:t>
            </a:r>
            <a:r>
              <a:rPr dirty="0" sz="850" spc="-55">
                <a:latin typeface="Arimo"/>
                <a:cs typeface="Arimo"/>
              </a:rPr>
              <a:t>olacakt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r.)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247</a:t>
            </a:r>
            <a:endParaRPr sz="550">
              <a:latin typeface="Arimo"/>
              <a:cs typeface="Arim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248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518" y="541385"/>
            <a:ext cx="175577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Arial"/>
                <a:cs typeface="Arial"/>
              </a:rPr>
              <a:t>LODSB Load </a:t>
            </a:r>
            <a:r>
              <a:rPr dirty="0" sz="1150" spc="-5" b="1">
                <a:latin typeface="Arial"/>
                <a:cs typeface="Arial"/>
              </a:rPr>
              <a:t>String</a:t>
            </a:r>
            <a:r>
              <a:rPr dirty="0" sz="1150" spc="-45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Byte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651509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7911" y="1205783"/>
            <a:ext cx="4349115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90">
                <a:latin typeface="Arimo"/>
                <a:cs typeface="Arimo"/>
              </a:rPr>
              <a:t>DS:SI </a:t>
            </a:r>
            <a:r>
              <a:rPr dirty="0" sz="850" spc="-10">
                <a:latin typeface="Arimo"/>
                <a:cs typeface="Arimo"/>
              </a:rPr>
              <a:t>ikilisinin </a:t>
            </a:r>
            <a:r>
              <a:rPr dirty="0" sz="850" spc="-5">
                <a:latin typeface="Arimo"/>
                <a:cs typeface="Arimo"/>
              </a:rPr>
              <a:t>belirtti</a:t>
            </a:r>
            <a:r>
              <a:rPr dirty="0" sz="850" spc="-5">
                <a:latin typeface="WenQuanYi Micro Hei Mono"/>
                <a:cs typeface="WenQuanYi Micro Hei Mono"/>
              </a:rPr>
              <a:t>ğ</a:t>
            </a:r>
            <a:r>
              <a:rPr dirty="0" sz="850" spc="-5">
                <a:latin typeface="Arimo"/>
                <a:cs typeface="Arimo"/>
              </a:rPr>
              <a:t>i </a:t>
            </a:r>
            <a:r>
              <a:rPr dirty="0" sz="850" spc="-30">
                <a:latin typeface="Arimo"/>
                <a:cs typeface="Arimo"/>
              </a:rPr>
              <a:t>adresten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60">
                <a:latin typeface="Arimo"/>
                <a:cs typeface="Arimo"/>
              </a:rPr>
              <a:t>byte’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90">
                <a:latin typeface="Arimo"/>
                <a:cs typeface="Arimo"/>
              </a:rPr>
              <a:t>AL </a:t>
            </a:r>
            <a:r>
              <a:rPr dirty="0" sz="850" spc="-80">
                <a:latin typeface="Arimo"/>
                <a:cs typeface="Arimo"/>
              </a:rPr>
              <a:t>yazmac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na </a:t>
            </a:r>
            <a:r>
              <a:rPr dirty="0" sz="850" spc="-30">
                <a:latin typeface="Arimo"/>
                <a:cs typeface="Arimo"/>
              </a:rPr>
              <a:t>yerle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tirir. </a:t>
            </a:r>
            <a:r>
              <a:rPr dirty="0" sz="850" spc="-100">
                <a:latin typeface="Arimo"/>
                <a:cs typeface="Arimo"/>
              </a:rPr>
              <a:t>SI 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35">
                <a:latin typeface="Arimo"/>
                <a:cs typeface="Arimo"/>
              </a:rPr>
              <a:t>de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eri </a:t>
            </a:r>
            <a:r>
              <a:rPr dirty="0" sz="850" spc="-45">
                <a:latin typeface="Arimo"/>
                <a:cs typeface="Arimo"/>
              </a:rPr>
              <a:t>ise </a:t>
            </a:r>
            <a:r>
              <a:rPr dirty="0" sz="850" spc="-105">
                <a:latin typeface="Arimo"/>
                <a:cs typeface="Arimo"/>
              </a:rPr>
              <a:t>DF  </a:t>
            </a:r>
            <a:r>
              <a:rPr dirty="0" sz="850" spc="-95">
                <a:latin typeface="Arimo"/>
                <a:cs typeface="Arimo"/>
              </a:rPr>
              <a:t>bayra</a:t>
            </a:r>
            <a:r>
              <a:rPr dirty="0" sz="850" spc="-95">
                <a:latin typeface="WenQuanYi Micro Hei Mono"/>
                <a:cs typeface="WenQuanYi Micro Hei Mono"/>
              </a:rPr>
              <a:t>ğı</a:t>
            </a:r>
            <a:r>
              <a:rPr dirty="0" sz="850" spc="-95">
                <a:latin typeface="Arimo"/>
                <a:cs typeface="Arimo"/>
              </a:rPr>
              <a:t>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 </a:t>
            </a:r>
            <a:r>
              <a:rPr dirty="0" sz="850" spc="-20">
                <a:latin typeface="Arimo"/>
                <a:cs typeface="Arimo"/>
              </a:rPr>
              <a:t>durumuna </a:t>
            </a:r>
            <a:r>
              <a:rPr dirty="0" sz="850" spc="-95">
                <a:latin typeface="Arimo"/>
                <a:cs typeface="Arimo"/>
              </a:rPr>
              <a:t>ba</a:t>
            </a:r>
            <a:r>
              <a:rPr dirty="0" sz="850" spc="-95">
                <a:latin typeface="WenQuanYi Micro Hei Mono"/>
                <a:cs typeface="WenQuanYi Micro Hei Mono"/>
              </a:rPr>
              <a:t>ğ</a:t>
            </a:r>
            <a:r>
              <a:rPr dirty="0" sz="850" spc="-95">
                <a:latin typeface="Arimo"/>
                <a:cs typeface="Arimo"/>
              </a:rPr>
              <a:t>l</a:t>
            </a:r>
            <a:r>
              <a:rPr dirty="0" sz="850" spc="-95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tirilir. </a:t>
            </a:r>
            <a:r>
              <a:rPr dirty="0" sz="850" spc="-110">
                <a:latin typeface="Arimo"/>
                <a:cs typeface="Arimo"/>
              </a:rPr>
              <a:t>LOADSB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30">
                <a:latin typeface="Arimo"/>
                <a:cs typeface="Arimo"/>
              </a:rPr>
              <a:t>bayraklar üzerinde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5">
                <a:latin typeface="Arimo"/>
                <a:cs typeface="Arimo"/>
              </a:rPr>
              <a:t>de</a:t>
            </a:r>
            <a:r>
              <a:rPr dirty="0" sz="850" spc="-45">
                <a:latin typeface="WenQuanYi Micro Hei Mono"/>
                <a:cs typeface="WenQuanYi Micro Hei Mono"/>
              </a:rPr>
              <a:t>ğ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ikli</a:t>
            </a:r>
            <a:r>
              <a:rPr dirty="0" sz="850" spc="-45">
                <a:latin typeface="WenQuanYi Micro Hei Mono"/>
                <a:cs typeface="WenQuanYi Micro Hei Mono"/>
              </a:rPr>
              <a:t>ğ</a:t>
            </a:r>
            <a:r>
              <a:rPr dirty="0" sz="850" spc="-45">
                <a:latin typeface="Arimo"/>
                <a:cs typeface="Arimo"/>
              </a:rPr>
              <a:t>e  </a:t>
            </a:r>
            <a:r>
              <a:rPr dirty="0" sz="850" spc="-30">
                <a:latin typeface="Arimo"/>
                <a:cs typeface="Arimo"/>
              </a:rPr>
              <a:t>neden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olmaz.</a:t>
            </a:r>
            <a:endParaRPr sz="850">
              <a:latin typeface="Arimo"/>
              <a:cs typeface="Arimo"/>
            </a:endParaRPr>
          </a:p>
          <a:p>
            <a:pPr algn="just" marL="12700" marR="3717925">
              <a:lnSpc>
                <a:spcPct val="102200"/>
              </a:lnSpc>
            </a:pP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lem:  </a:t>
            </a:r>
            <a:r>
              <a:rPr dirty="0" sz="850" spc="-65">
                <a:latin typeface="Arimo"/>
                <a:cs typeface="Arimo"/>
              </a:rPr>
              <a:t>AL=[DS:SI]</a:t>
            </a:r>
            <a:endParaRPr sz="85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  <a:spcBef>
                <a:spcPts val="20"/>
              </a:spcBef>
            </a:pPr>
            <a:r>
              <a:rPr dirty="0" sz="850" spc="-65">
                <a:latin typeface="Arimo"/>
                <a:cs typeface="Arimo"/>
              </a:rPr>
              <a:t>SI=SI</a:t>
            </a:r>
            <a:r>
              <a:rPr dirty="0" sz="850" spc="-65">
                <a:latin typeface="WenQuanYi Micro Hei Mono"/>
                <a:cs typeface="WenQuanYi Micro Hei Mono"/>
              </a:rPr>
              <a:t>‐</a:t>
            </a:r>
            <a:r>
              <a:rPr dirty="0" sz="850" spc="-65">
                <a:latin typeface="Arimo"/>
                <a:cs typeface="Arimo"/>
              </a:rPr>
              <a:t>1;(DF=0 </a:t>
            </a:r>
            <a:r>
              <a:rPr dirty="0" sz="850" spc="-45">
                <a:latin typeface="Arimo"/>
                <a:cs typeface="Arimo"/>
              </a:rPr>
              <a:t>ise </a:t>
            </a:r>
            <a:r>
              <a:rPr dirty="0" sz="850" spc="-15">
                <a:latin typeface="Arimo"/>
                <a:cs typeface="Arimo"/>
              </a:rPr>
              <a:t>artma </a:t>
            </a:r>
            <a:r>
              <a:rPr dirty="0" sz="850" spc="-50">
                <a:latin typeface="Arimo"/>
                <a:cs typeface="Arimo"/>
              </a:rPr>
              <a:t>olacakt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r)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249</a:t>
            </a:r>
            <a:endParaRPr sz="550">
              <a:latin typeface="Arimo"/>
              <a:cs typeface="Arim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35306" y="541385"/>
            <a:ext cx="45021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5" b="1">
                <a:latin typeface="Arial"/>
                <a:cs typeface="Arial"/>
              </a:rPr>
              <a:t>Örnek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83275" y="651509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14707" y="1205783"/>
            <a:ext cx="894715" cy="1481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56540">
              <a:lnSpc>
                <a:spcPct val="102200"/>
              </a:lnSpc>
              <a:spcBef>
                <a:spcPts val="95"/>
              </a:spcBef>
            </a:pPr>
            <a:r>
              <a:rPr dirty="0" sz="850" spc="-110">
                <a:latin typeface="Arimo"/>
                <a:cs typeface="Arimo"/>
              </a:rPr>
              <a:t>LEA </a:t>
            </a:r>
            <a:r>
              <a:rPr dirty="0" sz="850" spc="-25">
                <a:latin typeface="Arimo"/>
                <a:cs typeface="Arimo"/>
              </a:rPr>
              <a:t>SI,input  </a:t>
            </a:r>
            <a:r>
              <a:rPr dirty="0" sz="850" spc="-110">
                <a:latin typeface="Arimo"/>
                <a:cs typeface="Arimo"/>
              </a:rPr>
              <a:t>LEA</a:t>
            </a:r>
            <a:r>
              <a:rPr dirty="0" sz="850" spc="-120">
                <a:latin typeface="Arimo"/>
                <a:cs typeface="Arimo"/>
              </a:rPr>
              <a:t> </a:t>
            </a:r>
            <a:r>
              <a:rPr dirty="0" sz="850" spc="-10">
                <a:latin typeface="Arimo"/>
                <a:cs typeface="Arimo"/>
              </a:rPr>
              <a:t>DI,output</a:t>
            </a:r>
            <a:endParaRPr sz="850">
              <a:latin typeface="Arimo"/>
              <a:cs typeface="Arimo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-114">
                <a:latin typeface="Arimo"/>
                <a:cs typeface="Arimo"/>
              </a:rPr>
              <a:t>LEA </a:t>
            </a:r>
            <a:r>
              <a:rPr dirty="0" sz="850" spc="-45">
                <a:latin typeface="Arimo"/>
                <a:cs typeface="Arimo"/>
              </a:rPr>
              <a:t>BX,ascii2ebcdic  </a:t>
            </a:r>
            <a:r>
              <a:rPr dirty="0" sz="850" spc="-120">
                <a:latin typeface="Arimo"/>
                <a:cs typeface="Arimo"/>
              </a:rPr>
              <a:t>CLD</a:t>
            </a:r>
            <a:endParaRPr sz="850">
              <a:latin typeface="Arimo"/>
              <a:cs typeface="Arimo"/>
            </a:endParaRPr>
          </a:p>
          <a:p>
            <a:pPr marL="12700" marR="421005">
              <a:lnSpc>
                <a:spcPct val="102200"/>
              </a:lnSpc>
            </a:pPr>
            <a:r>
              <a:rPr dirty="0" sz="850" spc="-50">
                <a:latin typeface="Arimo"/>
                <a:cs typeface="Arimo"/>
              </a:rPr>
              <a:t>L1:</a:t>
            </a:r>
            <a:r>
              <a:rPr dirty="0" sz="850" spc="-110">
                <a:latin typeface="Arimo"/>
                <a:cs typeface="Arimo"/>
              </a:rPr>
              <a:t> </a:t>
            </a:r>
            <a:r>
              <a:rPr dirty="0" sz="850" spc="-114">
                <a:latin typeface="Arimo"/>
                <a:cs typeface="Arimo"/>
              </a:rPr>
              <a:t>LODSB  OR </a:t>
            </a:r>
            <a:r>
              <a:rPr dirty="0" sz="850" spc="-75">
                <a:latin typeface="Arimo"/>
                <a:cs typeface="Arimo"/>
              </a:rPr>
              <a:t>AL,AL  </a:t>
            </a:r>
            <a:r>
              <a:rPr dirty="0" sz="850" spc="-135">
                <a:latin typeface="Arimo"/>
                <a:cs typeface="Arimo"/>
              </a:rPr>
              <a:t>JZ </a:t>
            </a:r>
            <a:r>
              <a:rPr dirty="0" sz="850" spc="-75">
                <a:latin typeface="Arimo"/>
                <a:cs typeface="Arimo"/>
              </a:rPr>
              <a:t>L2  </a:t>
            </a:r>
            <a:r>
              <a:rPr dirty="0" sz="850" spc="-114">
                <a:latin typeface="Arimo"/>
                <a:cs typeface="Arimo"/>
              </a:rPr>
              <a:t>XLAT  </a:t>
            </a:r>
            <a:r>
              <a:rPr dirty="0" sz="850" spc="-135">
                <a:latin typeface="Arimo"/>
                <a:cs typeface="Arimo"/>
              </a:rPr>
              <a:t>STOSB  </a:t>
            </a:r>
            <a:r>
              <a:rPr dirty="0" sz="850" spc="-80">
                <a:latin typeface="Arimo"/>
                <a:cs typeface="Arimo"/>
              </a:rPr>
              <a:t>JMP </a:t>
            </a:r>
            <a:r>
              <a:rPr dirty="0" sz="850" spc="-75">
                <a:latin typeface="Arimo"/>
                <a:cs typeface="Arimo"/>
              </a:rPr>
              <a:t>L1  </a:t>
            </a:r>
            <a:r>
              <a:rPr dirty="0" sz="850" spc="-80">
                <a:latin typeface="Arimo"/>
                <a:cs typeface="Arimo"/>
              </a:rPr>
              <a:t>L2:…..</a:t>
            </a:r>
            <a:endParaRPr sz="850">
              <a:latin typeface="Arimo"/>
              <a:cs typeface="Arim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8938" y="1171956"/>
            <a:ext cx="2936875" cy="1555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899"/>
              </a:lnSpc>
              <a:spcBef>
                <a:spcPts val="95"/>
              </a:spcBef>
            </a:pPr>
            <a:r>
              <a:rPr dirty="0" sz="750" spc="-25">
                <a:latin typeface="Arimo"/>
                <a:cs typeface="Arimo"/>
              </a:rPr>
              <a:t>Örnekte </a:t>
            </a:r>
            <a:r>
              <a:rPr dirty="0" sz="750">
                <a:latin typeface="Arimo"/>
                <a:cs typeface="Arimo"/>
              </a:rPr>
              <a:t>input </a:t>
            </a:r>
            <a:r>
              <a:rPr dirty="0" sz="750" spc="-15">
                <a:latin typeface="Arimo"/>
                <a:cs typeface="Arimo"/>
              </a:rPr>
              <a:t>isimli </a:t>
            </a:r>
            <a:r>
              <a:rPr dirty="0" sz="750" spc="-20">
                <a:latin typeface="Arimo"/>
                <a:cs typeface="Arimo"/>
              </a:rPr>
              <a:t>bellek </a:t>
            </a:r>
            <a:r>
              <a:rPr dirty="0" sz="750" spc="-50">
                <a:latin typeface="Arimo"/>
                <a:cs typeface="Arimo"/>
              </a:rPr>
              <a:t>alan</a:t>
            </a:r>
            <a:r>
              <a:rPr dirty="0" sz="750" spc="-50">
                <a:latin typeface="WenQuanYi Micro Hei Mono"/>
                <a:cs typeface="WenQuanYi Micro Hei Mono"/>
              </a:rPr>
              <a:t>ı</a:t>
            </a:r>
            <a:r>
              <a:rPr dirty="0" sz="750" spc="-50">
                <a:latin typeface="Arimo"/>
                <a:cs typeface="Arimo"/>
              </a:rPr>
              <a:t>ndaki </a:t>
            </a:r>
            <a:r>
              <a:rPr dirty="0" sz="750" spc="-75">
                <a:latin typeface="Arimo"/>
                <a:cs typeface="Arimo"/>
              </a:rPr>
              <a:t>ASCII </a:t>
            </a:r>
            <a:r>
              <a:rPr dirty="0" sz="750" spc="-15">
                <a:latin typeface="Arimo"/>
                <a:cs typeface="Arimo"/>
              </a:rPr>
              <a:t>karakterlerin </a:t>
            </a:r>
            <a:r>
              <a:rPr dirty="0" sz="750" spc="-100">
                <a:latin typeface="Arimo"/>
                <a:cs typeface="Arimo"/>
              </a:rPr>
              <a:t>EBCDIC  </a:t>
            </a:r>
            <a:r>
              <a:rPr dirty="0" sz="750" spc="-95">
                <a:latin typeface="Arimo"/>
                <a:cs typeface="Arimo"/>
              </a:rPr>
              <a:t>kar</a:t>
            </a:r>
            <a:r>
              <a:rPr dirty="0" sz="750" spc="-95">
                <a:latin typeface="WenQuanYi Micro Hei Mono"/>
                <a:cs typeface="WenQuanYi Micro Hei Mono"/>
              </a:rPr>
              <a:t>şı</a:t>
            </a:r>
            <a:r>
              <a:rPr dirty="0" sz="750" spc="-95">
                <a:latin typeface="Arimo"/>
                <a:cs typeface="Arimo"/>
              </a:rPr>
              <a:t>l</a:t>
            </a:r>
            <a:r>
              <a:rPr dirty="0" sz="750" spc="-95">
                <a:latin typeface="WenQuanYi Micro Hei Mono"/>
                <a:cs typeface="WenQuanYi Micro Hei Mono"/>
              </a:rPr>
              <a:t>ı</a:t>
            </a:r>
            <a:r>
              <a:rPr dirty="0" sz="750" spc="-95">
                <a:latin typeface="Arimo"/>
                <a:cs typeface="Arimo"/>
              </a:rPr>
              <a:t>klar</a:t>
            </a:r>
            <a:r>
              <a:rPr dirty="0" sz="750" spc="-95">
                <a:latin typeface="WenQuanYi Micro Hei Mono"/>
                <a:cs typeface="WenQuanYi Micro Hei Mono"/>
              </a:rPr>
              <a:t>ı </a:t>
            </a:r>
            <a:r>
              <a:rPr dirty="0" sz="750" spc="5">
                <a:latin typeface="Arimo"/>
                <a:cs typeface="Arimo"/>
              </a:rPr>
              <a:t>output </a:t>
            </a:r>
            <a:r>
              <a:rPr dirty="0" sz="750" spc="-15">
                <a:latin typeface="Arimo"/>
                <a:cs typeface="Arimo"/>
              </a:rPr>
              <a:t>isimli </a:t>
            </a:r>
            <a:r>
              <a:rPr dirty="0" sz="750" spc="-20">
                <a:latin typeface="Arimo"/>
                <a:cs typeface="Arimo"/>
              </a:rPr>
              <a:t>bellek </a:t>
            </a:r>
            <a:r>
              <a:rPr dirty="0" sz="750" spc="-65">
                <a:latin typeface="Arimo"/>
                <a:cs typeface="Arimo"/>
              </a:rPr>
              <a:t>alan</a:t>
            </a:r>
            <a:r>
              <a:rPr dirty="0" sz="750" spc="-65">
                <a:latin typeface="WenQuanYi Micro Hei Mono"/>
                <a:cs typeface="WenQuanYi Micro Hei Mono"/>
              </a:rPr>
              <a:t>ı</a:t>
            </a:r>
            <a:r>
              <a:rPr dirty="0" sz="750" spc="-65">
                <a:latin typeface="Arimo"/>
                <a:cs typeface="Arimo"/>
              </a:rPr>
              <a:t>na yaz</a:t>
            </a:r>
            <a:r>
              <a:rPr dirty="0" sz="750" spc="-65">
                <a:latin typeface="WenQuanYi Micro Hei Mono"/>
                <a:cs typeface="WenQuanYi Micro Hei Mono"/>
              </a:rPr>
              <a:t>ı</a:t>
            </a:r>
            <a:r>
              <a:rPr dirty="0" sz="750" spc="-65">
                <a:latin typeface="Arimo"/>
                <a:cs typeface="Arimo"/>
              </a:rPr>
              <a:t>lmaktad</a:t>
            </a:r>
            <a:r>
              <a:rPr dirty="0" sz="750" spc="-65">
                <a:latin typeface="WenQuanYi Micro Hei Mono"/>
                <a:cs typeface="WenQuanYi Micro Hei Mono"/>
              </a:rPr>
              <a:t>ı</a:t>
            </a:r>
            <a:r>
              <a:rPr dirty="0" sz="750" spc="-65">
                <a:latin typeface="Arimo"/>
                <a:cs typeface="Arimo"/>
              </a:rPr>
              <a:t>r. </a:t>
            </a:r>
            <a:r>
              <a:rPr dirty="0" sz="750" spc="-90">
                <a:latin typeface="WenQuanYi Micro Hei Mono"/>
                <a:cs typeface="WenQuanYi Micro Hei Mono"/>
              </a:rPr>
              <a:t>İş</a:t>
            </a:r>
            <a:r>
              <a:rPr dirty="0" sz="750" spc="-90">
                <a:latin typeface="Arimo"/>
                <a:cs typeface="Arimo"/>
              </a:rPr>
              <a:t>lem </a:t>
            </a:r>
            <a:r>
              <a:rPr dirty="0" sz="750">
                <a:latin typeface="Arimo"/>
                <a:cs typeface="Arimo"/>
              </a:rPr>
              <a:t>input </a:t>
            </a:r>
            <a:r>
              <a:rPr dirty="0" sz="750" spc="-60">
                <a:latin typeface="Arimo"/>
                <a:cs typeface="Arimo"/>
              </a:rPr>
              <a:t>alan</a:t>
            </a:r>
            <a:r>
              <a:rPr dirty="0" sz="750" spc="-60">
                <a:latin typeface="WenQuanYi Micro Hei Mono"/>
                <a:cs typeface="WenQuanYi Micro Hei Mono"/>
              </a:rPr>
              <a:t>ı</a:t>
            </a:r>
            <a:r>
              <a:rPr dirty="0" sz="750" spc="-60">
                <a:latin typeface="Arimo"/>
                <a:cs typeface="Arimo"/>
              </a:rPr>
              <a:t>nda  </a:t>
            </a:r>
            <a:r>
              <a:rPr dirty="0" sz="750" spc="-40">
                <a:latin typeface="Arimo"/>
                <a:cs typeface="Arimo"/>
              </a:rPr>
              <a:t>00H </a:t>
            </a:r>
            <a:r>
              <a:rPr dirty="0" sz="750" spc="-30">
                <a:latin typeface="Arimo"/>
                <a:cs typeface="Arimo"/>
              </a:rPr>
              <a:t>görünceye kadar </a:t>
            </a:r>
            <a:r>
              <a:rPr dirty="0" sz="750" spc="-35">
                <a:latin typeface="Arimo"/>
                <a:cs typeface="Arimo"/>
              </a:rPr>
              <a:t>devam </a:t>
            </a:r>
            <a:r>
              <a:rPr dirty="0" sz="750" spc="-25">
                <a:latin typeface="Arimo"/>
                <a:cs typeface="Arimo"/>
              </a:rPr>
              <a:t>edecektir. </a:t>
            </a:r>
            <a:r>
              <a:rPr dirty="0" sz="750" spc="-50">
                <a:latin typeface="Arimo"/>
                <a:cs typeface="Arimo"/>
              </a:rPr>
              <a:t>Bu </a:t>
            </a:r>
            <a:r>
              <a:rPr dirty="0" sz="750" spc="-35">
                <a:latin typeface="Arimo"/>
                <a:cs typeface="Arimo"/>
              </a:rPr>
              <a:t>amaçla </a:t>
            </a:r>
            <a:r>
              <a:rPr dirty="0" sz="750" spc="-55">
                <a:latin typeface="Arimo"/>
                <a:cs typeface="Arimo"/>
              </a:rPr>
              <a:t>SI,DI </a:t>
            </a:r>
            <a:r>
              <a:rPr dirty="0" sz="750" spc="-35">
                <a:latin typeface="Arimo"/>
                <a:cs typeface="Arimo"/>
              </a:rPr>
              <a:t>ve </a:t>
            </a:r>
            <a:r>
              <a:rPr dirty="0" sz="750" spc="-100">
                <a:latin typeface="Arimo"/>
                <a:cs typeface="Arimo"/>
              </a:rPr>
              <a:t>BX </a:t>
            </a:r>
            <a:r>
              <a:rPr dirty="0" sz="750" spc="-60">
                <a:latin typeface="Arimo"/>
                <a:cs typeface="Arimo"/>
              </a:rPr>
              <a:t>yazmaçlar</a:t>
            </a:r>
            <a:r>
              <a:rPr dirty="0" sz="750" spc="-60">
                <a:latin typeface="WenQuanYi Micro Hei Mono"/>
                <a:cs typeface="WenQuanYi Micro Hei Mono"/>
              </a:rPr>
              <a:t>ı  </a:t>
            </a:r>
            <a:r>
              <a:rPr dirty="0" sz="750" spc="-130">
                <a:latin typeface="Arimo"/>
                <a:cs typeface="Arimo"/>
              </a:rPr>
              <a:t>s</a:t>
            </a:r>
            <a:r>
              <a:rPr dirty="0" sz="750" spc="-130">
                <a:latin typeface="WenQuanYi Micro Hei Mono"/>
                <a:cs typeface="WenQuanYi Micro Hei Mono"/>
              </a:rPr>
              <a:t>ı</a:t>
            </a:r>
            <a:r>
              <a:rPr dirty="0" sz="750" spc="-130">
                <a:latin typeface="Arimo"/>
                <a:cs typeface="Arimo"/>
              </a:rPr>
              <a:t>ras</a:t>
            </a:r>
            <a:r>
              <a:rPr dirty="0" sz="750" spc="-130">
                <a:latin typeface="WenQuanYi Micro Hei Mono"/>
                <a:cs typeface="WenQuanYi Micro Hei Mono"/>
              </a:rPr>
              <a:t>ı </a:t>
            </a:r>
            <a:r>
              <a:rPr dirty="0" sz="750" spc="-10">
                <a:latin typeface="Arimo"/>
                <a:cs typeface="Arimo"/>
              </a:rPr>
              <a:t>ile </a:t>
            </a:r>
            <a:r>
              <a:rPr dirty="0" sz="750" spc="-5">
                <a:latin typeface="Arimo"/>
                <a:cs typeface="Arimo"/>
              </a:rPr>
              <a:t>input, </a:t>
            </a:r>
            <a:r>
              <a:rPr dirty="0" sz="750" spc="5">
                <a:latin typeface="Arimo"/>
                <a:cs typeface="Arimo"/>
              </a:rPr>
              <a:t>output </a:t>
            </a:r>
            <a:r>
              <a:rPr dirty="0" sz="750" spc="-35">
                <a:latin typeface="Arimo"/>
                <a:cs typeface="Arimo"/>
              </a:rPr>
              <a:t>ve ascii2ebcdic </a:t>
            </a:r>
            <a:r>
              <a:rPr dirty="0" sz="750" spc="-15">
                <a:latin typeface="Arimo"/>
                <a:cs typeface="Arimo"/>
              </a:rPr>
              <a:t>isimli </a:t>
            </a:r>
            <a:r>
              <a:rPr dirty="0" sz="750" spc="-20">
                <a:latin typeface="Arimo"/>
                <a:cs typeface="Arimo"/>
              </a:rPr>
              <a:t>bellek </a:t>
            </a:r>
            <a:r>
              <a:rPr dirty="0" sz="750" spc="-65">
                <a:latin typeface="Arimo"/>
                <a:cs typeface="Arimo"/>
              </a:rPr>
              <a:t>alanlar</a:t>
            </a:r>
            <a:r>
              <a:rPr dirty="0" sz="750" spc="-65">
                <a:latin typeface="WenQuanYi Micro Hei Mono"/>
                <a:cs typeface="WenQuanYi Micro Hei Mono"/>
              </a:rPr>
              <a:t>ı</a:t>
            </a:r>
            <a:r>
              <a:rPr dirty="0" sz="750" spc="-65">
                <a:latin typeface="Arimo"/>
                <a:cs typeface="Arimo"/>
              </a:rPr>
              <a:t>n</a:t>
            </a:r>
            <a:r>
              <a:rPr dirty="0" sz="750" spc="-65">
                <a:latin typeface="WenQuanYi Micro Hei Mono"/>
                <a:cs typeface="WenQuanYi Micro Hei Mono"/>
              </a:rPr>
              <a:t>ı</a:t>
            </a:r>
            <a:r>
              <a:rPr dirty="0" sz="750" spc="-65">
                <a:latin typeface="Arimo"/>
                <a:cs typeface="Arimo"/>
              </a:rPr>
              <a:t>n </a:t>
            </a:r>
            <a:r>
              <a:rPr dirty="0" sz="750" spc="-135">
                <a:latin typeface="Arimo"/>
                <a:cs typeface="Arimo"/>
              </a:rPr>
              <a:t>ba</a:t>
            </a:r>
            <a:r>
              <a:rPr dirty="0" sz="750" spc="-135">
                <a:latin typeface="WenQuanYi Micro Hei Mono"/>
                <a:cs typeface="WenQuanYi Micro Hei Mono"/>
              </a:rPr>
              <a:t>şı</a:t>
            </a:r>
            <a:r>
              <a:rPr dirty="0" sz="750" spc="-135">
                <a:latin typeface="Arimo"/>
                <a:cs typeface="Arimo"/>
              </a:rPr>
              <a:t>n</a:t>
            </a:r>
            <a:r>
              <a:rPr dirty="0" sz="750" spc="-135">
                <a:latin typeface="WenQuanYi Micro Hei Mono"/>
                <a:cs typeface="WenQuanYi Micro Hei Mono"/>
              </a:rPr>
              <a:t>ı  </a:t>
            </a:r>
            <a:r>
              <a:rPr dirty="0" sz="750" spc="-30">
                <a:latin typeface="Arimo"/>
                <a:cs typeface="Arimo"/>
              </a:rPr>
              <a:t>gösterecek </a:t>
            </a:r>
            <a:r>
              <a:rPr dirty="0" sz="750" spc="-40">
                <a:latin typeface="WenQuanYi Micro Hei Mono"/>
                <a:cs typeface="WenQuanYi Micro Hei Mono"/>
              </a:rPr>
              <a:t>ş</a:t>
            </a:r>
            <a:r>
              <a:rPr dirty="0" sz="750" spc="-40">
                <a:latin typeface="Arimo"/>
                <a:cs typeface="Arimo"/>
              </a:rPr>
              <a:t>ekilde </a:t>
            </a:r>
            <a:r>
              <a:rPr dirty="0" sz="750" spc="-70">
                <a:latin typeface="Arimo"/>
                <a:cs typeface="Arimo"/>
              </a:rPr>
              <a:t>ayarlanm</a:t>
            </a:r>
            <a:r>
              <a:rPr dirty="0" sz="750" spc="-70">
                <a:latin typeface="WenQuanYi Micro Hei Mono"/>
                <a:cs typeface="WenQuanYi Micro Hei Mono"/>
              </a:rPr>
              <a:t>ış</a:t>
            </a:r>
            <a:r>
              <a:rPr dirty="0" sz="750" spc="-70">
                <a:latin typeface="Arimo"/>
                <a:cs typeface="Arimo"/>
              </a:rPr>
              <a:t>t</a:t>
            </a:r>
            <a:r>
              <a:rPr dirty="0" sz="750" spc="-70">
                <a:latin typeface="WenQuanYi Micro Hei Mono"/>
                <a:cs typeface="WenQuanYi Micro Hei Mono"/>
              </a:rPr>
              <a:t>ı</a:t>
            </a:r>
            <a:r>
              <a:rPr dirty="0" sz="750" spc="-70">
                <a:latin typeface="Arimo"/>
                <a:cs typeface="Arimo"/>
              </a:rPr>
              <a:t>r. </a:t>
            </a:r>
            <a:r>
              <a:rPr dirty="0" sz="750" spc="-65">
                <a:latin typeface="Arimo"/>
                <a:cs typeface="Arimo"/>
              </a:rPr>
              <a:t>DF=0 </a:t>
            </a:r>
            <a:r>
              <a:rPr dirty="0" sz="750" spc="-114">
                <a:latin typeface="Arimo"/>
                <a:cs typeface="Arimo"/>
              </a:rPr>
              <a:t>yap</a:t>
            </a:r>
            <a:r>
              <a:rPr dirty="0" sz="750" spc="-114">
                <a:latin typeface="WenQuanYi Micro Hei Mono"/>
                <a:cs typeface="WenQuanYi Micro Hei Mono"/>
              </a:rPr>
              <a:t>ı</a:t>
            </a:r>
            <a:r>
              <a:rPr dirty="0" sz="750" spc="-114">
                <a:latin typeface="Arimo"/>
                <a:cs typeface="Arimo"/>
              </a:rPr>
              <a:t>ld</a:t>
            </a:r>
            <a:r>
              <a:rPr dirty="0" sz="750" spc="-114">
                <a:latin typeface="WenQuanYi Micro Hei Mono"/>
                <a:cs typeface="WenQuanYi Micro Hei Mono"/>
              </a:rPr>
              <a:t>ığı </a:t>
            </a:r>
            <a:r>
              <a:rPr dirty="0" sz="750" spc="-15">
                <a:latin typeface="Arimo"/>
                <a:cs typeface="Arimo"/>
              </a:rPr>
              <a:t>için her </a:t>
            </a:r>
            <a:r>
              <a:rPr dirty="0" sz="750" spc="-35">
                <a:latin typeface="Arimo"/>
                <a:cs typeface="Arimo"/>
              </a:rPr>
              <a:t>i</a:t>
            </a:r>
            <a:r>
              <a:rPr dirty="0" sz="750" spc="-35">
                <a:latin typeface="WenQuanYi Micro Hei Mono"/>
                <a:cs typeface="WenQuanYi Micro Hei Mono"/>
              </a:rPr>
              <a:t>ş</a:t>
            </a:r>
            <a:r>
              <a:rPr dirty="0" sz="750" spc="-35">
                <a:latin typeface="Arimo"/>
                <a:cs typeface="Arimo"/>
              </a:rPr>
              <a:t>lemden sonra </a:t>
            </a:r>
            <a:r>
              <a:rPr dirty="0" sz="750" spc="-80">
                <a:latin typeface="Arimo"/>
                <a:cs typeface="Arimo"/>
              </a:rPr>
              <a:t>SI  </a:t>
            </a:r>
            <a:r>
              <a:rPr dirty="0" sz="750" spc="-35">
                <a:latin typeface="Arimo"/>
                <a:cs typeface="Arimo"/>
              </a:rPr>
              <a:t>ve </a:t>
            </a:r>
            <a:r>
              <a:rPr dirty="0" sz="750" spc="-45">
                <a:latin typeface="Arimo"/>
                <a:cs typeface="Arimo"/>
              </a:rPr>
              <a:t>DI </a:t>
            </a:r>
            <a:r>
              <a:rPr dirty="0" sz="750" spc="-80">
                <a:latin typeface="Arimo"/>
                <a:cs typeface="Arimo"/>
              </a:rPr>
              <a:t>yazmac</a:t>
            </a:r>
            <a:r>
              <a:rPr dirty="0" sz="750" spc="-80">
                <a:latin typeface="WenQuanYi Micro Hei Mono"/>
                <a:cs typeface="WenQuanYi Micro Hei Mono"/>
              </a:rPr>
              <a:t>ı </a:t>
            </a:r>
            <a:r>
              <a:rPr dirty="0" sz="750" spc="-70">
                <a:latin typeface="Arimo"/>
                <a:cs typeface="Arimo"/>
              </a:rPr>
              <a:t>art</a:t>
            </a:r>
            <a:r>
              <a:rPr dirty="0" sz="750" spc="-70">
                <a:latin typeface="WenQuanYi Micro Hei Mono"/>
                <a:cs typeface="WenQuanYi Micro Hei Mono"/>
              </a:rPr>
              <a:t>ı</a:t>
            </a:r>
            <a:r>
              <a:rPr dirty="0" sz="750" spc="-70">
                <a:latin typeface="Arimo"/>
                <a:cs typeface="Arimo"/>
              </a:rPr>
              <a:t>r</a:t>
            </a:r>
            <a:r>
              <a:rPr dirty="0" sz="750" spc="-70">
                <a:latin typeface="WenQuanYi Micro Hei Mono"/>
                <a:cs typeface="WenQuanYi Micro Hei Mono"/>
              </a:rPr>
              <a:t>ı</a:t>
            </a:r>
            <a:r>
              <a:rPr dirty="0" sz="750" spc="-70">
                <a:latin typeface="Arimo"/>
                <a:cs typeface="Arimo"/>
              </a:rPr>
              <a:t>lacakt</a:t>
            </a:r>
            <a:r>
              <a:rPr dirty="0" sz="750" spc="-70">
                <a:latin typeface="WenQuanYi Micro Hei Mono"/>
                <a:cs typeface="WenQuanYi Micro Hei Mono"/>
              </a:rPr>
              <a:t>ı</a:t>
            </a:r>
            <a:r>
              <a:rPr dirty="0" sz="750" spc="-70">
                <a:latin typeface="Arimo"/>
                <a:cs typeface="Arimo"/>
              </a:rPr>
              <a:t>r. </a:t>
            </a:r>
            <a:r>
              <a:rPr dirty="0" sz="750" spc="-65">
                <a:latin typeface="Arimo"/>
                <a:cs typeface="Arimo"/>
              </a:rPr>
              <a:t>L1 </a:t>
            </a:r>
            <a:r>
              <a:rPr dirty="0" sz="750" spc="-5">
                <a:latin typeface="Arimo"/>
                <a:cs typeface="Arimo"/>
              </a:rPr>
              <a:t>etiketi </a:t>
            </a:r>
            <a:r>
              <a:rPr dirty="0" sz="750" spc="-10">
                <a:latin typeface="Arimo"/>
                <a:cs typeface="Arimo"/>
              </a:rPr>
              <a:t>ile </a:t>
            </a:r>
            <a:r>
              <a:rPr dirty="0" sz="750" spc="-50">
                <a:latin typeface="Arimo"/>
                <a:cs typeface="Arimo"/>
              </a:rPr>
              <a:t>ba</a:t>
            </a:r>
            <a:r>
              <a:rPr dirty="0" sz="750" spc="-50">
                <a:latin typeface="WenQuanYi Micro Hei Mono"/>
                <a:cs typeface="WenQuanYi Micro Hei Mono"/>
              </a:rPr>
              <a:t>ş</a:t>
            </a:r>
            <a:r>
              <a:rPr dirty="0" sz="750" spc="-50">
                <a:latin typeface="Arimo"/>
                <a:cs typeface="Arimo"/>
              </a:rPr>
              <a:t>layan </a:t>
            </a:r>
            <a:r>
              <a:rPr dirty="0" sz="750" spc="-20">
                <a:latin typeface="Arimo"/>
                <a:cs typeface="Arimo"/>
              </a:rPr>
              <a:t>çevrimde </a:t>
            </a:r>
            <a:r>
              <a:rPr dirty="0" sz="750" spc="-100">
                <a:latin typeface="Arimo"/>
                <a:cs typeface="Arimo"/>
              </a:rPr>
              <a:t>LODSB </a:t>
            </a:r>
            <a:r>
              <a:rPr dirty="0" sz="750" spc="-10">
                <a:latin typeface="Arimo"/>
                <a:cs typeface="Arimo"/>
              </a:rPr>
              <a:t>ile </a:t>
            </a:r>
            <a:r>
              <a:rPr dirty="0" sz="750" spc="-80">
                <a:latin typeface="Arimo"/>
                <a:cs typeface="Arimo"/>
              </a:rPr>
              <a:t>AL  </a:t>
            </a:r>
            <a:r>
              <a:rPr dirty="0" sz="750" spc="-70">
                <a:latin typeface="Arimo"/>
                <a:cs typeface="Arimo"/>
              </a:rPr>
              <a:t>yazmac</a:t>
            </a:r>
            <a:r>
              <a:rPr dirty="0" sz="750" spc="-70">
                <a:latin typeface="WenQuanYi Micro Hei Mono"/>
                <a:cs typeface="WenQuanYi Micro Hei Mono"/>
              </a:rPr>
              <a:t>ı</a:t>
            </a:r>
            <a:r>
              <a:rPr dirty="0" sz="750" spc="-70">
                <a:latin typeface="Arimo"/>
                <a:cs typeface="Arimo"/>
              </a:rPr>
              <a:t>na al</a:t>
            </a:r>
            <a:r>
              <a:rPr dirty="0" sz="750" spc="-70">
                <a:latin typeface="WenQuanYi Micro Hei Mono"/>
                <a:cs typeface="WenQuanYi Micro Hei Mono"/>
              </a:rPr>
              <a:t>ı</a:t>
            </a:r>
            <a:r>
              <a:rPr dirty="0" sz="750" spc="-70">
                <a:latin typeface="Arimo"/>
                <a:cs typeface="Arimo"/>
              </a:rPr>
              <a:t>nan </a:t>
            </a:r>
            <a:r>
              <a:rPr dirty="0" sz="750" spc="-35">
                <a:latin typeface="Arimo"/>
                <a:cs typeface="Arimo"/>
              </a:rPr>
              <a:t>de</a:t>
            </a:r>
            <a:r>
              <a:rPr dirty="0" sz="750" spc="-35">
                <a:latin typeface="WenQuanYi Micro Hei Mono"/>
                <a:cs typeface="WenQuanYi Micro Hei Mono"/>
              </a:rPr>
              <a:t>ğ</a:t>
            </a:r>
            <a:r>
              <a:rPr dirty="0" sz="750" spc="-35">
                <a:latin typeface="Arimo"/>
                <a:cs typeface="Arimo"/>
              </a:rPr>
              <a:t>er  </a:t>
            </a:r>
            <a:r>
              <a:rPr dirty="0" sz="750" spc="-100">
                <a:latin typeface="Arimo"/>
                <a:cs typeface="Arimo"/>
              </a:rPr>
              <a:t>OR </a:t>
            </a:r>
            <a:r>
              <a:rPr dirty="0" sz="750" spc="-30">
                <a:latin typeface="Arimo"/>
                <a:cs typeface="Arimo"/>
              </a:rPr>
              <a:t>i</a:t>
            </a:r>
            <a:r>
              <a:rPr dirty="0" sz="750" spc="-30">
                <a:latin typeface="WenQuanYi Micro Hei Mono"/>
                <a:cs typeface="WenQuanYi Micro Hei Mono"/>
              </a:rPr>
              <a:t>ş</a:t>
            </a:r>
            <a:r>
              <a:rPr dirty="0" sz="750" spc="-30">
                <a:latin typeface="Arimo"/>
                <a:cs typeface="Arimo"/>
              </a:rPr>
              <a:t>leminden </a:t>
            </a:r>
            <a:r>
              <a:rPr dirty="0" sz="750" spc="-20">
                <a:latin typeface="Arimo"/>
                <a:cs typeface="Arimo"/>
              </a:rPr>
              <a:t>geçirilerek (bu </a:t>
            </a:r>
            <a:r>
              <a:rPr dirty="0" sz="750" spc="-40">
                <a:latin typeface="Arimo"/>
                <a:cs typeface="Arimo"/>
              </a:rPr>
              <a:t>i</a:t>
            </a:r>
            <a:r>
              <a:rPr dirty="0" sz="750" spc="-40">
                <a:latin typeface="WenQuanYi Micro Hei Mono"/>
                <a:cs typeface="WenQuanYi Micro Hei Mono"/>
              </a:rPr>
              <a:t>ş</a:t>
            </a:r>
            <a:r>
              <a:rPr dirty="0" sz="750" spc="-40">
                <a:latin typeface="Arimo"/>
                <a:cs typeface="Arimo"/>
              </a:rPr>
              <a:t>lem </a:t>
            </a:r>
            <a:r>
              <a:rPr dirty="0" sz="750" spc="-50">
                <a:latin typeface="Arimo"/>
                <a:cs typeface="Arimo"/>
              </a:rPr>
              <a:t>yazmaç  </a:t>
            </a:r>
            <a:r>
              <a:rPr dirty="0" sz="750" spc="-25">
                <a:latin typeface="Arimo"/>
                <a:cs typeface="Arimo"/>
              </a:rPr>
              <a:t>üzerinde </a:t>
            </a:r>
            <a:r>
              <a:rPr dirty="0" sz="750">
                <a:latin typeface="Arimo"/>
                <a:cs typeface="Arimo"/>
              </a:rPr>
              <a:t>bir </a:t>
            </a:r>
            <a:r>
              <a:rPr dirty="0" sz="750" spc="-40">
                <a:latin typeface="Arimo"/>
                <a:cs typeface="Arimo"/>
              </a:rPr>
              <a:t>de</a:t>
            </a:r>
            <a:r>
              <a:rPr dirty="0" sz="750" spc="-40">
                <a:latin typeface="WenQuanYi Micro Hei Mono"/>
                <a:cs typeface="WenQuanYi Micro Hei Mono"/>
              </a:rPr>
              <a:t>ğ</a:t>
            </a:r>
            <a:r>
              <a:rPr dirty="0" sz="750" spc="-40">
                <a:latin typeface="Arimo"/>
                <a:cs typeface="Arimo"/>
              </a:rPr>
              <a:t>i</a:t>
            </a:r>
            <a:r>
              <a:rPr dirty="0" sz="750" spc="-40">
                <a:latin typeface="WenQuanYi Micro Hei Mono"/>
                <a:cs typeface="WenQuanYi Micro Hei Mono"/>
              </a:rPr>
              <a:t>ş</a:t>
            </a:r>
            <a:r>
              <a:rPr dirty="0" sz="750" spc="-40">
                <a:latin typeface="Arimo"/>
                <a:cs typeface="Arimo"/>
              </a:rPr>
              <a:t>ikli</a:t>
            </a:r>
            <a:r>
              <a:rPr dirty="0" sz="750" spc="-40">
                <a:latin typeface="WenQuanYi Micro Hei Mono"/>
                <a:cs typeface="WenQuanYi Micro Hei Mono"/>
              </a:rPr>
              <a:t>ğ</a:t>
            </a:r>
            <a:r>
              <a:rPr dirty="0" sz="750" spc="-40">
                <a:latin typeface="Arimo"/>
                <a:cs typeface="Arimo"/>
              </a:rPr>
              <a:t>e </a:t>
            </a:r>
            <a:r>
              <a:rPr dirty="0" sz="750" spc="-25">
                <a:latin typeface="Arimo"/>
                <a:cs typeface="Arimo"/>
              </a:rPr>
              <a:t>neden </a:t>
            </a:r>
            <a:r>
              <a:rPr dirty="0" sz="750" spc="-30">
                <a:latin typeface="Arimo"/>
                <a:cs typeface="Arimo"/>
              </a:rPr>
              <a:t>olmaz) </a:t>
            </a:r>
            <a:r>
              <a:rPr dirty="0" sz="750" spc="-45">
                <a:latin typeface="Arimo"/>
                <a:cs typeface="Arimo"/>
              </a:rPr>
              <a:t>sadece </a:t>
            </a:r>
            <a:r>
              <a:rPr dirty="0" sz="750" spc="-25">
                <a:latin typeface="Arimo"/>
                <a:cs typeface="Arimo"/>
              </a:rPr>
              <a:t>bayraklar düzenlenir. </a:t>
            </a:r>
            <a:r>
              <a:rPr dirty="0" sz="750" spc="-75">
                <a:latin typeface="Arimo"/>
                <a:cs typeface="Arimo"/>
              </a:rPr>
              <a:t>ZF=1  </a:t>
            </a:r>
            <a:r>
              <a:rPr dirty="0" sz="750" spc="-45">
                <a:latin typeface="Arimo"/>
                <a:cs typeface="Arimo"/>
              </a:rPr>
              <a:t>olmu</a:t>
            </a:r>
            <a:r>
              <a:rPr dirty="0" sz="750" spc="-45">
                <a:latin typeface="WenQuanYi Micro Hei Mono"/>
                <a:cs typeface="WenQuanYi Micro Hei Mono"/>
              </a:rPr>
              <a:t>ş</a:t>
            </a:r>
            <a:r>
              <a:rPr dirty="0" sz="750" spc="-45">
                <a:latin typeface="Arimo"/>
                <a:cs typeface="Arimo"/>
              </a:rPr>
              <a:t>sa </a:t>
            </a:r>
            <a:r>
              <a:rPr dirty="0" sz="750" spc="-65">
                <a:latin typeface="Arimo"/>
                <a:cs typeface="Arimo"/>
              </a:rPr>
              <a:t>L2 </a:t>
            </a:r>
            <a:r>
              <a:rPr dirty="0" sz="750" spc="-5">
                <a:latin typeface="Arimo"/>
                <a:cs typeface="Arimo"/>
              </a:rPr>
              <a:t>etiketine </a:t>
            </a:r>
            <a:r>
              <a:rPr dirty="0" sz="750" spc="-20">
                <a:latin typeface="Arimo"/>
                <a:cs typeface="Arimo"/>
              </a:rPr>
              <a:t>gidilerek </a:t>
            </a:r>
            <a:r>
              <a:rPr dirty="0" sz="750" spc="-130">
                <a:latin typeface="Arimo"/>
                <a:cs typeface="Arimo"/>
              </a:rPr>
              <a:t>ak</a:t>
            </a:r>
            <a:r>
              <a:rPr dirty="0" sz="750" spc="-130">
                <a:latin typeface="WenQuanYi Micro Hei Mono"/>
                <a:cs typeface="WenQuanYi Micro Hei Mono"/>
              </a:rPr>
              <a:t>ış </a:t>
            </a:r>
            <a:r>
              <a:rPr dirty="0" sz="750" spc="-60">
                <a:latin typeface="Arimo"/>
                <a:cs typeface="Arimo"/>
              </a:rPr>
              <a:t>sonland</a:t>
            </a:r>
            <a:r>
              <a:rPr dirty="0" sz="750" spc="-60">
                <a:latin typeface="WenQuanYi Micro Hei Mono"/>
                <a:cs typeface="WenQuanYi Micro Hei Mono"/>
              </a:rPr>
              <a:t>ı</a:t>
            </a:r>
            <a:r>
              <a:rPr dirty="0" sz="750" spc="-60">
                <a:latin typeface="Arimo"/>
                <a:cs typeface="Arimo"/>
              </a:rPr>
              <a:t>r</a:t>
            </a:r>
            <a:r>
              <a:rPr dirty="0" sz="750" spc="-60">
                <a:latin typeface="WenQuanYi Micro Hei Mono"/>
                <a:cs typeface="WenQuanYi Micro Hei Mono"/>
              </a:rPr>
              <a:t>ı</a:t>
            </a:r>
            <a:r>
              <a:rPr dirty="0" sz="750" spc="-60">
                <a:latin typeface="Arimo"/>
                <a:cs typeface="Arimo"/>
              </a:rPr>
              <a:t>lmaktad</a:t>
            </a:r>
            <a:r>
              <a:rPr dirty="0" sz="750" spc="-60">
                <a:latin typeface="WenQuanYi Micro Hei Mono"/>
                <a:cs typeface="WenQuanYi Micro Hei Mono"/>
              </a:rPr>
              <a:t>ı</a:t>
            </a:r>
            <a:r>
              <a:rPr dirty="0" sz="750" spc="-60">
                <a:latin typeface="Arimo"/>
                <a:cs typeface="Arimo"/>
              </a:rPr>
              <a:t>r. </a:t>
            </a:r>
            <a:r>
              <a:rPr dirty="0" sz="750" spc="-40">
                <a:latin typeface="Arimo"/>
                <a:cs typeface="Arimo"/>
              </a:rPr>
              <a:t>Aksi </a:t>
            </a:r>
            <a:r>
              <a:rPr dirty="0" sz="750" spc="-25">
                <a:latin typeface="Arimo"/>
                <a:cs typeface="Arimo"/>
              </a:rPr>
              <a:t>halde </a:t>
            </a:r>
            <a:r>
              <a:rPr dirty="0" sz="750" spc="-100">
                <a:latin typeface="Arimo"/>
                <a:cs typeface="Arimo"/>
              </a:rPr>
              <a:t>XLAT  </a:t>
            </a:r>
            <a:r>
              <a:rPr dirty="0" sz="750" spc="-10">
                <a:latin typeface="Arimo"/>
                <a:cs typeface="Arimo"/>
              </a:rPr>
              <a:t>komutu ile </a:t>
            </a:r>
            <a:r>
              <a:rPr dirty="0" sz="750" spc="-60">
                <a:latin typeface="Arimo"/>
                <a:cs typeface="Arimo"/>
              </a:rPr>
              <a:t>AL=[BX+AL]</a:t>
            </a:r>
            <a:r>
              <a:rPr dirty="0" sz="750" spc="85">
                <a:latin typeface="Arimo"/>
                <a:cs typeface="Arimo"/>
              </a:rPr>
              <a:t> </a:t>
            </a:r>
            <a:r>
              <a:rPr dirty="0" sz="750" spc="-30">
                <a:latin typeface="Arimo"/>
                <a:cs typeface="Arimo"/>
              </a:rPr>
              <a:t>i</a:t>
            </a:r>
            <a:r>
              <a:rPr dirty="0" sz="750" spc="-30">
                <a:latin typeface="WenQuanYi Micro Hei Mono"/>
                <a:cs typeface="WenQuanYi Micro Hei Mono"/>
              </a:rPr>
              <a:t>ş</a:t>
            </a:r>
            <a:r>
              <a:rPr dirty="0" sz="750" spc="-30">
                <a:latin typeface="Arimo"/>
                <a:cs typeface="Arimo"/>
              </a:rPr>
              <a:t>lemi </a:t>
            </a:r>
            <a:r>
              <a:rPr dirty="0" sz="750" spc="-105">
                <a:latin typeface="Arimo"/>
                <a:cs typeface="Arimo"/>
              </a:rPr>
              <a:t>yap</a:t>
            </a:r>
            <a:r>
              <a:rPr dirty="0" sz="750" spc="-105">
                <a:latin typeface="WenQuanYi Micro Hei Mono"/>
                <a:cs typeface="WenQuanYi Micro Hei Mono"/>
              </a:rPr>
              <a:t>ı</a:t>
            </a:r>
            <a:r>
              <a:rPr dirty="0" sz="750" spc="-105">
                <a:latin typeface="Arimo"/>
                <a:cs typeface="Arimo"/>
              </a:rPr>
              <a:t>lm</a:t>
            </a:r>
            <a:r>
              <a:rPr dirty="0" sz="750" spc="-105">
                <a:latin typeface="WenQuanYi Micro Hei Mono"/>
                <a:cs typeface="WenQuanYi Micro Hei Mono"/>
              </a:rPr>
              <a:t>ış </a:t>
            </a:r>
            <a:r>
              <a:rPr dirty="0" sz="750" spc="-35">
                <a:latin typeface="Arimo"/>
                <a:cs typeface="Arimo"/>
              </a:rPr>
              <a:t>ve  daha  </a:t>
            </a:r>
            <a:r>
              <a:rPr dirty="0" sz="750" spc="-30">
                <a:latin typeface="Arimo"/>
                <a:cs typeface="Arimo"/>
              </a:rPr>
              <a:t>önce </a:t>
            </a:r>
            <a:r>
              <a:rPr dirty="0" sz="750" spc="-75">
                <a:latin typeface="Arimo"/>
                <a:cs typeface="Arimo"/>
              </a:rPr>
              <a:t>ASCII </a:t>
            </a:r>
            <a:r>
              <a:rPr dirty="0" sz="750" spc="-20">
                <a:latin typeface="Arimo"/>
                <a:cs typeface="Arimo"/>
              </a:rPr>
              <a:t>de</a:t>
            </a:r>
            <a:r>
              <a:rPr dirty="0" sz="750" spc="-20">
                <a:latin typeface="WenQuanYi Micro Hei Mono"/>
                <a:cs typeface="WenQuanYi Micro Hei Mono"/>
              </a:rPr>
              <a:t>ğ</a:t>
            </a:r>
            <a:r>
              <a:rPr dirty="0" sz="750" spc="-20">
                <a:latin typeface="Arimo"/>
                <a:cs typeface="Arimo"/>
              </a:rPr>
              <a:t>erini  </a:t>
            </a:r>
            <a:r>
              <a:rPr dirty="0" sz="750" spc="-70">
                <a:latin typeface="Arimo"/>
                <a:cs typeface="Arimo"/>
              </a:rPr>
              <a:t>bar</a:t>
            </a:r>
            <a:r>
              <a:rPr dirty="0" sz="750" spc="-70">
                <a:latin typeface="WenQuanYi Micro Hei Mono"/>
                <a:cs typeface="WenQuanYi Micro Hei Mono"/>
              </a:rPr>
              <a:t>ı</a:t>
            </a:r>
            <a:r>
              <a:rPr dirty="0" sz="750" spc="-70">
                <a:latin typeface="Arimo"/>
                <a:cs typeface="Arimo"/>
              </a:rPr>
              <a:t>nd</a:t>
            </a:r>
            <a:r>
              <a:rPr dirty="0" sz="750" spc="-70">
                <a:latin typeface="WenQuanYi Micro Hei Mono"/>
                <a:cs typeface="WenQuanYi Micro Hei Mono"/>
              </a:rPr>
              <a:t>ı</a:t>
            </a:r>
            <a:r>
              <a:rPr dirty="0" sz="750" spc="-70">
                <a:latin typeface="Arimo"/>
                <a:cs typeface="Arimo"/>
              </a:rPr>
              <a:t>ran </a:t>
            </a:r>
            <a:r>
              <a:rPr dirty="0" sz="750" spc="-80">
                <a:latin typeface="Arimo"/>
                <a:cs typeface="Arimo"/>
              </a:rPr>
              <a:t>AL </a:t>
            </a:r>
            <a:r>
              <a:rPr dirty="0" sz="750" spc="-70">
                <a:latin typeface="Arimo"/>
                <a:cs typeface="Arimo"/>
              </a:rPr>
              <a:t>yazmac</a:t>
            </a:r>
            <a:r>
              <a:rPr dirty="0" sz="750" spc="-70">
                <a:latin typeface="WenQuanYi Micro Hei Mono"/>
                <a:cs typeface="WenQuanYi Micro Hei Mono"/>
              </a:rPr>
              <a:t>ı</a:t>
            </a:r>
            <a:r>
              <a:rPr dirty="0" sz="750" spc="-70">
                <a:latin typeface="Arimo"/>
                <a:cs typeface="Arimo"/>
              </a:rPr>
              <a:t>na </a:t>
            </a:r>
            <a:r>
              <a:rPr dirty="0" sz="750" spc="-15">
                <a:latin typeface="Arimo"/>
                <a:cs typeface="Arimo"/>
              </a:rPr>
              <a:t>bunun </a:t>
            </a:r>
            <a:r>
              <a:rPr dirty="0" sz="750" spc="-130">
                <a:latin typeface="Arimo"/>
                <a:cs typeface="Arimo"/>
              </a:rPr>
              <a:t>kar</a:t>
            </a:r>
            <a:r>
              <a:rPr dirty="0" sz="750" spc="-130">
                <a:latin typeface="WenQuanYi Micro Hei Mono"/>
                <a:cs typeface="WenQuanYi Micro Hei Mono"/>
              </a:rPr>
              <a:t>şı</a:t>
            </a:r>
            <a:r>
              <a:rPr dirty="0" sz="750" spc="-130">
                <a:latin typeface="Arimo"/>
                <a:cs typeface="Arimo"/>
              </a:rPr>
              <a:t>l</a:t>
            </a:r>
            <a:r>
              <a:rPr dirty="0" sz="750" spc="-130">
                <a:latin typeface="WenQuanYi Micro Hei Mono"/>
                <a:cs typeface="WenQuanYi Micro Hei Mono"/>
              </a:rPr>
              <a:t>ığı </a:t>
            </a:r>
            <a:r>
              <a:rPr dirty="0" sz="750" spc="-20">
                <a:latin typeface="Arimo"/>
                <a:cs typeface="Arimo"/>
              </a:rPr>
              <a:t>olan </a:t>
            </a:r>
            <a:r>
              <a:rPr dirty="0" sz="750" spc="-95">
                <a:latin typeface="Arimo"/>
                <a:cs typeface="Arimo"/>
              </a:rPr>
              <a:t>EBCDIC </a:t>
            </a:r>
            <a:r>
              <a:rPr dirty="0" sz="750" spc="-25">
                <a:latin typeface="Arimo"/>
                <a:cs typeface="Arimo"/>
              </a:rPr>
              <a:t>de</a:t>
            </a:r>
            <a:r>
              <a:rPr dirty="0" sz="750" spc="-25">
                <a:latin typeface="WenQuanYi Micro Hei Mono"/>
                <a:cs typeface="WenQuanYi Micro Hei Mono"/>
              </a:rPr>
              <a:t>ğ</a:t>
            </a:r>
            <a:r>
              <a:rPr dirty="0" sz="750" spc="-25">
                <a:latin typeface="Arimo"/>
                <a:cs typeface="Arimo"/>
              </a:rPr>
              <a:t>eri </a:t>
            </a:r>
            <a:r>
              <a:rPr dirty="0" sz="750" spc="-30">
                <a:latin typeface="Arimo"/>
                <a:cs typeface="Arimo"/>
              </a:rPr>
              <a:t>ascii2ebcdic  </a:t>
            </a:r>
            <a:r>
              <a:rPr dirty="0" sz="750" spc="-25">
                <a:latin typeface="Arimo"/>
                <a:cs typeface="Arimo"/>
              </a:rPr>
              <a:t>tablosundan </a:t>
            </a:r>
            <a:r>
              <a:rPr dirty="0" sz="750" spc="-100">
                <a:latin typeface="Arimo"/>
                <a:cs typeface="Arimo"/>
              </a:rPr>
              <a:t>al</a:t>
            </a:r>
            <a:r>
              <a:rPr dirty="0" sz="750" spc="-100">
                <a:latin typeface="WenQuanYi Micro Hei Mono"/>
                <a:cs typeface="WenQuanYi Micro Hei Mono"/>
              </a:rPr>
              <a:t>ı</a:t>
            </a:r>
            <a:r>
              <a:rPr dirty="0" sz="750" spc="-100">
                <a:latin typeface="Arimo"/>
                <a:cs typeface="Arimo"/>
              </a:rPr>
              <a:t>nm</a:t>
            </a:r>
            <a:r>
              <a:rPr dirty="0" sz="750" spc="-100">
                <a:latin typeface="WenQuanYi Micro Hei Mono"/>
                <a:cs typeface="WenQuanYi Micro Hei Mono"/>
              </a:rPr>
              <a:t>ış</a:t>
            </a:r>
            <a:r>
              <a:rPr dirty="0" sz="750" spc="-100">
                <a:latin typeface="Arimo"/>
                <a:cs typeface="Arimo"/>
              </a:rPr>
              <a:t>t</a:t>
            </a:r>
            <a:r>
              <a:rPr dirty="0" sz="750" spc="-100">
                <a:latin typeface="WenQuanYi Micro Hei Mono"/>
                <a:cs typeface="WenQuanYi Micro Hei Mono"/>
              </a:rPr>
              <a:t>ı</a:t>
            </a:r>
            <a:r>
              <a:rPr dirty="0" sz="750" spc="-100">
                <a:latin typeface="Arimo"/>
                <a:cs typeface="Arimo"/>
              </a:rPr>
              <a:t>r. </a:t>
            </a:r>
            <a:r>
              <a:rPr dirty="0" sz="750" spc="-114">
                <a:latin typeface="Arimo"/>
                <a:cs typeface="Arimo"/>
              </a:rPr>
              <a:t>STOSB </a:t>
            </a:r>
            <a:r>
              <a:rPr dirty="0" sz="750" spc="-15">
                <a:latin typeface="Arimo"/>
                <a:cs typeface="Arimo"/>
              </a:rPr>
              <a:t>komutu </a:t>
            </a:r>
            <a:r>
              <a:rPr dirty="0" sz="750" spc="-35">
                <a:latin typeface="Arimo"/>
                <a:cs typeface="Arimo"/>
              </a:rPr>
              <a:t>ise </a:t>
            </a:r>
            <a:r>
              <a:rPr dirty="0" sz="750" spc="-40">
                <a:latin typeface="Arimo"/>
                <a:cs typeface="Arimo"/>
              </a:rPr>
              <a:t>[DI]=AL </a:t>
            </a:r>
            <a:r>
              <a:rPr dirty="0" sz="750" spc="-25">
                <a:latin typeface="Arimo"/>
                <a:cs typeface="Arimo"/>
              </a:rPr>
              <a:t>i</a:t>
            </a:r>
            <a:r>
              <a:rPr dirty="0" sz="750" spc="-25">
                <a:latin typeface="WenQuanYi Micro Hei Mono"/>
                <a:cs typeface="WenQuanYi Micro Hei Mono"/>
              </a:rPr>
              <a:t>ş</a:t>
            </a:r>
            <a:r>
              <a:rPr dirty="0" sz="750" spc="-25">
                <a:latin typeface="Arimo"/>
                <a:cs typeface="Arimo"/>
              </a:rPr>
              <a:t>lemini </a:t>
            </a:r>
            <a:r>
              <a:rPr dirty="0" sz="750" spc="-35">
                <a:latin typeface="Arimo"/>
                <a:cs typeface="Arimo"/>
              </a:rPr>
              <a:t>yaparak </a:t>
            </a:r>
            <a:r>
              <a:rPr dirty="0" sz="750" spc="-20">
                <a:latin typeface="Arimo"/>
                <a:cs typeface="Arimo"/>
              </a:rPr>
              <a:t>hedef  </a:t>
            </a:r>
            <a:r>
              <a:rPr dirty="0" sz="750" spc="-30">
                <a:latin typeface="Arimo"/>
                <a:cs typeface="Arimo"/>
              </a:rPr>
              <a:t>alanda </a:t>
            </a:r>
            <a:r>
              <a:rPr dirty="0" sz="750" spc="-95">
                <a:latin typeface="Arimo"/>
                <a:cs typeface="Arimo"/>
              </a:rPr>
              <a:t>EBCDIC </a:t>
            </a:r>
            <a:r>
              <a:rPr dirty="0" sz="750" spc="-45">
                <a:latin typeface="Arimo"/>
                <a:cs typeface="Arimo"/>
              </a:rPr>
              <a:t>kodlar</a:t>
            </a:r>
            <a:r>
              <a:rPr dirty="0" sz="750" spc="-45">
                <a:latin typeface="WenQuanYi Micro Hei Mono"/>
                <a:cs typeface="WenQuanYi Micro Hei Mono"/>
              </a:rPr>
              <a:t>ı</a:t>
            </a:r>
            <a:r>
              <a:rPr dirty="0" sz="750" spc="-45">
                <a:latin typeface="Arimo"/>
                <a:cs typeface="Arimo"/>
              </a:rPr>
              <a:t>ndan </a:t>
            </a:r>
            <a:r>
              <a:rPr dirty="0" sz="750" spc="-40">
                <a:latin typeface="Arimo"/>
                <a:cs typeface="Arimo"/>
              </a:rPr>
              <a:t>olu</a:t>
            </a:r>
            <a:r>
              <a:rPr dirty="0" sz="750" spc="-40">
                <a:latin typeface="WenQuanYi Micro Hei Mono"/>
                <a:cs typeface="WenQuanYi Micro Hei Mono"/>
              </a:rPr>
              <a:t>ş</a:t>
            </a:r>
            <a:r>
              <a:rPr dirty="0" sz="750" spc="-40">
                <a:latin typeface="Arimo"/>
                <a:cs typeface="Arimo"/>
              </a:rPr>
              <a:t>an </a:t>
            </a:r>
            <a:r>
              <a:rPr dirty="0" sz="750" spc="-20">
                <a:latin typeface="Arimo"/>
                <a:cs typeface="Arimo"/>
              </a:rPr>
              <a:t>diziyi</a:t>
            </a:r>
            <a:r>
              <a:rPr dirty="0" sz="750" spc="-114">
                <a:latin typeface="Arimo"/>
                <a:cs typeface="Arimo"/>
              </a:rPr>
              <a:t> </a:t>
            </a:r>
            <a:r>
              <a:rPr dirty="0" sz="750" spc="-45">
                <a:latin typeface="Arimo"/>
                <a:cs typeface="Arimo"/>
              </a:rPr>
              <a:t>olu</a:t>
            </a:r>
            <a:r>
              <a:rPr dirty="0" sz="750" spc="-45">
                <a:latin typeface="WenQuanYi Micro Hei Mono"/>
                <a:cs typeface="WenQuanYi Micro Hei Mono"/>
              </a:rPr>
              <a:t>ş</a:t>
            </a:r>
            <a:r>
              <a:rPr dirty="0" sz="750" spc="-45">
                <a:latin typeface="Arimo"/>
                <a:cs typeface="Arimo"/>
              </a:rPr>
              <a:t>turmaktad</a:t>
            </a:r>
            <a:r>
              <a:rPr dirty="0" sz="750" spc="-45">
                <a:latin typeface="WenQuanYi Micro Hei Mono"/>
                <a:cs typeface="WenQuanYi Micro Hei Mono"/>
              </a:rPr>
              <a:t>ı</a:t>
            </a:r>
            <a:r>
              <a:rPr dirty="0" sz="750" spc="-45">
                <a:latin typeface="Arimo"/>
                <a:cs typeface="Arimo"/>
              </a:rPr>
              <a:t>r.</a:t>
            </a:r>
            <a:endParaRPr sz="750">
              <a:latin typeface="Arimo"/>
              <a:cs typeface="Arim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250</a:t>
            </a:r>
            <a:endParaRPr sz="550">
              <a:latin typeface="Arimo"/>
              <a:cs typeface="Arim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48518" y="4314552"/>
            <a:ext cx="184277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Arial"/>
                <a:cs typeface="Arial"/>
              </a:rPr>
              <a:t>LODSW Load </a:t>
            </a:r>
            <a:r>
              <a:rPr dirty="0" sz="1150" spc="-5" b="1">
                <a:latin typeface="Arial"/>
                <a:cs typeface="Arial"/>
              </a:rPr>
              <a:t>String</a:t>
            </a:r>
            <a:r>
              <a:rPr dirty="0" sz="1150" spc="-5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Word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6493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7800" y="4978953"/>
            <a:ext cx="4349115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90">
                <a:latin typeface="Arimo"/>
                <a:cs typeface="Arimo"/>
              </a:rPr>
              <a:t>DS:SI </a:t>
            </a:r>
            <a:r>
              <a:rPr dirty="0" sz="850" spc="-15">
                <a:latin typeface="Arimo"/>
                <a:cs typeface="Arimo"/>
              </a:rPr>
              <a:t>ikilisinin </a:t>
            </a:r>
            <a:r>
              <a:rPr dirty="0" sz="850" spc="-5">
                <a:latin typeface="Arimo"/>
                <a:cs typeface="Arimo"/>
              </a:rPr>
              <a:t>belirtti</a:t>
            </a:r>
            <a:r>
              <a:rPr dirty="0" sz="850" spc="-5">
                <a:latin typeface="WenQuanYi Micro Hei Mono"/>
                <a:cs typeface="WenQuanYi Micro Hei Mono"/>
              </a:rPr>
              <a:t>ğ</a:t>
            </a:r>
            <a:r>
              <a:rPr dirty="0" sz="850" spc="-5">
                <a:latin typeface="Arimo"/>
                <a:cs typeface="Arimo"/>
              </a:rPr>
              <a:t>i </a:t>
            </a:r>
            <a:r>
              <a:rPr dirty="0" sz="850" spc="-30">
                <a:latin typeface="Arimo"/>
                <a:cs typeface="Arimo"/>
              </a:rPr>
              <a:t>adresten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50">
                <a:latin typeface="Arimo"/>
                <a:cs typeface="Arimo"/>
              </a:rPr>
              <a:t>word’ü</a:t>
            </a:r>
            <a:r>
              <a:rPr dirty="0" sz="850" spc="-50">
                <a:latin typeface="WenQuanYi Micro Hei Mono"/>
                <a:cs typeface="WenQuanYi Micro Hei Mono"/>
              </a:rPr>
              <a:t>ı </a:t>
            </a:r>
            <a:r>
              <a:rPr dirty="0" sz="850" spc="-95">
                <a:latin typeface="Arimo"/>
                <a:cs typeface="Arimo"/>
              </a:rPr>
              <a:t>AX </a:t>
            </a:r>
            <a:r>
              <a:rPr dirty="0" sz="850" spc="-80">
                <a:latin typeface="Arimo"/>
                <a:cs typeface="Arimo"/>
              </a:rPr>
              <a:t>yazmac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na </a:t>
            </a:r>
            <a:r>
              <a:rPr dirty="0" sz="850" spc="-25">
                <a:latin typeface="Arimo"/>
                <a:cs typeface="Arimo"/>
              </a:rPr>
              <a:t>yerle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tirir. </a:t>
            </a:r>
            <a:r>
              <a:rPr dirty="0" sz="850" spc="-100">
                <a:latin typeface="Arimo"/>
                <a:cs typeface="Arimo"/>
              </a:rPr>
              <a:t>SI 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</a:t>
            </a:r>
            <a:r>
              <a:rPr dirty="0" sz="850" spc="-45">
                <a:latin typeface="Arimo"/>
                <a:cs typeface="Arimo"/>
              </a:rPr>
              <a:t>ise </a:t>
            </a:r>
            <a:r>
              <a:rPr dirty="0" sz="850" spc="-100">
                <a:latin typeface="Arimo"/>
                <a:cs typeface="Arimo"/>
              </a:rPr>
              <a:t>DF  </a:t>
            </a:r>
            <a:r>
              <a:rPr dirty="0" sz="850" spc="-95">
                <a:latin typeface="Arimo"/>
                <a:cs typeface="Arimo"/>
              </a:rPr>
              <a:t>bayra</a:t>
            </a:r>
            <a:r>
              <a:rPr dirty="0" sz="850" spc="-95">
                <a:latin typeface="WenQuanYi Micro Hei Mono"/>
                <a:cs typeface="WenQuanYi Micro Hei Mono"/>
              </a:rPr>
              <a:t>ğı</a:t>
            </a:r>
            <a:r>
              <a:rPr dirty="0" sz="850" spc="-95">
                <a:latin typeface="Arimo"/>
                <a:cs typeface="Arimo"/>
              </a:rPr>
              <a:t>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 </a:t>
            </a:r>
            <a:r>
              <a:rPr dirty="0" sz="850" spc="-20">
                <a:latin typeface="Arimo"/>
                <a:cs typeface="Arimo"/>
              </a:rPr>
              <a:t>durumuna </a:t>
            </a:r>
            <a:r>
              <a:rPr dirty="0" sz="850" spc="-100">
                <a:latin typeface="Arimo"/>
                <a:cs typeface="Arimo"/>
              </a:rPr>
              <a:t>ba</a:t>
            </a:r>
            <a:r>
              <a:rPr dirty="0" sz="850" spc="-100">
                <a:latin typeface="WenQuanYi Micro Hei Mono"/>
                <a:cs typeface="WenQuanYi Micro Hei Mono"/>
              </a:rPr>
              <a:t>ğ</a:t>
            </a:r>
            <a:r>
              <a:rPr dirty="0" sz="850" spc="-100">
                <a:latin typeface="Arimo"/>
                <a:cs typeface="Arimo"/>
              </a:rPr>
              <a:t>l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tirilir. </a:t>
            </a:r>
            <a:r>
              <a:rPr dirty="0" sz="850" spc="-100">
                <a:latin typeface="Arimo"/>
                <a:cs typeface="Arimo"/>
              </a:rPr>
              <a:t>LOADSW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30">
                <a:latin typeface="Arimo"/>
                <a:cs typeface="Arimo"/>
              </a:rPr>
              <a:t>bayraklar üzerinde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50">
                <a:latin typeface="Arimo"/>
                <a:cs typeface="Arimo"/>
              </a:rPr>
              <a:t>de</a:t>
            </a:r>
            <a:r>
              <a:rPr dirty="0" sz="850" spc="-50">
                <a:latin typeface="WenQuanYi Micro Hei Mono"/>
                <a:cs typeface="WenQuanYi Micro Hei Mono"/>
              </a:rPr>
              <a:t>ğ</a:t>
            </a:r>
            <a:r>
              <a:rPr dirty="0" sz="850" spc="-50">
                <a:latin typeface="Arimo"/>
                <a:cs typeface="Arimo"/>
              </a:rPr>
              <a:t>i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ikli</a:t>
            </a:r>
            <a:r>
              <a:rPr dirty="0" sz="850" spc="-50">
                <a:latin typeface="WenQuanYi Micro Hei Mono"/>
                <a:cs typeface="WenQuanYi Micro Hei Mono"/>
              </a:rPr>
              <a:t>ğ</a:t>
            </a:r>
            <a:r>
              <a:rPr dirty="0" sz="850" spc="-50">
                <a:latin typeface="Arimo"/>
                <a:cs typeface="Arimo"/>
              </a:rPr>
              <a:t>e  </a:t>
            </a:r>
            <a:r>
              <a:rPr dirty="0" sz="850" spc="-30">
                <a:latin typeface="Arimo"/>
                <a:cs typeface="Arimo"/>
              </a:rPr>
              <a:t>neden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olmaz.</a:t>
            </a:r>
            <a:endParaRPr sz="850">
              <a:latin typeface="Arimo"/>
              <a:cs typeface="Arimo"/>
            </a:endParaRPr>
          </a:p>
          <a:p>
            <a:pPr algn="just" marL="12700" marR="3717925">
              <a:lnSpc>
                <a:spcPct val="102200"/>
              </a:lnSpc>
            </a:pP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lem:  </a:t>
            </a:r>
            <a:r>
              <a:rPr dirty="0" sz="850" spc="-65">
                <a:latin typeface="Arimo"/>
                <a:cs typeface="Arimo"/>
              </a:rPr>
              <a:t>AL=[DS:SI]</a:t>
            </a:r>
            <a:endParaRPr sz="85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  <a:spcBef>
                <a:spcPts val="20"/>
              </a:spcBef>
            </a:pPr>
            <a:r>
              <a:rPr dirty="0" sz="850" spc="-65">
                <a:latin typeface="Arimo"/>
                <a:cs typeface="Arimo"/>
              </a:rPr>
              <a:t>SI=SI</a:t>
            </a:r>
            <a:r>
              <a:rPr dirty="0" sz="850" spc="-65">
                <a:latin typeface="WenQuanYi Micro Hei Mono"/>
                <a:cs typeface="WenQuanYi Micro Hei Mono"/>
              </a:rPr>
              <a:t>‐</a:t>
            </a:r>
            <a:r>
              <a:rPr dirty="0" sz="850" spc="-65">
                <a:latin typeface="Arimo"/>
                <a:cs typeface="Arimo"/>
              </a:rPr>
              <a:t>2;(DF=0 </a:t>
            </a:r>
            <a:r>
              <a:rPr dirty="0" sz="850" spc="-45">
                <a:latin typeface="Arimo"/>
                <a:cs typeface="Arimo"/>
              </a:rPr>
              <a:t>ise </a:t>
            </a:r>
            <a:r>
              <a:rPr dirty="0" sz="850" spc="-15">
                <a:latin typeface="Arimo"/>
                <a:cs typeface="Arimo"/>
              </a:rPr>
              <a:t>artma </a:t>
            </a:r>
            <a:r>
              <a:rPr dirty="0" sz="850" spc="-50">
                <a:latin typeface="Arimo"/>
                <a:cs typeface="Arimo"/>
              </a:rPr>
              <a:t>olacakt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r)</a:t>
            </a:r>
            <a:endParaRPr sz="850">
              <a:latin typeface="Arimo"/>
              <a:cs typeface="Arim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035306" y="4314552"/>
            <a:ext cx="228663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Arial"/>
                <a:cs typeface="Arial"/>
              </a:rPr>
              <a:t>LODSD Load </a:t>
            </a:r>
            <a:r>
              <a:rPr dirty="0" sz="1150" spc="-5" b="1">
                <a:latin typeface="Arial"/>
                <a:cs typeface="Arial"/>
              </a:rPr>
              <a:t>String</a:t>
            </a:r>
            <a:r>
              <a:rPr dirty="0" sz="1150" spc="-2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Doubleword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83275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814486" y="4978953"/>
            <a:ext cx="4349750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90">
                <a:latin typeface="Arimo"/>
                <a:cs typeface="Arimo"/>
              </a:rPr>
              <a:t>DS:SI </a:t>
            </a:r>
            <a:r>
              <a:rPr dirty="0" sz="850" spc="-10">
                <a:latin typeface="Arimo"/>
                <a:cs typeface="Arimo"/>
              </a:rPr>
              <a:t>ikilisinin </a:t>
            </a:r>
            <a:r>
              <a:rPr dirty="0" sz="850" spc="-5">
                <a:latin typeface="Arimo"/>
                <a:cs typeface="Arimo"/>
              </a:rPr>
              <a:t>belirtti</a:t>
            </a:r>
            <a:r>
              <a:rPr dirty="0" sz="850" spc="-5">
                <a:latin typeface="WenQuanYi Micro Hei Mono"/>
                <a:cs typeface="WenQuanYi Micro Hei Mono"/>
              </a:rPr>
              <a:t>ğ</a:t>
            </a:r>
            <a:r>
              <a:rPr dirty="0" sz="850" spc="-5">
                <a:latin typeface="Arimo"/>
                <a:cs typeface="Arimo"/>
              </a:rPr>
              <a:t>i </a:t>
            </a:r>
            <a:r>
              <a:rPr dirty="0" sz="850" spc="-30">
                <a:latin typeface="Arimo"/>
                <a:cs typeface="Arimo"/>
              </a:rPr>
              <a:t>adresten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55">
                <a:latin typeface="Arimo"/>
                <a:cs typeface="Arimo"/>
              </a:rPr>
              <a:t>word’ü</a:t>
            </a:r>
            <a:r>
              <a:rPr dirty="0" sz="850" spc="-55">
                <a:latin typeface="WenQuanYi Micro Hei Mono"/>
                <a:cs typeface="WenQuanYi Micro Hei Mono"/>
              </a:rPr>
              <a:t>ı </a:t>
            </a:r>
            <a:r>
              <a:rPr dirty="0" sz="850" spc="-114">
                <a:latin typeface="Arimo"/>
                <a:cs typeface="Arimo"/>
              </a:rPr>
              <a:t>EAX </a:t>
            </a:r>
            <a:r>
              <a:rPr dirty="0" sz="850" spc="-80">
                <a:latin typeface="Arimo"/>
                <a:cs typeface="Arimo"/>
              </a:rPr>
              <a:t>yazmac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na </a:t>
            </a:r>
            <a:r>
              <a:rPr dirty="0" sz="850" spc="-25">
                <a:latin typeface="Arimo"/>
                <a:cs typeface="Arimo"/>
              </a:rPr>
              <a:t>yerle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tirir. </a:t>
            </a:r>
            <a:r>
              <a:rPr dirty="0" sz="850" spc="-100">
                <a:latin typeface="Arimo"/>
                <a:cs typeface="Arimo"/>
              </a:rPr>
              <a:t>SI 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</a:t>
            </a:r>
            <a:r>
              <a:rPr dirty="0" sz="850" spc="-45">
                <a:latin typeface="Arimo"/>
                <a:cs typeface="Arimo"/>
              </a:rPr>
              <a:t>ise  </a:t>
            </a:r>
            <a:r>
              <a:rPr dirty="0" sz="850" spc="-100">
                <a:latin typeface="Arimo"/>
                <a:cs typeface="Arimo"/>
              </a:rPr>
              <a:t>DF </a:t>
            </a:r>
            <a:r>
              <a:rPr dirty="0" sz="850" spc="-95">
                <a:latin typeface="Arimo"/>
                <a:cs typeface="Arimo"/>
              </a:rPr>
              <a:t>bayra</a:t>
            </a:r>
            <a:r>
              <a:rPr dirty="0" sz="850" spc="-95">
                <a:latin typeface="WenQuanYi Micro Hei Mono"/>
                <a:cs typeface="WenQuanYi Micro Hei Mono"/>
              </a:rPr>
              <a:t>ğı</a:t>
            </a:r>
            <a:r>
              <a:rPr dirty="0" sz="850" spc="-95">
                <a:latin typeface="Arimo"/>
                <a:cs typeface="Arimo"/>
              </a:rPr>
              <a:t>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 </a:t>
            </a:r>
            <a:r>
              <a:rPr dirty="0" sz="850" spc="-20">
                <a:latin typeface="Arimo"/>
                <a:cs typeface="Arimo"/>
              </a:rPr>
              <a:t>durumuna </a:t>
            </a:r>
            <a:r>
              <a:rPr dirty="0" sz="850" spc="-100">
                <a:latin typeface="Arimo"/>
                <a:cs typeface="Arimo"/>
              </a:rPr>
              <a:t>ba</a:t>
            </a:r>
            <a:r>
              <a:rPr dirty="0" sz="850" spc="-100">
                <a:latin typeface="WenQuanYi Micro Hei Mono"/>
                <a:cs typeface="WenQuanYi Micro Hei Mono"/>
              </a:rPr>
              <a:t>ğ</a:t>
            </a:r>
            <a:r>
              <a:rPr dirty="0" sz="850" spc="-100">
                <a:latin typeface="Arimo"/>
                <a:cs typeface="Arimo"/>
              </a:rPr>
              <a:t>l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olarak 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tirilir. </a:t>
            </a:r>
            <a:r>
              <a:rPr dirty="0" sz="850" spc="-105">
                <a:latin typeface="Arimo"/>
                <a:cs typeface="Arimo"/>
              </a:rPr>
              <a:t>LOADSD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30">
                <a:latin typeface="Arimo"/>
                <a:cs typeface="Arimo"/>
              </a:rPr>
              <a:t>bayraklar üzerinde </a:t>
            </a:r>
            <a:r>
              <a:rPr dirty="0" sz="850">
                <a:latin typeface="Arimo"/>
                <a:cs typeface="Arimo"/>
              </a:rPr>
              <a:t>bir  </a:t>
            </a:r>
            <a:r>
              <a:rPr dirty="0" sz="850" spc="-50">
                <a:latin typeface="Arimo"/>
                <a:cs typeface="Arimo"/>
              </a:rPr>
              <a:t>de</a:t>
            </a:r>
            <a:r>
              <a:rPr dirty="0" sz="850" spc="-50">
                <a:latin typeface="WenQuanYi Micro Hei Mono"/>
                <a:cs typeface="WenQuanYi Micro Hei Mono"/>
              </a:rPr>
              <a:t>ğ</a:t>
            </a:r>
            <a:r>
              <a:rPr dirty="0" sz="850" spc="-50">
                <a:latin typeface="Arimo"/>
                <a:cs typeface="Arimo"/>
              </a:rPr>
              <a:t>i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ikli</a:t>
            </a:r>
            <a:r>
              <a:rPr dirty="0" sz="850" spc="-50">
                <a:latin typeface="WenQuanYi Micro Hei Mono"/>
                <a:cs typeface="WenQuanYi Micro Hei Mono"/>
              </a:rPr>
              <a:t>ğ</a:t>
            </a:r>
            <a:r>
              <a:rPr dirty="0" sz="850" spc="-50">
                <a:latin typeface="Arimo"/>
                <a:cs typeface="Arimo"/>
              </a:rPr>
              <a:t>e </a:t>
            </a:r>
            <a:r>
              <a:rPr dirty="0" sz="850" spc="-30">
                <a:latin typeface="Arimo"/>
                <a:cs typeface="Arimo"/>
              </a:rPr>
              <a:t>neden</a:t>
            </a:r>
            <a:r>
              <a:rPr dirty="0" sz="850" spc="-2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olmaz.</a:t>
            </a:r>
            <a:endParaRPr sz="850">
              <a:latin typeface="Arimo"/>
              <a:cs typeface="Arimo"/>
            </a:endParaRPr>
          </a:p>
          <a:p>
            <a:pPr algn="just" marL="12700" marR="3717925">
              <a:lnSpc>
                <a:spcPct val="102200"/>
              </a:lnSpc>
            </a:pP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lem:  </a:t>
            </a:r>
            <a:r>
              <a:rPr dirty="0" sz="850" spc="-65">
                <a:latin typeface="Arimo"/>
                <a:cs typeface="Arimo"/>
              </a:rPr>
              <a:t>AL=[DS:SI]</a:t>
            </a:r>
            <a:endParaRPr sz="85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  <a:spcBef>
                <a:spcPts val="20"/>
              </a:spcBef>
            </a:pPr>
            <a:r>
              <a:rPr dirty="0" sz="850" spc="-65">
                <a:latin typeface="Arimo"/>
                <a:cs typeface="Arimo"/>
              </a:rPr>
              <a:t>SI=SI</a:t>
            </a:r>
            <a:r>
              <a:rPr dirty="0" sz="850" spc="-65">
                <a:latin typeface="WenQuanYi Micro Hei Mono"/>
                <a:cs typeface="WenQuanYi Micro Hei Mono"/>
              </a:rPr>
              <a:t>‐</a:t>
            </a:r>
            <a:r>
              <a:rPr dirty="0" sz="850" spc="-65">
                <a:latin typeface="Arimo"/>
                <a:cs typeface="Arimo"/>
              </a:rPr>
              <a:t>4;(DF=0 </a:t>
            </a:r>
            <a:r>
              <a:rPr dirty="0" sz="850" spc="-45">
                <a:latin typeface="Arimo"/>
                <a:cs typeface="Arimo"/>
              </a:rPr>
              <a:t>ise </a:t>
            </a:r>
            <a:r>
              <a:rPr dirty="0" sz="850" spc="-15">
                <a:latin typeface="Arimo"/>
                <a:cs typeface="Arimo"/>
              </a:rPr>
              <a:t>artma </a:t>
            </a:r>
            <a:r>
              <a:rPr dirty="0" sz="850" spc="-50">
                <a:latin typeface="Arimo"/>
                <a:cs typeface="Arimo"/>
              </a:rPr>
              <a:t>olacakt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r)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251</a:t>
            </a:r>
            <a:endParaRPr sz="550">
              <a:latin typeface="Arimo"/>
              <a:cs typeface="Arim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252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518" y="541385"/>
            <a:ext cx="176974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Arial"/>
                <a:cs typeface="Arial"/>
              </a:rPr>
              <a:t>STOSB Store </a:t>
            </a:r>
            <a:r>
              <a:rPr dirty="0" sz="1150" spc="-5" b="1">
                <a:latin typeface="Arial"/>
                <a:cs typeface="Arial"/>
              </a:rPr>
              <a:t>String</a:t>
            </a:r>
            <a:r>
              <a:rPr dirty="0" sz="1150" spc="-45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Byte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651509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7911" y="1205783"/>
            <a:ext cx="4349115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14">
                <a:latin typeface="Arimo"/>
                <a:cs typeface="Arimo"/>
              </a:rPr>
              <a:t>LODSB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leminin </a:t>
            </a:r>
            <a:r>
              <a:rPr dirty="0" sz="850" spc="-114">
                <a:latin typeface="Arimo"/>
                <a:cs typeface="Arimo"/>
              </a:rPr>
              <a:t>yapt</a:t>
            </a:r>
            <a:r>
              <a:rPr dirty="0" sz="850" spc="-114">
                <a:latin typeface="WenQuanYi Micro Hei Mono"/>
                <a:cs typeface="WenQuanYi Micro Hei Mono"/>
              </a:rPr>
              <a:t>ığı</a:t>
            </a:r>
            <a:r>
              <a:rPr dirty="0" sz="850" spc="-114">
                <a:latin typeface="Arimo"/>
                <a:cs typeface="Arimo"/>
              </a:rPr>
              <a:t>n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tam tersini </a:t>
            </a:r>
            <a:r>
              <a:rPr dirty="0" sz="850" spc="-40">
                <a:latin typeface="Arimo"/>
                <a:cs typeface="Arimo"/>
              </a:rPr>
              <a:t>yapan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lemdir. </a:t>
            </a:r>
            <a:r>
              <a:rPr dirty="0" sz="850" spc="-90">
                <a:latin typeface="Arimo"/>
                <a:cs typeface="Arimo"/>
              </a:rPr>
              <a:t>AL </a:t>
            </a:r>
            <a:r>
              <a:rPr dirty="0" sz="850" spc="-65">
                <a:latin typeface="Arimo"/>
                <a:cs typeface="Arimo"/>
              </a:rPr>
              <a:t>yazmac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ndaki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</a:t>
            </a:r>
            <a:r>
              <a:rPr dirty="0" sz="850" spc="-90">
                <a:latin typeface="Arimo"/>
                <a:cs typeface="Arimo"/>
              </a:rPr>
              <a:t>ES:DI </a:t>
            </a:r>
            <a:r>
              <a:rPr dirty="0" sz="850" spc="-15">
                <a:latin typeface="Arimo"/>
                <a:cs typeface="Arimo"/>
              </a:rPr>
              <a:t>ikilisinin  </a:t>
            </a:r>
            <a:r>
              <a:rPr dirty="0" sz="850" spc="-30">
                <a:latin typeface="Arimo"/>
                <a:cs typeface="Arimo"/>
              </a:rPr>
              <a:t>gösterdi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75">
                <a:latin typeface="Arimo"/>
                <a:cs typeface="Arimo"/>
              </a:rPr>
              <a:t>alan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na </a:t>
            </a:r>
            <a:r>
              <a:rPr dirty="0" sz="850" spc="-30">
                <a:latin typeface="Arimo"/>
                <a:cs typeface="Arimo"/>
              </a:rPr>
              <a:t>yerle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tirir.DI </a:t>
            </a:r>
            <a:r>
              <a:rPr dirty="0" sz="850" spc="-100">
                <a:latin typeface="Arimo"/>
                <a:cs typeface="Arimo"/>
              </a:rPr>
              <a:t>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</a:t>
            </a:r>
            <a:r>
              <a:rPr dirty="0" sz="850" spc="-100">
                <a:latin typeface="Arimo"/>
                <a:cs typeface="Arimo"/>
              </a:rPr>
              <a:t>DF </a:t>
            </a:r>
            <a:r>
              <a:rPr dirty="0" sz="850" spc="-95">
                <a:latin typeface="Arimo"/>
                <a:cs typeface="Arimo"/>
              </a:rPr>
              <a:t>bayra</a:t>
            </a:r>
            <a:r>
              <a:rPr dirty="0" sz="850" spc="-95">
                <a:latin typeface="WenQuanYi Micro Hei Mono"/>
                <a:cs typeface="WenQuanYi Micro Hei Mono"/>
              </a:rPr>
              <a:t>ğı</a:t>
            </a:r>
            <a:r>
              <a:rPr dirty="0" sz="850" spc="-95">
                <a:latin typeface="Arimo"/>
                <a:cs typeface="Arimo"/>
              </a:rPr>
              <a:t>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 </a:t>
            </a:r>
            <a:r>
              <a:rPr dirty="0" sz="850" spc="-20">
                <a:latin typeface="Arimo"/>
                <a:cs typeface="Arimo"/>
              </a:rPr>
              <a:t>durumuna </a:t>
            </a:r>
            <a:r>
              <a:rPr dirty="0" sz="850" spc="-95">
                <a:latin typeface="Arimo"/>
                <a:cs typeface="Arimo"/>
              </a:rPr>
              <a:t>ba</a:t>
            </a:r>
            <a:r>
              <a:rPr dirty="0" sz="850" spc="-95">
                <a:latin typeface="WenQuanYi Micro Hei Mono"/>
                <a:cs typeface="WenQuanYi Micro Hei Mono"/>
              </a:rPr>
              <a:t>ğ</a:t>
            </a:r>
            <a:r>
              <a:rPr dirty="0" sz="850" spc="-95">
                <a:latin typeface="Arimo"/>
                <a:cs typeface="Arimo"/>
              </a:rPr>
              <a:t>l</a:t>
            </a:r>
            <a:r>
              <a:rPr dirty="0" sz="850" spc="-9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olarak  </a:t>
            </a:r>
            <a:r>
              <a:rPr dirty="0" sz="850" spc="-25">
                <a:latin typeface="Arimo"/>
                <a:cs typeface="Arimo"/>
              </a:rPr>
              <a:t>de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tirilir.</a:t>
            </a:r>
            <a:endParaRPr sz="850">
              <a:latin typeface="Arimo"/>
              <a:cs typeface="Arimo"/>
            </a:endParaRPr>
          </a:p>
          <a:p>
            <a:pPr algn="just" marL="12700" marR="3717925">
              <a:lnSpc>
                <a:spcPct val="102200"/>
              </a:lnSpc>
            </a:pP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lem:  </a:t>
            </a:r>
            <a:r>
              <a:rPr dirty="0" sz="850" spc="-65">
                <a:latin typeface="Arimo"/>
                <a:cs typeface="Arimo"/>
              </a:rPr>
              <a:t>[ES:DI]=AL</a:t>
            </a:r>
            <a:endParaRPr sz="85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  <a:spcBef>
                <a:spcPts val="20"/>
              </a:spcBef>
            </a:pPr>
            <a:r>
              <a:rPr dirty="0" sz="850" spc="-45">
                <a:latin typeface="Arimo"/>
                <a:cs typeface="Arimo"/>
              </a:rPr>
              <a:t>DI=DI</a:t>
            </a:r>
            <a:r>
              <a:rPr dirty="0" sz="850" spc="-45">
                <a:latin typeface="WenQuanYi Micro Hei Mono"/>
                <a:cs typeface="WenQuanYi Micro Hei Mono"/>
              </a:rPr>
              <a:t>‐</a:t>
            </a:r>
            <a:r>
              <a:rPr dirty="0" sz="850" spc="-45">
                <a:latin typeface="Arimo"/>
                <a:cs typeface="Arimo"/>
              </a:rPr>
              <a:t>1 </a:t>
            </a:r>
            <a:r>
              <a:rPr dirty="0" sz="850" spc="-65">
                <a:latin typeface="Arimo"/>
                <a:cs typeface="Arimo"/>
              </a:rPr>
              <a:t>(DF=0 </a:t>
            </a:r>
            <a:r>
              <a:rPr dirty="0" sz="850" spc="-45">
                <a:latin typeface="Arimo"/>
                <a:cs typeface="Arimo"/>
              </a:rPr>
              <a:t>ise</a:t>
            </a:r>
            <a:r>
              <a:rPr dirty="0" sz="850" spc="-15">
                <a:latin typeface="Arimo"/>
                <a:cs typeface="Arimo"/>
              </a:rPr>
              <a:t> artan)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253</a:t>
            </a:r>
            <a:endParaRPr sz="550">
              <a:latin typeface="Arimo"/>
              <a:cs typeface="Arim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35306" y="541385"/>
            <a:ext cx="45021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5" b="1">
                <a:latin typeface="Arial"/>
                <a:cs typeface="Arial"/>
              </a:rPr>
              <a:t>Örnek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83275" y="651509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14707" y="1205054"/>
            <a:ext cx="653415" cy="319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dirty="0" sz="950" spc="-60">
                <a:latin typeface="Arimo"/>
                <a:cs typeface="Arimo"/>
              </a:rPr>
              <a:t>MOV </a:t>
            </a:r>
            <a:r>
              <a:rPr dirty="0" sz="950" spc="-45">
                <a:latin typeface="Arimo"/>
                <a:cs typeface="Arimo"/>
              </a:rPr>
              <a:t>DI,0  </a:t>
            </a:r>
            <a:r>
              <a:rPr dirty="0" sz="950" spc="-60">
                <a:latin typeface="Arimo"/>
                <a:cs typeface="Arimo"/>
              </a:rPr>
              <a:t>MOV</a:t>
            </a:r>
            <a:r>
              <a:rPr dirty="0" sz="950" spc="-125">
                <a:latin typeface="Arimo"/>
                <a:cs typeface="Arimo"/>
              </a:rPr>
              <a:t> </a:t>
            </a:r>
            <a:r>
              <a:rPr dirty="0" sz="950" spc="-75">
                <a:latin typeface="Arimo"/>
                <a:cs typeface="Arimo"/>
              </a:rPr>
              <a:t>CX,100</a:t>
            </a:r>
            <a:endParaRPr sz="950">
              <a:latin typeface="Arimo"/>
              <a:cs typeface="Arim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2188" y="1170485"/>
            <a:ext cx="3074035" cy="319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dirty="0" sz="950" spc="-110">
                <a:latin typeface="Arimo"/>
                <a:cs typeface="Arimo"/>
              </a:rPr>
              <a:t>Ba</a:t>
            </a:r>
            <a:r>
              <a:rPr dirty="0" sz="950" spc="-110">
                <a:latin typeface="WenQuanYi Micro Hei Mono"/>
                <a:cs typeface="WenQuanYi Micro Hei Mono"/>
              </a:rPr>
              <a:t>ş</a:t>
            </a:r>
            <a:r>
              <a:rPr dirty="0" sz="950" spc="-110">
                <a:latin typeface="Arimo"/>
                <a:cs typeface="Arimo"/>
              </a:rPr>
              <a:t>lang</a:t>
            </a:r>
            <a:r>
              <a:rPr dirty="0" sz="950" spc="-110">
                <a:latin typeface="WenQuanYi Micro Hei Mono"/>
                <a:cs typeface="WenQuanYi Micro Hei Mono"/>
              </a:rPr>
              <a:t>ı</a:t>
            </a:r>
            <a:r>
              <a:rPr dirty="0" sz="950" spc="-110">
                <a:latin typeface="Arimo"/>
                <a:cs typeface="Arimo"/>
              </a:rPr>
              <a:t>ç</a:t>
            </a:r>
            <a:r>
              <a:rPr dirty="0" sz="950" spc="40">
                <a:latin typeface="Arimo"/>
                <a:cs typeface="Arimo"/>
              </a:rPr>
              <a:t> </a:t>
            </a:r>
            <a:r>
              <a:rPr dirty="0" sz="950" spc="-40">
                <a:latin typeface="Arimo"/>
                <a:cs typeface="Arimo"/>
              </a:rPr>
              <a:t>adresi </a:t>
            </a:r>
            <a:r>
              <a:rPr dirty="0" sz="950" spc="-35">
                <a:latin typeface="Arimo"/>
                <a:cs typeface="Arimo"/>
              </a:rPr>
              <a:t>olarak </a:t>
            </a:r>
            <a:r>
              <a:rPr dirty="0" sz="950" spc="-40">
                <a:latin typeface="Arimo"/>
                <a:cs typeface="Arimo"/>
              </a:rPr>
              <a:t>0 seçiliyor. </a:t>
            </a:r>
            <a:r>
              <a:rPr dirty="0" sz="950" spc="-120">
                <a:latin typeface="WenQuanYi Micro Hei Mono"/>
                <a:cs typeface="WenQuanYi Micro Hei Mono"/>
              </a:rPr>
              <a:t>İş</a:t>
            </a:r>
            <a:r>
              <a:rPr dirty="0" sz="950" spc="-120">
                <a:latin typeface="Arimo"/>
                <a:cs typeface="Arimo"/>
              </a:rPr>
              <a:t>lem </a:t>
            </a:r>
            <a:r>
              <a:rPr dirty="0" sz="950" spc="-15">
                <a:latin typeface="Arimo"/>
                <a:cs typeface="Arimo"/>
              </a:rPr>
              <a:t>tekrar </a:t>
            </a:r>
            <a:r>
              <a:rPr dirty="0" sz="950" spc="-170">
                <a:latin typeface="Arimo"/>
                <a:cs typeface="Arimo"/>
              </a:rPr>
              <a:t>say</a:t>
            </a:r>
            <a:r>
              <a:rPr dirty="0" sz="950" spc="-170">
                <a:latin typeface="WenQuanYi Micro Hei Mono"/>
                <a:cs typeface="WenQuanYi Micro Hei Mono"/>
              </a:rPr>
              <a:t>ı</a:t>
            </a:r>
            <a:r>
              <a:rPr dirty="0" sz="950" spc="-170">
                <a:latin typeface="Arimo"/>
                <a:cs typeface="Arimo"/>
              </a:rPr>
              <a:t>s</a:t>
            </a:r>
            <a:r>
              <a:rPr dirty="0" sz="950" spc="-170">
                <a:latin typeface="WenQuanYi Micro Hei Mono"/>
                <a:cs typeface="WenQuanYi Micro Hei Mono"/>
              </a:rPr>
              <a:t>ı </a:t>
            </a:r>
            <a:r>
              <a:rPr dirty="0" sz="950" spc="-155">
                <a:latin typeface="Arimo"/>
                <a:cs typeface="Arimo"/>
              </a:rPr>
              <a:t>CX  </a:t>
            </a:r>
            <a:r>
              <a:rPr dirty="0" sz="950" spc="-75">
                <a:latin typeface="Arimo"/>
                <a:cs typeface="Arimo"/>
              </a:rPr>
              <a:t>yazmac</a:t>
            </a:r>
            <a:r>
              <a:rPr dirty="0" sz="950" spc="-75">
                <a:latin typeface="WenQuanYi Micro Hei Mono"/>
                <a:cs typeface="WenQuanYi Micro Hei Mono"/>
              </a:rPr>
              <a:t>ı</a:t>
            </a:r>
            <a:r>
              <a:rPr dirty="0" sz="950" spc="-75">
                <a:latin typeface="Arimo"/>
                <a:cs typeface="Arimo"/>
              </a:rPr>
              <a:t>ndaki </a:t>
            </a:r>
            <a:r>
              <a:rPr dirty="0" sz="950" spc="-50">
                <a:latin typeface="Arimo"/>
                <a:cs typeface="Arimo"/>
              </a:rPr>
              <a:t>de</a:t>
            </a:r>
            <a:r>
              <a:rPr dirty="0" sz="950" spc="-50">
                <a:latin typeface="WenQuanYi Micro Hei Mono"/>
                <a:cs typeface="WenQuanYi Micro Hei Mono"/>
              </a:rPr>
              <a:t>ğ</a:t>
            </a:r>
            <a:r>
              <a:rPr dirty="0" sz="950" spc="-50">
                <a:latin typeface="Arimo"/>
                <a:cs typeface="Arimo"/>
              </a:rPr>
              <a:t>er </a:t>
            </a:r>
            <a:r>
              <a:rPr dirty="0" sz="950" spc="-15">
                <a:latin typeface="Arimo"/>
                <a:cs typeface="Arimo"/>
              </a:rPr>
              <a:t>ile</a:t>
            </a:r>
            <a:r>
              <a:rPr dirty="0" sz="950" spc="-10">
                <a:latin typeface="Arimo"/>
                <a:cs typeface="Arimo"/>
              </a:rPr>
              <a:t> </a:t>
            </a:r>
            <a:r>
              <a:rPr dirty="0" sz="950" spc="-25">
                <a:latin typeface="Arimo"/>
                <a:cs typeface="Arimo"/>
              </a:rPr>
              <a:t>belirleniyor.</a:t>
            </a:r>
            <a:endParaRPr sz="950">
              <a:latin typeface="Arimo"/>
              <a:cs typeface="Arim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83275" y="147904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952065" y="1464630"/>
            <a:ext cx="3074670" cy="46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600"/>
              </a:lnSpc>
              <a:spcBef>
                <a:spcPts val="95"/>
              </a:spcBef>
            </a:pPr>
            <a:r>
              <a:rPr dirty="0" sz="950" spc="-100">
                <a:latin typeface="Arimo"/>
                <a:cs typeface="Arimo"/>
              </a:rPr>
              <a:t>AL </a:t>
            </a:r>
            <a:r>
              <a:rPr dirty="0" sz="950" spc="-105">
                <a:latin typeface="Arimo"/>
                <a:cs typeface="Arimo"/>
              </a:rPr>
              <a:t>yazmac</a:t>
            </a:r>
            <a:r>
              <a:rPr dirty="0" sz="950" spc="-105">
                <a:latin typeface="WenQuanYi Micro Hei Mono"/>
                <a:cs typeface="WenQuanYi Micro Hei Mono"/>
              </a:rPr>
              <a:t>ı </a:t>
            </a:r>
            <a:r>
              <a:rPr dirty="0" sz="950" spc="-105">
                <a:latin typeface="Arimo"/>
                <a:cs typeface="Arimo"/>
              </a:rPr>
              <a:t>s</a:t>
            </a:r>
            <a:r>
              <a:rPr dirty="0" sz="950" spc="-105">
                <a:latin typeface="WenQuanYi Micro Hei Mono"/>
                <a:cs typeface="WenQuanYi Micro Hei Mono"/>
              </a:rPr>
              <a:t>ı</a:t>
            </a:r>
            <a:r>
              <a:rPr dirty="0" sz="950" spc="-105">
                <a:latin typeface="Arimo"/>
                <a:cs typeface="Arimo"/>
              </a:rPr>
              <a:t>f</a:t>
            </a:r>
            <a:r>
              <a:rPr dirty="0" sz="950" spc="-105">
                <a:latin typeface="WenQuanYi Micro Hei Mono"/>
                <a:cs typeface="WenQuanYi Micro Hei Mono"/>
              </a:rPr>
              <a:t>ı</a:t>
            </a:r>
            <a:r>
              <a:rPr dirty="0" sz="950" spc="-105">
                <a:latin typeface="Arimo"/>
                <a:cs typeface="Arimo"/>
              </a:rPr>
              <a:t>rlan</a:t>
            </a:r>
            <a:r>
              <a:rPr dirty="0" sz="950" spc="-105">
                <a:latin typeface="WenQuanYi Micro Hei Mono"/>
                <a:cs typeface="WenQuanYi Micro Hei Mono"/>
              </a:rPr>
              <a:t>ı</a:t>
            </a:r>
            <a:r>
              <a:rPr dirty="0" sz="950" spc="-105">
                <a:latin typeface="Arimo"/>
                <a:cs typeface="Arimo"/>
              </a:rPr>
              <a:t>yor. </a:t>
            </a:r>
            <a:r>
              <a:rPr dirty="0" sz="950" spc="-90">
                <a:latin typeface="Arimo"/>
                <a:cs typeface="Arimo"/>
              </a:rPr>
              <a:t>DF=0 </a:t>
            </a:r>
            <a:r>
              <a:rPr dirty="0" sz="950" spc="-75">
                <a:latin typeface="Arimo"/>
                <a:cs typeface="Arimo"/>
              </a:rPr>
              <a:t>yap</a:t>
            </a:r>
            <a:r>
              <a:rPr dirty="0" sz="950" spc="-75">
                <a:latin typeface="WenQuanYi Micro Hei Mono"/>
                <a:cs typeface="WenQuanYi Micro Hei Mono"/>
              </a:rPr>
              <a:t>ı</a:t>
            </a:r>
            <a:r>
              <a:rPr dirty="0" sz="950" spc="-75">
                <a:latin typeface="Arimo"/>
                <a:cs typeface="Arimo"/>
              </a:rPr>
              <a:t>larak </a:t>
            </a:r>
            <a:r>
              <a:rPr dirty="0" sz="950" spc="-60">
                <a:latin typeface="Arimo"/>
                <a:cs typeface="Arimo"/>
              </a:rPr>
              <a:t>DI </a:t>
            </a:r>
            <a:r>
              <a:rPr dirty="0" sz="950" spc="-114">
                <a:latin typeface="Arimo"/>
                <a:cs typeface="Arimo"/>
              </a:rPr>
              <a:t>yazmac</a:t>
            </a:r>
            <a:r>
              <a:rPr dirty="0" sz="950" spc="-114">
                <a:latin typeface="WenQuanYi Micro Hei Mono"/>
                <a:cs typeface="WenQuanYi Micro Hei Mono"/>
              </a:rPr>
              <a:t>ı</a:t>
            </a:r>
            <a:r>
              <a:rPr dirty="0" sz="950" spc="-114">
                <a:latin typeface="Arimo"/>
                <a:cs typeface="Arimo"/>
              </a:rPr>
              <a:t>n</a:t>
            </a:r>
            <a:r>
              <a:rPr dirty="0" sz="950" spc="-114">
                <a:latin typeface="WenQuanYi Micro Hei Mono"/>
                <a:cs typeface="WenQuanYi Micro Hei Mono"/>
              </a:rPr>
              <a:t>ı</a:t>
            </a:r>
            <a:r>
              <a:rPr dirty="0" sz="950" spc="-114">
                <a:latin typeface="Arimo"/>
                <a:cs typeface="Arimo"/>
              </a:rPr>
              <a:t>n </a:t>
            </a:r>
            <a:r>
              <a:rPr dirty="0" sz="950" spc="-25">
                <a:latin typeface="Arimo"/>
                <a:cs typeface="Arimo"/>
              </a:rPr>
              <a:t>artarak  </a:t>
            </a:r>
            <a:r>
              <a:rPr dirty="0" sz="950" spc="-35">
                <a:latin typeface="Arimo"/>
                <a:cs typeface="Arimo"/>
              </a:rPr>
              <a:t>ilerleyece</a:t>
            </a:r>
            <a:r>
              <a:rPr dirty="0" sz="950" spc="-35">
                <a:latin typeface="WenQuanYi Micro Hei Mono"/>
                <a:cs typeface="WenQuanYi Micro Hei Mono"/>
              </a:rPr>
              <a:t>ğ</a:t>
            </a:r>
            <a:r>
              <a:rPr dirty="0" sz="950" spc="-35">
                <a:latin typeface="Arimo"/>
                <a:cs typeface="Arimo"/>
              </a:rPr>
              <a:t>i </a:t>
            </a:r>
            <a:r>
              <a:rPr dirty="0" sz="950" spc="-20">
                <a:latin typeface="Arimo"/>
                <a:cs typeface="Arimo"/>
              </a:rPr>
              <a:t>belirleniyor. </a:t>
            </a:r>
            <a:r>
              <a:rPr dirty="0" sz="950" spc="-50">
                <a:latin typeface="Arimo"/>
                <a:cs typeface="Arimo"/>
              </a:rPr>
              <a:t>Böylece </a:t>
            </a:r>
            <a:r>
              <a:rPr dirty="0" sz="950" spc="-40">
                <a:latin typeface="Arimo"/>
                <a:cs typeface="Arimo"/>
              </a:rPr>
              <a:t>0 </a:t>
            </a:r>
            <a:r>
              <a:rPr dirty="0" sz="950" spc="-35">
                <a:latin typeface="Arimo"/>
                <a:cs typeface="Arimo"/>
              </a:rPr>
              <a:t>adresinden </a:t>
            </a:r>
            <a:r>
              <a:rPr dirty="0" sz="950" spc="-10">
                <a:latin typeface="Arimo"/>
                <a:cs typeface="Arimo"/>
              </a:rPr>
              <a:t>itibaren </a:t>
            </a:r>
            <a:r>
              <a:rPr dirty="0" sz="950" spc="-40">
                <a:latin typeface="Arimo"/>
                <a:cs typeface="Arimo"/>
              </a:rPr>
              <a:t>100  </a:t>
            </a:r>
            <a:r>
              <a:rPr dirty="0" sz="950" spc="-55">
                <a:latin typeface="Arimo"/>
                <a:cs typeface="Arimo"/>
              </a:rPr>
              <a:t>byte’l</a:t>
            </a:r>
            <a:r>
              <a:rPr dirty="0" sz="950" spc="-55">
                <a:latin typeface="WenQuanYi Micro Hei Mono"/>
                <a:cs typeface="WenQuanYi Micro Hei Mono"/>
              </a:rPr>
              <a:t>ı</a:t>
            </a:r>
            <a:r>
              <a:rPr dirty="0" sz="950" spc="-55">
                <a:latin typeface="Arimo"/>
                <a:cs typeface="Arimo"/>
              </a:rPr>
              <a:t>k </a:t>
            </a:r>
            <a:r>
              <a:rPr dirty="0" sz="950" spc="-30">
                <a:latin typeface="Arimo"/>
                <a:cs typeface="Arimo"/>
              </a:rPr>
              <a:t>bellek </a:t>
            </a:r>
            <a:r>
              <a:rPr dirty="0" sz="950" spc="-100">
                <a:latin typeface="Arimo"/>
                <a:cs typeface="Arimo"/>
              </a:rPr>
              <a:t>alan</a:t>
            </a:r>
            <a:r>
              <a:rPr dirty="0" sz="950" spc="-100">
                <a:latin typeface="WenQuanYi Micro Hei Mono"/>
                <a:cs typeface="WenQuanYi Micro Hei Mono"/>
              </a:rPr>
              <a:t>ı</a:t>
            </a:r>
            <a:r>
              <a:rPr dirty="0" sz="950" spc="-360">
                <a:latin typeface="WenQuanYi Micro Hei Mono"/>
                <a:cs typeface="WenQuanYi Micro Hei Mono"/>
              </a:rPr>
              <a:t> </a:t>
            </a:r>
            <a:r>
              <a:rPr dirty="0" sz="950" spc="-155">
                <a:latin typeface="Arimo"/>
                <a:cs typeface="Arimo"/>
              </a:rPr>
              <a:t>s</a:t>
            </a:r>
            <a:r>
              <a:rPr dirty="0" sz="950" spc="-155">
                <a:latin typeface="WenQuanYi Micro Hei Mono"/>
                <a:cs typeface="WenQuanYi Micro Hei Mono"/>
              </a:rPr>
              <a:t>ı</a:t>
            </a:r>
            <a:r>
              <a:rPr dirty="0" sz="950" spc="-155">
                <a:latin typeface="Arimo"/>
                <a:cs typeface="Arimo"/>
              </a:rPr>
              <a:t>f</a:t>
            </a:r>
            <a:r>
              <a:rPr dirty="0" sz="950" spc="-155">
                <a:latin typeface="WenQuanYi Micro Hei Mono"/>
                <a:cs typeface="WenQuanYi Micro Hei Mono"/>
              </a:rPr>
              <a:t>ı</a:t>
            </a:r>
            <a:r>
              <a:rPr dirty="0" sz="950" spc="-155">
                <a:latin typeface="Arimo"/>
                <a:cs typeface="Arimo"/>
              </a:rPr>
              <a:t>r </a:t>
            </a:r>
            <a:r>
              <a:rPr dirty="0" sz="950" spc="-15">
                <a:latin typeface="Arimo"/>
                <a:cs typeface="Arimo"/>
              </a:rPr>
              <a:t>ile </a:t>
            </a:r>
            <a:r>
              <a:rPr dirty="0" sz="950" spc="-25">
                <a:latin typeface="Arimo"/>
                <a:cs typeface="Arimo"/>
              </a:rPr>
              <a:t>dolduruluyor.</a:t>
            </a:r>
            <a:endParaRPr sz="950">
              <a:latin typeface="Arimo"/>
              <a:cs typeface="Arim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83275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814707" y="1499199"/>
            <a:ext cx="558165" cy="46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4130">
              <a:lnSpc>
                <a:spcPct val="101600"/>
              </a:lnSpc>
              <a:spcBef>
                <a:spcPts val="95"/>
              </a:spcBef>
            </a:pPr>
            <a:r>
              <a:rPr dirty="0" sz="950" spc="-145">
                <a:latin typeface="Arimo"/>
                <a:cs typeface="Arimo"/>
              </a:rPr>
              <a:t>XOR </a:t>
            </a:r>
            <a:r>
              <a:rPr dirty="0" sz="950" spc="-85">
                <a:latin typeface="Arimo"/>
                <a:cs typeface="Arimo"/>
              </a:rPr>
              <a:t>AL,AL  </a:t>
            </a:r>
            <a:r>
              <a:rPr dirty="0" sz="950" spc="-130">
                <a:latin typeface="Arimo"/>
                <a:cs typeface="Arimo"/>
              </a:rPr>
              <a:t>CLD</a:t>
            </a:r>
            <a:endParaRPr sz="9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50" spc="-155">
                <a:latin typeface="Arimo"/>
                <a:cs typeface="Arimo"/>
              </a:rPr>
              <a:t>REP</a:t>
            </a:r>
            <a:r>
              <a:rPr dirty="0" sz="950" spc="-110">
                <a:latin typeface="Arimo"/>
                <a:cs typeface="Arimo"/>
              </a:rPr>
              <a:t> </a:t>
            </a:r>
            <a:r>
              <a:rPr dirty="0" sz="950" spc="-150">
                <a:latin typeface="Arimo"/>
                <a:cs typeface="Arimo"/>
              </a:rPr>
              <a:t>STOSB</a:t>
            </a:r>
            <a:endParaRPr sz="950">
              <a:latin typeface="Arimo"/>
              <a:cs typeface="Arim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254</a:t>
            </a:r>
            <a:endParaRPr sz="550">
              <a:latin typeface="Arimo"/>
              <a:cs typeface="Arim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48518" y="4314552"/>
            <a:ext cx="1856739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Arial"/>
                <a:cs typeface="Arial"/>
              </a:rPr>
              <a:t>STOSW Store </a:t>
            </a:r>
            <a:r>
              <a:rPr dirty="0" sz="1150" spc="-5" b="1">
                <a:latin typeface="Arial"/>
                <a:cs typeface="Arial"/>
              </a:rPr>
              <a:t>String</a:t>
            </a:r>
            <a:r>
              <a:rPr dirty="0" sz="1150" spc="-45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Word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6493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27911" y="4978953"/>
            <a:ext cx="4349115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05">
                <a:latin typeface="Arimo"/>
                <a:cs typeface="Arimo"/>
              </a:rPr>
              <a:t>LODSW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leminin </a:t>
            </a:r>
            <a:r>
              <a:rPr dirty="0" sz="850" spc="-114">
                <a:latin typeface="Arimo"/>
                <a:cs typeface="Arimo"/>
              </a:rPr>
              <a:t>yapt</a:t>
            </a:r>
            <a:r>
              <a:rPr dirty="0" sz="850" spc="-114">
                <a:latin typeface="WenQuanYi Micro Hei Mono"/>
                <a:cs typeface="WenQuanYi Micro Hei Mono"/>
              </a:rPr>
              <a:t>ığı</a:t>
            </a:r>
            <a:r>
              <a:rPr dirty="0" sz="850" spc="-114">
                <a:latin typeface="Arimo"/>
                <a:cs typeface="Arimo"/>
              </a:rPr>
              <a:t>n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tam tersini </a:t>
            </a:r>
            <a:r>
              <a:rPr dirty="0" sz="850" spc="-40">
                <a:latin typeface="Arimo"/>
                <a:cs typeface="Arimo"/>
              </a:rPr>
              <a:t>yapan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lemdir. </a:t>
            </a:r>
            <a:r>
              <a:rPr dirty="0" sz="850" spc="-95">
                <a:latin typeface="Arimo"/>
                <a:cs typeface="Arimo"/>
              </a:rPr>
              <a:t>AX </a:t>
            </a:r>
            <a:r>
              <a:rPr dirty="0" sz="850" spc="-65">
                <a:latin typeface="Arimo"/>
                <a:cs typeface="Arimo"/>
              </a:rPr>
              <a:t>yazmac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ndaki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</a:t>
            </a:r>
            <a:r>
              <a:rPr dirty="0" sz="850" spc="-90">
                <a:latin typeface="Arimo"/>
                <a:cs typeface="Arimo"/>
              </a:rPr>
              <a:t>ES:DI </a:t>
            </a:r>
            <a:r>
              <a:rPr dirty="0" sz="850" spc="-15">
                <a:latin typeface="Arimo"/>
                <a:cs typeface="Arimo"/>
              </a:rPr>
              <a:t>ikilisinin  </a:t>
            </a:r>
            <a:r>
              <a:rPr dirty="0" sz="850" spc="-30">
                <a:latin typeface="Arimo"/>
                <a:cs typeface="Arimo"/>
              </a:rPr>
              <a:t>gösterdi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75">
                <a:latin typeface="Arimo"/>
                <a:cs typeface="Arimo"/>
              </a:rPr>
              <a:t>alan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na </a:t>
            </a:r>
            <a:r>
              <a:rPr dirty="0" sz="850" spc="-30">
                <a:latin typeface="Arimo"/>
                <a:cs typeface="Arimo"/>
              </a:rPr>
              <a:t>yerle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tirir.DI </a:t>
            </a:r>
            <a:r>
              <a:rPr dirty="0" sz="850" spc="-100">
                <a:latin typeface="Arimo"/>
                <a:cs typeface="Arimo"/>
              </a:rPr>
              <a:t>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</a:t>
            </a:r>
            <a:r>
              <a:rPr dirty="0" sz="850" spc="-100">
                <a:latin typeface="Arimo"/>
                <a:cs typeface="Arimo"/>
              </a:rPr>
              <a:t>DF </a:t>
            </a:r>
            <a:r>
              <a:rPr dirty="0" sz="850" spc="-95">
                <a:latin typeface="Arimo"/>
                <a:cs typeface="Arimo"/>
              </a:rPr>
              <a:t>bayra</a:t>
            </a:r>
            <a:r>
              <a:rPr dirty="0" sz="850" spc="-95">
                <a:latin typeface="WenQuanYi Micro Hei Mono"/>
                <a:cs typeface="WenQuanYi Micro Hei Mono"/>
              </a:rPr>
              <a:t>ğı</a:t>
            </a:r>
            <a:r>
              <a:rPr dirty="0" sz="850" spc="-95">
                <a:latin typeface="Arimo"/>
                <a:cs typeface="Arimo"/>
              </a:rPr>
              <a:t>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 </a:t>
            </a:r>
            <a:r>
              <a:rPr dirty="0" sz="850" spc="-20">
                <a:latin typeface="Arimo"/>
                <a:cs typeface="Arimo"/>
              </a:rPr>
              <a:t>durumuna </a:t>
            </a:r>
            <a:r>
              <a:rPr dirty="0" sz="850" spc="-95">
                <a:latin typeface="Arimo"/>
                <a:cs typeface="Arimo"/>
              </a:rPr>
              <a:t>ba</a:t>
            </a:r>
            <a:r>
              <a:rPr dirty="0" sz="850" spc="-95">
                <a:latin typeface="WenQuanYi Micro Hei Mono"/>
                <a:cs typeface="WenQuanYi Micro Hei Mono"/>
              </a:rPr>
              <a:t>ğ</a:t>
            </a:r>
            <a:r>
              <a:rPr dirty="0" sz="850" spc="-95">
                <a:latin typeface="Arimo"/>
                <a:cs typeface="Arimo"/>
              </a:rPr>
              <a:t>l</a:t>
            </a:r>
            <a:r>
              <a:rPr dirty="0" sz="850" spc="-9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olarak  </a:t>
            </a:r>
            <a:r>
              <a:rPr dirty="0" sz="850" spc="-25">
                <a:latin typeface="Arimo"/>
                <a:cs typeface="Arimo"/>
              </a:rPr>
              <a:t>de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tirilir.</a:t>
            </a:r>
            <a:endParaRPr sz="850">
              <a:latin typeface="Arimo"/>
              <a:cs typeface="Arimo"/>
            </a:endParaRPr>
          </a:p>
          <a:p>
            <a:pPr algn="just" marL="12700" marR="3717925">
              <a:lnSpc>
                <a:spcPct val="102200"/>
              </a:lnSpc>
            </a:pP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lem:  </a:t>
            </a:r>
            <a:r>
              <a:rPr dirty="0" sz="850" spc="-65">
                <a:latin typeface="Arimo"/>
                <a:cs typeface="Arimo"/>
              </a:rPr>
              <a:t>[ES:DI]=AL</a:t>
            </a:r>
            <a:endParaRPr sz="85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  <a:spcBef>
                <a:spcPts val="20"/>
              </a:spcBef>
            </a:pPr>
            <a:r>
              <a:rPr dirty="0" sz="850" spc="-45">
                <a:latin typeface="Arimo"/>
                <a:cs typeface="Arimo"/>
              </a:rPr>
              <a:t>DI=DI</a:t>
            </a:r>
            <a:r>
              <a:rPr dirty="0" sz="850" spc="-45">
                <a:latin typeface="WenQuanYi Micro Hei Mono"/>
                <a:cs typeface="WenQuanYi Micro Hei Mono"/>
              </a:rPr>
              <a:t>‐</a:t>
            </a:r>
            <a:r>
              <a:rPr dirty="0" sz="850" spc="-45">
                <a:latin typeface="Arimo"/>
                <a:cs typeface="Arimo"/>
              </a:rPr>
              <a:t>2 </a:t>
            </a:r>
            <a:r>
              <a:rPr dirty="0" sz="850" spc="-65">
                <a:latin typeface="Arimo"/>
                <a:cs typeface="Arimo"/>
              </a:rPr>
              <a:t>(DF=0 </a:t>
            </a:r>
            <a:r>
              <a:rPr dirty="0" sz="850" spc="-45">
                <a:latin typeface="Arimo"/>
                <a:cs typeface="Arimo"/>
              </a:rPr>
              <a:t>ise</a:t>
            </a:r>
            <a:r>
              <a:rPr dirty="0" sz="850" spc="-15">
                <a:latin typeface="Arimo"/>
                <a:cs typeface="Arimo"/>
              </a:rPr>
              <a:t> artan)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035306" y="4314552"/>
            <a:ext cx="230060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Arial"/>
                <a:cs typeface="Arial"/>
              </a:rPr>
              <a:t>STOSD Store </a:t>
            </a:r>
            <a:r>
              <a:rPr dirty="0" sz="1150" spc="-5" b="1">
                <a:latin typeface="Arial"/>
                <a:cs typeface="Arial"/>
              </a:rPr>
              <a:t>String</a:t>
            </a:r>
            <a:r>
              <a:rPr dirty="0" sz="1150" spc="-2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Doubleword</a:t>
            </a:r>
            <a:endParaRPr sz="11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83275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814707" y="4978953"/>
            <a:ext cx="4349115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14">
                <a:latin typeface="Arimo"/>
                <a:cs typeface="Arimo"/>
              </a:rPr>
              <a:t>LODSD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leminin </a:t>
            </a:r>
            <a:r>
              <a:rPr dirty="0" sz="850" spc="-114">
                <a:latin typeface="Arimo"/>
                <a:cs typeface="Arimo"/>
              </a:rPr>
              <a:t>yapt</a:t>
            </a:r>
            <a:r>
              <a:rPr dirty="0" sz="850" spc="-114">
                <a:latin typeface="WenQuanYi Micro Hei Mono"/>
                <a:cs typeface="WenQuanYi Micro Hei Mono"/>
              </a:rPr>
              <a:t>ığı</a:t>
            </a:r>
            <a:r>
              <a:rPr dirty="0" sz="850" spc="-114">
                <a:latin typeface="Arimo"/>
                <a:cs typeface="Arimo"/>
              </a:rPr>
              <a:t>n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tam tersini </a:t>
            </a:r>
            <a:r>
              <a:rPr dirty="0" sz="850" spc="-40">
                <a:latin typeface="Arimo"/>
                <a:cs typeface="Arimo"/>
              </a:rPr>
              <a:t>yapan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lemdir. </a:t>
            </a:r>
            <a:r>
              <a:rPr dirty="0" sz="850" spc="-114">
                <a:latin typeface="Arimo"/>
                <a:cs typeface="Arimo"/>
              </a:rPr>
              <a:t>EAX </a:t>
            </a:r>
            <a:r>
              <a:rPr dirty="0" sz="850" spc="-65">
                <a:latin typeface="Arimo"/>
                <a:cs typeface="Arimo"/>
              </a:rPr>
              <a:t>yazmac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ndaki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</a:t>
            </a:r>
            <a:r>
              <a:rPr dirty="0" sz="850" spc="-90">
                <a:latin typeface="Arimo"/>
                <a:cs typeface="Arimo"/>
              </a:rPr>
              <a:t>ES:DI </a:t>
            </a:r>
            <a:r>
              <a:rPr dirty="0" sz="850" spc="-15">
                <a:latin typeface="Arimo"/>
                <a:cs typeface="Arimo"/>
              </a:rPr>
              <a:t>ikilisinin  </a:t>
            </a:r>
            <a:r>
              <a:rPr dirty="0" sz="850" spc="-30">
                <a:latin typeface="Arimo"/>
                <a:cs typeface="Arimo"/>
              </a:rPr>
              <a:t>gösterdi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75">
                <a:latin typeface="Arimo"/>
                <a:cs typeface="Arimo"/>
              </a:rPr>
              <a:t>alan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na </a:t>
            </a:r>
            <a:r>
              <a:rPr dirty="0" sz="850" spc="-30">
                <a:latin typeface="Arimo"/>
                <a:cs typeface="Arimo"/>
              </a:rPr>
              <a:t>yerle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tirir.DI </a:t>
            </a:r>
            <a:r>
              <a:rPr dirty="0" sz="850" spc="-100">
                <a:latin typeface="Arimo"/>
                <a:cs typeface="Arimo"/>
              </a:rPr>
              <a:t>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</a:t>
            </a:r>
            <a:r>
              <a:rPr dirty="0" sz="850" spc="-100">
                <a:latin typeface="Arimo"/>
                <a:cs typeface="Arimo"/>
              </a:rPr>
              <a:t>DF </a:t>
            </a:r>
            <a:r>
              <a:rPr dirty="0" sz="850" spc="-95">
                <a:latin typeface="Arimo"/>
                <a:cs typeface="Arimo"/>
              </a:rPr>
              <a:t>bayra</a:t>
            </a:r>
            <a:r>
              <a:rPr dirty="0" sz="850" spc="-95">
                <a:latin typeface="WenQuanYi Micro Hei Mono"/>
                <a:cs typeface="WenQuanYi Micro Hei Mono"/>
              </a:rPr>
              <a:t>ğı</a:t>
            </a:r>
            <a:r>
              <a:rPr dirty="0" sz="850" spc="-95">
                <a:latin typeface="Arimo"/>
                <a:cs typeface="Arimo"/>
              </a:rPr>
              <a:t>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 </a:t>
            </a:r>
            <a:r>
              <a:rPr dirty="0" sz="850" spc="-20">
                <a:latin typeface="Arimo"/>
                <a:cs typeface="Arimo"/>
              </a:rPr>
              <a:t>durumuna </a:t>
            </a:r>
            <a:r>
              <a:rPr dirty="0" sz="850" spc="-95">
                <a:latin typeface="Arimo"/>
                <a:cs typeface="Arimo"/>
              </a:rPr>
              <a:t>ba</a:t>
            </a:r>
            <a:r>
              <a:rPr dirty="0" sz="850" spc="-95">
                <a:latin typeface="WenQuanYi Micro Hei Mono"/>
                <a:cs typeface="WenQuanYi Micro Hei Mono"/>
              </a:rPr>
              <a:t>ğ</a:t>
            </a:r>
            <a:r>
              <a:rPr dirty="0" sz="850" spc="-95">
                <a:latin typeface="Arimo"/>
                <a:cs typeface="Arimo"/>
              </a:rPr>
              <a:t>l</a:t>
            </a:r>
            <a:r>
              <a:rPr dirty="0" sz="850" spc="-9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olarak  </a:t>
            </a:r>
            <a:r>
              <a:rPr dirty="0" sz="850" spc="-25">
                <a:latin typeface="Arimo"/>
                <a:cs typeface="Arimo"/>
              </a:rPr>
              <a:t>de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tirilir.</a:t>
            </a:r>
            <a:endParaRPr sz="850">
              <a:latin typeface="Arimo"/>
              <a:cs typeface="Arimo"/>
            </a:endParaRPr>
          </a:p>
          <a:p>
            <a:pPr algn="just" marL="12700" marR="3717925">
              <a:lnSpc>
                <a:spcPct val="102200"/>
              </a:lnSpc>
            </a:pP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lem:  </a:t>
            </a:r>
            <a:r>
              <a:rPr dirty="0" sz="850" spc="-65">
                <a:latin typeface="Arimo"/>
                <a:cs typeface="Arimo"/>
              </a:rPr>
              <a:t>[ES:DI]=AL</a:t>
            </a:r>
            <a:endParaRPr sz="850">
              <a:latin typeface="Arimo"/>
              <a:cs typeface="Arimo"/>
            </a:endParaRPr>
          </a:p>
          <a:p>
            <a:pPr algn="just" marL="12700">
              <a:lnSpc>
                <a:spcPct val="100000"/>
              </a:lnSpc>
              <a:spcBef>
                <a:spcPts val="20"/>
              </a:spcBef>
            </a:pPr>
            <a:r>
              <a:rPr dirty="0" sz="850" spc="-45">
                <a:latin typeface="Arimo"/>
                <a:cs typeface="Arimo"/>
              </a:rPr>
              <a:t>DI=DI</a:t>
            </a:r>
            <a:r>
              <a:rPr dirty="0" sz="850" spc="-45">
                <a:latin typeface="WenQuanYi Micro Hei Mono"/>
                <a:cs typeface="WenQuanYi Micro Hei Mono"/>
              </a:rPr>
              <a:t>‐</a:t>
            </a:r>
            <a:r>
              <a:rPr dirty="0" sz="850" spc="-45">
                <a:latin typeface="Arimo"/>
                <a:cs typeface="Arimo"/>
              </a:rPr>
              <a:t>4 </a:t>
            </a:r>
            <a:r>
              <a:rPr dirty="0" sz="850" spc="-65">
                <a:latin typeface="Arimo"/>
                <a:cs typeface="Arimo"/>
              </a:rPr>
              <a:t>(DF=0 </a:t>
            </a:r>
            <a:r>
              <a:rPr dirty="0" sz="850" spc="-45">
                <a:latin typeface="Arimo"/>
                <a:cs typeface="Arimo"/>
              </a:rPr>
              <a:t>ise</a:t>
            </a:r>
            <a:r>
              <a:rPr dirty="0" sz="850" spc="-15">
                <a:latin typeface="Arimo"/>
                <a:cs typeface="Arimo"/>
              </a:rPr>
              <a:t> artan)</a:t>
            </a:r>
            <a:endParaRPr sz="850">
              <a:latin typeface="Arimo"/>
              <a:cs typeface="Arim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255</a:t>
            </a:r>
            <a:endParaRPr sz="550">
              <a:latin typeface="Arimo"/>
              <a:cs typeface="Arim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256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518" y="541385"/>
            <a:ext cx="1926589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" b="1">
                <a:latin typeface="Arial"/>
                <a:cs typeface="Arial"/>
              </a:rPr>
              <a:t>CBW </a:t>
            </a:r>
            <a:r>
              <a:rPr dirty="0" sz="1150" b="1">
                <a:latin typeface="Arial"/>
                <a:cs typeface="Arial"/>
              </a:rPr>
              <a:t>Convert Byte to</a:t>
            </a:r>
            <a:r>
              <a:rPr dirty="0" sz="1150" spc="-7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Word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651509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7911" y="1205783"/>
            <a:ext cx="434911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75">
                <a:latin typeface="WenQuanYi Micro Hei Mono"/>
                <a:cs typeface="WenQuanYi Micro Hei Mono"/>
              </a:rPr>
              <a:t>İş</a:t>
            </a:r>
            <a:r>
              <a:rPr dirty="0" sz="850" spc="-75">
                <a:latin typeface="Arimo"/>
                <a:cs typeface="Arimo"/>
              </a:rPr>
              <a:t>leneni </a:t>
            </a:r>
            <a:r>
              <a:rPr dirty="0" sz="850" spc="-35">
                <a:latin typeface="Arimo"/>
                <a:cs typeface="Arimo"/>
              </a:rPr>
              <a:t>olmayan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90">
                <a:latin typeface="Arimo"/>
                <a:cs typeface="Arimo"/>
              </a:rPr>
              <a:t>AL </a:t>
            </a:r>
            <a:r>
              <a:rPr dirty="0" sz="850" spc="-75">
                <a:latin typeface="Arimo"/>
                <a:cs typeface="Arimo"/>
              </a:rPr>
              <a:t>yazmac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nda </a:t>
            </a:r>
            <a:r>
              <a:rPr dirty="0" sz="850" spc="-20">
                <a:latin typeface="Arimo"/>
                <a:cs typeface="Arimo"/>
              </a:rPr>
              <a:t>bulunan </a:t>
            </a:r>
            <a:r>
              <a:rPr dirty="0" sz="850" spc="-15">
                <a:latin typeface="Arimo"/>
                <a:cs typeface="Arimo"/>
              </a:rPr>
              <a:t>verinin </a:t>
            </a:r>
            <a:r>
              <a:rPr dirty="0" sz="850" spc="-95">
                <a:latin typeface="Arimo"/>
                <a:cs typeface="Arimo"/>
              </a:rPr>
              <a:t>AX </a:t>
            </a:r>
            <a:r>
              <a:rPr dirty="0" sz="850" spc="-80">
                <a:latin typeface="Arimo"/>
                <a:cs typeface="Arimo"/>
              </a:rPr>
              <a:t>yazmac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na </a:t>
            </a:r>
            <a:r>
              <a:rPr dirty="0" sz="850" spc="-25">
                <a:latin typeface="Arimo"/>
                <a:cs typeface="Arimo"/>
              </a:rPr>
              <a:t>yerle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tirilmesini </a:t>
            </a:r>
            <a:r>
              <a:rPr dirty="0" sz="850" spc="-60">
                <a:latin typeface="Arimo"/>
                <a:cs typeface="Arimo"/>
              </a:rPr>
              <a:t>sa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lar.  Bu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85">
                <a:latin typeface="Arimo"/>
                <a:cs typeface="Arimo"/>
              </a:rPr>
              <a:t>yap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rken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aret </a:t>
            </a:r>
            <a:r>
              <a:rPr dirty="0" sz="850" spc="10">
                <a:latin typeface="Arimo"/>
                <a:cs typeface="Arimo"/>
              </a:rPr>
              <a:t>biti </a:t>
            </a:r>
            <a:r>
              <a:rPr dirty="0" sz="850" spc="-45">
                <a:latin typeface="Arimo"/>
                <a:cs typeface="Arimo"/>
              </a:rPr>
              <a:t>yüksek </a:t>
            </a:r>
            <a:r>
              <a:rPr dirty="0" sz="850" spc="-65">
                <a:latin typeface="Arimo"/>
                <a:cs typeface="Arimo"/>
              </a:rPr>
              <a:t>anlaml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310">
                <a:latin typeface="WenQuanYi Micro Hei Mono"/>
                <a:cs typeface="WenQuanYi Micro Hei Mono"/>
              </a:rPr>
              <a:t> </a:t>
            </a:r>
            <a:r>
              <a:rPr dirty="0" sz="850" spc="-15">
                <a:latin typeface="Arimo"/>
                <a:cs typeface="Arimo"/>
              </a:rPr>
              <a:t>byte </a:t>
            </a:r>
            <a:r>
              <a:rPr dirty="0" sz="850" spc="-35">
                <a:latin typeface="Arimo"/>
                <a:cs typeface="Arimo"/>
              </a:rPr>
              <a:t>boyunca </a:t>
            </a:r>
            <a:r>
              <a:rPr dirty="0" sz="850" spc="-45">
                <a:latin typeface="Arimo"/>
                <a:cs typeface="Arimo"/>
              </a:rPr>
              <a:t>tekrarlan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911" y="1470515"/>
            <a:ext cx="26225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35">
                <a:latin typeface="Arimo"/>
                <a:cs typeface="Arimo"/>
              </a:rPr>
              <a:t>C</a:t>
            </a:r>
            <a:r>
              <a:rPr dirty="0" sz="850" spc="-135">
                <a:latin typeface="Arimo"/>
                <a:cs typeface="Arimo"/>
              </a:rPr>
              <a:t>B</a:t>
            </a:r>
            <a:r>
              <a:rPr dirty="0" sz="850" spc="-100">
                <a:latin typeface="Arimo"/>
                <a:cs typeface="Arimo"/>
              </a:rPr>
              <a:t>W</a:t>
            </a:r>
            <a:r>
              <a:rPr dirty="0" sz="850" spc="-5">
                <a:latin typeface="Arimo"/>
                <a:cs typeface="Arimo"/>
              </a:rPr>
              <a:t>;</a:t>
            </a:r>
            <a:endParaRPr sz="8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9129" y="1470515"/>
            <a:ext cx="251460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50">
                <a:latin typeface="Arimo"/>
                <a:cs typeface="Arimo"/>
              </a:rPr>
              <a:t>AL=10001111B </a:t>
            </a:r>
            <a:r>
              <a:rPr dirty="0" sz="850" spc="-45">
                <a:latin typeface="Arimo"/>
                <a:cs typeface="Arimo"/>
              </a:rPr>
              <a:t>ise sonuç AX=1111111110001111B </a:t>
            </a:r>
            <a:r>
              <a:rPr dirty="0" sz="850" spc="-10">
                <a:latin typeface="Arimo"/>
                <a:cs typeface="Arimo"/>
              </a:rPr>
              <a:t>olur  </a:t>
            </a:r>
            <a:r>
              <a:rPr dirty="0" sz="850" spc="-50">
                <a:latin typeface="Arimo"/>
                <a:cs typeface="Arimo"/>
              </a:rPr>
              <a:t>AL=01111000B </a:t>
            </a:r>
            <a:r>
              <a:rPr dirty="0" sz="850" spc="-45">
                <a:latin typeface="Arimo"/>
                <a:cs typeface="Arimo"/>
              </a:rPr>
              <a:t>ise sonuç AX=0000000001111000B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olur.</a:t>
            </a:r>
            <a:endParaRPr sz="85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257</a:t>
            </a:r>
            <a:endParaRPr sz="550">
              <a:latin typeface="Arimo"/>
              <a:cs typeface="Arim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035306" y="541385"/>
            <a:ext cx="248602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" b="1">
                <a:latin typeface="Arial"/>
                <a:cs typeface="Arial"/>
              </a:rPr>
              <a:t>CWD </a:t>
            </a:r>
            <a:r>
              <a:rPr dirty="0" sz="1150" b="1">
                <a:latin typeface="Arial"/>
                <a:cs typeface="Arial"/>
              </a:rPr>
              <a:t>Convert </a:t>
            </a:r>
            <a:r>
              <a:rPr dirty="0" sz="1150" spc="-5" b="1">
                <a:latin typeface="Arial"/>
                <a:cs typeface="Arial"/>
              </a:rPr>
              <a:t>Word </a:t>
            </a:r>
            <a:r>
              <a:rPr dirty="0" sz="1150" spc="-40" b="1">
                <a:latin typeface="Arial"/>
                <a:cs typeface="Arial"/>
              </a:rPr>
              <a:t>To </a:t>
            </a:r>
            <a:r>
              <a:rPr dirty="0" sz="1150" spc="-5" b="1">
                <a:latin typeface="Arial"/>
                <a:cs typeface="Arial"/>
              </a:rPr>
              <a:t>Doubleword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83275" y="651509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814707" y="1205783"/>
            <a:ext cx="4349115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75">
                <a:latin typeface="WenQuanYi Micro Hei Mono"/>
                <a:cs typeface="WenQuanYi Micro Hei Mono"/>
              </a:rPr>
              <a:t>İş</a:t>
            </a:r>
            <a:r>
              <a:rPr dirty="0" sz="850" spc="-75">
                <a:latin typeface="Arimo"/>
                <a:cs typeface="Arimo"/>
              </a:rPr>
              <a:t>leneni </a:t>
            </a:r>
            <a:r>
              <a:rPr dirty="0" sz="850" spc="-35">
                <a:latin typeface="Arimo"/>
                <a:cs typeface="Arimo"/>
              </a:rPr>
              <a:t>olmayan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95">
                <a:latin typeface="Arimo"/>
                <a:cs typeface="Arimo"/>
              </a:rPr>
              <a:t>AX </a:t>
            </a:r>
            <a:r>
              <a:rPr dirty="0" sz="850" spc="-75">
                <a:latin typeface="Arimo"/>
                <a:cs typeface="Arimo"/>
              </a:rPr>
              <a:t>yazmac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nda </a:t>
            </a:r>
            <a:r>
              <a:rPr dirty="0" sz="850" spc="-20">
                <a:latin typeface="Arimo"/>
                <a:cs typeface="Arimo"/>
              </a:rPr>
              <a:t>bulunan </a:t>
            </a:r>
            <a:r>
              <a:rPr dirty="0" sz="850" spc="-10">
                <a:latin typeface="Arimo"/>
                <a:cs typeface="Arimo"/>
              </a:rPr>
              <a:t>bilginin </a:t>
            </a:r>
            <a:r>
              <a:rPr dirty="0" sz="850" spc="-110">
                <a:latin typeface="Arimo"/>
                <a:cs typeface="Arimo"/>
              </a:rPr>
              <a:t>DX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95">
                <a:latin typeface="Arimo"/>
                <a:cs typeface="Arimo"/>
              </a:rPr>
              <a:t>AX </a:t>
            </a:r>
            <a:r>
              <a:rPr dirty="0" sz="850" spc="-55">
                <a:latin typeface="Arimo"/>
                <a:cs typeface="Arimo"/>
              </a:rPr>
              <a:t>yazmaç </a:t>
            </a:r>
            <a:r>
              <a:rPr dirty="0" sz="850" spc="-15">
                <a:latin typeface="Arimo"/>
                <a:cs typeface="Arimo"/>
              </a:rPr>
              <a:t>ikilisine  </a:t>
            </a:r>
            <a:r>
              <a:rPr dirty="0" sz="850" spc="-25">
                <a:latin typeface="Arimo"/>
                <a:cs typeface="Arimo"/>
              </a:rPr>
              <a:t>yerle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tirilmesini </a:t>
            </a:r>
            <a:r>
              <a:rPr dirty="0" sz="850" spc="-60">
                <a:latin typeface="Arimo"/>
                <a:cs typeface="Arimo"/>
              </a:rPr>
              <a:t>sa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lar. Bu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85">
                <a:latin typeface="Arimo"/>
                <a:cs typeface="Arimo"/>
              </a:rPr>
              <a:t>yap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rken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aret </a:t>
            </a:r>
            <a:r>
              <a:rPr dirty="0" sz="850" spc="10">
                <a:latin typeface="Arimo"/>
                <a:cs typeface="Arimo"/>
              </a:rPr>
              <a:t>biti </a:t>
            </a:r>
            <a:r>
              <a:rPr dirty="0" sz="850" spc="-45">
                <a:latin typeface="Arimo"/>
                <a:cs typeface="Arimo"/>
              </a:rPr>
              <a:t>yüksek </a:t>
            </a:r>
            <a:r>
              <a:rPr dirty="0" sz="850" spc="-65">
                <a:latin typeface="Arimo"/>
                <a:cs typeface="Arimo"/>
              </a:rPr>
              <a:t>anlaml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10">
                <a:latin typeface="Arimo"/>
                <a:cs typeface="Arimo"/>
              </a:rPr>
              <a:t>word </a:t>
            </a:r>
            <a:r>
              <a:rPr dirty="0" sz="850" spc="-35">
                <a:latin typeface="Arimo"/>
                <a:cs typeface="Arimo"/>
              </a:rPr>
              <a:t>boyunca </a:t>
            </a:r>
            <a:r>
              <a:rPr dirty="0" sz="850" spc="-45">
                <a:latin typeface="Arimo"/>
                <a:cs typeface="Arimo"/>
              </a:rPr>
              <a:t>tekrarlan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r.  </a:t>
            </a:r>
            <a:r>
              <a:rPr dirty="0" sz="850" spc="-70">
                <a:latin typeface="Arimo"/>
                <a:cs typeface="Arimo"/>
              </a:rPr>
              <a:t>Yani </a:t>
            </a:r>
            <a:r>
              <a:rPr dirty="0" sz="850" spc="-110">
                <a:latin typeface="Arimo"/>
                <a:cs typeface="Arimo"/>
              </a:rPr>
              <a:t>DX </a:t>
            </a:r>
            <a:r>
              <a:rPr dirty="0" sz="850" spc="-90">
                <a:latin typeface="Arimo"/>
                <a:cs typeface="Arimo"/>
              </a:rPr>
              <a:t>yazmac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409">
                <a:latin typeface="WenQuanYi Micro Hei Mono"/>
                <a:cs typeface="WenQuanYi Micro Hei Mono"/>
              </a:rPr>
              <a:t>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aret </a:t>
            </a:r>
            <a:r>
              <a:rPr dirty="0" sz="850" spc="5">
                <a:latin typeface="Arimo"/>
                <a:cs typeface="Arimo"/>
              </a:rPr>
              <a:t>bitinin </a:t>
            </a:r>
            <a:r>
              <a:rPr dirty="0" sz="850" spc="-35">
                <a:latin typeface="Arimo"/>
                <a:cs typeface="Arimo"/>
              </a:rPr>
              <a:t>sahip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</a:t>
            </a:r>
            <a:r>
              <a:rPr dirty="0" sz="850" spc="-40">
                <a:latin typeface="Arimo"/>
                <a:cs typeface="Arimo"/>
              </a:rPr>
              <a:t>de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er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15">
                <a:latin typeface="Arimo"/>
                <a:cs typeface="Arimo"/>
              </a:rPr>
              <a:t>doldurulur.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4597" y="1602880"/>
            <a:ext cx="28003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75">
                <a:latin typeface="Arimo"/>
                <a:cs typeface="Arimo"/>
              </a:rPr>
              <a:t>CWD;</a:t>
            </a:r>
            <a:endParaRPr sz="85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5424" y="1602880"/>
            <a:ext cx="305371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78000" algn="l"/>
              </a:tabLst>
            </a:pPr>
            <a:r>
              <a:rPr dirty="0" sz="850" spc="-45">
                <a:latin typeface="Arimo"/>
                <a:cs typeface="Arimo"/>
              </a:rPr>
              <a:t>AX=1000000011111111B</a:t>
            </a:r>
            <a:r>
              <a:rPr dirty="0" sz="850" spc="-25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ise</a:t>
            </a:r>
            <a:r>
              <a:rPr dirty="0" sz="850" spc="-25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sonuç	</a:t>
            </a:r>
            <a:r>
              <a:rPr dirty="0" sz="850" spc="-50">
                <a:latin typeface="Arimo"/>
                <a:cs typeface="Arimo"/>
              </a:rPr>
              <a:t>DX=1111111111111111B</a:t>
            </a:r>
            <a:r>
              <a:rPr dirty="0" sz="850" spc="-70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ve</a:t>
            </a:r>
            <a:endParaRPr sz="850">
              <a:latin typeface="Arimo"/>
              <a:cs typeface="Arim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14597" y="1735246"/>
            <a:ext cx="157226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5">
                <a:latin typeface="Arimo"/>
                <a:cs typeface="Arimo"/>
              </a:rPr>
              <a:t>AX=1000000011111111B</a:t>
            </a:r>
            <a:r>
              <a:rPr dirty="0" sz="850" spc="-65">
                <a:latin typeface="Arimo"/>
                <a:cs typeface="Arimo"/>
              </a:rPr>
              <a:t> </a:t>
            </a:r>
            <a:r>
              <a:rPr dirty="0" sz="850" spc="-70">
                <a:latin typeface="Arimo"/>
                <a:cs typeface="Arimo"/>
              </a:rPr>
              <a:t>olacakt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258</a:t>
            </a:r>
            <a:endParaRPr sz="550">
              <a:latin typeface="Arimo"/>
              <a:cs typeface="Arim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48518" y="4314552"/>
            <a:ext cx="3284854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" b="1">
                <a:latin typeface="Arial"/>
                <a:cs typeface="Arial"/>
              </a:rPr>
              <a:t>CWDE </a:t>
            </a:r>
            <a:r>
              <a:rPr dirty="0" sz="1150" b="1">
                <a:latin typeface="Arial"/>
                <a:cs typeface="Arial"/>
              </a:rPr>
              <a:t>Convert </a:t>
            </a:r>
            <a:r>
              <a:rPr dirty="0" sz="1150" spc="-5" b="1">
                <a:latin typeface="Arial"/>
                <a:cs typeface="Arial"/>
              </a:rPr>
              <a:t>Word </a:t>
            </a:r>
            <a:r>
              <a:rPr dirty="0" sz="1150" spc="-40" b="1">
                <a:latin typeface="Arial"/>
                <a:cs typeface="Arial"/>
              </a:rPr>
              <a:t>To </a:t>
            </a:r>
            <a:r>
              <a:rPr dirty="0" sz="1150" b="1">
                <a:latin typeface="Arial"/>
                <a:cs typeface="Arial"/>
              </a:rPr>
              <a:t>Doubleword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Extended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6493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27911" y="4978953"/>
            <a:ext cx="434784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95">
                <a:latin typeface="Arimo"/>
                <a:cs typeface="Arimo"/>
              </a:rPr>
              <a:t>AX </a:t>
            </a:r>
            <a:r>
              <a:rPr dirty="0" sz="850" spc="-65">
                <a:latin typeface="Arimo"/>
                <a:cs typeface="Arimo"/>
              </a:rPr>
              <a:t>yazmac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ndaki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aret </a:t>
            </a:r>
            <a:r>
              <a:rPr dirty="0" sz="850" spc="10">
                <a:latin typeface="Arimo"/>
                <a:cs typeface="Arimo"/>
              </a:rPr>
              <a:t>biti </a:t>
            </a:r>
            <a:r>
              <a:rPr dirty="0" sz="850" spc="-114">
                <a:latin typeface="Arimo"/>
                <a:cs typeface="Arimo"/>
              </a:rPr>
              <a:t>EAX </a:t>
            </a:r>
            <a:r>
              <a:rPr dirty="0" sz="850" spc="-100">
                <a:latin typeface="Arimo"/>
                <a:cs typeface="Arimo"/>
              </a:rPr>
              <a:t>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45">
                <a:latin typeface="Arimo"/>
                <a:cs typeface="Arimo"/>
              </a:rPr>
              <a:t>yüksek </a:t>
            </a:r>
            <a:r>
              <a:rPr dirty="0" sz="850" spc="-65">
                <a:latin typeface="Arimo"/>
                <a:cs typeface="Arimo"/>
              </a:rPr>
              <a:t>anlaml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10">
                <a:latin typeface="Arimo"/>
                <a:cs typeface="Arimo"/>
              </a:rPr>
              <a:t>wordü </a:t>
            </a:r>
            <a:r>
              <a:rPr dirty="0" sz="850" spc="-35">
                <a:latin typeface="Arimo"/>
                <a:cs typeface="Arimo"/>
              </a:rPr>
              <a:t>boyunca  </a:t>
            </a:r>
            <a:r>
              <a:rPr dirty="0" sz="850" spc="-50">
                <a:latin typeface="Arimo"/>
                <a:cs typeface="Arimo"/>
              </a:rPr>
              <a:t>tekrarlan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035306" y="4314552"/>
            <a:ext cx="278511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" b="1">
                <a:latin typeface="Arial"/>
                <a:cs typeface="Arial"/>
              </a:rPr>
              <a:t>CDQ </a:t>
            </a:r>
            <a:r>
              <a:rPr dirty="0" sz="1150" b="1">
                <a:latin typeface="Arial"/>
                <a:cs typeface="Arial"/>
              </a:rPr>
              <a:t>Convert Doubleword to</a:t>
            </a:r>
            <a:r>
              <a:rPr dirty="0" sz="1150" spc="-9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Quadword</a:t>
            </a:r>
            <a:endParaRPr sz="11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83275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814707" y="4978953"/>
            <a:ext cx="4349115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90">
                <a:latin typeface="WenQuanYi Micro Hei Mono"/>
                <a:cs typeface="WenQuanYi Micro Hei Mono"/>
              </a:rPr>
              <a:t>İş</a:t>
            </a:r>
            <a:r>
              <a:rPr dirty="0" sz="850" spc="-90">
                <a:latin typeface="Arimo"/>
                <a:cs typeface="Arimo"/>
              </a:rPr>
              <a:t>aret </a:t>
            </a:r>
            <a:r>
              <a:rPr dirty="0" sz="850" spc="10">
                <a:latin typeface="Arimo"/>
                <a:cs typeface="Arimo"/>
              </a:rPr>
              <a:t>biti </a:t>
            </a:r>
            <a:r>
              <a:rPr dirty="0" sz="850" spc="-40">
                <a:latin typeface="Arimo"/>
                <a:cs typeface="Arimo"/>
              </a:rPr>
              <a:t>kalmak </a:t>
            </a:r>
            <a:r>
              <a:rPr dirty="0" sz="850" spc="-75">
                <a:latin typeface="Arimo"/>
                <a:cs typeface="Arimo"/>
              </a:rPr>
              <a:t>kayd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yla </a:t>
            </a:r>
            <a:r>
              <a:rPr dirty="0" sz="850" spc="-15">
                <a:latin typeface="Arimo"/>
                <a:cs typeface="Arimo"/>
              </a:rPr>
              <a:t>doubleword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45">
                <a:latin typeface="Arimo"/>
                <a:cs typeface="Arimo"/>
              </a:rPr>
              <a:t>say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y</a:t>
            </a:r>
            <a:r>
              <a:rPr dirty="0" sz="850" spc="-145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quadword </a:t>
            </a:r>
            <a:r>
              <a:rPr dirty="0" sz="850" spc="-140">
                <a:latin typeface="Arimo"/>
                <a:cs typeface="Arimo"/>
              </a:rPr>
              <a:t>s</a:t>
            </a:r>
            <a:r>
              <a:rPr dirty="0" sz="850" spc="-140">
                <a:latin typeface="WenQuanYi Micro Hei Mono"/>
                <a:cs typeface="WenQuanYi Micro Hei Mono"/>
              </a:rPr>
              <a:t>ı</a:t>
            </a:r>
            <a:r>
              <a:rPr dirty="0" sz="850" spc="-140">
                <a:latin typeface="Arimo"/>
                <a:cs typeface="Arimo"/>
              </a:rPr>
              <a:t>n</a:t>
            </a:r>
            <a:r>
              <a:rPr dirty="0" sz="850" spc="-140">
                <a:latin typeface="WenQuanYi Micro Hei Mono"/>
                <a:cs typeface="WenQuanYi Micro Hei Mono"/>
              </a:rPr>
              <a:t>ı</a:t>
            </a:r>
            <a:r>
              <a:rPr dirty="0" sz="850" spc="-140">
                <a:latin typeface="Arimo"/>
                <a:cs typeface="Arimo"/>
              </a:rPr>
              <a:t>r</a:t>
            </a:r>
            <a:r>
              <a:rPr dirty="0" sz="850" spc="-140">
                <a:latin typeface="WenQuanYi Micro Hei Mono"/>
                <a:cs typeface="WenQuanYi Micro Hei Mono"/>
              </a:rPr>
              <a:t>ı</a:t>
            </a:r>
            <a:r>
              <a:rPr dirty="0" sz="850" spc="-140">
                <a:latin typeface="Arimo"/>
                <a:cs typeface="Arimo"/>
              </a:rPr>
              <a:t>na </a:t>
            </a:r>
            <a:r>
              <a:rPr dirty="0" sz="850" spc="-20">
                <a:latin typeface="Arimo"/>
                <a:cs typeface="Arimo"/>
              </a:rPr>
              <a:t>getirmektedir.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15">
                <a:latin typeface="Arimo"/>
                <a:cs typeface="Arimo"/>
              </a:rPr>
              <a:t>komut  </a:t>
            </a:r>
            <a:r>
              <a:rPr dirty="0" sz="850" spc="-85">
                <a:latin typeface="Arimo"/>
                <a:cs typeface="Arimo"/>
              </a:rPr>
              <a:t>yan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na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lenen almaz, giri</a:t>
            </a:r>
            <a:r>
              <a:rPr dirty="0" sz="850" spc="-40">
                <a:latin typeface="WenQuanYi Micro Hei Mono"/>
                <a:cs typeface="WenQuanYi Micro Hei Mono"/>
              </a:rPr>
              <a:t>ş </a:t>
            </a:r>
            <a:r>
              <a:rPr dirty="0" sz="850" spc="-25">
                <a:latin typeface="Arimo"/>
                <a:cs typeface="Arimo"/>
              </a:rPr>
              <a:t>verisi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114">
                <a:latin typeface="Arimo"/>
                <a:cs typeface="Arimo"/>
              </a:rPr>
              <a:t>EAX </a:t>
            </a:r>
            <a:r>
              <a:rPr dirty="0" sz="850" spc="-110">
                <a:latin typeface="Arimo"/>
                <a:cs typeface="Arimo"/>
              </a:rPr>
              <a:t>yazmac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n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kabul </a:t>
            </a:r>
            <a:r>
              <a:rPr dirty="0" sz="850" spc="-20">
                <a:latin typeface="Arimo"/>
                <a:cs typeface="Arimo"/>
              </a:rPr>
              <a:t>eder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spc="-35">
                <a:latin typeface="Arimo"/>
                <a:cs typeface="Arimo"/>
              </a:rPr>
              <a:t>sonucu </a:t>
            </a:r>
            <a:r>
              <a:rPr dirty="0" sz="850" spc="-100">
                <a:latin typeface="Arimo"/>
                <a:cs typeface="Arimo"/>
              </a:rPr>
              <a:t>EDX:EAX </a:t>
            </a:r>
            <a:r>
              <a:rPr dirty="0" sz="850" spc="-20">
                <a:latin typeface="Arimo"/>
                <a:cs typeface="Arimo"/>
              </a:rPr>
              <a:t>ikilisinde  </a:t>
            </a:r>
            <a:r>
              <a:rPr dirty="0" sz="850" spc="-30">
                <a:latin typeface="Arimo"/>
                <a:cs typeface="Arimo"/>
              </a:rPr>
              <a:t>olu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turur.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259</a:t>
            </a:r>
            <a:endParaRPr sz="550">
              <a:latin typeface="Arimo"/>
              <a:cs typeface="Arim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260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518" y="541385"/>
            <a:ext cx="62928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Arial"/>
                <a:cs typeface="Arial"/>
              </a:rPr>
              <a:t>Ön</a:t>
            </a:r>
            <a:r>
              <a:rPr dirty="0" sz="1150" spc="-65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Ekler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651522"/>
            <a:ext cx="4412615" cy="1242060"/>
          </a:xfrm>
          <a:custGeom>
            <a:avLst/>
            <a:gdLst/>
            <a:ahLst/>
            <a:cxnLst/>
            <a:rect l="l" t="t" r="r" b="b"/>
            <a:pathLst>
              <a:path w="4412615" h="1242060">
                <a:moveTo>
                  <a:pt x="4412170" y="827532"/>
                </a:moveTo>
                <a:lnTo>
                  <a:pt x="0" y="827532"/>
                </a:lnTo>
                <a:lnTo>
                  <a:pt x="0" y="1242060"/>
                </a:lnTo>
                <a:lnTo>
                  <a:pt x="4412170" y="1242060"/>
                </a:lnTo>
                <a:lnTo>
                  <a:pt x="4412170" y="827532"/>
                </a:lnTo>
                <a:close/>
              </a:path>
              <a:path w="4412615" h="1242060">
                <a:moveTo>
                  <a:pt x="4412170" y="0"/>
                </a:move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7035" y="1240340"/>
            <a:ext cx="414274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55">
                <a:latin typeface="Arimo"/>
                <a:cs typeface="Arimo"/>
              </a:rPr>
              <a:t>Ön </a:t>
            </a:r>
            <a:r>
              <a:rPr dirty="0" sz="850" spc="-20">
                <a:latin typeface="Arimo"/>
                <a:cs typeface="Arimo"/>
              </a:rPr>
              <a:t>ekler </a:t>
            </a:r>
            <a:r>
              <a:rPr dirty="0" sz="850" spc="-105">
                <a:latin typeface="Arimo"/>
                <a:cs typeface="Arimo"/>
              </a:rPr>
              <a:t>CMPS,LODS,MOVS,SCAS,STOS </a:t>
            </a:r>
            <a:r>
              <a:rPr dirty="0" sz="850" spc="5">
                <a:latin typeface="Arimo"/>
                <a:cs typeface="Arimo"/>
              </a:rPr>
              <a:t>türü </a:t>
            </a:r>
            <a:r>
              <a:rPr dirty="0" sz="850" spc="-20">
                <a:latin typeface="Arimo"/>
                <a:cs typeface="Arimo"/>
              </a:rPr>
              <a:t>string </a:t>
            </a:r>
            <a:r>
              <a:rPr dirty="0" sz="850" spc="-65">
                <a:latin typeface="Arimo"/>
                <a:cs typeface="Arimo"/>
              </a:rPr>
              <a:t>komutlar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 </a:t>
            </a:r>
            <a:r>
              <a:rPr dirty="0" sz="850" spc="-25">
                <a:latin typeface="Arimo"/>
                <a:cs typeface="Arimo"/>
              </a:rPr>
              <a:t>önünde, 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lemlerin istenen  </a:t>
            </a:r>
            <a:r>
              <a:rPr dirty="0" sz="850" spc="-100">
                <a:latin typeface="Arimo"/>
                <a:cs typeface="Arimo"/>
              </a:rPr>
              <a:t>say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da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40">
                <a:latin typeface="Arimo"/>
                <a:cs typeface="Arimo"/>
              </a:rPr>
              <a:t>gerek </a:t>
            </a:r>
            <a:r>
              <a:rPr dirty="0" sz="850" spc="-55">
                <a:latin typeface="Arimo"/>
                <a:cs typeface="Arimo"/>
              </a:rPr>
              <a:t>ko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ul </a:t>
            </a:r>
            <a:r>
              <a:rPr dirty="0" sz="850" spc="-75">
                <a:latin typeface="Arimo"/>
                <a:cs typeface="Arimo"/>
              </a:rPr>
              <a:t>sa</a:t>
            </a:r>
            <a:r>
              <a:rPr dirty="0" sz="850" spc="-75">
                <a:latin typeface="WenQuanYi Micro Hei Mono"/>
                <a:cs typeface="WenQuanYi Micro Hei Mono"/>
              </a:rPr>
              <a:t>ğ</a:t>
            </a:r>
            <a:r>
              <a:rPr dirty="0" sz="850" spc="-75">
                <a:latin typeface="Arimo"/>
                <a:cs typeface="Arimo"/>
              </a:rPr>
              <a:t>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ncaya </a:t>
            </a:r>
            <a:r>
              <a:rPr dirty="0" sz="850" spc="-35">
                <a:latin typeface="Arimo"/>
                <a:cs typeface="Arimo"/>
              </a:rPr>
              <a:t>kadar </a:t>
            </a:r>
            <a:r>
              <a:rPr dirty="0" sz="850" spc="-65">
                <a:latin typeface="Arimo"/>
                <a:cs typeface="Arimo"/>
              </a:rPr>
              <a:t>tekrarlanmas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55">
                <a:latin typeface="Arimo"/>
                <a:cs typeface="Arimo"/>
              </a:rPr>
              <a:t>sa</a:t>
            </a:r>
            <a:r>
              <a:rPr dirty="0" sz="850" spc="-55">
                <a:latin typeface="WenQuanYi Micro Hei Mono"/>
                <a:cs typeface="WenQuanYi Micro Hei Mono"/>
              </a:rPr>
              <a:t>ğ</a:t>
            </a:r>
            <a:r>
              <a:rPr dirty="0" sz="850" spc="-55">
                <a:latin typeface="Arimo"/>
                <a:cs typeface="Arimo"/>
              </a:rPr>
              <a:t>lamak </a:t>
            </a:r>
            <a:r>
              <a:rPr dirty="0" sz="850" spc="-40">
                <a:latin typeface="Arimo"/>
                <a:cs typeface="Arimo"/>
              </a:rPr>
              <a:t>üzere</a:t>
            </a:r>
            <a:r>
              <a:rPr dirty="0" sz="850" spc="45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kullan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l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rlar.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493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6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7029" y="1505077"/>
            <a:ext cx="4142740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80">
                <a:latin typeface="WenQuanYi Micro Hei Mono"/>
                <a:cs typeface="WenQuanYi Micro Hei Mono"/>
              </a:rPr>
              <a:t>İş</a:t>
            </a:r>
            <a:r>
              <a:rPr dirty="0" sz="850" spc="-80">
                <a:latin typeface="Arimo"/>
                <a:cs typeface="Arimo"/>
              </a:rPr>
              <a:t>lemin </a:t>
            </a:r>
            <a:r>
              <a:rPr dirty="0" sz="850" spc="-15">
                <a:latin typeface="Arimo"/>
                <a:cs typeface="Arimo"/>
              </a:rPr>
              <a:t>tekrar </a:t>
            </a:r>
            <a:r>
              <a:rPr dirty="0" sz="850" spc="-155">
                <a:latin typeface="Arimo"/>
                <a:cs typeface="Arimo"/>
              </a:rPr>
              <a:t>say</a:t>
            </a:r>
            <a:r>
              <a:rPr dirty="0" sz="850" spc="-155">
                <a:latin typeface="WenQuanYi Micro Hei Mono"/>
                <a:cs typeface="WenQuanYi Micro Hei Mono"/>
              </a:rPr>
              <a:t>ı</a:t>
            </a:r>
            <a:r>
              <a:rPr dirty="0" sz="850" spc="-155">
                <a:latin typeface="Arimo"/>
                <a:cs typeface="Arimo"/>
              </a:rPr>
              <a:t>s</a:t>
            </a:r>
            <a:r>
              <a:rPr dirty="0" sz="850" spc="-155">
                <a:latin typeface="WenQuanYi Micro Hei Mono"/>
                <a:cs typeface="WenQuanYi Micro Hei Mono"/>
              </a:rPr>
              <a:t>ı </a:t>
            </a:r>
            <a:r>
              <a:rPr dirty="0" sz="850" spc="-135">
                <a:latin typeface="Arimo"/>
                <a:cs typeface="Arimo"/>
              </a:rPr>
              <a:t>CX </a:t>
            </a:r>
            <a:r>
              <a:rPr dirty="0" sz="850" spc="-65">
                <a:latin typeface="Arimo"/>
                <a:cs typeface="Arimo"/>
              </a:rPr>
              <a:t>yazmac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ndaki </a:t>
            </a:r>
            <a:r>
              <a:rPr dirty="0" sz="850" spc="-40">
                <a:latin typeface="Arimo"/>
                <a:cs typeface="Arimo"/>
              </a:rPr>
              <a:t>de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er </a:t>
            </a:r>
            <a:r>
              <a:rPr dirty="0" sz="850" spc="-85">
                <a:latin typeface="Arimo"/>
                <a:cs typeface="Arimo"/>
              </a:rPr>
              <a:t>yard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yla </a:t>
            </a:r>
            <a:r>
              <a:rPr dirty="0" sz="850" spc="-15">
                <a:latin typeface="Arimo"/>
                <a:cs typeface="Arimo"/>
              </a:rPr>
              <a:t>belirlenir. </a:t>
            </a:r>
            <a:r>
              <a:rPr dirty="0" sz="850" spc="-35">
                <a:latin typeface="Arimo"/>
                <a:cs typeface="Arimo"/>
              </a:rPr>
              <a:t>Her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lemden </a:t>
            </a:r>
            <a:r>
              <a:rPr dirty="0" sz="850" spc="-35">
                <a:latin typeface="Arimo"/>
                <a:cs typeface="Arimo"/>
              </a:rPr>
              <a:t>sonra </a:t>
            </a:r>
            <a:r>
              <a:rPr dirty="0" sz="850" spc="-135">
                <a:latin typeface="Arimo"/>
                <a:cs typeface="Arimo"/>
              </a:rPr>
              <a:t>CX  </a:t>
            </a:r>
            <a:r>
              <a:rPr dirty="0" sz="850" spc="-90">
                <a:latin typeface="Arimo"/>
                <a:cs typeface="Arimo"/>
              </a:rPr>
              <a:t>yazmac</a:t>
            </a:r>
            <a:r>
              <a:rPr dirty="0" sz="850" spc="-90">
                <a:latin typeface="WenQuanYi Micro Hei Mono"/>
                <a:cs typeface="WenQuanYi Micro Hei Mono"/>
              </a:rPr>
              <a:t>ı </a:t>
            </a:r>
            <a:r>
              <a:rPr dirty="0" sz="850" spc="-10">
                <a:latin typeface="Arimo"/>
                <a:cs typeface="Arimo"/>
              </a:rPr>
              <a:t>otomatik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35">
                <a:latin typeface="Arimo"/>
                <a:cs typeface="Arimo"/>
              </a:rPr>
              <a:t>1 </a:t>
            </a:r>
            <a:r>
              <a:rPr dirty="0" sz="850" spc="-70">
                <a:latin typeface="Arimo"/>
                <a:cs typeface="Arimo"/>
              </a:rPr>
              <a:t>azalt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lacakt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r. </a:t>
            </a:r>
            <a:r>
              <a:rPr dirty="0" sz="850" spc="-35">
                <a:latin typeface="Arimo"/>
                <a:cs typeface="Arimo"/>
              </a:rPr>
              <a:t>Özellikle </a:t>
            </a:r>
            <a:r>
              <a:rPr dirty="0" sz="850" spc="-15">
                <a:latin typeface="Arimo"/>
                <a:cs typeface="Arimo"/>
              </a:rPr>
              <a:t>tek </a:t>
            </a:r>
            <a:r>
              <a:rPr dirty="0" sz="850" spc="-20">
                <a:latin typeface="Arimo"/>
                <a:cs typeface="Arimo"/>
              </a:rPr>
              <a:t>komutun </a:t>
            </a:r>
            <a:r>
              <a:rPr dirty="0" sz="850" spc="-70">
                <a:latin typeface="Arimo"/>
                <a:cs typeface="Arimo"/>
              </a:rPr>
              <a:t>tekrarland</a:t>
            </a:r>
            <a:r>
              <a:rPr dirty="0" sz="850" spc="-70">
                <a:latin typeface="WenQuanYi Micro Hei Mono"/>
                <a:cs typeface="WenQuanYi Micro Hei Mono"/>
              </a:rPr>
              <a:t>ığı </a:t>
            </a:r>
            <a:r>
              <a:rPr dirty="0" sz="850" spc="-10">
                <a:latin typeface="Arimo"/>
                <a:cs typeface="Arimo"/>
              </a:rPr>
              <a:t>türde 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lemlerde </a:t>
            </a:r>
            <a:r>
              <a:rPr dirty="0" sz="850" spc="-110">
                <a:latin typeface="Arimo"/>
                <a:cs typeface="Arimo"/>
              </a:rPr>
              <a:t>LOOP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30">
                <a:latin typeface="Arimo"/>
                <a:cs typeface="Arimo"/>
              </a:rPr>
              <a:t>kullanarak 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lemleri </a:t>
            </a:r>
            <a:r>
              <a:rPr dirty="0" sz="850" spc="-40">
                <a:latin typeface="Arimo"/>
                <a:cs typeface="Arimo"/>
              </a:rPr>
              <a:t>yapmak </a:t>
            </a:r>
            <a:r>
              <a:rPr dirty="0" sz="850" spc="-25">
                <a:latin typeface="Arimo"/>
                <a:cs typeface="Arimo"/>
              </a:rPr>
              <a:t>yerine </a:t>
            </a:r>
            <a:r>
              <a:rPr dirty="0" sz="850" spc="-20">
                <a:latin typeface="Arimo"/>
                <a:cs typeface="Arimo"/>
              </a:rPr>
              <a:t>ön </a:t>
            </a:r>
            <a:r>
              <a:rPr dirty="0" sz="850" spc="-25">
                <a:latin typeface="Arimo"/>
                <a:cs typeface="Arimo"/>
              </a:rPr>
              <a:t>eklerden </a:t>
            </a:r>
            <a:r>
              <a:rPr dirty="0" sz="850" spc="-30">
                <a:latin typeface="Arimo"/>
                <a:cs typeface="Arimo"/>
              </a:rPr>
              <a:t>yararlanmak </a:t>
            </a:r>
            <a:r>
              <a:rPr dirty="0" sz="850">
                <a:latin typeface="Arimo"/>
                <a:cs typeface="Arimo"/>
              </a:rPr>
              <a:t>bir  </a:t>
            </a:r>
            <a:r>
              <a:rPr dirty="0" sz="850" spc="-105">
                <a:latin typeface="Arimo"/>
                <a:cs typeface="Arimo"/>
              </a:rPr>
              <a:t>al</a:t>
            </a:r>
            <a:r>
              <a:rPr dirty="0" sz="850" spc="-105">
                <a:latin typeface="WenQuanYi Micro Hei Mono"/>
                <a:cs typeface="WenQuanYi Micro Hei Mono"/>
              </a:rPr>
              <a:t>ış</a:t>
            </a:r>
            <a:r>
              <a:rPr dirty="0" sz="850" spc="-105">
                <a:latin typeface="Arimo"/>
                <a:cs typeface="Arimo"/>
              </a:rPr>
              <a:t>kanl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kt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261</a:t>
            </a:r>
            <a:endParaRPr sz="550">
              <a:latin typeface="Arimo"/>
              <a:cs typeface="Arim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035306" y="541385"/>
            <a:ext cx="1771014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2425" algn="l"/>
              </a:tabLst>
            </a:pPr>
            <a:r>
              <a:rPr dirty="0" sz="1150" spc="5" b="1">
                <a:latin typeface="Arial"/>
                <a:cs typeface="Arial"/>
              </a:rPr>
              <a:t>RE	</a:t>
            </a:r>
            <a:r>
              <a:rPr dirty="0" sz="1150" b="1">
                <a:latin typeface="Arial"/>
                <a:cs typeface="Arial"/>
              </a:rPr>
              <a:t>Repeat </a:t>
            </a:r>
            <a:r>
              <a:rPr dirty="0" sz="1150" spc="-5" b="1">
                <a:latin typeface="Arial"/>
                <a:cs typeface="Arial"/>
              </a:rPr>
              <a:t>String</a:t>
            </a:r>
            <a:r>
              <a:rPr dirty="0" sz="1150" spc="-35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Prefix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83275" y="651522"/>
            <a:ext cx="4412615" cy="1242060"/>
          </a:xfrm>
          <a:custGeom>
            <a:avLst/>
            <a:gdLst/>
            <a:ahLst/>
            <a:cxnLst/>
            <a:rect l="l" t="t" r="r" b="b"/>
            <a:pathLst>
              <a:path w="4412615" h="1242060">
                <a:moveTo>
                  <a:pt x="4412158" y="827532"/>
                </a:moveTo>
                <a:lnTo>
                  <a:pt x="0" y="827532"/>
                </a:lnTo>
                <a:lnTo>
                  <a:pt x="0" y="1242060"/>
                </a:lnTo>
                <a:lnTo>
                  <a:pt x="4412158" y="1242060"/>
                </a:lnTo>
                <a:lnTo>
                  <a:pt x="4412158" y="827532"/>
                </a:lnTo>
                <a:close/>
              </a:path>
              <a:path w="4412615" h="1242060">
                <a:moveTo>
                  <a:pt x="4412158" y="0"/>
                </a:moveTo>
                <a:lnTo>
                  <a:pt x="0" y="0"/>
                </a:lnTo>
                <a:lnTo>
                  <a:pt x="0" y="414528"/>
                </a:lnTo>
                <a:lnTo>
                  <a:pt x="4412158" y="414528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883821" y="1240340"/>
            <a:ext cx="4142104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35">
                <a:latin typeface="Arimo"/>
                <a:cs typeface="Arimo"/>
              </a:rPr>
              <a:t>CX </a:t>
            </a:r>
            <a:r>
              <a:rPr dirty="0" sz="850" spc="-55">
                <a:latin typeface="Arimo"/>
                <a:cs typeface="Arimo"/>
              </a:rPr>
              <a:t>&lt;&gt;0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</a:t>
            </a:r>
            <a:r>
              <a:rPr dirty="0" sz="850" spc="-45">
                <a:latin typeface="Arimo"/>
                <a:cs typeface="Arimo"/>
              </a:rPr>
              <a:t>sürece </a:t>
            </a:r>
            <a:r>
              <a:rPr dirty="0" sz="850" spc="-135">
                <a:latin typeface="Arimo"/>
                <a:cs typeface="Arimo"/>
              </a:rPr>
              <a:t>REP </a:t>
            </a:r>
            <a:r>
              <a:rPr dirty="0" sz="850" spc="-15">
                <a:latin typeface="Arimo"/>
                <a:cs typeface="Arimo"/>
              </a:rPr>
              <a:t>komutunu takip </a:t>
            </a:r>
            <a:r>
              <a:rPr dirty="0" sz="850" spc="-30">
                <a:latin typeface="Arimo"/>
                <a:cs typeface="Arimo"/>
              </a:rPr>
              <a:t>eden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50">
                <a:latin typeface="Arimo"/>
                <a:cs typeface="Arimo"/>
              </a:rPr>
              <a:t>tekrarlan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r. </a:t>
            </a:r>
            <a:r>
              <a:rPr dirty="0" sz="850" spc="-45">
                <a:latin typeface="Arimo"/>
                <a:cs typeface="Arimo"/>
              </a:rPr>
              <a:t>Di</a:t>
            </a:r>
            <a:r>
              <a:rPr dirty="0" sz="850" spc="-45">
                <a:latin typeface="WenQuanYi Micro Hei Mono"/>
                <a:cs typeface="WenQuanYi Micro Hei Mono"/>
              </a:rPr>
              <a:t>ğ</a:t>
            </a:r>
            <a:r>
              <a:rPr dirty="0" sz="850" spc="-45">
                <a:latin typeface="Arimo"/>
                <a:cs typeface="Arimo"/>
              </a:rPr>
              <a:t>er deyi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 </a:t>
            </a:r>
            <a:r>
              <a:rPr dirty="0" sz="850" spc="-95">
                <a:latin typeface="Arimo"/>
                <a:cs typeface="Arimo"/>
              </a:rPr>
              <a:t>CX=0 </a:t>
            </a:r>
            <a:r>
              <a:rPr dirty="0" sz="850" spc="-30">
                <a:latin typeface="Arimo"/>
                <a:cs typeface="Arimo"/>
              </a:rPr>
              <a:t>olunca  </a:t>
            </a:r>
            <a:r>
              <a:rPr dirty="0" sz="850" spc="-20">
                <a:latin typeface="Arimo"/>
                <a:cs typeface="Arimo"/>
              </a:rPr>
              <a:t>durur.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83275" y="1892820"/>
            <a:ext cx="4412615" cy="828040"/>
          </a:xfrm>
          <a:custGeom>
            <a:avLst/>
            <a:gdLst/>
            <a:ahLst/>
            <a:cxnLst/>
            <a:rect l="l" t="t" r="r" b="b"/>
            <a:pathLst>
              <a:path w="4412615" h="828039">
                <a:moveTo>
                  <a:pt x="4412158" y="0"/>
                </a:moveTo>
                <a:lnTo>
                  <a:pt x="0" y="0"/>
                </a:lnTo>
                <a:lnTo>
                  <a:pt x="0" y="413004"/>
                </a:lnTo>
                <a:lnTo>
                  <a:pt x="0" y="413766"/>
                </a:lnTo>
                <a:lnTo>
                  <a:pt x="0" y="827532"/>
                </a:lnTo>
                <a:lnTo>
                  <a:pt x="4412158" y="827532"/>
                </a:lnTo>
                <a:lnTo>
                  <a:pt x="4412158" y="413766"/>
                </a:lnTo>
                <a:lnTo>
                  <a:pt x="4412158" y="413004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52468" y="1791863"/>
            <a:ext cx="646430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61290">
              <a:lnSpc>
                <a:spcPct val="102200"/>
              </a:lnSpc>
              <a:spcBef>
                <a:spcPts val="95"/>
              </a:spcBef>
            </a:pPr>
            <a:r>
              <a:rPr dirty="0" sz="850" spc="-30">
                <a:latin typeface="Arimo"/>
                <a:cs typeface="Arimo"/>
              </a:rPr>
              <a:t>Örnek:  </a:t>
            </a:r>
            <a:r>
              <a:rPr dirty="0" sz="850" spc="-114">
                <a:latin typeface="Arimo"/>
                <a:cs typeface="Arimo"/>
              </a:rPr>
              <a:t>LEA </a:t>
            </a:r>
            <a:r>
              <a:rPr dirty="0" sz="850" spc="-30">
                <a:latin typeface="Arimo"/>
                <a:cs typeface="Arimo"/>
              </a:rPr>
              <a:t>DI,dizi  </a:t>
            </a:r>
            <a:r>
              <a:rPr dirty="0" sz="850" spc="-120">
                <a:latin typeface="Arimo"/>
                <a:cs typeface="Arimo"/>
              </a:rPr>
              <a:t>CLD</a:t>
            </a:r>
            <a:endParaRPr sz="850">
              <a:latin typeface="Arimo"/>
              <a:cs typeface="Arimo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-125">
                <a:latin typeface="Arimo"/>
                <a:cs typeface="Arimo"/>
              </a:rPr>
              <a:t>XOR </a:t>
            </a:r>
            <a:r>
              <a:rPr dirty="0" sz="850" spc="-75">
                <a:latin typeface="Arimo"/>
                <a:cs typeface="Arimo"/>
              </a:rPr>
              <a:t>AL,AL  </a:t>
            </a: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114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CX,1024  </a:t>
            </a:r>
            <a:r>
              <a:rPr dirty="0" sz="850" spc="-140">
                <a:latin typeface="Arimo"/>
                <a:cs typeface="Arimo"/>
              </a:rPr>
              <a:t>REP</a:t>
            </a:r>
            <a:r>
              <a:rPr dirty="0" sz="850" spc="-60">
                <a:latin typeface="Arimo"/>
                <a:cs typeface="Arimo"/>
              </a:rPr>
              <a:t> </a:t>
            </a:r>
            <a:r>
              <a:rPr dirty="0" sz="850" spc="-135">
                <a:latin typeface="Arimo"/>
                <a:cs typeface="Arimo"/>
              </a:rPr>
              <a:t>STOSB</a:t>
            </a:r>
            <a:endParaRPr sz="850">
              <a:latin typeface="Arimo"/>
              <a:cs typeface="Arim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48982" y="1826432"/>
            <a:ext cx="3177540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40">
                <a:latin typeface="Arimo"/>
                <a:cs typeface="Arimo"/>
              </a:rPr>
              <a:t>Dizi </a:t>
            </a:r>
            <a:r>
              <a:rPr dirty="0" sz="850" spc="-15">
                <a:latin typeface="Arimo"/>
                <a:cs typeface="Arimo"/>
              </a:rPr>
              <a:t>isimli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100">
                <a:latin typeface="Arimo"/>
                <a:cs typeface="Arimo"/>
              </a:rPr>
              <a:t>alan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20">
                <a:latin typeface="Arimo"/>
                <a:cs typeface="Arimo"/>
              </a:rPr>
              <a:t>içeri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inin </a:t>
            </a:r>
            <a:r>
              <a:rPr dirty="0" sz="850" spc="-105">
                <a:latin typeface="Arimo"/>
                <a:cs typeface="Arimo"/>
              </a:rPr>
              <a:t>s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f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rlanmas</a:t>
            </a:r>
            <a:r>
              <a:rPr dirty="0" sz="850" spc="-105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35">
                <a:latin typeface="Arimo"/>
                <a:cs typeface="Arimo"/>
              </a:rPr>
              <a:t>adresi </a:t>
            </a:r>
            <a:r>
              <a:rPr dirty="0" sz="850" spc="-50">
                <a:latin typeface="Arimo"/>
                <a:cs typeface="Arimo"/>
              </a:rPr>
              <a:t>DI  </a:t>
            </a:r>
            <a:r>
              <a:rPr dirty="0" sz="850" spc="-75">
                <a:latin typeface="Arimo"/>
                <a:cs typeface="Arimo"/>
              </a:rPr>
              <a:t>yazmac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nda </a:t>
            </a:r>
            <a:r>
              <a:rPr dirty="0" sz="850" spc="-35">
                <a:latin typeface="Arimo"/>
                <a:cs typeface="Arimo"/>
              </a:rPr>
              <a:t>tutulmaktad</a:t>
            </a:r>
            <a:r>
              <a:rPr dirty="0" sz="850" spc="-35">
                <a:latin typeface="WenQuanYi Micro Hei Mono"/>
                <a:cs typeface="WenQuanYi Micro Hei Mono"/>
              </a:rPr>
              <a:t>ı</a:t>
            </a:r>
            <a:r>
              <a:rPr dirty="0" sz="850" spc="-35">
                <a:latin typeface="Arimo"/>
                <a:cs typeface="Arimo"/>
              </a:rPr>
              <a:t>r. </a:t>
            </a:r>
            <a:r>
              <a:rPr dirty="0" sz="850" spc="-75">
                <a:latin typeface="WenQuanYi Micro Hei Mono"/>
                <a:cs typeface="WenQuanYi Micro Hei Mono"/>
              </a:rPr>
              <a:t>İş</a:t>
            </a:r>
            <a:r>
              <a:rPr dirty="0" sz="850" spc="-75">
                <a:latin typeface="Arimo"/>
                <a:cs typeface="Arimo"/>
              </a:rPr>
              <a:t>lemin </a:t>
            </a:r>
            <a:r>
              <a:rPr dirty="0" sz="850" spc="-20">
                <a:latin typeface="Arimo"/>
                <a:cs typeface="Arimo"/>
              </a:rPr>
              <a:t>artan </a:t>
            </a:r>
            <a:r>
              <a:rPr dirty="0" sz="850" spc="-40">
                <a:latin typeface="Arimo"/>
                <a:cs typeface="Arimo"/>
              </a:rPr>
              <a:t>adrese </a:t>
            </a:r>
            <a:r>
              <a:rPr dirty="0" sz="850" spc="-30">
                <a:latin typeface="Arimo"/>
                <a:cs typeface="Arimo"/>
              </a:rPr>
              <a:t>do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ru </a:t>
            </a: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lmad</a:t>
            </a:r>
            <a:r>
              <a:rPr dirty="0" sz="850" spc="-95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için  </a:t>
            </a:r>
            <a:r>
              <a:rPr dirty="0" sz="850" spc="-80">
                <a:latin typeface="Arimo"/>
                <a:cs typeface="Arimo"/>
              </a:rPr>
              <a:t>DF=0 </a:t>
            </a:r>
            <a:r>
              <a:rPr dirty="0" sz="850" spc="-105">
                <a:latin typeface="Arimo"/>
                <a:cs typeface="Arimo"/>
              </a:rPr>
              <a:t>yap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l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r. </a:t>
            </a:r>
            <a:r>
              <a:rPr dirty="0" sz="850" spc="-110">
                <a:latin typeface="WenQuanYi Micro Hei Mono"/>
                <a:cs typeface="WenQuanYi Micro Hei Mono"/>
              </a:rPr>
              <a:t>İş</a:t>
            </a:r>
            <a:r>
              <a:rPr dirty="0" sz="850" spc="-110">
                <a:latin typeface="Arimo"/>
                <a:cs typeface="Arimo"/>
              </a:rPr>
              <a:t>lem </a:t>
            </a:r>
            <a:r>
              <a:rPr dirty="0" sz="850" spc="-155">
                <a:latin typeface="Arimo"/>
                <a:cs typeface="Arimo"/>
              </a:rPr>
              <a:t>say</a:t>
            </a:r>
            <a:r>
              <a:rPr dirty="0" sz="850" spc="-155">
                <a:latin typeface="WenQuanYi Micro Hei Mono"/>
                <a:cs typeface="WenQuanYi Micro Hei Mono"/>
              </a:rPr>
              <a:t>ı</a:t>
            </a:r>
            <a:r>
              <a:rPr dirty="0" sz="850" spc="-155">
                <a:latin typeface="Arimo"/>
                <a:cs typeface="Arimo"/>
              </a:rPr>
              <a:t>s</a:t>
            </a:r>
            <a:r>
              <a:rPr dirty="0" sz="850" spc="-155">
                <a:latin typeface="WenQuanYi Micro Hei Mono"/>
                <a:cs typeface="WenQuanYi Micro Hei Mono"/>
              </a:rPr>
              <a:t>ı </a:t>
            </a:r>
            <a:r>
              <a:rPr dirty="0" sz="850" spc="-135">
                <a:latin typeface="Arimo"/>
                <a:cs typeface="Arimo"/>
              </a:rPr>
              <a:t>CX </a:t>
            </a:r>
            <a:r>
              <a:rPr dirty="0" sz="850" spc="-80">
                <a:latin typeface="Arimo"/>
                <a:cs typeface="Arimo"/>
              </a:rPr>
              <a:t>yazmac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na </a:t>
            </a:r>
            <a:r>
              <a:rPr dirty="0" sz="850" spc="-85">
                <a:latin typeface="Arimo"/>
                <a:cs typeface="Arimo"/>
              </a:rPr>
              <a:t>aktar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r. </a:t>
            </a:r>
            <a:r>
              <a:rPr dirty="0" sz="850" spc="-135">
                <a:latin typeface="Arimo"/>
                <a:cs typeface="Arimo"/>
              </a:rPr>
              <a:t>STOSB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lemi  </a:t>
            </a:r>
            <a:r>
              <a:rPr dirty="0" sz="850" spc="-75">
                <a:latin typeface="Arimo"/>
                <a:cs typeface="Arimo"/>
              </a:rPr>
              <a:t>yap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ld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ktan </a:t>
            </a:r>
            <a:r>
              <a:rPr dirty="0" sz="850" spc="-35">
                <a:latin typeface="Arimo"/>
                <a:cs typeface="Arimo"/>
              </a:rPr>
              <a:t>sonra </a:t>
            </a:r>
            <a:r>
              <a:rPr dirty="0" sz="850" spc="-140">
                <a:latin typeface="Arimo"/>
                <a:cs typeface="Arimo"/>
              </a:rPr>
              <a:t>REP </a:t>
            </a:r>
            <a:r>
              <a:rPr dirty="0" sz="850" spc="-25">
                <a:latin typeface="Arimo"/>
                <a:cs typeface="Arimo"/>
              </a:rPr>
              <a:t>öneki </a:t>
            </a:r>
            <a:r>
              <a:rPr dirty="0" sz="850" spc="-45">
                <a:latin typeface="Arimo"/>
                <a:cs typeface="Arimo"/>
              </a:rPr>
              <a:t>gere</a:t>
            </a:r>
            <a:r>
              <a:rPr dirty="0" sz="850" spc="-45">
                <a:latin typeface="WenQuanYi Micro Hei Mono"/>
                <a:cs typeface="WenQuanYi Micro Hei Mono"/>
              </a:rPr>
              <a:t>ğ</a:t>
            </a:r>
            <a:r>
              <a:rPr dirty="0" sz="850" spc="-45">
                <a:latin typeface="Arimo"/>
                <a:cs typeface="Arimo"/>
              </a:rPr>
              <a:t>i </a:t>
            </a:r>
            <a:r>
              <a:rPr dirty="0" sz="850" spc="-140">
                <a:latin typeface="Arimo"/>
                <a:cs typeface="Arimo"/>
              </a:rPr>
              <a:t>CX </a:t>
            </a:r>
            <a:r>
              <a:rPr dirty="0" sz="850" spc="-85">
                <a:latin typeface="Arimo"/>
                <a:cs typeface="Arimo"/>
              </a:rPr>
              <a:t>azalt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00">
                <a:latin typeface="Arimo"/>
                <a:cs typeface="Arimo"/>
              </a:rPr>
              <a:t>s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f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rdan </a:t>
            </a:r>
            <a:r>
              <a:rPr dirty="0" sz="850" spc="-65">
                <a:latin typeface="Arimo"/>
                <a:cs typeface="Arimo"/>
              </a:rPr>
              <a:t>farkl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 </a:t>
            </a:r>
            <a:r>
              <a:rPr dirty="0" sz="850" spc="-45">
                <a:latin typeface="Arimo"/>
                <a:cs typeface="Arimo"/>
              </a:rPr>
              <a:t>sürece </a:t>
            </a:r>
            <a:r>
              <a:rPr dirty="0" sz="850" spc="-135">
                <a:latin typeface="Arimo"/>
                <a:cs typeface="Arimo"/>
              </a:rPr>
              <a:t>STOSB </a:t>
            </a:r>
            <a:r>
              <a:rPr dirty="0" sz="850" spc="-15">
                <a:latin typeface="Arimo"/>
                <a:cs typeface="Arimo"/>
              </a:rPr>
              <a:t>komutu tekrar</a:t>
            </a:r>
            <a:r>
              <a:rPr dirty="0" sz="850" spc="-8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letilir.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262</a:t>
            </a:r>
            <a:endParaRPr sz="550">
              <a:latin typeface="Arimo"/>
              <a:cs typeface="Arim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48518" y="4314552"/>
            <a:ext cx="1771014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2425" algn="l"/>
              </a:tabLst>
            </a:pPr>
            <a:r>
              <a:rPr dirty="0" sz="1150" spc="5" b="1">
                <a:latin typeface="Arial"/>
                <a:cs typeface="Arial"/>
              </a:rPr>
              <a:t>RE	</a:t>
            </a:r>
            <a:r>
              <a:rPr dirty="0" sz="1150" b="1">
                <a:latin typeface="Arial"/>
                <a:cs typeface="Arial"/>
              </a:rPr>
              <a:t>Repeat </a:t>
            </a:r>
            <a:r>
              <a:rPr dirty="0" sz="1150" spc="-5" b="1">
                <a:latin typeface="Arial"/>
                <a:cs typeface="Arial"/>
              </a:rPr>
              <a:t>String</a:t>
            </a:r>
            <a:r>
              <a:rPr dirty="0" sz="1150" spc="-35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Prefix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6493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596279" y="4978953"/>
            <a:ext cx="3177540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latin typeface="Arimo"/>
                <a:cs typeface="Arimo"/>
              </a:rPr>
              <a:t>Dizi1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15">
                <a:latin typeface="Arimo"/>
                <a:cs typeface="Arimo"/>
              </a:rPr>
              <a:t>belirlenen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60">
                <a:latin typeface="Arimo"/>
                <a:cs typeface="Arimo"/>
              </a:rPr>
              <a:t>alan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ndan </a:t>
            </a:r>
            <a:r>
              <a:rPr dirty="0" sz="850" spc="-35">
                <a:latin typeface="Arimo"/>
                <a:cs typeface="Arimo"/>
              </a:rPr>
              <a:t>8 </a:t>
            </a:r>
            <a:r>
              <a:rPr dirty="0" sz="850" spc="-15">
                <a:latin typeface="Arimo"/>
                <a:cs typeface="Arimo"/>
              </a:rPr>
              <a:t>byte veri </a:t>
            </a:r>
            <a:r>
              <a:rPr dirty="0" sz="850" spc="-25">
                <a:latin typeface="Arimo"/>
                <a:cs typeface="Arimo"/>
              </a:rPr>
              <a:t>dizi2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15">
                <a:latin typeface="Arimo"/>
                <a:cs typeface="Arimo"/>
              </a:rPr>
              <a:t>belirlenen  </a:t>
            </a:r>
            <a:r>
              <a:rPr dirty="0" sz="850" spc="-40">
                <a:latin typeface="Arimo"/>
                <a:cs typeface="Arimo"/>
              </a:rPr>
              <a:t>alana </a:t>
            </a:r>
            <a:r>
              <a:rPr dirty="0" sz="850" spc="-60">
                <a:latin typeface="Arimo"/>
                <a:cs typeface="Arimo"/>
              </a:rPr>
              <a:t>aktar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lmaktad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r. Bu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85">
                <a:latin typeface="Arimo"/>
                <a:cs typeface="Arimo"/>
              </a:rPr>
              <a:t>MOVSB </a:t>
            </a:r>
            <a:r>
              <a:rPr dirty="0" sz="850" spc="-20">
                <a:latin typeface="Arimo"/>
                <a:cs typeface="Arimo"/>
              </a:rPr>
              <a:t>yerine </a:t>
            </a:r>
            <a:r>
              <a:rPr dirty="0" sz="850" spc="-75">
                <a:latin typeface="Arimo"/>
                <a:cs typeface="Arimo"/>
              </a:rPr>
              <a:t>MOVSW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75">
                <a:latin typeface="Arimo"/>
                <a:cs typeface="Arimo"/>
              </a:rPr>
              <a:t>yap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lacak  </a:t>
            </a:r>
            <a:r>
              <a:rPr dirty="0" sz="850" spc="-30">
                <a:latin typeface="Arimo"/>
                <a:cs typeface="Arimo"/>
              </a:rPr>
              <a:t>olursa </a:t>
            </a:r>
            <a:r>
              <a:rPr dirty="0" sz="850" spc="-135">
                <a:latin typeface="Arimo"/>
                <a:cs typeface="Arimo"/>
              </a:rPr>
              <a:t>CX </a:t>
            </a:r>
            <a:r>
              <a:rPr dirty="0" sz="850" spc="-75">
                <a:latin typeface="Arimo"/>
                <a:cs typeface="Arimo"/>
              </a:rPr>
              <a:t>yazmac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nda </a:t>
            </a:r>
            <a:r>
              <a:rPr dirty="0" sz="850" spc="-35">
                <a:latin typeface="Arimo"/>
                <a:cs typeface="Arimo"/>
              </a:rPr>
              <a:t>8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</a:t>
            </a:r>
            <a:r>
              <a:rPr dirty="0" sz="850" spc="-25">
                <a:latin typeface="Arimo"/>
                <a:cs typeface="Arimo"/>
              </a:rPr>
              <a:t>kullanmak </a:t>
            </a:r>
            <a:r>
              <a:rPr dirty="0" sz="850" spc="-20">
                <a:latin typeface="Arimo"/>
                <a:cs typeface="Arimo"/>
              </a:rPr>
              <a:t>yerine </a:t>
            </a:r>
            <a:r>
              <a:rPr dirty="0" sz="850" spc="-35">
                <a:latin typeface="Arimo"/>
                <a:cs typeface="Arimo"/>
              </a:rPr>
              <a:t>4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 </a:t>
            </a:r>
            <a:r>
              <a:rPr dirty="0" sz="850" spc="-85">
                <a:latin typeface="Arimo"/>
                <a:cs typeface="Arimo"/>
              </a:rPr>
              <a:t>kullan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lmal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d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5791" y="4978953"/>
            <a:ext cx="559435" cy="8197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0">
                <a:latin typeface="Arimo"/>
                <a:cs typeface="Arimo"/>
              </a:rPr>
              <a:t>Örnek:</a:t>
            </a:r>
            <a:endParaRPr sz="850">
              <a:latin typeface="Arimo"/>
              <a:cs typeface="Arimo"/>
            </a:endParaRPr>
          </a:p>
          <a:p>
            <a:pPr algn="just" marL="12700" marR="19050">
              <a:lnSpc>
                <a:spcPct val="102200"/>
              </a:lnSpc>
            </a:pPr>
            <a:r>
              <a:rPr dirty="0" sz="850" spc="-114">
                <a:latin typeface="Arimo"/>
                <a:cs typeface="Arimo"/>
              </a:rPr>
              <a:t>LEA </a:t>
            </a:r>
            <a:r>
              <a:rPr dirty="0" sz="850" spc="-40">
                <a:latin typeface="Arimo"/>
                <a:cs typeface="Arimo"/>
              </a:rPr>
              <a:t>SI,dizi1  </a:t>
            </a:r>
            <a:r>
              <a:rPr dirty="0" sz="850" spc="-114">
                <a:latin typeface="Arimo"/>
                <a:cs typeface="Arimo"/>
              </a:rPr>
              <a:t>LEA </a:t>
            </a:r>
            <a:r>
              <a:rPr dirty="0" sz="850" spc="-30">
                <a:latin typeface="Arimo"/>
                <a:cs typeface="Arimo"/>
              </a:rPr>
              <a:t>DI,dizi2  </a:t>
            </a:r>
            <a:r>
              <a:rPr dirty="0" sz="850" spc="-120">
                <a:latin typeface="Arimo"/>
                <a:cs typeface="Arimo"/>
              </a:rPr>
              <a:t>CLD</a:t>
            </a:r>
            <a:endParaRPr sz="85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80">
                <a:latin typeface="Arimo"/>
                <a:cs typeface="Arimo"/>
              </a:rPr>
              <a:t>CX,8  </a:t>
            </a:r>
            <a:r>
              <a:rPr dirty="0" sz="850" spc="-140">
                <a:latin typeface="Arimo"/>
                <a:cs typeface="Arimo"/>
              </a:rPr>
              <a:t>REP</a:t>
            </a:r>
            <a:r>
              <a:rPr dirty="0" sz="850" spc="-114">
                <a:latin typeface="Arimo"/>
                <a:cs typeface="Arimo"/>
              </a:rPr>
              <a:t> </a:t>
            </a:r>
            <a:r>
              <a:rPr dirty="0" sz="850" spc="-85">
                <a:latin typeface="Arimo"/>
                <a:cs typeface="Arimo"/>
              </a:rPr>
              <a:t>MOVSB</a:t>
            </a:r>
            <a:endParaRPr sz="850">
              <a:latin typeface="Arimo"/>
              <a:cs typeface="Arim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035306" y="4314552"/>
            <a:ext cx="272161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" b="1">
                <a:latin typeface="Arial"/>
                <a:cs typeface="Arial"/>
              </a:rPr>
              <a:t>REPE/REPZ </a:t>
            </a:r>
            <a:r>
              <a:rPr dirty="0" sz="1150" b="1">
                <a:latin typeface="Arial"/>
                <a:cs typeface="Arial"/>
              </a:rPr>
              <a:t>Repeat </a:t>
            </a:r>
            <a:r>
              <a:rPr dirty="0" sz="1150" spc="-5" b="1">
                <a:latin typeface="Arial"/>
                <a:cs typeface="Arial"/>
              </a:rPr>
              <a:t>Equal/Repeat</a:t>
            </a:r>
            <a:r>
              <a:rPr dirty="0" sz="1150" spc="-25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Zero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83275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952358" y="4978953"/>
            <a:ext cx="400367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20">
                <a:latin typeface="Arimo"/>
                <a:cs typeface="Arimo"/>
              </a:rPr>
              <a:t>ZF </a:t>
            </a:r>
            <a:r>
              <a:rPr dirty="0" sz="850" spc="-95">
                <a:latin typeface="Arimo"/>
                <a:cs typeface="Arimo"/>
              </a:rPr>
              <a:t>bayra</a:t>
            </a:r>
            <a:r>
              <a:rPr dirty="0" sz="850" spc="-95">
                <a:latin typeface="WenQuanYi Micro Hei Mono"/>
                <a:cs typeface="WenQuanYi Micro Hei Mono"/>
              </a:rPr>
              <a:t>ğı</a:t>
            </a:r>
            <a:r>
              <a:rPr dirty="0" sz="850" spc="-95">
                <a:latin typeface="Arimo"/>
                <a:cs typeface="Arimo"/>
              </a:rPr>
              <a:t>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</a:t>
            </a:r>
            <a:r>
              <a:rPr dirty="0" sz="850" spc="-35">
                <a:latin typeface="Arimo"/>
                <a:cs typeface="Arimo"/>
              </a:rPr>
              <a:t>1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</a:t>
            </a:r>
            <a:r>
              <a:rPr dirty="0" sz="850" spc="-45">
                <a:latin typeface="Arimo"/>
                <a:cs typeface="Arimo"/>
              </a:rPr>
              <a:t>sürece 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leme </a:t>
            </a:r>
            <a:r>
              <a:rPr dirty="0" sz="850" spc="-40">
                <a:latin typeface="Arimo"/>
                <a:cs typeface="Arimo"/>
              </a:rPr>
              <a:t>devam </a:t>
            </a:r>
            <a:r>
              <a:rPr dirty="0" sz="850" spc="-20">
                <a:latin typeface="Arimo"/>
                <a:cs typeface="Arimo"/>
              </a:rPr>
              <a:t>edilecektir. </a:t>
            </a:r>
            <a:r>
              <a:rPr dirty="0" sz="850" spc="-45">
                <a:latin typeface="Arimo"/>
                <a:cs typeface="Arimo"/>
              </a:rPr>
              <a:t>Di</a:t>
            </a:r>
            <a:r>
              <a:rPr dirty="0" sz="850" spc="-45">
                <a:latin typeface="WenQuanYi Micro Hei Mono"/>
                <a:cs typeface="WenQuanYi Micro Hei Mono"/>
              </a:rPr>
              <a:t>ğ</a:t>
            </a:r>
            <a:r>
              <a:rPr dirty="0" sz="850" spc="-45">
                <a:latin typeface="Arimo"/>
                <a:cs typeface="Arimo"/>
              </a:rPr>
              <a:t>er deyi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 </a:t>
            </a:r>
            <a:r>
              <a:rPr dirty="0" sz="850" spc="-95">
                <a:latin typeface="Arimo"/>
                <a:cs typeface="Arimo"/>
              </a:rPr>
              <a:t>CX=0 </a:t>
            </a:r>
            <a:r>
              <a:rPr dirty="0" sz="850" spc="-50">
                <a:latin typeface="Arimo"/>
                <a:cs typeface="Arimo"/>
              </a:rPr>
              <a:t>veya  </a:t>
            </a:r>
            <a:r>
              <a:rPr dirty="0" sz="850" spc="-120">
                <a:latin typeface="Arimo"/>
                <a:cs typeface="Arimo"/>
              </a:rPr>
              <a:t>ZF </a:t>
            </a:r>
            <a:r>
              <a:rPr dirty="0" sz="850" spc="-95">
                <a:latin typeface="Arimo"/>
                <a:cs typeface="Arimo"/>
              </a:rPr>
              <a:t>bayra</a:t>
            </a:r>
            <a:r>
              <a:rPr dirty="0" sz="850" spc="-95">
                <a:latin typeface="WenQuanYi Micro Hei Mono"/>
                <a:cs typeface="WenQuanYi Micro Hei Mono"/>
              </a:rPr>
              <a:t>ğı</a:t>
            </a:r>
            <a:r>
              <a:rPr dirty="0" sz="850" spc="-95">
                <a:latin typeface="Arimo"/>
                <a:cs typeface="Arimo"/>
              </a:rPr>
              <a:t>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 </a:t>
            </a:r>
            <a:r>
              <a:rPr dirty="0" sz="850" spc="-35">
                <a:latin typeface="Arimo"/>
                <a:cs typeface="Arimo"/>
              </a:rPr>
              <a:t>de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eri 0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unda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50">
                <a:latin typeface="Arimo"/>
                <a:cs typeface="Arimo"/>
              </a:rPr>
              <a:t>sona</a:t>
            </a:r>
            <a:r>
              <a:rPr dirty="0" sz="850" spc="-17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erer.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48982" y="5495919"/>
            <a:ext cx="3176905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latin typeface="Arimo"/>
                <a:cs typeface="Arimo"/>
              </a:rPr>
              <a:t>Dizi1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5">
                <a:latin typeface="Arimo"/>
                <a:cs typeface="Arimo"/>
              </a:rPr>
              <a:t>dizi2 </a:t>
            </a:r>
            <a:r>
              <a:rPr dirty="0" sz="850" spc="-10">
                <a:latin typeface="Arimo"/>
                <a:cs typeface="Arimo"/>
              </a:rPr>
              <a:t>isimli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75">
                <a:latin typeface="Arimo"/>
                <a:cs typeface="Arimo"/>
              </a:rPr>
              <a:t>alanlar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içerikleri </a:t>
            </a:r>
            <a:r>
              <a:rPr dirty="0" sz="850" spc="-95">
                <a:latin typeface="Arimo"/>
                <a:cs typeface="Arimo"/>
              </a:rPr>
              <a:t>kar</a:t>
            </a:r>
            <a:r>
              <a:rPr dirty="0" sz="850" spc="-95">
                <a:latin typeface="WenQuanYi Micro Hei Mono"/>
                <a:cs typeface="WenQuanYi Micro Hei Mono"/>
              </a:rPr>
              <a:t>şı</a:t>
            </a:r>
            <a:r>
              <a:rPr dirty="0" sz="850" spc="-95">
                <a:latin typeface="Arimo"/>
                <a:cs typeface="Arimo"/>
              </a:rPr>
              <a:t>la</a:t>
            </a:r>
            <a:r>
              <a:rPr dirty="0" sz="850" spc="-95">
                <a:latin typeface="WenQuanYi Micro Hei Mono"/>
                <a:cs typeface="WenQuanYi Micro Hei Mono"/>
              </a:rPr>
              <a:t>ş</a:t>
            </a:r>
            <a:r>
              <a:rPr dirty="0" sz="850" spc="-95">
                <a:latin typeface="Arimo"/>
                <a:cs typeface="Arimo"/>
              </a:rPr>
              <a:t>t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r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lmaktad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r.  CX=0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90">
                <a:latin typeface="Arimo"/>
                <a:cs typeface="Arimo"/>
              </a:rPr>
              <a:t>ZF=0 </a:t>
            </a:r>
            <a:r>
              <a:rPr dirty="0" sz="850" spc="-45">
                <a:latin typeface="Arimo"/>
                <a:cs typeface="Arimo"/>
              </a:rPr>
              <a:t>ise 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20">
                <a:latin typeface="Arimo"/>
                <a:cs typeface="Arimo"/>
              </a:rPr>
              <a:t>biter. </a:t>
            </a:r>
            <a:r>
              <a:rPr dirty="0" sz="850" spc="-80">
                <a:latin typeface="WenQuanYi Micro Hei Mono"/>
                <a:cs typeface="WenQuanYi Micro Hei Mono"/>
              </a:rPr>
              <a:t>İş</a:t>
            </a:r>
            <a:r>
              <a:rPr dirty="0" sz="850" spc="-80">
                <a:latin typeface="Arimo"/>
                <a:cs typeface="Arimo"/>
              </a:rPr>
              <a:t>lemin </a:t>
            </a:r>
            <a:r>
              <a:rPr dirty="0" sz="850" spc="-30">
                <a:latin typeface="Arimo"/>
                <a:cs typeface="Arimo"/>
              </a:rPr>
              <a:t>hangi </a:t>
            </a:r>
            <a:r>
              <a:rPr dirty="0" sz="850" spc="-55">
                <a:latin typeface="Arimo"/>
                <a:cs typeface="Arimo"/>
              </a:rPr>
              <a:t>ko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ula </a:t>
            </a:r>
            <a:r>
              <a:rPr dirty="0" sz="850" spc="-100">
                <a:latin typeface="Arimo"/>
                <a:cs typeface="Arimo"/>
              </a:rPr>
              <a:t>ba</a:t>
            </a:r>
            <a:r>
              <a:rPr dirty="0" sz="850" spc="-100">
                <a:latin typeface="WenQuanYi Micro Hei Mono"/>
                <a:cs typeface="WenQuanYi Micro Hei Mono"/>
              </a:rPr>
              <a:t>ğ</a:t>
            </a:r>
            <a:r>
              <a:rPr dirty="0" sz="850" spc="-100">
                <a:latin typeface="Arimo"/>
                <a:cs typeface="Arimo"/>
              </a:rPr>
              <a:t>l</a:t>
            </a:r>
            <a:r>
              <a:rPr dirty="0" sz="850" spc="-10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>
                <a:latin typeface="Arimo"/>
                <a:cs typeface="Arimo"/>
              </a:rPr>
              <a:t>bitti</a:t>
            </a:r>
            <a:r>
              <a:rPr dirty="0" sz="850">
                <a:latin typeface="WenQuanYi Micro Hei Mono"/>
                <a:cs typeface="WenQuanYi Micro Hei Mono"/>
              </a:rPr>
              <a:t>ğ</a:t>
            </a:r>
            <a:r>
              <a:rPr dirty="0" sz="850">
                <a:latin typeface="Arimo"/>
                <a:cs typeface="Arimo"/>
              </a:rPr>
              <a:t>i  </a:t>
            </a:r>
            <a:r>
              <a:rPr dirty="0" sz="850" spc="-40">
                <a:latin typeface="Arimo"/>
                <a:cs typeface="Arimo"/>
              </a:rPr>
              <a:t>ko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ullu </a:t>
            </a:r>
            <a:r>
              <a:rPr dirty="0" sz="850" spc="-25">
                <a:latin typeface="Arimo"/>
                <a:cs typeface="Arimo"/>
              </a:rPr>
              <a:t>dallanma </a:t>
            </a:r>
            <a:r>
              <a:rPr dirty="0" sz="850" spc="-20">
                <a:latin typeface="Arimo"/>
                <a:cs typeface="Arimo"/>
              </a:rPr>
              <a:t>komutuyla </a:t>
            </a:r>
            <a:r>
              <a:rPr dirty="0" sz="850" spc="-15">
                <a:latin typeface="Arimo"/>
                <a:cs typeface="Arimo"/>
              </a:rPr>
              <a:t>belirlenir. </a:t>
            </a:r>
            <a:r>
              <a:rPr dirty="0" sz="850" spc="-105">
                <a:latin typeface="WenQuanYi Micro Hei Mono"/>
                <a:cs typeface="WenQuanYi Micro Hei Mono"/>
              </a:rPr>
              <a:t>İş</a:t>
            </a:r>
            <a:r>
              <a:rPr dirty="0" sz="850" spc="-105">
                <a:latin typeface="Arimo"/>
                <a:cs typeface="Arimo"/>
              </a:rPr>
              <a:t>lem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5">
                <a:latin typeface="Arimo"/>
                <a:cs typeface="Arimo"/>
              </a:rPr>
              <a:t>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itlik </a:t>
            </a:r>
            <a:r>
              <a:rPr dirty="0" sz="850" spc="-35">
                <a:latin typeface="Arimo"/>
                <a:cs typeface="Arimo"/>
              </a:rPr>
              <a:t>sonucu </a:t>
            </a:r>
            <a:r>
              <a:rPr dirty="0" sz="850" spc="-45">
                <a:latin typeface="Arimo"/>
                <a:cs typeface="Arimo"/>
              </a:rPr>
              <a:t>sona  </a:t>
            </a:r>
            <a:r>
              <a:rPr dirty="0" sz="850" spc="-40">
                <a:latin typeface="Arimo"/>
                <a:cs typeface="Arimo"/>
              </a:rPr>
              <a:t>ermi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335">
                <a:latin typeface="WenQuanYi Micro Hei Mono"/>
                <a:cs typeface="WenQuanYi Micro Hei Mono"/>
              </a:rPr>
              <a:t> </a:t>
            </a:r>
            <a:r>
              <a:rPr dirty="0" sz="850" spc="-40">
                <a:latin typeface="Arimo"/>
                <a:cs typeface="Arimo"/>
              </a:rPr>
              <a:t>ise </a:t>
            </a:r>
            <a:r>
              <a:rPr dirty="0" sz="850" spc="-105">
                <a:latin typeface="Arimo"/>
                <a:cs typeface="Arimo"/>
              </a:rPr>
              <a:t>BL </a:t>
            </a:r>
            <a:r>
              <a:rPr dirty="0" sz="850" spc="-100">
                <a:latin typeface="Arimo"/>
                <a:cs typeface="Arimo"/>
              </a:rPr>
              <a:t>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</a:t>
            </a:r>
            <a:r>
              <a:rPr dirty="0" sz="850" spc="-35">
                <a:latin typeface="Arimo"/>
                <a:cs typeface="Arimo"/>
              </a:rPr>
              <a:t>1 </a:t>
            </a:r>
            <a:r>
              <a:rPr dirty="0" sz="850" spc="-80">
                <a:latin typeface="Arimo"/>
                <a:cs typeface="Arimo"/>
              </a:rPr>
              <a:t>art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lmaktad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17912" y="5495919"/>
            <a:ext cx="595630" cy="1349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1285">
              <a:lnSpc>
                <a:spcPct val="102200"/>
              </a:lnSpc>
              <a:spcBef>
                <a:spcPts val="95"/>
              </a:spcBef>
            </a:pPr>
            <a:r>
              <a:rPr dirty="0" sz="850" spc="-30">
                <a:latin typeface="Arimo"/>
                <a:cs typeface="Arimo"/>
              </a:rPr>
              <a:t>Örnek:  </a:t>
            </a:r>
            <a:r>
              <a:rPr dirty="0" sz="850" spc="-125">
                <a:latin typeface="Arimo"/>
                <a:cs typeface="Arimo"/>
              </a:rPr>
              <a:t>XOR </a:t>
            </a:r>
            <a:r>
              <a:rPr dirty="0" sz="850" spc="-85">
                <a:latin typeface="Arimo"/>
                <a:cs typeface="Arimo"/>
              </a:rPr>
              <a:t>BL,BL  </a:t>
            </a:r>
            <a:r>
              <a:rPr dirty="0" sz="850" spc="-120">
                <a:latin typeface="Arimo"/>
                <a:cs typeface="Arimo"/>
              </a:rPr>
              <a:t>CLD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60">
                <a:latin typeface="Arimo"/>
                <a:cs typeface="Arimo"/>
              </a:rPr>
              <a:t> </a:t>
            </a:r>
            <a:r>
              <a:rPr dirty="0" sz="850" spc="-80">
                <a:latin typeface="Arimo"/>
                <a:cs typeface="Arimo"/>
              </a:rPr>
              <a:t>CX,8</a:t>
            </a:r>
            <a:endParaRPr sz="85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114">
                <a:latin typeface="Arimo"/>
                <a:cs typeface="Arimo"/>
              </a:rPr>
              <a:t>LEA </a:t>
            </a:r>
            <a:r>
              <a:rPr dirty="0" sz="850" spc="-40">
                <a:latin typeface="Arimo"/>
                <a:cs typeface="Arimo"/>
              </a:rPr>
              <a:t>SI,dizi1  </a:t>
            </a:r>
            <a:r>
              <a:rPr dirty="0" sz="850" spc="-114">
                <a:latin typeface="Arimo"/>
                <a:cs typeface="Arimo"/>
              </a:rPr>
              <a:t>LEA </a:t>
            </a:r>
            <a:r>
              <a:rPr dirty="0" sz="850" spc="-30">
                <a:latin typeface="Arimo"/>
                <a:cs typeface="Arimo"/>
              </a:rPr>
              <a:t>DI,dizi2  </a:t>
            </a:r>
            <a:r>
              <a:rPr dirty="0" sz="850" spc="-145">
                <a:latin typeface="Arimo"/>
                <a:cs typeface="Arimo"/>
              </a:rPr>
              <a:t>REPE</a:t>
            </a:r>
            <a:r>
              <a:rPr dirty="0" sz="850" spc="-120">
                <a:latin typeface="Arimo"/>
                <a:cs typeface="Arimo"/>
              </a:rPr>
              <a:t> </a:t>
            </a:r>
            <a:r>
              <a:rPr dirty="0" sz="850" spc="-100">
                <a:latin typeface="Arimo"/>
                <a:cs typeface="Arimo"/>
              </a:rPr>
              <a:t>CMPSB</a:t>
            </a:r>
            <a:endParaRPr sz="850">
              <a:latin typeface="Arimo"/>
              <a:cs typeface="Arimo"/>
            </a:endParaRPr>
          </a:p>
          <a:p>
            <a:pPr algn="just" marL="12700" marR="230504">
              <a:lnSpc>
                <a:spcPct val="102200"/>
              </a:lnSpc>
            </a:pPr>
            <a:r>
              <a:rPr dirty="0" sz="850" spc="-114">
                <a:latin typeface="Arimo"/>
                <a:cs typeface="Arimo"/>
              </a:rPr>
              <a:t>JNE</a:t>
            </a:r>
            <a:r>
              <a:rPr dirty="0" sz="850" spc="-130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son  </a:t>
            </a:r>
            <a:r>
              <a:rPr dirty="0" sz="850" spc="-75">
                <a:latin typeface="Arimo"/>
                <a:cs typeface="Arimo"/>
              </a:rPr>
              <a:t>INC </a:t>
            </a:r>
            <a:r>
              <a:rPr dirty="0" sz="850" spc="-110">
                <a:latin typeface="Arimo"/>
                <a:cs typeface="Arimo"/>
              </a:rPr>
              <a:t>BL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140">
                <a:latin typeface="Arimo"/>
                <a:cs typeface="Arimo"/>
              </a:rPr>
              <a:t>….</a:t>
            </a:r>
            <a:endParaRPr sz="850">
              <a:latin typeface="Arimo"/>
              <a:cs typeface="Arim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263</a:t>
            </a:r>
            <a:endParaRPr sz="550">
              <a:latin typeface="Arimo"/>
              <a:cs typeface="Arim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264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518" y="541385"/>
            <a:ext cx="3472179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" b="1">
                <a:latin typeface="Arial"/>
                <a:cs typeface="Arial"/>
              </a:rPr>
              <a:t>REPNE/REPNZ </a:t>
            </a:r>
            <a:r>
              <a:rPr dirty="0" sz="1150" b="1">
                <a:latin typeface="Arial"/>
                <a:cs typeface="Arial"/>
              </a:rPr>
              <a:t>Repeat not </a:t>
            </a:r>
            <a:r>
              <a:rPr dirty="0" sz="1150" spc="-5" b="1">
                <a:latin typeface="Arial"/>
                <a:cs typeface="Arial"/>
              </a:rPr>
              <a:t>Equal/Repeat </a:t>
            </a:r>
            <a:r>
              <a:rPr dirty="0" sz="1150" b="1">
                <a:latin typeface="Arial"/>
                <a:cs typeface="Arial"/>
              </a:rPr>
              <a:t>not</a:t>
            </a:r>
            <a:r>
              <a:rPr dirty="0" sz="1150" spc="-2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Zero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493" y="651509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5570" y="1205783"/>
            <a:ext cx="400367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20">
                <a:latin typeface="Arimo"/>
                <a:cs typeface="Arimo"/>
              </a:rPr>
              <a:t>ZF </a:t>
            </a:r>
            <a:r>
              <a:rPr dirty="0" sz="850" spc="-95">
                <a:latin typeface="Arimo"/>
                <a:cs typeface="Arimo"/>
              </a:rPr>
              <a:t>bayra</a:t>
            </a:r>
            <a:r>
              <a:rPr dirty="0" sz="850" spc="-95">
                <a:latin typeface="WenQuanYi Micro Hei Mono"/>
                <a:cs typeface="WenQuanYi Micro Hei Mono"/>
              </a:rPr>
              <a:t>ğı</a:t>
            </a:r>
            <a:r>
              <a:rPr dirty="0" sz="850" spc="-95">
                <a:latin typeface="Arimo"/>
                <a:cs typeface="Arimo"/>
              </a:rPr>
              <a:t>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</a:t>
            </a:r>
            <a:r>
              <a:rPr dirty="0" sz="850" spc="-35">
                <a:latin typeface="Arimo"/>
                <a:cs typeface="Arimo"/>
              </a:rPr>
              <a:t>0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</a:t>
            </a:r>
            <a:r>
              <a:rPr dirty="0" sz="850" spc="-45">
                <a:latin typeface="Arimo"/>
                <a:cs typeface="Arimo"/>
              </a:rPr>
              <a:t>sürece 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leme </a:t>
            </a:r>
            <a:r>
              <a:rPr dirty="0" sz="850" spc="-40">
                <a:latin typeface="Arimo"/>
                <a:cs typeface="Arimo"/>
              </a:rPr>
              <a:t>devam </a:t>
            </a:r>
            <a:r>
              <a:rPr dirty="0" sz="850" spc="-20">
                <a:latin typeface="Arimo"/>
                <a:cs typeface="Arimo"/>
              </a:rPr>
              <a:t>edilecektir. </a:t>
            </a:r>
            <a:r>
              <a:rPr dirty="0" sz="850" spc="-45">
                <a:latin typeface="Arimo"/>
                <a:cs typeface="Arimo"/>
              </a:rPr>
              <a:t>Di</a:t>
            </a:r>
            <a:r>
              <a:rPr dirty="0" sz="850" spc="-45">
                <a:latin typeface="WenQuanYi Micro Hei Mono"/>
                <a:cs typeface="WenQuanYi Micro Hei Mono"/>
              </a:rPr>
              <a:t>ğ</a:t>
            </a:r>
            <a:r>
              <a:rPr dirty="0" sz="850" spc="-45">
                <a:latin typeface="Arimo"/>
                <a:cs typeface="Arimo"/>
              </a:rPr>
              <a:t>er deyi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 </a:t>
            </a:r>
            <a:r>
              <a:rPr dirty="0" sz="850" spc="-95">
                <a:latin typeface="Arimo"/>
                <a:cs typeface="Arimo"/>
              </a:rPr>
              <a:t>CX=0 </a:t>
            </a:r>
            <a:r>
              <a:rPr dirty="0" sz="850" spc="-50">
                <a:latin typeface="Arimo"/>
                <a:cs typeface="Arimo"/>
              </a:rPr>
              <a:t>veya  </a:t>
            </a:r>
            <a:r>
              <a:rPr dirty="0" sz="850" spc="-120">
                <a:latin typeface="Arimo"/>
                <a:cs typeface="Arimo"/>
              </a:rPr>
              <a:t>ZF </a:t>
            </a:r>
            <a:r>
              <a:rPr dirty="0" sz="850" spc="-95">
                <a:latin typeface="Arimo"/>
                <a:cs typeface="Arimo"/>
              </a:rPr>
              <a:t>bayra</a:t>
            </a:r>
            <a:r>
              <a:rPr dirty="0" sz="850" spc="-95">
                <a:latin typeface="WenQuanYi Micro Hei Mono"/>
                <a:cs typeface="WenQuanYi Micro Hei Mono"/>
              </a:rPr>
              <a:t>ğı</a:t>
            </a:r>
            <a:r>
              <a:rPr dirty="0" sz="850" spc="-95">
                <a:latin typeface="Arimo"/>
                <a:cs typeface="Arimo"/>
              </a:rPr>
              <a:t>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n </a:t>
            </a:r>
            <a:r>
              <a:rPr dirty="0" sz="850" spc="-35">
                <a:latin typeface="Arimo"/>
                <a:cs typeface="Arimo"/>
              </a:rPr>
              <a:t>de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eri 1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unda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</a:t>
            </a:r>
            <a:r>
              <a:rPr dirty="0" sz="850" spc="-50">
                <a:latin typeface="Arimo"/>
                <a:cs typeface="Arimo"/>
              </a:rPr>
              <a:t>sona</a:t>
            </a:r>
            <a:r>
              <a:rPr dirty="0" sz="850" spc="-17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erer.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265</a:t>
            </a:r>
            <a:endParaRPr sz="550">
              <a:latin typeface="Arimo"/>
              <a:cs typeface="Arim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35306" y="428140"/>
            <a:ext cx="3907790" cy="4235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2499"/>
              </a:lnSpc>
              <a:spcBef>
                <a:spcPts val="90"/>
              </a:spcBef>
            </a:pPr>
            <a:r>
              <a:rPr dirty="0" sz="850" spc="-35">
                <a:latin typeface="Arimo"/>
                <a:cs typeface="Arimo"/>
              </a:rPr>
              <a:t>Örnek </a:t>
            </a:r>
            <a:r>
              <a:rPr dirty="0" sz="850" spc="-5">
                <a:latin typeface="Arimo"/>
                <a:cs typeface="Arimo"/>
              </a:rPr>
              <a:t>: </a:t>
            </a:r>
            <a:r>
              <a:rPr dirty="0" sz="850" spc="-114">
                <a:latin typeface="Arimo"/>
                <a:cs typeface="Arimo"/>
              </a:rPr>
              <a:t>A</a:t>
            </a:r>
            <a:r>
              <a:rPr dirty="0" sz="850" spc="-114">
                <a:latin typeface="WenQuanYi Micro Hei Mono"/>
                <a:cs typeface="WenQuanYi Micro Hei Mono"/>
              </a:rPr>
              <a:t>ş</a:t>
            </a:r>
            <a:r>
              <a:rPr dirty="0" sz="850" spc="-114">
                <a:latin typeface="Arimo"/>
                <a:cs typeface="Arimo"/>
              </a:rPr>
              <a:t>a</a:t>
            </a:r>
            <a:r>
              <a:rPr dirty="0" sz="850" spc="-114">
                <a:latin typeface="WenQuanYi Micro Hei Mono"/>
                <a:cs typeface="WenQuanYi Micro Hei Mono"/>
              </a:rPr>
              <a:t>ğı</a:t>
            </a:r>
            <a:r>
              <a:rPr dirty="0" sz="850" spc="-114">
                <a:latin typeface="Arimo"/>
                <a:cs typeface="Arimo"/>
              </a:rPr>
              <a:t>da </a:t>
            </a:r>
            <a:r>
              <a:rPr dirty="0" sz="850" spc="-15">
                <a:latin typeface="Arimo"/>
                <a:cs typeface="Arimo"/>
              </a:rPr>
              <a:t>verilen </a:t>
            </a:r>
            <a:r>
              <a:rPr dirty="0" sz="850" spc="-30">
                <a:latin typeface="Arimo"/>
                <a:cs typeface="Arimo"/>
              </a:rPr>
              <a:t>programda </a:t>
            </a:r>
            <a:r>
              <a:rPr dirty="0" sz="850" spc="-110">
                <a:latin typeface="Arimo"/>
                <a:cs typeface="Arimo"/>
              </a:rPr>
              <a:t>BASSON </a:t>
            </a:r>
            <a:r>
              <a:rPr dirty="0" sz="850">
                <a:latin typeface="Arimo"/>
                <a:cs typeface="Arimo"/>
              </a:rPr>
              <a:t>alt </a:t>
            </a:r>
            <a:r>
              <a:rPr dirty="0" sz="850" spc="-60">
                <a:latin typeface="Arimo"/>
                <a:cs typeface="Arimo"/>
              </a:rPr>
              <a:t>program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45">
                <a:latin typeface="Arimo"/>
                <a:cs typeface="Arimo"/>
              </a:rPr>
              <a:t>kaynak </a:t>
            </a:r>
            <a:r>
              <a:rPr dirty="0" sz="850" spc="-20">
                <a:latin typeface="Arimo"/>
                <a:cs typeface="Arimo"/>
              </a:rPr>
              <a:t>verisini </a:t>
            </a:r>
            <a:r>
              <a:rPr dirty="0" sz="850" spc="-35">
                <a:latin typeface="Arimo"/>
                <a:cs typeface="Arimo"/>
              </a:rPr>
              <a:t>önce </a:t>
            </a:r>
            <a:r>
              <a:rPr dirty="0" sz="850" spc="-95">
                <a:latin typeface="Arimo"/>
                <a:cs typeface="Arimo"/>
              </a:rPr>
              <a:t>B  </a:t>
            </a:r>
            <a:r>
              <a:rPr dirty="0" sz="850" spc="-15">
                <a:latin typeface="Arimo"/>
                <a:cs typeface="Arimo"/>
              </a:rPr>
              <a:t>harfinden </a:t>
            </a:r>
            <a:r>
              <a:rPr dirty="0" sz="850" spc="-55">
                <a:latin typeface="Arimo"/>
                <a:cs typeface="Arimo"/>
              </a:rPr>
              <a:t>ba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layarak </a:t>
            </a:r>
            <a:r>
              <a:rPr dirty="0" sz="850" spc="-35">
                <a:latin typeface="Arimo"/>
                <a:cs typeface="Arimo"/>
              </a:rPr>
              <a:t>Hedef </a:t>
            </a:r>
            <a:r>
              <a:rPr dirty="0" sz="850" spc="-50">
                <a:latin typeface="Arimo"/>
                <a:cs typeface="Arimo"/>
              </a:rPr>
              <a:t>de</a:t>
            </a:r>
            <a:r>
              <a:rPr dirty="0" sz="850" spc="-50">
                <a:latin typeface="WenQuanYi Micro Hei Mono"/>
                <a:cs typeface="WenQuanYi Micro Hei Mono"/>
              </a:rPr>
              <a:t>ğ</a:t>
            </a:r>
            <a:r>
              <a:rPr dirty="0" sz="850" spc="-50">
                <a:latin typeface="Arimo"/>
                <a:cs typeface="Arimo"/>
              </a:rPr>
              <a:t>i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kenine kopyalamaktad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r. </a:t>
            </a:r>
            <a:r>
              <a:rPr dirty="0" sz="850" spc="-114">
                <a:latin typeface="Arimo"/>
                <a:cs typeface="Arimo"/>
              </a:rPr>
              <a:t>SONBAS </a:t>
            </a:r>
            <a:r>
              <a:rPr dirty="0" sz="850" spc="-5">
                <a:latin typeface="Arimo"/>
                <a:cs typeface="Arimo"/>
              </a:rPr>
              <a:t>alt </a:t>
            </a:r>
            <a:r>
              <a:rPr dirty="0" sz="850" spc="-60">
                <a:latin typeface="Arimo"/>
                <a:cs typeface="Arimo"/>
              </a:rPr>
              <a:t>program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45">
                <a:latin typeface="Arimo"/>
                <a:cs typeface="Arimo"/>
              </a:rPr>
              <a:t>ise </a:t>
            </a:r>
            <a:r>
              <a:rPr dirty="0" sz="850" spc="-145">
                <a:latin typeface="Arimo"/>
                <a:cs typeface="Arimo"/>
              </a:rPr>
              <a:t>R  </a:t>
            </a:r>
            <a:r>
              <a:rPr dirty="0" sz="850" spc="-15">
                <a:latin typeface="Arimo"/>
                <a:cs typeface="Arimo"/>
              </a:rPr>
              <a:t>harfinden </a:t>
            </a:r>
            <a:r>
              <a:rPr dirty="0" sz="850" spc="-55">
                <a:latin typeface="Arimo"/>
                <a:cs typeface="Arimo"/>
              </a:rPr>
              <a:t>ba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layarak</a:t>
            </a:r>
            <a:r>
              <a:rPr dirty="0" sz="850" spc="-70">
                <a:latin typeface="Arimo"/>
                <a:cs typeface="Arimo"/>
              </a:rPr>
              <a:t> </a:t>
            </a:r>
            <a:r>
              <a:rPr dirty="0" sz="850" spc="-50">
                <a:latin typeface="Arimo"/>
                <a:cs typeface="Arimo"/>
              </a:rPr>
              <a:t>kopyalamaktad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r</a:t>
            </a:r>
            <a:endParaRPr sz="85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2578" y="1209834"/>
            <a:ext cx="1367790" cy="8197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Arial"/>
                <a:cs typeface="Arial"/>
              </a:rPr>
              <a:t>. MODEL</a:t>
            </a:r>
            <a:r>
              <a:rPr dirty="0" sz="850" spc="-4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SMALL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5">
                <a:latin typeface="Arial"/>
                <a:cs typeface="Arial"/>
              </a:rPr>
              <a:t>.STACK </a:t>
            </a:r>
            <a:r>
              <a:rPr dirty="0" sz="850" spc="10">
                <a:latin typeface="Arial"/>
                <a:cs typeface="Arial"/>
              </a:rPr>
              <a:t>64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15">
                <a:latin typeface="Arial"/>
                <a:cs typeface="Arial"/>
              </a:rPr>
              <a:t>.DATA</a:t>
            </a:r>
            <a:endParaRPr sz="850">
              <a:latin typeface="Arial"/>
              <a:cs typeface="Arial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>
                <a:latin typeface="Arial"/>
                <a:cs typeface="Arial"/>
              </a:rPr>
              <a:t>KAYNAK </a:t>
            </a:r>
            <a:r>
              <a:rPr dirty="0" sz="850" spc="10">
                <a:latin typeface="Arial"/>
                <a:cs typeface="Arial"/>
              </a:rPr>
              <a:t>DB</a:t>
            </a:r>
            <a:r>
              <a:rPr dirty="0" sz="850" spc="-35">
                <a:latin typeface="Arial"/>
                <a:cs typeface="Arial"/>
              </a:rPr>
              <a:t> </a:t>
            </a:r>
            <a:r>
              <a:rPr dirty="0" sz="850" spc="-5">
                <a:latin typeface="Arial"/>
                <a:cs typeface="Arial"/>
              </a:rPr>
              <a:t>‘BILGISAYAR’  </a:t>
            </a:r>
            <a:r>
              <a:rPr dirty="0" sz="850" spc="10">
                <a:latin typeface="Arial"/>
                <a:cs typeface="Arial"/>
              </a:rPr>
              <a:t>HEDEF DB</a:t>
            </a:r>
            <a:r>
              <a:rPr dirty="0" sz="850" spc="-80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‘ELEKTRONIK’  HEDEF2 DB 10 DUP </a:t>
            </a:r>
            <a:r>
              <a:rPr dirty="0" sz="850" spc="5">
                <a:latin typeface="Arial"/>
                <a:cs typeface="Arial"/>
              </a:rPr>
              <a:t>(‘</a:t>
            </a:r>
            <a:r>
              <a:rPr dirty="0" sz="850" spc="-9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’)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0923" y="1209834"/>
            <a:ext cx="883919" cy="8197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10">
                <a:latin typeface="Arial"/>
                <a:cs typeface="Arial"/>
              </a:rPr>
              <a:t>MOV</a:t>
            </a:r>
            <a:r>
              <a:rPr dirty="0" sz="850" spc="-1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CX,10</a:t>
            </a:r>
            <a:endParaRPr sz="850">
              <a:latin typeface="Arial"/>
              <a:cs typeface="Arial"/>
            </a:endParaRPr>
          </a:p>
          <a:p>
            <a:pPr marL="12700" marR="19685">
              <a:lnSpc>
                <a:spcPct val="102200"/>
              </a:lnSpc>
            </a:pPr>
            <a:r>
              <a:rPr dirty="0" sz="850" spc="10">
                <a:latin typeface="Arial"/>
                <a:cs typeface="Arial"/>
              </a:rPr>
              <a:t>LEA </a:t>
            </a:r>
            <a:r>
              <a:rPr dirty="0" sz="850">
                <a:latin typeface="Arial"/>
                <a:cs typeface="Arial"/>
              </a:rPr>
              <a:t>SI,</a:t>
            </a:r>
            <a:r>
              <a:rPr dirty="0" sz="850" spc="-114">
                <a:latin typeface="Arial"/>
                <a:cs typeface="Arial"/>
              </a:rPr>
              <a:t> </a:t>
            </a:r>
            <a:r>
              <a:rPr dirty="0" sz="850" spc="-5">
                <a:latin typeface="Arial"/>
                <a:cs typeface="Arial"/>
              </a:rPr>
              <a:t>KAYNAK  </a:t>
            </a:r>
            <a:r>
              <a:rPr dirty="0" sz="850" spc="5">
                <a:latin typeface="Arial"/>
                <a:cs typeface="Arial"/>
              </a:rPr>
              <a:t>LEA DI,</a:t>
            </a:r>
            <a:r>
              <a:rPr dirty="0" sz="850" spc="-114">
                <a:latin typeface="Arial"/>
                <a:cs typeface="Arial"/>
              </a:rPr>
              <a:t> </a:t>
            </a:r>
            <a:r>
              <a:rPr dirty="0" sz="850" spc="-5">
                <a:latin typeface="Arial"/>
                <a:cs typeface="Arial"/>
              </a:rPr>
              <a:t>KAYNAK  </a:t>
            </a:r>
            <a:r>
              <a:rPr dirty="0" sz="850" spc="5">
                <a:latin typeface="Arial"/>
                <a:cs typeface="Arial"/>
              </a:rPr>
              <a:t>REP MOVSB  </a:t>
            </a:r>
            <a:r>
              <a:rPr dirty="0" sz="850" spc="10">
                <a:latin typeface="Arial"/>
                <a:cs typeface="Arial"/>
              </a:rPr>
              <a:t>RET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10">
                <a:latin typeface="Arial"/>
                <a:cs typeface="Arial"/>
              </a:rPr>
              <a:t>BASSON</a:t>
            </a:r>
            <a:r>
              <a:rPr dirty="0" sz="850" spc="170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ENDP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2578" y="2136388"/>
            <a:ext cx="840105" cy="9525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10">
                <a:latin typeface="Arial"/>
                <a:cs typeface="Arial"/>
              </a:rPr>
              <a:t>.CODE</a:t>
            </a:r>
            <a:endParaRPr sz="850">
              <a:latin typeface="Arial"/>
              <a:cs typeface="Arial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10">
                <a:latin typeface="Arial"/>
                <a:cs typeface="Arial"/>
              </a:rPr>
              <a:t>ANA </a:t>
            </a:r>
            <a:r>
              <a:rPr dirty="0" sz="850" spc="5">
                <a:latin typeface="Arial"/>
                <a:cs typeface="Arial"/>
              </a:rPr>
              <a:t>PROC</a:t>
            </a:r>
            <a:r>
              <a:rPr dirty="0" sz="850" spc="-12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FAR  </a:t>
            </a:r>
            <a:r>
              <a:rPr dirty="0" sz="850" spc="5">
                <a:latin typeface="Arial"/>
                <a:cs typeface="Arial"/>
              </a:rPr>
              <a:t>CALL BASSON  </a:t>
            </a:r>
            <a:r>
              <a:rPr dirty="0" sz="850" spc="10">
                <a:latin typeface="Arial"/>
                <a:cs typeface="Arial"/>
              </a:rPr>
              <a:t>CALL SONBAS  MOV </a:t>
            </a:r>
            <a:r>
              <a:rPr dirty="0" sz="850" spc="5">
                <a:latin typeface="Arial"/>
                <a:cs typeface="Arial"/>
              </a:rPr>
              <a:t>AH,4CH  </a:t>
            </a:r>
            <a:r>
              <a:rPr dirty="0" sz="850" spc="10">
                <a:latin typeface="Arial"/>
                <a:cs typeface="Arial"/>
              </a:rPr>
              <a:t>INT</a:t>
            </a:r>
            <a:r>
              <a:rPr dirty="0" sz="850" spc="210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21H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10">
                <a:latin typeface="Arial"/>
                <a:cs typeface="Arial"/>
              </a:rPr>
              <a:t>ANA</a:t>
            </a:r>
            <a:r>
              <a:rPr dirty="0" sz="850" spc="-60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ENDP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2578" y="3195302"/>
            <a:ext cx="1337310" cy="290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Arial"/>
                <a:cs typeface="Arial"/>
              </a:rPr>
              <a:t>BASSON PROC</a:t>
            </a:r>
            <a:r>
              <a:rPr dirty="0" sz="850" spc="-2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NEAR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10">
                <a:latin typeface="Arial"/>
                <a:cs typeface="Arial"/>
              </a:rPr>
              <a:t>CLD </a:t>
            </a:r>
            <a:r>
              <a:rPr dirty="0" sz="850" spc="5">
                <a:latin typeface="Arial"/>
                <a:cs typeface="Arial"/>
              </a:rPr>
              <a:t>; soldan </a:t>
            </a:r>
            <a:r>
              <a:rPr dirty="0" sz="850" spc="10">
                <a:latin typeface="Arial"/>
                <a:cs typeface="Arial"/>
              </a:rPr>
              <a:t>sağa</a:t>
            </a:r>
            <a:r>
              <a:rPr dirty="0" sz="850" spc="-8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doğru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50923" y="2136388"/>
            <a:ext cx="1306830" cy="12172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Arial"/>
                <a:cs typeface="Arial"/>
              </a:rPr>
              <a:t>SONBAS PROC</a:t>
            </a:r>
            <a:r>
              <a:rPr dirty="0" sz="850" spc="-3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NEAR</a:t>
            </a:r>
            <a:endParaRPr sz="850">
              <a:latin typeface="Arial"/>
              <a:cs typeface="Arial"/>
            </a:endParaRPr>
          </a:p>
          <a:p>
            <a:pPr marL="12700" marR="5080" indent="-635">
              <a:lnSpc>
                <a:spcPct val="102200"/>
              </a:lnSpc>
            </a:pPr>
            <a:r>
              <a:rPr dirty="0" sz="850" spc="5">
                <a:latin typeface="Arial"/>
                <a:cs typeface="Arial"/>
              </a:rPr>
              <a:t>STD ; sağdan sola doğru  </a:t>
            </a:r>
            <a:r>
              <a:rPr dirty="0" sz="850" spc="10">
                <a:latin typeface="Arial"/>
                <a:cs typeface="Arial"/>
              </a:rPr>
              <a:t>MOV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CX,10</a:t>
            </a:r>
            <a:endParaRPr sz="850">
              <a:latin typeface="Arial"/>
              <a:cs typeface="Arial"/>
            </a:endParaRPr>
          </a:p>
          <a:p>
            <a:pPr marL="12700" marR="292100">
              <a:lnSpc>
                <a:spcPct val="102200"/>
              </a:lnSpc>
            </a:pPr>
            <a:r>
              <a:rPr dirty="0" sz="850" spc="5">
                <a:latin typeface="Arial"/>
                <a:cs typeface="Arial"/>
              </a:rPr>
              <a:t>LEA</a:t>
            </a:r>
            <a:r>
              <a:rPr dirty="0" sz="850" spc="-11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SI,KAYNAK+10  </a:t>
            </a:r>
            <a:r>
              <a:rPr dirty="0" sz="850" spc="10">
                <a:latin typeface="Arial"/>
                <a:cs typeface="Arial"/>
              </a:rPr>
              <a:t>LEA </a:t>
            </a:r>
            <a:r>
              <a:rPr dirty="0" sz="850" spc="5">
                <a:latin typeface="Arial"/>
                <a:cs typeface="Arial"/>
              </a:rPr>
              <a:t>DI,HEDEF+10  REP</a:t>
            </a:r>
            <a:r>
              <a:rPr dirty="0" sz="850" spc="-2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MOVSB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10">
                <a:latin typeface="Arial"/>
                <a:cs typeface="Arial"/>
              </a:rPr>
              <a:t>RET</a:t>
            </a:r>
            <a:endParaRPr sz="850">
              <a:latin typeface="Arial"/>
              <a:cs typeface="Arial"/>
            </a:endParaRPr>
          </a:p>
          <a:p>
            <a:pPr marL="12700" marR="427990">
              <a:lnSpc>
                <a:spcPct val="102200"/>
              </a:lnSpc>
            </a:pPr>
            <a:r>
              <a:rPr dirty="0" sz="850" spc="5">
                <a:latin typeface="Arial"/>
                <a:cs typeface="Arial"/>
              </a:rPr>
              <a:t>SONBAS </a:t>
            </a:r>
            <a:r>
              <a:rPr dirty="0" sz="850" spc="10">
                <a:latin typeface="Arial"/>
                <a:cs typeface="Arial"/>
              </a:rPr>
              <a:t>ENDP  END</a:t>
            </a:r>
            <a:r>
              <a:rPr dirty="0" sz="850" spc="-60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ANA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266</a:t>
            </a:r>
            <a:endParaRPr sz="550">
              <a:latin typeface="Arimo"/>
              <a:cs typeface="Arim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48518" y="4334416"/>
            <a:ext cx="87185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35">
                <a:latin typeface="Arimo"/>
                <a:cs typeface="Arimo"/>
              </a:rPr>
              <a:t>Örnek </a:t>
            </a:r>
            <a:r>
              <a:rPr dirty="0" sz="850" spc="-5">
                <a:latin typeface="Arimo"/>
                <a:cs typeface="Arimo"/>
              </a:rPr>
              <a:t>:</a:t>
            </a:r>
            <a:r>
              <a:rPr dirty="0" sz="850" spc="-95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Kopyalama</a:t>
            </a:r>
            <a:endParaRPr sz="850">
              <a:latin typeface="Arimo"/>
              <a:cs typeface="Arim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5791" y="4983005"/>
            <a:ext cx="1692910" cy="1349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Arial"/>
                <a:cs typeface="Arial"/>
              </a:rPr>
              <a:t>.MODEL</a:t>
            </a:r>
            <a:r>
              <a:rPr dirty="0" sz="850" spc="-4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SMALL</a:t>
            </a:r>
            <a:endParaRPr sz="850">
              <a:latin typeface="Arial"/>
              <a:cs typeface="Arial"/>
            </a:endParaRPr>
          </a:p>
          <a:p>
            <a:pPr marL="12700" marR="1126490">
              <a:lnSpc>
                <a:spcPct val="102200"/>
              </a:lnSpc>
            </a:pPr>
            <a:r>
              <a:rPr dirty="0" sz="850" spc="10">
                <a:latin typeface="Arial"/>
                <a:cs typeface="Arial"/>
              </a:rPr>
              <a:t>.CODE  ORG</a:t>
            </a:r>
            <a:r>
              <a:rPr dirty="0" sz="850" spc="-8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100H</a:t>
            </a:r>
            <a:endParaRPr sz="850">
              <a:latin typeface="Arial"/>
              <a:cs typeface="Arial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5">
                <a:latin typeface="Arial"/>
                <a:cs typeface="Arial"/>
              </a:rPr>
              <a:t>BAS: JMP SHORT </a:t>
            </a:r>
            <a:r>
              <a:rPr dirty="0" sz="850" spc="-5">
                <a:latin typeface="Arial"/>
                <a:cs typeface="Arial"/>
              </a:rPr>
              <a:t>KOPYALA  </a:t>
            </a:r>
            <a:r>
              <a:rPr dirty="0" sz="850">
                <a:latin typeface="Arial"/>
                <a:cs typeface="Arial"/>
              </a:rPr>
              <a:t>KAYNAK </a:t>
            </a:r>
            <a:r>
              <a:rPr dirty="0" sz="850" spc="10">
                <a:latin typeface="Arial"/>
                <a:cs typeface="Arial"/>
              </a:rPr>
              <a:t>DB</a:t>
            </a:r>
            <a:r>
              <a:rPr dirty="0" sz="850" spc="-4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‘BILGISAYARCILAR’  </a:t>
            </a:r>
            <a:r>
              <a:rPr dirty="0" sz="850" spc="10">
                <a:latin typeface="Arial"/>
                <a:cs typeface="Arial"/>
              </a:rPr>
              <a:t>HEDEF DB</a:t>
            </a:r>
            <a:r>
              <a:rPr dirty="0" sz="850" spc="-75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‘ELEKTRONIKCILER’  </a:t>
            </a:r>
            <a:r>
              <a:rPr dirty="0" sz="850" spc="-5">
                <a:latin typeface="Arial"/>
                <a:cs typeface="Arial"/>
              </a:rPr>
              <a:t>KOPYALA </a:t>
            </a:r>
            <a:r>
              <a:rPr dirty="0" sz="850" spc="5">
                <a:latin typeface="Arial"/>
                <a:cs typeface="Arial"/>
              </a:rPr>
              <a:t>PROC</a:t>
            </a:r>
            <a:r>
              <a:rPr dirty="0" sz="850" spc="-3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NEAR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10">
                <a:latin typeface="Arial"/>
                <a:cs typeface="Arial"/>
              </a:rPr>
              <a:t>CLD</a:t>
            </a:r>
            <a:endParaRPr sz="850">
              <a:latin typeface="Arial"/>
              <a:cs typeface="Arial"/>
            </a:endParaRPr>
          </a:p>
          <a:p>
            <a:pPr marL="12700" marR="865505">
              <a:lnSpc>
                <a:spcPct val="102200"/>
              </a:lnSpc>
            </a:pPr>
            <a:r>
              <a:rPr dirty="0" sz="850" spc="10">
                <a:latin typeface="Arial"/>
                <a:cs typeface="Arial"/>
              </a:rPr>
              <a:t>MOV </a:t>
            </a:r>
            <a:r>
              <a:rPr dirty="0" sz="850" spc="5">
                <a:latin typeface="Arial"/>
                <a:cs typeface="Arial"/>
              </a:rPr>
              <a:t>CX,15  LEA</a:t>
            </a:r>
            <a:r>
              <a:rPr dirty="0" sz="850" spc="-90">
                <a:latin typeface="Arial"/>
                <a:cs typeface="Arial"/>
              </a:rPr>
              <a:t> </a:t>
            </a:r>
            <a:r>
              <a:rPr dirty="0" sz="850" spc="-5">
                <a:latin typeface="Arial"/>
                <a:cs typeface="Arial"/>
              </a:rPr>
              <a:t>SI,KAYNAK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64179" y="4983005"/>
            <a:ext cx="924560" cy="1217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56210">
              <a:lnSpc>
                <a:spcPct val="102200"/>
              </a:lnSpc>
              <a:spcBef>
                <a:spcPts val="95"/>
              </a:spcBef>
            </a:pPr>
            <a:r>
              <a:rPr dirty="0" sz="850" spc="10">
                <a:latin typeface="Arial"/>
                <a:cs typeface="Arial"/>
              </a:rPr>
              <a:t>LEA</a:t>
            </a:r>
            <a:r>
              <a:rPr dirty="0" sz="850" spc="-135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DI,HEDEF  TEKRAR:  LODSB  </a:t>
            </a:r>
            <a:r>
              <a:rPr dirty="0" sz="850">
                <a:latin typeface="Arial"/>
                <a:cs typeface="Arial"/>
              </a:rPr>
              <a:t>STOSB</a:t>
            </a:r>
            <a:endParaRPr sz="850">
              <a:latin typeface="Arial"/>
              <a:cs typeface="Arial"/>
            </a:endParaRPr>
          </a:p>
          <a:p>
            <a:pPr marL="12700" marR="123189">
              <a:lnSpc>
                <a:spcPct val="102200"/>
              </a:lnSpc>
            </a:pPr>
            <a:r>
              <a:rPr dirty="0" sz="850" spc="5">
                <a:latin typeface="Arial"/>
                <a:cs typeface="Arial"/>
              </a:rPr>
              <a:t>LOOP</a:t>
            </a:r>
            <a:r>
              <a:rPr dirty="0" sz="850" spc="-8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TEKRAR  </a:t>
            </a:r>
            <a:r>
              <a:rPr dirty="0" sz="850" spc="10">
                <a:latin typeface="Arial"/>
                <a:cs typeface="Arial"/>
              </a:rPr>
              <a:t>MOV AH,4CH  INT</a:t>
            </a:r>
            <a:r>
              <a:rPr dirty="0" sz="850" spc="-25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21H</a:t>
            </a:r>
            <a:endParaRPr sz="850">
              <a:latin typeface="Arial"/>
              <a:cs typeface="Arial"/>
            </a:endParaRPr>
          </a:p>
          <a:p>
            <a:pPr marL="12700" marR="5080">
              <a:lnSpc>
                <a:spcPct val="102200"/>
              </a:lnSpc>
            </a:pPr>
            <a:r>
              <a:rPr dirty="0" sz="850">
                <a:latin typeface="Arial"/>
                <a:cs typeface="Arial"/>
              </a:rPr>
              <a:t>KOPYALA </a:t>
            </a:r>
            <a:r>
              <a:rPr dirty="0" sz="850" spc="10">
                <a:latin typeface="Arial"/>
                <a:cs typeface="Arial"/>
              </a:rPr>
              <a:t>ENDP  END</a:t>
            </a:r>
            <a:r>
              <a:rPr dirty="0" sz="850" spc="-10">
                <a:latin typeface="Arial"/>
                <a:cs typeface="Arial"/>
              </a:rPr>
              <a:t> </a:t>
            </a:r>
            <a:r>
              <a:rPr dirty="0" sz="850" spc="10">
                <a:latin typeface="Arial"/>
                <a:cs typeface="Arial"/>
              </a:rPr>
              <a:t>BAS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035306" y="4267486"/>
            <a:ext cx="3907154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latin typeface="Arimo"/>
                <a:cs typeface="Arimo"/>
              </a:rPr>
              <a:t>Örnek: </a:t>
            </a:r>
            <a:r>
              <a:rPr dirty="0" sz="850" spc="-114">
                <a:latin typeface="Arimo"/>
                <a:cs typeface="Arimo"/>
              </a:rPr>
              <a:t>A</a:t>
            </a:r>
            <a:r>
              <a:rPr dirty="0" sz="850" spc="-114">
                <a:latin typeface="WenQuanYi Micro Hei Mono"/>
                <a:cs typeface="WenQuanYi Micro Hei Mono"/>
              </a:rPr>
              <a:t>ş</a:t>
            </a:r>
            <a:r>
              <a:rPr dirty="0" sz="850" spc="-114">
                <a:latin typeface="Arimo"/>
                <a:cs typeface="Arimo"/>
              </a:rPr>
              <a:t>a</a:t>
            </a:r>
            <a:r>
              <a:rPr dirty="0" sz="850" spc="-114">
                <a:latin typeface="WenQuanYi Micro Hei Mono"/>
                <a:cs typeface="WenQuanYi Micro Hei Mono"/>
              </a:rPr>
              <a:t>ğı</a:t>
            </a:r>
            <a:r>
              <a:rPr dirty="0" sz="850" spc="-114">
                <a:latin typeface="Arimo"/>
                <a:cs typeface="Arimo"/>
              </a:rPr>
              <a:t>da </a:t>
            </a:r>
            <a:r>
              <a:rPr dirty="0" sz="850" spc="-15">
                <a:latin typeface="Arimo"/>
                <a:cs typeface="Arimo"/>
              </a:rPr>
              <a:t>verilen </a:t>
            </a:r>
            <a:r>
              <a:rPr dirty="0" sz="850" spc="-5">
                <a:latin typeface="Arimo"/>
                <a:cs typeface="Arimo"/>
              </a:rPr>
              <a:t>iki </a:t>
            </a:r>
            <a:r>
              <a:rPr dirty="0" sz="850" spc="-20">
                <a:latin typeface="Arimo"/>
                <a:cs typeface="Arimo"/>
              </a:rPr>
              <a:t>string </a:t>
            </a:r>
            <a:r>
              <a:rPr dirty="0" sz="850" spc="-40">
                <a:latin typeface="Arimo"/>
                <a:cs typeface="Arimo"/>
              </a:rPr>
              <a:t>e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it ise </a:t>
            </a:r>
            <a:r>
              <a:rPr dirty="0" sz="850" spc="-90">
                <a:latin typeface="Arimo"/>
                <a:cs typeface="Arimo"/>
              </a:rPr>
              <a:t>BH </a:t>
            </a:r>
            <a:r>
              <a:rPr dirty="0" sz="850" spc="-35">
                <a:latin typeface="Arimo"/>
                <a:cs typeface="Arimo"/>
              </a:rPr>
              <a:t>kaydedicisine 1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il </a:t>
            </a:r>
            <a:r>
              <a:rPr dirty="0" sz="850" spc="-40">
                <a:latin typeface="Arimo"/>
                <a:cs typeface="Arimo"/>
              </a:rPr>
              <a:t>ise </a:t>
            </a:r>
            <a:r>
              <a:rPr dirty="0" sz="850" spc="-90">
                <a:latin typeface="Arimo"/>
                <a:cs typeface="Arimo"/>
              </a:rPr>
              <a:t>BH </a:t>
            </a:r>
            <a:r>
              <a:rPr dirty="0" sz="850" spc="-35">
                <a:latin typeface="Arimo"/>
                <a:cs typeface="Arimo"/>
              </a:rPr>
              <a:t>kaydedicisine 0  </a:t>
            </a:r>
            <a:r>
              <a:rPr dirty="0" sz="850" spc="-25">
                <a:latin typeface="Arimo"/>
                <a:cs typeface="Arimo"/>
              </a:rPr>
              <a:t>atan </a:t>
            </a:r>
            <a:r>
              <a:rPr dirty="0" sz="850" spc="-60">
                <a:latin typeface="Arimo"/>
                <a:cs typeface="Arimo"/>
              </a:rPr>
              <a:t>program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330">
                <a:latin typeface="WenQuanYi Micro Hei Mono"/>
                <a:cs typeface="WenQuanYi Micro Hei Mono"/>
              </a:rPr>
              <a:t> </a:t>
            </a:r>
            <a:r>
              <a:rPr dirty="0" sz="850" spc="-110">
                <a:latin typeface="Arimo"/>
                <a:cs typeface="Arimo"/>
              </a:rPr>
              <a:t>yap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n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z.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52578" y="4978953"/>
            <a:ext cx="117094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55">
                <a:latin typeface="Arimo"/>
                <a:cs typeface="Arimo"/>
              </a:rPr>
              <a:t>NAME1 </a:t>
            </a:r>
            <a:r>
              <a:rPr dirty="0" sz="850" spc="-90">
                <a:latin typeface="Arimo"/>
                <a:cs typeface="Arimo"/>
              </a:rPr>
              <a:t>DB </a:t>
            </a:r>
            <a:r>
              <a:rPr dirty="0" sz="850" spc="-105">
                <a:latin typeface="Arimo"/>
                <a:cs typeface="Arimo"/>
              </a:rPr>
              <a:t>‘ASSEMBLERS’  </a:t>
            </a:r>
            <a:r>
              <a:rPr dirty="0" sz="850" spc="-55">
                <a:latin typeface="Arimo"/>
                <a:cs typeface="Arimo"/>
              </a:rPr>
              <a:t>NAME2 </a:t>
            </a:r>
            <a:r>
              <a:rPr dirty="0" sz="850" spc="-90">
                <a:latin typeface="Arimo"/>
                <a:cs typeface="Arimo"/>
              </a:rPr>
              <a:t>DB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105">
                <a:latin typeface="Arimo"/>
                <a:cs typeface="Arimo"/>
              </a:rPr>
              <a:t>‘ASSEMBLERS’</a:t>
            </a:r>
            <a:endParaRPr sz="850">
              <a:latin typeface="Arimo"/>
              <a:cs typeface="Arim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52578" y="5376044"/>
            <a:ext cx="2233295" cy="17462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20">
                <a:latin typeface="Arimo"/>
                <a:cs typeface="Arimo"/>
              </a:rPr>
              <a:t>CLD</a:t>
            </a:r>
            <a:endParaRPr sz="850">
              <a:latin typeface="Arimo"/>
              <a:cs typeface="Arimo"/>
            </a:endParaRPr>
          </a:p>
          <a:p>
            <a:pPr marL="12700" marR="1562100">
              <a:lnSpc>
                <a:spcPct val="102200"/>
              </a:lnSpc>
            </a:pP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75">
                <a:latin typeface="Arimo"/>
                <a:cs typeface="Arimo"/>
              </a:rPr>
              <a:t>CX,10  </a:t>
            </a:r>
            <a:r>
              <a:rPr dirty="0" sz="850" spc="-110">
                <a:latin typeface="Arimo"/>
                <a:cs typeface="Arimo"/>
              </a:rPr>
              <a:t>LEA </a:t>
            </a:r>
            <a:r>
              <a:rPr dirty="0" sz="850" spc="-60">
                <a:latin typeface="Arimo"/>
                <a:cs typeface="Arimo"/>
              </a:rPr>
              <a:t>SI,NAME1  </a:t>
            </a:r>
            <a:r>
              <a:rPr dirty="0" sz="850" spc="-110">
                <a:latin typeface="Arimo"/>
                <a:cs typeface="Arimo"/>
              </a:rPr>
              <a:t>LEA</a:t>
            </a:r>
            <a:r>
              <a:rPr dirty="0" sz="850" spc="-120">
                <a:latin typeface="Arimo"/>
                <a:cs typeface="Arimo"/>
              </a:rPr>
              <a:t> </a:t>
            </a:r>
            <a:r>
              <a:rPr dirty="0" sz="850" spc="-50">
                <a:latin typeface="Arimo"/>
                <a:cs typeface="Arimo"/>
              </a:rPr>
              <a:t>DI,NAME2</a:t>
            </a:r>
            <a:endParaRPr sz="850">
              <a:latin typeface="Arimo"/>
              <a:cs typeface="Arimo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-140">
                <a:latin typeface="Arimo"/>
                <a:cs typeface="Arimo"/>
              </a:rPr>
              <a:t>REPE </a:t>
            </a:r>
            <a:r>
              <a:rPr dirty="0" sz="850" spc="-100">
                <a:latin typeface="Arimo"/>
                <a:cs typeface="Arimo"/>
              </a:rPr>
              <a:t>CMPSB </a:t>
            </a: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65">
                <a:latin typeface="Arimo"/>
                <a:cs typeface="Arimo"/>
              </a:rPr>
              <a:t>E</a:t>
            </a:r>
            <a:r>
              <a:rPr dirty="0" sz="850" spc="-65">
                <a:latin typeface="WenQuanYi Micro Hei Mono"/>
                <a:cs typeface="WenQuanYi Micro Hei Mono"/>
              </a:rPr>
              <a:t>ş</a:t>
            </a:r>
            <a:r>
              <a:rPr dirty="0" sz="850" spc="-65">
                <a:latin typeface="Arimo"/>
                <a:cs typeface="Arimo"/>
              </a:rPr>
              <a:t>it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</a:t>
            </a:r>
            <a:r>
              <a:rPr dirty="0" sz="850" spc="-25">
                <a:latin typeface="Arimo"/>
                <a:cs typeface="Arimo"/>
              </a:rPr>
              <a:t>müddetçe </a:t>
            </a:r>
            <a:r>
              <a:rPr dirty="0" sz="850" spc="-105">
                <a:latin typeface="Arimo"/>
                <a:cs typeface="Arimo"/>
              </a:rPr>
              <a:t>kar</a:t>
            </a:r>
            <a:r>
              <a:rPr dirty="0" sz="850" spc="-105">
                <a:latin typeface="WenQuanYi Micro Hei Mono"/>
                <a:cs typeface="WenQuanYi Micro Hei Mono"/>
              </a:rPr>
              <a:t>şı</a:t>
            </a:r>
            <a:r>
              <a:rPr dirty="0" sz="850" spc="-105">
                <a:latin typeface="Arimo"/>
                <a:cs typeface="Arimo"/>
              </a:rPr>
              <a:t>la</a:t>
            </a:r>
            <a:r>
              <a:rPr dirty="0" sz="850" spc="-105">
                <a:latin typeface="WenQuanYi Micro Hei Mono"/>
                <a:cs typeface="WenQuanYi Micro Hei Mono"/>
              </a:rPr>
              <a:t>ş</a:t>
            </a:r>
            <a:r>
              <a:rPr dirty="0" sz="850" spc="-105">
                <a:latin typeface="Arimo"/>
                <a:cs typeface="Arimo"/>
              </a:rPr>
              <a:t>t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r.  </a:t>
            </a:r>
            <a:r>
              <a:rPr dirty="0" sz="850" spc="-114">
                <a:latin typeface="Arimo"/>
                <a:cs typeface="Arimo"/>
              </a:rPr>
              <a:t>JNE</a:t>
            </a:r>
            <a:r>
              <a:rPr dirty="0" sz="850" spc="-50">
                <a:latin typeface="Arimo"/>
                <a:cs typeface="Arimo"/>
              </a:rPr>
              <a:t> </a:t>
            </a:r>
            <a:r>
              <a:rPr dirty="0" sz="850" spc="-105">
                <a:latin typeface="Arimo"/>
                <a:cs typeface="Arimo"/>
              </a:rPr>
              <a:t>ESITDEGIL</a:t>
            </a:r>
            <a:endParaRPr sz="850">
              <a:latin typeface="Arimo"/>
              <a:cs typeface="Arimo"/>
            </a:endParaRPr>
          </a:p>
          <a:p>
            <a:pPr marL="12700" marR="1690370">
              <a:lnSpc>
                <a:spcPct val="102200"/>
              </a:lnSpc>
            </a:pP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110">
                <a:latin typeface="Arimo"/>
                <a:cs typeface="Arimo"/>
              </a:rPr>
              <a:t> </a:t>
            </a:r>
            <a:r>
              <a:rPr dirty="0" sz="850" spc="-55">
                <a:latin typeface="Arimo"/>
                <a:cs typeface="Arimo"/>
              </a:rPr>
              <a:t>BH,01  </a:t>
            </a:r>
            <a:r>
              <a:rPr dirty="0" sz="850" spc="-80">
                <a:latin typeface="Arimo"/>
                <a:cs typeface="Arimo"/>
              </a:rPr>
              <a:t>JMP </a:t>
            </a:r>
            <a:r>
              <a:rPr dirty="0" sz="850" spc="-105">
                <a:latin typeface="Arimo"/>
                <a:cs typeface="Arimo"/>
              </a:rPr>
              <a:t>SON  </a:t>
            </a:r>
            <a:r>
              <a:rPr dirty="0" sz="850" spc="-95">
                <a:latin typeface="Arimo"/>
                <a:cs typeface="Arimo"/>
              </a:rPr>
              <a:t>ESITDEGIL:  </a:t>
            </a: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60">
                <a:latin typeface="Arimo"/>
                <a:cs typeface="Arimo"/>
              </a:rPr>
              <a:t>BH,0  </a:t>
            </a:r>
            <a:r>
              <a:rPr dirty="0" sz="850" spc="-80">
                <a:latin typeface="Arimo"/>
                <a:cs typeface="Arimo"/>
              </a:rPr>
              <a:t>SON:</a:t>
            </a:r>
            <a:endParaRPr sz="850">
              <a:latin typeface="Arimo"/>
              <a:cs typeface="Arimo"/>
            </a:endParaRPr>
          </a:p>
          <a:p>
            <a:pPr marL="12700" marR="1589405" indent="24765">
              <a:lnSpc>
                <a:spcPct val="102200"/>
              </a:lnSpc>
            </a:pPr>
            <a:r>
              <a:rPr dirty="0" sz="850" spc="-50">
                <a:latin typeface="Arimo"/>
                <a:cs typeface="Arimo"/>
              </a:rPr>
              <a:t>MOV</a:t>
            </a:r>
            <a:r>
              <a:rPr dirty="0" sz="850" spc="-100">
                <a:latin typeface="Arimo"/>
                <a:cs typeface="Arimo"/>
              </a:rPr>
              <a:t> </a:t>
            </a:r>
            <a:r>
              <a:rPr dirty="0" sz="850" spc="-75">
                <a:latin typeface="Arimo"/>
                <a:cs typeface="Arimo"/>
              </a:rPr>
              <a:t>AH,4CH  </a:t>
            </a:r>
            <a:r>
              <a:rPr dirty="0" sz="850" spc="-60">
                <a:latin typeface="Arimo"/>
                <a:cs typeface="Arimo"/>
              </a:rPr>
              <a:t>INT </a:t>
            </a:r>
            <a:r>
              <a:rPr dirty="0" sz="850" spc="-50">
                <a:latin typeface="Arimo"/>
                <a:cs typeface="Arimo"/>
              </a:rPr>
              <a:t>21H</a:t>
            </a:r>
            <a:endParaRPr sz="850">
              <a:latin typeface="Arimo"/>
              <a:cs typeface="Arim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267</a:t>
            </a:r>
            <a:endParaRPr sz="550">
              <a:latin typeface="Arimo"/>
              <a:cs typeface="Arim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268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493" y="651509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4633" y="560505"/>
            <a:ext cx="365569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62025" marR="5080" indent="-949960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latin typeface="Arimo"/>
                <a:cs typeface="Arimo"/>
              </a:rPr>
              <a:t>Örnek </a:t>
            </a:r>
            <a:r>
              <a:rPr dirty="0" sz="850" spc="-25">
                <a:latin typeface="Arimo"/>
                <a:cs typeface="Arimo"/>
              </a:rPr>
              <a:t>program </a:t>
            </a:r>
            <a:r>
              <a:rPr dirty="0" sz="850" spc="-15">
                <a:latin typeface="Arimo"/>
                <a:cs typeface="Arimo"/>
              </a:rPr>
              <a:t>verilen </a:t>
            </a:r>
            <a:r>
              <a:rPr dirty="0" sz="850" spc="-50">
                <a:latin typeface="Arimo"/>
                <a:cs typeface="Arimo"/>
              </a:rPr>
              <a:t>‘LDA#305A’ </a:t>
            </a:r>
            <a:r>
              <a:rPr dirty="0" sz="850" spc="-30">
                <a:latin typeface="Arimo"/>
                <a:cs typeface="Arimo"/>
              </a:rPr>
              <a:t>Stringindeki </a:t>
            </a:r>
            <a:r>
              <a:rPr dirty="0" sz="850" spc="-25">
                <a:latin typeface="Arimo"/>
                <a:cs typeface="Arimo"/>
              </a:rPr>
              <a:t>elemanlar </a:t>
            </a:r>
            <a:r>
              <a:rPr dirty="0" sz="850" spc="-80">
                <a:latin typeface="Arimo"/>
                <a:cs typeface="Arimo"/>
              </a:rPr>
              <a:t>aras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nda </a:t>
            </a:r>
            <a:r>
              <a:rPr dirty="0" sz="850">
                <a:latin typeface="Arimo"/>
                <a:cs typeface="Arimo"/>
              </a:rPr>
              <a:t>‘#’ </a:t>
            </a:r>
            <a:r>
              <a:rPr dirty="0" sz="850" spc="-20">
                <a:latin typeface="Arimo"/>
                <a:cs typeface="Arimo"/>
              </a:rPr>
              <a:t>karakterini  </a:t>
            </a:r>
            <a:r>
              <a:rPr dirty="0" sz="850" spc="-75">
                <a:latin typeface="Arimo"/>
                <a:cs typeface="Arimo"/>
              </a:rPr>
              <a:t>aray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p, </a:t>
            </a:r>
            <a:r>
              <a:rPr dirty="0" sz="850" spc="-25">
                <a:latin typeface="Arimo"/>
                <a:cs typeface="Arimo"/>
              </a:rPr>
              <a:t>yerine </a:t>
            </a:r>
            <a:r>
              <a:rPr dirty="0" sz="850" spc="5">
                <a:latin typeface="Arimo"/>
                <a:cs typeface="Arimo"/>
              </a:rPr>
              <a:t>‘$’ </a:t>
            </a:r>
            <a:r>
              <a:rPr dirty="0" sz="850" spc="-20">
                <a:latin typeface="Arimo"/>
                <a:cs typeface="Arimo"/>
              </a:rPr>
              <a:t>karakteri </a:t>
            </a:r>
            <a:r>
              <a:rPr dirty="0" sz="850" spc="-10">
                <a:latin typeface="Arimo"/>
                <a:cs typeface="Arimo"/>
              </a:rPr>
              <a:t>ile</a:t>
            </a:r>
            <a:r>
              <a:rPr dirty="0" sz="850" spc="-10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tirir.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493" y="230581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65791" y="1207254"/>
            <a:ext cx="736600" cy="11582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50">
                <a:latin typeface="Arimo"/>
                <a:cs typeface="Arimo"/>
              </a:rPr>
              <a:t>.MODEL</a:t>
            </a:r>
            <a:r>
              <a:rPr dirty="0" sz="650" spc="-40">
                <a:latin typeface="Arimo"/>
                <a:cs typeface="Arimo"/>
              </a:rPr>
              <a:t> </a:t>
            </a:r>
            <a:r>
              <a:rPr dirty="0" sz="650" spc="-65">
                <a:latin typeface="Arimo"/>
                <a:cs typeface="Arimo"/>
              </a:rPr>
              <a:t>SMALL</a:t>
            </a:r>
            <a:endParaRPr sz="6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650" spc="-90">
                <a:latin typeface="Arimo"/>
                <a:cs typeface="Arimo"/>
              </a:rPr>
              <a:t>.STACK</a:t>
            </a:r>
            <a:r>
              <a:rPr dirty="0" sz="650" spc="-40">
                <a:latin typeface="Arimo"/>
                <a:cs typeface="Arimo"/>
              </a:rPr>
              <a:t> </a:t>
            </a:r>
            <a:r>
              <a:rPr dirty="0" sz="650" spc="-20">
                <a:latin typeface="Arimo"/>
                <a:cs typeface="Arimo"/>
              </a:rPr>
              <a:t>64</a:t>
            </a:r>
            <a:endParaRPr sz="6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650" spc="-70">
                <a:latin typeface="Arimo"/>
                <a:cs typeface="Arimo"/>
              </a:rPr>
              <a:t>.DATA</a:t>
            </a:r>
            <a:endParaRPr sz="6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650" spc="-45">
                <a:latin typeface="Arimo"/>
                <a:cs typeface="Arimo"/>
              </a:rPr>
              <a:t>DIZI </a:t>
            </a:r>
            <a:r>
              <a:rPr dirty="0" sz="650" spc="-65">
                <a:latin typeface="Arimo"/>
                <a:cs typeface="Arimo"/>
              </a:rPr>
              <a:t>DB </a:t>
            </a:r>
            <a:r>
              <a:rPr dirty="0" sz="650" spc="-45">
                <a:latin typeface="Arimo"/>
                <a:cs typeface="Arimo"/>
              </a:rPr>
              <a:t>‘LDA</a:t>
            </a:r>
            <a:r>
              <a:rPr dirty="0" sz="650" spc="-5">
                <a:latin typeface="Arimo"/>
                <a:cs typeface="Arimo"/>
              </a:rPr>
              <a:t> </a:t>
            </a:r>
            <a:r>
              <a:rPr dirty="0" sz="650" spc="-30">
                <a:latin typeface="Arimo"/>
                <a:cs typeface="Arimo"/>
              </a:rPr>
              <a:t>#305A’</a:t>
            </a:r>
            <a:endParaRPr sz="6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650" spc="-75">
                <a:latin typeface="Arimo"/>
                <a:cs typeface="Arimo"/>
              </a:rPr>
              <a:t>.CODE</a:t>
            </a:r>
            <a:endParaRPr sz="650">
              <a:latin typeface="Arimo"/>
              <a:cs typeface="Arimo"/>
            </a:endParaRPr>
          </a:p>
          <a:p>
            <a:pPr marL="12700" marR="147320">
              <a:lnSpc>
                <a:spcPct val="103899"/>
              </a:lnSpc>
            </a:pPr>
            <a:r>
              <a:rPr dirty="0" sz="650" spc="-45">
                <a:latin typeface="Arimo"/>
                <a:cs typeface="Arimo"/>
              </a:rPr>
              <a:t>ANA </a:t>
            </a:r>
            <a:r>
              <a:rPr dirty="0" sz="650" spc="-95">
                <a:latin typeface="Arimo"/>
                <a:cs typeface="Arimo"/>
              </a:rPr>
              <a:t>PROC FAR  </a:t>
            </a:r>
            <a:r>
              <a:rPr dirty="0" sz="650" spc="-30">
                <a:latin typeface="Arimo"/>
                <a:cs typeface="Arimo"/>
              </a:rPr>
              <a:t>MOV</a:t>
            </a:r>
            <a:r>
              <a:rPr dirty="0" sz="650" spc="-90">
                <a:latin typeface="Arimo"/>
                <a:cs typeface="Arimo"/>
              </a:rPr>
              <a:t> </a:t>
            </a:r>
            <a:r>
              <a:rPr dirty="0" sz="650" spc="-70">
                <a:latin typeface="Arimo"/>
                <a:cs typeface="Arimo"/>
              </a:rPr>
              <a:t>AX,@DATA  </a:t>
            </a:r>
            <a:r>
              <a:rPr dirty="0" sz="650" spc="-30">
                <a:latin typeface="Arimo"/>
                <a:cs typeface="Arimo"/>
              </a:rPr>
              <a:t>MOV</a:t>
            </a:r>
            <a:r>
              <a:rPr dirty="0" sz="650" spc="-40">
                <a:latin typeface="Arimo"/>
                <a:cs typeface="Arimo"/>
              </a:rPr>
              <a:t> </a:t>
            </a:r>
            <a:r>
              <a:rPr dirty="0" sz="650" spc="-80">
                <a:latin typeface="Arimo"/>
                <a:cs typeface="Arimo"/>
              </a:rPr>
              <a:t>ES,AX</a:t>
            </a:r>
            <a:endParaRPr sz="6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650" spc="-90">
                <a:latin typeface="Arimo"/>
                <a:cs typeface="Arimo"/>
              </a:rPr>
              <a:t>CLD</a:t>
            </a:r>
            <a:endParaRPr sz="6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50" spc="-30">
                <a:latin typeface="Arimo"/>
                <a:cs typeface="Arimo"/>
              </a:rPr>
              <a:t>MOV</a:t>
            </a:r>
            <a:r>
              <a:rPr dirty="0" sz="650" spc="-120">
                <a:latin typeface="Arimo"/>
                <a:cs typeface="Arimo"/>
              </a:rPr>
              <a:t> </a:t>
            </a:r>
            <a:r>
              <a:rPr dirty="0" sz="650" spc="-30">
                <a:latin typeface="Arimo"/>
                <a:cs typeface="Arimo"/>
              </a:rPr>
              <a:t>AL,’#’</a:t>
            </a:r>
            <a:endParaRPr sz="6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650" spc="-30">
                <a:latin typeface="Arimo"/>
                <a:cs typeface="Arimo"/>
              </a:rPr>
              <a:t>MOV</a:t>
            </a:r>
            <a:r>
              <a:rPr dirty="0" sz="650" spc="-110">
                <a:latin typeface="Arimo"/>
                <a:cs typeface="Arimo"/>
              </a:rPr>
              <a:t> </a:t>
            </a:r>
            <a:r>
              <a:rPr dirty="0" sz="650" spc="-30">
                <a:latin typeface="Arimo"/>
                <a:cs typeface="Arimo"/>
              </a:rPr>
              <a:t>BH,’$’</a:t>
            </a:r>
            <a:endParaRPr sz="6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791" y="2339713"/>
            <a:ext cx="506095" cy="437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95"/>
              </a:spcBef>
            </a:pPr>
            <a:r>
              <a:rPr dirty="0" sz="650" spc="-30">
                <a:latin typeface="Arimo"/>
                <a:cs typeface="Arimo"/>
              </a:rPr>
              <a:t>MOV </a:t>
            </a:r>
            <a:r>
              <a:rPr dirty="0" sz="650" spc="-65">
                <a:latin typeface="Arimo"/>
                <a:cs typeface="Arimo"/>
              </a:rPr>
              <a:t>CX,9  </a:t>
            </a:r>
            <a:r>
              <a:rPr dirty="0" sz="650" spc="-85">
                <a:latin typeface="Arimo"/>
                <a:cs typeface="Arimo"/>
              </a:rPr>
              <a:t>LEA </a:t>
            </a:r>
            <a:r>
              <a:rPr dirty="0" sz="650" spc="-55">
                <a:latin typeface="Arimo"/>
                <a:cs typeface="Arimo"/>
              </a:rPr>
              <a:t>ES:DI,DIZI  </a:t>
            </a:r>
            <a:r>
              <a:rPr dirty="0" sz="650" spc="-90">
                <a:latin typeface="Arimo"/>
                <a:cs typeface="Arimo"/>
              </a:rPr>
              <a:t>REPNE </a:t>
            </a:r>
            <a:r>
              <a:rPr dirty="0" sz="650" spc="-100">
                <a:latin typeface="Arimo"/>
                <a:cs typeface="Arimo"/>
              </a:rPr>
              <a:t>SCASB  </a:t>
            </a:r>
            <a:r>
              <a:rPr dirty="0" sz="650" spc="-90">
                <a:latin typeface="Arimo"/>
                <a:cs typeface="Arimo"/>
              </a:rPr>
              <a:t>JNE</a:t>
            </a:r>
            <a:r>
              <a:rPr dirty="0" sz="650" spc="-40">
                <a:latin typeface="Arimo"/>
                <a:cs typeface="Arimo"/>
              </a:rPr>
              <a:t> </a:t>
            </a:r>
            <a:r>
              <a:rPr dirty="0" sz="650" spc="-70">
                <a:latin typeface="Arimo"/>
                <a:cs typeface="Arimo"/>
              </a:rPr>
              <a:t>CIK</a:t>
            </a:r>
            <a:endParaRPr sz="65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5791" y="2751510"/>
            <a:ext cx="901700" cy="5403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90"/>
              </a:spcBef>
            </a:pPr>
            <a:r>
              <a:rPr dirty="0" sz="650" spc="-30">
                <a:latin typeface="Arimo"/>
                <a:cs typeface="Arimo"/>
              </a:rPr>
              <a:t>MOV </a:t>
            </a:r>
            <a:r>
              <a:rPr dirty="0" sz="650" spc="-95">
                <a:latin typeface="Arimo"/>
                <a:cs typeface="Arimo"/>
              </a:rPr>
              <a:t>BYTE </a:t>
            </a:r>
            <a:r>
              <a:rPr dirty="0" sz="650" spc="-90">
                <a:latin typeface="Arimo"/>
                <a:cs typeface="Arimo"/>
              </a:rPr>
              <a:t>PTR </a:t>
            </a:r>
            <a:r>
              <a:rPr dirty="0" sz="650" spc="-10">
                <a:latin typeface="Arimo"/>
                <a:cs typeface="Arimo"/>
              </a:rPr>
              <a:t>[DI</a:t>
            </a:r>
            <a:r>
              <a:rPr dirty="0" sz="650" spc="-10">
                <a:latin typeface="WenQuanYi Micro Hei Mono"/>
                <a:cs typeface="WenQuanYi Micro Hei Mono"/>
              </a:rPr>
              <a:t>‐</a:t>
            </a:r>
            <a:r>
              <a:rPr dirty="0" sz="650" spc="-10">
                <a:latin typeface="Arimo"/>
                <a:cs typeface="Arimo"/>
              </a:rPr>
              <a:t>1], </a:t>
            </a:r>
            <a:r>
              <a:rPr dirty="0" sz="650" spc="-60">
                <a:latin typeface="Arimo"/>
                <a:cs typeface="Arimo"/>
              </a:rPr>
              <a:t>BH  CIK:</a:t>
            </a:r>
            <a:endParaRPr sz="650">
              <a:latin typeface="Arimo"/>
              <a:cs typeface="Arimo"/>
            </a:endParaRPr>
          </a:p>
          <a:p>
            <a:pPr marL="12700" marR="417195">
              <a:lnSpc>
                <a:spcPct val="103899"/>
              </a:lnSpc>
            </a:pPr>
            <a:r>
              <a:rPr dirty="0" sz="650" spc="-30">
                <a:latin typeface="Arimo"/>
                <a:cs typeface="Arimo"/>
              </a:rPr>
              <a:t>MOV</a:t>
            </a:r>
            <a:r>
              <a:rPr dirty="0" sz="650" spc="-90">
                <a:latin typeface="Arimo"/>
                <a:cs typeface="Arimo"/>
              </a:rPr>
              <a:t> </a:t>
            </a:r>
            <a:r>
              <a:rPr dirty="0" sz="650" spc="-55">
                <a:latin typeface="Arimo"/>
                <a:cs typeface="Arimo"/>
              </a:rPr>
              <a:t>AH,4CH  </a:t>
            </a:r>
            <a:r>
              <a:rPr dirty="0" sz="650" spc="-45">
                <a:latin typeface="Arimo"/>
                <a:cs typeface="Arimo"/>
              </a:rPr>
              <a:t>INT </a:t>
            </a:r>
            <a:r>
              <a:rPr dirty="0" sz="650" spc="-35">
                <a:latin typeface="Arimo"/>
                <a:cs typeface="Arimo"/>
              </a:rPr>
              <a:t>21H</a:t>
            </a:r>
            <a:endParaRPr sz="6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50" spc="-45">
                <a:latin typeface="Arimo"/>
                <a:cs typeface="Arimo"/>
              </a:rPr>
              <a:t>ANA</a:t>
            </a:r>
            <a:r>
              <a:rPr dirty="0" sz="650" spc="-35">
                <a:latin typeface="Arimo"/>
                <a:cs typeface="Arimo"/>
              </a:rPr>
              <a:t> </a:t>
            </a:r>
            <a:r>
              <a:rPr dirty="0" sz="650" spc="-75">
                <a:latin typeface="Arimo"/>
                <a:cs typeface="Arimo"/>
              </a:rPr>
              <a:t>ENDP</a:t>
            </a:r>
            <a:endParaRPr sz="65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791" y="3266295"/>
            <a:ext cx="34861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70">
                <a:latin typeface="Arimo"/>
                <a:cs typeface="Arimo"/>
              </a:rPr>
              <a:t>END</a:t>
            </a:r>
            <a:r>
              <a:rPr dirty="0" sz="650" spc="-85">
                <a:latin typeface="Arimo"/>
                <a:cs typeface="Arimo"/>
              </a:rPr>
              <a:t> </a:t>
            </a:r>
            <a:r>
              <a:rPr dirty="0" sz="650" spc="-45">
                <a:latin typeface="Arimo"/>
                <a:cs typeface="Arimo"/>
              </a:rPr>
              <a:t>ANA</a:t>
            </a:r>
            <a:endParaRPr sz="65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269</a:t>
            </a:r>
            <a:endParaRPr sz="550">
              <a:latin typeface="Arimo"/>
              <a:cs typeface="Arim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604938" y="1142176"/>
            <a:ext cx="630555" cy="2143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20800"/>
              </a:lnSpc>
              <a:spcBef>
                <a:spcPts val="95"/>
              </a:spcBef>
            </a:pPr>
            <a:r>
              <a:rPr dirty="0" sz="1150" spc="5" b="1">
                <a:latin typeface="Arial"/>
                <a:cs typeface="Arial"/>
              </a:rPr>
              <a:t>POP  </a:t>
            </a:r>
            <a:r>
              <a:rPr dirty="0" sz="1150" spc="-20" b="1">
                <a:latin typeface="Arial"/>
                <a:cs typeface="Arial"/>
              </a:rPr>
              <a:t>POPA  </a:t>
            </a:r>
            <a:r>
              <a:rPr dirty="0" sz="1150" spc="-15" b="1">
                <a:latin typeface="Arial"/>
                <a:cs typeface="Arial"/>
              </a:rPr>
              <a:t>POPAD  </a:t>
            </a:r>
            <a:r>
              <a:rPr dirty="0" sz="1150" spc="5" b="1">
                <a:latin typeface="Arial"/>
                <a:cs typeface="Arial"/>
              </a:rPr>
              <a:t>POPF  POPFD  PUSH  PUSHA  PUSAD  PUSHF  </a:t>
            </a:r>
            <a:r>
              <a:rPr dirty="0" sz="1150" spc="5" b="1">
                <a:latin typeface="Arial"/>
                <a:cs typeface="Arial"/>
              </a:rPr>
              <a:t>PUSHFD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270</a:t>
            </a:r>
            <a:endParaRPr sz="550">
              <a:latin typeface="Arimo"/>
              <a:cs typeface="Arim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48518" y="4314552"/>
            <a:ext cx="111061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Arial"/>
                <a:cs typeface="Arial"/>
              </a:rPr>
              <a:t>Yığın</a:t>
            </a:r>
            <a:r>
              <a:rPr dirty="0" sz="1150" spc="-7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Komutları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6493" y="4424934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20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5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65680" y="4978953"/>
            <a:ext cx="4005579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90">
                <a:latin typeface="Arimo"/>
                <a:cs typeface="Arimo"/>
              </a:rPr>
              <a:t>Y</a:t>
            </a:r>
            <a:r>
              <a:rPr dirty="0" sz="850" spc="-190">
                <a:latin typeface="WenQuanYi Micro Hei Mono"/>
                <a:cs typeface="WenQuanYi Micro Hei Mono"/>
              </a:rPr>
              <a:t>ığı</a:t>
            </a:r>
            <a:r>
              <a:rPr dirty="0" sz="850" spc="-190">
                <a:latin typeface="Arimo"/>
                <a:cs typeface="Arimo"/>
              </a:rPr>
              <a:t>n </a:t>
            </a:r>
            <a:r>
              <a:rPr dirty="0" sz="850" spc="-105">
                <a:latin typeface="Arimo"/>
                <a:cs typeface="Arimo"/>
              </a:rPr>
              <a:t>ça</a:t>
            </a:r>
            <a:r>
              <a:rPr dirty="0" sz="850" spc="-105">
                <a:latin typeface="WenQuanYi Micro Hei Mono"/>
                <a:cs typeface="WenQuanYi Micro Hei Mono"/>
              </a:rPr>
              <a:t>ğı</a:t>
            </a:r>
            <a:r>
              <a:rPr dirty="0" sz="850" spc="-105">
                <a:latin typeface="Arimo"/>
                <a:cs typeface="Arimo"/>
              </a:rPr>
              <a:t>r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lan </a:t>
            </a:r>
            <a:r>
              <a:rPr dirty="0" sz="850" spc="-50">
                <a:latin typeface="Arimo"/>
                <a:cs typeface="Arimo"/>
              </a:rPr>
              <a:t>yordamlar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 dönü</a:t>
            </a:r>
            <a:r>
              <a:rPr dirty="0" sz="850" spc="-50">
                <a:latin typeface="WenQuanYi Micro Hei Mono"/>
                <a:cs typeface="WenQuanYi Micro Hei Mono"/>
              </a:rPr>
              <a:t>ş </a:t>
            </a:r>
            <a:r>
              <a:rPr dirty="0" sz="850" spc="-20">
                <a:latin typeface="Arimo"/>
                <a:cs typeface="Arimo"/>
              </a:rPr>
              <a:t>adreslerini, </a:t>
            </a:r>
            <a:r>
              <a:rPr dirty="0" sz="850" spc="-65">
                <a:latin typeface="Arimo"/>
                <a:cs typeface="Arimo"/>
              </a:rPr>
              <a:t>yazmaçlar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 </a:t>
            </a:r>
            <a:r>
              <a:rPr dirty="0" sz="850" spc="-20">
                <a:latin typeface="Arimo"/>
                <a:cs typeface="Arimo"/>
              </a:rPr>
              <a:t>de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erlerini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0">
                <a:latin typeface="Arimo"/>
                <a:cs typeface="Arimo"/>
              </a:rPr>
              <a:t>yordamlar  </a:t>
            </a:r>
            <a:r>
              <a:rPr dirty="0" sz="850" spc="-80">
                <a:latin typeface="Arimo"/>
                <a:cs typeface="Arimo"/>
              </a:rPr>
              <a:t>aras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nda </a:t>
            </a:r>
            <a:r>
              <a:rPr dirty="0" sz="850" spc="-55">
                <a:latin typeface="Arimo"/>
                <a:cs typeface="Arimo"/>
              </a:rPr>
              <a:t>aktar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lan </a:t>
            </a:r>
            <a:r>
              <a:rPr dirty="0" sz="850" spc="-15">
                <a:latin typeface="Arimo"/>
                <a:cs typeface="Arimo"/>
              </a:rPr>
              <a:t>parametreleri </a:t>
            </a:r>
            <a:r>
              <a:rPr dirty="0" sz="850" spc="-40">
                <a:latin typeface="Arimo"/>
                <a:cs typeface="Arimo"/>
              </a:rPr>
              <a:t>saklamak </a:t>
            </a:r>
            <a:r>
              <a:rPr dirty="0" sz="850" spc="-75">
                <a:latin typeface="Arimo"/>
                <a:cs typeface="Arimo"/>
              </a:rPr>
              <a:t>amac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yla </a:t>
            </a:r>
            <a:r>
              <a:rPr dirty="0" sz="850" spc="-60">
                <a:latin typeface="Arimo"/>
                <a:cs typeface="Arimo"/>
              </a:rPr>
              <a:t>kullan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lmaktad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r. </a:t>
            </a:r>
            <a:r>
              <a:rPr dirty="0" sz="850" spc="-35">
                <a:latin typeface="Arimo"/>
                <a:cs typeface="Arimo"/>
              </a:rPr>
              <a:t>32 </a:t>
            </a:r>
            <a:r>
              <a:rPr dirty="0" sz="850">
                <a:latin typeface="Arimo"/>
                <a:cs typeface="Arimo"/>
              </a:rPr>
              <a:t>bitlik </a:t>
            </a:r>
            <a:r>
              <a:rPr dirty="0" sz="850" spc="-10">
                <a:latin typeface="Arimo"/>
                <a:cs typeface="Arimo"/>
              </a:rPr>
              <a:t>mimari  </a:t>
            </a:r>
            <a:r>
              <a:rPr dirty="0" sz="850" spc="-90">
                <a:latin typeface="Arimo"/>
                <a:cs typeface="Arimo"/>
              </a:rPr>
              <a:t>kullan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lmad</a:t>
            </a:r>
            <a:r>
              <a:rPr dirty="0" sz="850" spc="-90">
                <a:latin typeface="WenQuanYi Micro Hei Mono"/>
                <a:cs typeface="WenQuanYi Micro Hei Mono"/>
              </a:rPr>
              <a:t>ığı </a:t>
            </a:r>
            <a:r>
              <a:rPr dirty="0" sz="850" spc="-45">
                <a:latin typeface="Arimo"/>
                <a:cs typeface="Arimo"/>
              </a:rPr>
              <a:t>sürece </a:t>
            </a:r>
            <a:r>
              <a:rPr dirty="0" sz="850" spc="-160">
                <a:latin typeface="Arimo"/>
                <a:cs typeface="Arimo"/>
              </a:rPr>
              <a:t>y</a:t>
            </a:r>
            <a:r>
              <a:rPr dirty="0" sz="850" spc="-160">
                <a:latin typeface="WenQuanYi Micro Hei Mono"/>
                <a:cs typeface="WenQuanYi Micro Hei Mono"/>
              </a:rPr>
              <a:t>ığı</a:t>
            </a:r>
            <a:r>
              <a:rPr dirty="0" sz="850" spc="-160">
                <a:latin typeface="Arimo"/>
                <a:cs typeface="Arimo"/>
              </a:rPr>
              <a:t>n</a:t>
            </a:r>
            <a:r>
              <a:rPr dirty="0" sz="850" spc="-85">
                <a:latin typeface="Arimo"/>
                <a:cs typeface="Arimo"/>
              </a:rPr>
              <a:t> </a:t>
            </a:r>
            <a:r>
              <a:rPr dirty="0" sz="850" spc="-140">
                <a:latin typeface="Arimo"/>
                <a:cs typeface="Arimo"/>
              </a:rPr>
              <a:t>yap</a:t>
            </a:r>
            <a:r>
              <a:rPr dirty="0" sz="850" spc="-140">
                <a:latin typeface="WenQuanYi Micro Hei Mono"/>
                <a:cs typeface="WenQuanYi Micro Hei Mono"/>
              </a:rPr>
              <a:t>ı</a:t>
            </a:r>
            <a:r>
              <a:rPr dirty="0" sz="850" spc="-140">
                <a:latin typeface="Arimo"/>
                <a:cs typeface="Arimo"/>
              </a:rPr>
              <a:t>s</a:t>
            </a:r>
            <a:r>
              <a:rPr dirty="0" sz="850" spc="-14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üzerinde </a:t>
            </a:r>
            <a:r>
              <a:rPr dirty="0" sz="850" spc="-100">
                <a:latin typeface="Arimo"/>
                <a:cs typeface="Arimo"/>
              </a:rPr>
              <a:t>çal</a:t>
            </a:r>
            <a:r>
              <a:rPr dirty="0" sz="850" spc="-100">
                <a:latin typeface="WenQuanYi Micro Hei Mono"/>
                <a:cs typeface="WenQuanYi Micro Hei Mono"/>
              </a:rPr>
              <a:t>ış</a:t>
            </a:r>
            <a:r>
              <a:rPr dirty="0" sz="850" spc="-100">
                <a:latin typeface="Arimo"/>
                <a:cs typeface="Arimo"/>
              </a:rPr>
              <a:t>an </a:t>
            </a:r>
            <a:r>
              <a:rPr dirty="0" sz="850" spc="-15">
                <a:latin typeface="Arimo"/>
                <a:cs typeface="Arimo"/>
              </a:rPr>
              <a:t>komutlar her </a:t>
            </a:r>
            <a:r>
              <a:rPr dirty="0" sz="850" spc="-25">
                <a:latin typeface="Arimo"/>
                <a:cs typeface="Arimo"/>
              </a:rPr>
              <a:t>seferinde </a:t>
            </a:r>
            <a:r>
              <a:rPr dirty="0" sz="850" spc="-160">
                <a:latin typeface="Arimo"/>
                <a:cs typeface="Arimo"/>
              </a:rPr>
              <a:t>y</a:t>
            </a:r>
            <a:r>
              <a:rPr dirty="0" sz="850" spc="-160">
                <a:latin typeface="WenQuanYi Micro Hei Mono"/>
                <a:cs typeface="WenQuanYi Micro Hei Mono"/>
              </a:rPr>
              <a:t>ığı</a:t>
            </a:r>
            <a:r>
              <a:rPr dirty="0" sz="850" spc="-160">
                <a:latin typeface="Arimo"/>
                <a:cs typeface="Arimo"/>
              </a:rPr>
              <a:t>n</a:t>
            </a:r>
            <a:r>
              <a:rPr dirty="0" sz="850" spc="-160">
                <a:latin typeface="WenQuanYi Micro Hei Mono"/>
                <a:cs typeface="WenQuanYi Micro Hei Mono"/>
              </a:rPr>
              <a:t>ı</a:t>
            </a:r>
            <a:r>
              <a:rPr dirty="0" sz="850" spc="-160">
                <a:latin typeface="Arimo"/>
                <a:cs typeface="Arimo"/>
              </a:rPr>
              <a:t>n  </a:t>
            </a:r>
            <a:r>
              <a:rPr dirty="0" sz="850" spc="-25">
                <a:latin typeface="Arimo"/>
                <a:cs typeface="Arimo"/>
              </a:rPr>
              <a:t>üstünden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0">
                <a:latin typeface="Arimo"/>
                <a:cs typeface="Arimo"/>
              </a:rPr>
              <a:t>word </a:t>
            </a:r>
            <a:r>
              <a:rPr dirty="0" sz="850" spc="-85">
                <a:latin typeface="Arimo"/>
                <a:cs typeface="Arimo"/>
              </a:rPr>
              <a:t>al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35">
                <a:latin typeface="Arimo"/>
                <a:cs typeface="Arimo"/>
              </a:rPr>
              <a:t>koyarlar. 80386’dan </a:t>
            </a:r>
            <a:r>
              <a:rPr dirty="0" sz="850" spc="-10">
                <a:latin typeface="Arimo"/>
                <a:cs typeface="Arimo"/>
              </a:rPr>
              <a:t>itibaren </a:t>
            </a:r>
            <a:r>
              <a:rPr dirty="0" sz="850" spc="-35">
                <a:latin typeface="Arimo"/>
                <a:cs typeface="Arimo"/>
              </a:rPr>
              <a:t>32 </a:t>
            </a:r>
            <a:r>
              <a:rPr dirty="0" sz="850" spc="5">
                <a:latin typeface="Arimo"/>
                <a:cs typeface="Arimo"/>
              </a:rPr>
              <a:t>bitlik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lemcilerin </a:t>
            </a:r>
            <a:r>
              <a:rPr dirty="0" sz="850" spc="-35">
                <a:latin typeface="Arimo"/>
                <a:cs typeface="Arimo"/>
              </a:rPr>
              <a:t>devreye  </a:t>
            </a:r>
            <a:r>
              <a:rPr dirty="0" sz="850" spc="-25">
                <a:latin typeface="Arimo"/>
                <a:cs typeface="Arimo"/>
              </a:rPr>
              <a:t>girmesi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160">
                <a:latin typeface="Arimo"/>
                <a:cs typeface="Arimo"/>
              </a:rPr>
              <a:t>y</a:t>
            </a:r>
            <a:r>
              <a:rPr dirty="0" sz="850" spc="-160">
                <a:latin typeface="WenQuanYi Micro Hei Mono"/>
                <a:cs typeface="WenQuanYi Micro Hei Mono"/>
              </a:rPr>
              <a:t>ığı</a:t>
            </a:r>
            <a:r>
              <a:rPr dirty="0" sz="850" spc="-160">
                <a:latin typeface="Arimo"/>
                <a:cs typeface="Arimo"/>
              </a:rPr>
              <a:t>n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 </a:t>
            </a:r>
            <a:r>
              <a:rPr dirty="0" sz="850" spc="-35">
                <a:latin typeface="Arimo"/>
                <a:cs typeface="Arimo"/>
              </a:rPr>
              <a:t>32 </a:t>
            </a:r>
            <a:r>
              <a:rPr dirty="0" sz="850" spc="15">
                <a:latin typeface="Arimo"/>
                <a:cs typeface="Arimo"/>
              </a:rPr>
              <a:t>bit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40">
                <a:latin typeface="Arimo"/>
                <a:cs typeface="Arimo"/>
              </a:rPr>
              <a:t>yap</a:t>
            </a:r>
            <a:r>
              <a:rPr dirty="0" sz="850" spc="-40">
                <a:latin typeface="WenQuanYi Micro Hei Mono"/>
                <a:cs typeface="WenQuanYi Micro Hei Mono"/>
              </a:rPr>
              <a:t>ı</a:t>
            </a:r>
            <a:r>
              <a:rPr dirty="0" sz="850" spc="-40">
                <a:latin typeface="Arimo"/>
                <a:cs typeface="Arimo"/>
              </a:rPr>
              <a:t>labilmektedir. </a:t>
            </a:r>
            <a:r>
              <a:rPr dirty="0" sz="850" spc="-35">
                <a:latin typeface="Arimo"/>
                <a:cs typeface="Arimo"/>
              </a:rPr>
              <a:t>8086 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lemcisinde </a:t>
            </a:r>
            <a:r>
              <a:rPr dirty="0" sz="850" spc="-145">
                <a:latin typeface="Arimo"/>
                <a:cs typeface="Arimo"/>
              </a:rPr>
              <a:t>SP </a:t>
            </a:r>
            <a:r>
              <a:rPr dirty="0" sz="850" spc="-90">
                <a:latin typeface="Arimo"/>
                <a:cs typeface="Arimo"/>
              </a:rPr>
              <a:t>yazmac</a:t>
            </a:r>
            <a:r>
              <a:rPr dirty="0" sz="850" spc="-90">
                <a:latin typeface="WenQuanYi Micro Hei Mono"/>
                <a:cs typeface="WenQuanYi Micro Hei Mono"/>
              </a:rPr>
              <a:t>ı  </a:t>
            </a:r>
            <a:r>
              <a:rPr dirty="0" sz="850" spc="-160">
                <a:latin typeface="Arimo"/>
                <a:cs typeface="Arimo"/>
              </a:rPr>
              <a:t>y</a:t>
            </a:r>
            <a:r>
              <a:rPr dirty="0" sz="850" spc="-160">
                <a:latin typeface="WenQuanYi Micro Hei Mono"/>
                <a:cs typeface="WenQuanYi Micro Hei Mono"/>
              </a:rPr>
              <a:t>ığı</a:t>
            </a:r>
            <a:r>
              <a:rPr dirty="0" sz="850" spc="-160">
                <a:latin typeface="Arimo"/>
                <a:cs typeface="Arimo"/>
              </a:rPr>
              <a:t>n </a:t>
            </a:r>
            <a:r>
              <a:rPr dirty="0" sz="850" spc="-30">
                <a:latin typeface="Arimo"/>
                <a:cs typeface="Arimo"/>
              </a:rPr>
              <a:t>üzerinde </a:t>
            </a:r>
            <a:r>
              <a:rPr dirty="0" sz="850" spc="-20">
                <a:latin typeface="Arimo"/>
                <a:cs typeface="Arimo"/>
              </a:rPr>
              <a:t>bulunan </a:t>
            </a:r>
            <a:r>
              <a:rPr dirty="0" sz="850" spc="-10">
                <a:latin typeface="Arimo"/>
                <a:cs typeface="Arimo"/>
              </a:rPr>
              <a:t>dolu </a:t>
            </a:r>
            <a:r>
              <a:rPr dirty="0" sz="850" spc="-55">
                <a:latin typeface="Arimo"/>
                <a:cs typeface="Arimo"/>
              </a:rPr>
              <a:t>gözü</a:t>
            </a:r>
            <a:r>
              <a:rPr dirty="0" sz="850" spc="-114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göstermektedir.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5791" y="5773141"/>
            <a:ext cx="36322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10">
                <a:latin typeface="Arimo"/>
                <a:cs typeface="Arimo"/>
              </a:rPr>
              <a:t>POP</a:t>
            </a:r>
            <a:r>
              <a:rPr dirty="0" sz="850" spc="-105">
                <a:latin typeface="Arimo"/>
                <a:cs typeface="Arimo"/>
              </a:rPr>
              <a:t> </a:t>
            </a:r>
            <a:r>
              <a:rPr dirty="0" sz="850" spc="-50">
                <a:latin typeface="Arimo"/>
                <a:cs typeface="Arimo"/>
              </a:rPr>
              <a:t>src</a:t>
            </a:r>
            <a:endParaRPr sz="850">
              <a:latin typeface="Arimo"/>
              <a:cs typeface="Arim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8151" y="5773141"/>
            <a:ext cx="2348230" cy="290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94715" algn="l"/>
              </a:tabLst>
            </a:pPr>
            <a:r>
              <a:rPr dirty="0" sz="850" spc="-75">
                <a:latin typeface="Arimo"/>
                <a:cs typeface="Arimo"/>
              </a:rPr>
              <a:t>src</a:t>
            </a:r>
            <a:r>
              <a:rPr dirty="0" sz="850" spc="-75">
                <a:latin typeface="WenQuanYi Micro Hei Mono"/>
                <a:cs typeface="WenQuanYi Micro Hei Mono"/>
              </a:rPr>
              <a:t>←</a:t>
            </a:r>
            <a:r>
              <a:rPr dirty="0" sz="850" spc="-75">
                <a:latin typeface="Arimo"/>
                <a:cs typeface="Arimo"/>
              </a:rPr>
              <a:t>SS:[SP]	</a:t>
            </a:r>
            <a:r>
              <a:rPr dirty="0" sz="850" spc="-105">
                <a:latin typeface="Arimo"/>
                <a:cs typeface="Arimo"/>
              </a:rPr>
              <a:t>PUSH </a:t>
            </a:r>
            <a:r>
              <a:rPr dirty="0" sz="850" spc="-50">
                <a:latin typeface="Arimo"/>
                <a:cs typeface="Arimo"/>
              </a:rPr>
              <a:t>src </a:t>
            </a:r>
            <a:r>
              <a:rPr dirty="0" sz="850" spc="-150">
                <a:latin typeface="Arimo"/>
                <a:cs typeface="Arimo"/>
              </a:rPr>
              <a:t>SP</a:t>
            </a:r>
            <a:r>
              <a:rPr dirty="0" sz="850" spc="-170">
                <a:latin typeface="Arimo"/>
                <a:cs typeface="Arimo"/>
              </a:rPr>
              <a:t> </a:t>
            </a:r>
            <a:r>
              <a:rPr dirty="0" sz="850" spc="-80">
                <a:latin typeface="WenQuanYi Micro Hei Mono"/>
                <a:cs typeface="WenQuanYi Micro Hei Mono"/>
              </a:rPr>
              <a:t>←</a:t>
            </a:r>
            <a:r>
              <a:rPr dirty="0" sz="850" spc="-80">
                <a:latin typeface="Arimo"/>
                <a:cs typeface="Arimo"/>
              </a:rPr>
              <a:t>SP</a:t>
            </a:r>
            <a:r>
              <a:rPr dirty="0" sz="850" spc="-80">
                <a:latin typeface="WenQuanYi Micro Hei Mono"/>
                <a:cs typeface="WenQuanYi Micro Hei Mono"/>
              </a:rPr>
              <a:t>‐</a:t>
            </a:r>
            <a:r>
              <a:rPr dirty="0" sz="850" spc="-80">
                <a:latin typeface="Arimo"/>
                <a:cs typeface="Arimo"/>
              </a:rPr>
              <a:t>2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1777364" algn="l"/>
              </a:tabLst>
            </a:pPr>
            <a:r>
              <a:rPr dirty="0" sz="850" spc="-145">
                <a:latin typeface="Arimo"/>
                <a:cs typeface="Arimo"/>
              </a:rPr>
              <a:t>SP </a:t>
            </a:r>
            <a:r>
              <a:rPr dirty="0" sz="850" spc="-135">
                <a:latin typeface="Arimo"/>
                <a:cs typeface="Arimo"/>
              </a:rPr>
              <a:t> </a:t>
            </a:r>
            <a:r>
              <a:rPr dirty="0" sz="850" spc="-95">
                <a:latin typeface="WenQuanYi Micro Hei Mono"/>
                <a:cs typeface="WenQuanYi Micro Hei Mono"/>
              </a:rPr>
              <a:t>←</a:t>
            </a:r>
            <a:r>
              <a:rPr dirty="0" sz="850" spc="-95">
                <a:latin typeface="Arimo"/>
                <a:cs typeface="Arimo"/>
              </a:rPr>
              <a:t>SP+2	</a:t>
            </a:r>
            <a:r>
              <a:rPr dirty="0" sz="850" spc="-85">
                <a:latin typeface="Arimo"/>
                <a:cs typeface="Arimo"/>
              </a:rPr>
              <a:t>SS:[SP]</a:t>
            </a:r>
            <a:r>
              <a:rPr dirty="0" sz="850" spc="-95">
                <a:latin typeface="Arimo"/>
                <a:cs typeface="Arimo"/>
              </a:rPr>
              <a:t> </a:t>
            </a:r>
            <a:r>
              <a:rPr dirty="0" sz="850" spc="-55">
                <a:latin typeface="WenQuanYi Micro Hei Mono"/>
                <a:cs typeface="WenQuanYi Micro Hei Mono"/>
              </a:rPr>
              <a:t>←</a:t>
            </a:r>
            <a:r>
              <a:rPr dirty="0" sz="850" spc="-55">
                <a:latin typeface="Arimo"/>
                <a:cs typeface="Arimo"/>
              </a:rPr>
              <a:t>src</a:t>
            </a:r>
            <a:endParaRPr sz="850">
              <a:latin typeface="Arimo"/>
              <a:cs typeface="Arim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5791" y="6170239"/>
            <a:ext cx="4004945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40">
                <a:latin typeface="Arimo"/>
                <a:cs typeface="Arimo"/>
              </a:rPr>
              <a:t>ara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lemler </a:t>
            </a:r>
            <a:r>
              <a:rPr dirty="0" sz="850" spc="-110">
                <a:latin typeface="Arimo"/>
                <a:cs typeface="Arimo"/>
              </a:rPr>
              <a:t>PUSH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10">
                <a:latin typeface="Arimo"/>
                <a:cs typeface="Arimo"/>
              </a:rPr>
              <a:t>POP </a:t>
            </a:r>
            <a:r>
              <a:rPr dirty="0" sz="850" spc="-65">
                <a:latin typeface="Arimo"/>
                <a:cs typeface="Arimo"/>
              </a:rPr>
              <a:t>komutlar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 </a:t>
            </a:r>
            <a:r>
              <a:rPr dirty="0" sz="850" spc="-85">
                <a:latin typeface="Arimo"/>
                <a:cs typeface="Arimo"/>
              </a:rPr>
              <a:t>kullan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10">
                <a:latin typeface="Arimo"/>
                <a:cs typeface="Arimo"/>
              </a:rPr>
              <a:t>ile otomatik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35">
                <a:latin typeface="Arimo"/>
                <a:cs typeface="Arimo"/>
              </a:rPr>
              <a:t>gerçekle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ti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inden  </a:t>
            </a:r>
            <a:r>
              <a:rPr dirty="0" sz="850" spc="-75">
                <a:latin typeface="Arimo"/>
                <a:cs typeface="Arimo"/>
              </a:rPr>
              <a:t>dolay</a:t>
            </a:r>
            <a:r>
              <a:rPr dirty="0" sz="850" spc="-75">
                <a:latin typeface="WenQuanYi Micro Hei Mono"/>
                <a:cs typeface="WenQuanYi Micro Hei Mono"/>
              </a:rPr>
              <a:t>ı </a:t>
            </a:r>
            <a:r>
              <a:rPr dirty="0" sz="850" spc="-90">
                <a:latin typeface="Arimo"/>
                <a:cs typeface="Arimo"/>
              </a:rPr>
              <a:t>kullan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c</a:t>
            </a:r>
            <a:r>
              <a:rPr dirty="0" sz="850" spc="-9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müdahalesi </a:t>
            </a:r>
            <a:r>
              <a:rPr dirty="0" sz="850" spc="-40">
                <a:latin typeface="Arimo"/>
                <a:cs typeface="Arimo"/>
              </a:rPr>
              <a:t>gerekmez. </a:t>
            </a:r>
            <a:r>
              <a:rPr dirty="0" sz="850" spc="-110">
                <a:latin typeface="Arimo"/>
                <a:cs typeface="Arimo"/>
              </a:rPr>
              <a:t>POP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05">
                <a:latin typeface="Arimo"/>
                <a:cs typeface="Arimo"/>
              </a:rPr>
              <a:t>PUSH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bayraklar üzerinde  </a:t>
            </a:r>
            <a:r>
              <a:rPr dirty="0" sz="850" spc="-40">
                <a:latin typeface="Arimo"/>
                <a:cs typeface="Arimo"/>
              </a:rPr>
              <a:t>de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iklik </a:t>
            </a:r>
            <a:r>
              <a:rPr dirty="0" sz="850" spc="-45">
                <a:latin typeface="Arimo"/>
                <a:cs typeface="Arimo"/>
              </a:rPr>
              <a:t>yapmazlar. </a:t>
            </a:r>
            <a:r>
              <a:rPr dirty="0" sz="850" spc="-50">
                <a:latin typeface="Arimo"/>
                <a:cs typeface="Arimo"/>
              </a:rPr>
              <a:t>Ancak </a:t>
            </a:r>
            <a:r>
              <a:rPr dirty="0" sz="850" spc="-35">
                <a:latin typeface="Arimo"/>
                <a:cs typeface="Arimo"/>
              </a:rPr>
              <a:t>bayrak </a:t>
            </a:r>
            <a:r>
              <a:rPr dirty="0" sz="850" spc="-20">
                <a:latin typeface="Arimo"/>
                <a:cs typeface="Arimo"/>
              </a:rPr>
              <a:t>de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erlerini </a:t>
            </a:r>
            <a:r>
              <a:rPr dirty="0" sz="850" spc="-110">
                <a:latin typeface="Arimo"/>
                <a:cs typeface="Arimo"/>
              </a:rPr>
              <a:t>y</a:t>
            </a:r>
            <a:r>
              <a:rPr dirty="0" sz="850" spc="-110">
                <a:latin typeface="WenQuanYi Micro Hei Mono"/>
                <a:cs typeface="WenQuanYi Micro Hei Mono"/>
              </a:rPr>
              <a:t>ığı</a:t>
            </a:r>
            <a:r>
              <a:rPr dirty="0" sz="850" spc="-110">
                <a:latin typeface="Arimo"/>
                <a:cs typeface="Arimo"/>
              </a:rPr>
              <a:t>ndan </a:t>
            </a:r>
            <a:r>
              <a:rPr dirty="0" sz="850" spc="-45">
                <a:latin typeface="Arimo"/>
                <a:cs typeface="Arimo"/>
              </a:rPr>
              <a:t>çeken </a:t>
            </a:r>
            <a:r>
              <a:rPr dirty="0" sz="850" spc="-114">
                <a:latin typeface="Arimo"/>
                <a:cs typeface="Arimo"/>
              </a:rPr>
              <a:t>POPF </a:t>
            </a:r>
            <a:r>
              <a:rPr dirty="0" sz="850" spc="-15">
                <a:latin typeface="Arimo"/>
                <a:cs typeface="Arimo"/>
              </a:rPr>
              <a:t>komutu </a:t>
            </a:r>
            <a:r>
              <a:rPr dirty="0" sz="850" spc="-105">
                <a:latin typeface="Arimo"/>
                <a:cs typeface="Arimo"/>
              </a:rPr>
              <a:t>do</a:t>
            </a:r>
            <a:r>
              <a:rPr dirty="0" sz="850" spc="-105">
                <a:latin typeface="WenQuanYi Micro Hei Mono"/>
                <a:cs typeface="WenQuanYi Micro Hei Mono"/>
              </a:rPr>
              <a:t>ğ</a:t>
            </a:r>
            <a:r>
              <a:rPr dirty="0" sz="850" spc="-105">
                <a:latin typeface="Arimo"/>
                <a:cs typeface="Arimo"/>
              </a:rPr>
              <a:t>as</a:t>
            </a:r>
            <a:r>
              <a:rPr dirty="0" sz="850" spc="-105">
                <a:latin typeface="WenQuanYi Micro Hei Mono"/>
                <a:cs typeface="WenQuanYi Micro Hei Mono"/>
              </a:rPr>
              <a:t>ı  </a:t>
            </a:r>
            <a:r>
              <a:rPr dirty="0" sz="850" spc="-45">
                <a:latin typeface="Arimo"/>
                <a:cs typeface="Arimo"/>
              </a:rPr>
              <a:t>gere</a:t>
            </a:r>
            <a:r>
              <a:rPr dirty="0" sz="850" spc="-45">
                <a:latin typeface="WenQuanYi Micro Hei Mono"/>
                <a:cs typeface="WenQuanYi Micro Hei Mono"/>
              </a:rPr>
              <a:t>ğ</a:t>
            </a:r>
            <a:r>
              <a:rPr dirty="0" sz="850" spc="-45">
                <a:latin typeface="Arimo"/>
                <a:cs typeface="Arimo"/>
              </a:rPr>
              <a:t>i </a:t>
            </a:r>
            <a:r>
              <a:rPr dirty="0" sz="850" spc="-60">
                <a:latin typeface="Arimo"/>
                <a:cs typeface="Arimo"/>
              </a:rPr>
              <a:t>bayraklar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315">
                <a:latin typeface="WenQuanYi Micro Hei Mono"/>
                <a:cs typeface="WenQuanYi Micro Hei Mono"/>
              </a:rPr>
              <a:t> </a:t>
            </a:r>
            <a:r>
              <a:rPr dirty="0" sz="850" spc="-35">
                <a:latin typeface="Arimo"/>
                <a:cs typeface="Arimo"/>
              </a:rPr>
              <a:t>de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tirecektir.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035306" y="4389189"/>
            <a:ext cx="1637664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Arial"/>
                <a:cs typeface="Arial"/>
              </a:rPr>
              <a:t>POP Pop word of</a:t>
            </a:r>
            <a:r>
              <a:rPr dirty="0" sz="1150" spc="-9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stack</a:t>
            </a:r>
            <a:endParaRPr sz="11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18022" y="4772324"/>
            <a:ext cx="4004945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541395" indent="-635">
              <a:lnSpc>
                <a:spcPct val="102200"/>
              </a:lnSpc>
              <a:spcBef>
                <a:spcPts val="95"/>
              </a:spcBef>
            </a:pPr>
            <a:r>
              <a:rPr dirty="0" sz="850" spc="-110">
                <a:latin typeface="Arimo"/>
                <a:cs typeface="Arimo"/>
              </a:rPr>
              <a:t>POP </a:t>
            </a:r>
            <a:r>
              <a:rPr dirty="0" sz="850" spc="-30">
                <a:latin typeface="Arimo"/>
                <a:cs typeface="Arimo"/>
              </a:rPr>
              <a:t>regw  </a:t>
            </a:r>
            <a:r>
              <a:rPr dirty="0" sz="850" spc="-110">
                <a:latin typeface="Arimo"/>
                <a:cs typeface="Arimo"/>
              </a:rPr>
              <a:t>POP</a:t>
            </a:r>
            <a:r>
              <a:rPr dirty="0" sz="850" spc="-13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mem</a:t>
            </a:r>
            <a:endParaRPr sz="850">
              <a:latin typeface="Arimo"/>
              <a:cs typeface="Arimo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-190">
                <a:latin typeface="Arimo"/>
                <a:cs typeface="Arimo"/>
              </a:rPr>
              <a:t>Y</a:t>
            </a:r>
            <a:r>
              <a:rPr dirty="0" sz="850" spc="-190">
                <a:latin typeface="WenQuanYi Micro Hei Mono"/>
                <a:cs typeface="WenQuanYi Micro Hei Mono"/>
              </a:rPr>
              <a:t>ığı</a:t>
            </a:r>
            <a:r>
              <a:rPr dirty="0" sz="850" spc="-190">
                <a:latin typeface="Arimo"/>
                <a:cs typeface="Arimo"/>
              </a:rPr>
              <a:t>n </a:t>
            </a:r>
            <a:r>
              <a:rPr dirty="0" sz="850" spc="-30">
                <a:latin typeface="Arimo"/>
                <a:cs typeface="Arimo"/>
              </a:rPr>
              <a:t>üzerinden </a:t>
            </a:r>
            <a:r>
              <a:rPr dirty="0" sz="850" spc="-75">
                <a:latin typeface="Arimo"/>
                <a:cs typeface="Arimo"/>
              </a:rPr>
              <a:t>al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nan </a:t>
            </a:r>
            <a:r>
              <a:rPr dirty="0" sz="850" spc="-15">
                <a:latin typeface="Arimo"/>
                <a:cs typeface="Arimo"/>
              </a:rPr>
              <a:t>veriyi </a:t>
            </a:r>
            <a:r>
              <a:rPr dirty="0" sz="850" spc="-20">
                <a:latin typeface="Arimo"/>
                <a:cs typeface="Arimo"/>
              </a:rPr>
              <a:t>hedef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15">
                <a:latin typeface="Arimo"/>
                <a:cs typeface="Arimo"/>
              </a:rPr>
              <a:t>belirlenen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lenene </a:t>
            </a:r>
            <a:r>
              <a:rPr dirty="0" sz="850" spc="-65">
                <a:latin typeface="Arimo"/>
                <a:cs typeface="Arimo"/>
              </a:rPr>
              <a:t>aktar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p </a:t>
            </a:r>
            <a:r>
              <a:rPr dirty="0" sz="850" spc="-160">
                <a:latin typeface="Arimo"/>
                <a:cs typeface="Arimo"/>
              </a:rPr>
              <a:t>y</a:t>
            </a:r>
            <a:r>
              <a:rPr dirty="0" sz="850" spc="-160">
                <a:latin typeface="WenQuanYi Micro Hei Mono"/>
                <a:cs typeface="WenQuanYi Micro Hei Mono"/>
              </a:rPr>
              <a:t>ığı</a:t>
            </a:r>
            <a:r>
              <a:rPr dirty="0" sz="850" spc="-160">
                <a:latin typeface="Arimo"/>
                <a:cs typeface="Arimo"/>
              </a:rPr>
              <a:t>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aretçisi </a:t>
            </a:r>
            <a:r>
              <a:rPr dirty="0" sz="850" spc="-110">
                <a:latin typeface="Arimo"/>
                <a:cs typeface="Arimo"/>
              </a:rPr>
              <a:t>(SP  </a:t>
            </a:r>
            <a:r>
              <a:rPr dirty="0" sz="850" spc="-100">
                <a:latin typeface="Arimo"/>
                <a:cs typeface="Arimo"/>
              </a:rPr>
              <a:t>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eri)</a:t>
            </a:r>
            <a:r>
              <a:rPr dirty="0" sz="850" spc="-114">
                <a:latin typeface="Arimo"/>
                <a:cs typeface="Arimo"/>
              </a:rPr>
              <a:t> </a:t>
            </a:r>
            <a:r>
              <a:rPr dirty="0" sz="850" spc="-80">
                <a:latin typeface="Arimo"/>
                <a:cs typeface="Arimo"/>
              </a:rPr>
              <a:t>art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lacakt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18022" y="5434146"/>
            <a:ext cx="708660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lem:  </a:t>
            </a:r>
            <a:r>
              <a:rPr dirty="0" sz="850" spc="-45">
                <a:latin typeface="Arimo"/>
                <a:cs typeface="Arimo"/>
              </a:rPr>
              <a:t>Hed</a:t>
            </a:r>
            <a:r>
              <a:rPr dirty="0" sz="850" spc="-50">
                <a:latin typeface="Arimo"/>
                <a:cs typeface="Arimo"/>
              </a:rPr>
              <a:t>e</a:t>
            </a:r>
            <a:r>
              <a:rPr dirty="0" sz="850" spc="-90">
                <a:latin typeface="Arimo"/>
                <a:cs typeface="Arimo"/>
              </a:rPr>
              <a:t>f=S</a:t>
            </a:r>
            <a:r>
              <a:rPr dirty="0" sz="850" spc="-120">
                <a:latin typeface="Arimo"/>
                <a:cs typeface="Arimo"/>
              </a:rPr>
              <a:t>S</a:t>
            </a:r>
            <a:r>
              <a:rPr dirty="0" sz="850" spc="-10">
                <a:latin typeface="Arimo"/>
                <a:cs typeface="Arimo"/>
              </a:rPr>
              <a:t>:</a:t>
            </a:r>
            <a:r>
              <a:rPr dirty="0" sz="850" spc="-35">
                <a:latin typeface="Arimo"/>
                <a:cs typeface="Arimo"/>
              </a:rPr>
              <a:t>[</a:t>
            </a:r>
            <a:r>
              <a:rPr dirty="0" sz="850" spc="-90">
                <a:latin typeface="Arimo"/>
                <a:cs typeface="Arimo"/>
              </a:rPr>
              <a:t>E</a:t>
            </a:r>
            <a:r>
              <a:rPr dirty="0" sz="850" spc="-95">
                <a:latin typeface="Arimo"/>
                <a:cs typeface="Arimo"/>
              </a:rPr>
              <a:t>SP]</a:t>
            </a:r>
            <a:endParaRPr sz="850">
              <a:latin typeface="Arimo"/>
              <a:cs typeface="Arim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83275" y="5665482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58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58" y="828294"/>
                </a:lnTo>
                <a:lnTo>
                  <a:pt x="4412158" y="414528"/>
                </a:lnTo>
                <a:lnTo>
                  <a:pt x="4412158" y="413766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918022" y="5698878"/>
            <a:ext cx="1138555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40">
                <a:latin typeface="WenQuanYi Micro Hei Mono"/>
                <a:cs typeface="WenQuanYi Micro Hei Mono"/>
              </a:rPr>
              <a:t>İ</a:t>
            </a:r>
            <a:r>
              <a:rPr dirty="0" sz="850" spc="-40">
                <a:latin typeface="Arimo"/>
                <a:cs typeface="Arimo"/>
              </a:rPr>
              <a:t>f(sizeof(hedef)=16)</a:t>
            </a:r>
            <a:r>
              <a:rPr dirty="0" sz="850" spc="-70">
                <a:latin typeface="Arimo"/>
                <a:cs typeface="Arimo"/>
              </a:rPr>
              <a:t> </a:t>
            </a:r>
            <a:r>
              <a:rPr dirty="0" sz="850" spc="-10">
                <a:latin typeface="Arimo"/>
                <a:cs typeface="Arimo"/>
              </a:rPr>
              <a:t>then  </a:t>
            </a:r>
            <a:r>
              <a:rPr dirty="0" sz="850" spc="-120">
                <a:latin typeface="Arimo"/>
                <a:cs typeface="Arimo"/>
              </a:rPr>
              <a:t>ESP=ESP+2</a:t>
            </a:r>
            <a:endParaRPr sz="850">
              <a:latin typeface="Arimo"/>
              <a:cs typeface="Arimo"/>
            </a:endParaRPr>
          </a:p>
          <a:p>
            <a:pPr marL="12700" marR="631190">
              <a:lnSpc>
                <a:spcPct val="102200"/>
              </a:lnSpc>
            </a:pPr>
            <a:r>
              <a:rPr dirty="0" sz="850" spc="-70">
                <a:latin typeface="Arimo"/>
                <a:cs typeface="Arimo"/>
              </a:rPr>
              <a:t>Else  </a:t>
            </a:r>
            <a:r>
              <a:rPr dirty="0" sz="850" spc="-175">
                <a:latin typeface="Arimo"/>
                <a:cs typeface="Arimo"/>
              </a:rPr>
              <a:t>E</a:t>
            </a:r>
            <a:r>
              <a:rPr dirty="0" sz="850" spc="-160">
                <a:latin typeface="Arimo"/>
                <a:cs typeface="Arimo"/>
              </a:rPr>
              <a:t>S</a:t>
            </a:r>
            <a:r>
              <a:rPr dirty="0" sz="850" spc="-120">
                <a:latin typeface="Arimo"/>
                <a:cs typeface="Arimo"/>
              </a:rPr>
              <a:t>P</a:t>
            </a:r>
            <a:r>
              <a:rPr dirty="0" sz="850" spc="-70">
                <a:latin typeface="Arimo"/>
                <a:cs typeface="Arimo"/>
              </a:rPr>
              <a:t>=</a:t>
            </a:r>
            <a:r>
              <a:rPr dirty="0" sz="850" spc="-175">
                <a:latin typeface="Arimo"/>
                <a:cs typeface="Arimo"/>
              </a:rPr>
              <a:t>E</a:t>
            </a:r>
            <a:r>
              <a:rPr dirty="0" sz="850" spc="-160">
                <a:latin typeface="Arimo"/>
                <a:cs typeface="Arimo"/>
              </a:rPr>
              <a:t>S</a:t>
            </a:r>
            <a:r>
              <a:rPr dirty="0" sz="850" spc="-120">
                <a:latin typeface="Arimo"/>
                <a:cs typeface="Arimo"/>
              </a:rPr>
              <a:t>P</a:t>
            </a:r>
            <a:r>
              <a:rPr dirty="0" sz="850" spc="-70">
                <a:latin typeface="Arimo"/>
                <a:cs typeface="Arimo"/>
              </a:rPr>
              <a:t>+</a:t>
            </a:r>
            <a:r>
              <a:rPr dirty="0" sz="850" spc="-35">
                <a:latin typeface="Arimo"/>
                <a:cs typeface="Arimo"/>
              </a:rPr>
              <a:t>4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30">
                <a:latin typeface="Arimo"/>
                <a:cs typeface="Arimo"/>
              </a:rPr>
              <a:t>Endif</a:t>
            </a:r>
            <a:endParaRPr sz="850">
              <a:latin typeface="Arimo"/>
              <a:cs typeface="Arim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18022" y="6493802"/>
            <a:ext cx="3510279" cy="3784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-30">
                <a:latin typeface="Arimo"/>
                <a:cs typeface="Arimo"/>
              </a:rPr>
              <a:t>Örnek:</a:t>
            </a:r>
            <a:endParaRPr sz="750">
              <a:latin typeface="Arimo"/>
              <a:cs typeface="Arimo"/>
            </a:endParaRPr>
          </a:p>
          <a:p>
            <a:pPr marL="12700" marR="5080" indent="-635">
              <a:lnSpc>
                <a:spcPct val="102899"/>
              </a:lnSpc>
            </a:pPr>
            <a:r>
              <a:rPr dirty="0" sz="750" spc="-95">
                <a:latin typeface="Arimo"/>
                <a:cs typeface="Arimo"/>
              </a:rPr>
              <a:t>POP </a:t>
            </a:r>
            <a:r>
              <a:rPr dirty="0" sz="750" spc="-110">
                <a:latin typeface="Arimo"/>
                <a:cs typeface="Arimo"/>
              </a:rPr>
              <a:t>ECX;Y</a:t>
            </a:r>
            <a:r>
              <a:rPr dirty="0" sz="750" spc="-110">
                <a:latin typeface="WenQuanYi Micro Hei Mono"/>
                <a:cs typeface="WenQuanYi Micro Hei Mono"/>
              </a:rPr>
              <a:t>ığı</a:t>
            </a:r>
            <a:r>
              <a:rPr dirty="0" sz="750" spc="-110">
                <a:latin typeface="Arimo"/>
                <a:cs typeface="Arimo"/>
              </a:rPr>
              <a:t>ndan </a:t>
            </a:r>
            <a:r>
              <a:rPr dirty="0" sz="750" spc="-30">
                <a:latin typeface="Arimo"/>
                <a:cs typeface="Arimo"/>
              </a:rPr>
              <a:t>32 </a:t>
            </a:r>
            <a:r>
              <a:rPr dirty="0" sz="750">
                <a:latin typeface="Arimo"/>
                <a:cs typeface="Arimo"/>
              </a:rPr>
              <a:t>bitlik </a:t>
            </a:r>
            <a:r>
              <a:rPr dirty="0" sz="750" spc="-35">
                <a:latin typeface="Arimo"/>
                <a:cs typeface="Arimo"/>
              </a:rPr>
              <a:t>de</a:t>
            </a:r>
            <a:r>
              <a:rPr dirty="0" sz="750" spc="-35">
                <a:latin typeface="WenQuanYi Micro Hei Mono"/>
                <a:cs typeface="WenQuanYi Micro Hei Mono"/>
              </a:rPr>
              <a:t>ğ</a:t>
            </a:r>
            <a:r>
              <a:rPr dirty="0" sz="750" spc="-35">
                <a:latin typeface="Arimo"/>
                <a:cs typeface="Arimo"/>
              </a:rPr>
              <a:t>er </a:t>
            </a:r>
            <a:r>
              <a:rPr dirty="0" sz="750" spc="-125">
                <a:latin typeface="Arimo"/>
                <a:cs typeface="Arimo"/>
              </a:rPr>
              <a:t>ECX </a:t>
            </a:r>
            <a:r>
              <a:rPr dirty="0" sz="750" spc="-70">
                <a:latin typeface="Arimo"/>
                <a:cs typeface="Arimo"/>
              </a:rPr>
              <a:t>yazmac</a:t>
            </a:r>
            <a:r>
              <a:rPr dirty="0" sz="750" spc="-70">
                <a:latin typeface="WenQuanYi Micro Hei Mono"/>
                <a:cs typeface="WenQuanYi Micro Hei Mono"/>
              </a:rPr>
              <a:t>ı</a:t>
            </a:r>
            <a:r>
              <a:rPr dirty="0" sz="750" spc="-70">
                <a:latin typeface="Arimo"/>
                <a:cs typeface="Arimo"/>
              </a:rPr>
              <a:t>na </a:t>
            </a:r>
            <a:r>
              <a:rPr dirty="0" sz="750" spc="-100">
                <a:latin typeface="Arimo"/>
                <a:cs typeface="Arimo"/>
              </a:rPr>
              <a:t>al</a:t>
            </a:r>
            <a:r>
              <a:rPr dirty="0" sz="750" spc="-100">
                <a:latin typeface="WenQuanYi Micro Hei Mono"/>
                <a:cs typeface="WenQuanYi Micro Hei Mono"/>
              </a:rPr>
              <a:t>ı</a:t>
            </a:r>
            <a:r>
              <a:rPr dirty="0" sz="750" spc="-100">
                <a:latin typeface="Arimo"/>
                <a:cs typeface="Arimo"/>
              </a:rPr>
              <a:t>n</a:t>
            </a:r>
            <a:r>
              <a:rPr dirty="0" sz="750" spc="-100">
                <a:latin typeface="WenQuanYi Micro Hei Mono"/>
                <a:cs typeface="WenQuanYi Micro Hei Mono"/>
              </a:rPr>
              <a:t>ı</a:t>
            </a:r>
            <a:r>
              <a:rPr dirty="0" sz="750" spc="-100">
                <a:latin typeface="Arimo"/>
                <a:cs typeface="Arimo"/>
              </a:rPr>
              <a:t>r. ESP=ESP+4 </a:t>
            </a:r>
            <a:r>
              <a:rPr dirty="0" sz="750">
                <a:latin typeface="Arimo"/>
                <a:cs typeface="Arimo"/>
              </a:rPr>
              <a:t>olur </a:t>
            </a:r>
            <a:r>
              <a:rPr dirty="0" sz="750" spc="-25">
                <a:latin typeface="Arimo"/>
                <a:cs typeface="Arimo"/>
              </a:rPr>
              <a:t>(32 </a:t>
            </a:r>
            <a:r>
              <a:rPr dirty="0" sz="750" spc="10">
                <a:latin typeface="Arimo"/>
                <a:cs typeface="Arimo"/>
              </a:rPr>
              <a:t>bit </a:t>
            </a:r>
            <a:r>
              <a:rPr dirty="0" sz="750" spc="-30">
                <a:latin typeface="Arimo"/>
                <a:cs typeface="Arimo"/>
              </a:rPr>
              <a:t>i</a:t>
            </a:r>
            <a:r>
              <a:rPr dirty="0" sz="750" spc="-30">
                <a:latin typeface="WenQuanYi Micro Hei Mono"/>
                <a:cs typeface="WenQuanYi Micro Hei Mono"/>
              </a:rPr>
              <a:t>ş</a:t>
            </a:r>
            <a:r>
              <a:rPr dirty="0" sz="750" spc="-30">
                <a:latin typeface="Arimo"/>
                <a:cs typeface="Arimo"/>
              </a:rPr>
              <a:t>lemciler)  </a:t>
            </a:r>
            <a:r>
              <a:rPr dirty="0" sz="750" spc="-95">
                <a:latin typeface="Arimo"/>
                <a:cs typeface="Arimo"/>
              </a:rPr>
              <a:t>POP </a:t>
            </a:r>
            <a:r>
              <a:rPr dirty="0" sz="750" spc="-80">
                <a:latin typeface="Arimo"/>
                <a:cs typeface="Arimo"/>
              </a:rPr>
              <a:t>AX </a:t>
            </a:r>
            <a:r>
              <a:rPr dirty="0" sz="750" spc="-105">
                <a:latin typeface="Arimo"/>
                <a:cs typeface="Arimo"/>
              </a:rPr>
              <a:t>;Y</a:t>
            </a:r>
            <a:r>
              <a:rPr dirty="0" sz="750" spc="-105">
                <a:latin typeface="WenQuanYi Micro Hei Mono"/>
                <a:cs typeface="WenQuanYi Micro Hei Mono"/>
              </a:rPr>
              <a:t>ığı</a:t>
            </a:r>
            <a:r>
              <a:rPr dirty="0" sz="750" spc="-105">
                <a:latin typeface="Arimo"/>
                <a:cs typeface="Arimo"/>
              </a:rPr>
              <a:t>ndan </a:t>
            </a:r>
            <a:r>
              <a:rPr dirty="0" sz="750" spc="-30">
                <a:latin typeface="Arimo"/>
                <a:cs typeface="Arimo"/>
              </a:rPr>
              <a:t>16 </a:t>
            </a:r>
            <a:r>
              <a:rPr dirty="0" sz="750" spc="10">
                <a:latin typeface="Arimo"/>
                <a:cs typeface="Arimo"/>
              </a:rPr>
              <a:t>bit </a:t>
            </a:r>
            <a:r>
              <a:rPr dirty="0" sz="750" spc="-35">
                <a:latin typeface="Arimo"/>
                <a:cs typeface="Arimo"/>
              </a:rPr>
              <a:t>de</a:t>
            </a:r>
            <a:r>
              <a:rPr dirty="0" sz="750" spc="-35">
                <a:latin typeface="WenQuanYi Micro Hei Mono"/>
                <a:cs typeface="WenQuanYi Micro Hei Mono"/>
              </a:rPr>
              <a:t>ğ</a:t>
            </a:r>
            <a:r>
              <a:rPr dirty="0" sz="750" spc="-35">
                <a:latin typeface="Arimo"/>
                <a:cs typeface="Arimo"/>
              </a:rPr>
              <a:t>er </a:t>
            </a:r>
            <a:r>
              <a:rPr dirty="0" sz="750" spc="-80">
                <a:latin typeface="Arimo"/>
                <a:cs typeface="Arimo"/>
              </a:rPr>
              <a:t>AX </a:t>
            </a:r>
            <a:r>
              <a:rPr dirty="0" sz="750" spc="-70">
                <a:latin typeface="Arimo"/>
                <a:cs typeface="Arimo"/>
              </a:rPr>
              <a:t>yazmac</a:t>
            </a:r>
            <a:r>
              <a:rPr dirty="0" sz="750" spc="-70">
                <a:latin typeface="WenQuanYi Micro Hei Mono"/>
                <a:cs typeface="WenQuanYi Micro Hei Mono"/>
              </a:rPr>
              <a:t>ı</a:t>
            </a:r>
            <a:r>
              <a:rPr dirty="0" sz="750" spc="-70">
                <a:latin typeface="Arimo"/>
                <a:cs typeface="Arimo"/>
              </a:rPr>
              <a:t>na </a:t>
            </a:r>
            <a:r>
              <a:rPr dirty="0" sz="750" spc="-100">
                <a:latin typeface="Arimo"/>
                <a:cs typeface="Arimo"/>
              </a:rPr>
              <a:t>al</a:t>
            </a:r>
            <a:r>
              <a:rPr dirty="0" sz="750" spc="-100">
                <a:latin typeface="WenQuanYi Micro Hei Mono"/>
                <a:cs typeface="WenQuanYi Micro Hei Mono"/>
              </a:rPr>
              <a:t>ı</a:t>
            </a:r>
            <a:r>
              <a:rPr dirty="0" sz="750" spc="-100">
                <a:latin typeface="Arimo"/>
                <a:cs typeface="Arimo"/>
              </a:rPr>
              <a:t>n</a:t>
            </a:r>
            <a:r>
              <a:rPr dirty="0" sz="750" spc="-100">
                <a:latin typeface="WenQuanYi Micro Hei Mono"/>
                <a:cs typeface="WenQuanYi Micro Hei Mono"/>
              </a:rPr>
              <a:t>ı</a:t>
            </a:r>
            <a:r>
              <a:rPr dirty="0" sz="750" spc="-100">
                <a:latin typeface="Arimo"/>
                <a:cs typeface="Arimo"/>
              </a:rPr>
              <a:t>r. </a:t>
            </a:r>
            <a:r>
              <a:rPr dirty="0" sz="750" spc="-95">
                <a:latin typeface="Arimo"/>
                <a:cs typeface="Arimo"/>
              </a:rPr>
              <a:t>SP=SP+2</a:t>
            </a:r>
            <a:r>
              <a:rPr dirty="0" sz="750" spc="-140">
                <a:latin typeface="Arimo"/>
                <a:cs typeface="Arimo"/>
              </a:rPr>
              <a:t> </a:t>
            </a:r>
            <a:r>
              <a:rPr dirty="0" sz="750" spc="-35">
                <a:latin typeface="Arimo"/>
                <a:cs typeface="Arimo"/>
              </a:rPr>
              <a:t>olur.</a:t>
            </a:r>
            <a:endParaRPr sz="750">
              <a:latin typeface="Arimo"/>
              <a:cs typeface="Arim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271</a:t>
            </a:r>
            <a:endParaRPr sz="550">
              <a:latin typeface="Arimo"/>
              <a:cs typeface="Arim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272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518" y="616025"/>
            <a:ext cx="217233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20" b="1">
                <a:latin typeface="Arial"/>
                <a:cs typeface="Arial"/>
              </a:rPr>
              <a:t>POPA </a:t>
            </a:r>
            <a:r>
              <a:rPr dirty="0" sz="1150" b="1">
                <a:latin typeface="Arial"/>
                <a:cs typeface="Arial"/>
              </a:rPr>
              <a:t>Pop </a:t>
            </a:r>
            <a:r>
              <a:rPr dirty="0" sz="1150" spc="-5" b="1">
                <a:latin typeface="Arial"/>
                <a:cs typeface="Arial"/>
              </a:rPr>
              <a:t>all general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registers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229" y="999883"/>
            <a:ext cx="4004945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95"/>
              </a:spcBef>
            </a:pPr>
            <a:r>
              <a:rPr dirty="0" sz="750" spc="-125">
                <a:latin typeface="Arimo"/>
                <a:cs typeface="Arimo"/>
              </a:rPr>
              <a:t>SP </a:t>
            </a:r>
            <a:r>
              <a:rPr dirty="0" sz="750" spc="-80">
                <a:latin typeface="Arimo"/>
                <a:cs typeface="Arimo"/>
              </a:rPr>
              <a:t>yazmac</a:t>
            </a:r>
            <a:r>
              <a:rPr dirty="0" sz="750" spc="-80">
                <a:latin typeface="WenQuanYi Micro Hei Mono"/>
                <a:cs typeface="WenQuanYi Micro Hei Mono"/>
              </a:rPr>
              <a:t>ı </a:t>
            </a:r>
            <a:r>
              <a:rPr dirty="0" sz="750" spc="-20">
                <a:latin typeface="Arimo"/>
                <a:cs typeface="Arimo"/>
              </a:rPr>
              <a:t>haricindeki </a:t>
            </a:r>
            <a:r>
              <a:rPr dirty="0" sz="750" spc="5">
                <a:latin typeface="Arimo"/>
                <a:cs typeface="Arimo"/>
              </a:rPr>
              <a:t>tüm </a:t>
            </a:r>
            <a:r>
              <a:rPr dirty="0" sz="750" spc="-30">
                <a:latin typeface="Arimo"/>
                <a:cs typeface="Arimo"/>
              </a:rPr>
              <a:t>genel </a:t>
            </a:r>
            <a:r>
              <a:rPr dirty="0" sz="750" spc="-75">
                <a:latin typeface="Arimo"/>
                <a:cs typeface="Arimo"/>
              </a:rPr>
              <a:t>amaçl</a:t>
            </a:r>
            <a:r>
              <a:rPr dirty="0" sz="750" spc="-75">
                <a:latin typeface="WenQuanYi Micro Hei Mono"/>
                <a:cs typeface="WenQuanYi Micro Hei Mono"/>
              </a:rPr>
              <a:t>ı </a:t>
            </a:r>
            <a:r>
              <a:rPr dirty="0" sz="750" spc="-55">
                <a:latin typeface="Arimo"/>
                <a:cs typeface="Arimo"/>
              </a:rPr>
              <a:t>yazmaçlar</a:t>
            </a:r>
            <a:r>
              <a:rPr dirty="0" sz="750" spc="-55">
                <a:latin typeface="WenQuanYi Micro Hei Mono"/>
                <a:cs typeface="WenQuanYi Micro Hei Mono"/>
              </a:rPr>
              <a:t>ı</a:t>
            </a:r>
            <a:r>
              <a:rPr dirty="0" sz="750" spc="-55">
                <a:latin typeface="Arimo"/>
                <a:cs typeface="Arimo"/>
              </a:rPr>
              <a:t>n </a:t>
            </a:r>
            <a:r>
              <a:rPr dirty="0" sz="750" spc="-100">
                <a:latin typeface="Arimo"/>
                <a:cs typeface="Arimo"/>
              </a:rPr>
              <a:t>y</a:t>
            </a:r>
            <a:r>
              <a:rPr dirty="0" sz="750" spc="-100">
                <a:latin typeface="WenQuanYi Micro Hei Mono"/>
                <a:cs typeface="WenQuanYi Micro Hei Mono"/>
              </a:rPr>
              <a:t>ığı</a:t>
            </a:r>
            <a:r>
              <a:rPr dirty="0" sz="750" spc="-100">
                <a:latin typeface="Arimo"/>
                <a:cs typeface="Arimo"/>
              </a:rPr>
              <a:t>ndan </a:t>
            </a:r>
            <a:r>
              <a:rPr dirty="0" sz="750" spc="-105">
                <a:latin typeface="Arimo"/>
                <a:cs typeface="Arimo"/>
              </a:rPr>
              <a:t>al</a:t>
            </a:r>
            <a:r>
              <a:rPr dirty="0" sz="750" spc="-105">
                <a:latin typeface="WenQuanYi Micro Hei Mono"/>
                <a:cs typeface="WenQuanYi Micro Hei Mono"/>
              </a:rPr>
              <a:t>ı</a:t>
            </a:r>
            <a:r>
              <a:rPr dirty="0" sz="750" spc="-105">
                <a:latin typeface="Arimo"/>
                <a:cs typeface="Arimo"/>
              </a:rPr>
              <a:t>nmas</a:t>
            </a:r>
            <a:r>
              <a:rPr dirty="0" sz="750" spc="-105">
                <a:latin typeface="WenQuanYi Micro Hei Mono"/>
                <a:cs typeface="WenQuanYi Micro Hei Mono"/>
              </a:rPr>
              <a:t>ı</a:t>
            </a:r>
            <a:r>
              <a:rPr dirty="0" sz="750" spc="-105">
                <a:latin typeface="Arimo"/>
                <a:cs typeface="Arimo"/>
              </a:rPr>
              <a:t>n</a:t>
            </a:r>
            <a:r>
              <a:rPr dirty="0" sz="750" spc="-105">
                <a:latin typeface="WenQuanYi Micro Hei Mono"/>
                <a:cs typeface="WenQuanYi Micro Hei Mono"/>
              </a:rPr>
              <a:t>ı </a:t>
            </a:r>
            <a:r>
              <a:rPr dirty="0" sz="750" spc="-50">
                <a:latin typeface="Arimo"/>
                <a:cs typeface="Arimo"/>
              </a:rPr>
              <a:t>sa</a:t>
            </a:r>
            <a:r>
              <a:rPr dirty="0" sz="750" spc="-50">
                <a:latin typeface="WenQuanYi Micro Hei Mono"/>
                <a:cs typeface="WenQuanYi Micro Hei Mono"/>
              </a:rPr>
              <a:t>ğ</a:t>
            </a:r>
            <a:r>
              <a:rPr dirty="0" sz="750" spc="-50">
                <a:latin typeface="Arimo"/>
                <a:cs typeface="Arimo"/>
              </a:rPr>
              <a:t>lar. </a:t>
            </a:r>
            <a:r>
              <a:rPr dirty="0" sz="750" spc="-30">
                <a:latin typeface="Arimo"/>
                <a:cs typeface="Arimo"/>
              </a:rPr>
              <a:t>80286 </a:t>
            </a:r>
            <a:r>
              <a:rPr dirty="0" sz="750" spc="-35">
                <a:latin typeface="Arimo"/>
                <a:cs typeface="Arimo"/>
              </a:rPr>
              <a:t>ve </a:t>
            </a:r>
            <a:r>
              <a:rPr dirty="0" sz="750" spc="-20">
                <a:latin typeface="Arimo"/>
                <a:cs typeface="Arimo"/>
              </a:rPr>
              <a:t>üstü  </a:t>
            </a:r>
            <a:r>
              <a:rPr dirty="0" sz="750" spc="-30">
                <a:latin typeface="Arimo"/>
                <a:cs typeface="Arimo"/>
              </a:rPr>
              <a:t>i</a:t>
            </a:r>
            <a:r>
              <a:rPr dirty="0" sz="750" spc="-30">
                <a:latin typeface="WenQuanYi Micro Hei Mono"/>
                <a:cs typeface="WenQuanYi Micro Hei Mono"/>
              </a:rPr>
              <a:t>ş</a:t>
            </a:r>
            <a:r>
              <a:rPr dirty="0" sz="750" spc="-30">
                <a:latin typeface="Arimo"/>
                <a:cs typeface="Arimo"/>
              </a:rPr>
              <a:t>lemcilerde</a:t>
            </a:r>
            <a:r>
              <a:rPr dirty="0" sz="750" spc="-45">
                <a:latin typeface="Arimo"/>
                <a:cs typeface="Arimo"/>
              </a:rPr>
              <a:t> </a:t>
            </a:r>
            <a:r>
              <a:rPr dirty="0" sz="750" spc="-35">
                <a:latin typeface="Arimo"/>
                <a:cs typeface="Arimo"/>
              </a:rPr>
              <a:t>kullan</a:t>
            </a:r>
            <a:r>
              <a:rPr dirty="0" sz="750" spc="-35">
                <a:latin typeface="WenQuanYi Micro Hei Mono"/>
                <a:cs typeface="WenQuanYi Micro Hei Mono"/>
              </a:rPr>
              <a:t>ı</a:t>
            </a:r>
            <a:r>
              <a:rPr dirty="0" sz="750" spc="-35">
                <a:latin typeface="Arimo"/>
                <a:cs typeface="Arimo"/>
              </a:rPr>
              <a:t>labilir.</a:t>
            </a:r>
            <a:endParaRPr sz="75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425" y="1352857"/>
            <a:ext cx="1940560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-100">
                <a:latin typeface="Arimo"/>
                <a:cs typeface="Arimo"/>
              </a:rPr>
              <a:t>POPA </a:t>
            </a:r>
            <a:r>
              <a:rPr dirty="0" sz="750" spc="-95">
                <a:latin typeface="Arimo"/>
                <a:cs typeface="Arimo"/>
              </a:rPr>
              <a:t>yap</a:t>
            </a:r>
            <a:r>
              <a:rPr dirty="0" sz="750" spc="-95">
                <a:latin typeface="WenQuanYi Micro Hei Mono"/>
                <a:cs typeface="WenQuanYi Micro Hei Mono"/>
              </a:rPr>
              <a:t>ı</a:t>
            </a:r>
            <a:r>
              <a:rPr dirty="0" sz="750" spc="-95">
                <a:latin typeface="Arimo"/>
                <a:cs typeface="Arimo"/>
              </a:rPr>
              <a:t>ld</a:t>
            </a:r>
            <a:r>
              <a:rPr dirty="0" sz="750" spc="-95">
                <a:latin typeface="WenQuanYi Micro Hei Mono"/>
                <a:cs typeface="WenQuanYi Micro Hei Mono"/>
              </a:rPr>
              <a:t>ığı</a:t>
            </a:r>
            <a:r>
              <a:rPr dirty="0" sz="750" spc="-95">
                <a:latin typeface="Arimo"/>
                <a:cs typeface="Arimo"/>
              </a:rPr>
              <a:t>nda </a:t>
            </a:r>
            <a:r>
              <a:rPr dirty="0" sz="750" spc="-80">
                <a:latin typeface="Arimo"/>
                <a:cs typeface="Arimo"/>
              </a:rPr>
              <a:t>a</a:t>
            </a:r>
            <a:r>
              <a:rPr dirty="0" sz="750" spc="-80">
                <a:latin typeface="WenQuanYi Micro Hei Mono"/>
                <a:cs typeface="WenQuanYi Micro Hei Mono"/>
              </a:rPr>
              <a:t>ş</a:t>
            </a:r>
            <a:r>
              <a:rPr dirty="0" sz="750" spc="-80">
                <a:latin typeface="Arimo"/>
                <a:cs typeface="Arimo"/>
              </a:rPr>
              <a:t>a</a:t>
            </a:r>
            <a:r>
              <a:rPr dirty="0" sz="750" spc="-80">
                <a:latin typeface="WenQuanYi Micro Hei Mono"/>
                <a:cs typeface="WenQuanYi Micro Hei Mono"/>
              </a:rPr>
              <a:t>ğı</a:t>
            </a:r>
            <a:r>
              <a:rPr dirty="0" sz="750" spc="-80">
                <a:latin typeface="Arimo"/>
                <a:cs typeface="Arimo"/>
              </a:rPr>
              <a:t>daki </a:t>
            </a:r>
            <a:r>
              <a:rPr dirty="0" sz="750" spc="-25">
                <a:latin typeface="Arimo"/>
                <a:cs typeface="Arimo"/>
              </a:rPr>
              <a:t>i</a:t>
            </a:r>
            <a:r>
              <a:rPr dirty="0" sz="750" spc="-25">
                <a:latin typeface="WenQuanYi Micro Hei Mono"/>
                <a:cs typeface="WenQuanYi Micro Hei Mono"/>
              </a:rPr>
              <a:t>ş</a:t>
            </a:r>
            <a:r>
              <a:rPr dirty="0" sz="750" spc="-25">
                <a:latin typeface="Arimo"/>
                <a:cs typeface="Arimo"/>
              </a:rPr>
              <a:t>lemler</a:t>
            </a:r>
            <a:r>
              <a:rPr dirty="0" sz="750" spc="-120">
                <a:latin typeface="Arimo"/>
                <a:cs typeface="Arimo"/>
              </a:rPr>
              <a:t> </a:t>
            </a:r>
            <a:r>
              <a:rPr dirty="0" sz="750" spc="-35">
                <a:latin typeface="Arimo"/>
                <a:cs typeface="Arimo"/>
              </a:rPr>
              <a:t>gerçekle</a:t>
            </a:r>
            <a:r>
              <a:rPr dirty="0" sz="750" spc="-35">
                <a:latin typeface="WenQuanYi Micro Hei Mono"/>
                <a:cs typeface="WenQuanYi Micro Hei Mono"/>
              </a:rPr>
              <a:t>ş</a:t>
            </a:r>
            <a:r>
              <a:rPr dirty="0" sz="750" spc="-35">
                <a:latin typeface="Arimo"/>
                <a:cs typeface="Arimo"/>
              </a:rPr>
              <a:t>ir:</a:t>
            </a:r>
            <a:endParaRPr sz="7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229" y="1588172"/>
            <a:ext cx="2521585" cy="967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2208530">
              <a:lnSpc>
                <a:spcPct val="102899"/>
              </a:lnSpc>
              <a:spcBef>
                <a:spcPts val="95"/>
              </a:spcBef>
            </a:pPr>
            <a:r>
              <a:rPr dirty="0" sz="750" spc="-95">
                <a:latin typeface="Arimo"/>
                <a:cs typeface="Arimo"/>
              </a:rPr>
              <a:t>POP </a:t>
            </a:r>
            <a:r>
              <a:rPr dirty="0" sz="750" spc="-45">
                <a:latin typeface="Arimo"/>
                <a:cs typeface="Arimo"/>
              </a:rPr>
              <a:t>DI  </a:t>
            </a:r>
            <a:r>
              <a:rPr dirty="0" sz="750" spc="-95">
                <a:latin typeface="Arimo"/>
                <a:cs typeface="Arimo"/>
              </a:rPr>
              <a:t>POP </a:t>
            </a:r>
            <a:r>
              <a:rPr dirty="0" sz="750" spc="-80">
                <a:latin typeface="Arimo"/>
                <a:cs typeface="Arimo"/>
              </a:rPr>
              <a:t>SI  </a:t>
            </a:r>
            <a:r>
              <a:rPr dirty="0" sz="750" spc="-95">
                <a:latin typeface="Arimo"/>
                <a:cs typeface="Arimo"/>
              </a:rPr>
              <a:t>POP</a:t>
            </a:r>
            <a:r>
              <a:rPr dirty="0" sz="750" spc="-120">
                <a:latin typeface="Arimo"/>
                <a:cs typeface="Arimo"/>
              </a:rPr>
              <a:t> </a:t>
            </a:r>
            <a:r>
              <a:rPr dirty="0" sz="750" spc="-100">
                <a:latin typeface="Arimo"/>
                <a:cs typeface="Arimo"/>
              </a:rPr>
              <a:t>BP</a:t>
            </a:r>
            <a:endParaRPr sz="750">
              <a:latin typeface="Arimo"/>
              <a:cs typeface="Arimo"/>
            </a:endParaRPr>
          </a:p>
          <a:p>
            <a:pPr algn="just" marL="12700" marR="5080" indent="-635">
              <a:lnSpc>
                <a:spcPct val="102899"/>
              </a:lnSpc>
            </a:pPr>
            <a:r>
              <a:rPr dirty="0" sz="750" spc="-65">
                <a:latin typeface="Arimo"/>
                <a:cs typeface="Arimo"/>
              </a:rPr>
              <a:t>ADD </a:t>
            </a:r>
            <a:r>
              <a:rPr dirty="0" sz="750" spc="-80">
                <a:latin typeface="Arimo"/>
                <a:cs typeface="Arimo"/>
              </a:rPr>
              <a:t>SP,2; </a:t>
            </a:r>
            <a:r>
              <a:rPr dirty="0" sz="750" spc="-130">
                <a:latin typeface="Arimo"/>
                <a:cs typeface="Arimo"/>
              </a:rPr>
              <a:t>SP </a:t>
            </a:r>
            <a:r>
              <a:rPr dirty="0" sz="750" spc="-90">
                <a:latin typeface="Arimo"/>
                <a:cs typeface="Arimo"/>
              </a:rPr>
              <a:t>yazmac</a:t>
            </a:r>
            <a:r>
              <a:rPr dirty="0" sz="750" spc="-90">
                <a:latin typeface="WenQuanYi Micro Hei Mono"/>
                <a:cs typeface="WenQuanYi Micro Hei Mono"/>
              </a:rPr>
              <a:t>ı</a:t>
            </a:r>
            <a:r>
              <a:rPr dirty="0" sz="750" spc="-90">
                <a:latin typeface="Arimo"/>
                <a:cs typeface="Arimo"/>
              </a:rPr>
              <a:t>n</a:t>
            </a:r>
            <a:r>
              <a:rPr dirty="0" sz="750" spc="-90">
                <a:latin typeface="WenQuanYi Micro Hei Mono"/>
                <a:cs typeface="WenQuanYi Micro Hei Mono"/>
              </a:rPr>
              <a:t>ı</a:t>
            </a:r>
            <a:r>
              <a:rPr dirty="0" sz="750" spc="-90">
                <a:latin typeface="Arimo"/>
                <a:cs typeface="Arimo"/>
              </a:rPr>
              <a:t>n </a:t>
            </a:r>
            <a:r>
              <a:rPr dirty="0" sz="750" spc="-25">
                <a:latin typeface="Arimo"/>
                <a:cs typeface="Arimo"/>
              </a:rPr>
              <a:t>de</a:t>
            </a:r>
            <a:r>
              <a:rPr dirty="0" sz="750" spc="-25">
                <a:latin typeface="WenQuanYi Micro Hei Mono"/>
                <a:cs typeface="WenQuanYi Micro Hei Mono"/>
              </a:rPr>
              <a:t>ğ</a:t>
            </a:r>
            <a:r>
              <a:rPr dirty="0" sz="750" spc="-25">
                <a:latin typeface="Arimo"/>
                <a:cs typeface="Arimo"/>
              </a:rPr>
              <a:t>erinin </a:t>
            </a:r>
            <a:r>
              <a:rPr dirty="0" sz="750" spc="-40">
                <a:latin typeface="Arimo"/>
                <a:cs typeface="Arimo"/>
              </a:rPr>
              <a:t>de</a:t>
            </a:r>
            <a:r>
              <a:rPr dirty="0" sz="750" spc="-40">
                <a:latin typeface="WenQuanYi Micro Hei Mono"/>
                <a:cs typeface="WenQuanYi Micro Hei Mono"/>
              </a:rPr>
              <a:t>ğ</a:t>
            </a:r>
            <a:r>
              <a:rPr dirty="0" sz="750" spc="-40">
                <a:latin typeface="Arimo"/>
                <a:cs typeface="Arimo"/>
              </a:rPr>
              <a:t>i</a:t>
            </a:r>
            <a:r>
              <a:rPr dirty="0" sz="750" spc="-40">
                <a:latin typeface="WenQuanYi Micro Hei Mono"/>
                <a:cs typeface="WenQuanYi Micro Hei Mono"/>
              </a:rPr>
              <a:t>ş</a:t>
            </a:r>
            <a:r>
              <a:rPr dirty="0" sz="750" spc="-40">
                <a:latin typeface="Arimo"/>
                <a:cs typeface="Arimo"/>
              </a:rPr>
              <a:t>mesini </a:t>
            </a:r>
            <a:r>
              <a:rPr dirty="0" sz="750" spc="-25">
                <a:latin typeface="Arimo"/>
                <a:cs typeface="Arimo"/>
              </a:rPr>
              <a:t>engellemek </a:t>
            </a:r>
            <a:r>
              <a:rPr dirty="0" sz="750" spc="-15">
                <a:latin typeface="Arimo"/>
                <a:cs typeface="Arimo"/>
              </a:rPr>
              <a:t>için  </a:t>
            </a:r>
            <a:r>
              <a:rPr dirty="0" sz="750" spc="-95">
                <a:latin typeface="Arimo"/>
                <a:cs typeface="Arimo"/>
              </a:rPr>
              <a:t>POP</a:t>
            </a:r>
            <a:r>
              <a:rPr dirty="0" sz="750" spc="-45">
                <a:latin typeface="Arimo"/>
                <a:cs typeface="Arimo"/>
              </a:rPr>
              <a:t> </a:t>
            </a:r>
            <a:r>
              <a:rPr dirty="0" sz="750" spc="-100">
                <a:latin typeface="Arimo"/>
                <a:cs typeface="Arimo"/>
              </a:rPr>
              <a:t>BX</a:t>
            </a:r>
            <a:endParaRPr sz="750">
              <a:latin typeface="Arimo"/>
              <a:cs typeface="Arimo"/>
            </a:endParaRPr>
          </a:p>
          <a:p>
            <a:pPr algn="just" marL="12700" marR="2202815">
              <a:lnSpc>
                <a:spcPct val="103000"/>
              </a:lnSpc>
            </a:pPr>
            <a:r>
              <a:rPr dirty="0" sz="750" spc="-95">
                <a:latin typeface="Arimo"/>
                <a:cs typeface="Arimo"/>
              </a:rPr>
              <a:t>POP</a:t>
            </a:r>
            <a:r>
              <a:rPr dirty="0" sz="750" spc="-120">
                <a:latin typeface="Arimo"/>
                <a:cs typeface="Arimo"/>
              </a:rPr>
              <a:t> </a:t>
            </a:r>
            <a:r>
              <a:rPr dirty="0" sz="750" spc="-90">
                <a:latin typeface="Arimo"/>
                <a:cs typeface="Arimo"/>
              </a:rPr>
              <a:t>DX  </a:t>
            </a:r>
            <a:r>
              <a:rPr dirty="0" sz="750" spc="-95">
                <a:latin typeface="Arimo"/>
                <a:cs typeface="Arimo"/>
              </a:rPr>
              <a:t>POP </a:t>
            </a:r>
            <a:r>
              <a:rPr dirty="0" sz="750" spc="-120">
                <a:latin typeface="Arimo"/>
                <a:cs typeface="Arimo"/>
              </a:rPr>
              <a:t>CX  </a:t>
            </a:r>
            <a:r>
              <a:rPr dirty="0" sz="750" spc="-95">
                <a:latin typeface="Arimo"/>
                <a:cs typeface="Arimo"/>
              </a:rPr>
              <a:t>POP</a:t>
            </a:r>
            <a:r>
              <a:rPr dirty="0" sz="750" spc="-130">
                <a:latin typeface="Arimo"/>
                <a:cs typeface="Arimo"/>
              </a:rPr>
              <a:t> </a:t>
            </a:r>
            <a:r>
              <a:rPr dirty="0" sz="750" spc="-80">
                <a:latin typeface="Arimo"/>
                <a:cs typeface="Arimo"/>
              </a:rPr>
              <a:t>AX</a:t>
            </a:r>
            <a:endParaRPr sz="7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273</a:t>
            </a:r>
            <a:endParaRPr sz="55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35306" y="616025"/>
            <a:ext cx="281432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15" b="1">
                <a:latin typeface="Arial"/>
                <a:cs typeface="Arial"/>
              </a:rPr>
              <a:t>POPAD </a:t>
            </a:r>
            <a:r>
              <a:rPr dirty="0" sz="1150" b="1">
                <a:latin typeface="Arial"/>
                <a:cs typeface="Arial"/>
              </a:rPr>
              <a:t>Pop </a:t>
            </a:r>
            <a:r>
              <a:rPr dirty="0" sz="1150" spc="-5" b="1">
                <a:latin typeface="Arial"/>
                <a:cs typeface="Arial"/>
              </a:rPr>
              <a:t>all general</a:t>
            </a:r>
            <a:r>
              <a:rPr dirty="0" sz="1150" spc="25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registers-double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8022" y="999883"/>
            <a:ext cx="3316604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-130">
                <a:latin typeface="Arimo"/>
                <a:cs typeface="Arimo"/>
              </a:rPr>
              <a:t>ESP</a:t>
            </a:r>
            <a:r>
              <a:rPr dirty="0" sz="750" spc="-110">
                <a:latin typeface="Arimo"/>
                <a:cs typeface="Arimo"/>
              </a:rPr>
              <a:t> </a:t>
            </a:r>
            <a:r>
              <a:rPr dirty="0" sz="750" spc="-80">
                <a:latin typeface="Arimo"/>
                <a:cs typeface="Arimo"/>
              </a:rPr>
              <a:t>yazmac</a:t>
            </a:r>
            <a:r>
              <a:rPr dirty="0" sz="750" spc="-80">
                <a:latin typeface="WenQuanYi Micro Hei Mono"/>
                <a:cs typeface="WenQuanYi Micro Hei Mono"/>
              </a:rPr>
              <a:t>ı</a:t>
            </a:r>
            <a:r>
              <a:rPr dirty="0" sz="750" spc="-280">
                <a:latin typeface="WenQuanYi Micro Hei Mono"/>
                <a:cs typeface="WenQuanYi Micro Hei Mono"/>
              </a:rPr>
              <a:t> </a:t>
            </a:r>
            <a:r>
              <a:rPr dirty="0" sz="750" spc="-20">
                <a:latin typeface="Arimo"/>
                <a:cs typeface="Arimo"/>
              </a:rPr>
              <a:t>hariç</a:t>
            </a:r>
            <a:r>
              <a:rPr dirty="0" sz="750" spc="-40">
                <a:latin typeface="Arimo"/>
                <a:cs typeface="Arimo"/>
              </a:rPr>
              <a:t> </a:t>
            </a:r>
            <a:r>
              <a:rPr dirty="0" sz="750" spc="-30">
                <a:latin typeface="Arimo"/>
                <a:cs typeface="Arimo"/>
              </a:rPr>
              <a:t>32</a:t>
            </a:r>
            <a:r>
              <a:rPr dirty="0" sz="750" spc="-25">
                <a:latin typeface="Arimo"/>
                <a:cs typeface="Arimo"/>
              </a:rPr>
              <a:t> </a:t>
            </a:r>
            <a:r>
              <a:rPr dirty="0" sz="750">
                <a:latin typeface="Arimo"/>
                <a:cs typeface="Arimo"/>
              </a:rPr>
              <a:t>bitlik</a:t>
            </a:r>
            <a:r>
              <a:rPr dirty="0" sz="750" spc="-40">
                <a:latin typeface="Arimo"/>
                <a:cs typeface="Arimo"/>
              </a:rPr>
              <a:t> </a:t>
            </a:r>
            <a:r>
              <a:rPr dirty="0" sz="750" spc="5">
                <a:latin typeface="Arimo"/>
                <a:cs typeface="Arimo"/>
              </a:rPr>
              <a:t>tüm</a:t>
            </a:r>
            <a:r>
              <a:rPr dirty="0" sz="750" spc="-35">
                <a:latin typeface="Arimo"/>
                <a:cs typeface="Arimo"/>
              </a:rPr>
              <a:t> </a:t>
            </a:r>
            <a:r>
              <a:rPr dirty="0" sz="750" spc="-30">
                <a:latin typeface="Arimo"/>
                <a:cs typeface="Arimo"/>
              </a:rPr>
              <a:t>genel</a:t>
            </a:r>
            <a:r>
              <a:rPr dirty="0" sz="750" spc="-35">
                <a:latin typeface="Arimo"/>
                <a:cs typeface="Arimo"/>
              </a:rPr>
              <a:t> </a:t>
            </a:r>
            <a:r>
              <a:rPr dirty="0" sz="750" spc="-70">
                <a:latin typeface="Arimo"/>
                <a:cs typeface="Arimo"/>
              </a:rPr>
              <a:t>amaçl</a:t>
            </a:r>
            <a:r>
              <a:rPr dirty="0" sz="750" spc="-70">
                <a:latin typeface="WenQuanYi Micro Hei Mono"/>
                <a:cs typeface="WenQuanYi Micro Hei Mono"/>
              </a:rPr>
              <a:t>ı</a:t>
            </a:r>
            <a:r>
              <a:rPr dirty="0" sz="750" spc="-285">
                <a:latin typeface="WenQuanYi Micro Hei Mono"/>
                <a:cs typeface="WenQuanYi Micro Hei Mono"/>
              </a:rPr>
              <a:t> </a:t>
            </a:r>
            <a:r>
              <a:rPr dirty="0" sz="750" spc="-55">
                <a:latin typeface="Arimo"/>
                <a:cs typeface="Arimo"/>
              </a:rPr>
              <a:t>yazmaçlar</a:t>
            </a:r>
            <a:r>
              <a:rPr dirty="0" sz="750" spc="-55">
                <a:latin typeface="WenQuanYi Micro Hei Mono"/>
                <a:cs typeface="WenQuanYi Micro Hei Mono"/>
              </a:rPr>
              <a:t>ı</a:t>
            </a:r>
            <a:r>
              <a:rPr dirty="0" sz="750" spc="-55">
                <a:latin typeface="Arimo"/>
                <a:cs typeface="Arimo"/>
              </a:rPr>
              <a:t>n</a:t>
            </a:r>
            <a:r>
              <a:rPr dirty="0" sz="750" spc="-40">
                <a:latin typeface="Arimo"/>
                <a:cs typeface="Arimo"/>
              </a:rPr>
              <a:t> </a:t>
            </a:r>
            <a:r>
              <a:rPr dirty="0" sz="750" spc="-100">
                <a:latin typeface="Arimo"/>
                <a:cs typeface="Arimo"/>
              </a:rPr>
              <a:t>y</a:t>
            </a:r>
            <a:r>
              <a:rPr dirty="0" sz="750" spc="-100">
                <a:latin typeface="WenQuanYi Micro Hei Mono"/>
                <a:cs typeface="WenQuanYi Micro Hei Mono"/>
              </a:rPr>
              <a:t>ığı</a:t>
            </a:r>
            <a:r>
              <a:rPr dirty="0" sz="750" spc="-100">
                <a:latin typeface="Arimo"/>
                <a:cs typeface="Arimo"/>
              </a:rPr>
              <a:t>ndan</a:t>
            </a:r>
            <a:r>
              <a:rPr dirty="0" sz="750" spc="-45">
                <a:latin typeface="Arimo"/>
                <a:cs typeface="Arimo"/>
              </a:rPr>
              <a:t> </a:t>
            </a:r>
            <a:r>
              <a:rPr dirty="0" sz="750" spc="-105">
                <a:latin typeface="Arimo"/>
                <a:cs typeface="Arimo"/>
              </a:rPr>
              <a:t>al</a:t>
            </a:r>
            <a:r>
              <a:rPr dirty="0" sz="750" spc="-105">
                <a:latin typeface="WenQuanYi Micro Hei Mono"/>
                <a:cs typeface="WenQuanYi Micro Hei Mono"/>
              </a:rPr>
              <a:t>ı</a:t>
            </a:r>
            <a:r>
              <a:rPr dirty="0" sz="750" spc="-105">
                <a:latin typeface="Arimo"/>
                <a:cs typeface="Arimo"/>
              </a:rPr>
              <a:t>nmas</a:t>
            </a:r>
            <a:r>
              <a:rPr dirty="0" sz="750" spc="-105">
                <a:latin typeface="WenQuanYi Micro Hei Mono"/>
                <a:cs typeface="WenQuanYi Micro Hei Mono"/>
              </a:rPr>
              <a:t>ı</a:t>
            </a:r>
            <a:r>
              <a:rPr dirty="0" sz="750" spc="-105">
                <a:latin typeface="Arimo"/>
                <a:cs typeface="Arimo"/>
              </a:rPr>
              <a:t>n</a:t>
            </a:r>
            <a:r>
              <a:rPr dirty="0" sz="750" spc="-105">
                <a:latin typeface="WenQuanYi Micro Hei Mono"/>
                <a:cs typeface="WenQuanYi Micro Hei Mono"/>
              </a:rPr>
              <a:t>ı</a:t>
            </a:r>
            <a:r>
              <a:rPr dirty="0" sz="750" spc="-285">
                <a:latin typeface="WenQuanYi Micro Hei Mono"/>
                <a:cs typeface="WenQuanYi Micro Hei Mono"/>
              </a:rPr>
              <a:t> </a:t>
            </a:r>
            <a:r>
              <a:rPr dirty="0" sz="750" spc="-50">
                <a:latin typeface="Arimo"/>
                <a:cs typeface="Arimo"/>
              </a:rPr>
              <a:t>sa</a:t>
            </a:r>
            <a:r>
              <a:rPr dirty="0" sz="750" spc="-50">
                <a:latin typeface="WenQuanYi Micro Hei Mono"/>
                <a:cs typeface="WenQuanYi Micro Hei Mono"/>
              </a:rPr>
              <a:t>ğ</a:t>
            </a:r>
            <a:r>
              <a:rPr dirty="0" sz="750" spc="-50">
                <a:latin typeface="Arimo"/>
                <a:cs typeface="Arimo"/>
              </a:rPr>
              <a:t>lar.</a:t>
            </a:r>
            <a:endParaRPr sz="750">
              <a:latin typeface="Arimo"/>
              <a:cs typeface="Arim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7982" y="1235199"/>
            <a:ext cx="1979295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-95">
                <a:latin typeface="Arimo"/>
                <a:cs typeface="Arimo"/>
              </a:rPr>
              <a:t>POPADyap</a:t>
            </a:r>
            <a:r>
              <a:rPr dirty="0" sz="750" spc="-95">
                <a:latin typeface="WenQuanYi Micro Hei Mono"/>
                <a:cs typeface="WenQuanYi Micro Hei Mono"/>
              </a:rPr>
              <a:t>ı</a:t>
            </a:r>
            <a:r>
              <a:rPr dirty="0" sz="750" spc="-95">
                <a:latin typeface="Arimo"/>
                <a:cs typeface="Arimo"/>
              </a:rPr>
              <a:t>ld</a:t>
            </a:r>
            <a:r>
              <a:rPr dirty="0" sz="750" spc="-95">
                <a:latin typeface="WenQuanYi Micro Hei Mono"/>
                <a:cs typeface="WenQuanYi Micro Hei Mono"/>
              </a:rPr>
              <a:t>ığı</a:t>
            </a:r>
            <a:r>
              <a:rPr dirty="0" sz="750" spc="-95">
                <a:latin typeface="Arimo"/>
                <a:cs typeface="Arimo"/>
              </a:rPr>
              <a:t>nda </a:t>
            </a:r>
            <a:r>
              <a:rPr dirty="0" sz="750" spc="-80">
                <a:latin typeface="Arimo"/>
                <a:cs typeface="Arimo"/>
              </a:rPr>
              <a:t>a</a:t>
            </a:r>
            <a:r>
              <a:rPr dirty="0" sz="750" spc="-80">
                <a:latin typeface="WenQuanYi Micro Hei Mono"/>
                <a:cs typeface="WenQuanYi Micro Hei Mono"/>
              </a:rPr>
              <a:t>ş</a:t>
            </a:r>
            <a:r>
              <a:rPr dirty="0" sz="750" spc="-80">
                <a:latin typeface="Arimo"/>
                <a:cs typeface="Arimo"/>
              </a:rPr>
              <a:t>a</a:t>
            </a:r>
            <a:r>
              <a:rPr dirty="0" sz="750" spc="-80">
                <a:latin typeface="WenQuanYi Micro Hei Mono"/>
                <a:cs typeface="WenQuanYi Micro Hei Mono"/>
              </a:rPr>
              <a:t>ğı</a:t>
            </a:r>
            <a:r>
              <a:rPr dirty="0" sz="750" spc="-80">
                <a:latin typeface="Arimo"/>
                <a:cs typeface="Arimo"/>
              </a:rPr>
              <a:t>daki </a:t>
            </a:r>
            <a:r>
              <a:rPr dirty="0" sz="750" spc="-25">
                <a:latin typeface="Arimo"/>
                <a:cs typeface="Arimo"/>
              </a:rPr>
              <a:t>i</a:t>
            </a:r>
            <a:r>
              <a:rPr dirty="0" sz="750" spc="-25">
                <a:latin typeface="WenQuanYi Micro Hei Mono"/>
                <a:cs typeface="WenQuanYi Micro Hei Mono"/>
              </a:rPr>
              <a:t>ş</a:t>
            </a:r>
            <a:r>
              <a:rPr dirty="0" sz="750" spc="-25">
                <a:latin typeface="Arimo"/>
                <a:cs typeface="Arimo"/>
              </a:rPr>
              <a:t>lemler</a:t>
            </a:r>
            <a:r>
              <a:rPr dirty="0" sz="750" spc="-95">
                <a:latin typeface="Arimo"/>
                <a:cs typeface="Arimo"/>
              </a:rPr>
              <a:t> </a:t>
            </a:r>
            <a:r>
              <a:rPr dirty="0" sz="750" spc="-30">
                <a:latin typeface="Arimo"/>
                <a:cs typeface="Arimo"/>
              </a:rPr>
              <a:t>gerçekle</a:t>
            </a:r>
            <a:r>
              <a:rPr dirty="0" sz="750" spc="-30">
                <a:latin typeface="WenQuanYi Micro Hei Mono"/>
                <a:cs typeface="WenQuanYi Micro Hei Mono"/>
              </a:rPr>
              <a:t>ş</a:t>
            </a:r>
            <a:r>
              <a:rPr dirty="0" sz="750" spc="-30">
                <a:latin typeface="Arimo"/>
                <a:cs typeface="Arimo"/>
              </a:rPr>
              <a:t>ir:</a:t>
            </a:r>
            <a:endParaRPr sz="750">
              <a:latin typeface="Arimo"/>
              <a:cs typeface="Arim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8022" y="1470520"/>
            <a:ext cx="2568575" cy="967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2207895">
              <a:lnSpc>
                <a:spcPct val="102899"/>
              </a:lnSpc>
              <a:spcBef>
                <a:spcPts val="95"/>
              </a:spcBef>
            </a:pPr>
            <a:r>
              <a:rPr dirty="0" sz="750" spc="-95">
                <a:latin typeface="Arimo"/>
                <a:cs typeface="Arimo"/>
              </a:rPr>
              <a:t>POP </a:t>
            </a:r>
            <a:r>
              <a:rPr dirty="0" sz="750" spc="-75">
                <a:latin typeface="Arimo"/>
                <a:cs typeface="Arimo"/>
              </a:rPr>
              <a:t>EDI  </a:t>
            </a:r>
            <a:r>
              <a:rPr dirty="0" sz="750" spc="-95">
                <a:latin typeface="Arimo"/>
                <a:cs typeface="Arimo"/>
              </a:rPr>
              <a:t>POP </a:t>
            </a:r>
            <a:r>
              <a:rPr dirty="0" sz="750" spc="-100">
                <a:latin typeface="Arimo"/>
                <a:cs typeface="Arimo"/>
              </a:rPr>
              <a:t>ESI  </a:t>
            </a:r>
            <a:r>
              <a:rPr dirty="0" sz="750" spc="-95">
                <a:latin typeface="Arimo"/>
                <a:cs typeface="Arimo"/>
              </a:rPr>
              <a:t>POP</a:t>
            </a:r>
            <a:r>
              <a:rPr dirty="0" sz="750" spc="-120">
                <a:latin typeface="Arimo"/>
                <a:cs typeface="Arimo"/>
              </a:rPr>
              <a:t> </a:t>
            </a:r>
            <a:r>
              <a:rPr dirty="0" sz="750" spc="-110">
                <a:latin typeface="Arimo"/>
                <a:cs typeface="Arimo"/>
              </a:rPr>
              <a:t>EBP</a:t>
            </a:r>
            <a:endParaRPr sz="750">
              <a:latin typeface="Arimo"/>
              <a:cs typeface="Arimo"/>
            </a:endParaRPr>
          </a:p>
          <a:p>
            <a:pPr algn="just" marL="12700" marR="5080">
              <a:lnSpc>
                <a:spcPct val="102899"/>
              </a:lnSpc>
            </a:pPr>
            <a:r>
              <a:rPr dirty="0" sz="750" spc="-65">
                <a:latin typeface="Arimo"/>
                <a:cs typeface="Arimo"/>
              </a:rPr>
              <a:t>ADD </a:t>
            </a:r>
            <a:r>
              <a:rPr dirty="0" sz="750" spc="-90">
                <a:latin typeface="Arimo"/>
                <a:cs typeface="Arimo"/>
              </a:rPr>
              <a:t>ESP,4; </a:t>
            </a:r>
            <a:r>
              <a:rPr dirty="0" sz="750" spc="-125">
                <a:latin typeface="Arimo"/>
                <a:cs typeface="Arimo"/>
              </a:rPr>
              <a:t>SP </a:t>
            </a:r>
            <a:r>
              <a:rPr dirty="0" sz="750" spc="-90">
                <a:latin typeface="Arimo"/>
                <a:cs typeface="Arimo"/>
              </a:rPr>
              <a:t>yazmac</a:t>
            </a:r>
            <a:r>
              <a:rPr dirty="0" sz="750" spc="-90">
                <a:latin typeface="WenQuanYi Micro Hei Mono"/>
                <a:cs typeface="WenQuanYi Micro Hei Mono"/>
              </a:rPr>
              <a:t>ı</a:t>
            </a:r>
            <a:r>
              <a:rPr dirty="0" sz="750" spc="-90">
                <a:latin typeface="Arimo"/>
                <a:cs typeface="Arimo"/>
              </a:rPr>
              <a:t>n</a:t>
            </a:r>
            <a:r>
              <a:rPr dirty="0" sz="750" spc="-90">
                <a:latin typeface="WenQuanYi Micro Hei Mono"/>
                <a:cs typeface="WenQuanYi Micro Hei Mono"/>
              </a:rPr>
              <a:t>ı</a:t>
            </a:r>
            <a:r>
              <a:rPr dirty="0" sz="750" spc="-90">
                <a:latin typeface="Arimo"/>
                <a:cs typeface="Arimo"/>
              </a:rPr>
              <a:t>n </a:t>
            </a:r>
            <a:r>
              <a:rPr dirty="0" sz="750" spc="-25">
                <a:latin typeface="Arimo"/>
                <a:cs typeface="Arimo"/>
              </a:rPr>
              <a:t>de</a:t>
            </a:r>
            <a:r>
              <a:rPr dirty="0" sz="750" spc="-25">
                <a:latin typeface="WenQuanYi Micro Hei Mono"/>
                <a:cs typeface="WenQuanYi Micro Hei Mono"/>
              </a:rPr>
              <a:t>ğ</a:t>
            </a:r>
            <a:r>
              <a:rPr dirty="0" sz="750" spc="-25">
                <a:latin typeface="Arimo"/>
                <a:cs typeface="Arimo"/>
              </a:rPr>
              <a:t>erinin </a:t>
            </a:r>
            <a:r>
              <a:rPr dirty="0" sz="750" spc="-40">
                <a:latin typeface="Arimo"/>
                <a:cs typeface="Arimo"/>
              </a:rPr>
              <a:t>de</a:t>
            </a:r>
            <a:r>
              <a:rPr dirty="0" sz="750" spc="-40">
                <a:latin typeface="WenQuanYi Micro Hei Mono"/>
                <a:cs typeface="WenQuanYi Micro Hei Mono"/>
              </a:rPr>
              <a:t>ğ</a:t>
            </a:r>
            <a:r>
              <a:rPr dirty="0" sz="750" spc="-40">
                <a:latin typeface="Arimo"/>
                <a:cs typeface="Arimo"/>
              </a:rPr>
              <a:t>i</a:t>
            </a:r>
            <a:r>
              <a:rPr dirty="0" sz="750" spc="-40">
                <a:latin typeface="WenQuanYi Micro Hei Mono"/>
                <a:cs typeface="WenQuanYi Micro Hei Mono"/>
              </a:rPr>
              <a:t>ş</a:t>
            </a:r>
            <a:r>
              <a:rPr dirty="0" sz="750" spc="-40">
                <a:latin typeface="Arimo"/>
                <a:cs typeface="Arimo"/>
              </a:rPr>
              <a:t>mesini </a:t>
            </a:r>
            <a:r>
              <a:rPr dirty="0" sz="750" spc="-25">
                <a:latin typeface="Arimo"/>
                <a:cs typeface="Arimo"/>
              </a:rPr>
              <a:t>engellemek </a:t>
            </a:r>
            <a:r>
              <a:rPr dirty="0" sz="750" spc="-15">
                <a:latin typeface="Arimo"/>
                <a:cs typeface="Arimo"/>
              </a:rPr>
              <a:t>için  </a:t>
            </a:r>
            <a:r>
              <a:rPr dirty="0" sz="750" spc="-95">
                <a:latin typeface="Arimo"/>
                <a:cs typeface="Arimo"/>
              </a:rPr>
              <a:t>POP</a:t>
            </a:r>
            <a:r>
              <a:rPr dirty="0" sz="750" spc="-45">
                <a:latin typeface="Arimo"/>
                <a:cs typeface="Arimo"/>
              </a:rPr>
              <a:t> </a:t>
            </a:r>
            <a:r>
              <a:rPr dirty="0" sz="750" spc="-110">
                <a:latin typeface="Arimo"/>
                <a:cs typeface="Arimo"/>
              </a:rPr>
              <a:t>EBX</a:t>
            </a:r>
            <a:endParaRPr sz="750">
              <a:latin typeface="Arimo"/>
              <a:cs typeface="Arimo"/>
            </a:endParaRPr>
          </a:p>
          <a:p>
            <a:pPr algn="just" marL="12700" marR="2202180">
              <a:lnSpc>
                <a:spcPct val="103000"/>
              </a:lnSpc>
            </a:pPr>
            <a:r>
              <a:rPr dirty="0" sz="750" spc="-95">
                <a:latin typeface="Arimo"/>
                <a:cs typeface="Arimo"/>
              </a:rPr>
              <a:t>POP</a:t>
            </a:r>
            <a:r>
              <a:rPr dirty="0" sz="750" spc="-114">
                <a:latin typeface="Arimo"/>
                <a:cs typeface="Arimo"/>
              </a:rPr>
              <a:t> </a:t>
            </a:r>
            <a:r>
              <a:rPr dirty="0" sz="750" spc="-105">
                <a:latin typeface="Arimo"/>
                <a:cs typeface="Arimo"/>
              </a:rPr>
              <a:t>EDX  </a:t>
            </a:r>
            <a:r>
              <a:rPr dirty="0" sz="750" spc="-95">
                <a:latin typeface="Arimo"/>
                <a:cs typeface="Arimo"/>
              </a:rPr>
              <a:t>POP </a:t>
            </a:r>
            <a:r>
              <a:rPr dirty="0" sz="750" spc="-125">
                <a:latin typeface="Arimo"/>
                <a:cs typeface="Arimo"/>
              </a:rPr>
              <a:t>ECX  </a:t>
            </a:r>
            <a:r>
              <a:rPr dirty="0" sz="750" spc="-95">
                <a:latin typeface="Arimo"/>
                <a:cs typeface="Arimo"/>
              </a:rPr>
              <a:t>POP</a:t>
            </a:r>
            <a:r>
              <a:rPr dirty="0" sz="750" spc="-135">
                <a:latin typeface="Arimo"/>
                <a:cs typeface="Arimo"/>
              </a:rPr>
              <a:t> </a:t>
            </a:r>
            <a:r>
              <a:rPr dirty="0" sz="750" spc="-100">
                <a:latin typeface="Arimo"/>
                <a:cs typeface="Arimo"/>
              </a:rPr>
              <a:t>EAX</a:t>
            </a:r>
            <a:endParaRPr sz="750">
              <a:latin typeface="Arimo"/>
              <a:cs typeface="Arim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274</a:t>
            </a:r>
            <a:endParaRPr sz="550">
              <a:latin typeface="Arimo"/>
              <a:cs typeface="Arim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48518" y="4389189"/>
            <a:ext cx="182880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Arial"/>
                <a:cs typeface="Arial"/>
              </a:rPr>
              <a:t>POPF Pop </a:t>
            </a:r>
            <a:r>
              <a:rPr dirty="0" sz="1150" spc="-5" b="1">
                <a:latin typeface="Arial"/>
                <a:cs typeface="Arial"/>
              </a:rPr>
              <a:t>flag </a:t>
            </a:r>
            <a:r>
              <a:rPr dirty="0" sz="1150" b="1">
                <a:latin typeface="Arial"/>
                <a:cs typeface="Arial"/>
              </a:rPr>
              <a:t>from</a:t>
            </a:r>
            <a:r>
              <a:rPr dirty="0" sz="1150" spc="-55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stack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113" y="4772324"/>
            <a:ext cx="4004945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24765">
              <a:lnSpc>
                <a:spcPct val="102200"/>
              </a:lnSpc>
              <a:spcBef>
                <a:spcPts val="95"/>
              </a:spcBef>
            </a:pP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40">
                <a:latin typeface="Arimo"/>
                <a:cs typeface="Arimo"/>
              </a:rPr>
              <a:t>bayrak </a:t>
            </a:r>
            <a:r>
              <a:rPr dirty="0" sz="850" spc="-75">
                <a:latin typeface="Arimo"/>
                <a:cs typeface="Arimo"/>
              </a:rPr>
              <a:t>(PSW) </a:t>
            </a:r>
            <a:r>
              <a:rPr dirty="0" sz="850" spc="-80">
                <a:latin typeface="Arimo"/>
                <a:cs typeface="Arimo"/>
              </a:rPr>
              <a:t>yazmac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na </a:t>
            </a:r>
            <a:r>
              <a:rPr dirty="0" sz="850" spc="-110">
                <a:latin typeface="Arimo"/>
                <a:cs typeface="Arimo"/>
              </a:rPr>
              <a:t>y</a:t>
            </a:r>
            <a:r>
              <a:rPr dirty="0" sz="850" spc="-110">
                <a:latin typeface="WenQuanYi Micro Hei Mono"/>
                <a:cs typeface="WenQuanYi Micro Hei Mono"/>
              </a:rPr>
              <a:t>ığı</a:t>
            </a:r>
            <a:r>
              <a:rPr dirty="0" sz="850" spc="-110">
                <a:latin typeface="Arimo"/>
                <a:cs typeface="Arimo"/>
              </a:rPr>
              <a:t>ndan </a:t>
            </a:r>
            <a:r>
              <a:rPr dirty="0" sz="850" spc="-35">
                <a:latin typeface="Arimo"/>
                <a:cs typeface="Arimo"/>
              </a:rPr>
              <a:t>16 </a:t>
            </a:r>
            <a:r>
              <a:rPr dirty="0" sz="850" spc="5">
                <a:latin typeface="Arimo"/>
                <a:cs typeface="Arimo"/>
              </a:rPr>
              <a:t>bitlik </a:t>
            </a:r>
            <a:r>
              <a:rPr dirty="0" sz="850" spc="-40">
                <a:latin typeface="Arimo"/>
                <a:cs typeface="Arimo"/>
              </a:rPr>
              <a:t>de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er </a:t>
            </a:r>
            <a:r>
              <a:rPr dirty="0" sz="850" spc="-50">
                <a:latin typeface="Arimo"/>
                <a:cs typeface="Arimo"/>
              </a:rPr>
              <a:t>yüklenir.SP </a:t>
            </a:r>
            <a:r>
              <a:rPr dirty="0" sz="850" spc="-100">
                <a:latin typeface="Arimo"/>
                <a:cs typeface="Arimo"/>
              </a:rPr>
              <a:t>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 </a:t>
            </a:r>
            <a:r>
              <a:rPr dirty="0" sz="850" spc="-35">
                <a:latin typeface="Arimo"/>
                <a:cs typeface="Arimo"/>
              </a:rPr>
              <a:t>de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eri 2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110">
                <a:latin typeface="Arimo"/>
                <a:cs typeface="Arimo"/>
              </a:rPr>
              <a:t>art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l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  <a:p>
            <a:pPr algn="just" marL="12700" marR="3373120" indent="-635">
              <a:lnSpc>
                <a:spcPct val="102200"/>
              </a:lnSpc>
            </a:pP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lem:  </a:t>
            </a:r>
            <a:r>
              <a:rPr dirty="0" sz="850" spc="-90">
                <a:latin typeface="Arimo"/>
                <a:cs typeface="Arimo"/>
              </a:rPr>
              <a:t>FLAG=SS:[SP]  </a:t>
            </a:r>
            <a:r>
              <a:rPr dirty="0" sz="850" spc="-110">
                <a:latin typeface="Arimo"/>
                <a:cs typeface="Arimo"/>
              </a:rPr>
              <a:t>SP=SP+2</a:t>
            </a:r>
            <a:endParaRPr sz="850">
              <a:latin typeface="Arimo"/>
              <a:cs typeface="Arim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035306" y="4389189"/>
            <a:ext cx="254698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Arial"/>
                <a:cs typeface="Arial"/>
              </a:rPr>
              <a:t>POPFD Pop </a:t>
            </a:r>
            <a:r>
              <a:rPr dirty="0" sz="1150" spc="-5" b="1">
                <a:latin typeface="Arial"/>
                <a:cs typeface="Arial"/>
              </a:rPr>
              <a:t>eflag </a:t>
            </a:r>
            <a:r>
              <a:rPr dirty="0" sz="1150" b="1">
                <a:latin typeface="Arial"/>
                <a:cs typeface="Arial"/>
              </a:rPr>
              <a:t>from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stack-double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18022" y="4772324"/>
            <a:ext cx="3980815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2200"/>
              </a:lnSpc>
              <a:spcBef>
                <a:spcPts val="95"/>
              </a:spcBef>
            </a:pPr>
            <a:r>
              <a:rPr dirty="0" sz="850" spc="-114">
                <a:latin typeface="Arimo"/>
                <a:cs typeface="Arimo"/>
              </a:rPr>
              <a:t>EFLAG </a:t>
            </a:r>
            <a:r>
              <a:rPr dirty="0" sz="850" spc="-80">
                <a:latin typeface="Arimo"/>
                <a:cs typeface="Arimo"/>
              </a:rPr>
              <a:t>yazmac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na </a:t>
            </a:r>
            <a:r>
              <a:rPr dirty="0" sz="850" spc="-110">
                <a:latin typeface="Arimo"/>
                <a:cs typeface="Arimo"/>
              </a:rPr>
              <a:t>y</a:t>
            </a:r>
            <a:r>
              <a:rPr dirty="0" sz="850" spc="-110">
                <a:latin typeface="WenQuanYi Micro Hei Mono"/>
                <a:cs typeface="WenQuanYi Micro Hei Mono"/>
              </a:rPr>
              <a:t>ığı</a:t>
            </a:r>
            <a:r>
              <a:rPr dirty="0" sz="850" spc="-110">
                <a:latin typeface="Arimo"/>
                <a:cs typeface="Arimo"/>
              </a:rPr>
              <a:t>ndan </a:t>
            </a:r>
            <a:r>
              <a:rPr dirty="0" sz="850" spc="-75">
                <a:latin typeface="Arimo"/>
                <a:cs typeface="Arimo"/>
              </a:rPr>
              <a:t>al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nan </a:t>
            </a:r>
            <a:r>
              <a:rPr dirty="0" sz="850" spc="-35">
                <a:latin typeface="Arimo"/>
                <a:cs typeface="Arimo"/>
              </a:rPr>
              <a:t>32 </a:t>
            </a:r>
            <a:r>
              <a:rPr dirty="0" sz="850">
                <a:latin typeface="Arimo"/>
                <a:cs typeface="Arimo"/>
              </a:rPr>
              <a:t>bitlik </a:t>
            </a:r>
            <a:r>
              <a:rPr dirty="0" sz="850" spc="-40">
                <a:latin typeface="Arimo"/>
                <a:cs typeface="Arimo"/>
              </a:rPr>
              <a:t>de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er </a:t>
            </a:r>
            <a:r>
              <a:rPr dirty="0" sz="850" spc="-55">
                <a:latin typeface="Arimo"/>
                <a:cs typeface="Arimo"/>
              </a:rPr>
              <a:t>yüklenirESP </a:t>
            </a:r>
            <a:r>
              <a:rPr dirty="0" sz="850" spc="-100">
                <a:latin typeface="Arimo"/>
                <a:cs typeface="Arimo"/>
              </a:rPr>
              <a:t>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35">
                <a:latin typeface="Arimo"/>
                <a:cs typeface="Arimo"/>
              </a:rPr>
              <a:t>de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eri 4 </a:t>
            </a:r>
            <a:r>
              <a:rPr dirty="0" sz="850" spc="-100">
                <a:latin typeface="Arimo"/>
                <a:cs typeface="Arimo"/>
              </a:rPr>
              <a:t>art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r.  </a:t>
            </a: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lan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lem:</a:t>
            </a:r>
            <a:endParaRPr sz="850">
              <a:latin typeface="Arimo"/>
              <a:cs typeface="Arimo"/>
            </a:endParaRPr>
          </a:p>
          <a:p>
            <a:pPr marL="12700" marR="3315970">
              <a:lnSpc>
                <a:spcPct val="102200"/>
              </a:lnSpc>
            </a:pPr>
            <a:r>
              <a:rPr dirty="0" sz="850" spc="-100">
                <a:latin typeface="Arimo"/>
                <a:cs typeface="Arimo"/>
              </a:rPr>
              <a:t>EFLAG=SS:[SP]  </a:t>
            </a:r>
            <a:r>
              <a:rPr dirty="0" sz="850" spc="-120">
                <a:latin typeface="Arimo"/>
                <a:cs typeface="Arimo"/>
              </a:rPr>
              <a:t>ESP=ESP+4</a:t>
            </a:r>
            <a:endParaRPr sz="850">
              <a:latin typeface="Arimo"/>
              <a:cs typeface="Arim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275</a:t>
            </a:r>
            <a:endParaRPr sz="550">
              <a:latin typeface="Arimo"/>
              <a:cs typeface="Arim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276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229" y="861267"/>
            <a:ext cx="4177665" cy="8197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Segment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Kaydediciler</a:t>
            </a:r>
            <a:endParaRPr sz="85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40">
                <a:latin typeface="Arimo"/>
                <a:cs typeface="Arimo"/>
              </a:rPr>
              <a:t>Büyük </a:t>
            </a:r>
            <a:r>
              <a:rPr dirty="0" sz="850" spc="-25">
                <a:latin typeface="Arimo"/>
                <a:cs typeface="Arimo"/>
              </a:rPr>
              <a:t>kapasiteli </a:t>
            </a:r>
            <a:r>
              <a:rPr dirty="0" sz="850" spc="-20">
                <a:latin typeface="Arimo"/>
                <a:cs typeface="Arimo"/>
              </a:rPr>
              <a:t>belleklerde </a:t>
            </a:r>
            <a:r>
              <a:rPr dirty="0" sz="850" spc="-10">
                <a:latin typeface="Arimo"/>
                <a:cs typeface="Arimo"/>
              </a:rPr>
              <a:t>bilginin yönetimi </a:t>
            </a:r>
            <a:r>
              <a:rPr dirty="0" sz="850" spc="-25">
                <a:latin typeface="Arimo"/>
                <a:cs typeface="Arimo"/>
              </a:rPr>
              <a:t>(yüklenmesi, </a:t>
            </a:r>
            <a:r>
              <a:rPr dirty="0" sz="850" spc="-75">
                <a:latin typeface="Arimo"/>
                <a:cs typeface="Arimo"/>
              </a:rPr>
              <a:t>saklanmas</a:t>
            </a:r>
            <a:r>
              <a:rPr dirty="0" sz="850" spc="-75">
                <a:latin typeface="WenQuanYi Micro Hei Mono"/>
                <a:cs typeface="WenQuanYi Micro Hei Mono"/>
              </a:rPr>
              <a:t>ı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50">
                <a:latin typeface="Arimo"/>
                <a:cs typeface="Arimo"/>
              </a:rPr>
              <a:t>s</a:t>
            </a:r>
            <a:r>
              <a:rPr dirty="0" sz="850" spc="-150">
                <a:latin typeface="WenQuanYi Micro Hei Mono"/>
                <a:cs typeface="WenQuanYi Micro Hei Mono"/>
              </a:rPr>
              <a:t>ı</a:t>
            </a:r>
            <a:r>
              <a:rPr dirty="0" sz="850" spc="-150">
                <a:latin typeface="Arimo"/>
                <a:cs typeface="Arimo"/>
              </a:rPr>
              <a:t>ras</a:t>
            </a:r>
            <a:r>
              <a:rPr dirty="0" sz="850" spc="-150">
                <a:latin typeface="WenQuanYi Micro Hei Mono"/>
                <a:cs typeface="WenQuanYi Micro Hei Mono"/>
              </a:rPr>
              <a:t>ı</a:t>
            </a:r>
            <a:r>
              <a:rPr dirty="0" sz="850" spc="-150">
                <a:latin typeface="Arimo"/>
                <a:cs typeface="Arimo"/>
              </a:rPr>
              <a:t>n</a:t>
            </a:r>
            <a:r>
              <a:rPr dirty="0" sz="850" spc="-150">
                <a:latin typeface="WenQuanYi Micro Hei Mono"/>
                <a:cs typeface="WenQuanYi Micro Hei Mono"/>
              </a:rPr>
              <a:t>ı </a:t>
            </a:r>
            <a:r>
              <a:rPr dirty="0" sz="850" spc="-35">
                <a:latin typeface="Arimo"/>
                <a:cs typeface="Arimo"/>
              </a:rPr>
              <a:t>beklemesi)  oldukça </a:t>
            </a:r>
            <a:r>
              <a:rPr dirty="0" sz="850" spc="-90">
                <a:latin typeface="Arimo"/>
                <a:cs typeface="Arimo"/>
              </a:rPr>
              <a:t>karma</a:t>
            </a:r>
            <a:r>
              <a:rPr dirty="0" sz="850" spc="-90">
                <a:latin typeface="WenQuanYi Micro Hei Mono"/>
                <a:cs typeface="WenQuanYi Micro Hei Mono"/>
              </a:rPr>
              <a:t>şı</a:t>
            </a:r>
            <a:r>
              <a:rPr dirty="0" sz="850" spc="-90">
                <a:latin typeface="Arimo"/>
                <a:cs typeface="Arimo"/>
              </a:rPr>
              <a:t>kt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35">
                <a:latin typeface="Arimo"/>
                <a:cs typeface="Arimo"/>
              </a:rPr>
              <a:t>sebeple </a:t>
            </a:r>
            <a:r>
              <a:rPr dirty="0" sz="850" spc="-25">
                <a:latin typeface="Arimo"/>
                <a:cs typeface="Arimo"/>
              </a:rPr>
              <a:t>büyük </a:t>
            </a:r>
            <a:r>
              <a:rPr dirty="0" sz="850" spc="-15">
                <a:latin typeface="Arimo"/>
                <a:cs typeface="Arimo"/>
              </a:rPr>
              <a:t>bellekler </a:t>
            </a:r>
            <a:r>
              <a:rPr dirty="0" sz="850" spc="-10">
                <a:latin typeface="Arimo"/>
                <a:cs typeface="Arimo"/>
              </a:rPr>
              <a:t>belli </a:t>
            </a:r>
            <a:r>
              <a:rPr dirty="0" sz="850" spc="-30">
                <a:latin typeface="Arimo"/>
                <a:cs typeface="Arimo"/>
              </a:rPr>
              <a:t>amaçlarla </a:t>
            </a:r>
            <a:r>
              <a:rPr dirty="0" sz="850" spc="-60">
                <a:latin typeface="Arimo"/>
                <a:cs typeface="Arimo"/>
              </a:rPr>
              <a:t>64Kbaytl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k </a:t>
            </a:r>
            <a:r>
              <a:rPr dirty="0" sz="850" spc="-35">
                <a:latin typeface="Arimo"/>
                <a:cs typeface="Arimo"/>
              </a:rPr>
              <a:t>küçük </a:t>
            </a:r>
            <a:r>
              <a:rPr dirty="0" sz="850" spc="-25">
                <a:latin typeface="Arimo"/>
                <a:cs typeface="Arimo"/>
              </a:rPr>
              <a:t>gruplara  </a:t>
            </a:r>
            <a:r>
              <a:rPr dirty="0" sz="850" spc="-30">
                <a:latin typeface="Arimo"/>
                <a:cs typeface="Arimo"/>
              </a:rPr>
              <a:t>(segmentlere) </a:t>
            </a:r>
            <a:r>
              <a:rPr dirty="0" sz="850" spc="-60">
                <a:latin typeface="Arimo"/>
                <a:cs typeface="Arimo"/>
              </a:rPr>
              <a:t>ayr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larak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35">
                <a:latin typeface="Arimo"/>
                <a:cs typeface="Arimo"/>
              </a:rPr>
              <a:t>kolay </a:t>
            </a:r>
            <a:r>
              <a:rPr dirty="0" sz="850" spc="-15">
                <a:latin typeface="Arimo"/>
                <a:cs typeface="Arimo"/>
              </a:rPr>
              <a:t>yönetilirler. </a:t>
            </a:r>
            <a:r>
              <a:rPr dirty="0" sz="850" spc="-25">
                <a:latin typeface="Arimo"/>
                <a:cs typeface="Arimo"/>
              </a:rPr>
              <a:t>Bellekte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10">
                <a:latin typeface="Arimo"/>
                <a:cs typeface="Arimo"/>
              </a:rPr>
              <a:t>bölümlerin </a:t>
            </a:r>
            <a:r>
              <a:rPr dirty="0" sz="850" spc="-85">
                <a:latin typeface="Arimo"/>
                <a:cs typeface="Arimo"/>
              </a:rPr>
              <a:t>ba</a:t>
            </a:r>
            <a:r>
              <a:rPr dirty="0" sz="850" spc="-85">
                <a:latin typeface="WenQuanYi Micro Hei Mono"/>
                <a:cs typeface="WenQuanYi Micro Hei Mono"/>
              </a:rPr>
              <a:t>ş</a:t>
            </a:r>
            <a:r>
              <a:rPr dirty="0" sz="850" spc="-85">
                <a:latin typeface="Arimo"/>
                <a:cs typeface="Arimo"/>
              </a:rPr>
              <a:t>lang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ç  </a:t>
            </a:r>
            <a:r>
              <a:rPr dirty="0" sz="850" spc="-35">
                <a:latin typeface="Arimo"/>
                <a:cs typeface="Arimo"/>
              </a:rPr>
              <a:t>adresi  segment </a:t>
            </a:r>
            <a:r>
              <a:rPr dirty="0" sz="850" spc="-25">
                <a:latin typeface="Arimo"/>
                <a:cs typeface="Arimo"/>
              </a:rPr>
              <a:t>kaydedicileri </a:t>
            </a:r>
            <a:r>
              <a:rPr dirty="0" sz="850" spc="-50">
                <a:latin typeface="Arimo"/>
                <a:cs typeface="Arimo"/>
              </a:rPr>
              <a:t>taraf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 </a:t>
            </a:r>
            <a:r>
              <a:rPr dirty="0" sz="850" spc="-5">
                <a:latin typeface="Arimo"/>
                <a:cs typeface="Arimo"/>
              </a:rPr>
              <a:t>tutulurlar.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15">
                <a:latin typeface="Arimo"/>
                <a:cs typeface="Arimo"/>
              </a:rPr>
              <a:t>bölümdeki </a:t>
            </a:r>
            <a:r>
              <a:rPr dirty="0" sz="850" spc="-10">
                <a:latin typeface="Arimo"/>
                <a:cs typeface="Arimo"/>
              </a:rPr>
              <a:t>verilerin </a:t>
            </a:r>
            <a:r>
              <a:rPr dirty="0" sz="850" spc="-25">
                <a:latin typeface="Arimo"/>
                <a:cs typeface="Arimo"/>
              </a:rPr>
              <a:t>adresleri </a:t>
            </a:r>
            <a:r>
              <a:rPr dirty="0" sz="850" spc="-40">
                <a:latin typeface="Arimo"/>
                <a:cs typeface="Arimo"/>
              </a:rPr>
              <a:t>ise, </a:t>
            </a:r>
            <a:r>
              <a:rPr dirty="0" sz="850" spc="-35">
                <a:latin typeface="Arimo"/>
                <a:cs typeface="Arimo"/>
              </a:rPr>
              <a:t>segment  kaydedici </a:t>
            </a:r>
            <a:r>
              <a:rPr dirty="0" sz="850" spc="-25">
                <a:latin typeface="Arimo"/>
                <a:cs typeface="Arimo"/>
              </a:rPr>
              <a:t>içeri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ine </a:t>
            </a:r>
            <a:r>
              <a:rPr dirty="0" sz="850" spc="-114">
                <a:latin typeface="Arimo"/>
                <a:cs typeface="Arimo"/>
              </a:rPr>
              <a:t>uzakl</a:t>
            </a:r>
            <a:r>
              <a:rPr dirty="0" sz="850" spc="-114">
                <a:latin typeface="WenQuanYi Micro Hei Mono"/>
                <a:cs typeface="WenQuanYi Micro Hei Mono"/>
              </a:rPr>
              <a:t>ığı</a:t>
            </a:r>
            <a:r>
              <a:rPr dirty="0" sz="850" spc="-114">
                <a:latin typeface="Arimo"/>
                <a:cs typeface="Arimo"/>
              </a:rPr>
              <a:t>d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20">
                <a:latin typeface="Arimo"/>
                <a:cs typeface="Arimo"/>
              </a:rPr>
              <a:t>ofset </a:t>
            </a:r>
            <a:r>
              <a:rPr dirty="0" sz="850" spc="-40">
                <a:latin typeface="Arimo"/>
                <a:cs typeface="Arimo"/>
              </a:rPr>
              <a:t>adres </a:t>
            </a:r>
            <a:r>
              <a:rPr dirty="0" sz="850" spc="-30">
                <a:latin typeface="Arimo"/>
                <a:cs typeface="Arimo"/>
              </a:rPr>
              <a:t>olarak</a:t>
            </a:r>
            <a:r>
              <a:rPr dirty="0" sz="850" spc="-120">
                <a:latin typeface="Arimo"/>
                <a:cs typeface="Arimo"/>
              </a:rPr>
              <a:t> </a:t>
            </a:r>
            <a:r>
              <a:rPr dirty="0" sz="850" spc="-80">
                <a:latin typeface="Arimo"/>
                <a:cs typeface="Arimo"/>
              </a:rPr>
              <a:t>an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rlar.</a:t>
            </a:r>
            <a:endParaRPr sz="85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229" y="1787824"/>
            <a:ext cx="4177029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5">
                <a:latin typeface="Arimo"/>
                <a:cs typeface="Arimo"/>
              </a:rPr>
              <a:t>Gösterdikleri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75">
                <a:latin typeface="Arimo"/>
                <a:cs typeface="Arimo"/>
              </a:rPr>
              <a:t>alanlar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 </a:t>
            </a:r>
            <a:r>
              <a:rPr dirty="0" sz="850" spc="-40">
                <a:latin typeface="Arimo"/>
                <a:cs typeface="Arimo"/>
              </a:rPr>
              <a:t>olu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umuna </a:t>
            </a:r>
            <a:r>
              <a:rPr dirty="0" sz="850" spc="-35">
                <a:latin typeface="Arimo"/>
                <a:cs typeface="Arimo"/>
              </a:rPr>
              <a:t>göre segment </a:t>
            </a:r>
            <a:r>
              <a:rPr dirty="0" sz="850" spc="-70">
                <a:latin typeface="Arimo"/>
                <a:cs typeface="Arimo"/>
              </a:rPr>
              <a:t>adlar</a:t>
            </a:r>
            <a:r>
              <a:rPr dirty="0" sz="850" spc="-70">
                <a:latin typeface="WenQuanYi Micro Hei Mono"/>
                <a:cs typeface="WenQuanYi Micro Hei Mono"/>
              </a:rPr>
              <a:t>ı </a:t>
            </a:r>
            <a:r>
              <a:rPr dirty="0" sz="850" spc="-45">
                <a:latin typeface="Arimo"/>
                <a:cs typeface="Arimo"/>
              </a:rPr>
              <a:t>özel </a:t>
            </a:r>
            <a:r>
              <a:rPr dirty="0" sz="850" spc="-70">
                <a:latin typeface="Arimo"/>
                <a:cs typeface="Arimo"/>
              </a:rPr>
              <a:t>amaçlar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20">
                <a:latin typeface="WenQuanYi Micro Hei Mono"/>
                <a:cs typeface="WenQuanYi Micro Hei Mono"/>
              </a:rPr>
              <a:t> </a:t>
            </a:r>
            <a:r>
              <a:rPr dirty="0" sz="850" spc="-30">
                <a:latin typeface="Arimo"/>
                <a:cs typeface="Arimo"/>
              </a:rPr>
              <a:t>olarak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493" y="1892820"/>
            <a:ext cx="4412615" cy="1241425"/>
          </a:xfrm>
          <a:custGeom>
            <a:avLst/>
            <a:gdLst/>
            <a:ahLst/>
            <a:cxnLst/>
            <a:rect l="l" t="t" r="r" b="b"/>
            <a:pathLst>
              <a:path w="4412615" h="1241425">
                <a:moveTo>
                  <a:pt x="4412170" y="0"/>
                </a:moveTo>
                <a:lnTo>
                  <a:pt x="0" y="0"/>
                </a:lnTo>
                <a:lnTo>
                  <a:pt x="0" y="413004"/>
                </a:lnTo>
                <a:lnTo>
                  <a:pt x="0" y="413766"/>
                </a:lnTo>
                <a:lnTo>
                  <a:pt x="0" y="826770"/>
                </a:lnTo>
                <a:lnTo>
                  <a:pt x="0" y="827532"/>
                </a:lnTo>
                <a:lnTo>
                  <a:pt x="0" y="1241298"/>
                </a:lnTo>
                <a:lnTo>
                  <a:pt x="4412170" y="1241298"/>
                </a:lnTo>
                <a:lnTo>
                  <a:pt x="4412170" y="827532"/>
                </a:lnTo>
                <a:lnTo>
                  <a:pt x="4412170" y="826770"/>
                </a:lnTo>
                <a:lnTo>
                  <a:pt x="4412170" y="413766"/>
                </a:lnTo>
                <a:lnTo>
                  <a:pt x="4412170" y="413004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1229" y="1920184"/>
            <a:ext cx="4177029" cy="1217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5">
                <a:latin typeface="Arimo"/>
                <a:cs typeface="Arimo"/>
              </a:rPr>
              <a:t>verilmi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tir. </a:t>
            </a:r>
            <a:r>
              <a:rPr dirty="0" sz="850" spc="-50">
                <a:latin typeface="Arimo"/>
                <a:cs typeface="Arimo"/>
              </a:rPr>
              <a:t>Buna </a:t>
            </a:r>
            <a:r>
              <a:rPr dirty="0" sz="850" spc="-35">
                <a:latin typeface="Arimo"/>
                <a:cs typeface="Arimo"/>
              </a:rPr>
              <a:t>göre </a:t>
            </a:r>
            <a:r>
              <a:rPr dirty="0" sz="850" spc="-60">
                <a:latin typeface="Arimo"/>
                <a:cs typeface="Arimo"/>
              </a:rPr>
              <a:t>programc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50">
                <a:latin typeface="Arimo"/>
                <a:cs typeface="Arimo"/>
              </a:rPr>
              <a:t>taraf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 </a:t>
            </a:r>
            <a:r>
              <a:rPr dirty="0" sz="850" spc="-80">
                <a:latin typeface="Arimo"/>
                <a:cs typeface="Arimo"/>
              </a:rPr>
              <a:t>yaz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lan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80">
                <a:latin typeface="Arimo"/>
                <a:cs typeface="Arimo"/>
              </a:rPr>
              <a:t>kodlar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 </a:t>
            </a:r>
            <a:r>
              <a:rPr dirty="0" sz="850" spc="-45">
                <a:latin typeface="Arimo"/>
                <a:cs typeface="Arimo"/>
              </a:rPr>
              <a:t>assemblera </a:t>
            </a:r>
            <a:r>
              <a:rPr dirty="0" sz="850" spc="-95">
                <a:latin typeface="Arimo"/>
                <a:cs typeface="Arimo"/>
              </a:rPr>
              <a:t>ba</a:t>
            </a:r>
            <a:r>
              <a:rPr dirty="0" sz="850" spc="-95">
                <a:latin typeface="WenQuanYi Micro Hei Mono"/>
                <a:cs typeface="WenQuanYi Micro Hei Mono"/>
              </a:rPr>
              <a:t>ğ</a:t>
            </a:r>
            <a:r>
              <a:rPr dirty="0" sz="850" spc="-95">
                <a:latin typeface="Arimo"/>
                <a:cs typeface="Arimo"/>
              </a:rPr>
              <a:t>l</a:t>
            </a:r>
            <a:r>
              <a:rPr dirty="0" sz="850" spc="-9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olarak  </a:t>
            </a:r>
            <a:r>
              <a:rPr dirty="0" sz="850" spc="-35">
                <a:latin typeface="Arimo"/>
                <a:cs typeface="Arimo"/>
              </a:rPr>
              <a:t>sistem </a:t>
            </a:r>
            <a:r>
              <a:rPr dirty="0" sz="850" spc="-50">
                <a:latin typeface="Arimo"/>
                <a:cs typeface="Arimo"/>
              </a:rPr>
              <a:t>taraf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 </a:t>
            </a:r>
            <a:r>
              <a:rPr dirty="0" sz="850" spc="-15">
                <a:latin typeface="Arimo"/>
                <a:cs typeface="Arimo"/>
              </a:rPr>
              <a:t>bellekte </a:t>
            </a:r>
            <a:r>
              <a:rPr dirty="0" sz="850" spc="-100">
                <a:latin typeface="Arimo"/>
                <a:cs typeface="Arimo"/>
              </a:rPr>
              <a:t>sakland</a:t>
            </a:r>
            <a:r>
              <a:rPr dirty="0" sz="850" spc="-100">
                <a:latin typeface="WenQuanYi Micro Hei Mono"/>
                <a:cs typeface="WenQuanYi Micro Hei Mono"/>
              </a:rPr>
              <a:t>ığı </a:t>
            </a:r>
            <a:r>
              <a:rPr dirty="0" sz="850" spc="-20">
                <a:latin typeface="Arimo"/>
                <a:cs typeface="Arimo"/>
              </a:rPr>
              <a:t>bölüme </a:t>
            </a:r>
            <a:r>
              <a:rPr dirty="0" sz="850" spc="-35">
                <a:latin typeface="Arimo"/>
                <a:cs typeface="Arimo"/>
              </a:rPr>
              <a:t>kod segment </a:t>
            </a:r>
            <a:r>
              <a:rPr dirty="0" sz="850" spc="-130">
                <a:latin typeface="Arimo"/>
                <a:cs typeface="Arimo"/>
              </a:rPr>
              <a:t>ad</a:t>
            </a:r>
            <a:r>
              <a:rPr dirty="0" sz="850" spc="-130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verilir. </a:t>
            </a:r>
            <a:r>
              <a:rPr dirty="0" sz="850" spc="-55">
                <a:latin typeface="Arimo"/>
                <a:cs typeface="Arimo"/>
              </a:rPr>
              <a:t>Kod </a:t>
            </a:r>
            <a:r>
              <a:rPr dirty="0" sz="850" spc="-25">
                <a:latin typeface="Arimo"/>
                <a:cs typeface="Arimo"/>
              </a:rPr>
              <a:t>segmentteki  </a:t>
            </a:r>
            <a:r>
              <a:rPr dirty="0" sz="850" spc="-15">
                <a:latin typeface="Arimo"/>
                <a:cs typeface="Arimo"/>
              </a:rPr>
              <a:t>komutlarla </a:t>
            </a:r>
            <a:r>
              <a:rPr dirty="0" sz="850" spc="-10">
                <a:latin typeface="Arimo"/>
                <a:cs typeface="Arimo"/>
              </a:rPr>
              <a:t>ilgili </a:t>
            </a:r>
            <a:r>
              <a:rPr dirty="0" sz="850" spc="-20">
                <a:latin typeface="Arimo"/>
                <a:cs typeface="Arimo"/>
              </a:rPr>
              <a:t>olan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60">
                <a:latin typeface="Arimo"/>
                <a:cs typeface="Arimo"/>
              </a:rPr>
              <a:t>kodlar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 </a:t>
            </a:r>
            <a:r>
              <a:rPr dirty="0" sz="850" spc="-50">
                <a:latin typeface="Arimo"/>
                <a:cs typeface="Arimo"/>
              </a:rPr>
              <a:t>i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leyece</a:t>
            </a:r>
            <a:r>
              <a:rPr dirty="0" sz="850" spc="-50">
                <a:latin typeface="WenQuanYi Micro Hei Mono"/>
                <a:cs typeface="WenQuanYi Micro Hei Mono"/>
              </a:rPr>
              <a:t>ğ</a:t>
            </a:r>
            <a:r>
              <a:rPr dirty="0" sz="850" spc="-50">
                <a:latin typeface="Arimo"/>
                <a:cs typeface="Arimo"/>
              </a:rPr>
              <a:t>i </a:t>
            </a:r>
            <a:r>
              <a:rPr dirty="0" sz="850" spc="-10">
                <a:latin typeface="Arimo"/>
                <a:cs typeface="Arimo"/>
              </a:rPr>
              <a:t>verilerin </a:t>
            </a:r>
            <a:r>
              <a:rPr dirty="0" sz="850" spc="-105">
                <a:latin typeface="Arimo"/>
                <a:cs typeface="Arimo"/>
              </a:rPr>
              <a:t>sakland</a:t>
            </a:r>
            <a:r>
              <a:rPr dirty="0" sz="850" spc="-105">
                <a:latin typeface="WenQuanYi Micro Hei Mono"/>
                <a:cs typeface="WenQuanYi Micro Hei Mono"/>
              </a:rPr>
              <a:t>ığı </a:t>
            </a:r>
            <a:r>
              <a:rPr dirty="0" sz="850" spc="-75">
                <a:latin typeface="Arimo"/>
                <a:cs typeface="Arimo"/>
              </a:rPr>
              <a:t>ba</a:t>
            </a:r>
            <a:r>
              <a:rPr dirty="0" sz="850" spc="-75">
                <a:latin typeface="WenQuanYi Micro Hei Mono"/>
                <a:cs typeface="WenQuanYi Micro Hei Mono"/>
              </a:rPr>
              <a:t>ş</a:t>
            </a:r>
            <a:r>
              <a:rPr dirty="0" sz="850" spc="-75">
                <a:latin typeface="Arimo"/>
                <a:cs typeface="Arimo"/>
              </a:rPr>
              <a:t>ka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0">
                <a:latin typeface="Arimo"/>
                <a:cs typeface="Arimo"/>
              </a:rPr>
              <a:t>bölüme </a:t>
            </a:r>
            <a:r>
              <a:rPr dirty="0" sz="850" spc="-25">
                <a:latin typeface="Arimo"/>
                <a:cs typeface="Arimo"/>
              </a:rPr>
              <a:t>data  </a:t>
            </a:r>
            <a:r>
              <a:rPr dirty="0" sz="850" spc="-30">
                <a:latin typeface="Arimo"/>
                <a:cs typeface="Arimo"/>
              </a:rPr>
              <a:t>segmenti </a:t>
            </a:r>
            <a:r>
              <a:rPr dirty="0" sz="850" spc="-20">
                <a:latin typeface="Arimo"/>
                <a:cs typeface="Arimo"/>
              </a:rPr>
              <a:t>denilir. Verilerin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25">
                <a:latin typeface="Arimo"/>
                <a:cs typeface="Arimo"/>
              </a:rPr>
              <a:t>büyük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</a:t>
            </a:r>
            <a:r>
              <a:rPr dirty="0" sz="850" spc="-25">
                <a:latin typeface="Arimo"/>
                <a:cs typeface="Arimo"/>
              </a:rPr>
              <a:t>istatistiksel </a:t>
            </a:r>
            <a:r>
              <a:rPr dirty="0" sz="850" spc="-10">
                <a:latin typeface="Arimo"/>
                <a:cs typeface="Arimo"/>
              </a:rPr>
              <a:t>bilgilerin tutuldu</a:t>
            </a:r>
            <a:r>
              <a:rPr dirty="0" sz="850" spc="-10">
                <a:latin typeface="WenQuanYi Micro Hei Mono"/>
                <a:cs typeface="WenQuanYi Micro Hei Mono"/>
              </a:rPr>
              <a:t>ğ</a:t>
            </a:r>
            <a:r>
              <a:rPr dirty="0" sz="850" spc="-10">
                <a:latin typeface="Arimo"/>
                <a:cs typeface="Arimo"/>
              </a:rPr>
              <a:t>u </a:t>
            </a:r>
            <a:r>
              <a:rPr dirty="0" sz="850" spc="-25">
                <a:latin typeface="Arimo"/>
                <a:cs typeface="Arimo"/>
              </a:rPr>
              <a:t>data  segmentinin yetmedi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i </a:t>
            </a:r>
            <a:r>
              <a:rPr dirty="0" sz="850" spc="-20">
                <a:latin typeface="Arimo"/>
                <a:cs typeface="Arimo"/>
              </a:rPr>
              <a:t>durumlarda </a:t>
            </a:r>
            <a:r>
              <a:rPr dirty="0" sz="850" spc="-15">
                <a:latin typeface="Arimo"/>
                <a:cs typeface="Arimo"/>
              </a:rPr>
              <a:t>ikinci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bölüm </a:t>
            </a:r>
            <a:r>
              <a:rPr dirty="0" sz="850" spc="-70">
                <a:latin typeface="Arimo"/>
                <a:cs typeface="Arimo"/>
              </a:rPr>
              <a:t>vard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 </a:t>
            </a:r>
            <a:r>
              <a:rPr dirty="0" sz="850" spc="-15">
                <a:latin typeface="Arimo"/>
                <a:cs typeface="Arimo"/>
              </a:rPr>
              <a:t>ki </a:t>
            </a:r>
            <a:r>
              <a:rPr dirty="0" sz="850" spc="-35">
                <a:latin typeface="Arimo"/>
                <a:cs typeface="Arimo"/>
              </a:rPr>
              <a:t>buna ekstra segment </a:t>
            </a:r>
            <a:r>
              <a:rPr dirty="0" sz="850" spc="-130">
                <a:latin typeface="Arimo"/>
                <a:cs typeface="Arimo"/>
              </a:rPr>
              <a:t>ad</a:t>
            </a:r>
            <a:r>
              <a:rPr dirty="0" sz="850" spc="-130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verilir.  Networking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spc="-60">
                <a:latin typeface="Arimo"/>
                <a:cs typeface="Arimo"/>
              </a:rPr>
              <a:t>korumal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mod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lemlerinde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25">
                <a:latin typeface="Arimo"/>
                <a:cs typeface="Arimo"/>
              </a:rPr>
              <a:t>data </a:t>
            </a:r>
            <a:r>
              <a:rPr dirty="0" sz="850" spc="-20">
                <a:latin typeface="Arimo"/>
                <a:cs typeface="Arimo"/>
              </a:rPr>
              <a:t>segmentlerinin </a:t>
            </a:r>
            <a:r>
              <a:rPr dirty="0" sz="850" spc="-30">
                <a:latin typeface="Arimo"/>
                <a:cs typeface="Arimo"/>
              </a:rPr>
              <a:t>büyüklü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ü de </a:t>
            </a:r>
            <a:r>
              <a:rPr dirty="0" sz="850" spc="-40">
                <a:latin typeface="Arimo"/>
                <a:cs typeface="Arimo"/>
              </a:rPr>
              <a:t>yetmezse,  </a:t>
            </a:r>
            <a:r>
              <a:rPr dirty="0" sz="850" spc="-35">
                <a:latin typeface="Arimo"/>
                <a:cs typeface="Arimo"/>
              </a:rPr>
              <a:t>386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30">
                <a:latin typeface="Arimo"/>
                <a:cs typeface="Arimo"/>
              </a:rPr>
              <a:t>sonraki 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lemcilerde </a:t>
            </a:r>
            <a:r>
              <a:rPr dirty="0" sz="850" spc="-125">
                <a:latin typeface="Arimo"/>
                <a:cs typeface="Arimo"/>
              </a:rPr>
              <a:t>F </a:t>
            </a:r>
            <a:r>
              <a:rPr dirty="0" sz="850" spc="-35">
                <a:latin typeface="Arimo"/>
                <a:cs typeface="Arimo"/>
              </a:rPr>
              <a:t>segment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14">
                <a:latin typeface="Arimo"/>
                <a:cs typeface="Arimo"/>
              </a:rPr>
              <a:t>G </a:t>
            </a:r>
            <a:r>
              <a:rPr dirty="0" sz="850" spc="-35">
                <a:latin typeface="Arimo"/>
                <a:cs typeface="Arimo"/>
              </a:rPr>
              <a:t>segment </a:t>
            </a:r>
            <a:r>
              <a:rPr dirty="0" sz="850" spc="-20">
                <a:latin typeface="Arimo"/>
                <a:cs typeface="Arimo"/>
              </a:rPr>
              <a:t>denilen </a:t>
            </a:r>
            <a:r>
              <a:rPr dirty="0" sz="850" spc="-10">
                <a:latin typeface="Arimo"/>
                <a:cs typeface="Arimo"/>
              </a:rPr>
              <a:t>bölümler </a:t>
            </a:r>
            <a:r>
              <a:rPr dirty="0" sz="850" spc="-90">
                <a:latin typeface="Arimo"/>
                <a:cs typeface="Arimo"/>
              </a:rPr>
              <a:t>taan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mlanm</a:t>
            </a:r>
            <a:r>
              <a:rPr dirty="0" sz="850" spc="-90">
                <a:latin typeface="WenQuanYi Micro Hei Mono"/>
                <a:cs typeface="WenQuanYi Micro Hei Mono"/>
              </a:rPr>
              <a:t>ış</a:t>
            </a:r>
            <a:r>
              <a:rPr dirty="0" sz="850" spc="-90">
                <a:latin typeface="Arimo"/>
                <a:cs typeface="Arimo"/>
              </a:rPr>
              <a:t>t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r.  </a:t>
            </a:r>
            <a:r>
              <a:rPr dirty="0" sz="850" spc="-35">
                <a:latin typeface="Arimo"/>
                <a:cs typeface="Arimo"/>
              </a:rPr>
              <a:t>Bunun </a:t>
            </a:r>
            <a:r>
              <a:rPr dirty="0" sz="850" spc="-75">
                <a:latin typeface="Arimo"/>
                <a:cs typeface="Arimo"/>
              </a:rPr>
              <a:t>anlam</a:t>
            </a:r>
            <a:r>
              <a:rPr dirty="0" sz="850" spc="-75">
                <a:latin typeface="WenQuanYi Micro Hei Mono"/>
                <a:cs typeface="WenQuanYi Micro Hei Mono"/>
              </a:rPr>
              <a:t>ı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70">
                <a:latin typeface="Arimo"/>
                <a:cs typeface="Arimo"/>
              </a:rPr>
              <a:t>miktar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 </a:t>
            </a:r>
            <a:r>
              <a:rPr dirty="0" sz="850" spc="-30">
                <a:latin typeface="Arimo"/>
                <a:cs typeface="Arimo"/>
              </a:rPr>
              <a:t>mikroi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 </a:t>
            </a:r>
            <a:r>
              <a:rPr dirty="0" sz="850" spc="-20">
                <a:latin typeface="Arimo"/>
                <a:cs typeface="Arimo"/>
              </a:rPr>
              <a:t>mimarisi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5">
                <a:latin typeface="Arimo"/>
                <a:cs typeface="Arimo"/>
              </a:rPr>
              <a:t>birlikte </a:t>
            </a:r>
            <a:r>
              <a:rPr dirty="0" sz="850" spc="-25">
                <a:latin typeface="Arimo"/>
                <a:cs typeface="Arimo"/>
              </a:rPr>
              <a:t>paralel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65">
                <a:latin typeface="Arimo"/>
                <a:cs typeface="Arimo"/>
              </a:rPr>
              <a:t>artmas</a:t>
            </a:r>
            <a:r>
              <a:rPr dirty="0" sz="850" spc="-65">
                <a:latin typeface="WenQuanYi Micro Hei Mono"/>
                <a:cs typeface="WenQuanYi Micro Hei Mono"/>
              </a:rPr>
              <a:t>ı  </a:t>
            </a:r>
            <a:r>
              <a:rPr dirty="0" sz="850" spc="-25">
                <a:latin typeface="Arimo"/>
                <a:cs typeface="Arimo"/>
              </a:rPr>
              <a:t>demektir.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25</a:t>
            </a:r>
            <a:endParaRPr sz="55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18022" y="861267"/>
            <a:ext cx="4177029" cy="6877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Segment</a:t>
            </a: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Kaydediciler</a:t>
            </a:r>
            <a:endParaRPr sz="85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25">
                <a:latin typeface="Arimo"/>
                <a:cs typeface="Arimo"/>
              </a:rPr>
              <a:t>Mikroi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lemcilerde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lenmesi </a:t>
            </a:r>
            <a:r>
              <a:rPr dirty="0" sz="850" spc="-110">
                <a:latin typeface="Arimo"/>
                <a:cs typeface="Arimo"/>
              </a:rPr>
              <a:t>s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ras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nda </a:t>
            </a:r>
            <a:r>
              <a:rPr dirty="0" sz="850" spc="-20">
                <a:latin typeface="Arimo"/>
                <a:cs typeface="Arimo"/>
              </a:rPr>
              <a:t>, </a:t>
            </a:r>
            <a:r>
              <a:rPr dirty="0" sz="850" spc="-25">
                <a:latin typeface="Arimo"/>
                <a:cs typeface="Arimo"/>
              </a:rPr>
              <a:t>kaydedicilerin </a:t>
            </a:r>
            <a:r>
              <a:rPr dirty="0" sz="850" spc="-35">
                <a:latin typeface="Arimo"/>
                <a:cs typeface="Arimo"/>
              </a:rPr>
              <a:t>yetersiz gelmesi  </a:t>
            </a:r>
            <a:r>
              <a:rPr dirty="0" sz="850" spc="-20">
                <a:latin typeface="Arimo"/>
                <a:cs typeface="Arimo"/>
              </a:rPr>
              <a:t>durumunda </a:t>
            </a:r>
            <a:r>
              <a:rPr dirty="0" sz="850" spc="-15">
                <a:latin typeface="Arimo"/>
                <a:cs typeface="Arimo"/>
              </a:rPr>
              <a:t>verinin </a:t>
            </a:r>
            <a:r>
              <a:rPr dirty="0" sz="850" spc="-35">
                <a:latin typeface="Arimo"/>
                <a:cs typeface="Arimo"/>
              </a:rPr>
              <a:t>geçici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15">
                <a:latin typeface="Arimo"/>
                <a:cs typeface="Arimo"/>
              </a:rPr>
              <a:t>bellekte </a:t>
            </a:r>
            <a:r>
              <a:rPr dirty="0" sz="850" spc="-135">
                <a:latin typeface="Arimo"/>
                <a:cs typeface="Arimo"/>
              </a:rPr>
              <a:t>at</a:t>
            </a:r>
            <a:r>
              <a:rPr dirty="0" sz="850" spc="-135">
                <a:latin typeface="WenQuanYi Micro Hei Mono"/>
                <a:cs typeface="WenQuanYi Micro Hei Mono"/>
              </a:rPr>
              <a:t>ı</a:t>
            </a:r>
            <a:r>
              <a:rPr dirty="0" sz="850" spc="-135">
                <a:latin typeface="Arimo"/>
                <a:cs typeface="Arimo"/>
              </a:rPr>
              <a:t>ld</a:t>
            </a:r>
            <a:r>
              <a:rPr dirty="0" sz="850" spc="-135">
                <a:latin typeface="WenQuanYi Micro Hei Mono"/>
                <a:cs typeface="WenQuanYi Micro Hei Mono"/>
              </a:rPr>
              <a:t>ığı </a:t>
            </a:r>
            <a:r>
              <a:rPr dirty="0" sz="850" spc="-45">
                <a:latin typeface="Arimo"/>
                <a:cs typeface="Arimo"/>
              </a:rPr>
              <a:t>özel </a:t>
            </a:r>
            <a:r>
              <a:rPr dirty="0" sz="850" spc="-20">
                <a:latin typeface="Arimo"/>
                <a:cs typeface="Arimo"/>
              </a:rPr>
              <a:t>bölüme </a:t>
            </a:r>
            <a:r>
              <a:rPr dirty="0" sz="850" spc="-190">
                <a:latin typeface="Arimo"/>
                <a:cs typeface="Arimo"/>
              </a:rPr>
              <a:t>Y</a:t>
            </a:r>
            <a:r>
              <a:rPr dirty="0" sz="850" spc="-190">
                <a:latin typeface="WenQuanYi Micro Hei Mono"/>
                <a:cs typeface="WenQuanYi Micro Hei Mono"/>
              </a:rPr>
              <a:t>ığı</a:t>
            </a:r>
            <a:r>
              <a:rPr dirty="0" sz="850" spc="-190">
                <a:latin typeface="Arimo"/>
                <a:cs typeface="Arimo"/>
              </a:rPr>
              <a:t>n </a:t>
            </a:r>
            <a:r>
              <a:rPr dirty="0" sz="850" spc="-40">
                <a:latin typeface="Arimo"/>
                <a:cs typeface="Arimo"/>
              </a:rPr>
              <a:t>Segmenti </a:t>
            </a:r>
            <a:r>
              <a:rPr dirty="0" sz="850" spc="-20">
                <a:latin typeface="Arimo"/>
                <a:cs typeface="Arimo"/>
              </a:rPr>
              <a:t>denilir.  </a:t>
            </a:r>
            <a:r>
              <a:rPr dirty="0" sz="850" spc="-25">
                <a:latin typeface="Arimo"/>
                <a:cs typeface="Arimo"/>
              </a:rPr>
              <a:t>Bellekteki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10">
                <a:latin typeface="Arimo"/>
                <a:cs typeface="Arimo"/>
              </a:rPr>
              <a:t>bölümlerin </a:t>
            </a:r>
            <a:r>
              <a:rPr dirty="0" sz="850" spc="-85">
                <a:latin typeface="Arimo"/>
                <a:cs typeface="Arimo"/>
              </a:rPr>
              <a:t>ba</a:t>
            </a:r>
            <a:r>
              <a:rPr dirty="0" sz="850" spc="-85">
                <a:latin typeface="WenQuanYi Micro Hei Mono"/>
                <a:cs typeface="WenQuanYi Micro Hei Mono"/>
              </a:rPr>
              <a:t>ş</a:t>
            </a:r>
            <a:r>
              <a:rPr dirty="0" sz="850" spc="-85">
                <a:latin typeface="Arimo"/>
                <a:cs typeface="Arimo"/>
              </a:rPr>
              <a:t>lang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ç </a:t>
            </a:r>
            <a:r>
              <a:rPr dirty="0" sz="850" spc="-35">
                <a:latin typeface="Arimo"/>
                <a:cs typeface="Arimo"/>
              </a:rPr>
              <a:t>adresi </a:t>
            </a:r>
            <a:r>
              <a:rPr dirty="0" sz="850" spc="-30">
                <a:latin typeface="Arimo"/>
                <a:cs typeface="Arimo"/>
              </a:rPr>
              <a:t>kendi </a:t>
            </a:r>
            <a:r>
              <a:rPr dirty="0" sz="850" spc="-55">
                <a:latin typeface="Arimo"/>
                <a:cs typeface="Arimo"/>
              </a:rPr>
              <a:t>adlar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yla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 </a:t>
            </a:r>
            <a:r>
              <a:rPr dirty="0" sz="850" spc="-30">
                <a:latin typeface="Arimo"/>
                <a:cs typeface="Arimo"/>
              </a:rPr>
              <a:t>içerisinde </a:t>
            </a:r>
            <a:r>
              <a:rPr dirty="0" sz="850" spc="-25">
                <a:latin typeface="Arimo"/>
                <a:cs typeface="Arimo"/>
              </a:rPr>
              <a:t>yer </a:t>
            </a:r>
            <a:r>
              <a:rPr dirty="0" sz="850" spc="-30">
                <a:latin typeface="Arimo"/>
                <a:cs typeface="Arimo"/>
              </a:rPr>
              <a:t>alan  kaydedicilerde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5">
                <a:latin typeface="Arimo"/>
                <a:cs typeface="Arimo"/>
              </a:rPr>
              <a:t>tutulur.</a:t>
            </a:r>
            <a:endParaRPr sz="850">
              <a:latin typeface="Arimo"/>
              <a:cs typeface="Arim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83275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5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17981" y="1655464"/>
            <a:ext cx="4177665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2200"/>
              </a:lnSpc>
              <a:spcBef>
                <a:spcPts val="95"/>
              </a:spcBef>
            </a:pPr>
            <a:r>
              <a:rPr dirty="0" sz="850" spc="-60">
                <a:latin typeface="Arimo"/>
                <a:cs typeface="Arimo"/>
              </a:rPr>
              <a:t>Kod </a:t>
            </a:r>
            <a:r>
              <a:rPr dirty="0" sz="850" spc="-35">
                <a:latin typeface="Arimo"/>
                <a:cs typeface="Arimo"/>
              </a:rPr>
              <a:t>segment kaydedicisi: </a:t>
            </a:r>
            <a:r>
              <a:rPr dirty="0" sz="850" spc="-60">
                <a:latin typeface="Arimo"/>
                <a:cs typeface="Arimo"/>
              </a:rPr>
              <a:t>Kod </a:t>
            </a:r>
            <a:r>
              <a:rPr dirty="0" sz="850" spc="-35">
                <a:latin typeface="Arimo"/>
                <a:cs typeface="Arimo"/>
              </a:rPr>
              <a:t>segment </a:t>
            </a:r>
            <a:r>
              <a:rPr dirty="0" sz="850" spc="-15">
                <a:latin typeface="Arimo"/>
                <a:cs typeface="Arimo"/>
              </a:rPr>
              <a:t>bellekte </a:t>
            </a:r>
            <a:r>
              <a:rPr dirty="0" sz="850" spc="-100">
                <a:latin typeface="Arimo"/>
                <a:cs typeface="Arimo"/>
              </a:rPr>
              <a:t>çal</a:t>
            </a:r>
            <a:r>
              <a:rPr dirty="0" sz="850" spc="-100">
                <a:latin typeface="WenQuanYi Micro Hei Mono"/>
                <a:cs typeface="WenQuanYi Micro Hei Mono"/>
              </a:rPr>
              <a:t>ış</a:t>
            </a:r>
            <a:r>
              <a:rPr dirty="0" sz="850" spc="-100">
                <a:latin typeface="Arimo"/>
                <a:cs typeface="Arimo"/>
              </a:rPr>
              <a:t>t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lacak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</a:t>
            </a:r>
            <a:r>
              <a:rPr dirty="0" sz="850" spc="-130">
                <a:latin typeface="Arimo"/>
                <a:cs typeface="Arimo"/>
              </a:rPr>
              <a:t>s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130">
                <a:latin typeface="Arimo"/>
                <a:cs typeface="Arimo"/>
              </a:rPr>
              <a:t>ral</a:t>
            </a:r>
            <a:r>
              <a:rPr dirty="0" sz="850" spc="-130">
                <a:latin typeface="WenQuanYi Micro Hei Mono"/>
                <a:cs typeface="WenQuanYi Micro Hei Mono"/>
              </a:rPr>
              <a:t>ı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ekilde  </a:t>
            </a:r>
            <a:r>
              <a:rPr dirty="0" sz="850" spc="-25">
                <a:latin typeface="Arimo"/>
                <a:cs typeface="Arimo"/>
              </a:rPr>
              <a:t>bulundu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u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bölümdür.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7980" y="2052555"/>
            <a:ext cx="4177029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2200"/>
              </a:lnSpc>
              <a:spcBef>
                <a:spcPts val="95"/>
              </a:spcBef>
            </a:pPr>
            <a:r>
              <a:rPr dirty="0" sz="850" spc="-45">
                <a:latin typeface="Arimo"/>
                <a:cs typeface="Arimo"/>
              </a:rPr>
              <a:t>Data Segment </a:t>
            </a:r>
            <a:r>
              <a:rPr dirty="0" sz="850" spc="-40">
                <a:latin typeface="Arimo"/>
                <a:cs typeface="Arimo"/>
              </a:rPr>
              <a:t>Kaydedicisi: </a:t>
            </a:r>
            <a:r>
              <a:rPr dirty="0" sz="850" spc="-25">
                <a:latin typeface="Arimo"/>
                <a:cs typeface="Arimo"/>
              </a:rPr>
              <a:t>Normalde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lenecek </a:t>
            </a:r>
            <a:r>
              <a:rPr dirty="0" sz="850" spc="-15">
                <a:latin typeface="Arimo"/>
                <a:cs typeface="Arimo"/>
              </a:rPr>
              <a:t>verinin </a:t>
            </a:r>
            <a:r>
              <a:rPr dirty="0" sz="850" spc="-85">
                <a:latin typeface="Arimo"/>
                <a:cs typeface="Arimo"/>
              </a:rPr>
              <a:t>depoland</a:t>
            </a:r>
            <a:r>
              <a:rPr dirty="0" sz="850" spc="-85">
                <a:latin typeface="WenQuanYi Micro Hei Mono"/>
                <a:cs typeface="WenQuanYi Micro Hei Mono"/>
              </a:rPr>
              <a:t>ığı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100">
                <a:latin typeface="Arimo"/>
                <a:cs typeface="Arimo"/>
              </a:rPr>
              <a:t>alan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85">
                <a:latin typeface="Arimo"/>
                <a:cs typeface="Arimo"/>
              </a:rPr>
              <a:t>ba</a:t>
            </a:r>
            <a:r>
              <a:rPr dirty="0" sz="850" spc="-85">
                <a:latin typeface="WenQuanYi Micro Hei Mono"/>
                <a:cs typeface="WenQuanYi Micro Hei Mono"/>
              </a:rPr>
              <a:t>ş</a:t>
            </a:r>
            <a:r>
              <a:rPr dirty="0" sz="850" spc="-85">
                <a:latin typeface="Arimo"/>
                <a:cs typeface="Arimo"/>
              </a:rPr>
              <a:t>lang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ç  </a:t>
            </a:r>
            <a:r>
              <a:rPr dirty="0" sz="850" spc="-25">
                <a:latin typeface="Arimo"/>
                <a:cs typeface="Arimo"/>
              </a:rPr>
              <a:t>adresini </a:t>
            </a:r>
            <a:r>
              <a:rPr dirty="0" sz="850" spc="-30">
                <a:latin typeface="Arimo"/>
                <a:cs typeface="Arimo"/>
              </a:rPr>
              <a:t>gösterir. </a:t>
            </a:r>
            <a:r>
              <a:rPr dirty="0" sz="850" spc="-45">
                <a:latin typeface="Arimo"/>
                <a:cs typeface="Arimo"/>
              </a:rPr>
              <a:t>Di</a:t>
            </a:r>
            <a:r>
              <a:rPr dirty="0" sz="850" spc="-45">
                <a:latin typeface="WenQuanYi Micro Hei Mono"/>
                <a:cs typeface="WenQuanYi Micro Hei Mono"/>
              </a:rPr>
              <a:t>ğ</a:t>
            </a:r>
            <a:r>
              <a:rPr dirty="0" sz="850" spc="-45">
                <a:latin typeface="Arimo"/>
                <a:cs typeface="Arimo"/>
              </a:rPr>
              <a:t>er </a:t>
            </a:r>
            <a:r>
              <a:rPr dirty="0" sz="850" spc="-35">
                <a:latin typeface="Arimo"/>
                <a:cs typeface="Arimo"/>
              </a:rPr>
              <a:t>segment </a:t>
            </a:r>
            <a:r>
              <a:rPr dirty="0" sz="850" spc="-25">
                <a:latin typeface="Arimo"/>
                <a:cs typeface="Arimo"/>
              </a:rPr>
              <a:t>kaydedicileri </a:t>
            </a:r>
            <a:r>
              <a:rPr dirty="0" sz="850" spc="-15">
                <a:latin typeface="Arimo"/>
                <a:cs typeface="Arimo"/>
              </a:rPr>
              <a:t>gibi tam </a:t>
            </a:r>
            <a:r>
              <a:rPr dirty="0" sz="850" spc="-30">
                <a:latin typeface="Arimo"/>
                <a:cs typeface="Arimo"/>
              </a:rPr>
              <a:t>adresin </a:t>
            </a:r>
            <a:r>
              <a:rPr dirty="0" sz="850" spc="-35">
                <a:latin typeface="Arimo"/>
                <a:cs typeface="Arimo"/>
              </a:rPr>
              <a:t>segment </a:t>
            </a:r>
            <a:r>
              <a:rPr dirty="0" sz="850" spc="-90">
                <a:latin typeface="Arimo"/>
                <a:cs typeface="Arimo"/>
              </a:rPr>
              <a:t>taraf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n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380">
                <a:latin typeface="WenQuanYi Micro Hei Mono"/>
                <a:cs typeface="WenQuanYi Micro Hei Mono"/>
              </a:rPr>
              <a:t> </a:t>
            </a:r>
            <a:r>
              <a:rPr dirty="0" sz="850" spc="-30">
                <a:latin typeface="Arimo"/>
                <a:cs typeface="Arimo"/>
              </a:rPr>
              <a:t>gösterir.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83275" y="2305823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58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58" y="828294"/>
                </a:lnTo>
                <a:lnTo>
                  <a:pt x="4412158" y="414528"/>
                </a:lnTo>
                <a:lnTo>
                  <a:pt x="4412158" y="413766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18022" y="2449647"/>
            <a:ext cx="4177029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50">
                <a:latin typeface="Arimo"/>
                <a:cs typeface="Arimo"/>
              </a:rPr>
              <a:t>Ekstra </a:t>
            </a:r>
            <a:r>
              <a:rPr dirty="0" sz="850" spc="-35">
                <a:latin typeface="Arimo"/>
                <a:cs typeface="Arimo"/>
              </a:rPr>
              <a:t>segment </a:t>
            </a:r>
            <a:r>
              <a:rPr dirty="0" sz="850" spc="-30">
                <a:latin typeface="Arimo"/>
                <a:cs typeface="Arimo"/>
              </a:rPr>
              <a:t>kaydedicisi: </a:t>
            </a:r>
            <a:r>
              <a:rPr dirty="0" sz="850" spc="-165">
                <a:latin typeface="Arimo"/>
                <a:cs typeface="Arimo"/>
              </a:rPr>
              <a:t>ES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70">
                <a:latin typeface="Arimo"/>
                <a:cs typeface="Arimo"/>
              </a:rPr>
              <a:t>adland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lan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30">
                <a:latin typeface="Arimo"/>
                <a:cs typeface="Arimo"/>
              </a:rPr>
              <a:t>kaydedici, </a:t>
            </a:r>
            <a:r>
              <a:rPr dirty="0" sz="850" spc="-60">
                <a:latin typeface="Arimo"/>
                <a:cs typeface="Arimo"/>
              </a:rPr>
              <a:t>programc</a:t>
            </a:r>
            <a:r>
              <a:rPr dirty="0" sz="850" spc="-60">
                <a:latin typeface="WenQuanYi Micro Hei Mono"/>
                <a:cs typeface="WenQuanYi Micro Hei Mono"/>
              </a:rPr>
              <a:t>ı </a:t>
            </a:r>
            <a:r>
              <a:rPr dirty="0" sz="850" spc="-50">
                <a:latin typeface="Arimo"/>
                <a:cs typeface="Arimo"/>
              </a:rPr>
              <a:t>taraf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ndan  </a:t>
            </a:r>
            <a:r>
              <a:rPr dirty="0" sz="850" spc="-70">
                <a:latin typeface="Arimo"/>
                <a:cs typeface="Arimo"/>
              </a:rPr>
              <a:t>tan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mlanmad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kça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lemci </a:t>
            </a:r>
            <a:r>
              <a:rPr dirty="0" sz="850" spc="-20">
                <a:latin typeface="Arimo"/>
                <a:cs typeface="Arimo"/>
              </a:rPr>
              <a:t>bunu </a:t>
            </a:r>
            <a:r>
              <a:rPr dirty="0" sz="850" spc="-30">
                <a:latin typeface="Arimo"/>
                <a:cs typeface="Arimo"/>
              </a:rPr>
              <a:t>kullanmaz. </a:t>
            </a:r>
            <a:r>
              <a:rPr dirty="0" sz="850" spc="-25">
                <a:latin typeface="Arimo"/>
                <a:cs typeface="Arimo"/>
              </a:rPr>
              <a:t>Genellikle </a:t>
            </a:r>
            <a:r>
              <a:rPr dirty="0" sz="850" spc="-20">
                <a:latin typeface="Arimo"/>
                <a:cs typeface="Arimo"/>
              </a:rPr>
              <a:t>string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lemlerinde </a:t>
            </a:r>
            <a:r>
              <a:rPr dirty="0" sz="850" spc="-20">
                <a:latin typeface="Arimo"/>
                <a:cs typeface="Arimo"/>
              </a:rPr>
              <a:t>hedef </a:t>
            </a:r>
            <a:r>
              <a:rPr dirty="0" sz="850" spc="-35">
                <a:latin typeface="Arimo"/>
                <a:cs typeface="Arimo"/>
              </a:rPr>
              <a:t>adresi </a:t>
            </a:r>
            <a:r>
              <a:rPr dirty="0" sz="850" spc="-30">
                <a:latin typeface="Arimo"/>
                <a:cs typeface="Arimo"/>
              </a:rPr>
              <a:t>olarak  </a:t>
            </a:r>
            <a:r>
              <a:rPr dirty="0" sz="850" spc="-100">
                <a:latin typeface="Arimo"/>
                <a:cs typeface="Arimo"/>
              </a:rPr>
              <a:t>alg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lan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26</a:t>
            </a:r>
            <a:endParaRPr sz="550">
              <a:latin typeface="Arimo"/>
              <a:cs typeface="Arim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31229" y="4634440"/>
            <a:ext cx="98679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Segment</a:t>
            </a:r>
            <a:r>
              <a:rPr dirty="0" sz="850" spc="-7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Kaydediciler</a:t>
            </a:r>
            <a:endParaRPr sz="85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1229" y="4899172"/>
            <a:ext cx="4177665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90">
                <a:latin typeface="Arimo"/>
                <a:cs typeface="Arimo"/>
              </a:rPr>
              <a:t>Y</a:t>
            </a:r>
            <a:r>
              <a:rPr dirty="0" sz="850" spc="-190">
                <a:latin typeface="WenQuanYi Micro Hei Mono"/>
                <a:cs typeface="WenQuanYi Micro Hei Mono"/>
              </a:rPr>
              <a:t>ığı</a:t>
            </a:r>
            <a:r>
              <a:rPr dirty="0" sz="850" spc="-190">
                <a:latin typeface="Arimo"/>
                <a:cs typeface="Arimo"/>
              </a:rPr>
              <a:t>n </a:t>
            </a:r>
            <a:r>
              <a:rPr dirty="0" sz="850" spc="-45">
                <a:latin typeface="Arimo"/>
                <a:cs typeface="Arimo"/>
              </a:rPr>
              <a:t>Segment </a:t>
            </a:r>
            <a:r>
              <a:rPr dirty="0" sz="850" spc="-40">
                <a:latin typeface="Arimo"/>
                <a:cs typeface="Arimo"/>
              </a:rPr>
              <a:t>Kaydedicisi: </a:t>
            </a:r>
            <a:r>
              <a:rPr dirty="0" sz="850" spc="-120">
                <a:latin typeface="Arimo"/>
                <a:cs typeface="Arimo"/>
              </a:rPr>
              <a:t>K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saca </a:t>
            </a:r>
            <a:r>
              <a:rPr dirty="0" sz="850" spc="-170">
                <a:latin typeface="Arimo"/>
                <a:cs typeface="Arimo"/>
              </a:rPr>
              <a:t>SS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10">
                <a:latin typeface="Arimo"/>
                <a:cs typeface="Arimo"/>
              </a:rPr>
              <a:t>bilinen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30">
                <a:latin typeface="Arimo"/>
                <a:cs typeface="Arimo"/>
              </a:rPr>
              <a:t>kaydedicinin gösterdi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75">
                <a:latin typeface="Arimo"/>
                <a:cs typeface="Arimo"/>
              </a:rPr>
              <a:t>alan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na  </a:t>
            </a:r>
            <a:r>
              <a:rPr dirty="0" sz="850" spc="-15">
                <a:latin typeface="Arimo"/>
                <a:cs typeface="Arimo"/>
              </a:rPr>
              <a:t>verilen </a:t>
            </a:r>
            <a:r>
              <a:rPr dirty="0" sz="850" spc="-40">
                <a:latin typeface="Arimo"/>
                <a:cs typeface="Arimo"/>
              </a:rPr>
              <a:t>ad </a:t>
            </a:r>
            <a:r>
              <a:rPr dirty="0" sz="850" spc="-75">
                <a:latin typeface="Arimo"/>
                <a:cs typeface="Arimo"/>
              </a:rPr>
              <a:t>ad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ndan </a:t>
            </a:r>
            <a:r>
              <a:rPr dirty="0" sz="850" spc="-40">
                <a:latin typeface="Arimo"/>
                <a:cs typeface="Arimo"/>
              </a:rPr>
              <a:t>da </a:t>
            </a:r>
            <a:r>
              <a:rPr dirty="0" sz="850" spc="-60">
                <a:latin typeface="Arimo"/>
                <a:cs typeface="Arimo"/>
              </a:rPr>
              <a:t>anla</a:t>
            </a:r>
            <a:r>
              <a:rPr dirty="0" sz="850" spc="-60">
                <a:latin typeface="WenQuanYi Micro Hei Mono"/>
                <a:cs typeface="WenQuanYi Micro Hei Mono"/>
              </a:rPr>
              <a:t>şı</a:t>
            </a:r>
            <a:r>
              <a:rPr dirty="0" sz="850" spc="-60">
                <a:latin typeface="Arimo"/>
                <a:cs typeface="Arimo"/>
              </a:rPr>
              <a:t>labilece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i </a:t>
            </a:r>
            <a:r>
              <a:rPr dirty="0" sz="850" spc="-15">
                <a:latin typeface="Arimo"/>
                <a:cs typeface="Arimo"/>
              </a:rPr>
              <a:t>gibi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75">
                <a:latin typeface="Arimo"/>
                <a:cs typeface="Arimo"/>
              </a:rPr>
              <a:t>tak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m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lenirken </a:t>
            </a:r>
            <a:r>
              <a:rPr dirty="0" sz="850" spc="-25">
                <a:latin typeface="Arimo"/>
                <a:cs typeface="Arimo"/>
              </a:rPr>
              <a:t>yer </a:t>
            </a:r>
            <a:r>
              <a:rPr dirty="0" sz="850" spc="-30">
                <a:latin typeface="Arimo"/>
                <a:cs typeface="Arimo"/>
              </a:rPr>
              <a:t>yoklu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undan </a:t>
            </a:r>
            <a:r>
              <a:rPr dirty="0" sz="850" spc="-50">
                <a:latin typeface="Arimo"/>
                <a:cs typeface="Arimo"/>
              </a:rPr>
              <a:t>veya  </a:t>
            </a:r>
            <a:r>
              <a:rPr dirty="0" sz="850" spc="-35">
                <a:latin typeface="Arimo"/>
                <a:cs typeface="Arimo"/>
              </a:rPr>
              <a:t>kaydedici </a:t>
            </a:r>
            <a:r>
              <a:rPr dirty="0" sz="850" spc="-30">
                <a:latin typeface="Arimo"/>
                <a:cs typeface="Arimo"/>
              </a:rPr>
              <a:t>yetersizli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inden </a:t>
            </a:r>
            <a:r>
              <a:rPr dirty="0" sz="850" spc="-75">
                <a:latin typeface="Arimo"/>
                <a:cs typeface="Arimo"/>
              </a:rPr>
              <a:t>dolay</a:t>
            </a:r>
            <a:r>
              <a:rPr dirty="0" sz="850" spc="-75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verinin </a:t>
            </a:r>
            <a:r>
              <a:rPr dirty="0" sz="850" spc="-40">
                <a:latin typeface="Arimo"/>
                <a:cs typeface="Arimo"/>
              </a:rPr>
              <a:t>geçici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20">
                <a:latin typeface="Arimo"/>
                <a:cs typeface="Arimo"/>
              </a:rPr>
              <a:t>yerle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tirildi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i </a:t>
            </a:r>
            <a:r>
              <a:rPr dirty="0" sz="850" spc="-30">
                <a:latin typeface="Arimo"/>
                <a:cs typeface="Arimo"/>
              </a:rPr>
              <a:t>yerdir. </a:t>
            </a:r>
            <a:r>
              <a:rPr dirty="0" sz="850" spc="-165">
                <a:latin typeface="Arimo"/>
                <a:cs typeface="Arimo"/>
              </a:rPr>
              <a:t>Y</a:t>
            </a:r>
            <a:r>
              <a:rPr dirty="0" sz="850" spc="-165">
                <a:latin typeface="WenQuanYi Micro Hei Mono"/>
                <a:cs typeface="WenQuanYi Micro Hei Mono"/>
              </a:rPr>
              <a:t>ığı</a:t>
            </a:r>
            <a:r>
              <a:rPr dirty="0" sz="850" spc="-165">
                <a:latin typeface="Arimo"/>
                <a:cs typeface="Arimo"/>
              </a:rPr>
              <a:t>na </a:t>
            </a:r>
            <a:r>
              <a:rPr dirty="0" sz="850" spc="-10">
                <a:latin typeface="Arimo"/>
                <a:cs typeface="Arimo"/>
              </a:rPr>
              <a:t>veriler </a:t>
            </a:r>
            <a:r>
              <a:rPr dirty="0" sz="850" spc="-40">
                <a:latin typeface="Arimo"/>
                <a:cs typeface="Arimo"/>
              </a:rPr>
              <a:t>geçici 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40">
                <a:latin typeface="Arimo"/>
                <a:cs typeface="Arimo"/>
              </a:rPr>
              <a:t>at</a:t>
            </a:r>
            <a:r>
              <a:rPr dirty="0" sz="850" spc="-40">
                <a:latin typeface="WenQuanYi Micro Hei Mono"/>
                <a:cs typeface="WenQuanYi Micro Hei Mono"/>
              </a:rPr>
              <a:t>ı</a:t>
            </a:r>
            <a:r>
              <a:rPr dirty="0" sz="850" spc="-40">
                <a:latin typeface="Arimo"/>
                <a:cs typeface="Arimo"/>
              </a:rPr>
              <a:t>labildi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i </a:t>
            </a:r>
            <a:r>
              <a:rPr dirty="0" sz="850" spc="-20">
                <a:latin typeface="Arimo"/>
                <a:cs typeface="Arimo"/>
              </a:rPr>
              <a:t>gibi, </a:t>
            </a:r>
            <a:r>
              <a:rPr dirty="0" sz="850" spc="-30">
                <a:latin typeface="Arimo"/>
                <a:cs typeface="Arimo"/>
              </a:rPr>
              <a:t>program içerisinde </a:t>
            </a:r>
            <a:r>
              <a:rPr dirty="0" sz="850" spc="-20">
                <a:latin typeface="Arimo"/>
                <a:cs typeface="Arimo"/>
              </a:rPr>
              <a:t>altyordam </a:t>
            </a:r>
            <a:r>
              <a:rPr dirty="0" sz="850" spc="-85">
                <a:latin typeface="Arimo"/>
                <a:cs typeface="Arimo"/>
              </a:rPr>
              <a:t>ça</a:t>
            </a:r>
            <a:r>
              <a:rPr dirty="0" sz="850" spc="-85">
                <a:latin typeface="WenQuanYi Micro Hei Mono"/>
                <a:cs typeface="WenQuanYi Micro Hei Mono"/>
              </a:rPr>
              <a:t>ğ</a:t>
            </a:r>
            <a:r>
              <a:rPr dirty="0" sz="850" spc="-85">
                <a:latin typeface="Arimo"/>
                <a:cs typeface="Arimo"/>
              </a:rPr>
              <a:t>r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lmas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nda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30">
                <a:latin typeface="Arimo"/>
                <a:cs typeface="Arimo"/>
              </a:rPr>
              <a:t>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 </a:t>
            </a:r>
            <a:r>
              <a:rPr dirty="0" sz="850" spc="-45">
                <a:latin typeface="Arimo"/>
                <a:cs typeface="Arimo"/>
              </a:rPr>
              <a:t>yüksek </a:t>
            </a:r>
            <a:r>
              <a:rPr dirty="0" sz="850" spc="-30">
                <a:latin typeface="Arimo"/>
                <a:cs typeface="Arimo"/>
              </a:rPr>
              <a:t>düzeyli  </a:t>
            </a:r>
            <a:r>
              <a:rPr dirty="0" sz="850" spc="-15">
                <a:latin typeface="Arimo"/>
                <a:cs typeface="Arimo"/>
              </a:rPr>
              <a:t>dillere </a:t>
            </a:r>
            <a:r>
              <a:rPr dirty="0" sz="850" spc="-25">
                <a:latin typeface="Arimo"/>
                <a:cs typeface="Arimo"/>
              </a:rPr>
              <a:t>parametre </a:t>
            </a:r>
            <a:r>
              <a:rPr dirty="0" sz="850" spc="-40">
                <a:latin typeface="Arimo"/>
                <a:cs typeface="Arimo"/>
              </a:rPr>
              <a:t>geçi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leri </a:t>
            </a:r>
            <a:r>
              <a:rPr dirty="0" sz="850" spc="-85">
                <a:latin typeface="Arimo"/>
                <a:cs typeface="Arimo"/>
              </a:rPr>
              <a:t>yap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lmas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nda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145">
                <a:latin typeface="Arimo"/>
                <a:cs typeface="Arimo"/>
              </a:rPr>
              <a:t>s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k</a:t>
            </a:r>
            <a:r>
              <a:rPr dirty="0" sz="850" spc="-120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kullan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lmaktad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918022" y="4634440"/>
            <a:ext cx="98679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Segment</a:t>
            </a:r>
            <a:r>
              <a:rPr dirty="0" sz="850" spc="-7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Kaydediciler</a:t>
            </a:r>
            <a:endParaRPr sz="850">
              <a:latin typeface="Arimo"/>
              <a:cs typeface="Arim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346395" y="3779342"/>
            <a:ext cx="5287645" cy="3773804"/>
            <a:chOff x="5346395" y="3779342"/>
            <a:chExt cx="5287645" cy="3773804"/>
          </a:xfrm>
        </p:grpSpPr>
        <p:sp>
          <p:nvSpPr>
            <p:cNvPr id="21" name="object 21"/>
            <p:cNvSpPr/>
            <p:nvPr/>
          </p:nvSpPr>
          <p:spPr>
            <a:xfrm>
              <a:off x="7196645" y="4666627"/>
              <a:ext cx="1389468" cy="20575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346573" y="3779519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09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27</a:t>
            </a:r>
            <a:endParaRPr sz="550">
              <a:latin typeface="Arimo"/>
              <a:cs typeface="Arim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28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518" y="616025"/>
            <a:ext cx="219075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Arial"/>
                <a:cs typeface="Arial"/>
              </a:rPr>
              <a:t>PUSH Push </a:t>
            </a:r>
            <a:r>
              <a:rPr dirty="0" sz="1150" spc="-5" b="1">
                <a:latin typeface="Arial"/>
                <a:cs typeface="Arial"/>
              </a:rPr>
              <a:t>Word </a:t>
            </a:r>
            <a:r>
              <a:rPr dirty="0" sz="1150" spc="-40" b="1">
                <a:latin typeface="Arial"/>
                <a:cs typeface="Arial"/>
              </a:rPr>
              <a:t>To </a:t>
            </a:r>
            <a:r>
              <a:rPr dirty="0" sz="1150" b="1">
                <a:latin typeface="Arial"/>
                <a:cs typeface="Arial"/>
              </a:rPr>
              <a:t>The</a:t>
            </a:r>
            <a:r>
              <a:rPr dirty="0" sz="1150" spc="-2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Stack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226" y="999148"/>
            <a:ext cx="676275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05">
                <a:latin typeface="Arimo"/>
                <a:cs typeface="Arimo"/>
              </a:rPr>
              <a:t>PUSH </a:t>
            </a:r>
            <a:r>
              <a:rPr dirty="0" sz="850" spc="-20">
                <a:latin typeface="Arimo"/>
                <a:cs typeface="Arimo"/>
              </a:rPr>
              <a:t>idata  </a:t>
            </a:r>
            <a:r>
              <a:rPr dirty="0" sz="850" spc="-105">
                <a:latin typeface="Arimo"/>
                <a:cs typeface="Arimo"/>
              </a:rPr>
              <a:t>PUSH </a:t>
            </a:r>
            <a:r>
              <a:rPr dirty="0" sz="850" spc="-25">
                <a:latin typeface="Arimo"/>
                <a:cs typeface="Arimo"/>
              </a:rPr>
              <a:t>register  </a:t>
            </a:r>
            <a:r>
              <a:rPr dirty="0" sz="850" spc="-105">
                <a:latin typeface="Arimo"/>
                <a:cs typeface="Arimo"/>
              </a:rPr>
              <a:t>PUSH </a:t>
            </a:r>
            <a:r>
              <a:rPr dirty="0" sz="850" spc="-20">
                <a:latin typeface="Arimo"/>
                <a:cs typeface="Arimo"/>
              </a:rPr>
              <a:t>memory  </a:t>
            </a:r>
            <a:r>
              <a:rPr dirty="0" sz="850" spc="-105">
                <a:latin typeface="Arimo"/>
                <a:cs typeface="Arimo"/>
              </a:rPr>
              <a:t>PUSH</a:t>
            </a:r>
            <a:r>
              <a:rPr dirty="0" sz="850" spc="-60">
                <a:latin typeface="Arimo"/>
                <a:cs typeface="Arimo"/>
              </a:rPr>
              <a:t> </a:t>
            </a:r>
            <a:r>
              <a:rPr dirty="0" sz="850" spc="-50">
                <a:latin typeface="Arimo"/>
                <a:cs typeface="Arimo"/>
              </a:rPr>
              <a:t>sreg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493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6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1229" y="1660977"/>
            <a:ext cx="4004310" cy="290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10">
                <a:latin typeface="Arimo"/>
                <a:cs typeface="Arimo"/>
              </a:rPr>
              <a:t>Y</a:t>
            </a:r>
            <a:r>
              <a:rPr dirty="0" sz="850" spc="-210">
                <a:latin typeface="WenQuanYi Micro Hei Mono"/>
                <a:cs typeface="WenQuanYi Micro Hei Mono"/>
              </a:rPr>
              <a:t>ığı</a:t>
            </a:r>
            <a:r>
              <a:rPr dirty="0" sz="850" spc="-210">
                <a:latin typeface="Arimo"/>
                <a:cs typeface="Arimo"/>
              </a:rPr>
              <a:t>n</a:t>
            </a:r>
            <a:r>
              <a:rPr dirty="0" sz="850" spc="-210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üzerine </a:t>
            </a:r>
            <a:r>
              <a:rPr dirty="0" sz="850" spc="-65">
                <a:latin typeface="Arimo"/>
                <a:cs typeface="Arimo"/>
              </a:rPr>
              <a:t>konulmas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istenen </a:t>
            </a:r>
            <a:r>
              <a:rPr dirty="0" sz="850" spc="-15">
                <a:latin typeface="Arimo"/>
                <a:cs typeface="Arimo"/>
              </a:rPr>
              <a:t>veriyi </a:t>
            </a:r>
            <a:r>
              <a:rPr dirty="0" sz="850" spc="-25">
                <a:latin typeface="Arimo"/>
                <a:cs typeface="Arimo"/>
              </a:rPr>
              <a:t>yerle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tirir. </a:t>
            </a:r>
            <a:r>
              <a:rPr dirty="0" sz="850" spc="-55">
                <a:latin typeface="Arimo"/>
                <a:cs typeface="Arimo"/>
              </a:rPr>
              <a:t>Daha </a:t>
            </a:r>
            <a:r>
              <a:rPr dirty="0" sz="850" spc="-35">
                <a:latin typeface="Arimo"/>
                <a:cs typeface="Arimo"/>
              </a:rPr>
              <a:t>sonra </a:t>
            </a:r>
            <a:r>
              <a:rPr dirty="0" sz="850" spc="-160">
                <a:latin typeface="Arimo"/>
                <a:cs typeface="Arimo"/>
              </a:rPr>
              <a:t>y</a:t>
            </a:r>
            <a:r>
              <a:rPr dirty="0" sz="850" spc="-160">
                <a:latin typeface="WenQuanYi Micro Hei Mono"/>
                <a:cs typeface="WenQuanYi Micro Hei Mono"/>
              </a:rPr>
              <a:t>ığı</a:t>
            </a:r>
            <a:r>
              <a:rPr dirty="0" sz="850" spc="-160">
                <a:latin typeface="Arimo"/>
                <a:cs typeface="Arimo"/>
              </a:rPr>
              <a:t>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aretçisi</a:t>
            </a:r>
            <a:r>
              <a:rPr dirty="0" sz="850" spc="11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uygun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ekilde </a:t>
            </a:r>
            <a:r>
              <a:rPr dirty="0" sz="850" spc="-85">
                <a:latin typeface="Arimo"/>
                <a:cs typeface="Arimo"/>
              </a:rPr>
              <a:t>azalt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6493" y="2305823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70" y="828294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31192" y="1925702"/>
            <a:ext cx="2564765" cy="1349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lan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lem:</a:t>
            </a:r>
            <a:endParaRPr sz="850">
              <a:latin typeface="Arimo"/>
              <a:cs typeface="Arimo"/>
            </a:endParaRPr>
          </a:p>
          <a:p>
            <a:pPr marL="12700" marR="1565910" indent="-635">
              <a:lnSpc>
                <a:spcPct val="102200"/>
              </a:lnSpc>
            </a:pPr>
            <a:r>
              <a:rPr dirty="0" sz="850" spc="-50">
                <a:latin typeface="WenQuanYi Micro Hei Mono"/>
                <a:cs typeface="WenQuanYi Micro Hei Mono"/>
              </a:rPr>
              <a:t>İ</a:t>
            </a:r>
            <a:r>
              <a:rPr dirty="0" sz="850" spc="-50">
                <a:latin typeface="Arimo"/>
                <a:cs typeface="Arimo"/>
              </a:rPr>
              <a:t>f(sizeof(src)=16) </a:t>
            </a:r>
            <a:r>
              <a:rPr dirty="0" sz="850" spc="-10">
                <a:latin typeface="Arimo"/>
                <a:cs typeface="Arimo"/>
              </a:rPr>
              <a:t>then  </a:t>
            </a:r>
            <a:r>
              <a:rPr dirty="0" sz="850" spc="-114">
                <a:latin typeface="Arimo"/>
                <a:cs typeface="Arimo"/>
              </a:rPr>
              <a:t>ESP=ESP</a:t>
            </a:r>
            <a:r>
              <a:rPr dirty="0" sz="850" spc="-114">
                <a:latin typeface="WenQuanYi Micro Hei Mono"/>
                <a:cs typeface="WenQuanYi Micro Hei Mono"/>
              </a:rPr>
              <a:t>‐</a:t>
            </a:r>
            <a:r>
              <a:rPr dirty="0" sz="850" spc="-114">
                <a:latin typeface="Arimo"/>
                <a:cs typeface="Arimo"/>
              </a:rPr>
              <a:t>2</a:t>
            </a:r>
            <a:endParaRPr sz="850">
              <a:latin typeface="Arimo"/>
              <a:cs typeface="Arimo"/>
            </a:endParaRPr>
          </a:p>
          <a:p>
            <a:pPr marL="12700" marR="2078355">
              <a:lnSpc>
                <a:spcPct val="102200"/>
              </a:lnSpc>
            </a:pPr>
            <a:r>
              <a:rPr dirty="0" sz="850" spc="-70">
                <a:latin typeface="Arimo"/>
                <a:cs typeface="Arimo"/>
              </a:rPr>
              <a:t>Else  </a:t>
            </a:r>
            <a:r>
              <a:rPr dirty="0" sz="850" spc="-175">
                <a:latin typeface="Arimo"/>
                <a:cs typeface="Arimo"/>
              </a:rPr>
              <a:t>E</a:t>
            </a:r>
            <a:r>
              <a:rPr dirty="0" sz="850" spc="-160">
                <a:latin typeface="Arimo"/>
                <a:cs typeface="Arimo"/>
              </a:rPr>
              <a:t>S</a:t>
            </a:r>
            <a:r>
              <a:rPr dirty="0" sz="850" spc="-120">
                <a:latin typeface="Arimo"/>
                <a:cs typeface="Arimo"/>
              </a:rPr>
              <a:t>P</a:t>
            </a:r>
            <a:r>
              <a:rPr dirty="0" sz="850" spc="-70">
                <a:latin typeface="Arimo"/>
                <a:cs typeface="Arimo"/>
              </a:rPr>
              <a:t>=</a:t>
            </a:r>
            <a:r>
              <a:rPr dirty="0" sz="850" spc="-175">
                <a:latin typeface="Arimo"/>
                <a:cs typeface="Arimo"/>
              </a:rPr>
              <a:t>E</a:t>
            </a:r>
            <a:r>
              <a:rPr dirty="0" sz="850" spc="-160">
                <a:latin typeface="Arimo"/>
                <a:cs typeface="Arimo"/>
              </a:rPr>
              <a:t>S</a:t>
            </a:r>
            <a:r>
              <a:rPr dirty="0" sz="850" spc="-120">
                <a:latin typeface="Arimo"/>
                <a:cs typeface="Arimo"/>
              </a:rPr>
              <a:t>P</a:t>
            </a:r>
            <a:r>
              <a:rPr dirty="0" sz="850" spc="-10">
                <a:latin typeface="WenQuanYi Micro Hei Mono"/>
                <a:cs typeface="WenQuanYi Micro Hei Mono"/>
              </a:rPr>
              <a:t>‐</a:t>
            </a:r>
            <a:r>
              <a:rPr dirty="0" sz="850" spc="-35">
                <a:latin typeface="Arimo"/>
                <a:cs typeface="Arimo"/>
              </a:rPr>
              <a:t>4</a:t>
            </a:r>
            <a:endParaRPr sz="850">
              <a:latin typeface="Arimo"/>
              <a:cs typeface="Arimo"/>
            </a:endParaRPr>
          </a:p>
          <a:p>
            <a:pPr marL="12700" marR="2004060">
              <a:lnSpc>
                <a:spcPct val="102200"/>
              </a:lnSpc>
            </a:pPr>
            <a:r>
              <a:rPr dirty="0" sz="850" spc="-30">
                <a:latin typeface="Arimo"/>
                <a:cs typeface="Arimo"/>
              </a:rPr>
              <a:t>Endif  </a:t>
            </a:r>
            <a:r>
              <a:rPr dirty="0" sz="850" spc="-90">
                <a:latin typeface="Arimo"/>
                <a:cs typeface="Arimo"/>
              </a:rPr>
              <a:t>SS:[</a:t>
            </a:r>
            <a:r>
              <a:rPr dirty="0" sz="850" spc="-135">
                <a:latin typeface="Arimo"/>
                <a:cs typeface="Arimo"/>
              </a:rPr>
              <a:t>E</a:t>
            </a:r>
            <a:r>
              <a:rPr dirty="0" sz="850" spc="-75">
                <a:latin typeface="Arimo"/>
                <a:cs typeface="Arimo"/>
              </a:rPr>
              <a:t>SP]=s</a:t>
            </a:r>
            <a:r>
              <a:rPr dirty="0" sz="850" spc="-60">
                <a:latin typeface="Arimo"/>
                <a:cs typeface="Arimo"/>
              </a:rPr>
              <a:t>r</a:t>
            </a:r>
            <a:r>
              <a:rPr dirty="0" sz="850" spc="-60">
                <a:latin typeface="Arimo"/>
                <a:cs typeface="Arimo"/>
              </a:rPr>
              <a:t>c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</a:pPr>
            <a:r>
              <a:rPr dirty="0" sz="850" spc="-35">
                <a:latin typeface="Arimo"/>
                <a:cs typeface="Arimo"/>
              </a:rPr>
              <a:t>Örnek</a:t>
            </a:r>
            <a:endParaRPr sz="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105">
                <a:latin typeface="Arimo"/>
                <a:cs typeface="Arimo"/>
              </a:rPr>
              <a:t>PUSH </a:t>
            </a:r>
            <a:r>
              <a:rPr dirty="0" sz="850" spc="-114">
                <a:latin typeface="Arimo"/>
                <a:cs typeface="Arimo"/>
              </a:rPr>
              <a:t>EAX </a:t>
            </a:r>
            <a:r>
              <a:rPr dirty="0" sz="850" spc="-145">
                <a:latin typeface="Arimo"/>
                <a:cs typeface="Arimo"/>
              </a:rPr>
              <a:t>;Y</a:t>
            </a:r>
            <a:r>
              <a:rPr dirty="0" sz="850" spc="-145">
                <a:latin typeface="WenQuanYi Micro Hei Mono"/>
                <a:cs typeface="WenQuanYi Micro Hei Mono"/>
              </a:rPr>
              <a:t>ığı</a:t>
            </a:r>
            <a:r>
              <a:rPr dirty="0" sz="850" spc="-145">
                <a:latin typeface="Arimo"/>
                <a:cs typeface="Arimo"/>
              </a:rPr>
              <a:t>na </a:t>
            </a:r>
            <a:r>
              <a:rPr dirty="0" sz="850" spc="-114">
                <a:latin typeface="Arimo"/>
                <a:cs typeface="Arimo"/>
              </a:rPr>
              <a:t>EAX </a:t>
            </a:r>
            <a:r>
              <a:rPr dirty="0" sz="850" spc="-65">
                <a:latin typeface="Arimo"/>
                <a:cs typeface="Arimo"/>
              </a:rPr>
              <a:t>yazmac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ndaki </a:t>
            </a:r>
            <a:r>
              <a:rPr dirty="0" sz="850" spc="-35">
                <a:latin typeface="Arimo"/>
                <a:cs typeface="Arimo"/>
              </a:rPr>
              <a:t>32 </a:t>
            </a:r>
            <a:r>
              <a:rPr dirty="0" sz="850" spc="10">
                <a:latin typeface="Arimo"/>
                <a:cs typeface="Arimo"/>
              </a:rPr>
              <a:t>bit </a:t>
            </a:r>
            <a:r>
              <a:rPr dirty="0" sz="850" spc="-40">
                <a:latin typeface="Arimo"/>
                <a:cs typeface="Arimo"/>
              </a:rPr>
              <a:t>de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er</a:t>
            </a:r>
            <a:r>
              <a:rPr dirty="0" sz="850" spc="-7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konulur.</a:t>
            </a:r>
            <a:endParaRPr sz="85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229" y="3249359"/>
            <a:ext cx="245999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05">
                <a:latin typeface="Arimo"/>
                <a:cs typeface="Arimo"/>
              </a:rPr>
              <a:t>PUSH </a:t>
            </a:r>
            <a:r>
              <a:rPr dirty="0" sz="850" spc="-65">
                <a:latin typeface="Arimo"/>
                <a:cs typeface="Arimo"/>
              </a:rPr>
              <a:t>AX; </a:t>
            </a:r>
            <a:r>
              <a:rPr dirty="0" sz="850" spc="-165">
                <a:latin typeface="Arimo"/>
                <a:cs typeface="Arimo"/>
              </a:rPr>
              <a:t>Y</a:t>
            </a:r>
            <a:r>
              <a:rPr dirty="0" sz="850" spc="-165">
                <a:latin typeface="WenQuanYi Micro Hei Mono"/>
                <a:cs typeface="WenQuanYi Micro Hei Mono"/>
              </a:rPr>
              <a:t>ığı</a:t>
            </a:r>
            <a:r>
              <a:rPr dirty="0" sz="850" spc="-165">
                <a:latin typeface="Arimo"/>
                <a:cs typeface="Arimo"/>
              </a:rPr>
              <a:t>na </a:t>
            </a:r>
            <a:r>
              <a:rPr dirty="0" sz="850" spc="-95">
                <a:latin typeface="Arimo"/>
                <a:cs typeface="Arimo"/>
              </a:rPr>
              <a:t>AX </a:t>
            </a:r>
            <a:r>
              <a:rPr dirty="0" sz="850" spc="-65">
                <a:latin typeface="Arimo"/>
                <a:cs typeface="Arimo"/>
              </a:rPr>
              <a:t>yazmac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ndaki </a:t>
            </a:r>
            <a:r>
              <a:rPr dirty="0" sz="850" spc="-35">
                <a:latin typeface="Arimo"/>
                <a:cs typeface="Arimo"/>
              </a:rPr>
              <a:t>16 </a:t>
            </a:r>
            <a:r>
              <a:rPr dirty="0" sz="850" spc="10">
                <a:latin typeface="Arimo"/>
                <a:cs typeface="Arimo"/>
              </a:rPr>
              <a:t>bit </a:t>
            </a:r>
            <a:r>
              <a:rPr dirty="0" sz="850" spc="-40">
                <a:latin typeface="Arimo"/>
                <a:cs typeface="Arimo"/>
              </a:rPr>
              <a:t>de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er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konulur.</a:t>
            </a:r>
            <a:endParaRPr sz="85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277</a:t>
            </a:r>
            <a:endParaRPr sz="550">
              <a:latin typeface="Arimo"/>
              <a:cs typeface="Arim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35306" y="616025"/>
            <a:ext cx="45021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5" b="1">
                <a:latin typeface="Arial"/>
                <a:cs typeface="Arial"/>
              </a:rPr>
              <a:t>Örnek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8022" y="1263873"/>
            <a:ext cx="952500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22885">
              <a:lnSpc>
                <a:spcPct val="102200"/>
              </a:lnSpc>
              <a:spcBef>
                <a:spcPts val="95"/>
              </a:spcBef>
            </a:pPr>
            <a:r>
              <a:rPr dirty="0" sz="850" spc="-50">
                <a:latin typeface="Arimo"/>
                <a:cs typeface="Arimo"/>
              </a:rPr>
              <a:t>MOV </a:t>
            </a:r>
            <a:r>
              <a:rPr dirty="0" sz="850" spc="-70">
                <a:latin typeface="Arimo"/>
                <a:cs typeface="Arimo"/>
              </a:rPr>
              <a:t>AX,</a:t>
            </a:r>
            <a:r>
              <a:rPr dirty="0" sz="850" spc="-11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1234h  </a:t>
            </a:r>
            <a:r>
              <a:rPr dirty="0" sz="850" spc="-105">
                <a:latin typeface="Arimo"/>
                <a:cs typeface="Arimo"/>
              </a:rPr>
              <a:t>PUSH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95">
                <a:latin typeface="Arimo"/>
                <a:cs typeface="Arimo"/>
              </a:rPr>
              <a:t>AX</a:t>
            </a:r>
            <a:endParaRPr sz="850">
              <a:latin typeface="Arimo"/>
              <a:cs typeface="Arimo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-110">
                <a:latin typeface="Arimo"/>
                <a:cs typeface="Arimo"/>
              </a:rPr>
              <a:t>POP DX </a:t>
            </a:r>
            <a:r>
              <a:rPr dirty="0" sz="850" spc="-5">
                <a:latin typeface="Arimo"/>
                <a:cs typeface="Arimo"/>
              </a:rPr>
              <a:t>; </a:t>
            </a:r>
            <a:r>
              <a:rPr dirty="0" sz="850" spc="-110">
                <a:latin typeface="Arimo"/>
                <a:cs typeface="Arimo"/>
              </a:rPr>
              <a:t>DX </a:t>
            </a:r>
            <a:r>
              <a:rPr dirty="0" sz="850" spc="-65">
                <a:latin typeface="Arimo"/>
                <a:cs typeface="Arimo"/>
              </a:rPr>
              <a:t>= </a:t>
            </a:r>
            <a:r>
              <a:rPr dirty="0" sz="850" spc="-30">
                <a:latin typeface="Arimo"/>
                <a:cs typeface="Arimo"/>
              </a:rPr>
              <a:t>1234h  </a:t>
            </a:r>
            <a:r>
              <a:rPr dirty="0" sz="850" spc="-135">
                <a:latin typeface="Arimo"/>
                <a:cs typeface="Arimo"/>
              </a:rPr>
              <a:t>RET</a:t>
            </a:r>
            <a:endParaRPr sz="85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278</a:t>
            </a:r>
            <a:endParaRPr sz="550">
              <a:latin typeface="Arimo"/>
              <a:cs typeface="Arim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48518" y="4389189"/>
            <a:ext cx="236474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Arial"/>
                <a:cs typeface="Arial"/>
              </a:rPr>
              <a:t>PUSHA Push </a:t>
            </a:r>
            <a:r>
              <a:rPr dirty="0" sz="1150" spc="-5" b="1">
                <a:latin typeface="Arial"/>
                <a:cs typeface="Arial"/>
              </a:rPr>
              <a:t>all general</a:t>
            </a:r>
            <a:r>
              <a:rPr dirty="0" sz="1150" spc="-45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registers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6493" y="5665470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7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31229" y="4772324"/>
            <a:ext cx="4004310" cy="952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00">
                <a:latin typeface="Arimo"/>
                <a:cs typeface="Arimo"/>
              </a:rPr>
              <a:t>PUSHA </a:t>
            </a:r>
            <a:r>
              <a:rPr dirty="0" sz="850" spc="-35">
                <a:latin typeface="Arimo"/>
                <a:cs typeface="Arimo"/>
              </a:rPr>
              <a:t>16 </a:t>
            </a:r>
            <a:r>
              <a:rPr dirty="0" sz="850">
                <a:latin typeface="Arimo"/>
                <a:cs typeface="Arimo"/>
              </a:rPr>
              <a:t>bitlik </a:t>
            </a:r>
            <a:r>
              <a:rPr dirty="0" sz="850" spc="5">
                <a:latin typeface="Arimo"/>
                <a:cs typeface="Arimo"/>
              </a:rPr>
              <a:t>tüm </a:t>
            </a:r>
            <a:r>
              <a:rPr dirty="0" sz="850" spc="-55">
                <a:latin typeface="Arimo"/>
                <a:cs typeface="Arimo"/>
              </a:rPr>
              <a:t>yazmaç </a:t>
            </a:r>
            <a:r>
              <a:rPr dirty="0" sz="850" spc="-20">
                <a:latin typeface="Arimo"/>
                <a:cs typeface="Arimo"/>
              </a:rPr>
              <a:t>de</a:t>
            </a:r>
            <a:r>
              <a:rPr dirty="0" sz="850" spc="-20">
                <a:latin typeface="WenQuanYi Micro Hei Mono"/>
                <a:cs typeface="WenQuanYi Micro Hei Mono"/>
              </a:rPr>
              <a:t>ğ</a:t>
            </a:r>
            <a:r>
              <a:rPr dirty="0" sz="850" spc="-20">
                <a:latin typeface="Arimo"/>
                <a:cs typeface="Arimo"/>
              </a:rPr>
              <a:t>erlerinin </a:t>
            </a:r>
            <a:r>
              <a:rPr dirty="0" sz="850" spc="-10">
                <a:latin typeface="Arimo"/>
                <a:cs typeface="Arimo"/>
              </a:rPr>
              <a:t>belli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00">
                <a:latin typeface="Arimo"/>
                <a:cs typeface="Arimo"/>
              </a:rPr>
              <a:t>s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raya </a:t>
            </a:r>
            <a:r>
              <a:rPr dirty="0" sz="850" spc="-35">
                <a:latin typeface="Arimo"/>
                <a:cs typeface="Arimo"/>
              </a:rPr>
              <a:t>uygun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140">
                <a:latin typeface="Arimo"/>
                <a:cs typeface="Arimo"/>
              </a:rPr>
              <a:t>y</a:t>
            </a:r>
            <a:r>
              <a:rPr dirty="0" sz="850" spc="-140">
                <a:latin typeface="WenQuanYi Micro Hei Mono"/>
                <a:cs typeface="WenQuanYi Micro Hei Mono"/>
              </a:rPr>
              <a:t>ığı</a:t>
            </a:r>
            <a:r>
              <a:rPr dirty="0" sz="850" spc="-140">
                <a:latin typeface="Arimo"/>
                <a:cs typeface="Arimo"/>
              </a:rPr>
              <a:t>na </a:t>
            </a:r>
            <a:r>
              <a:rPr dirty="0" sz="850" spc="-90">
                <a:latin typeface="Arimo"/>
                <a:cs typeface="Arimo"/>
              </a:rPr>
              <a:t>saklanmas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n</a:t>
            </a:r>
            <a:r>
              <a:rPr dirty="0" sz="850" spc="-90">
                <a:latin typeface="WenQuanYi Micro Hei Mono"/>
                <a:cs typeface="WenQuanYi Micro Hei Mono"/>
              </a:rPr>
              <a:t>ı  </a:t>
            </a:r>
            <a:r>
              <a:rPr dirty="0" sz="850" spc="-60">
                <a:latin typeface="Arimo"/>
                <a:cs typeface="Arimo"/>
              </a:rPr>
              <a:t>sa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lar. </a:t>
            </a:r>
            <a:r>
              <a:rPr dirty="0" sz="850" spc="-50">
                <a:latin typeface="Arimo"/>
                <a:cs typeface="Arimo"/>
              </a:rPr>
              <a:t>Ancak </a:t>
            </a:r>
            <a:r>
              <a:rPr dirty="0" sz="850" spc="-40">
                <a:latin typeface="Arimo"/>
                <a:cs typeface="Arimo"/>
              </a:rPr>
              <a:t>yazmaçlar </a:t>
            </a:r>
            <a:r>
              <a:rPr dirty="0" sz="850" spc="-75">
                <a:latin typeface="Arimo"/>
                <a:cs typeface="Arimo"/>
              </a:rPr>
              <a:t>aras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nda </a:t>
            </a:r>
            <a:r>
              <a:rPr dirty="0" sz="850" spc="-160">
                <a:latin typeface="Arimo"/>
                <a:cs typeface="Arimo"/>
              </a:rPr>
              <a:t>y</a:t>
            </a:r>
            <a:r>
              <a:rPr dirty="0" sz="850" spc="-160">
                <a:latin typeface="WenQuanYi Micro Hei Mono"/>
                <a:cs typeface="WenQuanYi Micro Hei Mono"/>
              </a:rPr>
              <a:t>ığı</a:t>
            </a:r>
            <a:r>
              <a:rPr dirty="0" sz="850" spc="-160">
                <a:latin typeface="Arimo"/>
                <a:cs typeface="Arimo"/>
              </a:rPr>
              <a:t>n </a:t>
            </a:r>
            <a:r>
              <a:rPr dirty="0" sz="850" spc="-30">
                <a:latin typeface="Arimo"/>
                <a:cs typeface="Arimo"/>
              </a:rPr>
              <a:t>üzerinde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aretçi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50">
                <a:latin typeface="Arimo"/>
                <a:cs typeface="Arimo"/>
              </a:rPr>
              <a:t>kullan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lan </a:t>
            </a:r>
            <a:r>
              <a:rPr dirty="0" sz="850" spc="-150">
                <a:latin typeface="Arimo"/>
                <a:cs typeface="Arimo"/>
              </a:rPr>
              <a:t>SP </a:t>
            </a:r>
            <a:r>
              <a:rPr dirty="0" sz="850" spc="-100">
                <a:latin typeface="Arimo"/>
                <a:cs typeface="Arimo"/>
              </a:rPr>
              <a:t>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 </a:t>
            </a:r>
            <a:r>
              <a:rPr dirty="0" sz="850" spc="-10">
                <a:latin typeface="Arimo"/>
                <a:cs typeface="Arimo"/>
              </a:rPr>
              <a:t>durumu </a:t>
            </a:r>
            <a:r>
              <a:rPr dirty="0" sz="850" spc="-80">
                <a:latin typeface="Arimo"/>
                <a:cs typeface="Arimo"/>
              </a:rPr>
              <a:t>farkl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k </a:t>
            </a:r>
            <a:r>
              <a:rPr dirty="0" sz="850" spc="-25">
                <a:latin typeface="Arimo"/>
                <a:cs typeface="Arimo"/>
              </a:rPr>
              <a:t>göstermektedir. </a:t>
            </a:r>
            <a:r>
              <a:rPr dirty="0" sz="850" spc="-35">
                <a:latin typeface="Arimo"/>
                <a:cs typeface="Arimo"/>
              </a:rPr>
              <a:t>Gerçekle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tirilen </a:t>
            </a:r>
            <a:r>
              <a:rPr dirty="0" sz="850" spc="-15">
                <a:latin typeface="Arimo"/>
                <a:cs typeface="Arimo"/>
              </a:rPr>
              <a:t>her </a:t>
            </a:r>
            <a:r>
              <a:rPr dirty="0" sz="850" spc="-110">
                <a:latin typeface="Arimo"/>
                <a:cs typeface="Arimo"/>
              </a:rPr>
              <a:t>PUSH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leminin </a:t>
            </a:r>
            <a:r>
              <a:rPr dirty="0" sz="850" spc="-40">
                <a:latin typeface="Arimo"/>
                <a:cs typeface="Arimo"/>
              </a:rPr>
              <a:t>sonucu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150">
                <a:latin typeface="Arimo"/>
                <a:cs typeface="Arimo"/>
              </a:rPr>
              <a:t>SP  </a:t>
            </a:r>
            <a:r>
              <a:rPr dirty="0" sz="850" spc="-100">
                <a:latin typeface="Arimo"/>
                <a:cs typeface="Arimo"/>
              </a:rPr>
              <a:t>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30">
                <a:latin typeface="Arimo"/>
                <a:cs typeface="Arimo"/>
              </a:rPr>
              <a:t>de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eri </a:t>
            </a:r>
            <a:r>
              <a:rPr dirty="0" sz="850" spc="-35">
                <a:latin typeface="Arimo"/>
                <a:cs typeface="Arimo"/>
              </a:rPr>
              <a:t>2 </a:t>
            </a:r>
            <a:r>
              <a:rPr dirty="0" sz="850" spc="-60">
                <a:latin typeface="Arimo"/>
                <a:cs typeface="Arimo"/>
              </a:rPr>
              <a:t>azalmaktad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r. Bu </a:t>
            </a:r>
            <a:r>
              <a:rPr dirty="0" sz="850" spc="-20">
                <a:latin typeface="Arimo"/>
                <a:cs typeface="Arimo"/>
              </a:rPr>
              <a:t>durumda </a:t>
            </a:r>
            <a:r>
              <a:rPr dirty="0" sz="850" spc="-145">
                <a:latin typeface="Arimo"/>
                <a:cs typeface="Arimo"/>
              </a:rPr>
              <a:t>SP </a:t>
            </a:r>
            <a:r>
              <a:rPr dirty="0" sz="850" spc="-100">
                <a:latin typeface="Arimo"/>
                <a:cs typeface="Arimo"/>
              </a:rPr>
              <a:t>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140">
                <a:latin typeface="Arimo"/>
                <a:cs typeface="Arimo"/>
              </a:rPr>
              <a:t>y</a:t>
            </a:r>
            <a:r>
              <a:rPr dirty="0" sz="850" spc="-140">
                <a:latin typeface="WenQuanYi Micro Hei Mono"/>
                <a:cs typeface="WenQuanYi Micro Hei Mono"/>
              </a:rPr>
              <a:t>ığı</a:t>
            </a:r>
            <a:r>
              <a:rPr dirty="0" sz="850" spc="-140">
                <a:latin typeface="Arimo"/>
                <a:cs typeface="Arimo"/>
              </a:rPr>
              <a:t>na </a:t>
            </a:r>
            <a:r>
              <a:rPr dirty="0" sz="850" spc="-75">
                <a:latin typeface="Arimo"/>
                <a:cs typeface="Arimo"/>
              </a:rPr>
              <a:t>saklanmas</a:t>
            </a:r>
            <a:r>
              <a:rPr dirty="0" sz="850" spc="-75">
                <a:latin typeface="WenQuanYi Micro Hei Mono"/>
                <a:cs typeface="WenQuanYi Micro Hei Mono"/>
              </a:rPr>
              <a:t>ı </a:t>
            </a:r>
            <a:r>
              <a:rPr dirty="0" sz="850" spc="-110">
                <a:latin typeface="Arimo"/>
                <a:cs typeface="Arimo"/>
              </a:rPr>
              <a:t>s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ras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nda  </a:t>
            </a:r>
            <a:r>
              <a:rPr dirty="0" sz="850" spc="-65">
                <a:latin typeface="Arimo"/>
                <a:cs typeface="Arimo"/>
              </a:rPr>
              <a:t>farkl</a:t>
            </a:r>
            <a:r>
              <a:rPr dirty="0" sz="850" spc="-65">
                <a:latin typeface="WenQuanYi Micro Hei Mono"/>
                <a:cs typeface="WenQuanYi Micro Hei Mono"/>
              </a:rPr>
              <a:t>ı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15">
                <a:latin typeface="Arimo"/>
                <a:cs typeface="Arimo"/>
              </a:rPr>
              <a:t>yöntemin </a:t>
            </a:r>
            <a:r>
              <a:rPr dirty="0" sz="850" spc="-75">
                <a:latin typeface="Arimo"/>
                <a:cs typeface="Arimo"/>
              </a:rPr>
              <a:t>kullan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lmas</a:t>
            </a:r>
            <a:r>
              <a:rPr dirty="0" sz="850" spc="-7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gerekmektedir. </a:t>
            </a:r>
            <a:r>
              <a:rPr dirty="0" sz="850" spc="-35">
                <a:latin typeface="Arimo"/>
                <a:cs typeface="Arimo"/>
              </a:rPr>
              <a:t>Bunun </a:t>
            </a:r>
            <a:r>
              <a:rPr dirty="0" sz="850" spc="-20">
                <a:latin typeface="Arimo"/>
                <a:cs typeface="Arimo"/>
              </a:rPr>
              <a:t>için </a:t>
            </a:r>
            <a:r>
              <a:rPr dirty="0" sz="850" spc="-105">
                <a:latin typeface="Arimo"/>
                <a:cs typeface="Arimo"/>
              </a:rPr>
              <a:t>PUSA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lemine </a:t>
            </a:r>
            <a:r>
              <a:rPr dirty="0" sz="850" spc="-50">
                <a:latin typeface="Arimo"/>
                <a:cs typeface="Arimo"/>
              </a:rPr>
              <a:t>ba</a:t>
            </a:r>
            <a:r>
              <a:rPr dirty="0" sz="850" spc="-50">
                <a:latin typeface="WenQuanYi Micro Hei Mono"/>
                <a:cs typeface="WenQuanYi Micro Hei Mono"/>
              </a:rPr>
              <a:t>ş</a:t>
            </a:r>
            <a:r>
              <a:rPr dirty="0" sz="850" spc="-50">
                <a:latin typeface="Arimo"/>
                <a:cs typeface="Arimo"/>
              </a:rPr>
              <a:t>larken </a:t>
            </a:r>
            <a:r>
              <a:rPr dirty="0" sz="850" spc="-150">
                <a:latin typeface="Arimo"/>
                <a:cs typeface="Arimo"/>
              </a:rPr>
              <a:t>SP  </a:t>
            </a:r>
            <a:r>
              <a:rPr dirty="0" sz="850" spc="-10">
                <a:latin typeface="Arimo"/>
                <a:cs typeface="Arimo"/>
              </a:rPr>
              <a:t>nin </a:t>
            </a:r>
            <a:r>
              <a:rPr dirty="0" sz="850" spc="-35">
                <a:latin typeface="Arimo"/>
                <a:cs typeface="Arimo"/>
              </a:rPr>
              <a:t>sahip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 </a:t>
            </a:r>
            <a:r>
              <a:rPr dirty="0" sz="850" spc="-40">
                <a:latin typeface="Arimo"/>
                <a:cs typeface="Arimo"/>
              </a:rPr>
              <a:t>de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er geçici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55">
                <a:latin typeface="Arimo"/>
                <a:cs typeface="Arimo"/>
              </a:rPr>
              <a:t>de</a:t>
            </a:r>
            <a:r>
              <a:rPr dirty="0" sz="850" spc="-55">
                <a:latin typeface="WenQuanYi Micro Hei Mono"/>
                <a:cs typeface="WenQuanYi Micro Hei Mono"/>
              </a:rPr>
              <a:t>ğ</a:t>
            </a:r>
            <a:r>
              <a:rPr dirty="0" sz="850" spc="-55">
                <a:latin typeface="Arimo"/>
                <a:cs typeface="Arimo"/>
              </a:rPr>
              <a:t>i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kende </a:t>
            </a:r>
            <a:r>
              <a:rPr dirty="0" sz="850" spc="-70">
                <a:latin typeface="Arimo"/>
                <a:cs typeface="Arimo"/>
              </a:rPr>
              <a:t>saklan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45">
                <a:latin typeface="Arimo"/>
                <a:cs typeface="Arimo"/>
              </a:rPr>
              <a:t>SP </a:t>
            </a:r>
            <a:r>
              <a:rPr dirty="0" sz="850" spc="-100">
                <a:latin typeface="Arimo"/>
                <a:cs typeface="Arimo"/>
              </a:rPr>
              <a:t>yazmac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n </a:t>
            </a:r>
            <a:r>
              <a:rPr dirty="0" sz="850" spc="-125">
                <a:latin typeface="Arimo"/>
                <a:cs typeface="Arimo"/>
              </a:rPr>
              <a:t>y</a:t>
            </a:r>
            <a:r>
              <a:rPr dirty="0" sz="850" spc="-125">
                <a:latin typeface="WenQuanYi Micro Hei Mono"/>
                <a:cs typeface="WenQuanYi Micro Hei Mono"/>
              </a:rPr>
              <a:t>ığı</a:t>
            </a:r>
            <a:r>
              <a:rPr dirty="0" sz="850" spc="-125">
                <a:latin typeface="Arimo"/>
                <a:cs typeface="Arimo"/>
              </a:rPr>
              <a:t>nda </a:t>
            </a:r>
            <a:r>
              <a:rPr dirty="0" sz="850" spc="-45">
                <a:latin typeface="Arimo"/>
                <a:cs typeface="Arimo"/>
              </a:rPr>
              <a:t>saklanma  </a:t>
            </a:r>
            <a:r>
              <a:rPr dirty="0" sz="850" spc="-145">
                <a:latin typeface="Arimo"/>
                <a:cs typeface="Arimo"/>
              </a:rPr>
              <a:t>s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ras</a:t>
            </a:r>
            <a:r>
              <a:rPr dirty="0" sz="850" spc="-14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geldi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inde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40">
                <a:latin typeface="Arimo"/>
                <a:cs typeface="Arimo"/>
              </a:rPr>
              <a:t>geçici de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er </a:t>
            </a:r>
            <a:r>
              <a:rPr dirty="0" sz="850" spc="-140">
                <a:latin typeface="Arimo"/>
                <a:cs typeface="Arimo"/>
              </a:rPr>
              <a:t>y</a:t>
            </a:r>
            <a:r>
              <a:rPr dirty="0" sz="850" spc="-140">
                <a:latin typeface="WenQuanYi Micro Hei Mono"/>
                <a:cs typeface="WenQuanYi Micro Hei Mono"/>
              </a:rPr>
              <a:t>ığı</a:t>
            </a:r>
            <a:r>
              <a:rPr dirty="0" sz="850" spc="-140">
                <a:latin typeface="Arimo"/>
                <a:cs typeface="Arimo"/>
              </a:rPr>
              <a:t>na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50">
                <a:latin typeface="Arimo"/>
                <a:cs typeface="Arimo"/>
              </a:rPr>
              <a:t>SP’nin </a:t>
            </a:r>
            <a:r>
              <a:rPr dirty="0" sz="850" spc="-20">
                <a:latin typeface="Arimo"/>
                <a:cs typeface="Arimo"/>
              </a:rPr>
              <a:t>yerine </a:t>
            </a:r>
            <a:r>
              <a:rPr dirty="0" sz="850" spc="-25">
                <a:latin typeface="Arimo"/>
                <a:cs typeface="Arimo"/>
              </a:rPr>
              <a:t>yerle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tirilir. </a:t>
            </a:r>
            <a:r>
              <a:rPr dirty="0" sz="850" spc="-80">
                <a:latin typeface="Arimo"/>
                <a:cs typeface="Arimo"/>
              </a:rPr>
              <a:t>Yazmaçlar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</a:t>
            </a:r>
            <a:r>
              <a:rPr dirty="0" sz="850" spc="-5">
                <a:latin typeface="Arimo"/>
                <a:cs typeface="Arimo"/>
              </a:rPr>
              <a:t> </a:t>
            </a:r>
            <a:r>
              <a:rPr dirty="0" sz="850" spc="-140">
                <a:latin typeface="Arimo"/>
                <a:cs typeface="Arimo"/>
              </a:rPr>
              <a:t>y</a:t>
            </a:r>
            <a:r>
              <a:rPr dirty="0" sz="850" spc="-140">
                <a:latin typeface="WenQuanYi Micro Hei Mono"/>
                <a:cs typeface="WenQuanYi Micro Hei Mono"/>
              </a:rPr>
              <a:t>ığı</a:t>
            </a:r>
            <a:r>
              <a:rPr dirty="0" sz="850" spc="-140">
                <a:latin typeface="Arimo"/>
                <a:cs typeface="Arimo"/>
              </a:rPr>
              <a:t>na</a:t>
            </a:r>
            <a:endParaRPr sz="850">
              <a:latin typeface="Arimo"/>
              <a:cs typeface="Arim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6493" y="6079248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70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70" y="828294"/>
                </a:lnTo>
                <a:lnTo>
                  <a:pt x="4412170" y="414528"/>
                </a:lnTo>
                <a:lnTo>
                  <a:pt x="4412170" y="413766"/>
                </a:lnTo>
                <a:lnTo>
                  <a:pt x="4412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31119" y="5698878"/>
            <a:ext cx="1241425" cy="1217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20">
                <a:latin typeface="Arimo"/>
                <a:cs typeface="Arimo"/>
              </a:rPr>
              <a:t>yerle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tirilme </a:t>
            </a:r>
            <a:r>
              <a:rPr dirty="0" sz="850" spc="-145">
                <a:latin typeface="Arimo"/>
                <a:cs typeface="Arimo"/>
              </a:rPr>
              <a:t>s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145">
                <a:latin typeface="Arimo"/>
                <a:cs typeface="Arimo"/>
              </a:rPr>
              <a:t>ras</a:t>
            </a:r>
            <a:r>
              <a:rPr dirty="0" sz="850" spc="-145">
                <a:latin typeface="WenQuanYi Micro Hei Mono"/>
                <a:cs typeface="WenQuanYi Micro Hei Mono"/>
              </a:rPr>
              <a:t>ı</a:t>
            </a:r>
            <a:r>
              <a:rPr dirty="0" sz="850" spc="-395">
                <a:latin typeface="WenQuanYi Micro Hei Mono"/>
                <a:cs typeface="WenQuanYi Micro Hei Mono"/>
              </a:rPr>
              <a:t> 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öyledir:  </a:t>
            </a:r>
            <a:r>
              <a:rPr dirty="0" sz="850" spc="-90">
                <a:latin typeface="Arimo"/>
                <a:cs typeface="Arimo"/>
              </a:rPr>
              <a:t>Temp=SP</a:t>
            </a:r>
            <a:endParaRPr sz="850">
              <a:latin typeface="Arimo"/>
              <a:cs typeface="Arimo"/>
            </a:endParaRPr>
          </a:p>
          <a:p>
            <a:pPr algn="just" marL="12700" marR="824865">
              <a:lnSpc>
                <a:spcPct val="102200"/>
              </a:lnSpc>
            </a:pPr>
            <a:r>
              <a:rPr dirty="0" sz="850" spc="-105">
                <a:latin typeface="Arimo"/>
                <a:cs typeface="Arimo"/>
              </a:rPr>
              <a:t>PUSH </a:t>
            </a:r>
            <a:r>
              <a:rPr dirty="0" sz="850" spc="-95">
                <a:latin typeface="Arimo"/>
                <a:cs typeface="Arimo"/>
              </a:rPr>
              <a:t>AX  </a:t>
            </a:r>
            <a:r>
              <a:rPr dirty="0" sz="850" spc="-105">
                <a:latin typeface="Arimo"/>
                <a:cs typeface="Arimo"/>
              </a:rPr>
              <a:t>PUSH </a:t>
            </a:r>
            <a:r>
              <a:rPr dirty="0" sz="850" spc="-140">
                <a:latin typeface="Arimo"/>
                <a:cs typeface="Arimo"/>
              </a:rPr>
              <a:t>CX  </a:t>
            </a:r>
            <a:r>
              <a:rPr dirty="0" sz="850" spc="-105">
                <a:latin typeface="Arimo"/>
                <a:cs typeface="Arimo"/>
              </a:rPr>
              <a:t>PUSH</a:t>
            </a:r>
            <a:r>
              <a:rPr dirty="0" sz="850" spc="-125">
                <a:latin typeface="Arimo"/>
                <a:cs typeface="Arimo"/>
              </a:rPr>
              <a:t> </a:t>
            </a:r>
            <a:r>
              <a:rPr dirty="0" sz="850" spc="-110">
                <a:latin typeface="Arimo"/>
                <a:cs typeface="Arimo"/>
              </a:rPr>
              <a:t>DX  </a:t>
            </a:r>
            <a:r>
              <a:rPr dirty="0" sz="850" spc="-105">
                <a:latin typeface="Arimo"/>
                <a:cs typeface="Arimo"/>
              </a:rPr>
              <a:t>PUSH</a:t>
            </a:r>
            <a:r>
              <a:rPr dirty="0" sz="850" spc="-135">
                <a:latin typeface="Arimo"/>
                <a:cs typeface="Arimo"/>
              </a:rPr>
              <a:t> </a:t>
            </a:r>
            <a:r>
              <a:rPr dirty="0" sz="850" spc="-120">
                <a:latin typeface="Arimo"/>
                <a:cs typeface="Arimo"/>
              </a:rPr>
              <a:t>BX</a:t>
            </a:r>
            <a:endParaRPr sz="850">
              <a:latin typeface="Arimo"/>
              <a:cs typeface="Arimo"/>
            </a:endParaRPr>
          </a:p>
          <a:p>
            <a:pPr marL="12700" marR="703580">
              <a:lnSpc>
                <a:spcPct val="102200"/>
              </a:lnSpc>
            </a:pPr>
            <a:r>
              <a:rPr dirty="0" sz="850" spc="-105">
                <a:latin typeface="Arimo"/>
                <a:cs typeface="Arimo"/>
              </a:rPr>
              <a:t>PUSH</a:t>
            </a:r>
            <a:r>
              <a:rPr dirty="0" sz="850" spc="-125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Temp  </a:t>
            </a:r>
            <a:r>
              <a:rPr dirty="0" sz="850" spc="-105">
                <a:latin typeface="Arimo"/>
                <a:cs typeface="Arimo"/>
              </a:rPr>
              <a:t>PUSH </a:t>
            </a:r>
            <a:r>
              <a:rPr dirty="0" sz="850" spc="-114">
                <a:latin typeface="Arimo"/>
                <a:cs typeface="Arimo"/>
              </a:rPr>
              <a:t>BP  </a:t>
            </a:r>
            <a:r>
              <a:rPr dirty="0" sz="850" spc="-105">
                <a:latin typeface="Arimo"/>
                <a:cs typeface="Arimo"/>
              </a:rPr>
              <a:t>PUSH</a:t>
            </a:r>
            <a:r>
              <a:rPr dirty="0" sz="850" spc="-60">
                <a:latin typeface="Arimo"/>
                <a:cs typeface="Arimo"/>
              </a:rPr>
              <a:t> </a:t>
            </a:r>
            <a:r>
              <a:rPr dirty="0" sz="850" spc="-100">
                <a:latin typeface="Arimo"/>
                <a:cs typeface="Arimo"/>
              </a:rPr>
              <a:t>SI</a:t>
            </a:r>
            <a:endParaRPr sz="85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1229" y="6890163"/>
            <a:ext cx="39370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05">
                <a:latin typeface="Arimo"/>
                <a:cs typeface="Arimo"/>
              </a:rPr>
              <a:t>PUSH </a:t>
            </a:r>
            <a:r>
              <a:rPr dirty="0" sz="850" spc="-50">
                <a:latin typeface="Arimo"/>
                <a:cs typeface="Arimo"/>
              </a:rPr>
              <a:t>DI</a:t>
            </a:r>
            <a:endParaRPr sz="850">
              <a:latin typeface="Arimo"/>
              <a:cs typeface="Arim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035306" y="4389189"/>
            <a:ext cx="300609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Arial"/>
                <a:cs typeface="Arial"/>
              </a:rPr>
              <a:t>PUSHAD Push </a:t>
            </a:r>
            <a:r>
              <a:rPr dirty="0" sz="1150" spc="-5" b="1">
                <a:latin typeface="Arial"/>
                <a:cs typeface="Arial"/>
              </a:rPr>
              <a:t>all general</a:t>
            </a:r>
            <a:r>
              <a:rPr dirty="0" sz="1150" spc="15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registers-double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18022" y="4772324"/>
            <a:ext cx="4004945" cy="952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latin typeface="Arimo"/>
                <a:cs typeface="Arimo"/>
              </a:rPr>
              <a:t>32 </a:t>
            </a:r>
            <a:r>
              <a:rPr dirty="0" sz="850">
                <a:latin typeface="Arimo"/>
                <a:cs typeface="Arimo"/>
              </a:rPr>
              <a:t>bitlik </a:t>
            </a:r>
            <a:r>
              <a:rPr dirty="0" sz="850" spc="5">
                <a:latin typeface="Arimo"/>
                <a:cs typeface="Arimo"/>
              </a:rPr>
              <a:t>tüm </a:t>
            </a:r>
            <a:r>
              <a:rPr dirty="0" sz="850" spc="-55">
                <a:latin typeface="Arimo"/>
                <a:cs typeface="Arimo"/>
              </a:rPr>
              <a:t>yazmaç </a:t>
            </a:r>
            <a:r>
              <a:rPr dirty="0" sz="850" spc="-25">
                <a:latin typeface="Arimo"/>
                <a:cs typeface="Arimo"/>
              </a:rPr>
              <a:t>de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erleri </a:t>
            </a:r>
            <a:r>
              <a:rPr dirty="0" sz="850" spc="-114">
                <a:latin typeface="Arimo"/>
                <a:cs typeface="Arimo"/>
              </a:rPr>
              <a:t>a</a:t>
            </a:r>
            <a:r>
              <a:rPr dirty="0" sz="850" spc="-114">
                <a:latin typeface="WenQuanYi Micro Hei Mono"/>
                <a:cs typeface="WenQuanYi Micro Hei Mono"/>
              </a:rPr>
              <a:t>ş</a:t>
            </a:r>
            <a:r>
              <a:rPr dirty="0" sz="850" spc="-114">
                <a:latin typeface="Arimo"/>
                <a:cs typeface="Arimo"/>
              </a:rPr>
              <a:t>a</a:t>
            </a:r>
            <a:r>
              <a:rPr dirty="0" sz="850" spc="-114">
                <a:latin typeface="WenQuanYi Micro Hei Mono"/>
                <a:cs typeface="WenQuanYi Micro Hei Mono"/>
              </a:rPr>
              <a:t>ğı</a:t>
            </a:r>
            <a:r>
              <a:rPr dirty="0" sz="850" spc="-114">
                <a:latin typeface="Arimo"/>
                <a:cs typeface="Arimo"/>
              </a:rPr>
              <a:t>da </a:t>
            </a:r>
            <a:r>
              <a:rPr dirty="0" sz="850" spc="-20">
                <a:latin typeface="Arimo"/>
                <a:cs typeface="Arimo"/>
              </a:rPr>
              <a:t>verilen </a:t>
            </a:r>
            <a:r>
              <a:rPr dirty="0" sz="850" spc="-114">
                <a:latin typeface="Arimo"/>
                <a:cs typeface="Arimo"/>
              </a:rPr>
              <a:t>s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ra </a:t>
            </a:r>
            <a:r>
              <a:rPr dirty="0" sz="850" spc="-20">
                <a:latin typeface="Arimo"/>
                <a:cs typeface="Arimo"/>
              </a:rPr>
              <a:t>dahilinde </a:t>
            </a:r>
            <a:r>
              <a:rPr dirty="0" sz="850" spc="-140">
                <a:latin typeface="Arimo"/>
                <a:cs typeface="Arimo"/>
              </a:rPr>
              <a:t>y</a:t>
            </a:r>
            <a:r>
              <a:rPr dirty="0" sz="850" spc="-140">
                <a:latin typeface="WenQuanYi Micro Hei Mono"/>
                <a:cs typeface="WenQuanYi Micro Hei Mono"/>
              </a:rPr>
              <a:t>ığı</a:t>
            </a:r>
            <a:r>
              <a:rPr dirty="0" sz="850" spc="-140">
                <a:latin typeface="Arimo"/>
                <a:cs typeface="Arimo"/>
              </a:rPr>
              <a:t>na </a:t>
            </a:r>
            <a:r>
              <a:rPr dirty="0" sz="850" spc="-20">
                <a:latin typeface="Arimo"/>
                <a:cs typeface="Arimo"/>
              </a:rPr>
              <a:t>yerle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tirilir. </a:t>
            </a:r>
            <a:r>
              <a:rPr dirty="0" sz="850" spc="-50">
                <a:latin typeface="Arimo"/>
                <a:cs typeface="Arimo"/>
              </a:rPr>
              <a:t>Ancak </a:t>
            </a:r>
            <a:r>
              <a:rPr dirty="0" sz="850" spc="-150">
                <a:latin typeface="Arimo"/>
                <a:cs typeface="Arimo"/>
              </a:rPr>
              <a:t>ESP  </a:t>
            </a:r>
            <a:r>
              <a:rPr dirty="0" sz="850" spc="-110">
                <a:latin typeface="Arimo"/>
                <a:cs typeface="Arimo"/>
              </a:rPr>
              <a:t>yazmac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n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310">
                <a:latin typeface="WenQuanYi Micro Hei Mono"/>
                <a:cs typeface="WenQuanYi Micro Hei Mono"/>
              </a:rPr>
              <a:t> </a:t>
            </a:r>
            <a:r>
              <a:rPr dirty="0" sz="850" spc="-35">
                <a:latin typeface="Arimo"/>
                <a:cs typeface="Arimo"/>
              </a:rPr>
              <a:t>de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eri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65">
                <a:latin typeface="Arimo"/>
                <a:cs typeface="Arimo"/>
              </a:rPr>
              <a:t>a</a:t>
            </a:r>
            <a:r>
              <a:rPr dirty="0" sz="850" spc="-65">
                <a:latin typeface="WenQuanYi Micro Hei Mono"/>
                <a:cs typeface="WenQuanYi Micro Hei Mono"/>
              </a:rPr>
              <a:t>ş</a:t>
            </a:r>
            <a:r>
              <a:rPr dirty="0" sz="850" spc="-65">
                <a:latin typeface="Arimo"/>
                <a:cs typeface="Arimo"/>
              </a:rPr>
              <a:t>amada </a:t>
            </a:r>
            <a:r>
              <a:rPr dirty="0" sz="850" spc="-140">
                <a:latin typeface="Arimo"/>
                <a:cs typeface="Arimo"/>
              </a:rPr>
              <a:t>y</a:t>
            </a:r>
            <a:r>
              <a:rPr dirty="0" sz="850" spc="-140">
                <a:latin typeface="WenQuanYi Micro Hei Mono"/>
                <a:cs typeface="WenQuanYi Micro Hei Mono"/>
              </a:rPr>
              <a:t>ığı</a:t>
            </a:r>
            <a:r>
              <a:rPr dirty="0" sz="850" spc="-140">
                <a:latin typeface="Arimo"/>
                <a:cs typeface="Arimo"/>
              </a:rPr>
              <a:t>na </a:t>
            </a:r>
            <a:r>
              <a:rPr dirty="0" sz="850" spc="-25">
                <a:latin typeface="Arimo"/>
                <a:cs typeface="Arimo"/>
              </a:rPr>
              <a:t>yerle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tirilmez.</a:t>
            </a:r>
            <a:endParaRPr sz="850">
              <a:latin typeface="Arimo"/>
              <a:cs typeface="Arimo"/>
            </a:endParaRPr>
          </a:p>
          <a:p>
            <a:pPr marL="12700" marR="3373120">
              <a:lnSpc>
                <a:spcPct val="102200"/>
              </a:lnSpc>
            </a:pP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lan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lem:  </a:t>
            </a:r>
            <a:r>
              <a:rPr dirty="0" sz="850" spc="-100">
                <a:latin typeface="Arimo"/>
                <a:cs typeface="Arimo"/>
              </a:rPr>
              <a:t>Temp=ESP  </a:t>
            </a:r>
            <a:r>
              <a:rPr dirty="0" sz="850" spc="-105">
                <a:latin typeface="Arimo"/>
                <a:cs typeface="Arimo"/>
              </a:rPr>
              <a:t>PUSH </a:t>
            </a:r>
            <a:r>
              <a:rPr dirty="0" sz="850" spc="-114">
                <a:latin typeface="Arimo"/>
                <a:cs typeface="Arimo"/>
              </a:rPr>
              <a:t>EAX  </a:t>
            </a:r>
            <a:r>
              <a:rPr dirty="0" sz="850" spc="-105">
                <a:latin typeface="Arimo"/>
                <a:cs typeface="Arimo"/>
              </a:rPr>
              <a:t>PUSH </a:t>
            </a:r>
            <a:r>
              <a:rPr dirty="0" sz="850" spc="-145">
                <a:latin typeface="Arimo"/>
                <a:cs typeface="Arimo"/>
              </a:rPr>
              <a:t>ECX  </a:t>
            </a:r>
            <a:r>
              <a:rPr dirty="0" sz="850" spc="-105">
                <a:latin typeface="Arimo"/>
                <a:cs typeface="Arimo"/>
              </a:rPr>
              <a:t>PUSH</a:t>
            </a:r>
            <a:r>
              <a:rPr dirty="0" sz="850" spc="-60">
                <a:latin typeface="Arimo"/>
                <a:cs typeface="Arimo"/>
              </a:rPr>
              <a:t> </a:t>
            </a:r>
            <a:r>
              <a:rPr dirty="0" sz="850" spc="-120">
                <a:latin typeface="Arimo"/>
                <a:cs typeface="Arimo"/>
              </a:rPr>
              <a:t>EDX</a:t>
            </a:r>
            <a:endParaRPr sz="850">
              <a:latin typeface="Arimo"/>
              <a:cs typeface="Arim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83275" y="5665482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58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58" y="828294"/>
                </a:lnTo>
                <a:lnTo>
                  <a:pt x="4412158" y="414528"/>
                </a:lnTo>
                <a:lnTo>
                  <a:pt x="4412158" y="413766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918022" y="5698878"/>
            <a:ext cx="542290" cy="6877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10">
                <a:latin typeface="Arimo"/>
                <a:cs typeface="Arimo"/>
              </a:rPr>
              <a:t>PUSH</a:t>
            </a:r>
            <a:r>
              <a:rPr dirty="0" sz="850" spc="-125">
                <a:latin typeface="Arimo"/>
                <a:cs typeface="Arimo"/>
              </a:rPr>
              <a:t> </a:t>
            </a:r>
            <a:r>
              <a:rPr dirty="0" sz="850" spc="-130">
                <a:latin typeface="Arimo"/>
                <a:cs typeface="Arimo"/>
              </a:rPr>
              <a:t>EBX</a:t>
            </a:r>
            <a:endParaRPr sz="850">
              <a:latin typeface="Arimo"/>
              <a:cs typeface="Arimo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-105">
                <a:latin typeface="Arimo"/>
                <a:cs typeface="Arimo"/>
              </a:rPr>
              <a:t>PUSH</a:t>
            </a:r>
            <a:r>
              <a:rPr dirty="0" sz="850" spc="-125">
                <a:latin typeface="Arimo"/>
                <a:cs typeface="Arimo"/>
              </a:rPr>
              <a:t> </a:t>
            </a:r>
            <a:r>
              <a:rPr dirty="0" sz="850" spc="-65">
                <a:latin typeface="Arimo"/>
                <a:cs typeface="Arimo"/>
              </a:rPr>
              <a:t>Temp  </a:t>
            </a:r>
            <a:r>
              <a:rPr dirty="0" sz="850" spc="-105">
                <a:latin typeface="Arimo"/>
                <a:cs typeface="Arimo"/>
              </a:rPr>
              <a:t>PUSH </a:t>
            </a:r>
            <a:r>
              <a:rPr dirty="0" sz="850" spc="-125">
                <a:latin typeface="Arimo"/>
                <a:cs typeface="Arimo"/>
              </a:rPr>
              <a:t>EBP  </a:t>
            </a:r>
            <a:r>
              <a:rPr dirty="0" sz="850" spc="-105">
                <a:latin typeface="Arimo"/>
                <a:cs typeface="Arimo"/>
              </a:rPr>
              <a:t>PUSH </a:t>
            </a:r>
            <a:r>
              <a:rPr dirty="0" sz="850" spc="-114">
                <a:latin typeface="Arimo"/>
                <a:cs typeface="Arimo"/>
              </a:rPr>
              <a:t>ESI  </a:t>
            </a:r>
            <a:r>
              <a:rPr dirty="0" sz="850" spc="-105">
                <a:latin typeface="Arimo"/>
                <a:cs typeface="Arimo"/>
              </a:rPr>
              <a:t>PUSH</a:t>
            </a:r>
            <a:r>
              <a:rPr dirty="0" sz="850" spc="-65">
                <a:latin typeface="Arimo"/>
                <a:cs typeface="Arimo"/>
              </a:rPr>
              <a:t> </a:t>
            </a:r>
            <a:r>
              <a:rPr dirty="0" sz="850" spc="-85">
                <a:latin typeface="Arimo"/>
                <a:cs typeface="Arimo"/>
              </a:rPr>
              <a:t>EDI</a:t>
            </a:r>
            <a:endParaRPr sz="850">
              <a:latin typeface="Arimo"/>
              <a:cs typeface="Arim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279</a:t>
            </a:r>
            <a:endParaRPr sz="550">
              <a:latin typeface="Arimo"/>
              <a:cs typeface="Arim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05873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280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518" y="616025"/>
            <a:ext cx="215201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" b="1">
                <a:latin typeface="Arial"/>
                <a:cs typeface="Arial"/>
              </a:rPr>
              <a:t>PUSHF </a:t>
            </a:r>
            <a:r>
              <a:rPr dirty="0" sz="1150" b="1">
                <a:latin typeface="Arial"/>
                <a:cs typeface="Arial"/>
              </a:rPr>
              <a:t>Push Flag On </a:t>
            </a:r>
            <a:r>
              <a:rPr dirty="0" sz="1150" spc="-40" b="1">
                <a:latin typeface="Arial"/>
                <a:cs typeface="Arial"/>
              </a:rPr>
              <a:t>To</a:t>
            </a:r>
            <a:r>
              <a:rPr dirty="0" sz="1150" spc="-10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Stack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216" y="999148"/>
            <a:ext cx="2993390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35">
                <a:latin typeface="Arimo"/>
                <a:cs typeface="Arimo"/>
              </a:rPr>
              <a:t>16 </a:t>
            </a:r>
            <a:r>
              <a:rPr dirty="0" sz="850" spc="15">
                <a:latin typeface="Arimo"/>
                <a:cs typeface="Arimo"/>
              </a:rPr>
              <a:t>bit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20">
                <a:latin typeface="Arimo"/>
                <a:cs typeface="Arimo"/>
              </a:rPr>
              <a:t>ifade edilen </a:t>
            </a:r>
            <a:r>
              <a:rPr dirty="0" sz="850" spc="-40">
                <a:latin typeface="Arimo"/>
                <a:cs typeface="Arimo"/>
              </a:rPr>
              <a:t>bayrak </a:t>
            </a:r>
            <a:r>
              <a:rPr dirty="0" sz="850" spc="-35">
                <a:latin typeface="Arimo"/>
                <a:cs typeface="Arimo"/>
              </a:rPr>
              <a:t>de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eri </a:t>
            </a:r>
            <a:r>
              <a:rPr dirty="0" sz="850" spc="-140">
                <a:latin typeface="Arimo"/>
                <a:cs typeface="Arimo"/>
              </a:rPr>
              <a:t>y</a:t>
            </a:r>
            <a:r>
              <a:rPr dirty="0" sz="850" spc="-140">
                <a:latin typeface="WenQuanYi Micro Hei Mono"/>
                <a:cs typeface="WenQuanYi Micro Hei Mono"/>
              </a:rPr>
              <a:t>ığı</a:t>
            </a:r>
            <a:r>
              <a:rPr dirty="0" sz="850" spc="-140">
                <a:latin typeface="Arimo"/>
                <a:cs typeface="Arimo"/>
              </a:rPr>
              <a:t>na </a:t>
            </a:r>
            <a:r>
              <a:rPr dirty="0" sz="850" spc="-20">
                <a:latin typeface="Arimo"/>
                <a:cs typeface="Arimo"/>
              </a:rPr>
              <a:t>yerle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tirilir.  </a:t>
            </a: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lan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lem:</a:t>
            </a:r>
            <a:endParaRPr sz="850">
              <a:latin typeface="Arimo"/>
              <a:cs typeface="Arimo"/>
            </a:endParaRPr>
          </a:p>
          <a:p>
            <a:pPr marL="12700" marR="2380615" indent="-635">
              <a:lnSpc>
                <a:spcPct val="102200"/>
              </a:lnSpc>
            </a:pPr>
            <a:r>
              <a:rPr dirty="0" sz="850" spc="-100">
                <a:latin typeface="Arimo"/>
                <a:cs typeface="Arimo"/>
              </a:rPr>
              <a:t>SP=SP</a:t>
            </a:r>
            <a:r>
              <a:rPr dirty="0" sz="850" spc="-100">
                <a:latin typeface="WenQuanYi Micro Hei Mono"/>
                <a:cs typeface="WenQuanYi Micro Hei Mono"/>
              </a:rPr>
              <a:t>‐</a:t>
            </a:r>
            <a:r>
              <a:rPr dirty="0" sz="850" spc="-100">
                <a:latin typeface="Arimo"/>
                <a:cs typeface="Arimo"/>
              </a:rPr>
              <a:t>2  </a:t>
            </a:r>
            <a:r>
              <a:rPr dirty="0" sz="850" spc="-170">
                <a:latin typeface="Arimo"/>
                <a:cs typeface="Arimo"/>
              </a:rPr>
              <a:t>SS</a:t>
            </a:r>
            <a:r>
              <a:rPr dirty="0" sz="850" spc="-10">
                <a:latin typeface="Arimo"/>
                <a:cs typeface="Arimo"/>
              </a:rPr>
              <a:t>:</a:t>
            </a:r>
            <a:r>
              <a:rPr dirty="0" sz="850" spc="-75">
                <a:latin typeface="Arimo"/>
                <a:cs typeface="Arimo"/>
              </a:rPr>
              <a:t>[SP]=FL</a:t>
            </a:r>
            <a:r>
              <a:rPr dirty="0" sz="850" spc="-100">
                <a:latin typeface="Arimo"/>
                <a:cs typeface="Arimo"/>
              </a:rPr>
              <a:t>A</a:t>
            </a:r>
            <a:r>
              <a:rPr dirty="0" sz="850" spc="-114">
                <a:latin typeface="Arimo"/>
                <a:cs typeface="Arimo"/>
              </a:rPr>
              <a:t>G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9091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281</a:t>
            </a:r>
            <a:endParaRPr sz="550">
              <a:latin typeface="Arimo"/>
              <a:cs typeface="Arim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35306" y="616025"/>
            <a:ext cx="235648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Arial"/>
                <a:cs typeface="Arial"/>
              </a:rPr>
              <a:t>PUSHFD Push EFlag On </a:t>
            </a:r>
            <a:r>
              <a:rPr dirty="0" sz="1150" spc="-40" b="1">
                <a:latin typeface="Arial"/>
                <a:cs typeface="Arial"/>
              </a:rPr>
              <a:t>To</a:t>
            </a:r>
            <a:r>
              <a:rPr dirty="0" sz="1150" spc="-9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Stack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8010" y="999148"/>
            <a:ext cx="2993390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15">
                <a:latin typeface="Arimo"/>
                <a:cs typeface="Arimo"/>
              </a:rPr>
              <a:t>komut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35">
                <a:latin typeface="Arimo"/>
                <a:cs typeface="Arimo"/>
              </a:rPr>
              <a:t>32 </a:t>
            </a:r>
            <a:r>
              <a:rPr dirty="0" sz="850" spc="15">
                <a:latin typeface="Arimo"/>
                <a:cs typeface="Arimo"/>
              </a:rPr>
              <a:t>bit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20">
                <a:latin typeface="Arimo"/>
                <a:cs typeface="Arimo"/>
              </a:rPr>
              <a:t>ifade edilen </a:t>
            </a:r>
            <a:r>
              <a:rPr dirty="0" sz="850" spc="-40">
                <a:latin typeface="Arimo"/>
                <a:cs typeface="Arimo"/>
              </a:rPr>
              <a:t>bayrak </a:t>
            </a:r>
            <a:r>
              <a:rPr dirty="0" sz="850" spc="-35">
                <a:latin typeface="Arimo"/>
                <a:cs typeface="Arimo"/>
              </a:rPr>
              <a:t>de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eri </a:t>
            </a:r>
            <a:r>
              <a:rPr dirty="0" sz="850" spc="-140">
                <a:latin typeface="Arimo"/>
                <a:cs typeface="Arimo"/>
              </a:rPr>
              <a:t>y</a:t>
            </a:r>
            <a:r>
              <a:rPr dirty="0" sz="850" spc="-140">
                <a:latin typeface="WenQuanYi Micro Hei Mono"/>
                <a:cs typeface="WenQuanYi Micro Hei Mono"/>
              </a:rPr>
              <a:t>ığı</a:t>
            </a:r>
            <a:r>
              <a:rPr dirty="0" sz="850" spc="-140">
                <a:latin typeface="Arimo"/>
                <a:cs typeface="Arimo"/>
              </a:rPr>
              <a:t>na </a:t>
            </a:r>
            <a:r>
              <a:rPr dirty="0" sz="850" spc="-20">
                <a:latin typeface="Arimo"/>
                <a:cs typeface="Arimo"/>
              </a:rPr>
              <a:t>yerle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tirilir.  </a:t>
            </a:r>
            <a:r>
              <a:rPr dirty="0" sz="850" spc="-95">
                <a:latin typeface="Arimo"/>
                <a:cs typeface="Arimo"/>
              </a:rPr>
              <a:t>Yap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lan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lem:</a:t>
            </a:r>
            <a:endParaRPr sz="850">
              <a:latin typeface="Arimo"/>
              <a:cs typeface="Arimo"/>
            </a:endParaRPr>
          </a:p>
          <a:p>
            <a:pPr marL="12700" marR="2275205" indent="-635">
              <a:lnSpc>
                <a:spcPct val="102200"/>
              </a:lnSpc>
            </a:pPr>
            <a:r>
              <a:rPr dirty="0" sz="850" spc="-110">
                <a:latin typeface="Arimo"/>
                <a:cs typeface="Arimo"/>
              </a:rPr>
              <a:t>ESP=SP</a:t>
            </a:r>
            <a:r>
              <a:rPr dirty="0" sz="850" spc="-110">
                <a:latin typeface="WenQuanYi Micro Hei Mono"/>
                <a:cs typeface="WenQuanYi Micro Hei Mono"/>
              </a:rPr>
              <a:t>‐</a:t>
            </a:r>
            <a:r>
              <a:rPr dirty="0" sz="850" spc="-110">
                <a:latin typeface="Arimo"/>
                <a:cs typeface="Arimo"/>
              </a:rPr>
              <a:t>4  </a:t>
            </a:r>
            <a:r>
              <a:rPr dirty="0" sz="850" spc="-170">
                <a:latin typeface="Arimo"/>
                <a:cs typeface="Arimo"/>
              </a:rPr>
              <a:t>SS</a:t>
            </a:r>
            <a:r>
              <a:rPr dirty="0" sz="850" spc="-10">
                <a:latin typeface="Arimo"/>
                <a:cs typeface="Arimo"/>
              </a:rPr>
              <a:t>:</a:t>
            </a:r>
            <a:r>
              <a:rPr dirty="0" sz="850" spc="-35">
                <a:latin typeface="Arimo"/>
                <a:cs typeface="Arimo"/>
              </a:rPr>
              <a:t>[</a:t>
            </a:r>
            <a:r>
              <a:rPr dirty="0" sz="850" spc="-90">
                <a:latin typeface="Arimo"/>
                <a:cs typeface="Arimo"/>
              </a:rPr>
              <a:t>E</a:t>
            </a:r>
            <a:r>
              <a:rPr dirty="0" sz="850" spc="-100">
                <a:latin typeface="Arimo"/>
                <a:cs typeface="Arimo"/>
              </a:rPr>
              <a:t>SP]=EFLA</a:t>
            </a:r>
            <a:r>
              <a:rPr dirty="0" sz="850" spc="-114">
                <a:latin typeface="Arimo"/>
                <a:cs typeface="Arimo"/>
              </a:rPr>
              <a:t>G</a:t>
            </a:r>
            <a:endParaRPr sz="85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05873" y="3331714"/>
            <a:ext cx="13716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282</a:t>
            </a:r>
            <a:endParaRPr sz="550">
              <a:latin typeface="Arimo"/>
              <a:cs typeface="Arim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1181" y="4389189"/>
            <a:ext cx="4004310" cy="673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Arial"/>
                <a:cs typeface="Arial"/>
              </a:rPr>
              <a:t>Ödev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2200"/>
              </a:lnSpc>
            </a:pPr>
            <a:r>
              <a:rPr dirty="0" sz="850" spc="-35">
                <a:latin typeface="Arimo"/>
                <a:cs typeface="Arimo"/>
              </a:rPr>
              <a:t>10 </a:t>
            </a:r>
            <a:r>
              <a:rPr dirty="0" sz="850" spc="-70">
                <a:latin typeface="Arimo"/>
                <a:cs typeface="Arimo"/>
              </a:rPr>
              <a:t>eleman</a:t>
            </a:r>
            <a:r>
              <a:rPr dirty="0" sz="850" spc="-70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olan, </a:t>
            </a:r>
            <a:r>
              <a:rPr dirty="0" sz="850" spc="-10">
                <a:latin typeface="Arimo"/>
                <a:cs typeface="Arimo"/>
              </a:rPr>
              <a:t>word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95">
                <a:latin typeface="Arimo"/>
                <a:cs typeface="Arimo"/>
              </a:rPr>
              <a:t>tan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ml</a:t>
            </a:r>
            <a:r>
              <a:rPr dirty="0" sz="850" spc="-95">
                <a:latin typeface="WenQuanYi Micro Hei Mono"/>
                <a:cs typeface="WenQuanYi Micro Hei Mono"/>
              </a:rPr>
              <a:t>ı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0">
                <a:latin typeface="Arimo"/>
                <a:cs typeface="Arimo"/>
              </a:rPr>
              <a:t>dizi içinde </a:t>
            </a:r>
            <a:r>
              <a:rPr dirty="0" sz="850" spc="-55">
                <a:latin typeface="Arimo"/>
                <a:cs typeface="Arimo"/>
              </a:rPr>
              <a:t>kaç </a:t>
            </a:r>
            <a:r>
              <a:rPr dirty="0" sz="850" spc="-20">
                <a:latin typeface="Arimo"/>
                <a:cs typeface="Arimo"/>
              </a:rPr>
              <a:t>tane </a:t>
            </a:r>
            <a:r>
              <a:rPr dirty="0" sz="850" spc="-15">
                <a:latin typeface="Arimo"/>
                <a:cs typeface="Arimo"/>
              </a:rPr>
              <a:t>tek, </a:t>
            </a:r>
            <a:r>
              <a:rPr dirty="0" sz="850" spc="-55">
                <a:latin typeface="Arimo"/>
                <a:cs typeface="Arimo"/>
              </a:rPr>
              <a:t>kaç </a:t>
            </a:r>
            <a:r>
              <a:rPr dirty="0" sz="850" spc="-20">
                <a:latin typeface="Arimo"/>
                <a:cs typeface="Arimo"/>
              </a:rPr>
              <a:t>tane </a:t>
            </a:r>
            <a:r>
              <a:rPr dirty="0" sz="850" spc="5">
                <a:latin typeface="Arimo"/>
                <a:cs typeface="Arimo"/>
              </a:rPr>
              <a:t>çift </a:t>
            </a:r>
            <a:r>
              <a:rPr dirty="0" sz="850" spc="-130">
                <a:latin typeface="Arimo"/>
                <a:cs typeface="Arimo"/>
              </a:rPr>
              <a:t>say</a:t>
            </a:r>
            <a:r>
              <a:rPr dirty="0" sz="850" spc="-130">
                <a:latin typeface="WenQuanYi Micro Hei Mono"/>
                <a:cs typeface="WenQuanYi Micro Hei Mono"/>
              </a:rPr>
              <a:t>ı  </a:t>
            </a:r>
            <a:r>
              <a:rPr dirty="0" sz="850" spc="-25">
                <a:latin typeface="Arimo"/>
                <a:cs typeface="Arimo"/>
              </a:rPr>
              <a:t>oldu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unu </a:t>
            </a:r>
            <a:r>
              <a:rPr dirty="0" sz="850" spc="-20">
                <a:latin typeface="Arimo"/>
                <a:cs typeface="Arimo"/>
              </a:rPr>
              <a:t>bulan</a:t>
            </a:r>
            <a:r>
              <a:rPr dirty="0" sz="850" spc="-5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program</a:t>
            </a:r>
            <a:endParaRPr sz="850">
              <a:latin typeface="Arimo"/>
              <a:cs typeface="Arim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778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519091" y="7123268"/>
            <a:ext cx="13716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283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229" y="861267"/>
            <a:ext cx="98679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50">
                <a:solidFill>
                  <a:srgbClr val="FF0000"/>
                </a:solidFill>
                <a:latin typeface="Arimo"/>
                <a:cs typeface="Arimo"/>
              </a:rPr>
              <a:t>Segment</a:t>
            </a:r>
            <a:r>
              <a:rPr dirty="0" sz="850" spc="-75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Kaydediciler</a:t>
            </a:r>
            <a:endParaRPr sz="850">
              <a:latin typeface="Arimo"/>
              <a:cs typeface="Arim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99526" y="1272539"/>
            <a:ext cx="1389837" cy="1326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29</a:t>
            </a:r>
            <a:endParaRPr sz="550">
              <a:latin typeface="Arimo"/>
              <a:cs typeface="Arim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18022" y="861267"/>
            <a:ext cx="118364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Genel </a:t>
            </a:r>
            <a:r>
              <a:rPr dirty="0" sz="850" spc="-85">
                <a:solidFill>
                  <a:srgbClr val="FF0000"/>
                </a:solidFill>
                <a:latin typeface="Arimo"/>
                <a:cs typeface="Arimo"/>
              </a:rPr>
              <a:t>Amaçl</a:t>
            </a:r>
            <a:r>
              <a:rPr dirty="0" sz="850" spc="-8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325">
                <a:solidFill>
                  <a:srgbClr val="FF0000"/>
                </a:solidFill>
                <a:latin typeface="WenQuanYi Micro Hei Mono"/>
                <a:cs typeface="WenQuanYi Micro Hei Mono"/>
              </a:rPr>
              <a:t> </a:t>
            </a: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Kaydediciler</a:t>
            </a:r>
            <a:endParaRPr sz="85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83275" y="1892820"/>
            <a:ext cx="4412615" cy="828040"/>
          </a:xfrm>
          <a:custGeom>
            <a:avLst/>
            <a:gdLst/>
            <a:ahLst/>
            <a:cxnLst/>
            <a:rect l="l" t="t" r="r" b="b"/>
            <a:pathLst>
              <a:path w="4412615" h="828039">
                <a:moveTo>
                  <a:pt x="4412158" y="0"/>
                </a:moveTo>
                <a:lnTo>
                  <a:pt x="0" y="0"/>
                </a:lnTo>
                <a:lnTo>
                  <a:pt x="0" y="413004"/>
                </a:lnTo>
                <a:lnTo>
                  <a:pt x="0" y="413766"/>
                </a:lnTo>
                <a:lnTo>
                  <a:pt x="0" y="827532"/>
                </a:lnTo>
                <a:lnTo>
                  <a:pt x="4412158" y="827532"/>
                </a:lnTo>
                <a:lnTo>
                  <a:pt x="4412158" y="413766"/>
                </a:lnTo>
                <a:lnTo>
                  <a:pt x="4412158" y="413004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18022" y="1125998"/>
            <a:ext cx="4178935" cy="1481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715">
              <a:lnSpc>
                <a:spcPct val="102200"/>
              </a:lnSpc>
              <a:spcBef>
                <a:spcPts val="95"/>
              </a:spcBef>
            </a:pPr>
            <a:r>
              <a:rPr dirty="0" sz="850" spc="-45">
                <a:latin typeface="Arimo"/>
                <a:cs typeface="Arimo"/>
              </a:rPr>
              <a:t>Genel </a:t>
            </a:r>
            <a:r>
              <a:rPr dirty="0" sz="850" spc="-85">
                <a:latin typeface="Arimo"/>
                <a:cs typeface="Arimo"/>
              </a:rPr>
              <a:t>amaçl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kaydediciler </a:t>
            </a:r>
            <a:r>
              <a:rPr dirty="0" sz="850" spc="-20">
                <a:latin typeface="Arimo"/>
                <a:cs typeface="Arimo"/>
              </a:rPr>
              <a:t>, </a:t>
            </a:r>
            <a:r>
              <a:rPr dirty="0" sz="850" spc="-30">
                <a:latin typeface="Arimo"/>
                <a:cs typeface="Arimo"/>
              </a:rPr>
              <a:t>mikroi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lemcide </a:t>
            </a:r>
            <a:r>
              <a:rPr dirty="0" sz="850" spc="-25">
                <a:latin typeface="Arimo"/>
                <a:cs typeface="Arimo"/>
              </a:rPr>
              <a:t>program </a:t>
            </a:r>
            <a:r>
              <a:rPr dirty="0" sz="850" spc="-65">
                <a:latin typeface="Arimo"/>
                <a:cs typeface="Arimo"/>
              </a:rPr>
              <a:t>komutlar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 </a:t>
            </a:r>
            <a:r>
              <a:rPr dirty="0" sz="850" spc="-85">
                <a:latin typeface="Arimo"/>
                <a:cs typeface="Arimo"/>
              </a:rPr>
              <a:t>icras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110">
                <a:latin typeface="Arimo"/>
                <a:cs typeface="Arimo"/>
              </a:rPr>
              <a:t>s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ras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nda </a:t>
            </a:r>
            <a:r>
              <a:rPr dirty="0" sz="850" spc="-15">
                <a:latin typeface="Arimo"/>
                <a:cs typeface="Arimo"/>
              </a:rPr>
              <a:t>verinin  </a:t>
            </a:r>
            <a:r>
              <a:rPr dirty="0" sz="850" spc="-60">
                <a:latin typeface="Arimo"/>
                <a:cs typeface="Arimo"/>
              </a:rPr>
              <a:t>manevras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nda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50">
                <a:latin typeface="Arimo"/>
                <a:cs typeface="Arimo"/>
              </a:rPr>
              <a:t>kullan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lan </a:t>
            </a:r>
            <a:r>
              <a:rPr dirty="0" sz="850" spc="-40">
                <a:latin typeface="Arimo"/>
                <a:cs typeface="Arimo"/>
              </a:rPr>
              <a:t>ve </a:t>
            </a:r>
            <a:r>
              <a:rPr dirty="0" sz="850" spc="-85">
                <a:latin typeface="Arimo"/>
                <a:cs typeface="Arimo"/>
              </a:rPr>
              <a:t>yap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sal 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35">
                <a:latin typeface="Arimo"/>
                <a:cs typeface="Arimo"/>
              </a:rPr>
              <a:t>en küçük </a:t>
            </a:r>
            <a:r>
              <a:rPr dirty="0" sz="850" spc="-15">
                <a:latin typeface="Arimo"/>
                <a:cs typeface="Arimo"/>
              </a:rPr>
              <a:t>bölümü </a:t>
            </a:r>
            <a:r>
              <a:rPr dirty="0" sz="850" spc="-35">
                <a:latin typeface="Arimo"/>
                <a:cs typeface="Arimo"/>
              </a:rPr>
              <a:t>8 </a:t>
            </a:r>
            <a:r>
              <a:rPr dirty="0" sz="850" spc="5">
                <a:latin typeface="Arimo"/>
                <a:cs typeface="Arimo"/>
              </a:rPr>
              <a:t>bitlik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30">
                <a:latin typeface="Arimo"/>
                <a:cs typeface="Arimo"/>
              </a:rPr>
              <a:t>hücresine  </a:t>
            </a:r>
            <a:r>
              <a:rPr dirty="0" sz="850" spc="-45">
                <a:latin typeface="Arimo"/>
                <a:cs typeface="Arimo"/>
              </a:rPr>
              <a:t>benzeyen </a:t>
            </a:r>
            <a:r>
              <a:rPr dirty="0" sz="850" spc="-15">
                <a:latin typeface="Arimo"/>
                <a:cs typeface="Arimo"/>
              </a:rPr>
              <a:t>elektronik </a:t>
            </a:r>
            <a:r>
              <a:rPr dirty="0" sz="850" spc="-50">
                <a:latin typeface="Arimo"/>
                <a:cs typeface="Arimo"/>
              </a:rPr>
              <a:t>elemanlard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r. </a:t>
            </a:r>
            <a:r>
              <a:rPr dirty="0" sz="850" spc="-45">
                <a:latin typeface="Arimo"/>
                <a:cs typeface="Arimo"/>
              </a:rPr>
              <a:t>Genel </a:t>
            </a:r>
            <a:r>
              <a:rPr dirty="0" sz="850" spc="-85">
                <a:latin typeface="Arimo"/>
                <a:cs typeface="Arimo"/>
              </a:rPr>
              <a:t>amaçl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kaydediciler kendi </a:t>
            </a:r>
            <a:r>
              <a:rPr dirty="0" sz="850" spc="-55">
                <a:latin typeface="Arimo"/>
                <a:cs typeface="Arimo"/>
              </a:rPr>
              <a:t>aralar</a:t>
            </a:r>
            <a:r>
              <a:rPr dirty="0" sz="850" spc="-55">
                <a:latin typeface="WenQuanYi Micro Hei Mono"/>
                <a:cs typeface="WenQuanYi Micro Hei Mono"/>
              </a:rPr>
              <a:t>ı</a:t>
            </a:r>
            <a:r>
              <a:rPr dirty="0" sz="850" spc="-55">
                <a:latin typeface="Arimo"/>
                <a:cs typeface="Arimo"/>
              </a:rPr>
              <a:t>nda </a:t>
            </a:r>
            <a:r>
              <a:rPr dirty="0" sz="850" spc="-80">
                <a:latin typeface="Arimo"/>
                <a:cs typeface="Arimo"/>
              </a:rPr>
              <a:t>yapt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klar</a:t>
            </a:r>
            <a:r>
              <a:rPr dirty="0" sz="850" spc="-80">
                <a:latin typeface="WenQuanYi Micro Hei Mono"/>
                <a:cs typeface="WenQuanYi Micro Hei Mono"/>
              </a:rPr>
              <a:t>ı </a:t>
            </a:r>
            <a:r>
              <a:rPr dirty="0" sz="850" spc="-70">
                <a:latin typeface="Arimo"/>
                <a:cs typeface="Arimo"/>
              </a:rPr>
              <a:t>i</a:t>
            </a:r>
            <a:r>
              <a:rPr dirty="0" sz="850" spc="-70">
                <a:latin typeface="WenQuanYi Micro Hei Mono"/>
                <a:cs typeface="WenQuanYi Micro Hei Mono"/>
              </a:rPr>
              <a:t>ş</a:t>
            </a:r>
            <a:r>
              <a:rPr dirty="0" sz="850" spc="-70">
                <a:latin typeface="Arimo"/>
                <a:cs typeface="Arimo"/>
              </a:rPr>
              <a:t>e  </a:t>
            </a:r>
            <a:r>
              <a:rPr dirty="0" sz="850" spc="-35">
                <a:latin typeface="Arimo"/>
                <a:cs typeface="Arimo"/>
              </a:rPr>
              <a:t>göre </a:t>
            </a:r>
            <a:r>
              <a:rPr dirty="0" sz="850" spc="-5">
                <a:latin typeface="Arimo"/>
                <a:cs typeface="Arimo"/>
              </a:rPr>
              <a:t>iki </a:t>
            </a:r>
            <a:r>
              <a:rPr dirty="0" sz="850" spc="-30">
                <a:latin typeface="Arimo"/>
                <a:cs typeface="Arimo"/>
              </a:rPr>
              <a:t>gruba </a:t>
            </a:r>
            <a:r>
              <a:rPr dirty="0" sz="850" spc="-75">
                <a:latin typeface="Arimo"/>
                <a:cs typeface="Arimo"/>
              </a:rPr>
              <a:t>ayr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rlar. </a:t>
            </a:r>
            <a:r>
              <a:rPr dirty="0" sz="850" spc="-25">
                <a:latin typeface="Arimo"/>
                <a:cs typeface="Arimo"/>
              </a:rPr>
              <a:t>Birinci </a:t>
            </a:r>
            <a:r>
              <a:rPr dirty="0" sz="850" spc="-20">
                <a:latin typeface="Arimo"/>
                <a:cs typeface="Arimo"/>
              </a:rPr>
              <a:t>grupta </a:t>
            </a:r>
            <a:r>
              <a:rPr dirty="0" sz="850" spc="-40">
                <a:latin typeface="Arimo"/>
                <a:cs typeface="Arimo"/>
              </a:rPr>
              <a:t>çok </a:t>
            </a:r>
            <a:r>
              <a:rPr dirty="0" sz="850" spc="-85">
                <a:latin typeface="Arimo"/>
                <a:cs typeface="Arimo"/>
              </a:rPr>
              <a:t>amaçl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30">
                <a:latin typeface="Arimo"/>
                <a:cs typeface="Arimo"/>
              </a:rPr>
              <a:t>kaydedicilere </a:t>
            </a:r>
            <a:r>
              <a:rPr dirty="0" sz="850" spc="-100">
                <a:latin typeface="Arimo"/>
                <a:cs typeface="Arimo"/>
              </a:rPr>
              <a:t>EAX,EBX,ECX,EDX,ESI,EDI </a:t>
            </a:r>
            <a:r>
              <a:rPr dirty="0" sz="850" spc="-45">
                <a:latin typeface="Arimo"/>
                <a:cs typeface="Arimo"/>
              </a:rPr>
              <a:t>ve  </a:t>
            </a:r>
            <a:r>
              <a:rPr dirty="0" sz="850" spc="-125">
                <a:latin typeface="Arimo"/>
                <a:cs typeface="Arimo"/>
              </a:rPr>
              <a:t>EBP </a:t>
            </a:r>
            <a:r>
              <a:rPr dirty="0" sz="850" spc="-25">
                <a:latin typeface="Arimo"/>
                <a:cs typeface="Arimo"/>
              </a:rPr>
              <a:t>dahilken, </a:t>
            </a:r>
            <a:r>
              <a:rPr dirty="0" sz="850" spc="-15">
                <a:latin typeface="Arimo"/>
                <a:cs typeface="Arimo"/>
              </a:rPr>
              <a:t>ikinci </a:t>
            </a:r>
            <a:r>
              <a:rPr dirty="0" sz="850" spc="-45">
                <a:latin typeface="Arimo"/>
                <a:cs typeface="Arimo"/>
              </a:rPr>
              <a:t>özel </a:t>
            </a:r>
            <a:r>
              <a:rPr dirty="0" sz="850" spc="-85">
                <a:latin typeface="Arimo"/>
                <a:cs typeface="Arimo"/>
              </a:rPr>
              <a:t>amaçl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25">
                <a:latin typeface="Arimo"/>
                <a:cs typeface="Arimo"/>
              </a:rPr>
              <a:t>kaydediciler grubuna </a:t>
            </a:r>
            <a:r>
              <a:rPr dirty="0" sz="850" spc="-125">
                <a:latin typeface="Arimo"/>
                <a:cs typeface="Arimo"/>
              </a:rPr>
              <a:t>ESP,EIP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50">
                <a:latin typeface="Arimo"/>
                <a:cs typeface="Arimo"/>
              </a:rPr>
              <a:t>Bayrak </a:t>
            </a:r>
            <a:r>
              <a:rPr dirty="0" sz="850" spc="-35">
                <a:latin typeface="Arimo"/>
                <a:cs typeface="Arimo"/>
              </a:rPr>
              <a:t>kaydedicisi girer.  </a:t>
            </a:r>
            <a:r>
              <a:rPr dirty="0" sz="850" spc="-55">
                <a:latin typeface="Arimo"/>
                <a:cs typeface="Arimo"/>
              </a:rPr>
              <a:t>386’Ya</a:t>
            </a:r>
            <a:r>
              <a:rPr dirty="0" sz="85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kadar</a:t>
            </a:r>
            <a:r>
              <a:rPr dirty="0" sz="850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bu</a:t>
            </a:r>
            <a:r>
              <a:rPr dirty="0" sz="85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kaydediciler</a:t>
            </a:r>
            <a:r>
              <a:rPr dirty="0" sz="85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16</a:t>
            </a:r>
            <a:r>
              <a:rPr dirty="0" sz="850" spc="5">
                <a:latin typeface="Arimo"/>
                <a:cs typeface="Arimo"/>
              </a:rPr>
              <a:t> </a:t>
            </a:r>
            <a:r>
              <a:rPr dirty="0" sz="850">
                <a:latin typeface="Arimo"/>
                <a:cs typeface="Arimo"/>
              </a:rPr>
              <a:t>bitlik </a:t>
            </a:r>
            <a:r>
              <a:rPr dirty="0" sz="850" spc="-95">
                <a:latin typeface="Arimo"/>
                <a:cs typeface="Arimo"/>
              </a:rPr>
              <a:t>AX,BX,CX</a:t>
            </a:r>
            <a:r>
              <a:rPr dirty="0" sz="850" spc="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ve</a:t>
            </a:r>
            <a:r>
              <a:rPr dirty="0" sz="850" spc="5">
                <a:latin typeface="Arimo"/>
                <a:cs typeface="Arimo"/>
              </a:rPr>
              <a:t> </a:t>
            </a:r>
            <a:r>
              <a:rPr dirty="0" sz="850" spc="-110">
                <a:latin typeface="Arimo"/>
                <a:cs typeface="Arimo"/>
              </a:rPr>
              <a:t>DX</a:t>
            </a:r>
            <a:r>
              <a:rPr dirty="0" sz="850" spc="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olarak</a:t>
            </a:r>
            <a:r>
              <a:rPr dirty="0" sz="850" spc="5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</a:t>
            </a:r>
            <a:r>
              <a:rPr dirty="0" sz="85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görmü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lerdir.</a:t>
            </a:r>
            <a:r>
              <a:rPr dirty="0" sz="850">
                <a:latin typeface="Arimo"/>
                <a:cs typeface="Arimo"/>
              </a:rPr>
              <a:t> </a:t>
            </a:r>
            <a:r>
              <a:rPr dirty="0" sz="850" spc="-55">
                <a:latin typeface="Arimo"/>
                <a:cs typeface="Arimo"/>
              </a:rPr>
              <a:t>Daha</a:t>
            </a:r>
            <a:r>
              <a:rPr dirty="0" sz="85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küçük</a:t>
            </a:r>
            <a:endParaRPr sz="85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35">
                <a:latin typeface="Arimo"/>
                <a:cs typeface="Arimo"/>
              </a:rPr>
              <a:t>8 </a:t>
            </a:r>
            <a:r>
              <a:rPr dirty="0" sz="850" spc="5">
                <a:latin typeface="Arimo"/>
                <a:cs typeface="Arimo"/>
              </a:rPr>
              <a:t>bitlik </a:t>
            </a:r>
            <a:r>
              <a:rPr dirty="0" sz="850" spc="-10">
                <a:latin typeface="Arimo"/>
                <a:cs typeface="Arimo"/>
              </a:rPr>
              <a:t>verilerin </a:t>
            </a:r>
            <a:r>
              <a:rPr dirty="0" sz="850" spc="-20">
                <a:latin typeface="Arimo"/>
                <a:cs typeface="Arimo"/>
              </a:rPr>
              <a:t>(bayt)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lenmesinde </a:t>
            </a:r>
            <a:r>
              <a:rPr dirty="0" sz="850" spc="-50">
                <a:latin typeface="Arimo"/>
                <a:cs typeface="Arimo"/>
              </a:rPr>
              <a:t>kullan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lmak </a:t>
            </a:r>
            <a:r>
              <a:rPr dirty="0" sz="850" spc="-40">
                <a:latin typeface="Arimo"/>
                <a:cs typeface="Arimo"/>
              </a:rPr>
              <a:t>üzere daha da </a:t>
            </a:r>
            <a:r>
              <a:rPr dirty="0" sz="850" spc="-25">
                <a:latin typeface="Arimo"/>
                <a:cs typeface="Arimo"/>
              </a:rPr>
              <a:t>ufak </a:t>
            </a:r>
            <a:r>
              <a:rPr dirty="0" sz="850" spc="-30">
                <a:latin typeface="Arimo"/>
                <a:cs typeface="Arimo"/>
              </a:rPr>
              <a:t>parçalarla  </a:t>
            </a:r>
            <a:r>
              <a:rPr dirty="0" sz="850" spc="-35">
                <a:latin typeface="Arimo"/>
                <a:cs typeface="Arimo"/>
              </a:rPr>
              <a:t>tan</a:t>
            </a:r>
            <a:r>
              <a:rPr dirty="0" sz="850" spc="-35">
                <a:latin typeface="WenQuanYi Micro Hei Mono"/>
                <a:cs typeface="WenQuanYi Micro Hei Mono"/>
              </a:rPr>
              <a:t>ı</a:t>
            </a:r>
            <a:r>
              <a:rPr dirty="0" sz="850" spc="-35">
                <a:latin typeface="Arimo"/>
                <a:cs typeface="Arimo"/>
              </a:rPr>
              <a:t>mlanabilmektedir. </a:t>
            </a:r>
            <a:r>
              <a:rPr dirty="0" sz="850" spc="-75">
                <a:latin typeface="Arimo"/>
                <a:cs typeface="Arimo"/>
              </a:rPr>
              <a:t>AH,AL,BH,BL,CH,CL,DH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95">
                <a:latin typeface="Arimo"/>
                <a:cs typeface="Arimo"/>
              </a:rPr>
              <a:t>DL </a:t>
            </a:r>
            <a:r>
              <a:rPr dirty="0" sz="850" spc="-20">
                <a:latin typeface="Arimo"/>
                <a:cs typeface="Arimo"/>
              </a:rPr>
              <a:t>gibi. </a:t>
            </a:r>
            <a:r>
              <a:rPr dirty="0" sz="850" spc="-95">
                <a:latin typeface="Arimo"/>
                <a:cs typeface="Arimo"/>
              </a:rPr>
              <a:t>AX </a:t>
            </a:r>
            <a:r>
              <a:rPr dirty="0" sz="850" spc="-30">
                <a:latin typeface="Arimo"/>
                <a:cs typeface="Arimo"/>
              </a:rPr>
              <a:t>serisi </a:t>
            </a:r>
            <a:r>
              <a:rPr dirty="0" sz="850" spc="-25">
                <a:latin typeface="Arimo"/>
                <a:cs typeface="Arimo"/>
              </a:rPr>
              <a:t>kaydediciler </a:t>
            </a:r>
            <a:r>
              <a:rPr dirty="0" sz="850" spc="-35">
                <a:latin typeface="Arimo"/>
                <a:cs typeface="Arimo"/>
              </a:rPr>
              <a:t>16 </a:t>
            </a:r>
            <a:r>
              <a:rPr dirty="0" sz="850" spc="5">
                <a:latin typeface="Arimo"/>
                <a:cs typeface="Arimo"/>
              </a:rPr>
              <a:t>bitlik  </a:t>
            </a:r>
            <a:r>
              <a:rPr dirty="0" sz="850" spc="-10">
                <a:latin typeface="Arimo"/>
                <a:cs typeface="Arimo"/>
              </a:rPr>
              <a:t>verilerin </a:t>
            </a:r>
            <a:r>
              <a:rPr dirty="0" sz="850" spc="-70">
                <a:latin typeface="Arimo"/>
                <a:cs typeface="Arimo"/>
              </a:rPr>
              <a:t>saklanmas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nda </a:t>
            </a:r>
            <a:r>
              <a:rPr dirty="0" sz="850" spc="-114">
                <a:latin typeface="Arimo"/>
                <a:cs typeface="Arimo"/>
              </a:rPr>
              <a:t>EAX </a:t>
            </a:r>
            <a:r>
              <a:rPr dirty="0" sz="850" spc="-30">
                <a:latin typeface="Arimo"/>
                <a:cs typeface="Arimo"/>
              </a:rPr>
              <a:t>serisi </a:t>
            </a:r>
            <a:r>
              <a:rPr dirty="0" sz="850" spc="-25">
                <a:latin typeface="Arimo"/>
                <a:cs typeface="Arimo"/>
              </a:rPr>
              <a:t>kaydediciler </a:t>
            </a:r>
            <a:r>
              <a:rPr dirty="0" sz="850" spc="-35">
                <a:latin typeface="Arimo"/>
                <a:cs typeface="Arimo"/>
              </a:rPr>
              <a:t>32 </a:t>
            </a:r>
            <a:r>
              <a:rPr dirty="0" sz="850" spc="5">
                <a:latin typeface="Arimo"/>
                <a:cs typeface="Arimo"/>
              </a:rPr>
              <a:t>bitlik </a:t>
            </a:r>
            <a:r>
              <a:rPr dirty="0" sz="850" spc="-10">
                <a:latin typeface="Arimo"/>
                <a:cs typeface="Arimo"/>
              </a:rPr>
              <a:t>verilerin </a:t>
            </a:r>
            <a:r>
              <a:rPr dirty="0" sz="850" spc="-65">
                <a:latin typeface="Arimo"/>
                <a:cs typeface="Arimo"/>
              </a:rPr>
              <a:t>saklanmas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nda  </a:t>
            </a:r>
            <a:r>
              <a:rPr dirty="0" sz="850" spc="-60">
                <a:latin typeface="Arimo"/>
                <a:cs typeface="Arimo"/>
              </a:rPr>
              <a:t>kullan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lmaktad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r.</a:t>
            </a:r>
            <a:r>
              <a:rPr dirty="0" sz="850" spc="114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Kaydedici </a:t>
            </a:r>
            <a:r>
              <a:rPr dirty="0" sz="850" spc="-70">
                <a:latin typeface="Arimo"/>
                <a:cs typeface="Arimo"/>
              </a:rPr>
              <a:t>k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saltmas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ndaki </a:t>
            </a:r>
            <a:r>
              <a:rPr dirty="0" sz="850" spc="-25">
                <a:latin typeface="Arimo"/>
                <a:cs typeface="Arimo"/>
              </a:rPr>
              <a:t>X’in </a:t>
            </a:r>
            <a:r>
              <a:rPr dirty="0" sz="850" spc="-90">
                <a:latin typeface="Arimo"/>
                <a:cs typeface="Arimo"/>
              </a:rPr>
              <a:t>manas</a:t>
            </a:r>
            <a:r>
              <a:rPr dirty="0" sz="850" spc="-90">
                <a:latin typeface="WenQuanYi Micro Hei Mono"/>
                <a:cs typeface="WenQuanYi Micro Hei Mono"/>
              </a:rPr>
              <a:t>ı </a:t>
            </a:r>
            <a:r>
              <a:rPr dirty="0" sz="850" spc="-75">
                <a:latin typeface="Arimo"/>
                <a:cs typeface="Arimo"/>
              </a:rPr>
              <a:t>H </a:t>
            </a:r>
            <a:r>
              <a:rPr dirty="0" sz="850" spc="-35">
                <a:latin typeface="Arimo"/>
                <a:cs typeface="Arimo"/>
              </a:rPr>
              <a:t>(High)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10">
                <a:latin typeface="Arimo"/>
                <a:cs typeface="Arimo"/>
              </a:rPr>
              <a:t>L </a:t>
            </a:r>
            <a:r>
              <a:rPr dirty="0" sz="850" spc="-25">
                <a:latin typeface="Arimo"/>
                <a:cs typeface="Arimo"/>
              </a:rPr>
              <a:t>(Low)’un </a:t>
            </a:r>
            <a:r>
              <a:rPr dirty="0" sz="850" spc="-5">
                <a:latin typeface="Arimo"/>
                <a:cs typeface="Arimo"/>
              </a:rPr>
              <a:t>birlikte  </a:t>
            </a:r>
            <a:r>
              <a:rPr dirty="0" sz="850" spc="-85">
                <a:latin typeface="Arimo"/>
                <a:cs typeface="Arimo"/>
              </a:rPr>
              <a:t>kullan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m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145">
                <a:latin typeface="Arimo"/>
                <a:cs typeface="Arimo"/>
              </a:rPr>
              <a:t>E </a:t>
            </a:r>
            <a:r>
              <a:rPr dirty="0" sz="850" spc="-40">
                <a:latin typeface="Arimo"/>
                <a:cs typeface="Arimo"/>
              </a:rPr>
              <a:t>ise Extenden </a:t>
            </a:r>
            <a:r>
              <a:rPr dirty="0" sz="850" spc="-35">
                <a:latin typeface="Arimo"/>
                <a:cs typeface="Arimo"/>
              </a:rPr>
              <a:t>(geni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letilmi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)</a:t>
            </a:r>
            <a:r>
              <a:rPr dirty="0" sz="850" spc="-15">
                <a:latin typeface="Arimo"/>
                <a:cs typeface="Arimo"/>
              </a:rPr>
              <a:t> </a:t>
            </a:r>
            <a:r>
              <a:rPr dirty="0" sz="850" spc="-80">
                <a:latin typeface="Arimo"/>
                <a:cs typeface="Arimo"/>
              </a:rPr>
              <a:t>manas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na </a:t>
            </a:r>
            <a:r>
              <a:rPr dirty="0" sz="850" spc="-25">
                <a:latin typeface="Arimo"/>
                <a:cs typeface="Arimo"/>
              </a:rPr>
              <a:t>gelmektedir.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30</a:t>
            </a:r>
            <a:endParaRPr sz="550">
              <a:latin typeface="Arimo"/>
              <a:cs typeface="Arim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31229" y="4634440"/>
            <a:ext cx="118364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Genel </a:t>
            </a:r>
            <a:r>
              <a:rPr dirty="0" sz="850" spc="-85">
                <a:solidFill>
                  <a:srgbClr val="FF0000"/>
                </a:solidFill>
                <a:latin typeface="Arimo"/>
                <a:cs typeface="Arimo"/>
              </a:rPr>
              <a:t>Amaçl</a:t>
            </a:r>
            <a:r>
              <a:rPr dirty="0" sz="850" spc="-8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325">
                <a:solidFill>
                  <a:srgbClr val="FF0000"/>
                </a:solidFill>
                <a:latin typeface="WenQuanYi Micro Hei Mono"/>
                <a:cs typeface="WenQuanYi Micro Hei Mono"/>
              </a:rPr>
              <a:t> </a:t>
            </a: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Kaydediciler</a:t>
            </a:r>
            <a:endParaRPr sz="850">
              <a:latin typeface="Arimo"/>
              <a:cs typeface="Arim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461" y="3779202"/>
            <a:ext cx="5287645" cy="3773804"/>
            <a:chOff x="59461" y="3779202"/>
            <a:chExt cx="5287645" cy="3773804"/>
          </a:xfrm>
        </p:grpSpPr>
        <p:sp>
          <p:nvSpPr>
            <p:cNvPr id="13" name="object 13"/>
            <p:cNvSpPr/>
            <p:nvPr/>
          </p:nvSpPr>
          <p:spPr>
            <a:xfrm>
              <a:off x="1944420" y="4942382"/>
              <a:ext cx="1389468" cy="14813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778" y="3779520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10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918022" y="4634440"/>
            <a:ext cx="118364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Genel </a:t>
            </a:r>
            <a:r>
              <a:rPr dirty="0" sz="850" spc="-85">
                <a:solidFill>
                  <a:srgbClr val="FF0000"/>
                </a:solidFill>
                <a:latin typeface="Arimo"/>
                <a:cs typeface="Arimo"/>
              </a:rPr>
              <a:t>Amaçl</a:t>
            </a:r>
            <a:r>
              <a:rPr dirty="0" sz="850" spc="-8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325">
                <a:solidFill>
                  <a:srgbClr val="FF0000"/>
                </a:solidFill>
                <a:latin typeface="WenQuanYi Micro Hei Mono"/>
                <a:cs typeface="WenQuanYi Micro Hei Mono"/>
              </a:rPr>
              <a:t> </a:t>
            </a: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Kaydediciler</a:t>
            </a:r>
            <a:endParaRPr sz="850">
              <a:latin typeface="Arimo"/>
              <a:cs typeface="Arim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83275" y="5665470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4">
                <a:moveTo>
                  <a:pt x="4412170" y="414527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917972" y="4899172"/>
            <a:ext cx="4177029" cy="18789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95">
                <a:latin typeface="Arimo"/>
                <a:cs typeface="Arimo"/>
              </a:rPr>
              <a:t>AX </a:t>
            </a:r>
            <a:r>
              <a:rPr dirty="0" sz="850" spc="-25">
                <a:latin typeface="Arimo"/>
                <a:cs typeface="Arimo"/>
              </a:rPr>
              <a:t>kaydedicisi:Akümülatör </a:t>
            </a:r>
            <a:r>
              <a:rPr dirty="0" sz="850" spc="-95">
                <a:latin typeface="Arimo"/>
                <a:cs typeface="Arimo"/>
              </a:rPr>
              <a:t>AX </a:t>
            </a:r>
            <a:r>
              <a:rPr dirty="0" sz="850" spc="-30">
                <a:latin typeface="Arimo"/>
                <a:cs typeface="Arimo"/>
              </a:rPr>
              <a:t>koduyla </a:t>
            </a:r>
            <a:r>
              <a:rPr dirty="0" sz="850" spc="-75">
                <a:latin typeface="Arimo"/>
                <a:cs typeface="Arimo"/>
              </a:rPr>
              <a:t>tan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mlan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0">
                <a:latin typeface="Arimo"/>
                <a:cs typeface="Arimo"/>
              </a:rPr>
              <a:t>verilerin </a:t>
            </a:r>
            <a:r>
              <a:rPr dirty="0" sz="850" spc="-5">
                <a:latin typeface="Arimo"/>
                <a:cs typeface="Arimo"/>
              </a:rPr>
              <a:t>ilk </a:t>
            </a:r>
            <a:r>
              <a:rPr dirty="0" sz="850" spc="-25">
                <a:latin typeface="Arimo"/>
                <a:cs typeface="Arimo"/>
              </a:rPr>
              <a:t>ele </a:t>
            </a:r>
            <a:r>
              <a:rPr dirty="0" sz="850" spc="-85">
                <a:latin typeface="Arimo"/>
                <a:cs typeface="Arimo"/>
              </a:rPr>
              <a:t>al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nmas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nda  </a:t>
            </a:r>
            <a:r>
              <a:rPr dirty="0" sz="850" spc="-45">
                <a:latin typeface="Arimo"/>
                <a:cs typeface="Arimo"/>
              </a:rPr>
              <a:t>ba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rol  </a:t>
            </a:r>
            <a:r>
              <a:rPr dirty="0" sz="850" spc="-85">
                <a:latin typeface="Arimo"/>
                <a:cs typeface="Arimo"/>
              </a:rPr>
              <a:t>oynad</a:t>
            </a:r>
            <a:r>
              <a:rPr dirty="0" sz="850" spc="-85">
                <a:latin typeface="WenQuanYi Micro Hei Mono"/>
                <a:cs typeface="WenQuanYi Micro Hei Mono"/>
              </a:rPr>
              <a:t>ığı</a:t>
            </a:r>
            <a:r>
              <a:rPr dirty="0" sz="850" spc="-85">
                <a:latin typeface="Arimo"/>
                <a:cs typeface="Arimo"/>
              </a:rPr>
              <a:t>ndan ba</a:t>
            </a:r>
            <a:r>
              <a:rPr dirty="0" sz="850" spc="-85">
                <a:latin typeface="WenQuanYi Micro Hei Mono"/>
                <a:cs typeface="WenQuanYi Micro Hei Mono"/>
              </a:rPr>
              <a:t>ş </a:t>
            </a:r>
            <a:r>
              <a:rPr dirty="0" sz="850" spc="-35">
                <a:latin typeface="Arimo"/>
                <a:cs typeface="Arimo"/>
              </a:rPr>
              <a:t>kaydedici </a:t>
            </a:r>
            <a:r>
              <a:rPr dirty="0" sz="850" spc="-25">
                <a:latin typeface="Arimo"/>
                <a:cs typeface="Arimo"/>
              </a:rPr>
              <a:t>olarak </a:t>
            </a:r>
            <a:r>
              <a:rPr dirty="0" sz="850" spc="-30">
                <a:latin typeface="Arimo"/>
                <a:cs typeface="Arimo"/>
              </a:rPr>
              <a:t>dü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ünülebilir.8,16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5">
                <a:latin typeface="Arimo"/>
                <a:cs typeface="Arimo"/>
              </a:rPr>
              <a:t>32 </a:t>
            </a:r>
            <a:r>
              <a:rPr dirty="0" sz="850" spc="5">
                <a:latin typeface="Arimo"/>
                <a:cs typeface="Arimo"/>
              </a:rPr>
              <a:t>bitlik </a:t>
            </a:r>
            <a:r>
              <a:rPr dirty="0" sz="850" spc="-15">
                <a:latin typeface="Arimo"/>
                <a:cs typeface="Arimo"/>
              </a:rPr>
              <a:t>verilerle </a:t>
            </a:r>
            <a:r>
              <a:rPr dirty="0" sz="850" spc="-35">
                <a:latin typeface="Arimo"/>
                <a:cs typeface="Arimo"/>
              </a:rPr>
              <a:t>çarpma, </a:t>
            </a:r>
            <a:r>
              <a:rPr dirty="0" sz="850" spc="-20">
                <a:latin typeface="Arimo"/>
                <a:cs typeface="Arimo"/>
              </a:rPr>
              <a:t>bölme  </a:t>
            </a:r>
            <a:r>
              <a:rPr dirty="0" sz="850" spc="-120">
                <a:latin typeface="Arimo"/>
                <a:cs typeface="Arimo"/>
              </a:rPr>
              <a:t>baz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320">
                <a:latin typeface="WenQuanYi Micro Hei Mono"/>
                <a:cs typeface="WenQuanYi Micro Hei Mono"/>
              </a:rPr>
              <a:t> </a:t>
            </a:r>
            <a:r>
              <a:rPr dirty="0" sz="850" spc="-5">
                <a:latin typeface="Arimo"/>
                <a:cs typeface="Arimo"/>
              </a:rPr>
              <a:t>I/O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lemlerinde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45">
                <a:latin typeface="Arimo"/>
                <a:cs typeface="Arimo"/>
              </a:rPr>
              <a:t>ve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120">
                <a:latin typeface="Arimo"/>
                <a:cs typeface="Arimo"/>
              </a:rPr>
              <a:t>baz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310">
                <a:latin typeface="WenQuanYi Micro Hei Mono"/>
                <a:cs typeface="WenQuanYi Micro Hei Mono"/>
              </a:rPr>
              <a:t> </a:t>
            </a:r>
            <a:r>
              <a:rPr dirty="0" sz="850" spc="-20">
                <a:latin typeface="Arimo"/>
                <a:cs typeface="Arimo"/>
              </a:rPr>
              <a:t>harfdizi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lemlerinde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10">
                <a:latin typeface="Arimo"/>
                <a:cs typeface="Arimo"/>
              </a:rPr>
              <a:t>etkin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>
                <a:latin typeface="Arimo"/>
                <a:cs typeface="Arimo"/>
              </a:rPr>
              <a:t>bir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biçimde</a:t>
            </a:r>
            <a:r>
              <a:rPr dirty="0" sz="850" spc="-30">
                <a:latin typeface="Arimo"/>
                <a:cs typeface="Arimo"/>
              </a:rPr>
              <a:t> </a:t>
            </a:r>
            <a:r>
              <a:rPr dirty="0" sz="850" spc="-60">
                <a:latin typeface="Arimo"/>
                <a:cs typeface="Arimo"/>
              </a:rPr>
              <a:t>kullan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lmaktad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mo"/>
              <a:cs typeface="Arimo"/>
            </a:endParaRPr>
          </a:p>
          <a:p>
            <a:pPr algn="just" marL="12700" marR="5080" indent="-635">
              <a:lnSpc>
                <a:spcPct val="102200"/>
              </a:lnSpc>
            </a:pPr>
            <a:r>
              <a:rPr dirty="0" sz="850" spc="-120">
                <a:latin typeface="Arimo"/>
                <a:cs typeface="Arimo"/>
              </a:rPr>
              <a:t>BX </a:t>
            </a:r>
            <a:r>
              <a:rPr dirty="0" sz="850" spc="-35">
                <a:latin typeface="Arimo"/>
                <a:cs typeface="Arimo"/>
              </a:rPr>
              <a:t>kaydedicisi: </a:t>
            </a:r>
            <a:r>
              <a:rPr dirty="0" sz="850" spc="-65">
                <a:latin typeface="Arimo"/>
                <a:cs typeface="Arimo"/>
              </a:rPr>
              <a:t>Taban </a:t>
            </a:r>
            <a:r>
              <a:rPr dirty="0" sz="850" spc="-40">
                <a:latin typeface="Arimo"/>
                <a:cs typeface="Arimo"/>
              </a:rPr>
              <a:t>adres </a:t>
            </a:r>
            <a:r>
              <a:rPr dirty="0" sz="850" spc="-35">
                <a:latin typeface="Arimo"/>
                <a:cs typeface="Arimo"/>
              </a:rPr>
              <a:t>kaydedicisi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10">
                <a:latin typeface="Arimo"/>
                <a:cs typeface="Arimo"/>
              </a:rPr>
              <a:t>bilinen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20">
                <a:latin typeface="Arimo"/>
                <a:cs typeface="Arimo"/>
              </a:rPr>
              <a:t>BX </a:t>
            </a:r>
            <a:r>
              <a:rPr dirty="0" sz="850" spc="-30">
                <a:latin typeface="Arimo"/>
                <a:cs typeface="Arimo"/>
              </a:rPr>
              <a:t>koduyla </a:t>
            </a:r>
            <a:r>
              <a:rPr dirty="0" sz="850" spc="-50">
                <a:latin typeface="Arimo"/>
                <a:cs typeface="Arimo"/>
              </a:rPr>
              <a:t>tan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mlanan </a:t>
            </a:r>
            <a:r>
              <a:rPr dirty="0" sz="850" spc="-35">
                <a:latin typeface="Arimo"/>
                <a:cs typeface="Arimo"/>
              </a:rPr>
              <a:t>kaydedici,  </a:t>
            </a:r>
            <a:r>
              <a:rPr dirty="0" sz="850" spc="-20">
                <a:latin typeface="Arimo"/>
                <a:cs typeface="Arimo"/>
              </a:rPr>
              <a:t>bellekteki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70">
                <a:latin typeface="Arimo"/>
                <a:cs typeface="Arimo"/>
              </a:rPr>
              <a:t>gruplar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ofsetinin </a:t>
            </a:r>
            <a:r>
              <a:rPr dirty="0" sz="850" spc="-45">
                <a:latin typeface="Arimo"/>
                <a:cs typeface="Arimo"/>
              </a:rPr>
              <a:t>tutulmas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nda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5">
                <a:latin typeface="Arimo"/>
                <a:cs typeface="Arimo"/>
              </a:rPr>
              <a:t>indisçi </a:t>
            </a:r>
            <a:r>
              <a:rPr dirty="0" sz="850" spc="-15">
                <a:latin typeface="Arimo"/>
                <a:cs typeface="Arimo"/>
              </a:rPr>
              <a:t>gibi </a:t>
            </a:r>
            <a:r>
              <a:rPr dirty="0" sz="850" spc="-70">
                <a:latin typeface="Arimo"/>
                <a:cs typeface="Arimo"/>
              </a:rPr>
              <a:t>davran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r. </a:t>
            </a:r>
            <a:r>
              <a:rPr dirty="0" sz="850" spc="-95">
                <a:latin typeface="Arimo"/>
                <a:cs typeface="Arimo"/>
              </a:rPr>
              <a:t>Ayr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ca  </a:t>
            </a:r>
            <a:r>
              <a:rPr dirty="0" sz="850" spc="-35">
                <a:latin typeface="Arimo"/>
                <a:cs typeface="Arimo"/>
              </a:rPr>
              <a:t>hesaplamalarda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35">
                <a:latin typeface="Arimo"/>
                <a:cs typeface="Arimo"/>
              </a:rPr>
              <a:t>32 </a:t>
            </a:r>
            <a:r>
              <a:rPr dirty="0" sz="850" spc="5">
                <a:latin typeface="Arimo"/>
                <a:cs typeface="Arimo"/>
              </a:rPr>
              <a:t>bitlik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lemcilerde </a:t>
            </a:r>
            <a:r>
              <a:rPr dirty="0" sz="850" spc="-15">
                <a:latin typeface="Arimo"/>
                <a:cs typeface="Arimo"/>
              </a:rPr>
              <a:t>bellekteki verinin </a:t>
            </a:r>
            <a:r>
              <a:rPr dirty="0" sz="850" spc="-30">
                <a:latin typeface="Arimo"/>
                <a:cs typeface="Arimo"/>
              </a:rPr>
              <a:t>adreslenmesinde de  </a:t>
            </a:r>
            <a:r>
              <a:rPr dirty="0" sz="850" spc="-65">
                <a:latin typeface="Arimo"/>
                <a:cs typeface="Arimo"/>
              </a:rPr>
              <a:t>kullan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lmaktad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135">
                <a:latin typeface="Arimo"/>
                <a:cs typeface="Arimo"/>
              </a:rPr>
              <a:t>CX </a:t>
            </a:r>
            <a:r>
              <a:rPr dirty="0" sz="850" spc="-40">
                <a:latin typeface="Arimo"/>
                <a:cs typeface="Arimo"/>
              </a:rPr>
              <a:t>Kaydedicisi: </a:t>
            </a:r>
            <a:r>
              <a:rPr dirty="0" sz="850" spc="-85">
                <a:latin typeface="Arimo"/>
                <a:cs typeface="Arimo"/>
              </a:rPr>
              <a:t>Sayaç </a:t>
            </a:r>
            <a:r>
              <a:rPr dirty="0" sz="850" spc="-35">
                <a:latin typeface="Arimo"/>
                <a:cs typeface="Arimo"/>
              </a:rPr>
              <a:t>kaydedicisi </a:t>
            </a:r>
            <a:r>
              <a:rPr dirty="0" sz="850" spc="-30">
                <a:latin typeface="Arimo"/>
                <a:cs typeface="Arimo"/>
              </a:rPr>
              <a:t>olarak </a:t>
            </a:r>
            <a:r>
              <a:rPr dirty="0" sz="850" spc="-10">
                <a:latin typeface="Arimo"/>
                <a:cs typeface="Arimo"/>
              </a:rPr>
              <a:t>bilinen </a:t>
            </a:r>
            <a:r>
              <a:rPr dirty="0" sz="850" spc="-100">
                <a:latin typeface="Arimo"/>
                <a:cs typeface="Arimo"/>
              </a:rPr>
              <a:t>CX, </a:t>
            </a:r>
            <a:r>
              <a:rPr dirty="0" sz="850" spc="-20">
                <a:latin typeface="Arimo"/>
                <a:cs typeface="Arimo"/>
              </a:rPr>
              <a:t>string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lemlerinde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70">
                <a:latin typeface="Arimo"/>
                <a:cs typeface="Arimo"/>
              </a:rPr>
              <a:t>sayaç eleman</a:t>
            </a:r>
            <a:r>
              <a:rPr dirty="0" sz="850" spc="-70">
                <a:latin typeface="WenQuanYi Micro Hei Mono"/>
                <a:cs typeface="WenQuanYi Micro Hei Mono"/>
              </a:rPr>
              <a:t>ı </a:t>
            </a:r>
            <a:r>
              <a:rPr dirty="0" sz="850" spc="-50">
                <a:latin typeface="Arimo"/>
                <a:cs typeface="Arimo"/>
              </a:rPr>
              <a:t>veya  </a:t>
            </a:r>
            <a:r>
              <a:rPr dirty="0" sz="850" spc="-30">
                <a:latin typeface="Arimo"/>
                <a:cs typeface="Arimo"/>
              </a:rPr>
              <a:t>döngü 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lemlerinde </a:t>
            </a:r>
            <a:r>
              <a:rPr dirty="0" sz="850" spc="-20">
                <a:latin typeface="Arimo"/>
                <a:cs typeface="Arimo"/>
              </a:rPr>
              <a:t>tekrarlama </a:t>
            </a:r>
            <a:r>
              <a:rPr dirty="0" sz="850" spc="-160">
                <a:latin typeface="Arimo"/>
                <a:cs typeface="Arimo"/>
              </a:rPr>
              <a:t>say</a:t>
            </a:r>
            <a:r>
              <a:rPr dirty="0" sz="850" spc="-160">
                <a:latin typeface="WenQuanYi Micro Hei Mono"/>
                <a:cs typeface="WenQuanYi Micro Hei Mono"/>
              </a:rPr>
              <a:t>ı</a:t>
            </a:r>
            <a:r>
              <a:rPr dirty="0" sz="850" spc="-160">
                <a:latin typeface="Arimo"/>
                <a:cs typeface="Arimo"/>
              </a:rPr>
              <a:t>c</a:t>
            </a:r>
            <a:r>
              <a:rPr dirty="0" sz="850" spc="-160">
                <a:latin typeface="WenQuanYi Micro Hei Mono"/>
                <a:cs typeface="WenQuanYi Micro Hei Mono"/>
              </a:rPr>
              <a:t>ı</a:t>
            </a:r>
            <a:r>
              <a:rPr dirty="0" sz="850" spc="-160">
                <a:latin typeface="Arimo"/>
                <a:cs typeface="Arimo"/>
              </a:rPr>
              <a:t>s</a:t>
            </a:r>
            <a:r>
              <a:rPr dirty="0" sz="850" spc="-160">
                <a:latin typeface="WenQuanYi Micro Hei Mono"/>
                <a:cs typeface="WenQuanYi Micro Hei Mono"/>
              </a:rPr>
              <a:t>ı</a:t>
            </a:r>
            <a:r>
              <a:rPr dirty="0" sz="850" spc="-405">
                <a:latin typeface="WenQuanYi Micro Hei Mono"/>
                <a:cs typeface="WenQuanYi Micro Hei Mono"/>
              </a:rPr>
              <a:t> </a:t>
            </a:r>
            <a:r>
              <a:rPr dirty="0" sz="850" spc="-15">
                <a:latin typeface="Arimo"/>
                <a:cs typeface="Arimo"/>
              </a:rPr>
              <a:t>gibi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levleri </a:t>
            </a:r>
            <a:r>
              <a:rPr dirty="0" sz="850" spc="-20">
                <a:latin typeface="Arimo"/>
                <a:cs typeface="Arimo"/>
              </a:rPr>
              <a:t>yerine getirir.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mo"/>
              <a:cs typeface="Arimo"/>
            </a:endParaRPr>
          </a:p>
          <a:p>
            <a:pPr algn="just" marL="12700" marR="5715">
              <a:lnSpc>
                <a:spcPct val="102200"/>
              </a:lnSpc>
            </a:pPr>
            <a:r>
              <a:rPr dirty="0" sz="850" spc="-110">
                <a:latin typeface="Arimo"/>
                <a:cs typeface="Arimo"/>
              </a:rPr>
              <a:t>DX </a:t>
            </a:r>
            <a:r>
              <a:rPr dirty="0" sz="850" spc="-35">
                <a:latin typeface="Arimo"/>
                <a:cs typeface="Arimo"/>
              </a:rPr>
              <a:t>kaydedicisi: </a:t>
            </a:r>
            <a:r>
              <a:rPr dirty="0" sz="850" spc="-45">
                <a:latin typeface="Arimo"/>
                <a:cs typeface="Arimo"/>
              </a:rPr>
              <a:t>Data </a:t>
            </a:r>
            <a:r>
              <a:rPr dirty="0" sz="850" spc="-35">
                <a:latin typeface="Arimo"/>
                <a:cs typeface="Arimo"/>
              </a:rPr>
              <a:t>kaydedicisi </a:t>
            </a:r>
            <a:r>
              <a:rPr dirty="0" sz="850" spc="-25">
                <a:latin typeface="Arimo"/>
                <a:cs typeface="Arimo"/>
              </a:rPr>
              <a:t>diye </a:t>
            </a:r>
            <a:r>
              <a:rPr dirty="0" sz="850" spc="-50">
                <a:latin typeface="Arimo"/>
                <a:cs typeface="Arimo"/>
              </a:rPr>
              <a:t>tan</a:t>
            </a:r>
            <a:r>
              <a:rPr dirty="0" sz="850" spc="-50">
                <a:latin typeface="WenQuanYi Micro Hei Mono"/>
                <a:cs typeface="WenQuanYi Micro Hei Mono"/>
              </a:rPr>
              <a:t>ı</a:t>
            </a:r>
            <a:r>
              <a:rPr dirty="0" sz="850" spc="-50">
                <a:latin typeface="Arimo"/>
                <a:cs typeface="Arimo"/>
              </a:rPr>
              <a:t>mlanan </a:t>
            </a:r>
            <a:r>
              <a:rPr dirty="0" sz="850" spc="-110">
                <a:latin typeface="Arimo"/>
                <a:cs typeface="Arimo"/>
              </a:rPr>
              <a:t>DX </a:t>
            </a:r>
            <a:r>
              <a:rPr dirty="0" sz="850" spc="-35">
                <a:latin typeface="Arimo"/>
                <a:cs typeface="Arimo"/>
              </a:rPr>
              <a:t>kaydedicisi, </a:t>
            </a:r>
            <a:r>
              <a:rPr dirty="0" sz="850" spc="-20">
                <a:latin typeface="Arimo"/>
                <a:cs typeface="Arimo"/>
              </a:rPr>
              <a:t>genellikle </a:t>
            </a:r>
            <a:r>
              <a:rPr dirty="0" sz="850" spc="-25">
                <a:latin typeface="Arimo"/>
                <a:cs typeface="Arimo"/>
              </a:rPr>
              <a:t>akümükatöre  </a:t>
            </a:r>
            <a:r>
              <a:rPr dirty="0" sz="850" spc="-105">
                <a:latin typeface="Arimo"/>
                <a:cs typeface="Arimo"/>
              </a:rPr>
              <a:t>yard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mc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320">
                <a:latin typeface="WenQuanYi Micro Hei Mono"/>
                <a:cs typeface="WenQuanYi Micro Hei Mono"/>
              </a:rPr>
              <a:t> </a:t>
            </a:r>
            <a:r>
              <a:rPr dirty="0" sz="850" spc="-20">
                <a:latin typeface="Arimo"/>
                <a:cs typeface="Arimo"/>
              </a:rPr>
              <a:t>olan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5">
                <a:latin typeface="Arimo"/>
                <a:cs typeface="Arimo"/>
              </a:rPr>
              <a:t>bütün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lemlerde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>
                <a:latin typeface="Arimo"/>
                <a:cs typeface="Arimo"/>
              </a:rPr>
              <a:t>bir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15">
                <a:latin typeface="Arimo"/>
                <a:cs typeface="Arimo"/>
              </a:rPr>
              <a:t>tampon</a:t>
            </a:r>
            <a:r>
              <a:rPr dirty="0" sz="850" spc="-35">
                <a:latin typeface="Arimo"/>
                <a:cs typeface="Arimo"/>
              </a:rPr>
              <a:t> </a:t>
            </a:r>
            <a:r>
              <a:rPr dirty="0" sz="850" spc="-20">
                <a:latin typeface="Arimo"/>
                <a:cs typeface="Arimo"/>
              </a:rPr>
              <a:t>gibi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35">
                <a:latin typeface="Arimo"/>
                <a:cs typeface="Arimo"/>
              </a:rPr>
              <a:t>davranan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30">
                <a:latin typeface="Arimo"/>
                <a:cs typeface="Arimo"/>
              </a:rPr>
              <a:t>kaydedicidir.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31</a:t>
            </a:r>
            <a:endParaRPr sz="55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32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229" y="861267"/>
            <a:ext cx="118364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5">
                <a:solidFill>
                  <a:srgbClr val="FF0000"/>
                </a:solidFill>
                <a:latin typeface="Arimo"/>
                <a:cs typeface="Arimo"/>
              </a:rPr>
              <a:t>Genel </a:t>
            </a:r>
            <a:r>
              <a:rPr dirty="0" sz="850" spc="-85">
                <a:solidFill>
                  <a:srgbClr val="FF0000"/>
                </a:solidFill>
                <a:latin typeface="Arimo"/>
                <a:cs typeface="Arimo"/>
              </a:rPr>
              <a:t>Amaçl</a:t>
            </a:r>
            <a:r>
              <a:rPr dirty="0" sz="850" spc="-85">
                <a:solidFill>
                  <a:srgbClr val="FF0000"/>
                </a:solidFill>
                <a:latin typeface="WenQuanYi Micro Hei Mono"/>
                <a:cs typeface="WenQuanYi Micro Hei Mono"/>
              </a:rPr>
              <a:t>ı</a:t>
            </a:r>
            <a:r>
              <a:rPr dirty="0" sz="850" spc="-325">
                <a:solidFill>
                  <a:srgbClr val="FF0000"/>
                </a:solidFill>
                <a:latin typeface="WenQuanYi Micro Hei Mono"/>
                <a:cs typeface="WenQuanYi Micro Hei Mono"/>
              </a:rPr>
              <a:t> </a:t>
            </a:r>
            <a:r>
              <a:rPr dirty="0" sz="850" spc="-35">
                <a:solidFill>
                  <a:srgbClr val="FF0000"/>
                </a:solidFill>
                <a:latin typeface="Arimo"/>
                <a:cs typeface="Arimo"/>
              </a:rPr>
              <a:t>Kaydediciler</a:t>
            </a:r>
            <a:endParaRPr sz="85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229" y="1125998"/>
            <a:ext cx="4177029" cy="29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75">
                <a:latin typeface="WenQuanYi Micro Hei Mono"/>
                <a:cs typeface="WenQuanYi Micro Hei Mono"/>
              </a:rPr>
              <a:t>İş</a:t>
            </a:r>
            <a:r>
              <a:rPr dirty="0" sz="850" spc="-75">
                <a:latin typeface="Arimo"/>
                <a:cs typeface="Arimo"/>
              </a:rPr>
              <a:t>aretçi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80">
                <a:latin typeface="WenQuanYi Micro Hei Mono"/>
                <a:cs typeface="WenQuanYi Micro Hei Mono"/>
              </a:rPr>
              <a:t>İ</a:t>
            </a:r>
            <a:r>
              <a:rPr dirty="0" sz="850" spc="-80">
                <a:latin typeface="Arimo"/>
                <a:cs typeface="Arimo"/>
              </a:rPr>
              <a:t>ndis </a:t>
            </a:r>
            <a:r>
              <a:rPr dirty="0" sz="850" spc="-30">
                <a:latin typeface="Arimo"/>
                <a:cs typeface="Arimo"/>
              </a:rPr>
              <a:t>Kaydedicileri: </a:t>
            </a:r>
            <a:r>
              <a:rPr dirty="0" sz="850" spc="-20">
                <a:latin typeface="Arimo"/>
                <a:cs typeface="Arimo"/>
              </a:rPr>
              <a:t>Mikroi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lemcili </a:t>
            </a:r>
            <a:r>
              <a:rPr dirty="0" sz="850" spc="-25">
                <a:latin typeface="Arimo"/>
                <a:cs typeface="Arimo"/>
              </a:rPr>
              <a:t>sistemlerde </a:t>
            </a:r>
            <a:r>
              <a:rPr dirty="0" sz="850" spc="-15">
                <a:latin typeface="Arimo"/>
                <a:cs typeface="Arimo"/>
              </a:rPr>
              <a:t>bellekteki </a:t>
            </a:r>
            <a:r>
              <a:rPr dirty="0" sz="850" spc="-40">
                <a:latin typeface="Arimo"/>
                <a:cs typeface="Arimo"/>
              </a:rPr>
              <a:t>ara </a:t>
            </a:r>
            <a:r>
              <a:rPr dirty="0" sz="850" spc="-25">
                <a:latin typeface="Arimo"/>
                <a:cs typeface="Arimo"/>
              </a:rPr>
              <a:t>adresleri </a:t>
            </a:r>
            <a:r>
              <a:rPr dirty="0" sz="850" spc="-35">
                <a:latin typeface="Arimo"/>
                <a:cs typeface="Arimo"/>
              </a:rPr>
              <a:t>gösteren  </a:t>
            </a:r>
            <a:r>
              <a:rPr dirty="0" sz="850" spc="-30">
                <a:latin typeface="Arimo"/>
                <a:cs typeface="Arimo"/>
              </a:rPr>
              <a:t>kaydedicilere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aretçi </a:t>
            </a:r>
            <a:r>
              <a:rPr dirty="0" sz="850" spc="-130">
                <a:latin typeface="Arimo"/>
                <a:cs typeface="Arimo"/>
              </a:rPr>
              <a:t>ad</a:t>
            </a:r>
            <a:r>
              <a:rPr dirty="0" sz="850" spc="-130">
                <a:latin typeface="WenQuanYi Micro Hei Mono"/>
                <a:cs typeface="WenQuanYi Micro Hei Mono"/>
              </a:rPr>
              <a:t>ı</a:t>
            </a:r>
            <a:r>
              <a:rPr dirty="0" sz="850" spc="-330">
                <a:latin typeface="WenQuanYi Micro Hei Mono"/>
                <a:cs typeface="WenQuanYi Micro Hei Mono"/>
              </a:rPr>
              <a:t> </a:t>
            </a:r>
            <a:r>
              <a:rPr dirty="0" sz="850" spc="-20">
                <a:latin typeface="Arimo"/>
                <a:cs typeface="Arimo"/>
              </a:rPr>
              <a:t>verilir.</a:t>
            </a:r>
            <a:endParaRPr sz="85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229" y="1523093"/>
            <a:ext cx="4176395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50">
                <a:latin typeface="Arimo"/>
                <a:cs typeface="Arimo"/>
              </a:rPr>
              <a:t>Bayrak </a:t>
            </a:r>
            <a:r>
              <a:rPr dirty="0" sz="850" spc="-35">
                <a:latin typeface="Arimo"/>
                <a:cs typeface="Arimo"/>
              </a:rPr>
              <a:t>kaydedicisi: </a:t>
            </a:r>
            <a:r>
              <a:rPr dirty="0" sz="850" spc="-50">
                <a:latin typeface="Arimo"/>
                <a:cs typeface="Arimo"/>
              </a:rPr>
              <a:t>Bayrak </a:t>
            </a:r>
            <a:r>
              <a:rPr dirty="0" sz="850" spc="-35">
                <a:latin typeface="Arimo"/>
                <a:cs typeface="Arimo"/>
              </a:rPr>
              <a:t>kaydedicisi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leminde sonucun </a:t>
            </a:r>
            <a:r>
              <a:rPr dirty="0" sz="850" spc="-30">
                <a:latin typeface="Arimo"/>
                <a:cs typeface="Arimo"/>
              </a:rPr>
              <a:t>ne </a:t>
            </a:r>
            <a:r>
              <a:rPr dirty="0" sz="850" spc="-25">
                <a:latin typeface="Arimo"/>
                <a:cs typeface="Arimo"/>
              </a:rPr>
              <a:t>oldu</a:t>
            </a:r>
            <a:r>
              <a:rPr dirty="0" sz="850" spc="-25">
                <a:latin typeface="WenQuanYi Micro Hei Mono"/>
                <a:cs typeface="WenQuanYi Micro Hei Mono"/>
              </a:rPr>
              <a:t>ğ</a:t>
            </a:r>
            <a:r>
              <a:rPr dirty="0" sz="850" spc="-25">
                <a:latin typeface="Arimo"/>
                <a:cs typeface="Arimo"/>
              </a:rPr>
              <a:t>unu </a:t>
            </a:r>
            <a:r>
              <a:rPr dirty="0" sz="850" spc="-35">
                <a:latin typeface="Arimo"/>
                <a:cs typeface="Arimo"/>
              </a:rPr>
              <a:t>kaydedici </a:t>
            </a:r>
            <a:r>
              <a:rPr dirty="0" sz="850" spc="-5">
                <a:latin typeface="Arimo"/>
                <a:cs typeface="Arimo"/>
              </a:rPr>
              <a:t>bitlerine  </a:t>
            </a:r>
            <a:r>
              <a:rPr dirty="0" sz="850" spc="-70">
                <a:latin typeface="Arimo"/>
                <a:cs typeface="Arimo"/>
              </a:rPr>
              <a:t>yans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tan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0">
                <a:latin typeface="Arimo"/>
                <a:cs typeface="Arimo"/>
              </a:rPr>
              <a:t>bellek </a:t>
            </a:r>
            <a:r>
              <a:rPr dirty="0" sz="850" spc="-25">
                <a:latin typeface="Arimo"/>
                <a:cs typeface="Arimo"/>
              </a:rPr>
              <a:t>hücresini olu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turur. </a:t>
            </a:r>
            <a:r>
              <a:rPr dirty="0" sz="850" spc="-60">
                <a:latin typeface="Arimo"/>
                <a:cs typeface="Arimo"/>
              </a:rPr>
              <a:t>Bu </a:t>
            </a:r>
            <a:r>
              <a:rPr dirty="0" sz="850" spc="-35">
                <a:latin typeface="Arimo"/>
                <a:cs typeface="Arimo"/>
              </a:rPr>
              <a:t>kaydediciye </a:t>
            </a:r>
            <a:r>
              <a:rPr dirty="0" sz="850" spc="-40">
                <a:latin typeface="Arimo"/>
                <a:cs typeface="Arimo"/>
              </a:rPr>
              <a:t>bayrak </a:t>
            </a:r>
            <a:r>
              <a:rPr dirty="0" sz="850" spc="-25">
                <a:latin typeface="Arimo"/>
                <a:cs typeface="Arimo"/>
              </a:rPr>
              <a:t>denmesinin </a:t>
            </a:r>
            <a:r>
              <a:rPr dirty="0" sz="850" spc="-30">
                <a:latin typeface="Arimo"/>
                <a:cs typeface="Arimo"/>
              </a:rPr>
              <a:t>sebebi, </a:t>
            </a:r>
            <a:r>
              <a:rPr dirty="0" sz="850" spc="-35">
                <a:latin typeface="Arimo"/>
                <a:cs typeface="Arimo"/>
              </a:rPr>
              <a:t>karar  vermeye </a:t>
            </a:r>
            <a:r>
              <a:rPr dirty="0" sz="850" spc="-85">
                <a:latin typeface="Arimo"/>
                <a:cs typeface="Arimo"/>
              </a:rPr>
              <a:t>dayal</a:t>
            </a:r>
            <a:r>
              <a:rPr dirty="0" sz="850" spc="-85">
                <a:latin typeface="WenQuanYi Micro Hei Mono"/>
                <a:cs typeface="WenQuanYi Micro Hei Mono"/>
              </a:rPr>
              <a:t>ı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</a:t>
            </a:r>
            <a:r>
              <a:rPr dirty="0" sz="850" spc="-15">
                <a:latin typeface="Arimo"/>
                <a:cs typeface="Arimo"/>
              </a:rPr>
              <a:t>yürütülmesinde </a:t>
            </a:r>
            <a:r>
              <a:rPr dirty="0" sz="850" spc="-45">
                <a:latin typeface="Arimo"/>
                <a:cs typeface="Arimo"/>
              </a:rPr>
              <a:t>sonuca </a:t>
            </a:r>
            <a:r>
              <a:rPr dirty="0" sz="850" spc="-35">
                <a:latin typeface="Arimo"/>
                <a:cs typeface="Arimo"/>
              </a:rPr>
              <a:t>göre </a:t>
            </a:r>
            <a:r>
              <a:rPr dirty="0" sz="850" spc="-40">
                <a:latin typeface="Arimo"/>
                <a:cs typeface="Arimo"/>
              </a:rPr>
              <a:t>daha </a:t>
            </a:r>
            <a:r>
              <a:rPr dirty="0" sz="850" spc="-35">
                <a:latin typeface="Arimo"/>
                <a:cs typeface="Arimo"/>
              </a:rPr>
              <a:t>sonra </a:t>
            </a:r>
            <a:r>
              <a:rPr dirty="0" sz="850" spc="-30">
                <a:latin typeface="Arimo"/>
                <a:cs typeface="Arimo"/>
              </a:rPr>
              <a:t>ne </a:t>
            </a:r>
            <a:r>
              <a:rPr dirty="0" sz="850" spc="-114">
                <a:latin typeface="Arimo"/>
                <a:cs typeface="Arimo"/>
              </a:rPr>
              <a:t>yap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laca</a:t>
            </a:r>
            <a:r>
              <a:rPr dirty="0" sz="850" spc="-114">
                <a:latin typeface="WenQuanYi Micro Hei Mono"/>
                <a:cs typeface="WenQuanYi Micro Hei Mono"/>
              </a:rPr>
              <a:t>ğı</a:t>
            </a:r>
            <a:r>
              <a:rPr dirty="0" sz="850" spc="-114">
                <a:latin typeface="Arimo"/>
                <a:cs typeface="Arimo"/>
              </a:rPr>
              <a:t>n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WenQuanYi Micro Hei Mono"/>
                <a:cs typeface="WenQuanYi Micro Hei Mono"/>
              </a:rPr>
              <a:t> </a:t>
            </a:r>
            <a:r>
              <a:rPr dirty="0" sz="850" spc="15">
                <a:latin typeface="Arimo"/>
                <a:cs typeface="Arimo"/>
              </a:rPr>
              <a:t>bit</a:t>
            </a:r>
            <a:endParaRPr sz="850">
              <a:latin typeface="Arimo"/>
              <a:cs typeface="Arim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493" y="1892807"/>
            <a:ext cx="4412615" cy="414020"/>
          </a:xfrm>
          <a:custGeom>
            <a:avLst/>
            <a:gdLst/>
            <a:ahLst/>
            <a:cxnLst/>
            <a:rect l="l" t="t" r="r" b="b"/>
            <a:pathLst>
              <a:path w="4412615" h="414019">
                <a:moveTo>
                  <a:pt x="4412170" y="413766"/>
                </a:moveTo>
                <a:lnTo>
                  <a:pt x="4412170" y="0"/>
                </a:lnTo>
                <a:lnTo>
                  <a:pt x="0" y="0"/>
                </a:lnTo>
                <a:lnTo>
                  <a:pt x="0" y="413766"/>
                </a:lnTo>
                <a:lnTo>
                  <a:pt x="4412170" y="413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31229" y="1920184"/>
            <a:ext cx="4177029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35">
                <a:latin typeface="Arimo"/>
                <a:cs typeface="Arimo"/>
              </a:rPr>
              <a:t>de</a:t>
            </a:r>
            <a:r>
              <a:rPr dirty="0" sz="850" spc="-35">
                <a:latin typeface="WenQuanYi Micro Hei Mono"/>
                <a:cs typeface="WenQuanYi Micro Hei Mono"/>
              </a:rPr>
              <a:t>ğ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imiyle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30">
                <a:latin typeface="Arimo"/>
                <a:cs typeface="Arimo"/>
              </a:rPr>
              <a:t>kaydedicinin </a:t>
            </a:r>
            <a:r>
              <a:rPr dirty="0" sz="850" spc="-35">
                <a:latin typeface="Arimo"/>
                <a:cs typeface="Arimo"/>
              </a:rPr>
              <a:t>1 </a:t>
            </a:r>
            <a:r>
              <a:rPr dirty="0" sz="850" spc="5">
                <a:latin typeface="Arimo"/>
                <a:cs typeface="Arimo"/>
              </a:rPr>
              <a:t>bitlik </a:t>
            </a:r>
            <a:r>
              <a:rPr dirty="0" sz="850" spc="-20">
                <a:latin typeface="Arimo"/>
                <a:cs typeface="Arimo"/>
              </a:rPr>
              <a:t>hücrelerine </a:t>
            </a:r>
            <a:r>
              <a:rPr dirty="0" sz="850" spc="-100">
                <a:latin typeface="Arimo"/>
                <a:cs typeface="Arimo"/>
              </a:rPr>
              <a:t>yans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tmas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d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r. </a:t>
            </a:r>
            <a:r>
              <a:rPr dirty="0" sz="850" spc="-45">
                <a:latin typeface="Arimo"/>
                <a:cs typeface="Arimo"/>
              </a:rPr>
              <a:t>Kaydedici </a:t>
            </a:r>
            <a:r>
              <a:rPr dirty="0" sz="850" spc="-5">
                <a:latin typeface="Arimo"/>
                <a:cs typeface="Arimo"/>
              </a:rPr>
              <a:t>bitlerindeki </a:t>
            </a:r>
            <a:r>
              <a:rPr dirty="0" sz="850" spc="-65">
                <a:latin typeface="Arimo"/>
                <a:cs typeface="Arimo"/>
              </a:rPr>
              <a:t>mant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sal  </a:t>
            </a:r>
            <a:r>
              <a:rPr dirty="0" sz="850" spc="-35">
                <a:latin typeface="Arimo"/>
                <a:cs typeface="Arimo"/>
              </a:rPr>
              <a:t>1 </a:t>
            </a:r>
            <a:r>
              <a:rPr dirty="0" sz="850" spc="-40">
                <a:latin typeface="Arimo"/>
                <a:cs typeface="Arimo"/>
              </a:rPr>
              <a:t>bayrak </a:t>
            </a:r>
            <a:r>
              <a:rPr dirty="0" sz="850" spc="-60">
                <a:latin typeface="Arimo"/>
                <a:cs typeface="Arimo"/>
              </a:rPr>
              <a:t>kalkt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, </a:t>
            </a:r>
            <a:r>
              <a:rPr dirty="0" sz="850" spc="-35">
                <a:latin typeface="Arimo"/>
                <a:cs typeface="Arimo"/>
              </a:rPr>
              <a:t>0 </a:t>
            </a:r>
            <a:r>
              <a:rPr dirty="0" sz="850" spc="-40">
                <a:latin typeface="Arimo"/>
                <a:cs typeface="Arimo"/>
              </a:rPr>
              <a:t>bayrak </a:t>
            </a:r>
            <a:r>
              <a:rPr dirty="0" sz="850" spc="-5">
                <a:latin typeface="Arimo"/>
                <a:cs typeface="Arimo"/>
              </a:rPr>
              <a:t>indi </a:t>
            </a:r>
            <a:r>
              <a:rPr dirty="0" sz="850" spc="-20">
                <a:latin typeface="Arimo"/>
                <a:cs typeface="Arimo"/>
              </a:rPr>
              <a:t>demektir. </a:t>
            </a:r>
            <a:r>
              <a:rPr dirty="0" sz="850" spc="-95">
                <a:latin typeface="Arimo"/>
                <a:cs typeface="Arimo"/>
              </a:rPr>
              <a:t>Kar</a:t>
            </a:r>
            <a:r>
              <a:rPr dirty="0" sz="850" spc="-95">
                <a:latin typeface="WenQuanYi Micro Hei Mono"/>
                <a:cs typeface="WenQuanYi Micro Hei Mono"/>
              </a:rPr>
              <a:t>şı</a:t>
            </a:r>
            <a:r>
              <a:rPr dirty="0" sz="850" spc="-95">
                <a:latin typeface="Arimo"/>
                <a:cs typeface="Arimo"/>
              </a:rPr>
              <a:t>la</a:t>
            </a:r>
            <a:r>
              <a:rPr dirty="0" sz="850" spc="-95">
                <a:latin typeface="WenQuanYi Micro Hei Mono"/>
                <a:cs typeface="WenQuanYi Micro Hei Mono"/>
              </a:rPr>
              <a:t>ş</a:t>
            </a:r>
            <a:r>
              <a:rPr dirty="0" sz="850" spc="-95">
                <a:latin typeface="Arimo"/>
                <a:cs typeface="Arimo"/>
              </a:rPr>
              <a:t>t</a:t>
            </a:r>
            <a:r>
              <a:rPr dirty="0" sz="850" spc="-95">
                <a:latin typeface="WenQuanYi Micro Hei Mono"/>
                <a:cs typeface="WenQuanYi Micro Hei Mono"/>
              </a:rPr>
              <a:t>ı</a:t>
            </a:r>
            <a:r>
              <a:rPr dirty="0" sz="850" spc="-95">
                <a:latin typeface="Arimo"/>
                <a:cs typeface="Arimo"/>
              </a:rPr>
              <a:t>rma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5">
                <a:latin typeface="Arimo"/>
                <a:cs typeface="Arimo"/>
              </a:rPr>
              <a:t>artimetik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</a:t>
            </a:r>
            <a:r>
              <a:rPr dirty="0" sz="850" spc="-55">
                <a:latin typeface="Arimo"/>
                <a:cs typeface="Arimo"/>
              </a:rPr>
              <a:t>ço</a:t>
            </a:r>
            <a:r>
              <a:rPr dirty="0" sz="850" spc="-55">
                <a:latin typeface="WenQuanYi Micro Hei Mono"/>
                <a:cs typeface="WenQuanYi Micro Hei Mono"/>
              </a:rPr>
              <a:t>ğ</a:t>
            </a:r>
            <a:r>
              <a:rPr dirty="0" sz="850" spc="-55">
                <a:latin typeface="Arimo"/>
                <a:cs typeface="Arimo"/>
              </a:rPr>
              <a:t>u </a:t>
            </a:r>
            <a:r>
              <a:rPr dirty="0" sz="850" spc="-35">
                <a:latin typeface="Arimo"/>
                <a:cs typeface="Arimo"/>
              </a:rPr>
              <a:t>bayraklara  </a:t>
            </a:r>
            <a:r>
              <a:rPr dirty="0" sz="850" spc="-10">
                <a:latin typeface="Arimo"/>
                <a:cs typeface="Arimo"/>
              </a:rPr>
              <a:t>etki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eder.</a:t>
            </a:r>
            <a:endParaRPr sz="85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6493" y="2305811"/>
            <a:ext cx="4412615" cy="414655"/>
          </a:xfrm>
          <a:custGeom>
            <a:avLst/>
            <a:gdLst/>
            <a:ahLst/>
            <a:cxnLst/>
            <a:rect l="l" t="t" r="r" b="b"/>
            <a:pathLst>
              <a:path w="4412615" h="414655">
                <a:moveTo>
                  <a:pt x="4412170" y="414528"/>
                </a:moveTo>
                <a:lnTo>
                  <a:pt x="4412170" y="0"/>
                </a:lnTo>
                <a:lnTo>
                  <a:pt x="0" y="0"/>
                </a:lnTo>
                <a:lnTo>
                  <a:pt x="0" y="414528"/>
                </a:lnTo>
                <a:lnTo>
                  <a:pt x="4412170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56226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33</a:t>
            </a:r>
            <a:endParaRPr sz="550">
              <a:latin typeface="Arimo"/>
              <a:cs typeface="Arim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778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10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18022" y="861267"/>
            <a:ext cx="44259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Bayraklar</a:t>
            </a:r>
            <a:endParaRPr sz="850">
              <a:latin typeface="Arimo"/>
              <a:cs typeface="Arim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8022" y="1125998"/>
            <a:ext cx="4177029" cy="687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55">
                <a:latin typeface="Arimo"/>
                <a:cs typeface="Arimo"/>
              </a:rPr>
              <a:t>Elde </a:t>
            </a:r>
            <a:r>
              <a:rPr dirty="0" sz="850" spc="-100">
                <a:latin typeface="Arimo"/>
                <a:cs typeface="Arimo"/>
              </a:rPr>
              <a:t>Bayra</a:t>
            </a:r>
            <a:r>
              <a:rPr dirty="0" sz="850" spc="-100">
                <a:latin typeface="WenQuanYi Micro Hei Mono"/>
                <a:cs typeface="WenQuanYi Micro Hei Mono"/>
              </a:rPr>
              <a:t>ğı </a:t>
            </a:r>
            <a:r>
              <a:rPr dirty="0" sz="850" spc="-45">
                <a:latin typeface="Arimo"/>
                <a:cs typeface="Arimo"/>
              </a:rPr>
              <a:t>(C</a:t>
            </a:r>
            <a:r>
              <a:rPr dirty="0" sz="850" spc="-45">
                <a:latin typeface="WenQuanYi Micro Hei Mono"/>
                <a:cs typeface="WenQuanYi Micro Hei Mono"/>
              </a:rPr>
              <a:t>‐</a:t>
            </a:r>
            <a:r>
              <a:rPr dirty="0" sz="850" spc="-45">
                <a:latin typeface="Arimo"/>
                <a:cs typeface="Arimo"/>
              </a:rPr>
              <a:t>Carry): </a:t>
            </a:r>
            <a:r>
              <a:rPr dirty="0" sz="850" spc="-70">
                <a:latin typeface="Arimo"/>
                <a:cs typeface="Arimo"/>
              </a:rPr>
              <a:t>E</a:t>
            </a:r>
            <a:r>
              <a:rPr dirty="0" sz="850" spc="-70">
                <a:latin typeface="WenQuanYi Micro Hei Mono"/>
                <a:cs typeface="WenQuanYi Micro Hei Mono"/>
              </a:rPr>
              <a:t>ğ</a:t>
            </a:r>
            <a:r>
              <a:rPr dirty="0" sz="850" spc="-70">
                <a:latin typeface="Arimo"/>
                <a:cs typeface="Arimo"/>
              </a:rPr>
              <a:t>er </a:t>
            </a:r>
            <a:r>
              <a:rPr dirty="0" sz="850" spc="-20">
                <a:latin typeface="Arimo"/>
                <a:cs typeface="Arimo"/>
              </a:rPr>
              <a:t>toplama </a:t>
            </a:r>
            <a:r>
              <a:rPr dirty="0" sz="850" spc="-35">
                <a:latin typeface="Arimo"/>
                <a:cs typeface="Arimo"/>
              </a:rPr>
              <a:t>sonucunda </a:t>
            </a:r>
            <a:r>
              <a:rPr dirty="0" sz="850" spc="-25">
                <a:latin typeface="Arimo"/>
                <a:cs typeface="Arimo"/>
              </a:rPr>
              <a:t>elde, </a:t>
            </a:r>
            <a:r>
              <a:rPr dirty="0" sz="850" spc="-80">
                <a:latin typeface="Arimo"/>
                <a:cs typeface="Arimo"/>
              </a:rPr>
              <a:t>ç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karma </a:t>
            </a:r>
            <a:r>
              <a:rPr dirty="0" sz="850" spc="-35">
                <a:latin typeface="Arimo"/>
                <a:cs typeface="Arimo"/>
              </a:rPr>
              <a:t>sonucunda </a:t>
            </a:r>
            <a:r>
              <a:rPr dirty="0" sz="850" spc="-25">
                <a:latin typeface="Arimo"/>
                <a:cs typeface="Arimo"/>
              </a:rPr>
              <a:t>borç ortaya  </a:t>
            </a:r>
            <a:r>
              <a:rPr dirty="0" sz="850" spc="-105">
                <a:latin typeface="Arimo"/>
                <a:cs typeface="Arimo"/>
              </a:rPr>
              <a:t>ç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k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yorsa </a:t>
            </a:r>
            <a:r>
              <a:rPr dirty="0" sz="850" spc="-85">
                <a:latin typeface="Arimo"/>
                <a:cs typeface="Arimo"/>
              </a:rPr>
              <a:t>C=1 </a:t>
            </a:r>
            <a:r>
              <a:rPr dirty="0" sz="850" spc="-45">
                <a:latin typeface="Arimo"/>
                <a:cs typeface="Arimo"/>
              </a:rPr>
              <a:t>aksi </a:t>
            </a:r>
            <a:r>
              <a:rPr dirty="0" sz="850" spc="-10">
                <a:latin typeface="Arimo"/>
                <a:cs typeface="Arimo"/>
              </a:rPr>
              <a:t>taktirde </a:t>
            </a:r>
            <a:r>
              <a:rPr dirty="0" sz="850" spc="-35">
                <a:latin typeface="Arimo"/>
                <a:cs typeface="Arimo"/>
              </a:rPr>
              <a:t>0 </a:t>
            </a:r>
            <a:r>
              <a:rPr dirty="0" sz="850" spc="-25">
                <a:latin typeface="Arimo"/>
                <a:cs typeface="Arimo"/>
              </a:rPr>
              <a:t>olur. </a:t>
            </a:r>
            <a:r>
              <a:rPr dirty="0" sz="850" spc="-114">
                <a:latin typeface="Arimo"/>
                <a:cs typeface="Arimo"/>
              </a:rPr>
              <a:t>Ayn</a:t>
            </a:r>
            <a:r>
              <a:rPr dirty="0" sz="850" spc="-114">
                <a:latin typeface="WenQuanYi Micro Hei Mono"/>
                <a:cs typeface="WenQuanYi Micro Hei Mono"/>
              </a:rPr>
              <a:t>ı </a:t>
            </a:r>
            <a:r>
              <a:rPr dirty="0" sz="850" spc="-45">
                <a:latin typeface="Arimo"/>
                <a:cs typeface="Arimo"/>
              </a:rPr>
              <a:t>zamanda </a:t>
            </a:r>
            <a:r>
              <a:rPr dirty="0" sz="850" spc="-155">
                <a:latin typeface="Arimo"/>
                <a:cs typeface="Arimo"/>
              </a:rPr>
              <a:t>C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90">
                <a:latin typeface="Arimo"/>
                <a:cs typeface="Arimo"/>
              </a:rPr>
              <a:t>bayra</a:t>
            </a:r>
            <a:r>
              <a:rPr dirty="0" sz="850" spc="-90">
                <a:latin typeface="WenQuanYi Micro Hei Mono"/>
                <a:cs typeface="WenQuanYi Micro Hei Mono"/>
              </a:rPr>
              <a:t>ğı </a:t>
            </a:r>
            <a:r>
              <a:rPr dirty="0" sz="850" spc="-70">
                <a:latin typeface="Arimo"/>
                <a:cs typeface="Arimo"/>
              </a:rPr>
              <a:t>kayd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rma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5">
                <a:latin typeface="Arimo"/>
                <a:cs typeface="Arimo"/>
              </a:rPr>
              <a:t>yönlendirme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lemleri  </a:t>
            </a:r>
            <a:r>
              <a:rPr dirty="0" sz="850" spc="-35">
                <a:latin typeface="Arimo"/>
                <a:cs typeface="Arimo"/>
              </a:rPr>
              <a:t>sonucunda </a:t>
            </a:r>
            <a:r>
              <a:rPr dirty="0" sz="850" spc="-30">
                <a:latin typeface="Arimo"/>
                <a:cs typeface="Arimo"/>
              </a:rPr>
              <a:t>kaydedicinin </a:t>
            </a:r>
            <a:r>
              <a:rPr dirty="0" sz="850" spc="-80">
                <a:latin typeface="Arimo"/>
                <a:cs typeface="Arimo"/>
              </a:rPr>
              <a:t>MSB </a:t>
            </a:r>
            <a:r>
              <a:rPr dirty="0" sz="850" spc="-25">
                <a:latin typeface="Arimo"/>
                <a:cs typeface="Arimo"/>
              </a:rPr>
              <a:t>bitindenveya </a:t>
            </a:r>
            <a:r>
              <a:rPr dirty="0" sz="850" spc="-125">
                <a:latin typeface="Arimo"/>
                <a:cs typeface="Arimo"/>
              </a:rPr>
              <a:t>LSB </a:t>
            </a:r>
            <a:r>
              <a:rPr dirty="0" sz="850" spc="-5">
                <a:latin typeface="Arimo"/>
                <a:cs typeface="Arimo"/>
              </a:rPr>
              <a:t>bitinden </a:t>
            </a:r>
            <a:r>
              <a:rPr dirty="0" sz="850" spc="-55">
                <a:latin typeface="Arimo"/>
                <a:cs typeface="Arimo"/>
              </a:rPr>
              <a:t>dü</a:t>
            </a:r>
            <a:r>
              <a:rPr dirty="0" sz="850" spc="-55">
                <a:latin typeface="WenQuanYi Micro Hei Mono"/>
                <a:cs typeface="WenQuanYi Micro Hei Mono"/>
              </a:rPr>
              <a:t>ş</a:t>
            </a:r>
            <a:r>
              <a:rPr dirty="0" sz="850" spc="-55">
                <a:latin typeface="Arimo"/>
                <a:cs typeface="Arimo"/>
              </a:rPr>
              <a:t>en </a:t>
            </a:r>
            <a:r>
              <a:rPr dirty="0" sz="850" spc="-10">
                <a:latin typeface="Arimo"/>
                <a:cs typeface="Arimo"/>
              </a:rPr>
              <a:t>verileri </a:t>
            </a:r>
            <a:r>
              <a:rPr dirty="0" sz="850" spc="-30">
                <a:latin typeface="Arimo"/>
                <a:cs typeface="Arimo"/>
              </a:rPr>
              <a:t>üzerinde </a:t>
            </a:r>
            <a:r>
              <a:rPr dirty="0" sz="850" spc="5">
                <a:latin typeface="Arimo"/>
                <a:cs typeface="Arimo"/>
              </a:rPr>
              <a:t>tutar </a:t>
            </a:r>
            <a:r>
              <a:rPr dirty="0" sz="850" spc="-50">
                <a:latin typeface="Arimo"/>
                <a:cs typeface="Arimo"/>
              </a:rPr>
              <a:t>ve  </a:t>
            </a:r>
            <a:r>
              <a:rPr dirty="0" sz="850" spc="-90">
                <a:latin typeface="Arimo"/>
                <a:cs typeface="Arimo"/>
              </a:rPr>
              <a:t>kar</a:t>
            </a:r>
            <a:r>
              <a:rPr dirty="0" sz="850" spc="-90">
                <a:latin typeface="WenQuanYi Micro Hei Mono"/>
                <a:cs typeface="WenQuanYi Micro Hei Mono"/>
              </a:rPr>
              <a:t>şı</a:t>
            </a:r>
            <a:r>
              <a:rPr dirty="0" sz="850" spc="-90">
                <a:latin typeface="Arimo"/>
                <a:cs typeface="Arimo"/>
              </a:rPr>
              <a:t>la</a:t>
            </a:r>
            <a:r>
              <a:rPr dirty="0" sz="850" spc="-90">
                <a:latin typeface="WenQuanYi Micro Hei Mono"/>
                <a:cs typeface="WenQuanYi Micro Hei Mono"/>
              </a:rPr>
              <a:t>ş</a:t>
            </a:r>
            <a:r>
              <a:rPr dirty="0" sz="850" spc="-90">
                <a:latin typeface="Arimo"/>
                <a:cs typeface="Arimo"/>
              </a:rPr>
              <a:t>t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rma </a:t>
            </a:r>
            <a:r>
              <a:rPr dirty="0" sz="850" spc="-20">
                <a:latin typeface="Arimo"/>
                <a:cs typeface="Arimo"/>
              </a:rPr>
              <a:t>i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lemlerinin </a:t>
            </a:r>
            <a:r>
              <a:rPr dirty="0" sz="850" spc="-30">
                <a:latin typeface="Arimo"/>
                <a:cs typeface="Arimo"/>
              </a:rPr>
              <a:t>sonucunu </a:t>
            </a:r>
            <a:r>
              <a:rPr dirty="0" sz="850" spc="-100">
                <a:latin typeface="Arimo"/>
                <a:cs typeface="Arimo"/>
              </a:rPr>
              <a:t>yans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t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r. </a:t>
            </a:r>
            <a:r>
              <a:rPr dirty="0" sz="850" spc="-90">
                <a:latin typeface="Arimo"/>
                <a:cs typeface="Arimo"/>
              </a:rPr>
              <a:t>Ayr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ca </a:t>
            </a:r>
            <a:r>
              <a:rPr dirty="0" sz="850" spc="-155">
                <a:latin typeface="Arimo"/>
                <a:cs typeface="Arimo"/>
              </a:rPr>
              <a:t>C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90">
                <a:latin typeface="Arimo"/>
                <a:cs typeface="Arimo"/>
              </a:rPr>
              <a:t>bayra</a:t>
            </a:r>
            <a:r>
              <a:rPr dirty="0" sz="850" spc="-90">
                <a:latin typeface="WenQuanYi Micro Hei Mono"/>
                <a:cs typeface="WenQuanYi Micro Hei Mono"/>
              </a:rPr>
              <a:t>ğı </a:t>
            </a:r>
            <a:r>
              <a:rPr dirty="0" sz="850" spc="-35">
                <a:latin typeface="Arimo"/>
                <a:cs typeface="Arimo"/>
              </a:rPr>
              <a:t>çarpma 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lemi </a:t>
            </a:r>
            <a:r>
              <a:rPr dirty="0" sz="850" spc="-15">
                <a:latin typeface="Arimo"/>
                <a:cs typeface="Arimo"/>
              </a:rPr>
              <a:t>için </a:t>
            </a:r>
            <a:r>
              <a:rPr dirty="0" sz="850" spc="-40">
                <a:latin typeface="Arimo"/>
                <a:cs typeface="Arimo"/>
              </a:rPr>
              <a:t>sonuç  </a:t>
            </a:r>
            <a:r>
              <a:rPr dirty="0" sz="850" spc="-30">
                <a:latin typeface="Arimo"/>
                <a:cs typeface="Arimo"/>
              </a:rPr>
              <a:t>göstericisi </a:t>
            </a:r>
            <a:r>
              <a:rPr dirty="0" sz="850" spc="-20">
                <a:latin typeface="Arimo"/>
                <a:cs typeface="Arimo"/>
              </a:rPr>
              <a:t>gibi </a:t>
            </a:r>
            <a:r>
              <a:rPr dirty="0" sz="850" spc="-25">
                <a:latin typeface="Arimo"/>
                <a:cs typeface="Arimo"/>
              </a:rPr>
              <a:t>hareket</a:t>
            </a:r>
            <a:r>
              <a:rPr dirty="0" sz="850" spc="-75">
                <a:latin typeface="Arimo"/>
                <a:cs typeface="Arimo"/>
              </a:rPr>
              <a:t> </a:t>
            </a:r>
            <a:r>
              <a:rPr dirty="0" sz="850" spc="-40">
                <a:latin typeface="Arimo"/>
                <a:cs typeface="Arimo"/>
              </a:rPr>
              <a:t>eder.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8022" y="1920184"/>
            <a:ext cx="4177029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70">
                <a:latin typeface="Arimo"/>
                <a:cs typeface="Arimo"/>
              </a:rPr>
              <a:t>E</a:t>
            </a:r>
            <a:r>
              <a:rPr dirty="0" sz="850" spc="-70">
                <a:latin typeface="WenQuanYi Micro Hei Mono"/>
                <a:cs typeface="WenQuanYi Micro Hei Mono"/>
              </a:rPr>
              <a:t>ş</a:t>
            </a:r>
            <a:r>
              <a:rPr dirty="0" sz="850" spc="-70">
                <a:latin typeface="Arimo"/>
                <a:cs typeface="Arimo"/>
              </a:rPr>
              <a:t>lik </a:t>
            </a:r>
            <a:r>
              <a:rPr dirty="0" sz="850" spc="10">
                <a:latin typeface="Arimo"/>
                <a:cs typeface="Arimo"/>
              </a:rPr>
              <a:t>biti </a:t>
            </a:r>
            <a:r>
              <a:rPr dirty="0" sz="850" spc="-20">
                <a:latin typeface="Arimo"/>
                <a:cs typeface="Arimo"/>
              </a:rPr>
              <a:t>(P</a:t>
            </a:r>
            <a:r>
              <a:rPr dirty="0" sz="850" spc="-20">
                <a:latin typeface="WenQuanYi Micro Hei Mono"/>
                <a:cs typeface="WenQuanYi Micro Hei Mono"/>
              </a:rPr>
              <a:t>‐</a:t>
            </a:r>
            <a:r>
              <a:rPr dirty="0" sz="850" spc="-20">
                <a:latin typeface="Arimo"/>
                <a:cs typeface="Arimo"/>
              </a:rPr>
              <a:t>parity): </a:t>
            </a:r>
            <a:r>
              <a:rPr dirty="0" sz="850" spc="-75">
                <a:latin typeface="WenQuanYi Micro Hei Mono"/>
                <a:cs typeface="WenQuanYi Micro Hei Mono"/>
              </a:rPr>
              <a:t>İş</a:t>
            </a:r>
            <a:r>
              <a:rPr dirty="0" sz="850" spc="-75">
                <a:latin typeface="Arimo"/>
                <a:cs typeface="Arimo"/>
              </a:rPr>
              <a:t>lemin </a:t>
            </a:r>
            <a:r>
              <a:rPr dirty="0" sz="850" spc="-35">
                <a:latin typeface="Arimo"/>
                <a:cs typeface="Arimo"/>
              </a:rPr>
              <a:t>sonucunda </a:t>
            </a:r>
            <a:r>
              <a:rPr dirty="0" sz="850" spc="-30">
                <a:latin typeface="Arimo"/>
                <a:cs typeface="Arimo"/>
              </a:rPr>
              <a:t>kaydedicideki </a:t>
            </a:r>
            <a:r>
              <a:rPr dirty="0" sz="850" spc="-60">
                <a:latin typeface="Arimo"/>
                <a:cs typeface="Arimo"/>
              </a:rPr>
              <a:t>mant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ksal </a:t>
            </a:r>
            <a:r>
              <a:rPr dirty="0" sz="850" spc="-5">
                <a:latin typeface="Arimo"/>
                <a:cs typeface="Arimo"/>
              </a:rPr>
              <a:t>birlerin </a:t>
            </a:r>
            <a:r>
              <a:rPr dirty="0" sz="850" spc="-155">
                <a:latin typeface="Arimo"/>
                <a:cs typeface="Arimo"/>
              </a:rPr>
              <a:t>say</a:t>
            </a:r>
            <a:r>
              <a:rPr dirty="0" sz="850" spc="-155">
                <a:latin typeface="WenQuanYi Micro Hei Mono"/>
                <a:cs typeface="WenQuanYi Micro Hei Mono"/>
              </a:rPr>
              <a:t>ı</a:t>
            </a:r>
            <a:r>
              <a:rPr dirty="0" sz="850" spc="-155">
                <a:latin typeface="Arimo"/>
                <a:cs typeface="Arimo"/>
              </a:rPr>
              <a:t>s</a:t>
            </a:r>
            <a:r>
              <a:rPr dirty="0" sz="850" spc="-155">
                <a:latin typeface="WenQuanYi Micro Hei Mono"/>
                <a:cs typeface="WenQuanYi Micro Hei Mono"/>
              </a:rPr>
              <a:t>ı </a:t>
            </a:r>
            <a:r>
              <a:rPr dirty="0" sz="850" spc="5">
                <a:latin typeface="Arimo"/>
                <a:cs typeface="Arimo"/>
              </a:rPr>
              <a:t>çift </a:t>
            </a:r>
            <a:r>
              <a:rPr dirty="0" sz="850" spc="-45">
                <a:latin typeface="Arimo"/>
                <a:cs typeface="Arimo"/>
              </a:rPr>
              <a:t>ise </a:t>
            </a:r>
            <a:r>
              <a:rPr dirty="0" sz="850" spc="-75">
                <a:latin typeface="Arimo"/>
                <a:cs typeface="Arimo"/>
              </a:rPr>
              <a:t>P=1 </a:t>
            </a:r>
            <a:r>
              <a:rPr dirty="0" sz="850" spc="-45">
                <a:latin typeface="Arimo"/>
                <a:cs typeface="Arimo"/>
              </a:rPr>
              <a:t>aksi  </a:t>
            </a:r>
            <a:r>
              <a:rPr dirty="0" sz="850" spc="-25">
                <a:latin typeface="Arimo"/>
                <a:cs typeface="Arimo"/>
              </a:rPr>
              <a:t>halde </a:t>
            </a:r>
            <a:r>
              <a:rPr dirty="0" sz="850" spc="-75">
                <a:latin typeface="Arimo"/>
                <a:cs typeface="Arimo"/>
              </a:rPr>
              <a:t>P=0 </a:t>
            </a:r>
            <a:r>
              <a:rPr dirty="0" sz="850" spc="-25">
                <a:latin typeface="Arimo"/>
                <a:cs typeface="Arimo"/>
              </a:rPr>
              <a:t>olur. </a:t>
            </a:r>
            <a:r>
              <a:rPr dirty="0" sz="850" spc="-70">
                <a:latin typeface="Arimo"/>
                <a:cs typeface="Arimo"/>
              </a:rPr>
              <a:t>E</a:t>
            </a:r>
            <a:r>
              <a:rPr dirty="0" sz="850" spc="-70">
                <a:latin typeface="WenQuanYi Micro Hei Mono"/>
                <a:cs typeface="WenQuanYi Micro Hei Mono"/>
              </a:rPr>
              <a:t>ş</a:t>
            </a:r>
            <a:r>
              <a:rPr dirty="0" sz="850" spc="-70">
                <a:latin typeface="Arimo"/>
                <a:cs typeface="Arimo"/>
              </a:rPr>
              <a:t>lik </a:t>
            </a:r>
            <a:r>
              <a:rPr dirty="0" sz="850" spc="10">
                <a:latin typeface="Arimo"/>
                <a:cs typeface="Arimo"/>
              </a:rPr>
              <a:t>biti </a:t>
            </a:r>
            <a:r>
              <a:rPr dirty="0" sz="850" spc="-35">
                <a:latin typeface="Arimo"/>
                <a:cs typeface="Arimo"/>
              </a:rPr>
              <a:t>genelde </a:t>
            </a:r>
            <a:r>
              <a:rPr dirty="0" sz="850" spc="-15">
                <a:latin typeface="Arimo"/>
                <a:cs typeface="Arimo"/>
              </a:rPr>
              <a:t>veri </a:t>
            </a:r>
            <a:r>
              <a:rPr dirty="0" sz="850" spc="-20">
                <a:latin typeface="Arimo"/>
                <a:cs typeface="Arimo"/>
              </a:rPr>
              <a:t>ileti</a:t>
            </a:r>
            <a:r>
              <a:rPr dirty="0" sz="850" spc="-20">
                <a:latin typeface="WenQuanYi Micro Hei Mono"/>
                <a:cs typeface="WenQuanYi Micro Hei Mono"/>
              </a:rPr>
              <a:t>ş</a:t>
            </a:r>
            <a:r>
              <a:rPr dirty="0" sz="850" spc="-20">
                <a:latin typeface="Arimo"/>
                <a:cs typeface="Arimo"/>
              </a:rPr>
              <a:t>iminde </a:t>
            </a:r>
            <a:r>
              <a:rPr dirty="0" sz="850" spc="-125">
                <a:latin typeface="Arimo"/>
                <a:cs typeface="Arimo"/>
              </a:rPr>
              <a:t>kar</a:t>
            </a:r>
            <a:r>
              <a:rPr dirty="0" sz="850" spc="-125">
                <a:latin typeface="WenQuanYi Micro Hei Mono"/>
                <a:cs typeface="WenQuanYi Micro Hei Mono"/>
              </a:rPr>
              <a:t>şı</a:t>
            </a:r>
            <a:r>
              <a:rPr dirty="0" sz="850" spc="-125">
                <a:latin typeface="Arimo"/>
                <a:cs typeface="Arimo"/>
              </a:rPr>
              <a:t>l</a:t>
            </a:r>
            <a:r>
              <a:rPr dirty="0" sz="850" spc="-125">
                <a:latin typeface="WenQuanYi Micro Hei Mono"/>
                <a:cs typeface="WenQuanYi Micro Hei Mono"/>
              </a:rPr>
              <a:t>ı</a:t>
            </a:r>
            <a:r>
              <a:rPr dirty="0" sz="850" spc="-125">
                <a:latin typeface="Arimo"/>
                <a:cs typeface="Arimo"/>
              </a:rPr>
              <a:t>kl</a:t>
            </a:r>
            <a:r>
              <a:rPr dirty="0" sz="850" spc="-125">
                <a:latin typeface="WenQuanYi Micro Hei Mono"/>
                <a:cs typeface="WenQuanYi Micro Hei Mono"/>
              </a:rPr>
              <a:t>ı </a:t>
            </a:r>
            <a:r>
              <a:rPr dirty="0" sz="850" spc="-10">
                <a:latin typeface="Arimo"/>
                <a:cs typeface="Arimo"/>
              </a:rPr>
              <a:t>verilerin </a:t>
            </a:r>
            <a:r>
              <a:rPr dirty="0" sz="850" spc="-25">
                <a:latin typeface="Arimo"/>
                <a:cs typeface="Arimo"/>
              </a:rPr>
              <a:t>güvenli </a:t>
            </a:r>
            <a:r>
              <a:rPr dirty="0" sz="850">
                <a:latin typeface="Arimo"/>
                <a:cs typeface="Arimo"/>
              </a:rPr>
              <a:t>iletilip  </a:t>
            </a:r>
            <a:r>
              <a:rPr dirty="0" sz="850" spc="-10">
                <a:latin typeface="Arimo"/>
                <a:cs typeface="Arimo"/>
              </a:rPr>
              <a:t>iletilmedi</a:t>
            </a:r>
            <a:r>
              <a:rPr dirty="0" sz="850" spc="-10">
                <a:latin typeface="WenQuanYi Micro Hei Mono"/>
                <a:cs typeface="WenQuanYi Micro Hei Mono"/>
              </a:rPr>
              <a:t>ğ</a:t>
            </a:r>
            <a:r>
              <a:rPr dirty="0" sz="850" spc="-10">
                <a:latin typeface="Arimo"/>
                <a:cs typeface="Arimo"/>
              </a:rPr>
              <a:t>inin </a:t>
            </a:r>
            <a:r>
              <a:rPr dirty="0" sz="850" spc="-15">
                <a:latin typeface="Arimo"/>
                <a:cs typeface="Arimo"/>
              </a:rPr>
              <a:t>kontrolünde</a:t>
            </a:r>
            <a:r>
              <a:rPr dirty="0" sz="850" spc="-65">
                <a:latin typeface="Arimo"/>
                <a:cs typeface="Arimo"/>
              </a:rPr>
              <a:t> </a:t>
            </a:r>
            <a:r>
              <a:rPr dirty="0" sz="850" spc="-75">
                <a:latin typeface="Arimo"/>
                <a:cs typeface="Arimo"/>
              </a:rPr>
              <a:t>kullan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83275" y="2305823"/>
            <a:ext cx="4412615" cy="828675"/>
          </a:xfrm>
          <a:custGeom>
            <a:avLst/>
            <a:gdLst/>
            <a:ahLst/>
            <a:cxnLst/>
            <a:rect l="l" t="t" r="r" b="b"/>
            <a:pathLst>
              <a:path w="4412615" h="828675">
                <a:moveTo>
                  <a:pt x="4412158" y="0"/>
                </a:moveTo>
                <a:lnTo>
                  <a:pt x="0" y="0"/>
                </a:lnTo>
                <a:lnTo>
                  <a:pt x="0" y="413766"/>
                </a:lnTo>
                <a:lnTo>
                  <a:pt x="0" y="414528"/>
                </a:lnTo>
                <a:lnTo>
                  <a:pt x="0" y="828294"/>
                </a:lnTo>
                <a:lnTo>
                  <a:pt x="4412158" y="828294"/>
                </a:lnTo>
                <a:lnTo>
                  <a:pt x="4412158" y="414528"/>
                </a:lnTo>
                <a:lnTo>
                  <a:pt x="4412158" y="413766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917801" y="2449647"/>
            <a:ext cx="4177029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95"/>
              </a:spcBef>
            </a:pPr>
            <a:r>
              <a:rPr dirty="0" sz="850" spc="-125">
                <a:latin typeface="Arimo"/>
                <a:cs typeface="Arimo"/>
              </a:rPr>
              <a:t>Yard</a:t>
            </a:r>
            <a:r>
              <a:rPr dirty="0" sz="850" spc="-125">
                <a:latin typeface="WenQuanYi Micro Hei Mono"/>
                <a:cs typeface="WenQuanYi Micro Hei Mono"/>
              </a:rPr>
              <a:t>ı</a:t>
            </a:r>
            <a:r>
              <a:rPr dirty="0" sz="850" spc="-125">
                <a:latin typeface="Arimo"/>
                <a:cs typeface="Arimo"/>
              </a:rPr>
              <a:t>mc</a:t>
            </a:r>
            <a:r>
              <a:rPr dirty="0" sz="850" spc="-125">
                <a:latin typeface="WenQuanYi Micro Hei Mono"/>
                <a:cs typeface="WenQuanYi Micro Hei Mono"/>
              </a:rPr>
              <a:t>ı </a:t>
            </a:r>
            <a:r>
              <a:rPr dirty="0" sz="850" spc="-50">
                <a:latin typeface="Arimo"/>
                <a:cs typeface="Arimo"/>
              </a:rPr>
              <a:t>Elde </a:t>
            </a:r>
            <a:r>
              <a:rPr dirty="0" sz="850" spc="-90">
                <a:latin typeface="Arimo"/>
                <a:cs typeface="Arimo"/>
              </a:rPr>
              <a:t>Bayra</a:t>
            </a:r>
            <a:r>
              <a:rPr dirty="0" sz="850" spc="-90">
                <a:latin typeface="WenQuanYi Micro Hei Mono"/>
                <a:cs typeface="WenQuanYi Micro Hei Mono"/>
              </a:rPr>
              <a:t>ğı</a:t>
            </a:r>
            <a:r>
              <a:rPr dirty="0" sz="850" spc="-90">
                <a:latin typeface="Arimo"/>
                <a:cs typeface="Arimo"/>
              </a:rPr>
              <a:t>: </a:t>
            </a:r>
            <a:r>
              <a:rPr dirty="0" sz="850" spc="-40">
                <a:latin typeface="Arimo"/>
                <a:cs typeface="Arimo"/>
              </a:rPr>
              <a:t>(AC</a:t>
            </a:r>
            <a:r>
              <a:rPr dirty="0" sz="850" spc="-40">
                <a:latin typeface="WenQuanYi Micro Hei Mono"/>
                <a:cs typeface="WenQuanYi Micro Hei Mono"/>
              </a:rPr>
              <a:t>‐</a:t>
            </a:r>
            <a:r>
              <a:rPr dirty="0" sz="850" spc="-40">
                <a:latin typeface="Arimo"/>
                <a:cs typeface="Arimo"/>
              </a:rPr>
              <a:t>Auxilary Carry): </a:t>
            </a:r>
            <a:r>
              <a:rPr dirty="0" sz="850" spc="-55">
                <a:latin typeface="Arimo"/>
                <a:cs typeface="Arimo"/>
              </a:rPr>
              <a:t>Eled </a:t>
            </a:r>
            <a:r>
              <a:rPr dirty="0" sz="850" spc="-90">
                <a:latin typeface="Arimo"/>
                <a:cs typeface="Arimo"/>
              </a:rPr>
              <a:t>bayra</a:t>
            </a:r>
            <a:r>
              <a:rPr dirty="0" sz="850" spc="-90">
                <a:latin typeface="WenQuanYi Micro Hei Mono"/>
                <a:cs typeface="WenQuanYi Micro Hei Mono"/>
              </a:rPr>
              <a:t>ğı </a:t>
            </a:r>
            <a:r>
              <a:rPr dirty="0" sz="850" spc="-10">
                <a:latin typeface="Arimo"/>
                <a:cs typeface="Arimo"/>
              </a:rPr>
              <a:t>ile </a:t>
            </a:r>
            <a:r>
              <a:rPr dirty="0" sz="850" spc="-110">
                <a:latin typeface="Arimo"/>
                <a:cs typeface="Arimo"/>
              </a:rPr>
              <a:t>ayn</a:t>
            </a:r>
            <a:r>
              <a:rPr dirty="0" sz="850" spc="-110">
                <a:latin typeface="WenQuanYi Micro Hei Mono"/>
                <a:cs typeface="WenQuanYi Micro Hei Mono"/>
              </a:rPr>
              <a:t>ı </a:t>
            </a:r>
            <a:r>
              <a:rPr dirty="0" sz="850" spc="-40">
                <a:latin typeface="Arimo"/>
                <a:cs typeface="Arimo"/>
              </a:rPr>
              <a:t>i</a:t>
            </a:r>
            <a:r>
              <a:rPr dirty="0" sz="850" spc="-40">
                <a:latin typeface="WenQuanYi Micro Hei Mono"/>
                <a:cs typeface="WenQuanYi Micro Hei Mono"/>
              </a:rPr>
              <a:t>ş</a:t>
            </a:r>
            <a:r>
              <a:rPr dirty="0" sz="850" spc="-40">
                <a:latin typeface="Arimo"/>
                <a:cs typeface="Arimo"/>
              </a:rPr>
              <a:t>lemi </a:t>
            </a:r>
            <a:r>
              <a:rPr dirty="0" sz="850" spc="-15">
                <a:latin typeface="Arimo"/>
                <a:cs typeface="Arimo"/>
              </a:rPr>
              <a:t>görür </a:t>
            </a:r>
            <a:r>
              <a:rPr dirty="0" sz="850" spc="-25">
                <a:latin typeface="Arimo"/>
                <a:cs typeface="Arimo"/>
              </a:rPr>
              <a:t>fakat </a:t>
            </a:r>
            <a:r>
              <a:rPr dirty="0" sz="850" spc="-50">
                <a:latin typeface="Arimo"/>
                <a:cs typeface="Arimo"/>
              </a:rPr>
              <a:t>sadece </a:t>
            </a:r>
            <a:r>
              <a:rPr dirty="0" sz="850" spc="-25">
                <a:latin typeface="Arimo"/>
                <a:cs typeface="Arimo"/>
              </a:rPr>
              <a:t>3.  </a:t>
            </a:r>
            <a:r>
              <a:rPr dirty="0" sz="850">
                <a:latin typeface="Arimo"/>
                <a:cs typeface="Arimo"/>
              </a:rPr>
              <a:t>bitten bir </a:t>
            </a:r>
            <a:r>
              <a:rPr dirty="0" sz="850" spc="-65">
                <a:latin typeface="Arimo"/>
                <a:cs typeface="Arimo"/>
              </a:rPr>
              <a:t>fazlal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k </a:t>
            </a:r>
            <a:r>
              <a:rPr dirty="0" sz="850" spc="-25">
                <a:latin typeface="Arimo"/>
                <a:cs typeface="Arimo"/>
              </a:rPr>
              <a:t>ortaya </a:t>
            </a:r>
            <a:r>
              <a:rPr dirty="0" sz="850" spc="-90">
                <a:latin typeface="Arimo"/>
                <a:cs typeface="Arimo"/>
              </a:rPr>
              <a:t>ç</a:t>
            </a:r>
            <a:r>
              <a:rPr dirty="0" sz="850" spc="-90">
                <a:latin typeface="WenQuanYi Micro Hei Mono"/>
                <a:cs typeface="WenQuanYi Micro Hei Mono"/>
              </a:rPr>
              <a:t>ı</a:t>
            </a:r>
            <a:r>
              <a:rPr dirty="0" sz="850" spc="-90">
                <a:latin typeface="Arimo"/>
                <a:cs typeface="Arimo"/>
              </a:rPr>
              <a:t>karsa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40">
                <a:latin typeface="Arimo"/>
                <a:cs typeface="Arimo"/>
              </a:rPr>
              <a:t>bayrak </a:t>
            </a:r>
            <a:r>
              <a:rPr dirty="0" sz="850" spc="-35">
                <a:latin typeface="Arimo"/>
                <a:cs typeface="Arimo"/>
              </a:rPr>
              <a:t>1 </a:t>
            </a:r>
            <a:r>
              <a:rPr dirty="0" sz="850" spc="-45">
                <a:latin typeface="Arimo"/>
                <a:cs typeface="Arimo"/>
              </a:rPr>
              <a:t>aksi </a:t>
            </a:r>
            <a:r>
              <a:rPr dirty="0" sz="850" spc="-20">
                <a:latin typeface="Arimo"/>
                <a:cs typeface="Arimo"/>
              </a:rPr>
              <a:t>durumda </a:t>
            </a:r>
            <a:r>
              <a:rPr dirty="0" sz="850" spc="-35">
                <a:latin typeface="Arimo"/>
                <a:cs typeface="Arimo"/>
              </a:rPr>
              <a:t>0 </a:t>
            </a:r>
            <a:r>
              <a:rPr dirty="0" sz="850" spc="-25">
                <a:latin typeface="Arimo"/>
                <a:cs typeface="Arimo"/>
              </a:rPr>
              <a:t>olur. </a:t>
            </a:r>
            <a:r>
              <a:rPr dirty="0" sz="850" spc="-114">
                <a:latin typeface="Arimo"/>
                <a:cs typeface="Arimo"/>
              </a:rPr>
              <a:t>AC </a:t>
            </a:r>
            <a:r>
              <a:rPr dirty="0" sz="850" spc="-90">
                <a:latin typeface="Arimo"/>
                <a:cs typeface="Arimo"/>
              </a:rPr>
              <a:t>bayra</a:t>
            </a:r>
            <a:r>
              <a:rPr dirty="0" sz="850" spc="-90">
                <a:latin typeface="WenQuanYi Micro Hei Mono"/>
                <a:cs typeface="WenQuanYi Micro Hei Mono"/>
              </a:rPr>
              <a:t>ğı </a:t>
            </a:r>
            <a:r>
              <a:rPr dirty="0" sz="850" spc="-35">
                <a:latin typeface="Arimo"/>
                <a:cs typeface="Arimo"/>
              </a:rPr>
              <a:t>paketlenmi</a:t>
            </a:r>
            <a:r>
              <a:rPr dirty="0" sz="850" spc="-35">
                <a:latin typeface="WenQuanYi Micro Hei Mono"/>
                <a:cs typeface="WenQuanYi Micro Hei Mono"/>
              </a:rPr>
              <a:t>ş  </a:t>
            </a:r>
            <a:r>
              <a:rPr dirty="0" sz="850" spc="-65">
                <a:latin typeface="Arimo"/>
                <a:cs typeface="Arimo"/>
              </a:rPr>
              <a:t>ondal</a:t>
            </a:r>
            <a:r>
              <a:rPr dirty="0" sz="850" spc="-65">
                <a:latin typeface="WenQuanYi Micro Hei Mono"/>
                <a:cs typeface="WenQuanYi Micro Hei Mono"/>
              </a:rPr>
              <a:t>ı</a:t>
            </a:r>
            <a:r>
              <a:rPr dirty="0" sz="850" spc="-65">
                <a:latin typeface="Arimo"/>
                <a:cs typeface="Arimo"/>
              </a:rPr>
              <a:t>k </a:t>
            </a:r>
            <a:r>
              <a:rPr dirty="0" sz="850" spc="-10">
                <a:latin typeface="Arimo"/>
                <a:cs typeface="Arimo"/>
              </a:rPr>
              <a:t>verilerin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lenmesinde </a:t>
            </a:r>
            <a:r>
              <a:rPr dirty="0" sz="850" spc="-40">
                <a:latin typeface="Arimo"/>
                <a:cs typeface="Arimo"/>
              </a:rPr>
              <a:t>çok</a:t>
            </a:r>
            <a:r>
              <a:rPr dirty="0" sz="850" spc="-45">
                <a:latin typeface="Arimo"/>
                <a:cs typeface="Arimo"/>
              </a:rPr>
              <a:t> </a:t>
            </a:r>
            <a:r>
              <a:rPr dirty="0" sz="850" spc="-105">
                <a:latin typeface="Arimo"/>
                <a:cs typeface="Arimo"/>
              </a:rPr>
              <a:t>kullan</a:t>
            </a:r>
            <a:r>
              <a:rPr dirty="0" sz="850" spc="-105">
                <a:latin typeface="WenQuanYi Micro Hei Mono"/>
                <a:cs typeface="WenQuanYi Micro Hei Mono"/>
              </a:rPr>
              <a:t>ış</a:t>
            </a:r>
            <a:r>
              <a:rPr dirty="0" sz="850" spc="-105">
                <a:latin typeface="Arimo"/>
                <a:cs typeface="Arimo"/>
              </a:rPr>
              <a:t>l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d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43007" y="3331714"/>
            <a:ext cx="10033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34</a:t>
            </a:r>
            <a:endParaRPr sz="550">
              <a:latin typeface="Arimo"/>
              <a:cs typeface="Arim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46572" y="635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69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31229" y="4634440"/>
            <a:ext cx="44259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Bayraklar</a:t>
            </a:r>
            <a:endParaRPr sz="850">
              <a:latin typeface="Arimo"/>
              <a:cs typeface="Arim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461" y="3779202"/>
            <a:ext cx="5287645" cy="3773804"/>
            <a:chOff x="59461" y="3779202"/>
            <a:chExt cx="5287645" cy="3773804"/>
          </a:xfrm>
        </p:grpSpPr>
        <p:sp>
          <p:nvSpPr>
            <p:cNvPr id="19" name="object 19"/>
            <p:cNvSpPr/>
            <p:nvPr/>
          </p:nvSpPr>
          <p:spPr>
            <a:xfrm>
              <a:off x="1634096" y="4735385"/>
              <a:ext cx="2607919" cy="2341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778" y="3779520"/>
              <a:ext cx="5287010" cy="3773170"/>
            </a:xfrm>
            <a:custGeom>
              <a:avLst/>
              <a:gdLst/>
              <a:ahLst/>
              <a:cxnLst/>
              <a:rect l="l" t="t" r="r" b="b"/>
              <a:pathLst>
                <a:path w="5287010" h="3773170">
                  <a:moveTo>
                    <a:pt x="0" y="3773170"/>
                  </a:moveTo>
                  <a:lnTo>
                    <a:pt x="0" y="0"/>
                  </a:lnTo>
                  <a:lnTo>
                    <a:pt x="5286794" y="0"/>
                  </a:lnTo>
                  <a:lnTo>
                    <a:pt x="5286794" y="3773170"/>
                  </a:lnTo>
                  <a:lnTo>
                    <a:pt x="0" y="3773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918022" y="4634440"/>
            <a:ext cx="44259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0">
                <a:solidFill>
                  <a:srgbClr val="FF0000"/>
                </a:solidFill>
                <a:latin typeface="Arimo"/>
                <a:cs typeface="Arimo"/>
              </a:rPr>
              <a:t>Bayraklar</a:t>
            </a:r>
            <a:endParaRPr sz="850">
              <a:latin typeface="Arimo"/>
              <a:cs typeface="Arim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83275" y="5665482"/>
            <a:ext cx="4412615" cy="1242060"/>
          </a:xfrm>
          <a:custGeom>
            <a:avLst/>
            <a:gdLst/>
            <a:ahLst/>
            <a:cxnLst/>
            <a:rect l="l" t="t" r="r" b="b"/>
            <a:pathLst>
              <a:path w="4412615" h="1242059">
                <a:moveTo>
                  <a:pt x="4412158" y="827532"/>
                </a:moveTo>
                <a:lnTo>
                  <a:pt x="0" y="827532"/>
                </a:lnTo>
                <a:lnTo>
                  <a:pt x="0" y="1242060"/>
                </a:lnTo>
                <a:lnTo>
                  <a:pt x="4412158" y="1242060"/>
                </a:lnTo>
                <a:lnTo>
                  <a:pt x="4412158" y="827532"/>
                </a:lnTo>
                <a:close/>
              </a:path>
              <a:path w="4412615" h="1242059">
                <a:moveTo>
                  <a:pt x="4412158" y="0"/>
                </a:moveTo>
                <a:lnTo>
                  <a:pt x="0" y="0"/>
                </a:lnTo>
                <a:lnTo>
                  <a:pt x="0" y="414528"/>
                </a:lnTo>
                <a:lnTo>
                  <a:pt x="4412158" y="414528"/>
                </a:lnTo>
                <a:lnTo>
                  <a:pt x="4412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917982" y="4899172"/>
            <a:ext cx="4178935" cy="2143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6985">
              <a:lnSpc>
                <a:spcPct val="102200"/>
              </a:lnSpc>
              <a:spcBef>
                <a:spcPts val="95"/>
              </a:spcBef>
            </a:pPr>
            <a:r>
              <a:rPr dirty="0" sz="850" spc="-150">
                <a:latin typeface="Arimo"/>
                <a:cs typeface="Arimo"/>
              </a:rPr>
              <a:t>S</a:t>
            </a:r>
            <a:r>
              <a:rPr dirty="0" sz="850" spc="-150">
                <a:latin typeface="WenQuanYi Micro Hei Mono"/>
                <a:cs typeface="WenQuanYi Micro Hei Mono"/>
              </a:rPr>
              <a:t>ı</a:t>
            </a:r>
            <a:r>
              <a:rPr dirty="0" sz="850" spc="-150">
                <a:latin typeface="Arimo"/>
                <a:cs typeface="Arimo"/>
              </a:rPr>
              <a:t>f</a:t>
            </a:r>
            <a:r>
              <a:rPr dirty="0" sz="850" spc="-150">
                <a:latin typeface="WenQuanYi Micro Hei Mono"/>
                <a:cs typeface="WenQuanYi Micro Hei Mono"/>
              </a:rPr>
              <a:t>ı</a:t>
            </a:r>
            <a:r>
              <a:rPr dirty="0" sz="850" spc="-150">
                <a:latin typeface="Arimo"/>
                <a:cs typeface="Arimo"/>
              </a:rPr>
              <a:t>r </a:t>
            </a:r>
            <a:r>
              <a:rPr dirty="0" sz="850" spc="-100">
                <a:latin typeface="Arimo"/>
                <a:cs typeface="Arimo"/>
              </a:rPr>
              <a:t>Bayra</a:t>
            </a:r>
            <a:r>
              <a:rPr dirty="0" sz="850" spc="-100">
                <a:latin typeface="WenQuanYi Micro Hei Mono"/>
                <a:cs typeface="WenQuanYi Micro Hei Mono"/>
              </a:rPr>
              <a:t>ğı </a:t>
            </a:r>
            <a:r>
              <a:rPr dirty="0" sz="850" spc="-45">
                <a:latin typeface="Arimo"/>
                <a:cs typeface="Arimo"/>
              </a:rPr>
              <a:t>(Z</a:t>
            </a:r>
            <a:r>
              <a:rPr dirty="0" sz="850" spc="-45">
                <a:latin typeface="WenQuanYi Micro Hei Mono"/>
                <a:cs typeface="WenQuanYi Micro Hei Mono"/>
              </a:rPr>
              <a:t>‐</a:t>
            </a:r>
            <a:r>
              <a:rPr dirty="0" sz="850" spc="-45">
                <a:latin typeface="Arimo"/>
                <a:cs typeface="Arimo"/>
              </a:rPr>
              <a:t>Zero): </a:t>
            </a:r>
            <a:r>
              <a:rPr dirty="0" sz="850" spc="-105">
                <a:latin typeface="WenQuanYi Micro Hei Mono"/>
                <a:cs typeface="WenQuanYi Micro Hei Mono"/>
              </a:rPr>
              <a:t>İş</a:t>
            </a:r>
            <a:r>
              <a:rPr dirty="0" sz="850" spc="-105">
                <a:latin typeface="Arimo"/>
                <a:cs typeface="Arimo"/>
              </a:rPr>
              <a:t>lem </a:t>
            </a:r>
            <a:r>
              <a:rPr dirty="0" sz="850" spc="-35">
                <a:latin typeface="Arimo"/>
                <a:cs typeface="Arimo"/>
              </a:rPr>
              <a:t>sonunda </a:t>
            </a:r>
            <a:r>
              <a:rPr dirty="0" sz="850" spc="-40">
                <a:latin typeface="Arimo"/>
                <a:cs typeface="Arimo"/>
              </a:rPr>
              <a:t>sonuç </a:t>
            </a:r>
            <a:r>
              <a:rPr dirty="0" sz="850" spc="-35">
                <a:latin typeface="Arimo"/>
                <a:cs typeface="Arimo"/>
              </a:rPr>
              <a:t>0 </a:t>
            </a:r>
            <a:r>
              <a:rPr dirty="0" sz="850" spc="-45">
                <a:latin typeface="Arimo"/>
                <a:cs typeface="Arimo"/>
              </a:rPr>
              <a:t>ise </a:t>
            </a:r>
            <a:r>
              <a:rPr dirty="0" sz="850" spc="-70">
                <a:latin typeface="Arimo"/>
                <a:cs typeface="Arimo"/>
              </a:rPr>
              <a:t>Z=1 </a:t>
            </a:r>
            <a:r>
              <a:rPr dirty="0" sz="850" spc="-45">
                <a:latin typeface="Arimo"/>
                <a:cs typeface="Arimo"/>
              </a:rPr>
              <a:t>aksi </a:t>
            </a:r>
            <a:r>
              <a:rPr dirty="0" sz="850" spc="-25">
                <a:latin typeface="Arimo"/>
                <a:cs typeface="Arimo"/>
              </a:rPr>
              <a:t>halde </a:t>
            </a:r>
            <a:r>
              <a:rPr dirty="0" sz="850" spc="-70">
                <a:latin typeface="Arimo"/>
                <a:cs typeface="Arimo"/>
              </a:rPr>
              <a:t>Z=0 </a:t>
            </a:r>
            <a:r>
              <a:rPr dirty="0" sz="850" spc="-25">
                <a:latin typeface="Arimo"/>
                <a:cs typeface="Arimo"/>
              </a:rPr>
              <a:t>olur. </a:t>
            </a:r>
            <a:r>
              <a:rPr dirty="0" sz="850" spc="-35">
                <a:latin typeface="Arimo"/>
                <a:cs typeface="Arimo"/>
              </a:rPr>
              <a:t>Mesela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lem  </a:t>
            </a:r>
            <a:r>
              <a:rPr dirty="0" sz="850" spc="-35">
                <a:latin typeface="Arimo"/>
                <a:cs typeface="Arimo"/>
              </a:rPr>
              <a:t>sonunda </a:t>
            </a:r>
            <a:r>
              <a:rPr dirty="0" sz="850" spc="-95">
                <a:latin typeface="Arimo"/>
                <a:cs typeface="Arimo"/>
              </a:rPr>
              <a:t>AX </a:t>
            </a:r>
            <a:r>
              <a:rPr dirty="0" sz="850" spc="-30">
                <a:latin typeface="Arimo"/>
                <a:cs typeface="Arimo"/>
              </a:rPr>
              <a:t>kaydedicisindeki </a:t>
            </a:r>
            <a:r>
              <a:rPr dirty="0" sz="850" spc="-40">
                <a:latin typeface="Arimo"/>
                <a:cs typeface="Arimo"/>
              </a:rPr>
              <a:t>de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er </a:t>
            </a:r>
            <a:r>
              <a:rPr dirty="0" sz="850" spc="-35">
                <a:latin typeface="Arimo"/>
                <a:cs typeface="Arimo"/>
              </a:rPr>
              <a:t>0000 </a:t>
            </a:r>
            <a:r>
              <a:rPr dirty="0" sz="850" spc="-45">
                <a:latin typeface="Arimo"/>
                <a:cs typeface="Arimo"/>
              </a:rPr>
              <a:t>ise </a:t>
            </a:r>
            <a:r>
              <a:rPr dirty="0" sz="850" spc="-135">
                <a:latin typeface="Arimo"/>
                <a:cs typeface="Arimo"/>
              </a:rPr>
              <a:t>s</a:t>
            </a:r>
            <a:r>
              <a:rPr dirty="0" sz="850" spc="-135">
                <a:latin typeface="WenQuanYi Micro Hei Mono"/>
                <a:cs typeface="WenQuanYi Micro Hei Mono"/>
              </a:rPr>
              <a:t>ı</a:t>
            </a:r>
            <a:r>
              <a:rPr dirty="0" sz="850" spc="-135">
                <a:latin typeface="Arimo"/>
                <a:cs typeface="Arimo"/>
              </a:rPr>
              <a:t>f</a:t>
            </a:r>
            <a:r>
              <a:rPr dirty="0" sz="850" spc="-135">
                <a:latin typeface="WenQuanYi Micro Hei Mono"/>
                <a:cs typeface="WenQuanYi Micro Hei Mono"/>
              </a:rPr>
              <a:t>ı</a:t>
            </a:r>
            <a:r>
              <a:rPr dirty="0" sz="850" spc="-135">
                <a:latin typeface="Arimo"/>
                <a:cs typeface="Arimo"/>
              </a:rPr>
              <a:t>r </a:t>
            </a:r>
            <a:r>
              <a:rPr dirty="0" sz="850" spc="-90">
                <a:latin typeface="Arimo"/>
                <a:cs typeface="Arimo"/>
              </a:rPr>
              <a:t>bayra</a:t>
            </a:r>
            <a:r>
              <a:rPr dirty="0" sz="850" spc="-90">
                <a:latin typeface="WenQuanYi Micro Hei Mono"/>
                <a:cs typeface="WenQuanYi Micro Hei Mono"/>
              </a:rPr>
              <a:t>ğı </a:t>
            </a:r>
            <a:r>
              <a:rPr dirty="0" sz="850" spc="-35">
                <a:latin typeface="Arimo"/>
                <a:cs typeface="Arimo"/>
              </a:rPr>
              <a:t>1 </a:t>
            </a:r>
            <a:r>
              <a:rPr dirty="0" sz="850" spc="-5">
                <a:latin typeface="Arimo"/>
                <a:cs typeface="Arimo"/>
              </a:rPr>
              <a:t>olur </a:t>
            </a:r>
            <a:r>
              <a:rPr dirty="0" sz="850" spc="-30">
                <a:latin typeface="Arimo"/>
                <a:cs typeface="Arimo"/>
              </a:rPr>
              <a:t>di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er </a:t>
            </a:r>
            <a:r>
              <a:rPr dirty="0" sz="850" spc="-20">
                <a:latin typeface="Arimo"/>
                <a:cs typeface="Arimo"/>
              </a:rPr>
              <a:t>durumlarda </a:t>
            </a:r>
            <a:r>
              <a:rPr dirty="0" sz="850" spc="-40">
                <a:latin typeface="Arimo"/>
                <a:cs typeface="Arimo"/>
              </a:rPr>
              <a:t>bayrak </a:t>
            </a:r>
            <a:r>
              <a:rPr dirty="0" sz="850" spc="-35">
                <a:latin typeface="Arimo"/>
                <a:cs typeface="Arimo"/>
              </a:rPr>
              <a:t>0  </a:t>
            </a:r>
            <a:r>
              <a:rPr dirty="0" sz="850" spc="-85">
                <a:latin typeface="Arimo"/>
                <a:cs typeface="Arimo"/>
              </a:rPr>
              <a:t>kal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mo"/>
              <a:cs typeface="Arimo"/>
            </a:endParaRPr>
          </a:p>
          <a:p>
            <a:pPr algn="just" marL="12700" marR="6350" indent="-635">
              <a:lnSpc>
                <a:spcPct val="102200"/>
              </a:lnSpc>
            </a:pPr>
            <a:r>
              <a:rPr dirty="0" sz="850" spc="-90">
                <a:latin typeface="WenQuanYi Micro Hei Mono"/>
                <a:cs typeface="WenQuanYi Micro Hei Mono"/>
              </a:rPr>
              <a:t>İş</a:t>
            </a:r>
            <a:r>
              <a:rPr dirty="0" sz="850" spc="-90">
                <a:latin typeface="Arimo"/>
                <a:cs typeface="Arimo"/>
              </a:rPr>
              <a:t>aret bayra</a:t>
            </a:r>
            <a:r>
              <a:rPr dirty="0" sz="850" spc="-90">
                <a:latin typeface="WenQuanYi Micro Hei Mono"/>
                <a:cs typeface="WenQuanYi Micro Hei Mono"/>
              </a:rPr>
              <a:t>ğı </a:t>
            </a:r>
            <a:r>
              <a:rPr dirty="0" sz="850" spc="-55">
                <a:latin typeface="Arimo"/>
                <a:cs typeface="Arimo"/>
              </a:rPr>
              <a:t>(S</a:t>
            </a:r>
            <a:r>
              <a:rPr dirty="0" sz="850" spc="-55">
                <a:latin typeface="WenQuanYi Micro Hei Mono"/>
                <a:cs typeface="WenQuanYi Micro Hei Mono"/>
              </a:rPr>
              <a:t>‐</a:t>
            </a:r>
            <a:r>
              <a:rPr dirty="0" sz="850" spc="-55">
                <a:latin typeface="Arimo"/>
                <a:cs typeface="Arimo"/>
              </a:rPr>
              <a:t>Sign): </a:t>
            </a:r>
            <a:r>
              <a:rPr dirty="0" sz="850" spc="-65">
                <a:latin typeface="WenQuanYi Micro Hei Mono"/>
                <a:cs typeface="WenQuanYi Micro Hei Mono"/>
              </a:rPr>
              <a:t>İş</a:t>
            </a:r>
            <a:r>
              <a:rPr dirty="0" sz="850" spc="-65">
                <a:latin typeface="Arimo"/>
                <a:cs typeface="Arimo"/>
              </a:rPr>
              <a:t>aretli </a:t>
            </a:r>
            <a:r>
              <a:rPr dirty="0" sz="850" spc="-70">
                <a:latin typeface="Arimo"/>
                <a:cs typeface="Arimo"/>
              </a:rPr>
              <a:t>say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larla </a:t>
            </a:r>
            <a:r>
              <a:rPr dirty="0" sz="850" spc="-75">
                <a:latin typeface="Arimo"/>
                <a:cs typeface="Arimo"/>
              </a:rPr>
              <a:t>yap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lan </a:t>
            </a:r>
            <a:r>
              <a:rPr dirty="0" sz="850" spc="-30">
                <a:latin typeface="Arimo"/>
                <a:cs typeface="Arimo"/>
              </a:rPr>
              <a:t>i</a:t>
            </a:r>
            <a:r>
              <a:rPr dirty="0" sz="850" spc="-30">
                <a:latin typeface="WenQuanYi Micro Hei Mono"/>
                <a:cs typeface="WenQuanYi Micro Hei Mono"/>
              </a:rPr>
              <a:t>ş</a:t>
            </a:r>
            <a:r>
              <a:rPr dirty="0" sz="850" spc="-30">
                <a:latin typeface="Arimo"/>
                <a:cs typeface="Arimo"/>
              </a:rPr>
              <a:t>lemlerde </a:t>
            </a:r>
            <a:r>
              <a:rPr dirty="0" sz="850" spc="-20">
                <a:latin typeface="Arimo"/>
                <a:cs typeface="Arimo"/>
              </a:rPr>
              <a:t>bu </a:t>
            </a:r>
            <a:r>
              <a:rPr dirty="0" sz="850" spc="-40">
                <a:latin typeface="Arimo"/>
                <a:cs typeface="Arimo"/>
              </a:rPr>
              <a:t>bayrak </a:t>
            </a:r>
            <a:r>
              <a:rPr dirty="0" sz="850" spc="-30">
                <a:latin typeface="Arimo"/>
                <a:cs typeface="Arimo"/>
              </a:rPr>
              <a:t>anlam </a:t>
            </a:r>
            <a:r>
              <a:rPr dirty="0" sz="850" spc="-25">
                <a:latin typeface="Arimo"/>
                <a:cs typeface="Arimo"/>
              </a:rPr>
              <a:t>ifade </a:t>
            </a:r>
            <a:r>
              <a:rPr dirty="0" sz="850" spc="-20">
                <a:latin typeface="Arimo"/>
                <a:cs typeface="Arimo"/>
              </a:rPr>
              <a:t>etmektedir.  </a:t>
            </a:r>
            <a:r>
              <a:rPr dirty="0" sz="850" spc="-75">
                <a:latin typeface="Arimo"/>
                <a:cs typeface="Arimo"/>
              </a:rPr>
              <a:t>E</a:t>
            </a:r>
            <a:r>
              <a:rPr dirty="0" sz="850" spc="-75">
                <a:latin typeface="WenQuanYi Micro Hei Mono"/>
                <a:cs typeface="WenQuanYi Micro Hei Mono"/>
              </a:rPr>
              <a:t>ğ</a:t>
            </a:r>
            <a:r>
              <a:rPr dirty="0" sz="850" spc="-75">
                <a:latin typeface="Arimo"/>
                <a:cs typeface="Arimo"/>
              </a:rPr>
              <a:t>er </a:t>
            </a:r>
            <a:r>
              <a:rPr dirty="0" sz="850" spc="-5">
                <a:latin typeface="Arimo"/>
                <a:cs typeface="Arimo"/>
              </a:rPr>
              <a:t>aritmetik </a:t>
            </a:r>
            <a:r>
              <a:rPr dirty="0" sz="850" spc="-60">
                <a:latin typeface="Arimo"/>
                <a:cs typeface="Arimo"/>
              </a:rPr>
              <a:t>mant</a:t>
            </a:r>
            <a:r>
              <a:rPr dirty="0" sz="850" spc="-60">
                <a:latin typeface="WenQuanYi Micro Hei Mono"/>
                <a:cs typeface="WenQuanYi Micro Hei Mono"/>
              </a:rPr>
              <a:t>ı</a:t>
            </a:r>
            <a:r>
              <a:rPr dirty="0" sz="850" spc="-60">
                <a:latin typeface="Arimo"/>
                <a:cs typeface="Arimo"/>
              </a:rPr>
              <a:t>k, </a:t>
            </a:r>
            <a:r>
              <a:rPr dirty="0" sz="850" spc="-75">
                <a:latin typeface="Arimo"/>
                <a:cs typeface="Arimo"/>
              </a:rPr>
              <a:t>kayd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rma </a:t>
            </a:r>
            <a:r>
              <a:rPr dirty="0" sz="850" spc="-45">
                <a:latin typeface="Arimo"/>
                <a:cs typeface="Arimo"/>
              </a:rPr>
              <a:t>ve </a:t>
            </a:r>
            <a:r>
              <a:rPr dirty="0" sz="850" spc="-15">
                <a:latin typeface="Arimo"/>
                <a:cs typeface="Arimo"/>
              </a:rPr>
              <a:t>yönlendirme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 </a:t>
            </a:r>
            <a:r>
              <a:rPr dirty="0" sz="850" spc="-20">
                <a:latin typeface="Arimo"/>
                <a:cs typeface="Arimo"/>
              </a:rPr>
              <a:t>negatif </a:t>
            </a:r>
            <a:r>
              <a:rPr dirty="0" sz="850" spc="-40">
                <a:latin typeface="Arimo"/>
                <a:cs typeface="Arimo"/>
              </a:rPr>
              <a:t>sonuç </a:t>
            </a:r>
            <a:r>
              <a:rPr dirty="0" sz="850" spc="-25">
                <a:latin typeface="Arimo"/>
                <a:cs typeface="Arimo"/>
              </a:rPr>
              <a:t>üretiyorsa </a:t>
            </a:r>
            <a:r>
              <a:rPr dirty="0" sz="850" spc="-90">
                <a:latin typeface="Arimo"/>
                <a:cs typeface="Arimo"/>
              </a:rPr>
              <a:t>S=1 </a:t>
            </a:r>
            <a:r>
              <a:rPr dirty="0" sz="850" spc="-50">
                <a:latin typeface="Arimo"/>
                <a:cs typeface="Arimo"/>
              </a:rPr>
              <a:t>aksi  </a:t>
            </a:r>
            <a:r>
              <a:rPr dirty="0" sz="850" spc="-25">
                <a:latin typeface="Arimo"/>
                <a:cs typeface="Arimo"/>
              </a:rPr>
              <a:t>halde </a:t>
            </a:r>
            <a:r>
              <a:rPr dirty="0" sz="850" spc="-90">
                <a:latin typeface="Arimo"/>
                <a:cs typeface="Arimo"/>
              </a:rPr>
              <a:t>S=0 </a:t>
            </a:r>
            <a:r>
              <a:rPr dirty="0" sz="850" spc="-25">
                <a:latin typeface="Arimo"/>
                <a:cs typeface="Arimo"/>
              </a:rPr>
              <a:t>olur. </a:t>
            </a:r>
            <a:r>
              <a:rPr dirty="0" sz="850" spc="-40">
                <a:latin typeface="Arimo"/>
                <a:cs typeface="Arimo"/>
              </a:rPr>
              <a:t>Di</a:t>
            </a:r>
            <a:r>
              <a:rPr dirty="0" sz="850" spc="-40">
                <a:latin typeface="WenQuanYi Micro Hei Mono"/>
                <a:cs typeface="WenQuanYi Micro Hei Mono"/>
              </a:rPr>
              <a:t>ğ</a:t>
            </a:r>
            <a:r>
              <a:rPr dirty="0" sz="850" spc="-40">
                <a:latin typeface="Arimo"/>
                <a:cs typeface="Arimo"/>
              </a:rPr>
              <a:t>er </a:t>
            </a:r>
            <a:r>
              <a:rPr dirty="0" sz="850">
                <a:latin typeface="Arimo"/>
                <a:cs typeface="Arimo"/>
              </a:rPr>
              <a:t>bir </a:t>
            </a:r>
            <a:r>
              <a:rPr dirty="0" sz="850" spc="-25">
                <a:latin typeface="Arimo"/>
                <a:cs typeface="Arimo"/>
              </a:rPr>
              <a:t>deyimle </a:t>
            </a:r>
            <a:r>
              <a:rPr dirty="0" sz="850" spc="-170">
                <a:latin typeface="Arimo"/>
                <a:cs typeface="Arimo"/>
              </a:rPr>
              <a:t>S </a:t>
            </a:r>
            <a:r>
              <a:rPr dirty="0" sz="850" spc="-85">
                <a:latin typeface="Arimo"/>
                <a:cs typeface="Arimo"/>
              </a:rPr>
              <a:t>bayra</a:t>
            </a:r>
            <a:r>
              <a:rPr dirty="0" sz="850" spc="-85">
                <a:latin typeface="WenQuanYi Micro Hei Mono"/>
                <a:cs typeface="WenQuanYi Micro Hei Mono"/>
              </a:rPr>
              <a:t>ğı </a:t>
            </a:r>
            <a:r>
              <a:rPr dirty="0" sz="850" spc="-35">
                <a:latin typeface="Arimo"/>
                <a:cs typeface="Arimo"/>
              </a:rPr>
              <a:t>sonucun 8 </a:t>
            </a:r>
            <a:r>
              <a:rPr dirty="0" sz="850" spc="15">
                <a:latin typeface="Arimo"/>
                <a:cs typeface="Arimo"/>
              </a:rPr>
              <a:t>bit </a:t>
            </a:r>
            <a:r>
              <a:rPr dirty="0" sz="850" spc="-50">
                <a:latin typeface="Arimo"/>
                <a:cs typeface="Arimo"/>
              </a:rPr>
              <a:t>veya </a:t>
            </a:r>
            <a:r>
              <a:rPr dirty="0" sz="850" spc="-35">
                <a:latin typeface="Arimo"/>
                <a:cs typeface="Arimo"/>
              </a:rPr>
              <a:t>16 </a:t>
            </a:r>
            <a:r>
              <a:rPr dirty="0" sz="850" spc="15">
                <a:latin typeface="Arimo"/>
                <a:cs typeface="Arimo"/>
              </a:rPr>
              <a:t>bit </a:t>
            </a:r>
            <a:r>
              <a:rPr dirty="0" sz="850" spc="-70">
                <a:latin typeface="Arimo"/>
                <a:cs typeface="Arimo"/>
              </a:rPr>
              <a:t>olmas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na </a:t>
            </a:r>
            <a:r>
              <a:rPr dirty="0" sz="850" spc="-105">
                <a:latin typeface="Arimo"/>
                <a:cs typeface="Arimo"/>
              </a:rPr>
              <a:t>bak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lmaks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z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n  </a:t>
            </a:r>
            <a:r>
              <a:rPr dirty="0" sz="850" spc="-80">
                <a:latin typeface="Arimo"/>
                <a:cs typeface="Arimo"/>
              </a:rPr>
              <a:t>MSB </a:t>
            </a:r>
            <a:r>
              <a:rPr dirty="0" sz="850" spc="5">
                <a:latin typeface="Arimo"/>
                <a:cs typeface="Arimo"/>
              </a:rPr>
              <a:t>bitini</a:t>
            </a:r>
            <a:r>
              <a:rPr dirty="0" sz="850" spc="-15">
                <a:latin typeface="Arimo"/>
                <a:cs typeface="Arimo"/>
              </a:rPr>
              <a:t> </a:t>
            </a:r>
            <a:r>
              <a:rPr dirty="0" sz="850" spc="-110">
                <a:latin typeface="Arimo"/>
                <a:cs typeface="Arimo"/>
              </a:rPr>
              <a:t>yans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t</a:t>
            </a:r>
            <a:r>
              <a:rPr dirty="0" sz="850" spc="-110">
                <a:latin typeface="WenQuanYi Micro Hei Mono"/>
                <a:cs typeface="WenQuanYi Micro Hei Mono"/>
              </a:rPr>
              <a:t>ı</a:t>
            </a:r>
            <a:r>
              <a:rPr dirty="0" sz="850" spc="-11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Arimo"/>
              <a:cs typeface="Arimo"/>
            </a:endParaRPr>
          </a:p>
          <a:p>
            <a:pPr algn="just" marL="12700" marR="5715">
              <a:lnSpc>
                <a:spcPct val="102200"/>
              </a:lnSpc>
            </a:pPr>
            <a:r>
              <a:rPr dirty="0" sz="850" spc="-75">
                <a:latin typeface="Arimo"/>
                <a:cs typeface="Arimo"/>
              </a:rPr>
              <a:t>Tuzak </a:t>
            </a:r>
            <a:r>
              <a:rPr dirty="0" sz="850" spc="-100">
                <a:latin typeface="Arimo"/>
                <a:cs typeface="Arimo"/>
              </a:rPr>
              <a:t>Bayra</a:t>
            </a:r>
            <a:r>
              <a:rPr dirty="0" sz="850" spc="-100">
                <a:latin typeface="WenQuanYi Micro Hei Mono"/>
                <a:cs typeface="WenQuanYi Micro Hei Mono"/>
              </a:rPr>
              <a:t>ğı </a:t>
            </a:r>
            <a:r>
              <a:rPr dirty="0" sz="850" spc="-45">
                <a:latin typeface="Arimo"/>
                <a:cs typeface="Arimo"/>
              </a:rPr>
              <a:t>(T</a:t>
            </a:r>
            <a:r>
              <a:rPr dirty="0" sz="850" spc="-45">
                <a:latin typeface="WenQuanYi Micro Hei Mono"/>
                <a:cs typeface="WenQuanYi Micro Hei Mono"/>
              </a:rPr>
              <a:t>‐</a:t>
            </a:r>
            <a:r>
              <a:rPr dirty="0" sz="850" spc="-45">
                <a:latin typeface="Arimo"/>
                <a:cs typeface="Arimo"/>
              </a:rPr>
              <a:t>Trap): </a:t>
            </a:r>
            <a:r>
              <a:rPr dirty="0" sz="850" spc="-40">
                <a:latin typeface="Arimo"/>
                <a:cs typeface="Arimo"/>
              </a:rPr>
              <a:t>Hata </a:t>
            </a:r>
            <a:r>
              <a:rPr dirty="0" sz="850" spc="-75">
                <a:latin typeface="Arimo"/>
                <a:cs typeface="Arimo"/>
              </a:rPr>
              <a:t>ay</a:t>
            </a:r>
            <a:r>
              <a:rPr dirty="0" sz="850" spc="-75">
                <a:latin typeface="WenQuanYi Micro Hei Mono"/>
                <a:cs typeface="WenQuanYi Micro Hei Mono"/>
              </a:rPr>
              <a:t>ı</a:t>
            </a:r>
            <a:r>
              <a:rPr dirty="0" sz="850" spc="-75">
                <a:latin typeface="Arimo"/>
                <a:cs typeface="Arimo"/>
              </a:rPr>
              <a:t>klama </a:t>
            </a:r>
            <a:r>
              <a:rPr dirty="0" sz="850" spc="-25">
                <a:latin typeface="Arimo"/>
                <a:cs typeface="Arimo"/>
              </a:rPr>
              <a:t>i</a:t>
            </a:r>
            <a:r>
              <a:rPr dirty="0" sz="850" spc="-25">
                <a:latin typeface="WenQuanYi Micro Hei Mono"/>
                <a:cs typeface="WenQuanYi Micro Hei Mono"/>
              </a:rPr>
              <a:t>ş</a:t>
            </a:r>
            <a:r>
              <a:rPr dirty="0" sz="850" spc="-25">
                <a:latin typeface="Arimo"/>
                <a:cs typeface="Arimo"/>
              </a:rPr>
              <a:t>lemlerinde </a:t>
            </a:r>
            <a:r>
              <a:rPr dirty="0" sz="850" spc="-45">
                <a:latin typeface="Arimo"/>
                <a:cs typeface="Arimo"/>
              </a:rPr>
              <a:t>komutlar</a:t>
            </a:r>
            <a:r>
              <a:rPr dirty="0" sz="850" spc="-45">
                <a:latin typeface="WenQuanYi Micro Hei Mono"/>
                <a:cs typeface="WenQuanYi Micro Hei Mono"/>
              </a:rPr>
              <a:t>ı</a:t>
            </a:r>
            <a:r>
              <a:rPr dirty="0" sz="850" spc="-45">
                <a:latin typeface="Arimo"/>
                <a:cs typeface="Arimo"/>
              </a:rPr>
              <a:t>n </a:t>
            </a:r>
            <a:r>
              <a:rPr dirty="0" sz="850" spc="-100">
                <a:latin typeface="Arimo"/>
                <a:cs typeface="Arimo"/>
              </a:rPr>
              <a:t>ad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m ad</a:t>
            </a:r>
            <a:r>
              <a:rPr dirty="0" sz="850" spc="-100">
                <a:latin typeface="WenQuanYi Micro Hei Mono"/>
                <a:cs typeface="WenQuanYi Micro Hei Mono"/>
              </a:rPr>
              <a:t>ı</a:t>
            </a:r>
            <a:r>
              <a:rPr dirty="0" sz="850" spc="-100">
                <a:latin typeface="Arimo"/>
                <a:cs typeface="Arimo"/>
              </a:rPr>
              <a:t>m </a:t>
            </a:r>
            <a:r>
              <a:rPr dirty="0" sz="850" spc="-45">
                <a:latin typeface="Arimo"/>
                <a:cs typeface="Arimo"/>
              </a:rPr>
              <a:t>i</a:t>
            </a:r>
            <a:r>
              <a:rPr dirty="0" sz="850" spc="-45">
                <a:latin typeface="WenQuanYi Micro Hei Mono"/>
                <a:cs typeface="WenQuanYi Micro Hei Mono"/>
              </a:rPr>
              <a:t>ş</a:t>
            </a:r>
            <a:r>
              <a:rPr dirty="0" sz="850" spc="-45">
                <a:latin typeface="Arimo"/>
                <a:cs typeface="Arimo"/>
              </a:rPr>
              <a:t>lenmesi  </a:t>
            </a:r>
            <a:r>
              <a:rPr dirty="0" sz="850" spc="-70">
                <a:latin typeface="Arimo"/>
                <a:cs typeface="Arimo"/>
              </a:rPr>
              <a:t>maksad</a:t>
            </a:r>
            <a:r>
              <a:rPr dirty="0" sz="850" spc="-70">
                <a:latin typeface="WenQuanYi Micro Hei Mono"/>
                <a:cs typeface="WenQuanYi Micro Hei Mono"/>
              </a:rPr>
              <a:t>ı</a:t>
            </a:r>
            <a:r>
              <a:rPr dirty="0" sz="850" spc="-70">
                <a:latin typeface="Arimo"/>
                <a:cs typeface="Arimo"/>
              </a:rPr>
              <a:t>yla </a:t>
            </a:r>
            <a:r>
              <a:rPr dirty="0" sz="850" spc="-80">
                <a:latin typeface="Arimo"/>
                <a:cs typeface="Arimo"/>
              </a:rPr>
              <a:t>kullan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l</a:t>
            </a:r>
            <a:r>
              <a:rPr dirty="0" sz="850" spc="-80">
                <a:latin typeface="WenQuanYi Micro Hei Mono"/>
                <a:cs typeface="WenQuanYi Micro Hei Mono"/>
              </a:rPr>
              <a:t>ı</a:t>
            </a:r>
            <a:r>
              <a:rPr dirty="0" sz="850" spc="-80">
                <a:latin typeface="Arimo"/>
                <a:cs typeface="Arimo"/>
              </a:rPr>
              <a:t>r. </a:t>
            </a:r>
            <a:r>
              <a:rPr dirty="0" sz="850" spc="-50">
                <a:latin typeface="Arimo"/>
                <a:cs typeface="Arimo"/>
              </a:rPr>
              <a:t>Bayrak </a:t>
            </a:r>
            <a:r>
              <a:rPr dirty="0" sz="850" spc="-35">
                <a:latin typeface="Arimo"/>
                <a:cs typeface="Arimo"/>
              </a:rPr>
              <a:t>1 </a:t>
            </a:r>
            <a:r>
              <a:rPr dirty="0" sz="850" spc="-105">
                <a:latin typeface="Arimo"/>
                <a:cs typeface="Arimo"/>
              </a:rPr>
              <a:t>yap</a:t>
            </a:r>
            <a:r>
              <a:rPr dirty="0" sz="850" spc="-105">
                <a:latin typeface="WenQuanYi Micro Hei Mono"/>
                <a:cs typeface="WenQuanYi Micro Hei Mono"/>
              </a:rPr>
              <a:t>ı</a:t>
            </a:r>
            <a:r>
              <a:rPr dirty="0" sz="850" spc="-105">
                <a:latin typeface="Arimo"/>
                <a:cs typeface="Arimo"/>
              </a:rPr>
              <a:t>ld</a:t>
            </a:r>
            <a:r>
              <a:rPr dirty="0" sz="850" spc="-105">
                <a:latin typeface="WenQuanYi Micro Hei Mono"/>
                <a:cs typeface="WenQuanYi Micro Hei Mono"/>
              </a:rPr>
              <a:t>ığı</a:t>
            </a:r>
            <a:r>
              <a:rPr dirty="0" sz="850" spc="-105">
                <a:latin typeface="Arimo"/>
                <a:cs typeface="Arimo"/>
              </a:rPr>
              <a:t>nda </a:t>
            </a:r>
            <a:r>
              <a:rPr dirty="0" sz="850" spc="-45">
                <a:latin typeface="Arimo"/>
                <a:cs typeface="Arimo"/>
              </a:rPr>
              <a:t>Debug </a:t>
            </a:r>
            <a:r>
              <a:rPr dirty="0" sz="850" spc="-35">
                <a:latin typeface="Arimo"/>
                <a:cs typeface="Arimo"/>
              </a:rPr>
              <a:t>i</a:t>
            </a:r>
            <a:r>
              <a:rPr dirty="0" sz="850" spc="-35">
                <a:latin typeface="WenQuanYi Micro Hei Mono"/>
                <a:cs typeface="WenQuanYi Micro Hei Mono"/>
              </a:rPr>
              <a:t>ş</a:t>
            </a:r>
            <a:r>
              <a:rPr dirty="0" sz="850" spc="-35">
                <a:latin typeface="Arimo"/>
                <a:cs typeface="Arimo"/>
              </a:rPr>
              <a:t>lemi </a:t>
            </a:r>
            <a:r>
              <a:rPr dirty="0" sz="850" spc="-40">
                <a:latin typeface="Arimo"/>
                <a:cs typeface="Arimo"/>
              </a:rPr>
              <a:t>yapmak </a:t>
            </a:r>
            <a:r>
              <a:rPr dirty="0" sz="850" spc="-20">
                <a:latin typeface="Arimo"/>
                <a:cs typeface="Arimo"/>
              </a:rPr>
              <a:t>için </a:t>
            </a:r>
            <a:r>
              <a:rPr dirty="0" sz="850" spc="-10">
                <a:latin typeface="Arimo"/>
                <a:cs typeface="Arimo"/>
              </a:rPr>
              <a:t>komutler </a:t>
            </a:r>
            <a:r>
              <a:rPr dirty="0" sz="850" spc="-15">
                <a:latin typeface="Arimo"/>
                <a:cs typeface="Arimo"/>
              </a:rPr>
              <a:t>tek </a:t>
            </a:r>
            <a:r>
              <a:rPr dirty="0" sz="850" spc="-10">
                <a:latin typeface="Arimo"/>
                <a:cs typeface="Arimo"/>
              </a:rPr>
              <a:t>tek  </a:t>
            </a:r>
            <a:r>
              <a:rPr dirty="0" sz="850" spc="-120">
                <a:latin typeface="Arimo"/>
                <a:cs typeface="Arimo"/>
              </a:rPr>
              <a:t>çal</a:t>
            </a:r>
            <a:r>
              <a:rPr dirty="0" sz="850" spc="-120">
                <a:latin typeface="WenQuanYi Micro Hei Mono"/>
                <a:cs typeface="WenQuanYi Micro Hei Mono"/>
              </a:rPr>
              <a:t>ış</a:t>
            </a:r>
            <a:r>
              <a:rPr dirty="0" sz="850" spc="-120">
                <a:latin typeface="Arimo"/>
                <a:cs typeface="Arimo"/>
              </a:rPr>
              <a:t>t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r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l</a:t>
            </a:r>
            <a:r>
              <a:rPr dirty="0" sz="850" spc="-120">
                <a:latin typeface="WenQuanYi Micro Hei Mono"/>
                <a:cs typeface="WenQuanYi Micro Hei Mono"/>
              </a:rPr>
              <a:t>ı</a:t>
            </a:r>
            <a:r>
              <a:rPr dirty="0" sz="850" spc="-120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mo"/>
              <a:cs typeface="Arimo"/>
            </a:endParaRPr>
          </a:p>
          <a:p>
            <a:pPr algn="just" marL="12700" marR="5080">
              <a:lnSpc>
                <a:spcPct val="102200"/>
              </a:lnSpc>
            </a:pPr>
            <a:r>
              <a:rPr dirty="0" sz="850" spc="-65">
                <a:latin typeface="Arimo"/>
                <a:cs typeface="Arimo"/>
              </a:rPr>
              <a:t>Kesme </a:t>
            </a:r>
            <a:r>
              <a:rPr dirty="0" sz="850" spc="-25">
                <a:latin typeface="Arimo"/>
                <a:cs typeface="Arimo"/>
              </a:rPr>
              <a:t>Yetkilendirme </a:t>
            </a:r>
            <a:r>
              <a:rPr dirty="0" sz="850" spc="-90">
                <a:latin typeface="Arimo"/>
                <a:cs typeface="Arimo"/>
              </a:rPr>
              <a:t>bayra</a:t>
            </a:r>
            <a:r>
              <a:rPr dirty="0" sz="850" spc="-90">
                <a:latin typeface="WenQuanYi Micro Hei Mono"/>
                <a:cs typeface="WenQuanYi Micro Hei Mono"/>
              </a:rPr>
              <a:t>ğı </a:t>
            </a:r>
            <a:r>
              <a:rPr dirty="0" sz="850" spc="-5">
                <a:latin typeface="Arimo"/>
                <a:cs typeface="Arimo"/>
              </a:rPr>
              <a:t>(I</a:t>
            </a:r>
            <a:r>
              <a:rPr dirty="0" sz="850" spc="-5">
                <a:latin typeface="WenQuanYi Micro Hei Mono"/>
                <a:cs typeface="WenQuanYi Micro Hei Mono"/>
              </a:rPr>
              <a:t>‐</a:t>
            </a:r>
            <a:r>
              <a:rPr dirty="0" sz="850" spc="-5">
                <a:latin typeface="Arimo"/>
                <a:cs typeface="Arimo"/>
              </a:rPr>
              <a:t>Interrupt </a:t>
            </a:r>
            <a:r>
              <a:rPr dirty="0" sz="850" spc="-40">
                <a:latin typeface="Arimo"/>
                <a:cs typeface="Arimo"/>
              </a:rPr>
              <a:t>Enable): </a:t>
            </a:r>
            <a:r>
              <a:rPr dirty="0" sz="850" spc="-45">
                <a:latin typeface="Arimo"/>
                <a:cs typeface="Arimo"/>
              </a:rPr>
              <a:t>Sisteme </a:t>
            </a:r>
            <a:r>
              <a:rPr dirty="0" sz="850" spc="-95">
                <a:latin typeface="Arimo"/>
                <a:cs typeface="Arimo"/>
              </a:rPr>
              <a:t>ba</a:t>
            </a:r>
            <a:r>
              <a:rPr dirty="0" sz="850" spc="-95">
                <a:latin typeface="WenQuanYi Micro Hei Mono"/>
                <a:cs typeface="WenQuanYi Micro Hei Mono"/>
              </a:rPr>
              <a:t>ğ</a:t>
            </a:r>
            <a:r>
              <a:rPr dirty="0" sz="850" spc="-95">
                <a:latin typeface="Arimo"/>
                <a:cs typeface="Arimo"/>
              </a:rPr>
              <a:t>l</a:t>
            </a:r>
            <a:r>
              <a:rPr dirty="0" sz="850" spc="-95">
                <a:latin typeface="WenQuanYi Micro Hei Mono"/>
                <a:cs typeface="WenQuanYi Micro Hei Mono"/>
              </a:rPr>
              <a:t>ı </a:t>
            </a:r>
            <a:r>
              <a:rPr dirty="0" sz="850" spc="-15">
                <a:latin typeface="Arimo"/>
                <a:cs typeface="Arimo"/>
              </a:rPr>
              <a:t>harici </a:t>
            </a:r>
            <a:r>
              <a:rPr dirty="0" sz="850" spc="-30">
                <a:latin typeface="Arimo"/>
                <a:cs typeface="Arimo"/>
              </a:rPr>
              <a:t>cihazlardan </a:t>
            </a:r>
            <a:r>
              <a:rPr dirty="0" sz="850" spc="-40">
                <a:latin typeface="Arimo"/>
                <a:cs typeface="Arimo"/>
              </a:rPr>
              <a:t>gelen  </a:t>
            </a:r>
            <a:r>
              <a:rPr dirty="0" sz="850" spc="-50">
                <a:latin typeface="Arimo"/>
                <a:cs typeface="Arimo"/>
              </a:rPr>
              <a:t>kesme </a:t>
            </a:r>
            <a:r>
              <a:rPr dirty="0" sz="850" spc="-15">
                <a:latin typeface="Arimo"/>
                <a:cs typeface="Arimo"/>
              </a:rPr>
              <a:t>taleplerine </a:t>
            </a:r>
            <a:r>
              <a:rPr dirty="0" sz="850" spc="-20">
                <a:latin typeface="Arimo"/>
                <a:cs typeface="Arimo"/>
              </a:rPr>
              <a:t>izin </a:t>
            </a:r>
            <a:r>
              <a:rPr dirty="0" sz="850" spc="-25">
                <a:latin typeface="Arimo"/>
                <a:cs typeface="Arimo"/>
              </a:rPr>
              <a:t>verir. </a:t>
            </a:r>
            <a:r>
              <a:rPr dirty="0" sz="850" spc="-20">
                <a:latin typeface="Arimo"/>
                <a:cs typeface="Arimo"/>
              </a:rPr>
              <a:t>I </a:t>
            </a:r>
            <a:r>
              <a:rPr dirty="0" sz="850" spc="-85">
                <a:latin typeface="Arimo"/>
                <a:cs typeface="Arimo"/>
              </a:rPr>
              <a:t>bayra</a:t>
            </a:r>
            <a:r>
              <a:rPr dirty="0" sz="850" spc="-85">
                <a:latin typeface="WenQuanYi Micro Hei Mono"/>
                <a:cs typeface="WenQuanYi Micro Hei Mono"/>
              </a:rPr>
              <a:t>ğı</a:t>
            </a:r>
            <a:r>
              <a:rPr dirty="0" sz="850" spc="-85">
                <a:latin typeface="Arimo"/>
                <a:cs typeface="Arimo"/>
              </a:rPr>
              <a:t>n</a:t>
            </a:r>
            <a:r>
              <a:rPr dirty="0" sz="850" spc="-85">
                <a:latin typeface="WenQuanYi Micro Hei Mono"/>
                <a:cs typeface="WenQuanYi Micro Hei Mono"/>
              </a:rPr>
              <a:t>ı</a:t>
            </a:r>
            <a:r>
              <a:rPr dirty="0" sz="850" spc="-85">
                <a:latin typeface="Arimo"/>
                <a:cs typeface="Arimo"/>
              </a:rPr>
              <a:t>n </a:t>
            </a:r>
            <a:r>
              <a:rPr dirty="0" sz="850" spc="-25">
                <a:latin typeface="Arimo"/>
                <a:cs typeface="Arimo"/>
              </a:rPr>
              <a:t>0 </a:t>
            </a:r>
            <a:r>
              <a:rPr dirty="0" sz="850" spc="-80">
                <a:latin typeface="Arimo"/>
                <a:cs typeface="Arimo"/>
              </a:rPr>
              <a:t>olmas</a:t>
            </a:r>
            <a:r>
              <a:rPr dirty="0" sz="850" spc="-80">
                <a:latin typeface="WenQuanYi Micro Hei Mono"/>
                <a:cs typeface="WenQuanYi Micro Hei Mono"/>
              </a:rPr>
              <a:t>ı </a:t>
            </a:r>
            <a:r>
              <a:rPr dirty="0" sz="850" spc="-50">
                <a:latin typeface="Arimo"/>
                <a:cs typeface="Arimo"/>
              </a:rPr>
              <a:t>kesme </a:t>
            </a:r>
            <a:r>
              <a:rPr dirty="0" sz="850" spc="-20">
                <a:latin typeface="Arimo"/>
                <a:cs typeface="Arimo"/>
              </a:rPr>
              <a:t>isteklerine </a:t>
            </a:r>
            <a:r>
              <a:rPr dirty="0" sz="850" spc="-45">
                <a:latin typeface="Arimo"/>
                <a:cs typeface="Arimo"/>
              </a:rPr>
              <a:t>cevap </a:t>
            </a:r>
            <a:r>
              <a:rPr dirty="0" sz="850" spc="-20">
                <a:latin typeface="Arimo"/>
                <a:cs typeface="Arimo"/>
              </a:rPr>
              <a:t>verilmemesini  </a:t>
            </a:r>
            <a:r>
              <a:rPr dirty="0" sz="850" spc="-60">
                <a:latin typeface="Arimo"/>
                <a:cs typeface="Arimo"/>
              </a:rPr>
              <a:t>sa</a:t>
            </a:r>
            <a:r>
              <a:rPr dirty="0" sz="850" spc="-60">
                <a:latin typeface="WenQuanYi Micro Hei Mono"/>
                <a:cs typeface="WenQuanYi Micro Hei Mono"/>
              </a:rPr>
              <a:t>ğ</a:t>
            </a:r>
            <a:r>
              <a:rPr dirty="0" sz="850" spc="-60">
                <a:latin typeface="Arimo"/>
                <a:cs typeface="Arimo"/>
              </a:rPr>
              <a:t>lar. </a:t>
            </a:r>
            <a:r>
              <a:rPr dirty="0" sz="850" spc="-50">
                <a:latin typeface="Arimo"/>
                <a:cs typeface="Arimo"/>
              </a:rPr>
              <a:t>Ancak </a:t>
            </a:r>
            <a:r>
              <a:rPr dirty="0" sz="850" spc="-40">
                <a:latin typeface="Arimo"/>
                <a:cs typeface="Arimo"/>
              </a:rPr>
              <a:t>I=1 </a:t>
            </a:r>
            <a:r>
              <a:rPr dirty="0" sz="850" spc="-30">
                <a:latin typeface="Arimo"/>
                <a:cs typeface="Arimo"/>
              </a:rPr>
              <a:t>oldu</a:t>
            </a:r>
            <a:r>
              <a:rPr dirty="0" sz="850" spc="-30">
                <a:latin typeface="WenQuanYi Micro Hei Mono"/>
                <a:cs typeface="WenQuanYi Micro Hei Mono"/>
              </a:rPr>
              <a:t>ğ</a:t>
            </a:r>
            <a:r>
              <a:rPr dirty="0" sz="850" spc="-30">
                <a:latin typeface="Arimo"/>
                <a:cs typeface="Arimo"/>
              </a:rPr>
              <a:t>unda </a:t>
            </a:r>
            <a:r>
              <a:rPr dirty="0" sz="850" spc="-15">
                <a:latin typeface="Arimo"/>
                <a:cs typeface="Arimo"/>
              </a:rPr>
              <a:t>tekrar </a:t>
            </a:r>
            <a:r>
              <a:rPr dirty="0" sz="850" spc="-20">
                <a:latin typeface="Arimo"/>
                <a:cs typeface="Arimo"/>
              </a:rPr>
              <a:t>istekler </a:t>
            </a:r>
            <a:r>
              <a:rPr dirty="0" sz="850" spc="-65">
                <a:latin typeface="Arimo"/>
                <a:cs typeface="Arimo"/>
              </a:rPr>
              <a:t>göz </a:t>
            </a:r>
            <a:r>
              <a:rPr dirty="0" sz="850" spc="-25">
                <a:latin typeface="Arimo"/>
                <a:cs typeface="Arimo"/>
              </a:rPr>
              <a:t>önüne</a:t>
            </a:r>
            <a:r>
              <a:rPr dirty="0" sz="850" spc="-40">
                <a:latin typeface="Arimo"/>
                <a:cs typeface="Arimo"/>
              </a:rPr>
              <a:t> </a:t>
            </a:r>
            <a:r>
              <a:rPr dirty="0" sz="850" spc="-114">
                <a:latin typeface="Arimo"/>
                <a:cs typeface="Arimo"/>
              </a:rPr>
              <a:t>al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n</a:t>
            </a:r>
            <a:r>
              <a:rPr dirty="0" sz="850" spc="-114">
                <a:latin typeface="WenQuanYi Micro Hei Mono"/>
                <a:cs typeface="WenQuanYi Micro Hei Mono"/>
              </a:rPr>
              <a:t>ı</a:t>
            </a:r>
            <a:r>
              <a:rPr dirty="0" sz="850" spc="-114">
                <a:latin typeface="Arimo"/>
                <a:cs typeface="Arimo"/>
              </a:rPr>
              <a:t>r.</a:t>
            </a:r>
            <a:endParaRPr sz="850">
              <a:latin typeface="Arimo"/>
              <a:cs typeface="Arim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46572" y="3779520"/>
            <a:ext cx="5287010" cy="3773170"/>
          </a:xfrm>
          <a:custGeom>
            <a:avLst/>
            <a:gdLst/>
            <a:ahLst/>
            <a:cxnLst/>
            <a:rect l="l" t="t" r="r" b="b"/>
            <a:pathLst>
              <a:path w="5287009" h="3773170">
                <a:moveTo>
                  <a:pt x="0" y="3773170"/>
                </a:moveTo>
                <a:lnTo>
                  <a:pt x="0" y="0"/>
                </a:lnTo>
                <a:lnTo>
                  <a:pt x="5286794" y="0"/>
                </a:lnTo>
                <a:lnTo>
                  <a:pt x="5286794" y="3773170"/>
                </a:lnTo>
                <a:lnTo>
                  <a:pt x="0" y="37731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556226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35</a:t>
            </a:r>
            <a:endParaRPr sz="550">
              <a:latin typeface="Arimo"/>
              <a:cs typeface="Arim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43007" y="7123268"/>
            <a:ext cx="100330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-20">
                <a:solidFill>
                  <a:srgbClr val="898989"/>
                </a:solidFill>
                <a:latin typeface="Arimo"/>
                <a:cs typeface="Arimo"/>
              </a:rPr>
              <a:t>36</a:t>
            </a:r>
            <a:endParaRPr sz="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Emel Soylu</dc:creator>
  <dc:title>Microsoft PowerPoint - çıktı</dc:title>
  <dcterms:created xsi:type="dcterms:W3CDTF">2020-05-25T09:53:53Z</dcterms:created>
  <dcterms:modified xsi:type="dcterms:W3CDTF">2020-05-25T09:53:53Z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2013-11-08T00:00:00Z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2020-05-25T00:00:00Z</vt:filetime>
  </property>
</Properties>
</file>