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7" r:id="rId5"/>
    <p:sldId id="268" r:id="rId6"/>
    <p:sldId id="260" r:id="rId7"/>
    <p:sldId id="262" r:id="rId8"/>
    <p:sldId id="264"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7BE4B-45D6-44EE-988E-E651E7CE81F9}" v="3211" dt="2022-02-26T19:10:02.546"/>
    <p1510:client id="{73B8A339-1019-48C3-A32B-977B111FA43D}" v="211" dt="2022-02-27T11:59:45.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watoyin Ademarati" userId="9d256b6375429f79" providerId="Windows Live" clId="Web-{73B8A339-1019-48C3-A32B-977B111FA43D}"/>
    <pc:docChg chg="addSld modSld">
      <pc:chgData name="Oluwatoyin Ademarati" userId="9d256b6375429f79" providerId="Windows Live" clId="Web-{73B8A339-1019-48C3-A32B-977B111FA43D}" dt="2022-02-27T11:59:45.883" v="210" actId="20577"/>
      <pc:docMkLst>
        <pc:docMk/>
      </pc:docMkLst>
      <pc:sldChg chg="modSp">
        <pc:chgData name="Oluwatoyin Ademarati" userId="9d256b6375429f79" providerId="Windows Live" clId="Web-{73B8A339-1019-48C3-A32B-977B111FA43D}" dt="2022-02-27T11:54:00.468" v="31" actId="20577"/>
        <pc:sldMkLst>
          <pc:docMk/>
          <pc:sldMk cId="4070544209" sldId="258"/>
        </pc:sldMkLst>
        <pc:spChg chg="mod">
          <ac:chgData name="Oluwatoyin Ademarati" userId="9d256b6375429f79" providerId="Windows Live" clId="Web-{73B8A339-1019-48C3-A32B-977B111FA43D}" dt="2022-02-27T11:54:00.468" v="31" actId="20577"/>
          <ac:spMkLst>
            <pc:docMk/>
            <pc:sldMk cId="4070544209" sldId="258"/>
            <ac:spMk id="4" creationId="{94D83533-3F52-41A3-B74E-FBC17C5BC882}"/>
          </ac:spMkLst>
        </pc:spChg>
      </pc:sldChg>
      <pc:sldChg chg="addSp delSp modSp">
        <pc:chgData name="Oluwatoyin Ademarati" userId="9d256b6375429f79" providerId="Windows Live" clId="Web-{73B8A339-1019-48C3-A32B-977B111FA43D}" dt="2022-02-27T11:52:58.607" v="3" actId="14100"/>
        <pc:sldMkLst>
          <pc:docMk/>
          <pc:sldMk cId="3180705452" sldId="264"/>
        </pc:sldMkLst>
        <pc:spChg chg="mod">
          <ac:chgData name="Oluwatoyin Ademarati" userId="9d256b6375429f79" providerId="Windows Live" clId="Web-{73B8A339-1019-48C3-A32B-977B111FA43D}" dt="2022-02-27T11:52:45.028" v="2"/>
          <ac:spMkLst>
            <pc:docMk/>
            <pc:sldMk cId="3180705452" sldId="264"/>
            <ac:spMk id="12" creationId="{9F1E3BFB-52BB-4136-A1E9-52B584DB44CC}"/>
          </ac:spMkLst>
        </pc:spChg>
        <pc:spChg chg="del">
          <ac:chgData name="Oluwatoyin Ademarati" userId="9d256b6375429f79" providerId="Windows Live" clId="Web-{73B8A339-1019-48C3-A32B-977B111FA43D}" dt="2022-02-27T11:52:45.028" v="2"/>
          <ac:spMkLst>
            <pc:docMk/>
            <pc:sldMk cId="3180705452" sldId="264"/>
            <ac:spMk id="17" creationId="{928F64C6-FE22-4FC1-A763-DFCC514811BD}"/>
          </ac:spMkLst>
        </pc:spChg>
        <pc:spChg chg="add">
          <ac:chgData name="Oluwatoyin Ademarati" userId="9d256b6375429f79" providerId="Windows Live" clId="Web-{73B8A339-1019-48C3-A32B-977B111FA43D}" dt="2022-02-27T11:52:45.028" v="2"/>
          <ac:spMkLst>
            <pc:docMk/>
            <pc:sldMk cId="3180705452" sldId="264"/>
            <ac:spMk id="24" creationId="{7BC0F8B1-F985-469B-8332-13DBC7665557}"/>
          </ac:spMkLst>
        </pc:spChg>
        <pc:spChg chg="add">
          <ac:chgData name="Oluwatoyin Ademarati" userId="9d256b6375429f79" providerId="Windows Live" clId="Web-{73B8A339-1019-48C3-A32B-977B111FA43D}" dt="2022-02-27T11:52:45.028" v="2"/>
          <ac:spMkLst>
            <pc:docMk/>
            <pc:sldMk cId="3180705452" sldId="264"/>
            <ac:spMk id="26" creationId="{89D15953-1642-4DD6-AD9E-01AA19247FF6}"/>
          </ac:spMkLst>
        </pc:spChg>
        <pc:spChg chg="add">
          <ac:chgData name="Oluwatoyin Ademarati" userId="9d256b6375429f79" providerId="Windows Live" clId="Web-{73B8A339-1019-48C3-A32B-977B111FA43D}" dt="2022-02-27T11:52:45.028" v="2"/>
          <ac:spMkLst>
            <pc:docMk/>
            <pc:sldMk cId="3180705452" sldId="264"/>
            <ac:spMk id="30" creationId="{FBF3780C-749F-4B50-9E1D-F2B1F6DBB7DD}"/>
          </ac:spMkLst>
        </pc:spChg>
        <pc:picChg chg="mod ord">
          <ac:chgData name="Oluwatoyin Ademarati" userId="9d256b6375429f79" providerId="Windows Live" clId="Web-{73B8A339-1019-48C3-A32B-977B111FA43D}" dt="2022-02-27T11:52:45.028" v="2"/>
          <ac:picMkLst>
            <pc:docMk/>
            <pc:sldMk cId="3180705452" sldId="264"/>
            <ac:picMk id="5" creationId="{D2723ECB-FB2E-478D-8C22-C69A0CED763E}"/>
          </ac:picMkLst>
        </pc:picChg>
        <pc:picChg chg="mod">
          <ac:chgData name="Oluwatoyin Ademarati" userId="9d256b6375429f79" providerId="Windows Live" clId="Web-{73B8A339-1019-48C3-A32B-977B111FA43D}" dt="2022-02-27T11:52:45.028" v="2"/>
          <ac:picMkLst>
            <pc:docMk/>
            <pc:sldMk cId="3180705452" sldId="264"/>
            <ac:picMk id="6" creationId="{96A4B010-4BAF-4B65-ACF0-D86463A300EF}"/>
          </ac:picMkLst>
        </pc:picChg>
        <pc:picChg chg="mod">
          <ac:chgData name="Oluwatoyin Ademarati" userId="9d256b6375429f79" providerId="Windows Live" clId="Web-{73B8A339-1019-48C3-A32B-977B111FA43D}" dt="2022-02-27T11:52:45.028" v="2"/>
          <ac:picMkLst>
            <pc:docMk/>
            <pc:sldMk cId="3180705452" sldId="264"/>
            <ac:picMk id="9" creationId="{3FE74DF5-B0E8-4C14-A898-70A0508244EB}"/>
          </ac:picMkLst>
        </pc:picChg>
        <pc:picChg chg="mod">
          <ac:chgData name="Oluwatoyin Ademarati" userId="9d256b6375429f79" providerId="Windows Live" clId="Web-{73B8A339-1019-48C3-A32B-977B111FA43D}" dt="2022-02-27T11:52:58.607" v="3" actId="14100"/>
          <ac:picMkLst>
            <pc:docMk/>
            <pc:sldMk cId="3180705452" sldId="264"/>
            <ac:picMk id="10" creationId="{C3FD4F87-DA92-471C-A2A1-F6BF2F8E2BBD}"/>
          </ac:picMkLst>
        </pc:picChg>
        <pc:picChg chg="mod">
          <ac:chgData name="Oluwatoyin Ademarati" userId="9d256b6375429f79" providerId="Windows Live" clId="Web-{73B8A339-1019-48C3-A32B-977B111FA43D}" dt="2022-02-27T11:52:45.028" v="2"/>
          <ac:picMkLst>
            <pc:docMk/>
            <pc:sldMk cId="3180705452" sldId="264"/>
            <ac:picMk id="11" creationId="{3F5B5DBB-67E1-49CF-B007-8CD83226A501}"/>
          </ac:picMkLst>
        </pc:picChg>
        <pc:cxnChg chg="del">
          <ac:chgData name="Oluwatoyin Ademarati" userId="9d256b6375429f79" providerId="Windows Live" clId="Web-{73B8A339-1019-48C3-A32B-977B111FA43D}" dt="2022-02-27T11:52:45.028" v="2"/>
          <ac:cxnSpMkLst>
            <pc:docMk/>
            <pc:sldMk cId="3180705452" sldId="264"/>
            <ac:cxnSpMk id="19" creationId="{5C34627B-48E6-4F4D-B843-97717A86B490}"/>
          </ac:cxnSpMkLst>
        </pc:cxnChg>
        <pc:cxnChg chg="add">
          <ac:chgData name="Oluwatoyin Ademarati" userId="9d256b6375429f79" providerId="Windows Live" clId="Web-{73B8A339-1019-48C3-A32B-977B111FA43D}" dt="2022-02-27T11:52:45.028" v="2"/>
          <ac:cxnSpMkLst>
            <pc:docMk/>
            <pc:sldMk cId="3180705452" sldId="264"/>
            <ac:cxnSpMk id="28" creationId="{1918D9D3-1370-4FF6-9DFC-9F87F9039590}"/>
          </ac:cxnSpMkLst>
        </pc:cxnChg>
      </pc:sldChg>
      <pc:sldChg chg="modSp new">
        <pc:chgData name="Oluwatoyin Ademarati" userId="9d256b6375429f79" providerId="Windows Live" clId="Web-{73B8A339-1019-48C3-A32B-977B111FA43D}" dt="2022-02-27T11:59:45.883" v="210" actId="20577"/>
        <pc:sldMkLst>
          <pc:docMk/>
          <pc:sldMk cId="2189583898" sldId="269"/>
        </pc:sldMkLst>
        <pc:spChg chg="mod">
          <ac:chgData name="Oluwatoyin Ademarati" userId="9d256b6375429f79" providerId="Windows Live" clId="Web-{73B8A339-1019-48C3-A32B-977B111FA43D}" dt="2022-02-27T11:53:33.436" v="28" actId="20577"/>
          <ac:spMkLst>
            <pc:docMk/>
            <pc:sldMk cId="2189583898" sldId="269"/>
            <ac:spMk id="2" creationId="{98D698B8-73DF-4F93-A6CE-D9FC744DAF9D}"/>
          </ac:spMkLst>
        </pc:spChg>
        <pc:spChg chg="mod">
          <ac:chgData name="Oluwatoyin Ademarati" userId="9d256b6375429f79" providerId="Windows Live" clId="Web-{73B8A339-1019-48C3-A32B-977B111FA43D}" dt="2022-02-27T11:59:45.883" v="210" actId="20577"/>
          <ac:spMkLst>
            <pc:docMk/>
            <pc:sldMk cId="2189583898" sldId="269"/>
            <ac:spMk id="3" creationId="{FEA9118C-8A84-4B15-864A-6BDAC0397E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6471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531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568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16212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777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29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841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9747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916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330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787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85147777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934872" y="982272"/>
            <a:ext cx="3388419" cy="4560970"/>
          </a:xfrm>
        </p:spPr>
        <p:txBody>
          <a:bodyPr vert="horz" lIns="91440" tIns="45720" rIns="91440" bIns="45720" rtlCol="0" anchor="ctr">
            <a:normAutofit/>
          </a:bodyPr>
          <a:lstStyle/>
          <a:p>
            <a:pPr algn="l"/>
            <a:br>
              <a:rPr lang="en-US" sz="4000" kern="1200">
                <a:solidFill>
                  <a:srgbClr val="FFFFFF"/>
                </a:solidFill>
                <a:latin typeface="+mj-lt"/>
                <a:ea typeface="+mj-ea"/>
                <a:cs typeface="+mj-cs"/>
              </a:rPr>
            </a:br>
            <a:r>
              <a:rPr lang="en-US" sz="4000" kern="1200" cap="none">
                <a:solidFill>
                  <a:srgbClr val="FFFFFF"/>
                </a:solidFill>
                <a:latin typeface="+mj-lt"/>
                <a:ea typeface="+mj-ea"/>
                <a:cs typeface="+mj-cs"/>
              </a:rPr>
              <a:t>Travel Insurance Analytics Report </a:t>
            </a:r>
          </a:p>
        </p:txBody>
      </p:sp>
      <p:sp>
        <p:nvSpPr>
          <p:cNvPr id="3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b="1">
                <a:solidFill>
                  <a:srgbClr val="FEFFFF"/>
                </a:solidFill>
              </a:rPr>
              <a:t>Prepared by</a:t>
            </a:r>
            <a:endParaRPr lang="en-US">
              <a:solidFill>
                <a:srgbClr val="FEFFFF"/>
              </a:solidFill>
            </a:endParaRPr>
          </a:p>
          <a:p>
            <a:pPr indent="-228600" algn="l">
              <a:buFont typeface="Arial" panose="020B0604020202020204" pitchFamily="34" charset="0"/>
              <a:buChar char="•"/>
            </a:pPr>
            <a:endParaRPr lang="en-US" b="1">
              <a:solidFill>
                <a:srgbClr val="FEFFFF"/>
              </a:solidFill>
            </a:endParaRPr>
          </a:p>
          <a:p>
            <a:pPr indent="-228600" algn="l">
              <a:buFont typeface="Arial" panose="020B0604020202020204" pitchFamily="34" charset="0"/>
              <a:buChar char="•"/>
            </a:pPr>
            <a:r>
              <a:rPr lang="en-US" b="1">
                <a:solidFill>
                  <a:srgbClr val="FEFFFF"/>
                </a:solidFill>
              </a:rPr>
              <a:t>Oluwatoyin Ademarati</a:t>
            </a:r>
          </a:p>
          <a:p>
            <a:pPr indent="-228600" algn="l">
              <a:buFont typeface="Arial" panose="020B0604020202020204" pitchFamily="34" charset="0"/>
              <a:buChar char="•"/>
            </a:pPr>
            <a:r>
              <a:rPr lang="en-US" b="1">
                <a:solidFill>
                  <a:srgbClr val="FEFFFF"/>
                </a:solidFill>
              </a:rPr>
              <a:t>February 26, 2022</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018C-F8DA-4463-89E7-80EFF99DBA1D}"/>
              </a:ext>
            </a:extLst>
          </p:cNvPr>
          <p:cNvSpPr>
            <a:spLocks noGrp="1"/>
          </p:cNvSpPr>
          <p:nvPr>
            <p:ph type="title"/>
          </p:nvPr>
        </p:nvSpPr>
        <p:spPr>
          <a:xfrm>
            <a:off x="1143000" y="1676400"/>
            <a:ext cx="3810000" cy="3505200"/>
          </a:xfrm>
        </p:spPr>
        <p:txBody>
          <a:bodyPr anchor="t">
            <a:normAutofit/>
          </a:bodyPr>
          <a:lstStyle/>
          <a:p>
            <a:r>
              <a:rPr lang="en-US" sz="4000"/>
              <a:t>Overview</a:t>
            </a:r>
          </a:p>
        </p:txBody>
      </p:sp>
      <p:sp>
        <p:nvSpPr>
          <p:cNvPr id="3" name="Content Placeholder 2">
            <a:extLst>
              <a:ext uri="{FF2B5EF4-FFF2-40B4-BE49-F238E27FC236}">
                <a16:creationId xmlns:a16="http://schemas.microsoft.com/office/drawing/2014/main" id="{82E047B5-5A09-4F93-A2D1-1CD1F684D801}"/>
              </a:ext>
            </a:extLst>
          </p:cNvPr>
          <p:cNvSpPr>
            <a:spLocks noGrp="1"/>
          </p:cNvSpPr>
          <p:nvPr>
            <p:ph idx="1"/>
          </p:nvPr>
        </p:nvSpPr>
        <p:spPr>
          <a:xfrm>
            <a:off x="4123606" y="1444906"/>
            <a:ext cx="7162794" cy="3969543"/>
          </a:xfrm>
        </p:spPr>
        <p:txBody>
          <a:bodyPr vert="horz" lIns="91440" tIns="45720" rIns="91440" bIns="45720" rtlCol="0" anchor="t">
            <a:normAutofit lnSpcReduction="10000"/>
          </a:bodyPr>
          <a:lstStyle/>
          <a:p>
            <a:pPr marL="0" indent="0">
              <a:buNone/>
            </a:pPr>
            <a:r>
              <a:rPr lang="en-US" sz="2500" dirty="0">
                <a:cs typeface="Calibri"/>
              </a:rPr>
              <a:t>This analytics report shows the differences in the travel habits of people who have subscribed to a travel insurance package and those who have not. </a:t>
            </a:r>
          </a:p>
          <a:p>
            <a:pPr marL="0" indent="0">
              <a:buNone/>
            </a:pPr>
            <a:r>
              <a:rPr lang="en-US" sz="2500" dirty="0">
                <a:cs typeface="Calibri"/>
              </a:rPr>
              <a:t>I will be sharing insights from some travel insurance data of people who have insurance(customers) and those who have gotten quotes but have not bought insurance(non-customers). </a:t>
            </a:r>
          </a:p>
          <a:p>
            <a:pPr marL="0" indent="0">
              <a:buNone/>
            </a:pPr>
            <a:r>
              <a:rPr lang="en-US" sz="2500" dirty="0">
                <a:cs typeface="Calibri"/>
              </a:rPr>
              <a:t>I will be looking into who their customers are, their ages, income, family size, education and travel behavior and recommend who marketing target should b</a:t>
            </a:r>
            <a:r>
              <a:rPr lang="en-US" sz="2200" dirty="0">
                <a:cs typeface="Calibri"/>
              </a:rPr>
              <a:t>e.</a:t>
            </a:r>
            <a:endParaRPr lang="en-US" sz="2400">
              <a:cs typeface="Calibri"/>
            </a:endParaRPr>
          </a:p>
        </p:txBody>
      </p:sp>
    </p:spTree>
    <p:extLst>
      <p:ext uri="{BB962C8B-B14F-4D97-AF65-F5344CB8AC3E}">
        <p14:creationId xmlns:p14="http://schemas.microsoft.com/office/powerpoint/2010/main" val="366222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39BB-1251-4AA4-A1F8-CE37564AF3A1}"/>
              </a:ext>
            </a:extLst>
          </p:cNvPr>
          <p:cNvSpPr>
            <a:spLocks noGrp="1"/>
          </p:cNvSpPr>
          <p:nvPr>
            <p:ph type="title"/>
          </p:nvPr>
        </p:nvSpPr>
        <p:spPr>
          <a:xfrm>
            <a:off x="540544" y="-63500"/>
            <a:ext cx="10515600" cy="1325563"/>
          </a:xfrm>
        </p:spPr>
        <p:txBody>
          <a:bodyPr/>
          <a:lstStyle/>
          <a:p>
            <a:r>
              <a:rPr lang="en-US">
                <a:cs typeface="Calibri Light"/>
              </a:rPr>
              <a:t>Scope</a:t>
            </a:r>
            <a:endParaRPr lang="en-US"/>
          </a:p>
        </p:txBody>
      </p:sp>
      <p:sp>
        <p:nvSpPr>
          <p:cNvPr id="3" name="Content Placeholder 2">
            <a:extLst>
              <a:ext uri="{FF2B5EF4-FFF2-40B4-BE49-F238E27FC236}">
                <a16:creationId xmlns:a16="http://schemas.microsoft.com/office/drawing/2014/main" id="{0C8BC072-3171-4473-82C7-F3D677C15772}"/>
              </a:ext>
            </a:extLst>
          </p:cNvPr>
          <p:cNvSpPr>
            <a:spLocks noGrp="1"/>
          </p:cNvSpPr>
          <p:nvPr>
            <p:ph idx="1"/>
          </p:nvPr>
        </p:nvSpPr>
        <p:spPr>
          <a:xfrm>
            <a:off x="481012" y="1004094"/>
            <a:ext cx="10503694" cy="636589"/>
          </a:xfrm>
        </p:spPr>
        <p:txBody>
          <a:bodyPr vert="horz" lIns="91440" tIns="45720" rIns="91440" bIns="45720" rtlCol="0" anchor="t">
            <a:normAutofit lnSpcReduction="10000"/>
          </a:bodyPr>
          <a:lstStyle/>
          <a:p>
            <a:pPr marL="0" indent="0">
              <a:buNone/>
            </a:pPr>
            <a:r>
              <a:rPr lang="en-US" sz="2000" dirty="0">
                <a:cs typeface="Calibri" panose="020F0502020204030204"/>
              </a:rPr>
              <a:t>This report is focused on the travel habit of people who have travel insurance and their demography.</a:t>
            </a:r>
          </a:p>
          <a:p>
            <a:pPr marL="0" indent="0">
              <a:buNone/>
            </a:pPr>
            <a:endParaRPr lang="en-US" dirty="0">
              <a:cs typeface="Calibri" panose="020F0502020204030204"/>
            </a:endParaRPr>
          </a:p>
        </p:txBody>
      </p:sp>
      <p:sp>
        <p:nvSpPr>
          <p:cNvPr id="6" name="Title 1">
            <a:extLst>
              <a:ext uri="{FF2B5EF4-FFF2-40B4-BE49-F238E27FC236}">
                <a16:creationId xmlns:a16="http://schemas.microsoft.com/office/drawing/2014/main" id="{0C365961-F265-4968-9119-AD303CCE7DC0}"/>
              </a:ext>
            </a:extLst>
          </p:cNvPr>
          <p:cNvSpPr txBox="1">
            <a:spLocks/>
          </p:cNvSpPr>
          <p:nvPr/>
        </p:nvSpPr>
        <p:spPr>
          <a:xfrm>
            <a:off x="478631" y="12557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Methodology</a:t>
            </a:r>
          </a:p>
        </p:txBody>
      </p:sp>
      <p:sp>
        <p:nvSpPr>
          <p:cNvPr id="8" name="Content Placeholder 2">
            <a:extLst>
              <a:ext uri="{FF2B5EF4-FFF2-40B4-BE49-F238E27FC236}">
                <a16:creationId xmlns:a16="http://schemas.microsoft.com/office/drawing/2014/main" id="{34E3697A-4DD4-4CE2-99F7-150148572578}"/>
              </a:ext>
            </a:extLst>
          </p:cNvPr>
          <p:cNvSpPr txBox="1">
            <a:spLocks/>
          </p:cNvSpPr>
          <p:nvPr/>
        </p:nvSpPr>
        <p:spPr>
          <a:xfrm>
            <a:off x="478631" y="2180431"/>
            <a:ext cx="10515600" cy="124380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cs typeface="Calibri" panose="020F0502020204030204"/>
              </a:rPr>
              <a:t>The company  has </a:t>
            </a:r>
            <a:r>
              <a:rPr lang="en-US" sz="2000" dirty="0">
                <a:ea typeface="+mn-lt"/>
                <a:cs typeface="+mn-lt"/>
              </a:rPr>
              <a:t> provided data on their current customers as well as people who got quotes but never bought insurance in csv format. The '</a:t>
            </a:r>
            <a:r>
              <a:rPr lang="en-US" sz="2000" dirty="0" err="1">
                <a:ea typeface="+mn-lt"/>
                <a:cs typeface="+mn-lt"/>
              </a:rPr>
              <a:t>TravelInsurance</a:t>
            </a:r>
            <a:r>
              <a:rPr lang="en-US" sz="2000" dirty="0">
                <a:ea typeface="+mn-lt"/>
                <a:cs typeface="+mn-lt"/>
              </a:rPr>
              <a:t>' column of the dataset contain labels of whether a person is a customer(</a:t>
            </a:r>
            <a:r>
              <a:rPr lang="en-US" sz="2000" dirty="0" err="1">
                <a:ea typeface="+mn-lt"/>
                <a:cs typeface="+mn-lt"/>
              </a:rPr>
              <a:t>ie</a:t>
            </a:r>
            <a:r>
              <a:rPr lang="en-US" sz="2000" dirty="0">
                <a:ea typeface="+mn-lt"/>
                <a:cs typeface="+mn-lt"/>
              </a:rPr>
              <a:t>. Has insurance) or is not a customer(</a:t>
            </a:r>
            <a:r>
              <a:rPr lang="en-US" sz="2000" dirty="0" err="1">
                <a:ea typeface="+mn-lt"/>
                <a:cs typeface="+mn-lt"/>
              </a:rPr>
              <a:t>ie</a:t>
            </a:r>
            <a:r>
              <a:rPr lang="en-US" sz="2000" dirty="0">
                <a:ea typeface="+mn-lt"/>
                <a:cs typeface="+mn-lt"/>
              </a:rPr>
              <a:t> has quote but not insurance).</a:t>
            </a:r>
            <a:endParaRPr lang="en-US" sz="2000" dirty="0">
              <a:cs typeface="Calibri" panose="020F0502020204030204"/>
            </a:endParaRPr>
          </a:p>
          <a:p>
            <a:pPr marL="0" indent="0">
              <a:buNone/>
            </a:pPr>
            <a:r>
              <a:rPr lang="en-US" sz="2000" dirty="0">
                <a:cs typeface="Calibri" panose="020F0502020204030204"/>
              </a:rPr>
              <a:t>I have used python data analytic and visualization tools(pandas, seaborn, matplotlib) to analyze the data.</a:t>
            </a:r>
          </a:p>
          <a:p>
            <a:pPr marL="0" indent="0">
              <a:buNone/>
            </a:pPr>
            <a:endParaRPr lang="en-US" dirty="0">
              <a:cs typeface="Calibri" panose="020F0502020204030204"/>
            </a:endParaRPr>
          </a:p>
        </p:txBody>
      </p:sp>
      <p:sp>
        <p:nvSpPr>
          <p:cNvPr id="7" name="Title 1">
            <a:extLst>
              <a:ext uri="{FF2B5EF4-FFF2-40B4-BE49-F238E27FC236}">
                <a16:creationId xmlns:a16="http://schemas.microsoft.com/office/drawing/2014/main" id="{EEAB26EC-83D0-4D64-A14D-02D960483309}"/>
              </a:ext>
            </a:extLst>
          </p:cNvPr>
          <p:cNvSpPr txBox="1">
            <a:spLocks/>
          </p:cNvSpPr>
          <p:nvPr/>
        </p:nvSpPr>
        <p:spPr>
          <a:xfrm>
            <a:off x="407194" y="36607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Analysis</a:t>
            </a:r>
          </a:p>
        </p:txBody>
      </p:sp>
      <p:sp>
        <p:nvSpPr>
          <p:cNvPr id="9" name="Content Placeholder 2">
            <a:extLst>
              <a:ext uri="{FF2B5EF4-FFF2-40B4-BE49-F238E27FC236}">
                <a16:creationId xmlns:a16="http://schemas.microsoft.com/office/drawing/2014/main" id="{88BC6212-7864-4576-950F-623E634D0D0A}"/>
              </a:ext>
            </a:extLst>
          </p:cNvPr>
          <p:cNvSpPr txBox="1">
            <a:spLocks/>
          </p:cNvSpPr>
          <p:nvPr/>
        </p:nvSpPr>
        <p:spPr>
          <a:xfrm>
            <a:off x="407194" y="3013868"/>
            <a:ext cx="10515600" cy="34226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cs typeface="Calibri" panose="020F0502020204030204"/>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94D83533-3F52-41A3-B74E-FBC17C5BC882}"/>
              </a:ext>
            </a:extLst>
          </p:cNvPr>
          <p:cNvSpPr txBox="1"/>
          <p:nvPr/>
        </p:nvSpPr>
        <p:spPr>
          <a:xfrm>
            <a:off x="485775" y="4807743"/>
            <a:ext cx="105894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analysis shows that people who travel often and people who have travelled abroad are more likely to pay for travel insurance. Also the age range of customers is 26 to 34 with more of 34 years </a:t>
            </a:r>
            <a:r>
              <a:rPr lang="en-US" dirty="0" err="1">
                <a:cs typeface="Calibri"/>
              </a:rPr>
              <a:t>olds</a:t>
            </a:r>
            <a:r>
              <a:rPr lang="en-US" dirty="0">
                <a:cs typeface="Calibri"/>
              </a:rPr>
              <a:t> likely to subscribe to a travel insurance. Individuals who are graduate and work in the Private Sector or are </a:t>
            </a:r>
            <a:r>
              <a:rPr lang="en-US" dirty="0" err="1">
                <a:cs typeface="Calibri"/>
              </a:rPr>
              <a:t>Self employed</a:t>
            </a:r>
            <a:r>
              <a:rPr lang="en-US" dirty="0">
                <a:cs typeface="Calibri"/>
              </a:rPr>
              <a:t> too are more likely to subscribe. </a:t>
            </a:r>
            <a:endParaRPr lang="en-US">
              <a:cs typeface="Calibri"/>
            </a:endParaRPr>
          </a:p>
        </p:txBody>
      </p:sp>
    </p:spTree>
    <p:extLst>
      <p:ext uri="{BB962C8B-B14F-4D97-AF65-F5344CB8AC3E}">
        <p14:creationId xmlns:p14="http://schemas.microsoft.com/office/powerpoint/2010/main" val="407054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440B-7E36-4ABF-8CB5-5310636E236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Findings </a:t>
            </a:r>
          </a:p>
        </p:txBody>
      </p:sp>
      <p:pic>
        <p:nvPicPr>
          <p:cNvPr id="4" name="Picture 4" descr="Chart, bar chart&#10;&#10;Description automatically generated">
            <a:extLst>
              <a:ext uri="{FF2B5EF4-FFF2-40B4-BE49-F238E27FC236}">
                <a16:creationId xmlns:a16="http://schemas.microsoft.com/office/drawing/2014/main" id="{356CD163-57E4-483A-8CDD-424BE1656D28}"/>
              </a:ext>
            </a:extLst>
          </p:cNvPr>
          <p:cNvPicPr>
            <a:picLocks noGrp="1" noChangeAspect="1"/>
          </p:cNvPicPr>
          <p:nvPr>
            <p:ph idx="1"/>
          </p:nvPr>
        </p:nvPicPr>
        <p:blipFill>
          <a:blip r:embed="rId2"/>
          <a:stretch>
            <a:fillRect/>
          </a:stretch>
        </p:blipFill>
        <p:spPr>
          <a:xfrm>
            <a:off x="5280470" y="803231"/>
            <a:ext cx="6144723" cy="5306165"/>
          </a:xfrm>
          <a:prstGeom prst="rect">
            <a:avLst/>
          </a:prstGeom>
          <a:effectLst/>
        </p:spPr>
      </p:pic>
      <p:sp>
        <p:nvSpPr>
          <p:cNvPr id="6" name="TextBox 5">
            <a:extLst>
              <a:ext uri="{FF2B5EF4-FFF2-40B4-BE49-F238E27FC236}">
                <a16:creationId xmlns:a16="http://schemas.microsoft.com/office/drawing/2014/main" id="{E3D8AA57-D85D-4AA7-91DC-20782464026D}"/>
              </a:ext>
            </a:extLst>
          </p:cNvPr>
          <p:cNvSpPr txBox="1"/>
          <p:nvPr/>
        </p:nvSpPr>
        <p:spPr>
          <a:xfrm>
            <a:off x="648931" y="2438400"/>
            <a:ext cx="3505494"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Finding 1</a:t>
            </a:r>
          </a:p>
          <a:p>
            <a:pPr>
              <a:lnSpc>
                <a:spcPct val="90000"/>
              </a:lnSpc>
              <a:spcAft>
                <a:spcPts val="600"/>
              </a:spcAft>
            </a:pPr>
            <a:r>
              <a:rPr lang="en-US" sz="2000" dirty="0">
                <a:cs typeface="Calibri" panose="020F0502020204030204"/>
              </a:rPr>
              <a:t>Most individual fly more frequently. However of those that fly frequently, customers are more.</a:t>
            </a:r>
          </a:p>
          <a:p>
            <a:pPr indent="-228600">
              <a:lnSpc>
                <a:spcPct val="90000"/>
              </a:lnSpc>
              <a:spcAft>
                <a:spcPts val="600"/>
              </a:spcAft>
              <a:buFont typeface="Arial" panose="020B0604020202020204" pitchFamily="34" charset="0"/>
              <a:buChar char="•"/>
            </a:pPr>
            <a:endParaRPr lang="en-US" sz="2000">
              <a:cs typeface="Calibri" panose="020F0502020204030204"/>
            </a:endParaRPr>
          </a:p>
        </p:txBody>
      </p:sp>
    </p:spTree>
    <p:extLst>
      <p:ext uri="{BB962C8B-B14F-4D97-AF65-F5344CB8AC3E}">
        <p14:creationId xmlns:p14="http://schemas.microsoft.com/office/powerpoint/2010/main" val="407098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CB738C-ED68-46EB-A0F5-F3F084FC3D8E}"/>
              </a:ext>
            </a:extLst>
          </p:cNvPr>
          <p:cNvSpPr txBox="1"/>
          <p:nvPr/>
        </p:nvSpPr>
        <p:spPr>
          <a:xfrm>
            <a:off x="253462" y="1714982"/>
            <a:ext cx="3505494"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Finding 2</a:t>
            </a:r>
          </a:p>
          <a:p>
            <a:pPr>
              <a:lnSpc>
                <a:spcPct val="90000"/>
              </a:lnSpc>
              <a:spcAft>
                <a:spcPts val="600"/>
              </a:spcAft>
            </a:pPr>
            <a:r>
              <a:rPr lang="en-US" sz="2000" dirty="0">
                <a:cs typeface="Calibri" panose="020F0502020204030204"/>
              </a:rPr>
              <a:t>More customers have travelled abroad.</a:t>
            </a:r>
          </a:p>
        </p:txBody>
      </p:sp>
      <p:pic>
        <p:nvPicPr>
          <p:cNvPr id="4" name="Picture 4" descr="Chart, bar chart&#10;&#10;Description automatically generated">
            <a:extLst>
              <a:ext uri="{FF2B5EF4-FFF2-40B4-BE49-F238E27FC236}">
                <a16:creationId xmlns:a16="http://schemas.microsoft.com/office/drawing/2014/main" id="{3DA7304D-8247-48C5-B32C-0D4241BFB936}"/>
              </a:ext>
            </a:extLst>
          </p:cNvPr>
          <p:cNvPicPr>
            <a:picLocks noGrp="1" noChangeAspect="1"/>
          </p:cNvPicPr>
          <p:nvPr>
            <p:ph idx="1"/>
          </p:nvPr>
        </p:nvPicPr>
        <p:blipFill>
          <a:blip r:embed="rId2"/>
          <a:stretch>
            <a:fillRect/>
          </a:stretch>
        </p:blipFill>
        <p:spPr>
          <a:xfrm>
            <a:off x="4315912" y="568454"/>
            <a:ext cx="7572269" cy="5717843"/>
          </a:xfrm>
          <a:prstGeom prst="rect">
            <a:avLst/>
          </a:prstGeom>
          <a:effectLst/>
        </p:spPr>
      </p:pic>
    </p:spTree>
    <p:extLst>
      <p:ext uri="{BB962C8B-B14F-4D97-AF65-F5344CB8AC3E}">
        <p14:creationId xmlns:p14="http://schemas.microsoft.com/office/powerpoint/2010/main" val="199958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7E49B5E8-3B9F-4BF2-B2B4-B19FFAFF8D10}"/>
              </a:ext>
            </a:extLst>
          </p:cNvPr>
          <p:cNvPicPr>
            <a:picLocks noChangeAspect="1"/>
          </p:cNvPicPr>
          <p:nvPr/>
        </p:nvPicPr>
        <p:blipFill>
          <a:blip r:embed="rId2"/>
          <a:stretch>
            <a:fillRect/>
          </a:stretch>
        </p:blipFill>
        <p:spPr>
          <a:xfrm>
            <a:off x="609068" y="2023548"/>
            <a:ext cx="6165343" cy="4508641"/>
          </a:xfrm>
          <a:prstGeom prst="rect">
            <a:avLst/>
          </a:prstGeom>
        </p:spPr>
      </p:pic>
      <p:pic>
        <p:nvPicPr>
          <p:cNvPr id="5" name="Picture 5" descr="Chart&#10;&#10;Description automatically generated">
            <a:extLst>
              <a:ext uri="{FF2B5EF4-FFF2-40B4-BE49-F238E27FC236}">
                <a16:creationId xmlns:a16="http://schemas.microsoft.com/office/drawing/2014/main" id="{85E393D8-8608-43C4-B377-8D8FFC9A1AF2}"/>
              </a:ext>
            </a:extLst>
          </p:cNvPr>
          <p:cNvPicPr>
            <a:picLocks noChangeAspect="1"/>
          </p:cNvPicPr>
          <p:nvPr/>
        </p:nvPicPr>
        <p:blipFill>
          <a:blip r:embed="rId3"/>
          <a:stretch>
            <a:fillRect/>
          </a:stretch>
        </p:blipFill>
        <p:spPr>
          <a:xfrm>
            <a:off x="6965176" y="533329"/>
            <a:ext cx="4833165" cy="3000424"/>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5CB95FCF-3EA7-4FDA-AA35-116B3114ABEE}"/>
              </a:ext>
            </a:extLst>
          </p:cNvPr>
          <p:cNvPicPr>
            <a:picLocks noChangeAspect="1"/>
          </p:cNvPicPr>
          <p:nvPr/>
        </p:nvPicPr>
        <p:blipFill>
          <a:blip r:embed="rId4"/>
          <a:stretch>
            <a:fillRect/>
          </a:stretch>
        </p:blipFill>
        <p:spPr>
          <a:xfrm>
            <a:off x="6964951" y="3524781"/>
            <a:ext cx="4829979" cy="3006366"/>
          </a:xfrm>
          <a:prstGeom prst="rect">
            <a:avLst/>
          </a:prstGeom>
        </p:spPr>
      </p:pic>
      <p:sp>
        <p:nvSpPr>
          <p:cNvPr id="3" name="Content Placeholder 2">
            <a:extLst>
              <a:ext uri="{FF2B5EF4-FFF2-40B4-BE49-F238E27FC236}">
                <a16:creationId xmlns:a16="http://schemas.microsoft.com/office/drawing/2014/main" id="{9D66C98B-02AF-4572-9958-DA3D3A5F92A6}"/>
              </a:ext>
            </a:extLst>
          </p:cNvPr>
          <p:cNvSpPr>
            <a:spLocks noGrp="1"/>
          </p:cNvSpPr>
          <p:nvPr>
            <p:ph idx="1"/>
          </p:nvPr>
        </p:nvSpPr>
        <p:spPr>
          <a:xfrm>
            <a:off x="1038701" y="320611"/>
            <a:ext cx="4930626" cy="1591057"/>
          </a:xfrm>
        </p:spPr>
        <p:txBody>
          <a:bodyPr vert="horz" lIns="91440" tIns="45720" rIns="91440" bIns="45720" rtlCol="0">
            <a:normAutofit/>
          </a:bodyPr>
          <a:lstStyle/>
          <a:p>
            <a:r>
              <a:rPr lang="en-US" sz="1600">
                <a:cs typeface="Calibri"/>
              </a:rPr>
              <a:t>Finding 3</a:t>
            </a:r>
          </a:p>
          <a:p>
            <a:pPr marL="0" indent="0">
              <a:buNone/>
            </a:pPr>
            <a:r>
              <a:rPr lang="en-US" sz="1600">
                <a:cs typeface="Calibri"/>
              </a:rPr>
              <a:t>Even though there is almost an even distribution in the ages of customers, the distribution of their ages shows that most of their clients are between the ages of 26 and 34 with the peak of customers being 34 and the peak of non-customers being 28</a:t>
            </a:r>
          </a:p>
          <a:p>
            <a:pPr marL="0" indent="0">
              <a:buNone/>
            </a:pPr>
            <a:endParaRPr lang="en-US" sz="1600">
              <a:cs typeface="Calibri"/>
            </a:endParaRPr>
          </a:p>
          <a:p>
            <a:pPr marL="0" indent="0">
              <a:buNone/>
            </a:pPr>
            <a:endParaRPr lang="en-US" sz="1600">
              <a:cs typeface="Calibri"/>
            </a:endParaRPr>
          </a:p>
        </p:txBody>
      </p:sp>
      <p:grpSp>
        <p:nvGrpSpPr>
          <p:cNvPr id="13" name="Group 12">
            <a:extLst>
              <a:ext uri="{FF2B5EF4-FFF2-40B4-BE49-F238E27FC236}">
                <a16:creationId xmlns:a16="http://schemas.microsoft.com/office/drawing/2014/main" id="{D4469D90-62FA-49B2-981E-5305361D5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474" y="4592474"/>
            <a:ext cx="1128382" cy="847206"/>
            <a:chOff x="8183879" y="1000124"/>
            <a:chExt cx="1562267" cy="1172973"/>
          </a:xfrm>
        </p:grpSpPr>
        <p:sp>
          <p:nvSpPr>
            <p:cNvPr id="14" name="Freeform 5">
              <a:extLst>
                <a:ext uri="{FF2B5EF4-FFF2-40B4-BE49-F238E27FC236}">
                  <a16:creationId xmlns:a16="http://schemas.microsoft.com/office/drawing/2014/main" id="{281E6897-9689-4C48-ADC3-9F41AAE3A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404E145C-C4EA-4DED-B029-22B811FCE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590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4B285-9DC3-4EAF-BCEB-B6A10C729C53}"/>
              </a:ext>
            </a:extLst>
          </p:cNvPr>
          <p:cNvSpPr>
            <a:spLocks noGrp="1"/>
          </p:cNvSpPr>
          <p:nvPr>
            <p:ph idx="1"/>
          </p:nvPr>
        </p:nvSpPr>
        <p:spPr>
          <a:xfrm>
            <a:off x="208400" y="414338"/>
            <a:ext cx="5682076" cy="2354107"/>
          </a:xfrm>
        </p:spPr>
        <p:txBody>
          <a:bodyPr vert="horz" lIns="91440" tIns="45720" rIns="91440" bIns="45720" rtlCol="0" anchor="t">
            <a:normAutofit/>
          </a:bodyPr>
          <a:lstStyle/>
          <a:p>
            <a:r>
              <a:rPr lang="en-US" sz="2000" dirty="0">
                <a:cs typeface="Calibri"/>
              </a:rPr>
              <a:t>Finding 4</a:t>
            </a:r>
          </a:p>
          <a:p>
            <a:pPr marL="0" indent="0">
              <a:buNone/>
            </a:pPr>
            <a:r>
              <a:rPr lang="en-US" sz="2000" dirty="0">
                <a:cs typeface="Calibri"/>
              </a:rPr>
              <a:t>Majority of the customers work in the Private Sectors or are Self Employed with fewer people from Government Sectors.</a:t>
            </a:r>
          </a:p>
          <a:p>
            <a:pPr marL="0" indent="0">
              <a:buNone/>
            </a:pPr>
            <a:endParaRPr lang="en-US" sz="2000" dirty="0">
              <a:cs typeface="Calibri"/>
            </a:endParaRPr>
          </a:p>
        </p:txBody>
      </p:sp>
      <p:pic>
        <p:nvPicPr>
          <p:cNvPr id="4" name="Picture 4" descr="Chart, bar chart&#10;&#10;Description automatically generated">
            <a:extLst>
              <a:ext uri="{FF2B5EF4-FFF2-40B4-BE49-F238E27FC236}">
                <a16:creationId xmlns:a16="http://schemas.microsoft.com/office/drawing/2014/main" id="{05CB8E94-B7C2-4154-A0EF-5AEE3A8A1080}"/>
              </a:ext>
            </a:extLst>
          </p:cNvPr>
          <p:cNvPicPr>
            <a:picLocks noChangeAspect="1"/>
          </p:cNvPicPr>
          <p:nvPr/>
        </p:nvPicPr>
        <p:blipFill>
          <a:blip r:embed="rId2"/>
          <a:stretch>
            <a:fillRect/>
          </a:stretch>
        </p:blipFill>
        <p:spPr>
          <a:xfrm>
            <a:off x="155207" y="1968593"/>
            <a:ext cx="5733581" cy="4477287"/>
          </a:xfrm>
          <a:prstGeom prst="rect">
            <a:avLst/>
          </a:prstGeom>
          <a:effectLst/>
        </p:spPr>
      </p:pic>
      <p:sp>
        <p:nvSpPr>
          <p:cNvPr id="10" name="Content Placeholder 2">
            <a:extLst>
              <a:ext uri="{FF2B5EF4-FFF2-40B4-BE49-F238E27FC236}">
                <a16:creationId xmlns:a16="http://schemas.microsoft.com/office/drawing/2014/main" id="{983E602F-5972-4009-AB24-D83DFEC1D5A0}"/>
              </a:ext>
            </a:extLst>
          </p:cNvPr>
          <p:cNvSpPr>
            <a:spLocks noGrp="1"/>
          </p:cNvSpPr>
          <p:nvPr/>
        </p:nvSpPr>
        <p:spPr>
          <a:xfrm>
            <a:off x="6099885" y="129343"/>
            <a:ext cx="6089149" cy="166610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a:rPr>
              <a:t>Finding 5</a:t>
            </a:r>
          </a:p>
          <a:p>
            <a:pPr marL="0" indent="0">
              <a:buNone/>
            </a:pPr>
            <a:r>
              <a:rPr lang="en-US" sz="2000" dirty="0">
                <a:cs typeface="Calibri"/>
              </a:rPr>
              <a:t>The average annual income of those who are already customers are higher than the average annual salary of those who just took quotes.</a:t>
            </a:r>
          </a:p>
          <a:p>
            <a:pPr marL="0" indent="0">
              <a:buNone/>
            </a:pPr>
            <a:r>
              <a:rPr lang="en-US" sz="2000" dirty="0">
                <a:cs typeface="Calibri"/>
              </a:rPr>
              <a:t>This means people with higher income are likely to subscribe to travel insurance than others</a:t>
            </a:r>
          </a:p>
          <a:p>
            <a:pPr marL="0" indent="0">
              <a:buNone/>
            </a:pPr>
            <a:endParaRPr lang="en-US" sz="2000">
              <a:cs typeface="Calibri"/>
            </a:endParaRPr>
          </a:p>
        </p:txBody>
      </p:sp>
      <p:pic>
        <p:nvPicPr>
          <p:cNvPr id="6" name="Picture 6" descr="Chart, bar chart&#10;&#10;Description automatically generated">
            <a:extLst>
              <a:ext uri="{FF2B5EF4-FFF2-40B4-BE49-F238E27FC236}">
                <a16:creationId xmlns:a16="http://schemas.microsoft.com/office/drawing/2014/main" id="{0F352268-E8AA-4829-AFD8-3EF762FC6936}"/>
              </a:ext>
            </a:extLst>
          </p:cNvPr>
          <p:cNvPicPr>
            <a:picLocks noChangeAspect="1"/>
          </p:cNvPicPr>
          <p:nvPr/>
        </p:nvPicPr>
        <p:blipFill>
          <a:blip r:embed="rId3"/>
          <a:stretch>
            <a:fillRect/>
          </a:stretch>
        </p:blipFill>
        <p:spPr>
          <a:xfrm>
            <a:off x="6188869" y="1804288"/>
            <a:ext cx="5672137" cy="4642454"/>
          </a:xfrm>
          <a:prstGeom prst="rect">
            <a:avLst/>
          </a:prstGeom>
        </p:spPr>
      </p:pic>
    </p:spTree>
    <p:extLst>
      <p:ext uri="{BB962C8B-B14F-4D97-AF65-F5344CB8AC3E}">
        <p14:creationId xmlns:p14="http://schemas.microsoft.com/office/powerpoint/2010/main" val="89659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F1E3BFB-52BB-4136-A1E9-52B584DB44CC}"/>
              </a:ext>
            </a:extLst>
          </p:cNvPr>
          <p:cNvSpPr txBox="1"/>
          <p:nvPr/>
        </p:nvSpPr>
        <p:spPr>
          <a:xfrm>
            <a:off x="774574" y="3520000"/>
            <a:ext cx="5046196" cy="179580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kern="1200">
                <a:solidFill>
                  <a:schemeClr val="tx1"/>
                </a:solidFill>
                <a:latin typeface="+mj-lt"/>
                <a:ea typeface="+mj-ea"/>
                <a:cs typeface="+mj-cs"/>
              </a:rPr>
              <a:t>Other Charts</a:t>
            </a:r>
          </a:p>
        </p:txBody>
      </p:sp>
      <p:pic>
        <p:nvPicPr>
          <p:cNvPr id="6" name="Picture 6" descr="Chart, histogram&#10;&#10;Description automatically generated">
            <a:extLst>
              <a:ext uri="{FF2B5EF4-FFF2-40B4-BE49-F238E27FC236}">
                <a16:creationId xmlns:a16="http://schemas.microsoft.com/office/drawing/2014/main" id="{96A4B010-4BAF-4B65-ACF0-D86463A300EF}"/>
              </a:ext>
            </a:extLst>
          </p:cNvPr>
          <p:cNvPicPr>
            <a:picLocks noChangeAspect="1"/>
          </p:cNvPicPr>
          <p:nvPr/>
        </p:nvPicPr>
        <p:blipFill rotWithShape="1">
          <a:blip r:embed="rId2"/>
          <a:srcRect t="2354" r="-1" b="3204"/>
          <a:stretch/>
        </p:blipFill>
        <p:spPr>
          <a:xfrm>
            <a:off x="5" y="881953"/>
            <a:ext cx="3664827" cy="2310286"/>
          </a:xfrm>
          <a:prstGeom prst="rect">
            <a:avLst/>
          </a:prstGeom>
        </p:spPr>
      </p:pic>
      <p:sp>
        <p:nvSpPr>
          <p:cNvPr id="24" name="Freeform: Shape 23">
            <a:extLst>
              <a:ext uri="{FF2B5EF4-FFF2-40B4-BE49-F238E27FC236}">
                <a16:creationId xmlns:a16="http://schemas.microsoft.com/office/drawing/2014/main" id="{7BC0F8B1-F985-469B-8332-13DBC7665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791963" y="451044"/>
            <a:ext cx="2308583" cy="2741196"/>
          </a:xfrm>
          <a:custGeom>
            <a:avLst/>
            <a:gdLst>
              <a:gd name="connsiteX0" fmla="*/ 2308583 w 2308583"/>
              <a:gd name="connsiteY0" fmla="*/ 2741196 h 2741196"/>
              <a:gd name="connsiteX1" fmla="*/ 462 w 2308583"/>
              <a:gd name="connsiteY1" fmla="*/ 2741196 h 2741196"/>
              <a:gd name="connsiteX2" fmla="*/ 0 w 2308583"/>
              <a:gd name="connsiteY2" fmla="*/ 2469337 h 2741196"/>
              <a:gd name="connsiteX3" fmla="*/ 2022607 w 2308583"/>
              <a:gd name="connsiteY3" fmla="*/ 2470269 h 2741196"/>
              <a:gd name="connsiteX4" fmla="*/ 2022607 w 2308583"/>
              <a:gd name="connsiteY4" fmla="*/ 0 h 2741196"/>
              <a:gd name="connsiteX5" fmla="*/ 2308583 w 2308583"/>
              <a:gd name="connsiteY5" fmla="*/ 0 h 274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741196">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chemeClr val="tx1">
              <a:lumMod val="95000"/>
              <a:lumOff val="5000"/>
              <a:alpha val="75000"/>
            </a:schemeClr>
          </a:solidFill>
          <a:ln w="0">
            <a:noFill/>
            <a:prstDash val="solid"/>
            <a:round/>
            <a:headEnd/>
            <a:tailEnd/>
          </a:ln>
        </p:spPr>
      </p:sp>
      <p:pic>
        <p:nvPicPr>
          <p:cNvPr id="11" name="Picture 11" descr="Chart, bar chart&#10;&#10;Description automatically generated">
            <a:extLst>
              <a:ext uri="{FF2B5EF4-FFF2-40B4-BE49-F238E27FC236}">
                <a16:creationId xmlns:a16="http://schemas.microsoft.com/office/drawing/2014/main" id="{3F5B5DBB-67E1-49CF-B007-8CD83226A501}"/>
              </a:ext>
            </a:extLst>
          </p:cNvPr>
          <p:cNvPicPr>
            <a:picLocks noChangeAspect="1"/>
          </p:cNvPicPr>
          <p:nvPr/>
        </p:nvPicPr>
        <p:blipFill rotWithShape="1">
          <a:blip r:embed="rId3"/>
          <a:srcRect l="8112" r="8115" b="2"/>
          <a:stretch/>
        </p:blipFill>
        <p:spPr>
          <a:xfrm>
            <a:off x="4257921" y="-1"/>
            <a:ext cx="4051910" cy="3192239"/>
          </a:xfrm>
          <a:prstGeom prst="rect">
            <a:avLst/>
          </a:prstGeom>
        </p:spPr>
      </p:pic>
      <p:pic>
        <p:nvPicPr>
          <p:cNvPr id="5" name="Picture 5" descr="Chart, histogram&#10;&#10;Description automatically generated">
            <a:extLst>
              <a:ext uri="{FF2B5EF4-FFF2-40B4-BE49-F238E27FC236}">
                <a16:creationId xmlns:a16="http://schemas.microsoft.com/office/drawing/2014/main" id="{D2723ECB-FB2E-478D-8C22-C69A0CED763E}"/>
              </a:ext>
            </a:extLst>
          </p:cNvPr>
          <p:cNvPicPr>
            <a:picLocks noChangeAspect="1"/>
          </p:cNvPicPr>
          <p:nvPr/>
        </p:nvPicPr>
        <p:blipFill rotWithShape="1">
          <a:blip r:embed="rId4"/>
          <a:srcRect l="281" r="5" b="5"/>
          <a:stretch/>
        </p:blipFill>
        <p:spPr>
          <a:xfrm>
            <a:off x="8479972" y="863600"/>
            <a:ext cx="2830286" cy="1894535"/>
          </a:xfrm>
          <a:prstGeom prst="rect">
            <a:avLst/>
          </a:prstGeom>
        </p:spPr>
      </p:pic>
      <p:sp>
        <p:nvSpPr>
          <p:cNvPr id="26" name="Freeform: Shape 25">
            <a:extLst>
              <a:ext uri="{FF2B5EF4-FFF2-40B4-BE49-F238E27FC236}">
                <a16:creationId xmlns:a16="http://schemas.microsoft.com/office/drawing/2014/main" id="{89D15953-1642-4DD6-AD9E-01AA19247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9466977" y="434000"/>
            <a:ext cx="2308583" cy="1114404"/>
          </a:xfrm>
          <a:custGeom>
            <a:avLst/>
            <a:gdLst>
              <a:gd name="connsiteX0" fmla="*/ 462 w 2308583"/>
              <a:gd name="connsiteY0" fmla="*/ 1114404 h 1114404"/>
              <a:gd name="connsiteX1" fmla="*/ 2308583 w 2308583"/>
              <a:gd name="connsiteY1" fmla="*/ 1114404 h 1114404"/>
              <a:gd name="connsiteX2" fmla="*/ 2308583 w 2308583"/>
              <a:gd name="connsiteY2" fmla="*/ 0 h 1114404"/>
              <a:gd name="connsiteX3" fmla="*/ 2022607 w 2308583"/>
              <a:gd name="connsiteY3" fmla="*/ 0 h 1114404"/>
              <a:gd name="connsiteX4" fmla="*/ 2022607 w 2308583"/>
              <a:gd name="connsiteY4" fmla="*/ 843477 h 1114404"/>
              <a:gd name="connsiteX5" fmla="*/ 0 w 2308583"/>
              <a:gd name="connsiteY5" fmla="*/ 842545 h 1114404"/>
              <a:gd name="connsiteX6" fmla="*/ 462 w 2308583"/>
              <a:gd name="connsiteY6" fmla="*/ 1114404 h 111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1114404">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chemeClr val="tx1">
              <a:lumMod val="95000"/>
              <a:lumOff val="5000"/>
              <a:alpha val="75000"/>
            </a:schemeClr>
          </a:solidFill>
          <a:ln w="0">
            <a:noFill/>
            <a:prstDash val="solid"/>
            <a:round/>
            <a:headEnd/>
            <a:tailEnd/>
          </a:ln>
        </p:spPr>
      </p:sp>
      <p:cxnSp>
        <p:nvCxnSpPr>
          <p:cNvPr id="28" name="Straight Connector 27">
            <a:extLst>
              <a:ext uri="{FF2B5EF4-FFF2-40B4-BE49-F238E27FC236}">
                <a16:creationId xmlns:a16="http://schemas.microsoft.com/office/drawing/2014/main" id="{1918D9D3-1370-4FF6-9DFC-9F87F90395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4400" y="5377218"/>
            <a:ext cx="4387755"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10" descr="Chart, bar chart&#10;&#10;Description automatically generated">
            <a:extLst>
              <a:ext uri="{FF2B5EF4-FFF2-40B4-BE49-F238E27FC236}">
                <a16:creationId xmlns:a16="http://schemas.microsoft.com/office/drawing/2014/main" id="{C3FD4F87-DA92-471C-A2A1-F6BF2F8E2BBD}"/>
              </a:ext>
            </a:extLst>
          </p:cNvPr>
          <p:cNvPicPr>
            <a:picLocks noChangeAspect="1"/>
          </p:cNvPicPr>
          <p:nvPr/>
        </p:nvPicPr>
        <p:blipFill rotWithShape="1">
          <a:blip r:embed="rId5"/>
          <a:srcRect l="18511" r="16816"/>
          <a:stretch/>
        </p:blipFill>
        <p:spPr>
          <a:xfrm>
            <a:off x="5291352" y="3338001"/>
            <a:ext cx="3006573" cy="2519534"/>
          </a:xfrm>
          <a:prstGeom prst="rect">
            <a:avLst/>
          </a:prstGeom>
        </p:spPr>
      </p:pic>
      <p:pic>
        <p:nvPicPr>
          <p:cNvPr id="9" name="Picture 9" descr="Chart, bar chart&#10;&#10;Description automatically generated">
            <a:extLst>
              <a:ext uri="{FF2B5EF4-FFF2-40B4-BE49-F238E27FC236}">
                <a16:creationId xmlns:a16="http://schemas.microsoft.com/office/drawing/2014/main" id="{3FE74DF5-B0E8-4C14-A898-70A0508244EB}"/>
              </a:ext>
            </a:extLst>
          </p:cNvPr>
          <p:cNvPicPr>
            <a:picLocks noChangeAspect="1"/>
          </p:cNvPicPr>
          <p:nvPr/>
        </p:nvPicPr>
        <p:blipFill rotWithShape="1">
          <a:blip r:embed="rId6"/>
          <a:srcRect l="11179" r="3" b="3"/>
          <a:stretch/>
        </p:blipFill>
        <p:spPr>
          <a:xfrm>
            <a:off x="8937688" y="2919002"/>
            <a:ext cx="3254312" cy="2940275"/>
          </a:xfrm>
          <a:prstGeom prst="rect">
            <a:avLst/>
          </a:prstGeom>
        </p:spPr>
      </p:pic>
      <p:sp>
        <p:nvSpPr>
          <p:cNvPr id="30" name="Freeform 6">
            <a:extLst>
              <a:ext uri="{FF2B5EF4-FFF2-40B4-BE49-F238E27FC236}">
                <a16:creationId xmlns:a16="http://schemas.microsoft.com/office/drawing/2014/main" id="{FBF3780C-749F-4B50-9E1D-F2B1F6DBB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76833" y="2919002"/>
            <a:ext cx="2525072" cy="3398994"/>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lumMod val="95000"/>
              <a:lumOff val="5000"/>
              <a:alpha val="75000"/>
            </a:schemeClr>
          </a:solidFill>
          <a:ln w="0">
            <a:noFill/>
            <a:prstDash val="solid"/>
            <a:round/>
            <a:headEnd/>
            <a:tailEnd/>
          </a:ln>
        </p:spPr>
      </p:sp>
    </p:spTree>
    <p:extLst>
      <p:ext uri="{BB962C8B-B14F-4D97-AF65-F5344CB8AC3E}">
        <p14:creationId xmlns:p14="http://schemas.microsoft.com/office/powerpoint/2010/main" val="318070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98B8-73DF-4F93-A6CE-D9FC744DAF9D}"/>
              </a:ext>
            </a:extLst>
          </p:cNvPr>
          <p:cNvSpPr>
            <a:spLocks noGrp="1"/>
          </p:cNvSpPr>
          <p:nvPr>
            <p:ph type="title"/>
          </p:nvPr>
        </p:nvSpPr>
        <p:spPr/>
        <p:txBody>
          <a:bodyPr/>
          <a:lstStyle/>
          <a:p>
            <a:r>
              <a:rPr lang="en-US" dirty="0">
                <a:cs typeface="Calibri Light"/>
              </a:rPr>
              <a:t>Conclusion and Recommendation</a:t>
            </a:r>
          </a:p>
        </p:txBody>
      </p:sp>
      <p:sp>
        <p:nvSpPr>
          <p:cNvPr id="3" name="Content Placeholder 2">
            <a:extLst>
              <a:ext uri="{FF2B5EF4-FFF2-40B4-BE49-F238E27FC236}">
                <a16:creationId xmlns:a16="http://schemas.microsoft.com/office/drawing/2014/main" id="{FEA9118C-8A84-4B15-864A-6BDAC0397EBD}"/>
              </a:ext>
            </a:extLst>
          </p:cNvPr>
          <p:cNvSpPr>
            <a:spLocks noGrp="1"/>
          </p:cNvSpPr>
          <p:nvPr>
            <p:ph idx="1"/>
          </p:nvPr>
        </p:nvSpPr>
        <p:spPr>
          <a:xfrm>
            <a:off x="519897" y="1825625"/>
            <a:ext cx="10833903" cy="4351338"/>
          </a:xfrm>
        </p:spPr>
        <p:txBody>
          <a:bodyPr vert="horz" lIns="91440" tIns="45720" rIns="91440" bIns="45720" rtlCol="0" anchor="t">
            <a:normAutofit/>
          </a:bodyPr>
          <a:lstStyle/>
          <a:p>
            <a:pPr marL="0" indent="0">
              <a:buNone/>
            </a:pPr>
            <a:r>
              <a:rPr lang="en-US" dirty="0">
                <a:ea typeface="+mn-lt"/>
                <a:cs typeface="+mn-lt"/>
              </a:rPr>
              <a:t>The marketing should be targeted towards these people:</a:t>
            </a:r>
          </a:p>
          <a:p>
            <a:pPr marL="0" indent="0">
              <a:buNone/>
            </a:pPr>
            <a:r>
              <a:rPr lang="en-US" dirty="0">
                <a:ea typeface="+mn-lt"/>
                <a:cs typeface="+mn-lt"/>
              </a:rPr>
              <a:t>1. Those who travel often</a:t>
            </a:r>
          </a:p>
          <a:p>
            <a:pPr marL="0" indent="0">
              <a:buNone/>
            </a:pPr>
            <a:r>
              <a:rPr lang="en-US" dirty="0">
                <a:ea typeface="+mn-lt"/>
                <a:cs typeface="+mn-lt"/>
              </a:rPr>
              <a:t>2. Those who travel abroad</a:t>
            </a:r>
          </a:p>
          <a:p>
            <a:pPr marL="0" indent="0">
              <a:buNone/>
            </a:pPr>
            <a:r>
              <a:rPr lang="en-US" dirty="0">
                <a:ea typeface="+mn-lt"/>
                <a:cs typeface="+mn-lt"/>
              </a:rPr>
              <a:t>3. Individuals between the ages of 26 and 34 with greater focus on those who are 34 years and 28 years old. </a:t>
            </a:r>
            <a:endParaRPr lang="en-US">
              <a:ea typeface="+mn-lt"/>
              <a:cs typeface="+mn-lt"/>
            </a:endParaRPr>
          </a:p>
          <a:p>
            <a:pPr marL="0" indent="0">
              <a:buNone/>
            </a:pPr>
            <a:r>
              <a:rPr lang="en-US" dirty="0">
                <a:ea typeface="+mn-lt"/>
                <a:cs typeface="+mn-lt"/>
              </a:rPr>
              <a:t>4. Those who work in the Private Sector or are Self employed </a:t>
            </a:r>
            <a:endParaRPr lang="en-US" dirty="0">
              <a:cs typeface="Calibri" panose="020F0502020204030204"/>
            </a:endParaRPr>
          </a:p>
        </p:txBody>
      </p:sp>
    </p:spTree>
    <p:extLst>
      <p:ext uri="{BB962C8B-B14F-4D97-AF65-F5344CB8AC3E}">
        <p14:creationId xmlns:p14="http://schemas.microsoft.com/office/powerpoint/2010/main" val="21895838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Travel Insurance Analytics Report </vt:lpstr>
      <vt:lpstr>Overview</vt:lpstr>
      <vt:lpstr>Scope</vt:lpstr>
      <vt:lpstr>Findings </vt:lpstr>
      <vt:lpstr>PowerPoint Presentation</vt:lpstr>
      <vt:lpstr>PowerPoint Presentation</vt:lpstr>
      <vt:lpstr>PowerPoint Presentation</vt:lpstr>
      <vt:lpstr>PowerPoint Presentation</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630</cp:revision>
  <dcterms:created xsi:type="dcterms:W3CDTF">2022-02-26T15:31:46Z</dcterms:created>
  <dcterms:modified xsi:type="dcterms:W3CDTF">2022-02-27T11:59:47Z</dcterms:modified>
</cp:coreProperties>
</file>