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1" autoAdjust="0"/>
    <p:restoredTop sz="94660"/>
  </p:normalViewPr>
  <p:slideViewPr>
    <p:cSldViewPr snapToGrid="0">
      <p:cViewPr varScale="1">
        <p:scale>
          <a:sx n="76" d="100"/>
          <a:sy n="76" d="100"/>
        </p:scale>
        <p:origin x="6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8/15/2017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28401" y="1966586"/>
            <a:ext cx="8107029" cy="2029681"/>
          </a:xfrm>
        </p:spPr>
        <p:txBody>
          <a:bodyPr>
            <a:normAutofit/>
          </a:bodyPr>
          <a:lstStyle/>
          <a:p>
            <a:r>
              <a:rPr lang="es-GT" sz="6600" dirty="0" smtClean="0">
                <a:solidFill>
                  <a:schemeClr val="accent6">
                    <a:lumMod val="75000"/>
                  </a:schemeClr>
                </a:solidFill>
              </a:rPr>
              <a:t>Defensa Publica Penal </a:t>
            </a:r>
            <a:endParaRPr lang="es-GT" sz="6600" dirty="0">
              <a:solidFill>
                <a:schemeClr val="accent6">
                  <a:lumMod val="75000"/>
                </a:schemeClr>
              </a:solidFill>
            </a:endParaRPr>
          </a:p>
        </p:txBody>
      </p:sp>
    </p:spTree>
    <p:extLst>
      <p:ext uri="{BB962C8B-B14F-4D97-AF65-F5344CB8AC3E}">
        <p14:creationId xmlns:p14="http://schemas.microsoft.com/office/powerpoint/2010/main" val="3334237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933183" y="601031"/>
            <a:ext cx="6096000" cy="5355312"/>
          </a:xfrm>
          <a:prstGeom prst="rect">
            <a:avLst/>
          </a:prstGeom>
        </p:spPr>
        <p:txBody>
          <a:bodyPr>
            <a:spAutoFit/>
          </a:bodyPr>
          <a:lstStyle/>
          <a:p>
            <a:pPr algn="just"/>
            <a:r>
              <a:rPr lang="es-GT" b="1" dirty="0">
                <a:solidFill>
                  <a:srgbClr val="800000"/>
                </a:solidFill>
                <a:latin typeface="Times New Roman" panose="02020603050405020304" pitchFamily="18" charset="0"/>
              </a:rPr>
              <a:t>¿</a:t>
            </a:r>
            <a:r>
              <a:rPr lang="es-GT" b="1" dirty="0">
                <a:latin typeface="Times New Roman" panose="02020603050405020304" pitchFamily="18" charset="0"/>
              </a:rPr>
              <a:t>A quiénes </a:t>
            </a:r>
            <a:r>
              <a:rPr lang="es-GT" b="1" dirty="0" smtClean="0">
                <a:latin typeface="Times New Roman" panose="02020603050405020304" pitchFamily="18" charset="0"/>
              </a:rPr>
              <a:t>atendemos? La</a:t>
            </a:r>
            <a:r>
              <a:rPr lang="es-GT" dirty="0" smtClean="0">
                <a:latin typeface="inherit"/>
              </a:rPr>
              <a:t> </a:t>
            </a:r>
            <a:r>
              <a:rPr lang="es-GT" dirty="0">
                <a:latin typeface="inherit"/>
              </a:rPr>
              <a:t>atención está orientada a personas de escasos recursos económicos, sin embargo, la Ley contempla que en aquellos casos de excepción, en los cuales se compruebe mediante una investigación socio-económica, que la persona, si cuenta con recursos económicos, esta deberá reembolsar al Instituto, los honorarios y costas procesales ocasionados.</a:t>
            </a:r>
            <a:endParaRPr lang="es-GT" dirty="0">
              <a:latin typeface="Verdana" panose="020B0604030504040204" pitchFamily="34" charset="0"/>
            </a:endParaRPr>
          </a:p>
          <a:p>
            <a:pPr algn="just"/>
            <a:r>
              <a:rPr lang="es-GT" dirty="0">
                <a:latin typeface="Verdana" panose="020B0604030504040204" pitchFamily="34" charset="0"/>
              </a:rPr>
              <a:t>El perfil de la población atendida es el siguiente:</a:t>
            </a:r>
          </a:p>
          <a:p>
            <a:pPr>
              <a:buFont typeface="Arial" panose="020B0604020202020204" pitchFamily="34" charset="0"/>
              <a:buChar char="•"/>
            </a:pPr>
            <a:r>
              <a:rPr lang="es-GT" dirty="0">
                <a:latin typeface="inherit"/>
              </a:rPr>
              <a:t>Personas adultas sujetas a procesos penales.</a:t>
            </a:r>
          </a:p>
          <a:p>
            <a:pPr>
              <a:buFont typeface="Arial" panose="020B0604020202020204" pitchFamily="34" charset="0"/>
              <a:buChar char="•"/>
            </a:pPr>
            <a:r>
              <a:rPr lang="es-GT" dirty="0">
                <a:latin typeface="inherit"/>
              </a:rPr>
              <a:t>Niñez y Adolescentes en Conflicto con la Ley Penal.</a:t>
            </a:r>
          </a:p>
          <a:p>
            <a:pPr>
              <a:buFont typeface="Arial" panose="020B0604020202020204" pitchFamily="34" charset="0"/>
              <a:buChar char="•"/>
            </a:pPr>
            <a:r>
              <a:rPr lang="es-GT" dirty="0">
                <a:latin typeface="inherit"/>
              </a:rPr>
              <a:t>Población Indígena (Defensorías Étnicas ).</a:t>
            </a:r>
          </a:p>
          <a:p>
            <a:pPr>
              <a:buFont typeface="Arial" panose="020B0604020202020204" pitchFamily="34" charset="0"/>
              <a:buChar char="•"/>
            </a:pPr>
            <a:r>
              <a:rPr lang="es-GT" dirty="0">
                <a:latin typeface="inherit"/>
              </a:rPr>
              <a:t>Atención de casos con enfoque de género.</a:t>
            </a:r>
          </a:p>
          <a:p>
            <a:pPr>
              <a:buFont typeface="Arial" panose="020B0604020202020204" pitchFamily="34" charset="0"/>
              <a:buChar char="•"/>
            </a:pPr>
            <a:r>
              <a:rPr lang="es-GT" dirty="0">
                <a:latin typeface="inherit"/>
              </a:rPr>
              <a:t>Asistencia jurídica gratuita a víctimas de violencia y en temas de familia.</a:t>
            </a:r>
          </a:p>
          <a:p>
            <a:pPr algn="just"/>
            <a:r>
              <a:rPr lang="es-GT" dirty="0"/>
              <a:t/>
            </a:r>
            <a:br>
              <a:rPr lang="es-GT" dirty="0"/>
            </a:br>
            <a:r>
              <a:rPr lang="es-GT" b="1" dirty="0">
                <a:latin typeface="Times New Roman" panose="02020603050405020304" pitchFamily="18" charset="0"/>
              </a:rPr>
              <a:t>Cobertura del </a:t>
            </a:r>
            <a:r>
              <a:rPr lang="es-GT" b="1" dirty="0" smtClean="0">
                <a:latin typeface="Times New Roman" panose="02020603050405020304" pitchFamily="18" charset="0"/>
              </a:rPr>
              <a:t>servicio Para</a:t>
            </a:r>
            <a:r>
              <a:rPr lang="es-GT" dirty="0" smtClean="0">
                <a:latin typeface="Verdana" panose="020B0604030504040204" pitchFamily="34" charset="0"/>
              </a:rPr>
              <a:t> </a:t>
            </a:r>
            <a:r>
              <a:rPr lang="es-GT" dirty="0">
                <a:latin typeface="Verdana" panose="020B0604030504040204" pitchFamily="34" charset="0"/>
              </a:rPr>
              <a:t>la prestación de sus servicios, el Instituto cuenta con 36 sedes a nivel nacional, 22 departamentales y 14 m</a:t>
            </a:r>
            <a:r>
              <a:rPr lang="es-GT" dirty="0">
                <a:solidFill>
                  <a:srgbClr val="000000"/>
                </a:solidFill>
                <a:latin typeface="Verdana" panose="020B0604030504040204" pitchFamily="34" charset="0"/>
              </a:rPr>
              <a:t>unicipales, además de 15 Defensorías Indígenas.</a:t>
            </a:r>
            <a:endParaRPr lang="es-GT" b="0" i="0" dirty="0">
              <a:solidFill>
                <a:srgbClr val="000000"/>
              </a:solidFill>
              <a:effectLst/>
              <a:latin typeface="Verdana" panose="020B0604030504040204" pitchFamily="34" charset="0"/>
            </a:endParaRPr>
          </a:p>
        </p:txBody>
      </p:sp>
      <p:pic>
        <p:nvPicPr>
          <p:cNvPr id="5" name="Imagen 4"/>
          <p:cNvPicPr>
            <a:picLocks noChangeAspect="1"/>
          </p:cNvPicPr>
          <p:nvPr/>
        </p:nvPicPr>
        <p:blipFill>
          <a:blip r:embed="rId2"/>
          <a:stretch>
            <a:fillRect/>
          </a:stretch>
        </p:blipFill>
        <p:spPr>
          <a:xfrm>
            <a:off x="8283316" y="601031"/>
            <a:ext cx="3441046" cy="5185994"/>
          </a:xfrm>
          <a:prstGeom prst="rect">
            <a:avLst/>
          </a:prstGeom>
        </p:spPr>
      </p:pic>
    </p:spTree>
    <p:extLst>
      <p:ext uri="{BB962C8B-B14F-4D97-AF65-F5344CB8AC3E}">
        <p14:creationId xmlns:p14="http://schemas.microsoft.com/office/powerpoint/2010/main" val="4015307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53019" y="1678488"/>
            <a:ext cx="2840911" cy="3748522"/>
          </a:xfrm>
          <a:prstGeom prst="rect">
            <a:avLst/>
          </a:prstGeom>
        </p:spPr>
      </p:pic>
      <p:sp>
        <p:nvSpPr>
          <p:cNvPr id="5" name="CuadroTexto 4"/>
          <p:cNvSpPr txBox="1"/>
          <p:nvPr/>
        </p:nvSpPr>
        <p:spPr>
          <a:xfrm>
            <a:off x="4597052" y="914400"/>
            <a:ext cx="6526060" cy="4893647"/>
          </a:xfrm>
          <a:prstGeom prst="rect">
            <a:avLst/>
          </a:prstGeom>
          <a:noFill/>
        </p:spPr>
        <p:txBody>
          <a:bodyPr wrap="square" rtlCol="0">
            <a:spAutoFit/>
          </a:bodyPr>
          <a:lstStyle/>
          <a:p>
            <a:r>
              <a:rPr lang="es-GT" b="1" dirty="0" smtClean="0"/>
              <a:t>EL</a:t>
            </a:r>
            <a:r>
              <a:rPr lang="es-GT" sz="2400" b="1" dirty="0"/>
              <a:t> Instituto de la Defensa Pública Penal (IDPP)</a:t>
            </a:r>
            <a:r>
              <a:rPr lang="es-GT" sz="2400" dirty="0"/>
              <a:t> es el organismo administrador del servicio público de defensa penal, para asistir gratuitamente a personas de escasos recursos económicos. También tiene a su cargo las funciones de gestión, administración y control de los abogados en ejercicio profesional privado cuando realicen funciones de defensa pública. Asimismo, la institución goza de autonomía funcional y total independencia técnica para el cumplimiento de su función, todo de acuerdo al artículo 1 de la Ley del Servicio Público de Defensa Penal.</a:t>
            </a:r>
            <a:endParaRPr lang="es-GT" sz="2400" dirty="0"/>
          </a:p>
        </p:txBody>
      </p:sp>
    </p:spTree>
    <p:extLst>
      <p:ext uri="{BB962C8B-B14F-4D97-AF65-F5344CB8AC3E}">
        <p14:creationId xmlns:p14="http://schemas.microsoft.com/office/powerpoint/2010/main" val="6321178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70137" y="566306"/>
            <a:ext cx="6096000" cy="5324535"/>
          </a:xfrm>
          <a:prstGeom prst="rect">
            <a:avLst/>
          </a:prstGeom>
        </p:spPr>
        <p:txBody>
          <a:bodyPr>
            <a:spAutoFit/>
          </a:bodyPr>
          <a:lstStyle/>
          <a:p>
            <a:r>
              <a:rPr lang="es-GT" sz="2000" dirty="0" smtClean="0">
                <a:solidFill>
                  <a:srgbClr val="000000"/>
                </a:solidFill>
                <a:latin typeface="Linux Libertine"/>
              </a:rPr>
              <a:t>Funciones</a:t>
            </a:r>
            <a:endParaRPr lang="es-GT" sz="2000" dirty="0">
              <a:solidFill>
                <a:srgbClr val="000000"/>
              </a:solidFill>
              <a:latin typeface="Linux Libertine"/>
            </a:endParaRPr>
          </a:p>
          <a:p>
            <a:r>
              <a:rPr lang="es-GT" sz="2000" dirty="0">
                <a:solidFill>
                  <a:srgbClr val="222222"/>
                </a:solidFill>
                <a:latin typeface="Arial" panose="020B0604020202020204" pitchFamily="34" charset="0"/>
              </a:rPr>
              <a:t>La Ley de Servicio Público de Defensa Penal, establece que el IDPP tiene competencia para:</a:t>
            </a:r>
          </a:p>
          <a:p>
            <a:r>
              <a:rPr lang="es-GT" sz="2000" dirty="0">
                <a:solidFill>
                  <a:srgbClr val="222222"/>
                </a:solidFill>
                <a:latin typeface="Arial" panose="020B0604020202020204" pitchFamily="34" charset="0"/>
              </a:rPr>
              <a:t>1. Intervenir en la representación de las personas de escasos recursos económicos sometidas a proceso penal, a partir de cualquier sindicación que las señale como posibles autores de un hecho punible o de participar en él, incluso ante las autoridades de la persecución penal.</a:t>
            </a:r>
          </a:p>
          <a:p>
            <a:r>
              <a:rPr lang="es-GT" sz="2000" dirty="0">
                <a:solidFill>
                  <a:srgbClr val="222222"/>
                </a:solidFill>
                <a:latin typeface="Arial" panose="020B0604020202020204" pitchFamily="34" charset="0"/>
              </a:rPr>
              <a:t>2. Asistir a cualquier persona de escasos recursos que solicite asesoría jurídica cuando ésta considere que pudiera estar sindicada en un procedimiento penal.</a:t>
            </a:r>
          </a:p>
          <a:p>
            <a:r>
              <a:rPr lang="es-GT" sz="2000" dirty="0">
                <a:solidFill>
                  <a:srgbClr val="222222"/>
                </a:solidFill>
                <a:latin typeface="Arial" panose="020B0604020202020204" pitchFamily="34" charset="0"/>
              </a:rPr>
              <a:t>3. Intervenir, a través de los defensores de oficio, cuando la persona no tuviere o, no nombrare defensor de confianza, en las formas que establece la Ley.</a:t>
            </a:r>
            <a:endParaRPr lang="es-GT" sz="2000" b="0" i="0" dirty="0">
              <a:solidFill>
                <a:srgbClr val="222222"/>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7766137" y="1052186"/>
            <a:ext cx="3846312" cy="4087094"/>
          </a:xfrm>
          <a:prstGeom prst="rect">
            <a:avLst/>
          </a:prstGeom>
        </p:spPr>
      </p:pic>
    </p:spTree>
    <p:extLst>
      <p:ext uri="{BB962C8B-B14F-4D97-AF65-F5344CB8AC3E}">
        <p14:creationId xmlns:p14="http://schemas.microsoft.com/office/powerpoint/2010/main" val="9438627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65962" y="419249"/>
            <a:ext cx="10020822" cy="5355312"/>
          </a:xfrm>
          <a:prstGeom prst="rect">
            <a:avLst/>
          </a:prstGeom>
        </p:spPr>
        <p:txBody>
          <a:bodyPr wrap="square">
            <a:spAutoFit/>
          </a:bodyPr>
          <a:lstStyle/>
          <a:p>
            <a:r>
              <a:rPr lang="es-GT" b="1" dirty="0">
                <a:solidFill>
                  <a:srgbClr val="000000"/>
                </a:solidFill>
                <a:latin typeface="Arial" panose="020B0604020202020204" pitchFamily="34" charset="0"/>
              </a:rPr>
              <a:t>Consejo del </a:t>
            </a:r>
            <a:r>
              <a:rPr lang="es-GT" b="1" dirty="0" smtClean="0">
                <a:solidFill>
                  <a:srgbClr val="000000"/>
                </a:solidFill>
                <a:latin typeface="Arial" panose="020B0604020202020204" pitchFamily="34" charset="0"/>
              </a:rPr>
              <a:t>IDPP</a:t>
            </a:r>
            <a:endParaRPr lang="es-GT" b="1" dirty="0">
              <a:solidFill>
                <a:srgbClr val="000000"/>
              </a:solidFill>
              <a:latin typeface="Arial" panose="020B0604020202020204" pitchFamily="34" charset="0"/>
            </a:endParaRPr>
          </a:p>
          <a:p>
            <a:r>
              <a:rPr lang="es-GT" dirty="0">
                <a:solidFill>
                  <a:srgbClr val="222222"/>
                </a:solidFill>
                <a:latin typeface="Arial" panose="020B0604020202020204" pitchFamily="34" charset="0"/>
              </a:rPr>
              <a:t>El Consejo del Instituto de la Defensa Pública Penal lo integran:</a:t>
            </a:r>
          </a:p>
          <a:p>
            <a:r>
              <a:rPr lang="es-GT" dirty="0">
                <a:solidFill>
                  <a:srgbClr val="222222"/>
                </a:solidFill>
                <a:latin typeface="Arial" panose="020B0604020202020204" pitchFamily="34" charset="0"/>
              </a:rPr>
              <a:t>a) </a:t>
            </a:r>
            <a:r>
              <a:rPr lang="es-GT" dirty="0" smtClean="0">
                <a:solidFill>
                  <a:srgbClr val="222222"/>
                </a:solidFill>
                <a:latin typeface="Arial" panose="020B0604020202020204" pitchFamily="34" charset="0"/>
              </a:rPr>
              <a:t>o </a:t>
            </a:r>
            <a:r>
              <a:rPr lang="es-GT" dirty="0">
                <a:solidFill>
                  <a:srgbClr val="222222"/>
                </a:solidFill>
                <a:latin typeface="Arial" panose="020B0604020202020204" pitchFamily="34" charset="0"/>
              </a:rPr>
              <a:t>por la Asamblea de Defensores.</a:t>
            </a:r>
          </a:p>
          <a:p>
            <a:r>
              <a:rPr lang="es-GT" dirty="0">
                <a:solidFill>
                  <a:srgbClr val="222222"/>
                </a:solidFill>
                <a:latin typeface="Arial" panose="020B0604020202020204" pitchFamily="34" charset="0"/>
              </a:rPr>
              <a:t>Los miembros especificados </a:t>
            </a:r>
            <a:r>
              <a:rPr lang="es-GT" dirty="0" smtClean="0">
                <a:latin typeface="Arial" panose="020B0604020202020204" pitchFamily="34" charset="0"/>
              </a:rPr>
              <a:t>El</a:t>
            </a:r>
            <a:r>
              <a:rPr lang="es-GT" dirty="0">
                <a:latin typeface="Arial" panose="020B0604020202020204" pitchFamily="34" charset="0"/>
              </a:rPr>
              <a:t> Presidente de la Corte Suprema de Justicia;</a:t>
            </a:r>
          </a:p>
          <a:p>
            <a:r>
              <a:rPr lang="es-GT" dirty="0">
                <a:latin typeface="Arial" panose="020B0604020202020204" pitchFamily="34" charset="0"/>
              </a:rPr>
              <a:t>b) Un Representante del Colegio de Abogados y Notarios de Guatemala;</a:t>
            </a:r>
          </a:p>
          <a:p>
            <a:r>
              <a:rPr lang="es-GT" dirty="0">
                <a:latin typeface="Arial" panose="020B0604020202020204" pitchFamily="34" charset="0"/>
              </a:rPr>
              <a:t>c) Un Representante de los decanos de las Facultades de Derecho de las Universidades de Guatemala;</a:t>
            </a:r>
          </a:p>
          <a:p>
            <a:r>
              <a:rPr lang="es-GT" dirty="0">
                <a:latin typeface="Arial" panose="020B0604020202020204" pitchFamily="34" charset="0"/>
              </a:rPr>
              <a:t>d) Un Representante de los Defensores de Planta, elect</a:t>
            </a:r>
            <a:r>
              <a:rPr lang="es-GT" dirty="0" smtClean="0">
                <a:solidFill>
                  <a:srgbClr val="222222"/>
                </a:solidFill>
                <a:latin typeface="Arial" panose="020B0604020202020204" pitchFamily="34" charset="0"/>
              </a:rPr>
              <a:t>n </a:t>
            </a:r>
            <a:r>
              <a:rPr lang="es-GT" dirty="0">
                <a:solidFill>
                  <a:srgbClr val="222222"/>
                </a:solidFill>
                <a:latin typeface="Arial" panose="020B0604020202020204" pitchFamily="34" charset="0"/>
              </a:rPr>
              <a:t>los literales b), c) y d) durarán en sus cargos tres años, pudiendo nuevamente ser nombrados. La elección del presidente del Consejo se realizará conforme al procedimiento interno establecido por el Reglamento. Exceptuando a los miembros del Consejo establecidos en los literales b), c) y d), los demás integrantes podrán delegar sus funciones en quienes consideren pertinente. Quedará válidamente constituido el Consejo, con la concurrencia de la mitad más uno de sus miembros. El mismo quórum bastará para la celebración de sesiones; las decisiones del Consejo se adoptarán con el voto de la mitad más uno de sus concurrentes.</a:t>
            </a:r>
          </a:p>
          <a:p>
            <a:r>
              <a:rPr lang="es-GT" dirty="0">
                <a:solidFill>
                  <a:srgbClr val="222222"/>
                </a:solidFill>
                <a:latin typeface="Arial" panose="020B0604020202020204" pitchFamily="34" charset="0"/>
              </a:rPr>
              <a:t>El Director General del Instituto de la Defensa Pública Penal, deberá comparecer a las sesiones del Consejo con voz pero sin voto, pudiendo excluirse solamente en los casos que señala la literal c) del artículo 24 de dicha ley y en el supuesto que se discutiera la prórroga de su mandato.</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8547605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82871" y="508668"/>
            <a:ext cx="6096000" cy="2308324"/>
          </a:xfrm>
          <a:prstGeom prst="rect">
            <a:avLst/>
          </a:prstGeom>
        </p:spPr>
        <p:txBody>
          <a:bodyPr>
            <a:spAutoFit/>
          </a:bodyPr>
          <a:lstStyle/>
          <a:p>
            <a:pPr>
              <a:buFont typeface="Arial" panose="020B0604020202020204" pitchFamily="34" charset="0"/>
              <a:buChar char="•"/>
            </a:pPr>
            <a:r>
              <a:rPr lang="es-GT" b="1" dirty="0">
                <a:solidFill>
                  <a:srgbClr val="222222"/>
                </a:solidFill>
                <a:latin typeface="Arial" panose="020B0604020202020204" pitchFamily="34" charset="0"/>
              </a:rPr>
              <a:t>Obligaciones</a:t>
            </a:r>
            <a:endParaRPr lang="es-GT" dirty="0">
              <a:solidFill>
                <a:srgbClr val="222222"/>
              </a:solidFill>
              <a:latin typeface="Arial" panose="020B0604020202020204" pitchFamily="34" charset="0"/>
            </a:endParaRPr>
          </a:p>
          <a:p>
            <a:r>
              <a:rPr lang="es-GT" dirty="0">
                <a:solidFill>
                  <a:srgbClr val="222222"/>
                </a:solidFill>
                <a:latin typeface="Arial" panose="020B0604020202020204" pitchFamily="34" charset="0"/>
              </a:rPr>
              <a:t>Los Defensores Públicos deben respetar las normas legales y reglamentarias del Instituto de la Defensa Pública Penal, además de las siguientes:</a:t>
            </a:r>
          </a:p>
          <a:p>
            <a:r>
              <a:rPr lang="es-GT" dirty="0">
                <a:solidFill>
                  <a:srgbClr val="222222"/>
                </a:solidFill>
                <a:latin typeface="Arial" panose="020B0604020202020204" pitchFamily="34" charset="0"/>
              </a:rPr>
              <a:t>a) Prestar la debida asistencia jurídica y trato respetuoso a sus patrocinados;</a:t>
            </a:r>
          </a:p>
          <a:p>
            <a:r>
              <a:rPr lang="es-GT" dirty="0">
                <a:solidFill>
                  <a:srgbClr val="222222"/>
                </a:solidFill>
                <a:latin typeface="Arial" panose="020B0604020202020204" pitchFamily="34" charset="0"/>
              </a:rPr>
              <a:t>b) Comportarse de manera decorosa durante el desempeño de sus funciones</a:t>
            </a:r>
            <a:endParaRPr lang="es-GT" b="0" i="0" dirty="0">
              <a:solidFill>
                <a:srgbClr val="222222"/>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5248406" y="3256767"/>
            <a:ext cx="4096011" cy="2981194"/>
          </a:xfrm>
          <a:prstGeom prst="rect">
            <a:avLst/>
          </a:prstGeom>
        </p:spPr>
      </p:pic>
    </p:spTree>
    <p:extLst>
      <p:ext uri="{BB962C8B-B14F-4D97-AF65-F5344CB8AC3E}">
        <p14:creationId xmlns:p14="http://schemas.microsoft.com/office/powerpoint/2010/main" val="35278602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45502" y="605311"/>
            <a:ext cx="6096000" cy="6001643"/>
          </a:xfrm>
          <a:prstGeom prst="rect">
            <a:avLst/>
          </a:prstGeom>
        </p:spPr>
        <p:txBody>
          <a:bodyPr>
            <a:spAutoFit/>
          </a:bodyPr>
          <a:lstStyle/>
          <a:p>
            <a:r>
              <a:rPr lang="es-GT" sz="2400" dirty="0">
                <a:latin typeface="Open Sans"/>
              </a:rPr>
              <a:t>El IDPP desarrolla los procesos correspondientes para que la persona tenga el amparo de intervenciones penales acorde a los derechos humanos y a los derechos que dicta la Constitución Pública de la República de Guatemala en cada una de las etapas de un juicio (IDPP, 2012).</a:t>
            </a:r>
          </a:p>
          <a:p>
            <a:r>
              <a:rPr lang="es-GT" sz="2400" dirty="0">
                <a:latin typeface="Open Sans"/>
              </a:rPr>
              <a:t>Presta servicios de defensa legal gratuita en el rubro penal y asiste a las personas sindicadas de la comisión de un delito, así como a las mujeres víctimas de violencia. Además, toma en cuenta los tratados internacionales ratificados en Guatemala, como la Ley Contra el Femicidio y Otras Formas de Violencia Contra la Mujer y los Acuerdos de Paz (IDPP, 2012).</a:t>
            </a:r>
            <a:endParaRPr lang="es-GT" sz="2400" b="0" i="0" dirty="0">
              <a:effectLst/>
              <a:latin typeface="Open Sans"/>
            </a:endParaRPr>
          </a:p>
        </p:txBody>
      </p:sp>
      <p:pic>
        <p:nvPicPr>
          <p:cNvPr id="5" name="Imagen 4"/>
          <p:cNvPicPr>
            <a:picLocks noChangeAspect="1"/>
          </p:cNvPicPr>
          <p:nvPr/>
        </p:nvPicPr>
        <p:blipFill>
          <a:blip r:embed="rId2"/>
          <a:stretch>
            <a:fillRect/>
          </a:stretch>
        </p:blipFill>
        <p:spPr>
          <a:xfrm>
            <a:off x="8436281" y="977029"/>
            <a:ext cx="3407469" cy="4300489"/>
          </a:xfrm>
          <a:prstGeom prst="rect">
            <a:avLst/>
          </a:prstGeom>
        </p:spPr>
      </p:pic>
    </p:spTree>
    <p:extLst>
      <p:ext uri="{BB962C8B-B14F-4D97-AF65-F5344CB8AC3E}">
        <p14:creationId xmlns:p14="http://schemas.microsoft.com/office/powerpoint/2010/main" val="3763204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78071" y="1414108"/>
            <a:ext cx="9994213" cy="954107"/>
          </a:xfrm>
          <a:prstGeom prst="rect">
            <a:avLst/>
          </a:prstGeom>
          <a:noFill/>
        </p:spPr>
        <p:txBody>
          <a:bodyPr wrap="square" lIns="91440" tIns="45720" rIns="91440" bIns="45720">
            <a:spAutoFit/>
          </a:bodyPr>
          <a:lstStyle/>
          <a:p>
            <a:pPr algn="ctr"/>
            <a:r>
              <a:rPr lang="es-ES" sz="2800" b="0" cap="none" spc="0" dirty="0" smtClean="0">
                <a:ln w="0"/>
                <a:solidFill>
                  <a:schemeClr val="tx1"/>
                </a:solidFill>
                <a:effectLst>
                  <a:outerShdw blurRad="38100" dist="19050" dir="2700000" algn="tl" rotWithShape="0">
                    <a:schemeClr val="dk1">
                      <a:alpha val="40000"/>
                    </a:schemeClr>
                  </a:outerShdw>
                </a:effectLst>
              </a:rPr>
              <a:t>LA DEFENSA PUBLICA TAMBIEN CUENTA CON SEDES UBICADAS EN :</a:t>
            </a:r>
            <a:endParaRPr lang="es-ES" sz="2800" b="0" cap="none" spc="0" dirty="0">
              <a:ln w="0"/>
              <a:solidFill>
                <a:schemeClr val="tx1"/>
              </a:solidFill>
              <a:effectLst>
                <a:outerShdw blurRad="38100" dist="19050" dir="2700000" algn="tl" rotWithShape="0">
                  <a:schemeClr val="dk1">
                    <a:alpha val="40000"/>
                  </a:schemeClr>
                </a:outerShdw>
              </a:effectLst>
            </a:endParaRPr>
          </a:p>
        </p:txBody>
      </p:sp>
      <p:pic>
        <p:nvPicPr>
          <p:cNvPr id="5" name="Imagen 4"/>
          <p:cNvPicPr>
            <a:picLocks noChangeAspect="1"/>
          </p:cNvPicPr>
          <p:nvPr/>
        </p:nvPicPr>
        <p:blipFill>
          <a:blip r:embed="rId2"/>
          <a:stretch>
            <a:fillRect/>
          </a:stretch>
        </p:blipFill>
        <p:spPr>
          <a:xfrm>
            <a:off x="4684735" y="2956937"/>
            <a:ext cx="4020854" cy="2409667"/>
          </a:xfrm>
          <a:prstGeom prst="rect">
            <a:avLst/>
          </a:prstGeom>
        </p:spPr>
      </p:pic>
    </p:spTree>
    <p:extLst>
      <p:ext uri="{BB962C8B-B14F-4D97-AF65-F5344CB8AC3E}">
        <p14:creationId xmlns:p14="http://schemas.microsoft.com/office/powerpoint/2010/main" val="3860671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16065" y="651353"/>
            <a:ext cx="9670093" cy="5016758"/>
          </a:xfrm>
          <a:prstGeom prst="rect">
            <a:avLst/>
          </a:prstGeom>
        </p:spPr>
        <p:txBody>
          <a:bodyPr wrap="square">
            <a:spAutoFit/>
          </a:bodyPr>
          <a:lstStyle/>
          <a:p>
            <a:r>
              <a:rPr lang="es-GT" sz="2000" b="1" dirty="0"/>
              <a:t>SEDE COORDINADOR DIRECCION TELEFONO 1 Abogados Públicos en Formación (Anexo I) Licda. Lidia </a:t>
            </a:r>
            <a:r>
              <a:rPr lang="es-GT" sz="2000" b="1" dirty="0" err="1"/>
              <a:t>Octavila</a:t>
            </a:r>
            <a:r>
              <a:rPr lang="es-GT" sz="2000" b="1" dirty="0"/>
              <a:t> Herrera Ruano 6a. Avenida "A" 10- 52, Zona 1 2232-2602 2230-3329 2230-3331 2230-3339 2230-3335 Unidad de Impugnaciones (Anexo I) Licda. Nydia </a:t>
            </a:r>
            <a:r>
              <a:rPr lang="es-GT" sz="2000" b="1" dirty="0" err="1"/>
              <a:t>Arevalo</a:t>
            </a:r>
            <a:r>
              <a:rPr lang="es-GT" sz="2000" b="1" dirty="0"/>
              <a:t> de </a:t>
            </a:r>
            <a:r>
              <a:rPr lang="es-GT" sz="2000" b="1" dirty="0" err="1"/>
              <a:t>Corzantes</a:t>
            </a:r>
            <a:r>
              <a:rPr lang="es-GT" sz="2000" b="1" dirty="0"/>
              <a:t> 6a. Avenida "A" 10- 52, Zona 1 2238-3626 2238- 3425 2 Unidad Apoyo Técnico, Trabajo Social y Psicología (Anexo II) Lic. Luis Oscar Díaz Samayoa 11 Calle 8-49 Zona 1 2220-0815 2232-8140 Oficinas anexas de la Unidad de Formación y Capacitación Lic. </a:t>
            </a:r>
            <a:r>
              <a:rPr lang="es-GT" sz="2000" b="1" dirty="0" err="1"/>
              <a:t>Idonaldo</a:t>
            </a:r>
            <a:r>
              <a:rPr lang="es-GT" sz="2000" b="1" dirty="0"/>
              <a:t> Fuentes Orozco 11 Calle 8-49 Zona 1 2251-3132 Unidad de Cobro y Pago (Anexo II) Lic. Luis </a:t>
            </a:r>
            <a:r>
              <a:rPr lang="es-GT" sz="2000" b="1" dirty="0" err="1"/>
              <a:t>Angel</a:t>
            </a:r>
            <a:r>
              <a:rPr lang="es-GT" sz="2000" b="1" dirty="0"/>
              <a:t> </a:t>
            </a:r>
            <a:r>
              <a:rPr lang="es-GT" sz="2000" b="1" dirty="0" err="1"/>
              <a:t>Marroquin</a:t>
            </a:r>
            <a:r>
              <a:rPr lang="es-GT" sz="2000" b="1" dirty="0"/>
              <a:t> 11 Calle 8-49 Zona 1 2220-0819 3 Unidad de Formación y </a:t>
            </a:r>
            <a:r>
              <a:rPr lang="es-GT" sz="2000" b="1" dirty="0" err="1"/>
              <a:t>Capacitaciòn</a:t>
            </a:r>
            <a:r>
              <a:rPr lang="es-GT" sz="2000" b="1" dirty="0"/>
              <a:t> (Anexo III) Lic. </a:t>
            </a:r>
            <a:r>
              <a:rPr lang="es-GT" sz="2000" b="1" dirty="0" err="1"/>
              <a:t>Idonaldo</a:t>
            </a:r>
            <a:r>
              <a:rPr lang="es-GT" sz="2000" b="1" dirty="0"/>
              <a:t> Fuentes Orozco 7a. Avenida 10-17, Zona 1 2232-3241 Departamento de </a:t>
            </a:r>
            <a:r>
              <a:rPr lang="es-GT" sz="2000" b="1" dirty="0" err="1"/>
              <a:t>Estadìstica</a:t>
            </a:r>
            <a:r>
              <a:rPr lang="es-GT" sz="2000" b="1" dirty="0"/>
              <a:t> (Anexo III) Lic. </a:t>
            </a:r>
            <a:r>
              <a:rPr lang="es-GT" sz="2000" b="1" dirty="0" err="1"/>
              <a:t>Rudin</a:t>
            </a:r>
            <a:r>
              <a:rPr lang="es-GT" sz="2000" b="1" dirty="0"/>
              <a:t> Rene </a:t>
            </a:r>
            <a:r>
              <a:rPr lang="es-GT" sz="2000" b="1" dirty="0" err="1"/>
              <a:t>Gonzàlez</a:t>
            </a:r>
            <a:r>
              <a:rPr lang="es-GT" sz="2000" b="1" dirty="0"/>
              <a:t> 7a. Avenida 10-17, Zona 1 2230-0691 Departamento de Planificación (Anexo III) Lic. Eduardo Alberto Guerra 7a. Avenida 10-17, Zona 1 2230-2728 4 Unidad de Asignaciones, Torre Tribunales Lic. </a:t>
            </a:r>
            <a:r>
              <a:rPr lang="es-GT" sz="2000" b="1" dirty="0" err="1"/>
              <a:t>Victor</a:t>
            </a:r>
            <a:r>
              <a:rPr lang="es-GT" sz="2000" b="1" dirty="0"/>
              <a:t> Manuel Chávez 7a. Ave y 21 calle Zona 1, Torre de Tribunales 11vo. Nivel 2232-1214 5 Unidad de Ejecución, Torre Tribunales Licda. Patricia </a:t>
            </a:r>
            <a:r>
              <a:rPr lang="es-GT" sz="2000" b="1" dirty="0" err="1"/>
              <a:t>Secaida</a:t>
            </a:r>
            <a:r>
              <a:rPr lang="es-GT" sz="2000" b="1" dirty="0"/>
              <a:t> </a:t>
            </a:r>
            <a:r>
              <a:rPr lang="es-GT" sz="2000" b="1" dirty="0" err="1"/>
              <a:t>Marroquin</a:t>
            </a:r>
            <a:r>
              <a:rPr lang="es-GT" sz="2000" b="1" dirty="0"/>
              <a:t> 7a. Ave y 21 calle Zona 1, Torre de Tribunales 11vo. Nivel 2220-3769 </a:t>
            </a:r>
          </a:p>
        </p:txBody>
      </p:sp>
    </p:spTree>
    <p:extLst>
      <p:ext uri="{BB962C8B-B14F-4D97-AF65-F5344CB8AC3E}">
        <p14:creationId xmlns:p14="http://schemas.microsoft.com/office/powerpoint/2010/main" val="87277085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defensa publica penal guatemala S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010" y="996161"/>
            <a:ext cx="3138770" cy="4062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77841" y="996161"/>
            <a:ext cx="6096000" cy="4401205"/>
          </a:xfrm>
          <a:prstGeom prst="rect">
            <a:avLst/>
          </a:prstGeom>
        </p:spPr>
        <p:txBody>
          <a:bodyPr>
            <a:spAutoFit/>
          </a:bodyPr>
          <a:lstStyle/>
          <a:p>
            <a:pPr algn="just"/>
            <a:r>
              <a:rPr lang="es-GT" sz="2000" b="1" dirty="0">
                <a:latin typeface="Times New Roman" panose="02020603050405020304" pitchFamily="18" charset="0"/>
              </a:rPr>
              <a:t>¿Qué es el Instituto de la Defensa Pública </a:t>
            </a:r>
            <a:r>
              <a:rPr lang="es-GT" sz="2000" b="1" dirty="0" smtClean="0">
                <a:latin typeface="Times New Roman" panose="02020603050405020304" pitchFamily="18" charset="0"/>
              </a:rPr>
              <a:t>Penal? El</a:t>
            </a:r>
            <a:r>
              <a:rPr lang="es-GT" sz="2000" dirty="0" smtClean="0">
                <a:latin typeface="Verdana" panose="020B0604030504040204" pitchFamily="34" charset="0"/>
              </a:rPr>
              <a:t> </a:t>
            </a:r>
            <a:r>
              <a:rPr lang="es-GT" sz="2000" dirty="0">
                <a:latin typeface="Verdana" panose="020B0604030504040204" pitchFamily="34" charset="0"/>
              </a:rPr>
              <a:t>estado de Guatemala por medio del Instituto de la Defensa Publica Penal presta el servicio de defensa legal gratuita en el ramo penal, asistiendo a sindicados de la comisión de un delito y a las mujeres víctimas de violencia intrafamiliar y sus familiares; de conformidad a lo establecido en la Constitución Política de la República de Guatemala, Tratados y Convenios Internacionales en materia de derechos humanos ratificados por el estado de Guatemala, Ley del Servicio Público de Defensa </a:t>
            </a:r>
            <a:r>
              <a:rPr lang="es-GT" sz="2000" dirty="0" err="1">
                <a:latin typeface="Verdana" panose="020B0604030504040204" pitchFamily="34" charset="0"/>
              </a:rPr>
              <a:t>Penal,y</a:t>
            </a:r>
            <a:r>
              <a:rPr lang="es-GT" sz="2000" dirty="0">
                <a:latin typeface="Verdana" panose="020B0604030504040204" pitchFamily="34" charset="0"/>
              </a:rPr>
              <a:t> Ley Contra el Femicidio y Otras Formas de Violencia Contra La Mujer.</a:t>
            </a:r>
            <a:endParaRPr lang="es-GT" sz="2000" b="0" i="0" dirty="0">
              <a:effectLst/>
              <a:latin typeface="Verdana" panose="020B0604030504040204" pitchFamily="34" charset="0"/>
            </a:endParaRPr>
          </a:p>
        </p:txBody>
      </p:sp>
    </p:spTree>
    <p:extLst>
      <p:ext uri="{BB962C8B-B14F-4D97-AF65-F5344CB8AC3E}">
        <p14:creationId xmlns:p14="http://schemas.microsoft.com/office/powerpoint/2010/main" val="617457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25</TotalTime>
  <Words>715</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Corbel</vt:lpstr>
      <vt:lpstr>inherit</vt:lpstr>
      <vt:lpstr>Linux Libertine</vt:lpstr>
      <vt:lpstr>Open Sans</vt:lpstr>
      <vt:lpstr>Times New Roman</vt:lpstr>
      <vt:lpstr>Verdana</vt:lpstr>
      <vt:lpstr>Parallax</vt:lpstr>
      <vt:lpstr>Defensa Publica Penal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Publica Penal</dc:title>
  <dc:creator>estudiante de Liceo Compu-market</dc:creator>
  <cp:lastModifiedBy>estudiante de Liceo Compu-market</cp:lastModifiedBy>
  <cp:revision>3</cp:revision>
  <dcterms:created xsi:type="dcterms:W3CDTF">2017-08-15T20:06:09Z</dcterms:created>
  <dcterms:modified xsi:type="dcterms:W3CDTF">2017-08-15T20:31:56Z</dcterms:modified>
</cp:coreProperties>
</file>