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64" r:id="rId5"/>
    <p:sldId id="265" r:id="rId6"/>
    <p:sldId id="258" r:id="rId7"/>
    <p:sldId id="259" r:id="rId8"/>
    <p:sldId id="260" r:id="rId9"/>
    <p:sldId id="261" r:id="rId10"/>
    <p:sldId id="262" r:id="rId11"/>
    <p:sldId id="266" r:id="rId12"/>
    <p:sldId id="267" r:id="rId13"/>
    <p:sldId id="268" r:id="rId14"/>
    <p:sldId id="269" r:id="rId15"/>
    <p:sldId id="270"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bar"/>
        <c:grouping val="clustered"/>
        <c:varyColors val="0"/>
        <c:ser>
          <c:idx val="0"/>
          <c:order val="0"/>
          <c:tx>
            <c:strRef>
              <c:f>Hoja1!$B$1</c:f>
              <c:strCache>
                <c:ptCount val="1"/>
                <c:pt idx="0">
                  <c:v>Serie 1</c:v>
                </c:pt>
              </c:strCache>
            </c:strRef>
          </c:tx>
          <c:spPr>
            <a:solidFill>
              <a:schemeClr val="accent1"/>
            </a:solidFill>
            <a:ln>
              <a:noFill/>
            </a:ln>
            <a:effectLst/>
          </c:spPr>
          <c:invertIfNegative val="0"/>
          <c:cat>
            <c:strRef>
              <c:f>Hoja1!$A$2:$A$5</c:f>
              <c:strCache>
                <c:ptCount val="4"/>
                <c:pt idx="0">
                  <c:v>Preventivo </c:v>
                </c:pt>
                <c:pt idx="1">
                  <c:v>Deductivo </c:v>
                </c:pt>
                <c:pt idx="2">
                  <c:v>Correctivo </c:v>
                </c:pt>
                <c:pt idx="3">
                  <c:v>No lo realizan </c:v>
                </c:pt>
              </c:strCache>
            </c:strRef>
          </c:cat>
          <c:val>
            <c:numRef>
              <c:f>Hoja1!$B$2:$B$5</c:f>
              <c:numCache>
                <c:formatCode>General</c:formatCode>
                <c:ptCount val="4"/>
                <c:pt idx="0">
                  <c:v>21</c:v>
                </c:pt>
                <c:pt idx="1">
                  <c:v>45</c:v>
                </c:pt>
                <c:pt idx="2">
                  <c:v>6</c:v>
                </c:pt>
                <c:pt idx="3">
                  <c:v>50</c:v>
                </c:pt>
              </c:numCache>
            </c:numRef>
          </c:val>
        </c:ser>
        <c:ser>
          <c:idx val="1"/>
          <c:order val="1"/>
          <c:tx>
            <c:strRef>
              <c:f>Hoja1!$C$1</c:f>
              <c:strCache>
                <c:ptCount val="1"/>
                <c:pt idx="0">
                  <c:v>Serie 2</c:v>
                </c:pt>
              </c:strCache>
            </c:strRef>
          </c:tx>
          <c:spPr>
            <a:solidFill>
              <a:schemeClr val="accent2"/>
            </a:solidFill>
            <a:ln>
              <a:noFill/>
            </a:ln>
            <a:effectLst/>
          </c:spPr>
          <c:invertIfNegative val="0"/>
          <c:cat>
            <c:strRef>
              <c:f>Hoja1!$A$2:$A$5</c:f>
              <c:strCache>
                <c:ptCount val="4"/>
                <c:pt idx="0">
                  <c:v>Preventivo </c:v>
                </c:pt>
                <c:pt idx="1">
                  <c:v>Deductivo </c:v>
                </c:pt>
                <c:pt idx="2">
                  <c:v>Correctivo </c:v>
                </c:pt>
                <c:pt idx="3">
                  <c:v>No lo realizan </c:v>
                </c:pt>
              </c:strCache>
            </c:strRef>
          </c:cat>
          <c:val>
            <c:numRef>
              <c:f>Hoja1!$C$2:$C$5</c:f>
              <c:numCache>
                <c:formatCode>General</c:formatCode>
                <c:ptCount val="4"/>
                <c:pt idx="0">
                  <c:v>41</c:v>
                </c:pt>
                <c:pt idx="1">
                  <c:v>42</c:v>
                </c:pt>
                <c:pt idx="2">
                  <c:v>12</c:v>
                </c:pt>
                <c:pt idx="3">
                  <c:v>54</c:v>
                </c:pt>
              </c:numCache>
            </c:numRef>
          </c:val>
        </c:ser>
        <c:ser>
          <c:idx val="2"/>
          <c:order val="2"/>
          <c:tx>
            <c:strRef>
              <c:f>Hoja1!$D$1</c:f>
              <c:strCache>
                <c:ptCount val="1"/>
                <c:pt idx="0">
                  <c:v>Serie 3</c:v>
                </c:pt>
              </c:strCache>
            </c:strRef>
          </c:tx>
          <c:spPr>
            <a:solidFill>
              <a:schemeClr val="accent3"/>
            </a:solidFill>
            <a:ln>
              <a:noFill/>
            </a:ln>
            <a:effectLst/>
          </c:spPr>
          <c:invertIfNegative val="0"/>
          <c:cat>
            <c:strRef>
              <c:f>Hoja1!$A$2:$A$5</c:f>
              <c:strCache>
                <c:ptCount val="4"/>
                <c:pt idx="0">
                  <c:v>Preventivo </c:v>
                </c:pt>
                <c:pt idx="1">
                  <c:v>Deductivo </c:v>
                </c:pt>
                <c:pt idx="2">
                  <c:v>Correctivo </c:v>
                </c:pt>
                <c:pt idx="3">
                  <c:v>No lo realizan </c:v>
                </c:pt>
              </c:strCache>
            </c:strRef>
          </c:cat>
          <c:val>
            <c:numRef>
              <c:f>Hoja1!$D$2:$D$5</c:f>
              <c:numCache>
                <c:formatCode>General</c:formatCode>
                <c:ptCount val="4"/>
                <c:pt idx="0">
                  <c:v>87</c:v>
                </c:pt>
                <c:pt idx="1">
                  <c:v>8</c:v>
                </c:pt>
                <c:pt idx="2">
                  <c:v>89</c:v>
                </c:pt>
                <c:pt idx="3">
                  <c:v>5</c:v>
                </c:pt>
              </c:numCache>
            </c:numRef>
          </c:val>
        </c:ser>
        <c:dLbls>
          <c:showLegendKey val="0"/>
          <c:showVal val="0"/>
          <c:showCatName val="0"/>
          <c:showSerName val="0"/>
          <c:showPercent val="0"/>
          <c:showBubbleSize val="0"/>
        </c:dLbls>
        <c:gapWidth val="182"/>
        <c:axId val="110600776"/>
        <c:axId val="110606264"/>
      </c:barChart>
      <c:catAx>
        <c:axId val="110600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Adobe Caslon Pro Bold" panose="0205070206050A020403" pitchFamily="18" charset="0"/>
                <a:ea typeface="+mn-ea"/>
                <a:cs typeface="+mn-cs"/>
              </a:defRPr>
            </a:pPr>
            <a:endParaRPr lang="es-ES"/>
          </a:p>
        </c:txPr>
        <c:crossAx val="110606264"/>
        <c:crosses val="autoZero"/>
        <c:auto val="1"/>
        <c:lblAlgn val="ctr"/>
        <c:lblOffset val="100"/>
        <c:noMultiLvlLbl val="0"/>
      </c:catAx>
      <c:valAx>
        <c:axId val="110606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10600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AD94D4-3EDE-486F-937D-A1A0BC680B52}" type="datetimeFigureOut">
              <a:rPr lang="es-ES" smtClean="0"/>
              <a:t>20/04/2017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0DC122-0AA6-4F0E-ABA5-9FC08C2D8C49}"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57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AD94D4-3EDE-486F-937D-A1A0BC680B52}" type="datetimeFigureOut">
              <a:rPr lang="es-ES" smtClean="0"/>
              <a:t>20/04/2017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0DC122-0AA6-4F0E-ABA5-9FC08C2D8C49}" type="slidenum">
              <a:rPr lang="es-ES" smtClean="0"/>
              <a:t>‹Nº›</a:t>
            </a:fld>
            <a:endParaRPr lang="es-ES"/>
          </a:p>
        </p:txBody>
      </p:sp>
    </p:spTree>
    <p:extLst>
      <p:ext uri="{BB962C8B-B14F-4D97-AF65-F5344CB8AC3E}">
        <p14:creationId xmlns:p14="http://schemas.microsoft.com/office/powerpoint/2010/main" val="406948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AD94D4-3EDE-486F-937D-A1A0BC680B52}" type="datetimeFigureOut">
              <a:rPr lang="es-ES" smtClean="0"/>
              <a:t>20/04/2017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0DC122-0AA6-4F0E-ABA5-9FC08C2D8C49}" type="slidenum">
              <a:rPr lang="es-ES" smtClean="0"/>
              <a:t>‹Nº›</a:t>
            </a:fld>
            <a:endParaRPr lang="es-ES"/>
          </a:p>
        </p:txBody>
      </p:sp>
    </p:spTree>
    <p:extLst>
      <p:ext uri="{BB962C8B-B14F-4D97-AF65-F5344CB8AC3E}">
        <p14:creationId xmlns:p14="http://schemas.microsoft.com/office/powerpoint/2010/main" val="98397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AD94D4-3EDE-486F-937D-A1A0BC680B52}" type="datetimeFigureOut">
              <a:rPr lang="es-ES" smtClean="0"/>
              <a:t>20/04/2017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0DC122-0AA6-4F0E-ABA5-9FC08C2D8C49}" type="slidenum">
              <a:rPr lang="es-ES" smtClean="0"/>
              <a:t>‹Nº›</a:t>
            </a:fld>
            <a:endParaRPr lang="es-ES"/>
          </a:p>
        </p:txBody>
      </p:sp>
    </p:spTree>
    <p:extLst>
      <p:ext uri="{BB962C8B-B14F-4D97-AF65-F5344CB8AC3E}">
        <p14:creationId xmlns:p14="http://schemas.microsoft.com/office/powerpoint/2010/main" val="23101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AD94D4-3EDE-486F-937D-A1A0BC680B52}" type="datetimeFigureOut">
              <a:rPr lang="es-ES" smtClean="0"/>
              <a:t>20/04/2017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90DC122-0AA6-4F0E-ABA5-9FC08C2D8C49}"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5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5AD94D4-3EDE-486F-937D-A1A0BC680B52}" type="datetimeFigureOut">
              <a:rPr lang="es-ES" smtClean="0"/>
              <a:t>20/04/2017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90DC122-0AA6-4F0E-ABA5-9FC08C2D8C49}" type="slidenum">
              <a:rPr lang="es-ES" smtClean="0"/>
              <a:t>‹Nº›</a:t>
            </a:fld>
            <a:endParaRPr lang="es-ES"/>
          </a:p>
        </p:txBody>
      </p:sp>
    </p:spTree>
    <p:extLst>
      <p:ext uri="{BB962C8B-B14F-4D97-AF65-F5344CB8AC3E}">
        <p14:creationId xmlns:p14="http://schemas.microsoft.com/office/powerpoint/2010/main" val="171225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5AD94D4-3EDE-486F-937D-A1A0BC680B52}" type="datetimeFigureOut">
              <a:rPr lang="es-ES" smtClean="0"/>
              <a:t>20/04/2017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90DC122-0AA6-4F0E-ABA5-9FC08C2D8C49}" type="slidenum">
              <a:rPr lang="es-ES" smtClean="0"/>
              <a:t>‹Nº›</a:t>
            </a:fld>
            <a:endParaRPr lang="es-ES"/>
          </a:p>
        </p:txBody>
      </p:sp>
    </p:spTree>
    <p:extLst>
      <p:ext uri="{BB962C8B-B14F-4D97-AF65-F5344CB8AC3E}">
        <p14:creationId xmlns:p14="http://schemas.microsoft.com/office/powerpoint/2010/main" val="158483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5AD94D4-3EDE-486F-937D-A1A0BC680B52}" type="datetimeFigureOut">
              <a:rPr lang="es-ES" smtClean="0"/>
              <a:t>20/04/2017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90DC122-0AA6-4F0E-ABA5-9FC08C2D8C49}" type="slidenum">
              <a:rPr lang="es-ES" smtClean="0"/>
              <a:t>‹Nº›</a:t>
            </a:fld>
            <a:endParaRPr lang="es-ES"/>
          </a:p>
        </p:txBody>
      </p:sp>
    </p:spTree>
    <p:extLst>
      <p:ext uri="{BB962C8B-B14F-4D97-AF65-F5344CB8AC3E}">
        <p14:creationId xmlns:p14="http://schemas.microsoft.com/office/powerpoint/2010/main" val="578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AD94D4-3EDE-486F-937D-A1A0BC680B52}" type="datetimeFigureOut">
              <a:rPr lang="es-ES" smtClean="0"/>
              <a:t>20/04/2017</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290DC122-0AA6-4F0E-ABA5-9FC08C2D8C49}" type="slidenum">
              <a:rPr lang="es-ES" smtClean="0"/>
              <a:t>‹Nº›</a:t>
            </a:fld>
            <a:endParaRPr lang="es-ES"/>
          </a:p>
        </p:txBody>
      </p:sp>
    </p:spTree>
    <p:extLst>
      <p:ext uri="{BB962C8B-B14F-4D97-AF65-F5344CB8AC3E}">
        <p14:creationId xmlns:p14="http://schemas.microsoft.com/office/powerpoint/2010/main" val="165722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AD94D4-3EDE-486F-937D-A1A0BC680B52}" type="datetimeFigureOut">
              <a:rPr lang="es-ES" smtClean="0"/>
              <a:t>20/04/2017</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0DC122-0AA6-4F0E-ABA5-9FC08C2D8C49}" type="slidenum">
              <a:rPr lang="es-ES" smtClean="0"/>
              <a:t>‹Nº›</a:t>
            </a:fld>
            <a:endParaRPr lang="es-ES"/>
          </a:p>
        </p:txBody>
      </p:sp>
    </p:spTree>
    <p:extLst>
      <p:ext uri="{BB962C8B-B14F-4D97-AF65-F5344CB8AC3E}">
        <p14:creationId xmlns:p14="http://schemas.microsoft.com/office/powerpoint/2010/main" val="209113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AD94D4-3EDE-486F-937D-A1A0BC680B52}" type="datetimeFigureOut">
              <a:rPr lang="es-ES" smtClean="0"/>
              <a:t>20/04/2017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90DC122-0AA6-4F0E-ABA5-9FC08C2D8C49}" type="slidenum">
              <a:rPr lang="es-ES" smtClean="0"/>
              <a:t>‹Nº›</a:t>
            </a:fld>
            <a:endParaRPr lang="es-ES"/>
          </a:p>
        </p:txBody>
      </p:sp>
    </p:spTree>
    <p:extLst>
      <p:ext uri="{BB962C8B-B14F-4D97-AF65-F5344CB8AC3E}">
        <p14:creationId xmlns:p14="http://schemas.microsoft.com/office/powerpoint/2010/main" val="408579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AD94D4-3EDE-486F-937D-A1A0BC680B52}" type="datetimeFigureOut">
              <a:rPr lang="es-ES" smtClean="0"/>
              <a:t>20/04/2017</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0DC122-0AA6-4F0E-ABA5-9FC08C2D8C49}"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722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Software" TargetMode="External"/><Relationship Id="rId2" Type="http://schemas.openxmlformats.org/officeDocument/2006/relationships/hyperlink" Target="https://es.wikipedia.org/wiki/Hardware"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s://es.wikipedia.org/wiki/Computadora_personal" TargetMode="External"/><Relationship Id="rId4" Type="http://schemas.openxmlformats.org/officeDocument/2006/relationships/hyperlink" Target="https://es.wikipedia.org/wiki/Ordenador"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eta.ufm.edu/computador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eta.ufm.edu/computador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pPr algn="ctr"/>
            <a:r>
              <a:rPr lang="es-ES" sz="4000" dirty="0" smtClean="0">
                <a:latin typeface="Adobe Arabic" panose="02040503050201020203" pitchFamily="18" charset="-78"/>
                <a:cs typeface="Adobe Arabic" panose="02040503050201020203" pitchFamily="18" charset="-78"/>
              </a:rPr>
              <a:t>CARATULA </a:t>
            </a:r>
            <a:endParaRPr lang="es-ES" sz="4000" dirty="0">
              <a:latin typeface="Adobe Arabic" panose="02040503050201020203" pitchFamily="18" charset="-78"/>
              <a:cs typeface="Adobe Arabic" panose="02040503050201020203" pitchFamily="18" charset="-78"/>
            </a:endParaRPr>
          </a:p>
        </p:txBody>
      </p:sp>
      <p:sp>
        <p:nvSpPr>
          <p:cNvPr id="5" name="Marcador de contenido 4"/>
          <p:cNvSpPr>
            <a:spLocks noGrp="1"/>
          </p:cNvSpPr>
          <p:nvPr>
            <p:ph idx="1"/>
          </p:nvPr>
        </p:nvSpPr>
        <p:spPr/>
        <p:txBody>
          <a:bodyPr/>
          <a:lstStyle/>
          <a:p>
            <a:r>
              <a:rPr lang="es-ES" dirty="0" smtClean="0"/>
              <a:t>  Colegio : Compu-market </a:t>
            </a:r>
          </a:p>
          <a:p>
            <a:r>
              <a:rPr lang="es-ES" dirty="0"/>
              <a:t> </a:t>
            </a:r>
            <a:r>
              <a:rPr lang="es-ES" dirty="0" smtClean="0"/>
              <a:t>Grado : 5to Bachillerato en Computación con orientación científica </a:t>
            </a:r>
          </a:p>
          <a:p>
            <a:r>
              <a:rPr lang="es-ES" dirty="0" smtClean="0"/>
              <a:t>Nombre: Ivo Ademar Suarez Cruz </a:t>
            </a:r>
          </a:p>
          <a:p>
            <a:r>
              <a:rPr lang="es-ES" dirty="0" smtClean="0"/>
              <a:t>N0. De Carne: 17141</a:t>
            </a:r>
          </a:p>
          <a:p>
            <a:r>
              <a:rPr lang="es-ES" dirty="0" smtClean="0"/>
              <a:t>Dirección : Manzana k lote 16  residenciales cañadas del valle  </a:t>
            </a:r>
          </a:p>
          <a:p>
            <a:pPr marL="0" indent="0">
              <a:buNone/>
            </a:pPr>
            <a:r>
              <a:rPr lang="es-ES" dirty="0"/>
              <a:t> </a:t>
            </a:r>
            <a:r>
              <a:rPr lang="es-ES" dirty="0" smtClean="0"/>
              <a:t>Edad : 17 años </a:t>
            </a:r>
          </a:p>
          <a:p>
            <a:pPr marL="0" indent="0">
              <a:buNone/>
            </a:pPr>
            <a:r>
              <a:rPr lang="es-ES" dirty="0"/>
              <a:t> S</a:t>
            </a:r>
            <a:r>
              <a:rPr lang="es-ES" dirty="0" smtClean="0"/>
              <a:t>exo : Masculino </a:t>
            </a:r>
          </a:p>
          <a:p>
            <a:pPr marL="0" indent="0">
              <a:buNone/>
            </a:pPr>
            <a:r>
              <a:rPr lang="es-ES" dirty="0"/>
              <a:t> </a:t>
            </a:r>
            <a:r>
              <a:rPr lang="es-ES" dirty="0" smtClean="0"/>
              <a:t>Fecha de Nacimiento : 29 de Noviembre 1999 </a:t>
            </a:r>
            <a:endParaRPr lang="es-ES" dirty="0"/>
          </a:p>
        </p:txBody>
      </p:sp>
    </p:spTree>
    <p:extLst>
      <p:ext uri="{BB962C8B-B14F-4D97-AF65-F5344CB8AC3E}">
        <p14:creationId xmlns:p14="http://schemas.microsoft.com/office/powerpoint/2010/main" val="118521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954491" y="332033"/>
            <a:ext cx="8351881" cy="1323439"/>
          </a:xfrm>
          <a:prstGeom prst="rect">
            <a:avLst/>
          </a:prstGeom>
          <a:noFill/>
        </p:spPr>
        <p:txBody>
          <a:bodyPr wrap="square" lIns="91440" tIns="45720" rIns="91440" bIns="45720">
            <a:spAutoFit/>
          </a:bodyPr>
          <a:lstStyle/>
          <a:p>
            <a:pPr algn="ctr"/>
            <a:r>
              <a:rPr lang="es-ES" sz="4000" b="0" cap="none" spc="0" dirty="0" smtClean="0">
                <a:ln w="0"/>
                <a:solidFill>
                  <a:schemeClr val="tx1"/>
                </a:solidFill>
                <a:effectLst>
                  <a:outerShdw blurRad="38100" dist="19050" dir="2700000" algn="tl" rotWithShape="0">
                    <a:schemeClr val="dk1">
                      <a:alpha val="40000"/>
                    </a:schemeClr>
                  </a:outerShdw>
                </a:effectLst>
                <a:latin typeface="Adobe Caslon Pro Bold" panose="0205070206050A020403" pitchFamily="18" charset="0"/>
              </a:rPr>
              <a:t>MANTENIMIENTO PREVENTIVO </a:t>
            </a:r>
            <a:endParaRPr lang="es-ES" sz="4000" b="0" cap="none" spc="0" dirty="0">
              <a:ln w="0"/>
              <a:solidFill>
                <a:schemeClr val="tx1"/>
              </a:solidFill>
              <a:effectLst>
                <a:outerShdw blurRad="38100" dist="19050" dir="2700000" algn="tl" rotWithShape="0">
                  <a:schemeClr val="dk1">
                    <a:alpha val="40000"/>
                  </a:schemeClr>
                </a:outerShdw>
              </a:effectLst>
              <a:latin typeface="Adobe Caslon Pro Bold" panose="0205070206050A020403" pitchFamily="18" charset="0"/>
            </a:endParaRPr>
          </a:p>
        </p:txBody>
      </p:sp>
      <p:sp>
        <p:nvSpPr>
          <p:cNvPr id="8" name="Rectángulo 7"/>
          <p:cNvSpPr/>
          <p:nvPr/>
        </p:nvSpPr>
        <p:spPr>
          <a:xfrm>
            <a:off x="1038386" y="2030277"/>
            <a:ext cx="4463512" cy="3785652"/>
          </a:xfrm>
          <a:prstGeom prst="rect">
            <a:avLst/>
          </a:prstGeom>
        </p:spPr>
        <p:txBody>
          <a:bodyPr wrap="square">
            <a:spAutoFit/>
          </a:bodyPr>
          <a:lstStyle/>
          <a:p>
            <a:r>
              <a:rPr lang="es-ES" sz="1600" b="0" i="0" dirty="0" smtClean="0">
                <a:solidFill>
                  <a:srgbClr val="222222"/>
                </a:solidFill>
                <a:effectLst/>
                <a:latin typeface="Arial" panose="020B0604020202020204" pitchFamily="34" charset="0"/>
              </a:rPr>
              <a:t>En las operaciones de </a:t>
            </a:r>
            <a:r>
              <a:rPr lang="es-ES" sz="1600" b="0" i="0" u="none" strike="noStrike" dirty="0" smtClean="0">
                <a:solidFill>
                  <a:srgbClr val="0B0080"/>
                </a:solidFill>
                <a:effectLst/>
                <a:latin typeface="Arial" panose="020B0604020202020204" pitchFamily="34" charset="0"/>
                <a:hlinkClick r:id="rId2" tooltip="Mantenimiento"/>
              </a:rPr>
              <a:t>mantenimiento</a:t>
            </a:r>
            <a:r>
              <a:rPr lang="es-ES" sz="1600" b="0" i="0" dirty="0" smtClean="0">
                <a:solidFill>
                  <a:srgbClr val="222222"/>
                </a:solidFill>
                <a:effectLst/>
                <a:latin typeface="Arial" panose="020B0604020202020204" pitchFamily="34" charset="0"/>
              </a:rPr>
              <a:t>, el </a:t>
            </a:r>
            <a:r>
              <a:rPr lang="es-ES" sz="1600" b="1" i="0" dirty="0" smtClean="0">
                <a:solidFill>
                  <a:srgbClr val="222222"/>
                </a:solidFill>
                <a:effectLst/>
                <a:latin typeface="Arial" panose="020B0604020202020204" pitchFamily="34" charset="0"/>
              </a:rPr>
              <a:t>mantenimiento preventivo</a:t>
            </a:r>
            <a:r>
              <a:rPr lang="es-ES" sz="1600" b="0" i="0" dirty="0" smtClean="0">
                <a:solidFill>
                  <a:srgbClr val="222222"/>
                </a:solidFill>
                <a:effectLst/>
                <a:latin typeface="Arial" panose="020B0604020202020204" pitchFamily="34" charset="0"/>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ES" sz="1600" b="0" i="0" u="none" strike="noStrike" dirty="0" smtClean="0">
                <a:solidFill>
                  <a:srgbClr val="0B0080"/>
                </a:solidFill>
                <a:effectLst/>
                <a:latin typeface="Arial" panose="020B0604020202020204" pitchFamily="34" charset="0"/>
                <a:hlinkClick r:id="rId3" tooltip="Mantenimiento correctivo"/>
              </a:rPr>
              <a:t>mantenimiento correctivo</a:t>
            </a:r>
            <a:r>
              <a:rPr lang="es-ES" sz="1600" b="0" i="0" dirty="0" smtClean="0">
                <a:solidFill>
                  <a:srgbClr val="222222"/>
                </a:solidFill>
                <a:effectLst/>
                <a:latin typeface="Arial" panose="020B0604020202020204" pitchFamily="34" charset="0"/>
              </a:rPr>
              <a:t> que repara o pone en condiciones de funcionamiento aquellos que dejaron de funcionar o están dañados.</a:t>
            </a:r>
          </a:p>
          <a:p>
            <a:r>
              <a:rPr lang="es-ES" sz="1600" b="0" i="0" dirty="0" smtClean="0">
                <a:solidFill>
                  <a:srgbClr val="222222"/>
                </a:solidFill>
                <a:effectLst/>
                <a:latin typeface="Arial" panose="020B0604020202020204" pitchFamily="34" charset="0"/>
              </a:rPr>
              <a:t>El primer objetivo del mantenimiento es evitar o mitigar las consecuencias de los fallos del equipo, logrando prevenir las incidencias antes de que estas ocurran. </a:t>
            </a:r>
            <a:endParaRPr lang="es-ES" sz="1600" b="0" i="0" dirty="0">
              <a:solidFill>
                <a:srgbClr val="222222"/>
              </a:solidFill>
              <a:effectLst/>
              <a:latin typeface="Arial" panose="020B0604020202020204" pitchFamily="34" charset="0"/>
            </a:endParaRPr>
          </a:p>
        </p:txBody>
      </p:sp>
      <p:pic>
        <p:nvPicPr>
          <p:cNvPr id="6146" name="Picture 2" descr="Resultado de imagen para mantenimiento preventiv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436" y="2030277"/>
            <a:ext cx="4788384" cy="356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90871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14400" y="1379349"/>
            <a:ext cx="10554346" cy="573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p:cNvSpPr/>
          <p:nvPr/>
        </p:nvSpPr>
        <p:spPr>
          <a:xfrm>
            <a:off x="459780" y="502186"/>
            <a:ext cx="10559513" cy="2246769"/>
          </a:xfrm>
          <a:prstGeom prst="rect">
            <a:avLst/>
          </a:prstGeom>
        </p:spPr>
        <p:txBody>
          <a:bodyPr wrap="square">
            <a:spAutoFit/>
          </a:bodyPr>
          <a:lstStyle/>
          <a:p>
            <a:r>
              <a:rPr lang="es-ES" sz="2000" b="0" i="0" dirty="0" smtClean="0">
                <a:solidFill>
                  <a:srgbClr val="222222"/>
                </a:solidFill>
                <a:effectLst/>
                <a:latin typeface="Arial" panose="020B0604020202020204" pitchFamily="34" charset="0"/>
              </a:rPr>
              <a:t>Las tareas de mantenimiento preventivo pueden incluir acciones como cambio de piezas desgastadas, cambios de aceites y lubricantes, etc. El mantenimiento preventivo debe evitar los fallos en el equipo antes de que estos ocurran.</a:t>
            </a:r>
          </a:p>
          <a:p>
            <a:r>
              <a:rPr lang="es-ES" sz="2000" b="0" i="0" dirty="0" smtClean="0">
                <a:solidFill>
                  <a:srgbClr val="222222"/>
                </a:solidFill>
                <a:effectLst/>
                <a:latin typeface="Arial" panose="020B0604020202020204" pitchFamily="34" charset="0"/>
              </a:rPr>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endParaRPr lang="es-ES" sz="2000" b="0" i="0" dirty="0">
              <a:solidFill>
                <a:srgbClr val="222222"/>
              </a:solidFill>
              <a:effectLst/>
              <a:latin typeface="Arial" panose="020B0604020202020204" pitchFamily="34" charset="0"/>
            </a:endParaRPr>
          </a:p>
        </p:txBody>
      </p:sp>
      <p:sp>
        <p:nvSpPr>
          <p:cNvPr id="6" name="Rectángulo 5"/>
          <p:cNvSpPr/>
          <p:nvPr/>
        </p:nvSpPr>
        <p:spPr>
          <a:xfrm>
            <a:off x="459780" y="2829949"/>
            <a:ext cx="6096000" cy="2308324"/>
          </a:xfrm>
          <a:prstGeom prst="rect">
            <a:avLst/>
          </a:prstGeom>
        </p:spPr>
        <p:txBody>
          <a:bodyPr>
            <a:spAutoFit/>
          </a:bodyPr>
          <a:lstStyle/>
          <a:p>
            <a:r>
              <a:rPr lang="es-ES" b="0" i="0" dirty="0" smtClean="0">
                <a:solidFill>
                  <a:srgbClr val="222222"/>
                </a:solidFill>
                <a:effectLst/>
                <a:latin typeface="Arial" panose="020B0604020202020204" pitchFamily="34" charset="0"/>
              </a:rPr>
              <a:t> el mantenimiento en la revisión de equipos en funcionamiento para garantizar su buen funcionamiento, tanto de </a:t>
            </a:r>
            <a:r>
              <a:rPr lang="es-ES" b="0" i="0" u="none" strike="noStrike" dirty="0" smtClean="0">
                <a:solidFill>
                  <a:srgbClr val="0B0080"/>
                </a:solidFill>
                <a:effectLst/>
                <a:latin typeface="Arial" panose="020B0604020202020204" pitchFamily="34" charset="0"/>
                <a:hlinkClick r:id="rId2" tooltip="Hardware"/>
              </a:rPr>
              <a:t>hardware</a:t>
            </a:r>
            <a:r>
              <a:rPr lang="es-ES" b="0" i="0" dirty="0" smtClean="0">
                <a:solidFill>
                  <a:srgbClr val="222222"/>
                </a:solidFill>
                <a:effectLst/>
                <a:latin typeface="Arial" panose="020B0604020202020204" pitchFamily="34" charset="0"/>
              </a:rPr>
              <a:t> como de </a:t>
            </a:r>
            <a:r>
              <a:rPr lang="es-ES" b="0" i="0" u="none" strike="noStrike" dirty="0" smtClean="0">
                <a:solidFill>
                  <a:srgbClr val="0B0080"/>
                </a:solidFill>
                <a:effectLst/>
                <a:latin typeface="Arial" panose="020B0604020202020204" pitchFamily="34" charset="0"/>
                <a:hlinkClick r:id="rId3" tooltip="Software"/>
              </a:rPr>
              <a:t>software</a:t>
            </a:r>
            <a:r>
              <a:rPr lang="es-ES" b="0" i="0" dirty="0" smtClean="0">
                <a:solidFill>
                  <a:srgbClr val="222222"/>
                </a:solidFill>
                <a:effectLst/>
                <a:latin typeface="Arial" panose="020B0604020202020204" pitchFamily="34" charset="0"/>
              </a:rPr>
              <a:t> en un </a:t>
            </a:r>
            <a:r>
              <a:rPr lang="es-ES" b="0" i="0" u="none" strike="noStrike" dirty="0" smtClean="0">
                <a:solidFill>
                  <a:srgbClr val="0B0080"/>
                </a:solidFill>
                <a:effectLst/>
                <a:latin typeface="Arial" panose="020B0604020202020204" pitchFamily="34" charset="0"/>
                <a:hlinkClick r:id="rId4" tooltip="Ordenador"/>
              </a:rPr>
              <a:t>ordenador</a:t>
            </a:r>
            <a:r>
              <a:rPr lang="es-ES" b="0" i="0" dirty="0" smtClean="0">
                <a:solidFill>
                  <a:srgbClr val="222222"/>
                </a:solidFill>
                <a:effectLst/>
                <a:latin typeface="Arial" panose="020B0604020202020204" pitchFamily="34" charset="0"/>
              </a:rPr>
              <a:t> o </a:t>
            </a:r>
            <a:r>
              <a:rPr lang="es-ES" b="0" i="0" u="none" strike="noStrike" dirty="0" smtClean="0">
                <a:solidFill>
                  <a:srgbClr val="0B0080"/>
                </a:solidFill>
                <a:effectLst/>
                <a:latin typeface="Arial" panose="020B0604020202020204" pitchFamily="34" charset="0"/>
                <a:hlinkClick r:id="rId5" tooltip="Computadora personal"/>
              </a:rPr>
              <a:t>PC</a:t>
            </a:r>
            <a:r>
              <a:rPr lang="es-ES" b="0" i="0" dirty="0" smtClean="0">
                <a:solidFill>
                  <a:srgbClr val="222222"/>
                </a:solidFill>
                <a:effectLst/>
                <a:latin typeface="Arial" panose="020B0604020202020204" pitchFamily="34" charset="0"/>
              </a:rPr>
              <a:t>. Estos influyen en el desempeño fiable del sistema, en la integridad de los datos almacenados y en un intercambio de información correcta, a la máxima velocidad posible dentro de la configuración óptima del sistema.</a:t>
            </a:r>
            <a:endParaRPr lang="es-ES" dirty="0"/>
          </a:p>
        </p:txBody>
      </p:sp>
      <p:pic>
        <p:nvPicPr>
          <p:cNvPr id="7172" name="Picture 4" descr="Resultado de imagen para mantenimiento preventiv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73351" y="2748955"/>
            <a:ext cx="3966974" cy="232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06611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724602" y="455624"/>
            <a:ext cx="6096000" cy="954107"/>
          </a:xfrm>
          <a:prstGeom prst="rect">
            <a:avLst/>
          </a:prstGeom>
        </p:spPr>
        <p:txBody>
          <a:bodyPr>
            <a:spAutoFit/>
          </a:bodyPr>
          <a:lstStyle/>
          <a:p>
            <a:pPr algn="ctr"/>
            <a:r>
              <a:rPr lang="es-ES" sz="2800" b="0" i="0" dirty="0" smtClean="0">
                <a:solidFill>
                  <a:srgbClr val="222222"/>
                </a:solidFill>
                <a:effectLst/>
                <a:latin typeface="Adobe Garamond Pro Bold" panose="02020702060506020403" pitchFamily="18" charset="0"/>
              </a:rPr>
              <a:t>El mantenimiento preventivo se puede realizar según distintos criterios:</a:t>
            </a:r>
            <a:endParaRPr lang="es-ES" sz="2800" dirty="0">
              <a:latin typeface="Adobe Garamond Pro Bold" panose="02020702060506020403" pitchFamily="18" charset="0"/>
            </a:endParaRPr>
          </a:p>
        </p:txBody>
      </p:sp>
      <p:pic>
        <p:nvPicPr>
          <p:cNvPr id="8196" name="Picture 4" descr="Resultado de imagen para mantenimiento preventivo esqu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790" y="2128804"/>
            <a:ext cx="7997125" cy="336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02330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708552" y="332623"/>
            <a:ext cx="7876003" cy="923330"/>
          </a:xfrm>
          <a:prstGeom prst="rect">
            <a:avLst/>
          </a:prstGeom>
          <a:noFill/>
        </p:spPr>
        <p:txBody>
          <a:bodyPr wrap="none" lIns="91440" tIns="45720" rIns="91440" bIns="45720">
            <a:spAutoFit/>
          </a:bodyPr>
          <a:lstStyle/>
          <a:p>
            <a:pPr algn="ctr"/>
            <a:r>
              <a:rPr lang="es-ES" sz="5400" b="0" cap="none" spc="0" dirty="0" smtClean="0">
                <a:ln w="0"/>
                <a:solidFill>
                  <a:schemeClr val="tx1"/>
                </a:solidFill>
                <a:effectLst>
                  <a:outerShdw blurRad="38100" dist="19050" dir="2700000" algn="tl" rotWithShape="0">
                    <a:schemeClr val="dk1">
                      <a:alpha val="40000"/>
                    </a:schemeClr>
                  </a:outerShdw>
                </a:effectLst>
              </a:rPr>
              <a:t>Tipos </a:t>
            </a:r>
            <a:r>
              <a:rPr lang="es-ES" sz="5400" dirty="0" smtClean="0">
                <a:ln w="0"/>
                <a:effectLst>
                  <a:outerShdw blurRad="38100" dist="19050" dir="2700000" algn="tl" rotWithShape="0">
                    <a:schemeClr val="dk1">
                      <a:alpha val="40000"/>
                    </a:schemeClr>
                  </a:outerShdw>
                </a:effectLst>
              </a:rPr>
              <a:t>Manteamiento</a:t>
            </a:r>
            <a:r>
              <a:rPr lang="es-ES" sz="5400" b="0" cap="none" spc="0" dirty="0" smtClean="0">
                <a:ln w="0"/>
                <a:solidFill>
                  <a:schemeClr val="tx1"/>
                </a:solidFill>
                <a:effectLst>
                  <a:outerShdw blurRad="38100" dist="19050" dir="2700000" algn="tl" rotWithShape="0">
                    <a:schemeClr val="dk1">
                      <a:alpha val="40000"/>
                    </a:schemeClr>
                  </a:outerShdw>
                </a:effectLst>
              </a:rPr>
              <a:t> del Pc</a:t>
            </a:r>
            <a:endParaRPr lang="es-E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7" name="Tabla 6"/>
          <p:cNvGraphicFramePr>
            <a:graphicFrameLocks noGrp="1"/>
          </p:cNvGraphicFramePr>
          <p:nvPr>
            <p:extLst>
              <p:ext uri="{D42A27DB-BD31-4B8C-83A1-F6EECF244321}">
                <p14:modId xmlns:p14="http://schemas.microsoft.com/office/powerpoint/2010/main" val="271548443"/>
              </p:ext>
            </p:extLst>
          </p:nvPr>
        </p:nvGraphicFramePr>
        <p:xfrm>
          <a:off x="1708553" y="1952785"/>
          <a:ext cx="8799297" cy="3539813"/>
        </p:xfrm>
        <a:graphic>
          <a:graphicData uri="http://schemas.openxmlformats.org/drawingml/2006/table">
            <a:tbl>
              <a:tblPr firstRow="1" bandRow="1">
                <a:tableStyleId>{5C22544A-7EE6-4342-B048-85BDC9FD1C3A}</a:tableStyleId>
              </a:tblPr>
              <a:tblGrid>
                <a:gridCol w="2987433"/>
                <a:gridCol w="2878765"/>
                <a:gridCol w="2933099"/>
              </a:tblGrid>
              <a:tr h="1162373">
                <a:tc>
                  <a:txBody>
                    <a:bodyPr/>
                    <a:lstStyle/>
                    <a:p>
                      <a:pPr algn="ctr"/>
                      <a:r>
                        <a:rPr lang="es-ES" sz="3200" b="1" dirty="0" smtClean="0">
                          <a:solidFill>
                            <a:schemeClr val="tx1"/>
                          </a:solidFill>
                          <a:latin typeface="Adobe Garamond Pro Bold" panose="02020702060506020403" pitchFamily="18" charset="0"/>
                        </a:rPr>
                        <a:t> CORRECTIVO</a:t>
                      </a:r>
                      <a:r>
                        <a:rPr lang="es-ES" sz="3200" b="0" dirty="0" smtClean="0">
                          <a:solidFill>
                            <a:schemeClr val="tx1"/>
                          </a:solidFill>
                          <a:latin typeface="Adobe Garamond Pro Bold" panose="02020702060506020403" pitchFamily="18" charset="0"/>
                        </a:rPr>
                        <a:t> </a:t>
                      </a:r>
                      <a:endParaRPr lang="es-ES" sz="3200" b="0" dirty="0">
                        <a:solidFill>
                          <a:schemeClr val="tx1"/>
                        </a:solidFill>
                        <a:latin typeface="Adobe Garamond Pro Bold" panose="02020702060506020403" pitchFamily="18" charset="0"/>
                      </a:endParaRPr>
                    </a:p>
                  </a:txBody>
                  <a:tcPr/>
                </a:tc>
                <a:tc>
                  <a:txBody>
                    <a:bodyPr/>
                    <a:lstStyle/>
                    <a:p>
                      <a:r>
                        <a:rPr lang="es-ES" baseline="0" dirty="0" smtClean="0"/>
                        <a:t> </a:t>
                      </a:r>
                      <a:r>
                        <a:rPr lang="es-ES" sz="3200" baseline="0" dirty="0" smtClean="0">
                          <a:solidFill>
                            <a:schemeClr val="tx1"/>
                          </a:solidFill>
                        </a:rPr>
                        <a:t>PREVENTIVO</a:t>
                      </a:r>
                      <a:r>
                        <a:rPr lang="es-ES" sz="3600" baseline="0" dirty="0" smtClean="0">
                          <a:solidFill>
                            <a:schemeClr val="tx1"/>
                          </a:solidFill>
                        </a:rPr>
                        <a:t> </a:t>
                      </a:r>
                      <a:endParaRPr lang="es-ES" sz="3600" dirty="0">
                        <a:solidFill>
                          <a:schemeClr val="tx1"/>
                        </a:solidFill>
                      </a:endParaRPr>
                    </a:p>
                  </a:txBody>
                  <a:tcPr/>
                </a:tc>
                <a:tc>
                  <a:txBody>
                    <a:bodyPr/>
                    <a:lstStyle/>
                    <a:p>
                      <a:r>
                        <a:rPr lang="es-ES" sz="3200" dirty="0" smtClean="0">
                          <a:solidFill>
                            <a:schemeClr val="tx1"/>
                          </a:solidFill>
                        </a:rPr>
                        <a:t>PREDICTIVO </a:t>
                      </a:r>
                      <a:endParaRPr lang="es-ES" sz="3200" dirty="0">
                        <a:solidFill>
                          <a:schemeClr val="tx1"/>
                        </a:solidFill>
                      </a:endParaRPr>
                    </a:p>
                  </a:txBody>
                  <a:tcPr/>
                </a:tc>
              </a:tr>
              <a:tr h="1162373">
                <a:tc>
                  <a:txBody>
                    <a:bodyPr/>
                    <a:lstStyle/>
                    <a:p>
                      <a:r>
                        <a:rPr lang="es-ES" dirty="0" smtClean="0"/>
                        <a:t>Sirve</a:t>
                      </a:r>
                      <a:r>
                        <a:rPr lang="es-ES" baseline="0" dirty="0" smtClean="0"/>
                        <a:t> para corregir una falla que presente el sistema o computadora </a:t>
                      </a:r>
                      <a:endParaRPr lang="es-ES" dirty="0"/>
                    </a:p>
                  </a:txBody>
                  <a:tcPr/>
                </a:tc>
                <a:tc>
                  <a:txBody>
                    <a:bodyPr/>
                    <a:lstStyle/>
                    <a:p>
                      <a:r>
                        <a:rPr lang="es-ES" dirty="0" smtClean="0"/>
                        <a:t>Es el que realizamos</a:t>
                      </a:r>
                      <a:r>
                        <a:rPr lang="es-ES" baseline="0" dirty="0" smtClean="0"/>
                        <a:t> con el objeto de ajustar o cambiar partes del equipo antes que estos fallen </a:t>
                      </a:r>
                      <a:endParaRPr lang="es-ES" dirty="0"/>
                    </a:p>
                  </a:txBody>
                  <a:tcPr/>
                </a:tc>
                <a:tc>
                  <a:txBody>
                    <a:bodyPr/>
                    <a:lstStyle/>
                    <a:p>
                      <a:r>
                        <a:rPr lang="es-ES" dirty="0" smtClean="0"/>
                        <a:t>Este consiste</a:t>
                      </a:r>
                      <a:r>
                        <a:rPr lang="es-ES" baseline="0" dirty="0" smtClean="0"/>
                        <a:t> en hacer mediciones o ensayos no destructivos </a:t>
                      </a:r>
                      <a:endParaRPr lang="es-ES" dirty="0"/>
                    </a:p>
                  </a:txBody>
                  <a:tcPr/>
                </a:tc>
              </a:tr>
              <a:tr h="1162373">
                <a:tc>
                  <a:txBody>
                    <a:bodyPr/>
                    <a:lstStyle/>
                    <a:p>
                      <a:r>
                        <a:rPr lang="es-ES" dirty="0" smtClean="0"/>
                        <a:t>Obliga a actuar</a:t>
                      </a:r>
                      <a:r>
                        <a:rPr lang="es-ES" baseline="0" dirty="0" smtClean="0"/>
                        <a:t> rápidamente para superar las averías y así reducir costos  </a:t>
                      </a:r>
                      <a:endParaRPr lang="es-ES" dirty="0"/>
                    </a:p>
                  </a:txBody>
                  <a:tcPr/>
                </a:tc>
                <a:tc>
                  <a:txBody>
                    <a:bodyPr/>
                    <a:lstStyle/>
                    <a:p>
                      <a:r>
                        <a:rPr lang="es-ES" dirty="0" smtClean="0"/>
                        <a:t>Consecuencias</a:t>
                      </a:r>
                      <a:r>
                        <a:rPr lang="es-ES" baseline="0" dirty="0" smtClean="0"/>
                        <a:t> al no hacerlo es un monitor lento , reseteo constante . Demasiado polvo en sus componentes  </a:t>
                      </a:r>
                      <a:endParaRPr lang="es-ES" dirty="0"/>
                    </a:p>
                  </a:txBody>
                  <a:tcPr/>
                </a:tc>
                <a:tc>
                  <a:txBody>
                    <a:bodyPr/>
                    <a:lstStyle/>
                    <a:p>
                      <a:r>
                        <a:rPr lang="es-ES" dirty="0" smtClean="0"/>
                        <a:t>Este es</a:t>
                      </a:r>
                      <a:r>
                        <a:rPr lang="es-ES" baseline="0" dirty="0" smtClean="0"/>
                        <a:t> muy confiable y económico </a:t>
                      </a:r>
                      <a:endParaRPr lang="es-ES" dirty="0"/>
                    </a:p>
                  </a:txBody>
                  <a:tcPr/>
                </a:tc>
              </a:tr>
            </a:tbl>
          </a:graphicData>
        </a:graphic>
      </p:graphicFrame>
    </p:spTree>
    <p:extLst>
      <p:ext uri="{BB962C8B-B14F-4D97-AF65-F5344CB8AC3E}">
        <p14:creationId xmlns:p14="http://schemas.microsoft.com/office/powerpoint/2010/main" val="225310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414473" y="596095"/>
            <a:ext cx="6280076" cy="923330"/>
          </a:xfrm>
          <a:prstGeom prst="rect">
            <a:avLst/>
          </a:prstGeom>
          <a:noFill/>
        </p:spPr>
        <p:txBody>
          <a:bodyPr wrap="square" lIns="91440" tIns="45720" rIns="91440" bIns="45720">
            <a:spAutoFit/>
          </a:bodyPr>
          <a:lstStyle/>
          <a:p>
            <a:pPr algn="ctr"/>
            <a:r>
              <a:rPr lang="es-ES" sz="5400" b="0" cap="none" spc="0" dirty="0" smtClean="0">
                <a:ln w="0"/>
                <a:solidFill>
                  <a:schemeClr val="tx1"/>
                </a:solidFill>
                <a:effectLst>
                  <a:outerShdw blurRad="38100" dist="19050" dir="2700000" algn="tl" rotWithShape="0">
                    <a:schemeClr val="dk1">
                      <a:alpha val="40000"/>
                    </a:schemeClr>
                  </a:outerShdw>
                </a:effectLst>
              </a:rPr>
              <a:t>Conclusión personal</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7" name="Marcador de contenido 6"/>
          <p:cNvSpPr>
            <a:spLocks noGrp="1"/>
          </p:cNvSpPr>
          <p:nvPr>
            <p:ph idx="1"/>
          </p:nvPr>
        </p:nvSpPr>
        <p:spPr/>
        <p:txBody>
          <a:bodyPr/>
          <a:lstStyle/>
          <a:p>
            <a:pPr algn="ctr"/>
            <a:r>
              <a:rPr lang="es-ES" dirty="0" smtClean="0"/>
              <a:t>   </a:t>
            </a:r>
          </a:p>
          <a:p>
            <a:pPr algn="ctr"/>
            <a:endParaRPr lang="es-ES" dirty="0"/>
          </a:p>
          <a:p>
            <a:pPr algn="ctr"/>
            <a:r>
              <a:rPr lang="es-ES" dirty="0"/>
              <a:t>L</a:t>
            </a:r>
            <a:r>
              <a:rPr lang="es-ES" dirty="0" smtClean="0"/>
              <a:t>a computadora es un avance muy tecnológico hoy en día es tan comercial una computadora en todas las personas  el comercio de las mismas es muy elevado tanto que las mismas personas no saben bien el manejo y el funcionamiento de ellas. </a:t>
            </a:r>
            <a:endParaRPr lang="es-ES" dirty="0"/>
          </a:p>
        </p:txBody>
      </p:sp>
    </p:spTree>
    <p:extLst>
      <p:ext uri="{BB962C8B-B14F-4D97-AF65-F5344CB8AC3E}">
        <p14:creationId xmlns:p14="http://schemas.microsoft.com/office/powerpoint/2010/main" val="2520912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áfico 12"/>
          <p:cNvGraphicFramePr/>
          <p:nvPr>
            <p:extLst>
              <p:ext uri="{D42A27DB-BD31-4B8C-83A1-F6EECF244321}">
                <p14:modId xmlns:p14="http://schemas.microsoft.com/office/powerpoint/2010/main" val="850129794"/>
              </p:ext>
            </p:extLst>
          </p:nvPr>
        </p:nvGraphicFramePr>
        <p:xfrm>
          <a:off x="1799526" y="247973"/>
          <a:ext cx="8128000" cy="56578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809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1097280" y="666427"/>
            <a:ext cx="10058400" cy="5202667"/>
          </a:xfrm>
        </p:spPr>
        <p:txBody>
          <a:bodyPr/>
          <a:lstStyle/>
          <a:p>
            <a:pPr algn="ctr"/>
            <a:r>
              <a:rPr lang="es-ES" dirty="0" smtClean="0"/>
              <a:t> </a:t>
            </a:r>
          </a:p>
          <a:p>
            <a:pPr algn="ctr"/>
            <a:r>
              <a:rPr lang="es-ES" dirty="0" smtClean="0">
                <a:latin typeface="Adobe Caslon Pro Bold" panose="0205070206050A020403" pitchFamily="18" charset="0"/>
              </a:rPr>
              <a:t>INTRODUCCION </a:t>
            </a:r>
          </a:p>
          <a:p>
            <a:pPr algn="ctr"/>
            <a:endParaRPr lang="es-ES" dirty="0">
              <a:latin typeface="Adobe Caslon Pro Bold" panose="0205070206050A020403" pitchFamily="18" charset="0"/>
            </a:endParaRPr>
          </a:p>
          <a:p>
            <a:pPr algn="ctr">
              <a:lnSpc>
                <a:spcPct val="100000"/>
              </a:lnSpc>
            </a:pPr>
            <a:r>
              <a:rPr lang="es-ES" dirty="0" smtClean="0">
                <a:latin typeface="Adobe Caslon Pro Bold" panose="0205070206050A020403" pitchFamily="18" charset="0"/>
              </a:rPr>
              <a:t>          </a:t>
            </a:r>
            <a:r>
              <a:rPr lang="es-ES" dirty="0" smtClean="0">
                <a:latin typeface="+mj-lt"/>
              </a:rPr>
              <a:t> </a:t>
            </a:r>
          </a:p>
          <a:p>
            <a:pPr algn="ctr">
              <a:lnSpc>
                <a:spcPct val="100000"/>
              </a:lnSpc>
            </a:pPr>
            <a:endParaRPr lang="es-ES" dirty="0">
              <a:latin typeface="+mj-lt"/>
            </a:endParaRPr>
          </a:p>
          <a:p>
            <a:pPr algn="ctr">
              <a:lnSpc>
                <a:spcPct val="100000"/>
              </a:lnSpc>
            </a:pPr>
            <a:r>
              <a:rPr lang="es-ES" dirty="0" smtClean="0">
                <a:latin typeface="+mj-lt"/>
              </a:rPr>
              <a:t> En la siguiente presentación les damos a conocer uno de los elementos mas conocidos en :</a:t>
            </a:r>
          </a:p>
          <a:p>
            <a:pPr algn="ctr">
              <a:lnSpc>
                <a:spcPct val="100000"/>
              </a:lnSpc>
            </a:pPr>
            <a:r>
              <a:rPr lang="es-ES" dirty="0">
                <a:latin typeface="+mj-lt"/>
              </a:rPr>
              <a:t> </a:t>
            </a:r>
            <a:r>
              <a:rPr lang="es-ES" dirty="0" smtClean="0">
                <a:latin typeface="+mj-lt"/>
              </a:rPr>
              <a:t>      la tecnología que es la</a:t>
            </a:r>
            <a:r>
              <a:rPr lang="es-ES" b="1" dirty="0" smtClean="0">
                <a:latin typeface="+mj-lt"/>
              </a:rPr>
              <a:t> computadora</a:t>
            </a:r>
            <a:r>
              <a:rPr lang="es-ES" dirty="0" smtClean="0">
                <a:latin typeface="+mj-lt"/>
              </a:rPr>
              <a:t>  y también  el  lenguaje que ella maneja dentro de sus sistemas . La programación es fundamental para una computadora ya que funciona atreves de ella </a:t>
            </a:r>
            <a:endParaRPr lang="es-ES" dirty="0">
              <a:latin typeface="Adobe Caslon Pro Bold" panose="0205070206050A020403" pitchFamily="18" charset="0"/>
            </a:endParaRPr>
          </a:p>
        </p:txBody>
      </p:sp>
    </p:spTree>
    <p:extLst>
      <p:ext uri="{BB962C8B-B14F-4D97-AF65-F5344CB8AC3E}">
        <p14:creationId xmlns:p14="http://schemas.microsoft.com/office/powerpoint/2010/main" val="91142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203382" y="549600"/>
            <a:ext cx="7545052" cy="707886"/>
          </a:xfrm>
          <a:prstGeom prst="rect">
            <a:avLst/>
          </a:prstGeom>
          <a:noFill/>
        </p:spPr>
        <p:txBody>
          <a:bodyPr wrap="square" lIns="91440" tIns="45720" rIns="91440" bIns="45720">
            <a:spAutoFit/>
          </a:bodyPr>
          <a:lstStyle/>
          <a:p>
            <a:pPr algn="ctr"/>
            <a:r>
              <a:rPr lang="es-E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HISTORIA DE LA COMPUTADORA </a:t>
            </a:r>
            <a:endParaRPr lang="es-E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AutoShape 2" descr="Transient"/>
          <p:cNvSpPr>
            <a:spLocks noChangeAspect="1" noChangeArrowheads="1"/>
          </p:cNvSpPr>
          <p:nvPr/>
        </p:nvSpPr>
        <p:spPr bwMode="auto">
          <a:xfrm>
            <a:off x="13227050" y="-188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AutoShape 4" descr="Transient"/>
          <p:cNvSpPr>
            <a:spLocks noChangeAspect="1" noChangeArrowheads="1"/>
          </p:cNvSpPr>
          <p:nvPr/>
        </p:nvSpPr>
        <p:spPr bwMode="auto">
          <a:xfrm>
            <a:off x="13379450" y="-365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Rectangle 5"/>
          <p:cNvSpPr>
            <a:spLocks noChangeArrowheads="1"/>
          </p:cNvSpPr>
          <p:nvPr/>
        </p:nvSpPr>
        <p:spPr bwMode="auto">
          <a:xfrm>
            <a:off x="304800" y="4410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0" i="0" u="none" strike="noStrike" cap="none" normalizeH="0" baseline="0" dirty="0" smtClean="0">
              <a:ln>
                <a:noFill/>
              </a:ln>
              <a:solidFill>
                <a:srgbClr val="333333"/>
              </a:solidFill>
              <a:effectLst/>
              <a:latin typeface="Myriad Pro" panose="020B0503030403020204" pitchFamily="34" charset="0"/>
            </a:endParaRPr>
          </a:p>
        </p:txBody>
      </p:sp>
      <p:sp>
        <p:nvSpPr>
          <p:cNvPr id="10" name="AutoShape 6" descr="Transient"/>
          <p:cNvSpPr>
            <a:spLocks noChangeAspect="1" noChangeArrowheads="1"/>
          </p:cNvSpPr>
          <p:nvPr/>
        </p:nvSpPr>
        <p:spPr bwMode="auto">
          <a:xfrm>
            <a:off x="13531850" y="115887"/>
            <a:ext cx="304800" cy="31237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1" name="Rectángulo 10"/>
          <p:cNvSpPr/>
          <p:nvPr/>
        </p:nvSpPr>
        <p:spPr>
          <a:xfrm>
            <a:off x="883403" y="1890793"/>
            <a:ext cx="10476855" cy="3631763"/>
          </a:xfrm>
          <a:prstGeom prst="rect">
            <a:avLst/>
          </a:prstGeom>
        </p:spPr>
        <p:txBody>
          <a:bodyPr wrap="square">
            <a:spAutoFit/>
          </a:bodyPr>
          <a:lstStyle/>
          <a:p>
            <a:pPr lvl="0" eaLnBrk="0" fontAlgn="base" hangingPunct="0">
              <a:spcBef>
                <a:spcPct val="0"/>
              </a:spcBef>
              <a:spcAft>
                <a:spcPct val="0"/>
              </a:spcAft>
            </a:pPr>
            <a:r>
              <a:rPr kumimoji="0" lang="es-ES" b="0" i="0" u="none" strike="noStrike" cap="none" normalizeH="0" baseline="0" dirty="0" smtClean="0">
                <a:ln>
                  <a:noFill/>
                </a:ln>
                <a:solidFill>
                  <a:srgbClr val="333333"/>
                </a:solidFill>
                <a:effectLst/>
                <a:latin typeface="Myriad Pro" panose="020B0503030403020204" pitchFamily="34" charset="0"/>
              </a:rPr>
              <a:t>En</a:t>
            </a:r>
            <a:r>
              <a:rPr kumimoji="0" lang="es-ES" b="1" i="0" u="none" strike="noStrike" cap="none" normalizeH="0" baseline="0" dirty="0" smtClean="0">
                <a:ln>
                  <a:noFill/>
                </a:ln>
                <a:solidFill>
                  <a:srgbClr val="333333"/>
                </a:solidFill>
                <a:effectLst/>
                <a:latin typeface="Myriad Pro" panose="020B0503030403020204" pitchFamily="34" charset="0"/>
              </a:rPr>
              <a:t> 1947</a:t>
            </a:r>
            <a:r>
              <a:rPr kumimoji="0" lang="es-ES" b="0" i="0" u="none" strike="noStrike" cap="none" normalizeH="0" baseline="0" dirty="0" smtClean="0">
                <a:ln>
                  <a:noFill/>
                </a:ln>
                <a:solidFill>
                  <a:srgbClr val="333333"/>
                </a:solidFill>
                <a:effectLst/>
                <a:latin typeface="Myriad Pro" panose="020B0503030403020204" pitchFamily="34" charset="0"/>
              </a:rPr>
              <a:t> se construyó la</a:t>
            </a:r>
            <a:r>
              <a:rPr kumimoji="0" lang="es-ES" b="0" i="1" u="none" strike="noStrike" cap="none" normalizeH="0" baseline="0" dirty="0" smtClean="0">
                <a:ln>
                  <a:noFill/>
                </a:ln>
                <a:solidFill>
                  <a:srgbClr val="333333"/>
                </a:solidFill>
                <a:effectLst/>
                <a:latin typeface="Myriad Pro" panose="020B0503030403020204" pitchFamily="34" charset="0"/>
              </a:rPr>
              <a:t> primera computadora electrónica</a:t>
            </a:r>
            <a:r>
              <a:rPr kumimoji="0" lang="es-ES" b="0" i="0" u="none" strike="noStrike" cap="none" normalizeH="0" baseline="0" dirty="0" smtClean="0">
                <a:ln>
                  <a:noFill/>
                </a:ln>
                <a:solidFill>
                  <a:srgbClr val="333333"/>
                </a:solidFill>
                <a:effectLst/>
                <a:latin typeface="Myriad Pro" panose="020B0503030403020204" pitchFamily="34" charset="0"/>
              </a:rPr>
              <a:t> en la Universidad de Pennsylvania la ENIAC (Electronic Numerical Integrator And Calculator), el equipo de diseño lo encabezaron los </a:t>
            </a:r>
            <a:r>
              <a:rPr kumimoji="0" lang="es-ES" b="0" i="1" u="none" strike="noStrike" cap="none" normalizeH="0" baseline="0" dirty="0" smtClean="0">
                <a:ln>
                  <a:noFill/>
                </a:ln>
                <a:solidFill>
                  <a:srgbClr val="333333"/>
                </a:solidFill>
                <a:effectLst/>
                <a:latin typeface="Myriad Pro" panose="020B0503030403020204" pitchFamily="34" charset="0"/>
              </a:rPr>
              <a:t>ingenieros J</a:t>
            </a:r>
            <a:r>
              <a:rPr kumimoji="0" lang="es-ES" b="1" i="1" u="none" strike="noStrike" cap="none" normalizeH="0" baseline="0" dirty="0" smtClean="0">
                <a:ln>
                  <a:noFill/>
                </a:ln>
                <a:solidFill>
                  <a:srgbClr val="333333"/>
                </a:solidFill>
                <a:effectLst/>
                <a:latin typeface="Myriad Pro" panose="020B0503030403020204" pitchFamily="34" charset="0"/>
              </a:rPr>
              <a:t>ohn Mauchly y John Eckert.</a:t>
            </a:r>
            <a:r>
              <a:rPr kumimoji="0" lang="es-ES" b="0" i="0" u="none" strike="noStrike" cap="none" normalizeH="0" baseline="0" dirty="0" smtClean="0">
                <a:ln>
                  <a:noFill/>
                </a:ln>
                <a:solidFill>
                  <a:srgbClr val="333333"/>
                </a:solidFill>
                <a:effectLst/>
                <a:latin typeface="Myriad Pro" panose="020B0503030403020204" pitchFamily="34" charset="0"/>
              </a:rPr>
              <a:t> Esta máquina ocupaba todo un sótano de la Universidad, tenía más de 18 000 tubos de vacío, consumía 200 KW de energía eléctrica y requería todo un sistema de aire acondicionado, pero tenía la capacidad de realizar cinco mil operaciones aritméticas en un segundo.  </a:t>
            </a:r>
            <a:r>
              <a:rPr kumimoji="0" lang="es-ES" sz="3200" b="0" i="0" u="none" strike="noStrike" cap="none" normalizeH="0" baseline="0" dirty="0" smtClean="0">
                <a:ln>
                  <a:noFill/>
                </a:ln>
                <a:solidFill>
                  <a:srgbClr val="333333"/>
                </a:solidFill>
                <a:effectLst/>
                <a:latin typeface="Myriad Pro" panose="020B0503030403020204" pitchFamily="34" charset="0"/>
              </a:rPr>
              <a:t> </a:t>
            </a:r>
            <a:r>
              <a:rPr kumimoji="0" lang="es-ES" b="0" i="0" u="none" strike="noStrike" cap="none" normalizeH="0" baseline="0" dirty="0" smtClean="0">
                <a:ln>
                  <a:noFill/>
                </a:ln>
                <a:solidFill>
                  <a:srgbClr val="333333"/>
                </a:solidFill>
                <a:effectLst/>
                <a:latin typeface="Myriad Pro" panose="020B0503030403020204" pitchFamily="34" charset="0"/>
              </a:rPr>
              <a:t>        </a:t>
            </a:r>
            <a:endParaRPr kumimoji="0" lang="es-ES" sz="2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s-ES" b="0" i="0" u="none" strike="noStrike" cap="none" normalizeH="0" baseline="0" dirty="0" smtClean="0">
                <a:ln>
                  <a:noFill/>
                </a:ln>
                <a:solidFill>
                  <a:srgbClr val="333333"/>
                </a:solidFill>
                <a:effectLst/>
                <a:latin typeface="Myriad Pro" panose="020B0503030403020204" pitchFamily="34" charset="0"/>
              </a:rPr>
              <a:t>En </a:t>
            </a:r>
            <a:r>
              <a:rPr kumimoji="0" lang="es-ES" b="1" i="0" u="none" strike="noStrike" cap="none" normalizeH="0" baseline="0" dirty="0" smtClean="0">
                <a:ln>
                  <a:noFill/>
                </a:ln>
                <a:solidFill>
                  <a:srgbClr val="333333"/>
                </a:solidFill>
                <a:effectLst/>
                <a:latin typeface="Myriad Pro" panose="020B0503030403020204" pitchFamily="34" charset="0"/>
              </a:rPr>
              <a:t>1951 </a:t>
            </a:r>
            <a:r>
              <a:rPr kumimoji="0" lang="es-ES" b="0" i="0" u="none" strike="noStrike" cap="none" normalizeH="0" baseline="0" dirty="0" smtClean="0">
                <a:ln>
                  <a:noFill/>
                </a:ln>
                <a:solidFill>
                  <a:srgbClr val="333333"/>
                </a:solidFill>
                <a:effectLst/>
                <a:latin typeface="Myriad Pro" panose="020B0503030403020204" pitchFamily="34" charset="0"/>
              </a:rPr>
              <a:t>aparece la UNIVAC (NIVersAl Computer), fue la primera computadora comercial, que disponía de mil palabras de memoria central y podían leer cintas magnéticas, se utilizó para procesar el censo de</a:t>
            </a:r>
            <a:r>
              <a:rPr kumimoji="0" lang="es-ES" b="1" i="0" u="none" strike="noStrike" cap="none" normalizeH="0" baseline="0" dirty="0" smtClean="0">
                <a:ln>
                  <a:noFill/>
                </a:ln>
                <a:solidFill>
                  <a:srgbClr val="333333"/>
                </a:solidFill>
                <a:effectLst/>
                <a:latin typeface="Myriad Pro" panose="020B0503030403020204" pitchFamily="34" charset="0"/>
              </a:rPr>
              <a:t> 1950</a:t>
            </a:r>
            <a:r>
              <a:rPr kumimoji="0" lang="es-ES" b="0" i="0" u="none" strike="noStrike" cap="none" normalizeH="0" baseline="0" dirty="0" smtClean="0">
                <a:ln>
                  <a:noFill/>
                </a:ln>
                <a:solidFill>
                  <a:srgbClr val="333333"/>
                </a:solidFill>
                <a:effectLst/>
                <a:latin typeface="Myriad Pro" panose="020B0503030403020204" pitchFamily="34" charset="0"/>
              </a:rPr>
              <a:t> en los Estados Unidos. En las dos primeras generaciones, las unidades de entrada utilizaban tarjetas perforadas, retomadas por</a:t>
            </a:r>
            <a:r>
              <a:rPr kumimoji="0" lang="es-ES" b="1" i="1" u="none" strike="noStrike" cap="none" normalizeH="0" baseline="0" dirty="0" smtClean="0">
                <a:ln>
                  <a:noFill/>
                </a:ln>
                <a:solidFill>
                  <a:srgbClr val="333333"/>
                </a:solidFill>
                <a:effectLst/>
                <a:latin typeface="Myriad Pro" panose="020B0503030403020204" pitchFamily="34" charset="0"/>
              </a:rPr>
              <a:t> Herman Hollerith</a:t>
            </a:r>
            <a:r>
              <a:rPr kumimoji="0" lang="es-ES" b="0" i="0" u="none" strike="noStrike" cap="none" normalizeH="0" baseline="0" dirty="0" smtClean="0">
                <a:ln>
                  <a:noFill/>
                </a:ln>
                <a:solidFill>
                  <a:srgbClr val="333333"/>
                </a:solidFill>
                <a:effectLst/>
                <a:latin typeface="Myriad Pro" panose="020B0503030403020204" pitchFamily="34" charset="0"/>
              </a:rPr>
              <a:t> </a:t>
            </a:r>
            <a:r>
              <a:rPr kumimoji="0" lang="es-ES" b="1" i="0" u="none" strike="noStrike" cap="none" normalizeH="0" baseline="0" dirty="0" smtClean="0">
                <a:ln>
                  <a:noFill/>
                </a:ln>
                <a:solidFill>
                  <a:srgbClr val="333333"/>
                </a:solidFill>
                <a:effectLst/>
                <a:latin typeface="Myriad Pro" panose="020B0503030403020204" pitchFamily="34" charset="0"/>
              </a:rPr>
              <a:t>(1860 – 1929)</a:t>
            </a:r>
            <a:r>
              <a:rPr kumimoji="0" lang="es-ES" b="0" i="0" u="none" strike="noStrike" cap="none" normalizeH="0" baseline="0" dirty="0" smtClean="0">
                <a:ln>
                  <a:noFill/>
                </a:ln>
                <a:solidFill>
                  <a:srgbClr val="333333"/>
                </a:solidFill>
                <a:effectLst/>
                <a:latin typeface="Myriad Pro" panose="020B0503030403020204" pitchFamily="34" charset="0"/>
              </a:rPr>
              <a:t>, quien además fundó una compañía que con el paso del tiempo se conocería como</a:t>
            </a:r>
            <a:r>
              <a:rPr kumimoji="0" lang="es-ES" b="0" i="0" u="none" strike="noStrike" cap="none" normalizeH="0" baseline="0" dirty="0" smtClean="0">
                <a:ln>
                  <a:noFill/>
                </a:ln>
                <a:solidFill>
                  <a:srgbClr val="C3360E"/>
                </a:solidFill>
                <a:effectLst/>
                <a:latin typeface="Myriad Pro" panose="020B0503030403020204" pitchFamily="34" charset="0"/>
                <a:hlinkClick r:id="rId2"/>
              </a:rPr>
              <a:t> IBM </a:t>
            </a:r>
            <a:r>
              <a:rPr kumimoji="0" lang="es-ES" b="0" i="0" u="none" strike="noStrike" cap="none" normalizeH="0" baseline="0" dirty="0" smtClean="0">
                <a:ln>
                  <a:noFill/>
                </a:ln>
                <a:solidFill>
                  <a:srgbClr val="333333"/>
                </a:solidFill>
                <a:effectLst/>
                <a:latin typeface="Myriad Pro" panose="020B0503030403020204" pitchFamily="34" charset="0"/>
              </a:rPr>
              <a:t>(International Bussines Machines). </a:t>
            </a:r>
            <a:endParaRPr kumimoji="0" lang="es-ES" sz="2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s-ES" b="0" i="0" u="none" strike="noStrike" cap="none" normalizeH="0" baseline="0" dirty="0" smtClean="0">
                <a:ln>
                  <a:noFill/>
                </a:ln>
                <a:solidFill>
                  <a:srgbClr val="333333"/>
                </a:solidFill>
                <a:effectLst/>
                <a:latin typeface="Myriad Pro" panose="020B0503030403020204" pitchFamily="34" charset="0"/>
              </a:rPr>
              <a:t/>
            </a:r>
            <a:br>
              <a:rPr kumimoji="0" lang="es-ES" b="0" i="0" u="none" strike="noStrike" cap="none" normalizeH="0" baseline="0" dirty="0" smtClean="0">
                <a:ln>
                  <a:noFill/>
                </a:ln>
                <a:solidFill>
                  <a:srgbClr val="333333"/>
                </a:solidFill>
                <a:effectLst/>
                <a:latin typeface="Myriad Pro" panose="020B0503030403020204" pitchFamily="34" charset="0"/>
              </a:rPr>
            </a:br>
            <a:endParaRPr kumimoji="0" lang="es-ES" b="0" i="0" u="none" strike="noStrike" cap="none" normalizeH="0" baseline="0" dirty="0" smtClean="0">
              <a:ln>
                <a:noFill/>
              </a:ln>
              <a:solidFill>
                <a:srgbClr val="333333"/>
              </a:solidFill>
              <a:effectLst/>
              <a:latin typeface="Myriad Pro" panose="020B0503030403020204" pitchFamily="34" charset="0"/>
            </a:endParaRPr>
          </a:p>
        </p:txBody>
      </p:sp>
    </p:spTree>
    <p:extLst>
      <p:ext uri="{BB962C8B-B14F-4D97-AF65-F5344CB8AC3E}">
        <p14:creationId xmlns:p14="http://schemas.microsoft.com/office/powerpoint/2010/main" val="152192716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81926" y="2929179"/>
            <a:ext cx="10724826" cy="2600821"/>
          </a:xfrm>
          <a:prstGeom prst="rect">
            <a:avLst/>
          </a:prstGeom>
        </p:spPr>
        <p:txBody>
          <a:bodyPr wrap="square">
            <a:spAutoFit/>
          </a:bodyPr>
          <a:lstStyle/>
          <a:p>
            <a:pPr algn="just" fontAlgn="base"/>
            <a:r>
              <a:rPr lang="es-ES" b="0" i="0" dirty="0" smtClean="0">
                <a:solidFill>
                  <a:srgbClr val="333333"/>
                </a:solidFill>
                <a:effectLst/>
                <a:latin typeface="Myriad Pro" panose="020B0503030403020204" pitchFamily="34" charset="0"/>
              </a:rPr>
              <a:t>Cerca de la década de </a:t>
            </a:r>
            <a:r>
              <a:rPr lang="es-ES" b="1" i="0" dirty="0" smtClean="0">
                <a:solidFill>
                  <a:srgbClr val="333333"/>
                </a:solidFill>
                <a:effectLst/>
                <a:latin typeface="Myriad Pro" panose="020B0503030403020204" pitchFamily="34" charset="0"/>
              </a:rPr>
              <a:t>1960</a:t>
            </a:r>
            <a:r>
              <a:rPr lang="es-ES" b="0" i="0" dirty="0" smtClean="0">
                <a:solidFill>
                  <a:srgbClr val="333333"/>
                </a:solidFill>
                <a:effectLst/>
                <a:latin typeface="Myriad Pro" panose="020B0503030403020204" pitchFamily="34" charset="0"/>
              </a:rPr>
              <a:t>, las computadoras seguían evolucionando, se reducía su tamaño y crecía su capacidad de procesamiento. También en esta época se empezó a definir la forma de comunicarse con las computadoras, que recibía el nombre de programación de sistemas. Estaban construidas con circuitos de transistores, se programaban con nuevos lenguajes de alto nivel, En esta generación las computadoras se reducen de tamaño y son de menor costo. Aparecen muchas compañías y las computadoras eran bastante avanzadas para su época como la serie 5000 de </a:t>
            </a:r>
            <a:r>
              <a:rPr lang="es-ES" b="0" i="0" dirty="0" err="1" smtClean="0">
                <a:solidFill>
                  <a:srgbClr val="333333"/>
                </a:solidFill>
                <a:effectLst/>
                <a:latin typeface="Myriad Pro" panose="020B0503030403020204" pitchFamily="34" charset="0"/>
              </a:rPr>
              <a:t>Burroughs</a:t>
            </a:r>
            <a:r>
              <a:rPr lang="es-ES" b="0" i="0" dirty="0" smtClean="0">
                <a:solidFill>
                  <a:srgbClr val="333333"/>
                </a:solidFill>
                <a:effectLst/>
                <a:latin typeface="Myriad Pro" panose="020B0503030403020204" pitchFamily="34" charset="0"/>
              </a:rPr>
              <a:t> y la ATLAS de la Universidad de Manchester.</a:t>
            </a:r>
          </a:p>
          <a:p>
            <a:pPr algn="just" fontAlgn="base"/>
            <a:r>
              <a:rPr lang="es-ES" b="0" i="0" dirty="0" smtClean="0">
                <a:solidFill>
                  <a:srgbClr val="333333"/>
                </a:solidFill>
                <a:effectLst/>
                <a:latin typeface="Myriad Pro" panose="020B0503030403020204" pitchFamily="34" charset="0"/>
              </a:rPr>
              <a:t>En</a:t>
            </a:r>
            <a:r>
              <a:rPr lang="es-ES" b="1" i="0" dirty="0" smtClean="0">
                <a:solidFill>
                  <a:srgbClr val="333333"/>
                </a:solidFill>
                <a:effectLst/>
                <a:latin typeface="Myriad Pro" panose="020B0503030403020204" pitchFamily="34" charset="0"/>
              </a:rPr>
              <a:t> 1976</a:t>
            </a:r>
            <a:r>
              <a:rPr lang="es-ES" b="1" i="1" dirty="0" smtClean="0">
                <a:solidFill>
                  <a:srgbClr val="333333"/>
                </a:solidFill>
                <a:effectLst/>
                <a:latin typeface="Myriad Pro" panose="020B0503030403020204" pitchFamily="34" charset="0"/>
              </a:rPr>
              <a:t> Steve </a:t>
            </a:r>
            <a:r>
              <a:rPr lang="es-ES" b="1" i="1" dirty="0" err="1" smtClean="0">
                <a:solidFill>
                  <a:srgbClr val="333333"/>
                </a:solidFill>
                <a:effectLst/>
                <a:latin typeface="Myriad Pro" panose="020B0503030403020204" pitchFamily="34" charset="0"/>
              </a:rPr>
              <a:t>Wozniak</a:t>
            </a:r>
            <a:r>
              <a:rPr lang="es-ES" b="1" i="1" dirty="0" smtClean="0">
                <a:solidFill>
                  <a:srgbClr val="333333"/>
                </a:solidFill>
                <a:effectLst/>
                <a:latin typeface="Myriad Pro" panose="020B0503030403020204" pitchFamily="34" charset="0"/>
              </a:rPr>
              <a:t> y Steve Jobs</a:t>
            </a:r>
            <a:r>
              <a:rPr lang="es-ES" b="0" i="0" dirty="0" smtClean="0">
                <a:solidFill>
                  <a:srgbClr val="333333"/>
                </a:solidFill>
                <a:effectLst/>
                <a:latin typeface="Myriad Pro" panose="020B0503030403020204" pitchFamily="34" charset="0"/>
              </a:rPr>
              <a:t> inventan la primera microcomputadora de uso masivo y luego forman la compañía conocida como la Apple que fue la segunda compañía más grande del mundo, antecedida tan sólo por </a:t>
            </a:r>
            <a:r>
              <a:rPr lang="es-ES" b="0" i="0" u="none" strike="noStrike" dirty="0" smtClean="0">
                <a:solidFill>
                  <a:srgbClr val="C3360E"/>
                </a:solidFill>
                <a:effectLst/>
                <a:latin typeface="Myriad Pro" panose="020B0503030403020204" pitchFamily="34" charset="0"/>
                <a:hlinkClick r:id="rId2"/>
              </a:rPr>
              <a:t>IBM</a:t>
            </a:r>
            <a:r>
              <a:rPr lang="es-ES" b="0" i="0" dirty="0" smtClean="0">
                <a:solidFill>
                  <a:srgbClr val="333333"/>
                </a:solidFill>
                <a:effectLst/>
                <a:latin typeface="Myriad Pro" panose="020B0503030403020204" pitchFamily="34" charset="0"/>
              </a:rPr>
              <a:t>; y ésta es aún de las cinco compañías más grandes del mundo.</a:t>
            </a:r>
            <a:endParaRPr lang="es-ES" b="0" i="0" dirty="0">
              <a:solidFill>
                <a:srgbClr val="333333"/>
              </a:solidFill>
              <a:effectLst/>
              <a:latin typeface="Myriad Pro" panose="020B0503030403020204" pitchFamily="34" charset="0"/>
            </a:endParaRPr>
          </a:p>
        </p:txBody>
      </p:sp>
      <p:sp>
        <p:nvSpPr>
          <p:cNvPr id="5" name="AutoShape 4" descr="Resultado de imagen para historia de la computado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AutoShape 6" descr="Resultado de imagen para historia de la computador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Resultado de imagen para historia de la computador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AutoShape 10" descr="Resultado de imagen para historia de la computador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 name="Imagen 9"/>
          <p:cNvPicPr>
            <a:picLocks noChangeAspect="1"/>
          </p:cNvPicPr>
          <p:nvPr/>
        </p:nvPicPr>
        <p:blipFill>
          <a:blip r:embed="rId3"/>
          <a:stretch>
            <a:fillRect/>
          </a:stretch>
        </p:blipFill>
        <p:spPr>
          <a:xfrm>
            <a:off x="917575" y="312737"/>
            <a:ext cx="10101720" cy="2464042"/>
          </a:xfrm>
          <a:prstGeom prst="rect">
            <a:avLst/>
          </a:prstGeom>
        </p:spPr>
      </p:pic>
    </p:spTree>
    <p:extLst>
      <p:ext uri="{BB962C8B-B14F-4D97-AF65-F5344CB8AC3E}">
        <p14:creationId xmlns:p14="http://schemas.microsoft.com/office/powerpoint/2010/main" val="160878224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68271" y="274572"/>
            <a:ext cx="10466522" cy="1477328"/>
          </a:xfrm>
          <a:prstGeom prst="rect">
            <a:avLst/>
          </a:prstGeom>
        </p:spPr>
        <p:txBody>
          <a:bodyPr wrap="square">
            <a:spAutoFit/>
          </a:bodyPr>
          <a:lstStyle/>
          <a:p>
            <a:pPr algn="just" fontAlgn="base"/>
            <a:r>
              <a:rPr lang="es-ES" b="0" i="0" dirty="0" smtClean="0">
                <a:solidFill>
                  <a:srgbClr val="333333"/>
                </a:solidFill>
                <a:effectLst/>
                <a:latin typeface="Myriad Pro" panose="020B0503030403020204" pitchFamily="34" charset="0"/>
              </a:rPr>
              <a:t>Las industrias del Software de las computadoras personales crece, Gary Kildall y William Gates, se dedicaron durante años a  crear  sistemas operativos y métodos para lograr una utilización sencilla de las microcomputadoras; ellos son los inventores de CP/M y de los productos de Microsoft.</a:t>
            </a:r>
          </a:p>
          <a:p>
            <a:r>
              <a:rPr lang="es-ES" dirty="0" smtClean="0"/>
              <a:t/>
            </a:r>
            <a:br>
              <a:rPr lang="es-ES" dirty="0" smtClean="0"/>
            </a:br>
            <a:endParaRPr lang="es-ES" dirty="0"/>
          </a:p>
        </p:txBody>
      </p:sp>
      <p:pic>
        <p:nvPicPr>
          <p:cNvPr id="6" name="Imagen 5"/>
          <p:cNvPicPr>
            <a:picLocks noChangeAspect="1"/>
          </p:cNvPicPr>
          <p:nvPr/>
        </p:nvPicPr>
        <p:blipFill>
          <a:blip r:embed="rId2"/>
          <a:stretch>
            <a:fillRect/>
          </a:stretch>
        </p:blipFill>
        <p:spPr>
          <a:xfrm>
            <a:off x="853132" y="2305897"/>
            <a:ext cx="3393403" cy="3177961"/>
          </a:xfrm>
          <a:prstGeom prst="rect">
            <a:avLst/>
          </a:prstGeom>
        </p:spPr>
      </p:pic>
      <p:pic>
        <p:nvPicPr>
          <p:cNvPr id="7" name="Imagen 6"/>
          <p:cNvPicPr>
            <a:picLocks noChangeAspect="1"/>
          </p:cNvPicPr>
          <p:nvPr/>
        </p:nvPicPr>
        <p:blipFill>
          <a:blip r:embed="rId3"/>
          <a:stretch>
            <a:fillRect/>
          </a:stretch>
        </p:blipFill>
        <p:spPr>
          <a:xfrm>
            <a:off x="5301388" y="2305897"/>
            <a:ext cx="5283953" cy="2901534"/>
          </a:xfrm>
          <a:prstGeom prst="rect">
            <a:avLst/>
          </a:prstGeom>
        </p:spPr>
      </p:pic>
    </p:spTree>
    <p:extLst>
      <p:ext uri="{BB962C8B-B14F-4D97-AF65-F5344CB8AC3E}">
        <p14:creationId xmlns:p14="http://schemas.microsoft.com/office/powerpoint/2010/main" val="255903961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03471" y="658088"/>
            <a:ext cx="8272137" cy="923330"/>
          </a:xfrm>
          <a:prstGeom prst="rect">
            <a:avLst/>
          </a:prstGeom>
          <a:noFill/>
        </p:spPr>
        <p:txBody>
          <a:bodyPr wrap="none" lIns="91440" tIns="45720" rIns="91440" bIns="45720">
            <a:spAutoFit/>
          </a:bodyPr>
          <a:lstStyle/>
          <a:p>
            <a:pPr algn="ctr"/>
            <a:r>
              <a:rPr lang="es-ES" sz="5400" b="1" dirty="0" smtClean="0">
                <a:ln w="9525">
                  <a:solidFill>
                    <a:schemeClr val="bg1"/>
                  </a:solidFill>
                  <a:prstDash val="solid"/>
                </a:ln>
                <a:effectLst>
                  <a:outerShdw blurRad="12700" dist="38100" dir="2700000" algn="tl" rotWithShape="0">
                    <a:schemeClr val="bg1">
                      <a:lumMod val="50000"/>
                    </a:schemeClr>
                  </a:outerShdw>
                </a:effectLst>
                <a:latin typeface="Adobe Garamond Pro Bold" panose="02020702060506020403" pitchFamily="18" charset="0"/>
              </a:rPr>
              <a:t>Historia de la Programación </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dobe Garamond Pro Bold" panose="02020702060506020403" pitchFamily="18" charset="0"/>
            </a:endParaRPr>
          </a:p>
        </p:txBody>
      </p:sp>
      <p:sp>
        <p:nvSpPr>
          <p:cNvPr id="5" name="Rectángulo 4"/>
          <p:cNvSpPr/>
          <p:nvPr/>
        </p:nvSpPr>
        <p:spPr>
          <a:xfrm>
            <a:off x="1369018" y="1952786"/>
            <a:ext cx="8741044" cy="3785652"/>
          </a:xfrm>
          <a:prstGeom prst="rect">
            <a:avLst/>
          </a:prstGeom>
        </p:spPr>
        <p:txBody>
          <a:bodyPr wrap="square">
            <a:spAutoFit/>
          </a:bodyPr>
          <a:lstStyle/>
          <a:p>
            <a:pPr algn="just"/>
            <a:r>
              <a:rPr lang="es-ES" sz="1600" b="1" dirty="0">
                <a:solidFill>
                  <a:srgbClr val="000000"/>
                </a:solidFill>
                <a:latin typeface="verdana" panose="020B0604030504040204" pitchFamily="34" charset="0"/>
              </a:rPr>
              <a:t>Gottfried </a:t>
            </a:r>
            <a:r>
              <a:rPr lang="es-ES" sz="1600" b="1" dirty="0" smtClean="0">
                <a:solidFill>
                  <a:srgbClr val="000000"/>
                </a:solidFill>
                <a:latin typeface="verdana" panose="020B0604030504040204" pitchFamily="34" charset="0"/>
              </a:rPr>
              <a:t>Wilhelm </a:t>
            </a:r>
            <a:r>
              <a:rPr lang="es-ES" sz="1600" b="1" dirty="0">
                <a:solidFill>
                  <a:srgbClr val="000000"/>
                </a:solidFill>
                <a:latin typeface="verdana" panose="020B0604030504040204" pitchFamily="34" charset="0"/>
              </a:rPr>
              <a:t>von Leibniz</a:t>
            </a:r>
            <a:r>
              <a:rPr lang="es-ES" sz="1600" dirty="0">
                <a:solidFill>
                  <a:srgbClr val="000000"/>
                </a:solidFill>
                <a:latin typeface="verdana" panose="020B0604030504040204" pitchFamily="34" charset="0"/>
              </a:rPr>
              <a:t> (1646-1716), quien aprendió matemáticas de forma autodidacta (método no aconsejable en programación) construyó una máquina similar a la de Pascal, aunque algo más compleja, podía dividir, multiplicar y resolver raíces cuadradas.</a:t>
            </a:r>
          </a:p>
          <a:p>
            <a:pPr algn="just"/>
            <a:r>
              <a:rPr lang="es-ES" sz="1600" dirty="0">
                <a:solidFill>
                  <a:srgbClr val="000000"/>
                </a:solidFill>
                <a:latin typeface="verdana" panose="020B0604030504040204" pitchFamily="34" charset="0"/>
              </a:rPr>
              <a:t>Pero quien realmente influyó en el diseño de los primeros computadores fue </a:t>
            </a:r>
            <a:r>
              <a:rPr lang="es-ES" sz="1600" b="1" dirty="0">
                <a:solidFill>
                  <a:srgbClr val="000000"/>
                </a:solidFill>
                <a:latin typeface="verdana" panose="020B0604030504040204" pitchFamily="34" charset="0"/>
              </a:rPr>
              <a:t>Charles Babbage</a:t>
            </a:r>
            <a:r>
              <a:rPr lang="es-ES" sz="1600" dirty="0">
                <a:solidFill>
                  <a:srgbClr val="000000"/>
                </a:solidFill>
                <a:latin typeface="verdana" panose="020B0604030504040204" pitchFamily="34" charset="0"/>
              </a:rPr>
              <a:t> (1793-1871). Con la colaboración de la hija de Lord Byron, </a:t>
            </a:r>
            <a:r>
              <a:rPr lang="es-ES" sz="1600" b="1" dirty="0">
                <a:solidFill>
                  <a:srgbClr val="000000"/>
                </a:solidFill>
                <a:latin typeface="verdana" panose="020B0604030504040204" pitchFamily="34" charset="0"/>
              </a:rPr>
              <a:t>Lady Ada Countess of Lovelace</a:t>
            </a:r>
            <a:r>
              <a:rPr lang="es-ES" sz="1600" dirty="0">
                <a:solidFill>
                  <a:srgbClr val="000000"/>
                </a:solidFill>
                <a:latin typeface="verdana" panose="020B0604030504040204" pitchFamily="34" charset="0"/>
              </a:rPr>
              <a:t> (1815-1852), a la que debe su nombre el lenguaje ADA creado por el DoD (Departamento de defensa de Estados Unidos) en los años 70. Babbage diseñó y construyó la "máquina diferencial" para el cálculo de polinomios. Más tarde diseñó la "máquina analitica"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p>
        </p:txBody>
      </p:sp>
    </p:spTree>
    <p:extLst>
      <p:ext uri="{BB962C8B-B14F-4D97-AF65-F5344CB8AC3E}">
        <p14:creationId xmlns:p14="http://schemas.microsoft.com/office/powerpoint/2010/main" val="364851572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áquina diferencial de Babb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968" y="429185"/>
            <a:ext cx="3362541" cy="2678529"/>
          </a:xfrm>
          <a:prstGeom prst="rect">
            <a:avLst/>
          </a:prstGeom>
          <a:noFill/>
          <a:ln>
            <a:solidFill>
              <a:srgbClr val="7030A0"/>
            </a:solidFill>
          </a:ln>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pic>
      <p:sp>
        <p:nvSpPr>
          <p:cNvPr id="4" name="Rectángulo 3"/>
          <p:cNvSpPr/>
          <p:nvPr/>
        </p:nvSpPr>
        <p:spPr>
          <a:xfrm>
            <a:off x="4814806" y="429185"/>
            <a:ext cx="6096000" cy="5355312"/>
          </a:xfrm>
          <a:prstGeom prst="rect">
            <a:avLst/>
          </a:prstGeom>
        </p:spPr>
        <p:txBody>
          <a:bodyPr>
            <a:spAutoFit/>
          </a:bodyPr>
          <a:lstStyle/>
          <a:p>
            <a:r>
              <a:rPr lang="es-ES" dirty="0">
                <a:solidFill>
                  <a:srgbClr val="000000"/>
                </a:solidFill>
                <a:latin typeface="verdana" panose="020B0604030504040204" pitchFamily="34" charset="0"/>
              </a:rPr>
              <a:t>Un hito importante en la historia de la informática fueron las tarjetas perforadas como medio para "alimentar" los computadores. Lady Ada Lovelace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a:t>
            </a:r>
            <a:r>
              <a:rPr lang="es-ES" b="1" dirty="0">
                <a:solidFill>
                  <a:srgbClr val="000000"/>
                </a:solidFill>
                <a:latin typeface="verdana" panose="020B0604030504040204" pitchFamily="34" charset="0"/>
              </a:rPr>
              <a:t>Herman Hollerit</a:t>
            </a:r>
            <a:r>
              <a:rPr lang="es-ES" dirty="0">
                <a:solidFill>
                  <a:srgbClr val="000000"/>
                </a:solidFill>
                <a:latin typeface="verdana" panose="020B0604030504040204" pitchFamily="34" charset="0"/>
              </a:rPr>
              <a:t> (1860-1929) desarrolló un sistema para automatizar la pesada tarea del censo. Mediante tarjetas perforadas y un sistema de circuitos eléctricos, capaz de leer unas 60 tarjetas por minuto realizó el censo de 1890 en 3 años ahorrando tiempo y dinero. Más tarde fundó la Tabulating Machine Company y en 1924 tras alguna que otra fusión nació la Internacional Bussines Machines, IBM. ¿ Os suena ?</a:t>
            </a:r>
            <a:endParaRPr lang="es-ES" dirty="0"/>
          </a:p>
        </p:txBody>
      </p:sp>
      <p:pic>
        <p:nvPicPr>
          <p:cNvPr id="1028" name="Picture 4" descr="Atanasoff Berry Computer (A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992" y="3343869"/>
            <a:ext cx="3110021" cy="2156282"/>
          </a:xfrm>
          <a:prstGeom prst="rect">
            <a:avLst/>
          </a:prstGeom>
          <a:noFill/>
          <a:ln>
            <a:solidFill>
              <a:srgbClr val="7030A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43039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356461"/>
            <a:ext cx="10058400" cy="5512633"/>
          </a:xfrm>
        </p:spPr>
        <p:txBody>
          <a:bodyPr/>
          <a:lstStyle/>
          <a:p>
            <a:r>
              <a:rPr lang="es-ES" dirty="0"/>
              <a:t>Las computadoras de hoy en día se sustentan en la </a:t>
            </a:r>
            <a:r>
              <a:rPr lang="es-ES" b="1" dirty="0"/>
              <a:t>lógica matemática</a:t>
            </a:r>
            <a:r>
              <a:rPr lang="es-ES" dirty="0"/>
              <a:t> basada en un </a:t>
            </a:r>
            <a:r>
              <a:rPr lang="es-ES" b="1" dirty="0"/>
              <a:t>sistema binario</a:t>
            </a:r>
            <a:r>
              <a:rPr lang="es-ES" dirty="0"/>
              <a:t>.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t>
            </a:r>
            <a:r>
              <a:rPr lang="es-ES" b="1" dirty="0"/>
              <a:t>Alan Mathison Turing</a:t>
            </a:r>
            <a:r>
              <a:rPr lang="es-ES" dirty="0"/>
              <a:t> (1912-1954) diseñó una calculadora universal para resolver cualquier problema, la "máquina de Turing". Tuvo mucha influencia en el desarrollo de la lógica matemática. En 1937 hizo una de sus primeras contribuciones a la lógica matemática y en 1943 plasmó sus ideas en una computadora que utilizaba tubos de vacío. </a:t>
            </a:r>
            <a:r>
              <a:rPr lang="es-ES" b="1" dirty="0"/>
              <a:t>George Boole</a:t>
            </a:r>
            <a:r>
              <a:rPr lang="es-ES" dirty="0"/>
              <a:t> (1815-1864) también contribuyó al algebra binaria y a los sistemas de circuitos de computadora, de hecho, en su honor fue bautizada el álgebra booleana.</a:t>
            </a:r>
          </a:p>
          <a:p>
            <a:r>
              <a:rPr lang="es-ES" dirty="0"/>
              <a:t>La primera computadora digital electrónica patentada fue obra de </a:t>
            </a:r>
            <a:r>
              <a:rPr lang="es-ES" b="1" dirty="0"/>
              <a:t>John Vincent Atanasoff</a:t>
            </a:r>
            <a:r>
              <a:rPr lang="es-ES" dirty="0"/>
              <a:t> (1903-1995). Conocedor de las inventos de Pascal y Babbage, y ayudado por </a:t>
            </a:r>
            <a:r>
              <a:rPr lang="es-ES" b="1" dirty="0"/>
              <a:t>Clifford Berry</a:t>
            </a:r>
            <a:r>
              <a:rPr lang="es-ES" dirty="0"/>
              <a:t> (1918-1963), construyó el Atanasoff Berry Computer (ABC). El ABC se desarrolló entre 1937 y 1942. Consistía en una calculadora electrónica que utilizaba tubos de vacío y estaba basada en el sistema binario (sistema numérico en el que se combinan los valores verdadero y falso, o 0 y 1).</a:t>
            </a:r>
          </a:p>
          <a:p>
            <a:endParaRPr lang="es-ES" dirty="0"/>
          </a:p>
        </p:txBody>
      </p:sp>
    </p:spTree>
    <p:extLst>
      <p:ext uri="{BB962C8B-B14F-4D97-AF65-F5344CB8AC3E}">
        <p14:creationId xmlns:p14="http://schemas.microsoft.com/office/powerpoint/2010/main" val="37522110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294468"/>
            <a:ext cx="10058400" cy="5574626"/>
          </a:xfrm>
        </p:spPr>
        <p:txBody>
          <a:bodyPr>
            <a:normAutofit/>
          </a:bodyPr>
          <a:lstStyle/>
          <a:p>
            <a:r>
              <a:rPr lang="es-ES" dirty="0"/>
              <a:t>Entre 1939 y 1944, </a:t>
            </a:r>
            <a:r>
              <a:rPr lang="es-ES" b="1" dirty="0"/>
              <a:t>Howard </a:t>
            </a:r>
            <a:r>
              <a:rPr lang="es-ES" b="1" dirty="0" smtClean="0"/>
              <a:t>Ariquen</a:t>
            </a:r>
            <a:r>
              <a:rPr lang="es-ES" dirty="0"/>
              <a:t> (1900-1973) de la universidad de Harvard en colaboración con IBM desarrolló el Mark 1. Era una computadora electromecánica de 16 metros de largo y más de dos de alto. Tenía 700.000 elementos móviles y varios centenares de kilómetros de cables. Podía realizar las cuatro operaciones básicas y trabajar con información almacenada en forma de tablas.</a:t>
            </a:r>
          </a:p>
          <a:p>
            <a:r>
              <a:rPr lang="es-ES" dirty="0"/>
              <a:t>Por desgracia, los avances tecnológicos suelen producirse gracias a los militares que se aprovechan de la ciencia para perfeccionar sus armas. En la Moore School de la Universidad de Pensilvania se estaba trabajando en un proyecto militar para realizar unas tablas de tiro para armas balísticas. Los cálculos eran enormes y se tardaban semanas en realizarlos. Parece ser que </a:t>
            </a:r>
            <a:r>
              <a:rPr lang="es-ES" b="1" dirty="0"/>
              <a:t>John W. Mauchly</a:t>
            </a:r>
            <a:r>
              <a:rPr lang="es-ES" dirty="0"/>
              <a:t> (1907-1980), quien dirigía el departamento de física del Ursine </a:t>
            </a:r>
            <a:r>
              <a:rPr lang="es-ES" dirty="0" err="1"/>
              <a:t>College</a:t>
            </a:r>
            <a:r>
              <a:rPr lang="es-ES" dirty="0"/>
              <a:t> de Filadelfia vivió en casa de Atanasoff durante cuatro días a partir del 13 de Junio de 1941, lo que seguramente aprovechó para conocer las ideas de Atanasoff</a:t>
            </a:r>
            <a:r>
              <a:rPr lang="es-ES" dirty="0" smtClean="0"/>
              <a:t>.</a:t>
            </a:r>
            <a:endParaRPr lang="es-ES" dirty="0"/>
          </a:p>
        </p:txBody>
      </p:sp>
      <p:pic>
        <p:nvPicPr>
          <p:cNvPr id="2050" name="Picture 2" descr="Resultado de imagen para historia de la progra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976" y="3986541"/>
            <a:ext cx="2433233" cy="213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80112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205</TotalTime>
  <Words>475</Words>
  <Application>Microsoft Office PowerPoint</Application>
  <PresentationFormat>Panorámica</PresentationFormat>
  <Paragraphs>54</Paragraphs>
  <Slides>15</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Adobe Arabic</vt:lpstr>
      <vt:lpstr>Adobe Caslon Pro Bold</vt:lpstr>
      <vt:lpstr>Adobe Garamond Pro Bold</vt:lpstr>
      <vt:lpstr>Arial</vt:lpstr>
      <vt:lpstr>Calibri</vt:lpstr>
      <vt:lpstr>Calibri Light</vt:lpstr>
      <vt:lpstr>Myriad Pro</vt:lpstr>
      <vt:lpstr>verdana</vt:lpstr>
      <vt:lpstr>Retrospección</vt:lpstr>
      <vt:lpstr>CARATULA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CARATULA</dc:title>
  <dc:creator>estudiante de Liceo Compu-market</dc:creator>
  <cp:lastModifiedBy>estudiante de Liceo Compu-market</cp:lastModifiedBy>
  <cp:revision>13</cp:revision>
  <dcterms:created xsi:type="dcterms:W3CDTF">2017-04-20T14:17:56Z</dcterms:created>
  <dcterms:modified xsi:type="dcterms:W3CDTF">2017-04-20T17:45:41Z</dcterms:modified>
</cp:coreProperties>
</file>