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</p:sldIdLst>
  <p:sldSz cx="18288000" cy="10287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ontserrat Bold" pitchFamily="2" charset="77"/>
      <p:regular r:id="rId13"/>
      <p:bold r:id="rId14"/>
      <p:italic r:id="rId15"/>
      <p:boldItalic r:id="rId16"/>
    </p:embeddedFont>
    <p:embeddedFont>
      <p:font typeface="Montserrat Semi-Bold" pitchFamily="2" charset="7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FE974D-92CD-4DA4-9FD4-35DD9DB313BC}" v="535" dt="2025-05-19T20:29:36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89" autoAdjust="0"/>
  </p:normalViewPr>
  <p:slideViewPr>
    <p:cSldViewPr>
      <p:cViewPr varScale="1">
        <p:scale>
          <a:sx n="80" d="100"/>
          <a:sy n="80" d="100"/>
        </p:scale>
        <p:origin x="4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00976" y="6230635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64929" y="409821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559646" y="1482807"/>
            <a:ext cx="12809041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>
                <a:solidFill>
                  <a:srgbClr val="00B050"/>
                </a:solidFill>
                <a:ea typeface="+mn-lt"/>
                <a:cs typeface="+mn-lt"/>
                <a:sym typeface="Montserrat Semi-Bold"/>
              </a:rPr>
              <a:t>Machine Learning Approaches for Bank Marketing Campaign Analysis</a:t>
            </a:r>
            <a:endParaRPr lang="tr-TR" b="1">
              <a:solidFill>
                <a:srgbClr val="00B050"/>
              </a:solidFill>
              <a:ea typeface="Calibri"/>
              <a:cs typeface="Calibri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003500" y="8587676"/>
            <a:ext cx="7900001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6"/>
              </a:lnSpc>
            </a:pP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MEHMET BEKTAŞ</a:t>
            </a:r>
            <a:endParaRPr lang="tr-TR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ts val="2616"/>
              </a:lnSpc>
            </a:pP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ADEM</a:t>
            </a: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</a:rPr>
              <a:t> AŞKAN</a:t>
            </a:r>
            <a:endParaRPr lang="tr-TR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ts val="2616"/>
              </a:lnSpc>
            </a:pPr>
            <a:r>
              <a:rPr lang="en-US" sz="2650" b="1" spc="2157" dirty="0">
                <a:solidFill>
                  <a:schemeClr val="bg1"/>
                </a:solidFill>
                <a:latin typeface="Montserrat Semi-Bold"/>
                <a:ea typeface="Montserrat Semi-Bold"/>
                <a:cs typeface="Montserrat Semi-Bold"/>
              </a:rPr>
              <a:t>KORAY BAŞKOCA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1868" y="839590"/>
            <a:ext cx="18697211" cy="980948"/>
            <a:chOff x="0" y="0"/>
            <a:chExt cx="4924368" cy="2583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4368" cy="258357"/>
            </a:xfrm>
            <a:custGeom>
              <a:avLst/>
              <a:gdLst/>
              <a:ahLst/>
              <a:cxnLst/>
              <a:rect l="l" t="t" r="r" b="b"/>
              <a:pathLst>
                <a:path w="4924368" h="258357">
                  <a:moveTo>
                    <a:pt x="0" y="0"/>
                  </a:moveTo>
                  <a:lnTo>
                    <a:pt x="4924368" y="0"/>
                  </a:lnTo>
                  <a:lnTo>
                    <a:pt x="4924368" y="258357"/>
                  </a:lnTo>
                  <a:lnTo>
                    <a:pt x="0" y="258357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4368" cy="296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24071" y="8661715"/>
            <a:ext cx="4590485" cy="667707"/>
          </a:xfrm>
          <a:custGeom>
            <a:avLst/>
            <a:gdLst/>
            <a:ahLst/>
            <a:cxnLst/>
            <a:rect l="l" t="t" r="r" b="b"/>
            <a:pathLst>
              <a:path w="4590485" h="667707">
                <a:moveTo>
                  <a:pt x="0" y="0"/>
                </a:moveTo>
                <a:lnTo>
                  <a:pt x="4590486" y="0"/>
                </a:lnTo>
                <a:lnTo>
                  <a:pt x="4590486" y="667707"/>
                </a:lnTo>
                <a:lnTo>
                  <a:pt x="0" y="6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-121868" y="3159207"/>
            <a:ext cx="2301136" cy="230113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80426" y="982866"/>
            <a:ext cx="12069307" cy="6942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17"/>
              </a:lnSpc>
            </a:pPr>
            <a:r>
              <a:rPr lang="en-US" sz="545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Introduction — Project Overview</a:t>
            </a:r>
            <a:endParaRPr lang="tr-TR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TextBox 13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61" b="1" spc="1008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35371" y="2187848"/>
            <a:ext cx="10048141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Predicting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Term Deposit Subscriptions in Bank Marketing</a:t>
            </a:r>
            <a:b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Objective: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Predict whether a client will subscribe to a term deposit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Use phone-based marketing data from a Portuguese bank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+mn-lt"/>
              <a:cs typeface="+mn-lt"/>
              <a:sym typeface="Poppins Medium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Dataset Info: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Consolas"/>
                <a:ea typeface="+mn-lt"/>
                <a:cs typeface="+mn-lt"/>
                <a:sym typeface="Poppins Medium"/>
              </a:rPr>
              <a:t>bank-additional.csv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— 4119 records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Target variable: </a:t>
            </a:r>
            <a:r>
              <a:rPr lang="en-US" sz="3200" b="1" dirty="0">
                <a:solidFill>
                  <a:schemeClr val="bg1"/>
                </a:solidFill>
                <a:latin typeface="Consolas"/>
                <a:ea typeface="+mn-lt"/>
                <a:cs typeface="+mn-lt"/>
                <a:sym typeface="Poppins Medium"/>
              </a:rPr>
              <a:t>y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→ Yes (11.7%), No (88.3%)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Features include demographic, contact, and economic indicators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algn="l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832711"/>
            <a:chOff x="0" y="0"/>
            <a:chExt cx="4943835" cy="219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219315"/>
            </a:xfrm>
            <a:custGeom>
              <a:avLst/>
              <a:gdLst/>
              <a:ahLst/>
              <a:cxnLst/>
              <a:rect l="l" t="t" r="r" b="b"/>
              <a:pathLst>
                <a:path w="4943835" h="219315">
                  <a:moveTo>
                    <a:pt x="0" y="0"/>
                  </a:moveTo>
                  <a:lnTo>
                    <a:pt x="4943835" y="0"/>
                  </a:lnTo>
                  <a:lnTo>
                    <a:pt x="4943835" y="219315"/>
                  </a:lnTo>
                  <a:lnTo>
                    <a:pt x="0" y="219315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257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47733" y="841875"/>
            <a:ext cx="1368771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Data Cleaning &amp; Data </a:t>
            </a:r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</a:rPr>
              <a:t>Preprocessing</a:t>
            </a:r>
            <a:endParaRPr lang="tr-TR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4" name="TextBox 14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03</a:t>
            </a:r>
          </a:p>
        </p:txBody>
      </p:sp>
      <p:grpSp>
        <p:nvGrpSpPr>
          <p:cNvPr id="17" name="Group 17"/>
          <p:cNvGrpSpPr/>
          <p:nvPr/>
        </p:nvGrpSpPr>
        <p:grpSpPr>
          <a:xfrm rot="3103768">
            <a:off x="762895" y="2701655"/>
            <a:ext cx="370193" cy="37019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3103768">
            <a:off x="644738" y="5697373"/>
            <a:ext cx="370193" cy="3701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4630400" y="1578436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7149CB6B-D31D-0463-A6BA-40F128F574F4}"/>
              </a:ext>
            </a:extLst>
          </p:cNvPr>
          <p:cNvGrpSpPr/>
          <p:nvPr/>
        </p:nvGrpSpPr>
        <p:grpSpPr>
          <a:xfrm rot="3103768">
            <a:off x="764117" y="3249953"/>
            <a:ext cx="370193" cy="370193"/>
            <a:chOff x="0" y="0"/>
            <a:chExt cx="812800" cy="812800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9CDFED4-2D21-563B-5518-C4950947411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768D9325-DAFC-A2FB-DDB9-B3A8C4EF54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31" name="Group 21">
            <a:extLst>
              <a:ext uri="{FF2B5EF4-FFF2-40B4-BE49-F238E27FC236}">
                <a16:creationId xmlns:a16="http://schemas.microsoft.com/office/drawing/2014/main" id="{D2C0E648-8071-A0C2-B5B4-455A10EB52D0}"/>
              </a:ext>
            </a:extLst>
          </p:cNvPr>
          <p:cNvGrpSpPr/>
          <p:nvPr/>
        </p:nvGrpSpPr>
        <p:grpSpPr>
          <a:xfrm rot="3103768">
            <a:off x="648401" y="5183266"/>
            <a:ext cx="370193" cy="370193"/>
            <a:chOff x="0" y="0"/>
            <a:chExt cx="812800" cy="812800"/>
          </a:xfrm>
        </p:grpSpPr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E0EC6E0-0525-5A85-AD0A-5655337EAFB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23">
              <a:extLst>
                <a:ext uri="{FF2B5EF4-FFF2-40B4-BE49-F238E27FC236}">
                  <a16:creationId xmlns:a16="http://schemas.microsoft.com/office/drawing/2014/main" id="{98C1AE13-5998-0729-4EDE-35D7A7D5D56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FF8B9BB-CD9B-2E83-FD4F-21895610429C}"/>
              </a:ext>
            </a:extLst>
          </p:cNvPr>
          <p:cNvSpPr txBox="1"/>
          <p:nvPr/>
        </p:nvSpPr>
        <p:spPr>
          <a:xfrm>
            <a:off x="1213583" y="1683726"/>
            <a:ext cx="10712449" cy="83407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-Data Cleaning</a:t>
            </a:r>
            <a:endParaRPr lang="tr-TR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Checked for missing or inconsistent values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Handled 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"unknown"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entries: 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Replaced with most frequent category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Removed any duplicate rows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Ensured overall data consistency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br>
              <a:rPr lang="en-US" dirty="0"/>
            </a:b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 -Data Preprocessing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8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Categorical Variables → Encoded with </a:t>
            </a:r>
            <a:r>
              <a:rPr lang="en-US" sz="3200" b="1" dirty="0" err="1">
                <a:solidFill>
                  <a:schemeClr val="bg1"/>
                </a:solidFill>
                <a:latin typeface="Consolas"/>
              </a:rPr>
              <a:t>OneHotEncoder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Numerical Features → Scaled using </a:t>
            </a:r>
            <a:r>
              <a:rPr lang="en-US" sz="3200" b="1" dirty="0" err="1">
                <a:solidFill>
                  <a:schemeClr val="bg1"/>
                </a:solidFill>
                <a:latin typeface="Consolas"/>
              </a:rPr>
              <a:t>StandardScaler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Target Variable (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yes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no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) → Converted to 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1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/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0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Result: Cleaned and standardized dataset ready for modeling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4" name="Freeform 22">
            <a:extLst>
              <a:ext uri="{FF2B5EF4-FFF2-40B4-BE49-F238E27FC236}">
                <a16:creationId xmlns:a16="http://schemas.microsoft.com/office/drawing/2014/main" id="{FE1B9841-A896-C30A-118F-71D528A5FCC9}"/>
              </a:ext>
            </a:extLst>
          </p:cNvPr>
          <p:cNvSpPr/>
          <p:nvPr/>
        </p:nvSpPr>
        <p:spPr>
          <a:xfrm rot="3103768">
            <a:off x="504763" y="9415696"/>
            <a:ext cx="370195" cy="35554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 rotWithShape="1">
            <a:gsLst>
              <a:gs pos="0">
                <a:srgbClr val="C2B833">
                  <a:alpha val="0"/>
                </a:srgbClr>
              </a:gs>
              <a:gs pos="100000">
                <a:srgbClr val="026600">
                  <a:alpha val="100000"/>
                </a:srgbClr>
              </a:gs>
            </a:gsLst>
            <a:lin ang="5400000"/>
          </a:gra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1562" y="839590"/>
            <a:ext cx="18771125" cy="963492"/>
            <a:chOff x="0" y="0"/>
            <a:chExt cx="4943835" cy="253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253759"/>
            </a:xfrm>
            <a:custGeom>
              <a:avLst/>
              <a:gdLst/>
              <a:ahLst/>
              <a:cxnLst/>
              <a:rect l="l" t="t" r="r" b="b"/>
              <a:pathLst>
                <a:path w="4943835" h="253759">
                  <a:moveTo>
                    <a:pt x="0" y="0"/>
                  </a:moveTo>
                  <a:lnTo>
                    <a:pt x="4943835" y="0"/>
                  </a:lnTo>
                  <a:lnTo>
                    <a:pt x="4943835" y="253759"/>
                  </a:lnTo>
                  <a:lnTo>
                    <a:pt x="0" y="253759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291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-664190" y="846585"/>
            <a:ext cx="13016499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Modeling </a:t>
            </a:r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</a:rPr>
              <a:t>Strategy and Creating Pipeline</a:t>
            </a:r>
            <a:endParaRPr lang="en-US" sz="5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endParaRPr lang="en-US" sz="54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2" name="TextBox 22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04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B87E8A13-6BF1-1D44-7D71-F94530FAAC4D}"/>
              </a:ext>
            </a:extLst>
          </p:cNvPr>
          <p:cNvSpPr txBox="1"/>
          <p:nvPr/>
        </p:nvSpPr>
        <p:spPr>
          <a:xfrm>
            <a:off x="430823" y="2101361"/>
            <a:ext cx="10198343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Built using </a:t>
            </a:r>
            <a:r>
              <a:rPr lang="en-US" sz="3200" dirty="0" err="1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sklearn.pipeline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to automate the workflow Predict if a client will subscribe to a term deposit</a:t>
            </a:r>
            <a:endParaRPr lang="tr-TR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Evaluated multiple models:</a:t>
            </a:r>
            <a:endParaRPr lang="tr-TR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Logistic Regression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Random Forest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Gradient Boosting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Used Stratified K-Fold Cross-Validation (k=5) for reliable performance</a:t>
            </a: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Focused on:</a:t>
            </a:r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Accuracy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Precision / Recall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ROC-AUC Score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D66B1ACD-A761-DD00-C857-9FD653E16188}"/>
              </a:ext>
            </a:extLst>
          </p:cNvPr>
          <p:cNvSpPr/>
          <p:nvPr/>
        </p:nvSpPr>
        <p:spPr>
          <a:xfrm rot="16200000">
            <a:off x="10359610" y="3886425"/>
            <a:ext cx="7315200" cy="4030010"/>
          </a:xfrm>
          <a:custGeom>
            <a:avLst/>
            <a:gdLst/>
            <a:ahLst/>
            <a:cxnLst/>
            <a:rect l="l" t="t" r="r" b="b"/>
            <a:pathLst>
              <a:path w="7315200" h="4030010">
                <a:moveTo>
                  <a:pt x="0" y="0"/>
                </a:moveTo>
                <a:lnTo>
                  <a:pt x="7315200" y="0"/>
                </a:lnTo>
                <a:lnTo>
                  <a:pt x="7315200" y="4030011"/>
                </a:lnTo>
                <a:lnTo>
                  <a:pt x="0" y="403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4" name="Group 13">
            <a:extLst>
              <a:ext uri="{FF2B5EF4-FFF2-40B4-BE49-F238E27FC236}">
                <a16:creationId xmlns:a16="http://schemas.microsoft.com/office/drawing/2014/main" id="{1F506A64-8825-3417-0AED-6555061F9FD3}"/>
              </a:ext>
            </a:extLst>
          </p:cNvPr>
          <p:cNvGrpSpPr/>
          <p:nvPr/>
        </p:nvGrpSpPr>
        <p:grpSpPr>
          <a:xfrm>
            <a:off x="10851637" y="3118741"/>
            <a:ext cx="2301136" cy="2301136"/>
            <a:chOff x="0" y="0"/>
            <a:chExt cx="812800" cy="812800"/>
          </a:xfrm>
        </p:grpSpPr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233BE7D-27FF-6691-2C4D-344415CC7C1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2B833">
                    <a:alpha val="0"/>
                  </a:srgbClr>
                </a:gs>
                <a:gs pos="100000">
                  <a:srgbClr val="026600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744F7A9F-A031-ACAE-4443-DBD0ED68245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36" name="Freeform 16">
            <a:extLst>
              <a:ext uri="{FF2B5EF4-FFF2-40B4-BE49-F238E27FC236}">
                <a16:creationId xmlns:a16="http://schemas.microsoft.com/office/drawing/2014/main" id="{75444F3E-5422-08D3-5580-A5B85B7526CF}"/>
              </a:ext>
            </a:extLst>
          </p:cNvPr>
          <p:cNvSpPr/>
          <p:nvPr/>
        </p:nvSpPr>
        <p:spPr>
          <a:xfrm>
            <a:off x="10240303" y="3266119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64915C0C-7ACD-F4B7-6A27-29245C363803}"/>
              </a:ext>
            </a:extLst>
          </p:cNvPr>
          <p:cNvSpPr/>
          <p:nvPr/>
        </p:nvSpPr>
        <p:spPr>
          <a:xfrm>
            <a:off x="12346596" y="2445067"/>
            <a:ext cx="3341227" cy="3934858"/>
          </a:xfrm>
          <a:custGeom>
            <a:avLst/>
            <a:gdLst/>
            <a:ahLst/>
            <a:cxnLst/>
            <a:rect l="l" t="t" r="r" b="b"/>
            <a:pathLst>
              <a:path w="3341227" h="3934858">
                <a:moveTo>
                  <a:pt x="0" y="0"/>
                </a:moveTo>
                <a:lnTo>
                  <a:pt x="3341227" y="0"/>
                </a:lnTo>
                <a:lnTo>
                  <a:pt x="3341227" y="3934858"/>
                </a:lnTo>
                <a:lnTo>
                  <a:pt x="0" y="39348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37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3FD2B4C3-53D8-472B-9CDE-5839AE802E5F}"/>
              </a:ext>
            </a:extLst>
          </p:cNvPr>
          <p:cNvSpPr/>
          <p:nvPr/>
        </p:nvSpPr>
        <p:spPr>
          <a:xfrm>
            <a:off x="12882657" y="6732350"/>
            <a:ext cx="2269105" cy="2269105"/>
          </a:xfrm>
          <a:custGeom>
            <a:avLst/>
            <a:gdLst/>
            <a:ahLst/>
            <a:cxnLst/>
            <a:rect l="l" t="t" r="r" b="b"/>
            <a:pathLst>
              <a:path w="2269105" h="2269105">
                <a:moveTo>
                  <a:pt x="0" y="0"/>
                </a:moveTo>
                <a:lnTo>
                  <a:pt x="2269105" y="0"/>
                </a:lnTo>
                <a:lnTo>
                  <a:pt x="2269105" y="2269105"/>
                </a:lnTo>
                <a:lnTo>
                  <a:pt x="0" y="2269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43500" y="605125"/>
            <a:ext cx="18675875" cy="1504235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05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4055546" y="718222"/>
            <a:ext cx="17504444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sym typeface="Montserrat Semi-Bold"/>
              </a:rPr>
              <a:t>Results &amp; Performance</a:t>
            </a:r>
            <a:endParaRPr lang="tr-TR" sz="60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endParaRPr lang="en-US" sz="6000" b="1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7136" y="2406631"/>
            <a:ext cx="8657202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Objective: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Choose the best algorithms for prediction</a:t>
            </a:r>
            <a:endParaRPr lang="tr-TR" b="1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  <a:sym typeface="Poppins Medium"/>
            </a:endParaRPr>
          </a:p>
          <a:p>
            <a:pPr>
              <a:buFont typeface="Arial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Models Evaluated: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Logistic Regression: Simple, interpretable baseline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Random Forest: Robust ensemble method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 Gradient Boosting: High-performance gradient-based model</a:t>
            </a:r>
            <a:endParaRPr lang="tr-TR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3200" dirty="0">
              <a:solidFill>
                <a:schemeClr val="bg1"/>
              </a:solidFill>
              <a:ea typeface="+mn-lt"/>
              <a:cs typeface="+mn-lt"/>
              <a:sym typeface="Poppins Medium"/>
            </a:endParaRPr>
          </a:p>
          <a:p>
            <a:pPr>
              <a:buFont typeface="Arial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Evaluation Criteria: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Accuracy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AUC-ROC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Poppins Medium"/>
              </a:rPr>
              <a:t>Precision &amp; Recall (due to class imbalance)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-2614246" y="9057369"/>
            <a:ext cx="7315200" cy="1064029"/>
          </a:xfrm>
          <a:custGeom>
            <a:avLst/>
            <a:gdLst/>
            <a:ahLst/>
            <a:cxnLst/>
            <a:rect l="l" t="t" r="r" b="b"/>
            <a:pathLst>
              <a:path w="7315200" h="1064029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BF58B61-FAD9-E591-FD56-C4C13414092A}"/>
              </a:ext>
            </a:extLst>
          </p:cNvPr>
          <p:cNvSpPr txBox="1"/>
          <p:nvPr/>
        </p:nvSpPr>
        <p:spPr>
          <a:xfrm>
            <a:off x="9779977" y="2409092"/>
            <a:ext cx="7227275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Gradient Boosting was selected for final deployment.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Balanced trade-off between precision (avoiding false positives) and recall (identifying actual subscribers).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Achieved our target: reliable model for customer targeting with solid generalization performance.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"/>
            </a:pPr>
            <a:r>
              <a:rPr lang="en-US" sz="2800" b="1" dirty="0">
                <a:solidFill>
                  <a:schemeClr val="bg1"/>
                </a:solidFill>
              </a:rPr>
              <a:t> Observation: Random Forest and Gradient Boosting achieved highest AUC-ROC (~0.91)</a:t>
            </a:r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281" y="121552"/>
            <a:ext cx="18771125" cy="1275339"/>
            <a:chOff x="0" y="0"/>
            <a:chExt cx="4943835" cy="3358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335892"/>
            </a:xfrm>
            <a:custGeom>
              <a:avLst/>
              <a:gdLst/>
              <a:ahLst/>
              <a:cxnLst/>
              <a:rect l="l" t="t" r="r" b="b"/>
              <a:pathLst>
                <a:path w="4943835" h="335892">
                  <a:moveTo>
                    <a:pt x="0" y="0"/>
                  </a:moveTo>
                  <a:lnTo>
                    <a:pt x="4943835" y="0"/>
                  </a:lnTo>
                  <a:lnTo>
                    <a:pt x="4943835" y="335892"/>
                  </a:lnTo>
                  <a:lnTo>
                    <a:pt x="0" y="335892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373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36556" y="7784268"/>
            <a:ext cx="7315200" cy="3995203"/>
          </a:xfrm>
          <a:custGeom>
            <a:avLst/>
            <a:gdLst/>
            <a:ahLst/>
            <a:cxnLst/>
            <a:rect l="l" t="t" r="r" b="b"/>
            <a:pathLst>
              <a:path w="7315200" h="3995203">
                <a:moveTo>
                  <a:pt x="0" y="0"/>
                </a:moveTo>
                <a:lnTo>
                  <a:pt x="7315200" y="0"/>
                </a:lnTo>
                <a:lnTo>
                  <a:pt x="7315200" y="3995203"/>
                </a:lnTo>
                <a:lnTo>
                  <a:pt x="0" y="3995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955482" y="8093489"/>
            <a:ext cx="2187040" cy="2187040"/>
          </a:xfrm>
          <a:custGeom>
            <a:avLst/>
            <a:gdLst/>
            <a:ahLst/>
            <a:cxnLst/>
            <a:rect l="l" t="t" r="r" b="b"/>
            <a:pathLst>
              <a:path w="2187040" h="2187040">
                <a:moveTo>
                  <a:pt x="0" y="0"/>
                </a:moveTo>
                <a:lnTo>
                  <a:pt x="2187040" y="0"/>
                </a:lnTo>
                <a:lnTo>
                  <a:pt x="2187040" y="2187040"/>
                </a:lnTo>
                <a:lnTo>
                  <a:pt x="0" y="21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-391113" y="9196224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84647" y="234543"/>
            <a:ext cx="1329217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  <a:sym typeface="Montserrat Semi-Bold"/>
              </a:rPr>
              <a:t>Feature </a:t>
            </a:r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</a:rPr>
              <a:t>Engineering</a:t>
            </a:r>
            <a:endParaRPr lang="tr-TR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2" name="TextBox 12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06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6551354" y="3039420"/>
            <a:ext cx="2599076" cy="1280636"/>
          </a:xfrm>
          <a:custGeom>
            <a:avLst/>
            <a:gdLst/>
            <a:ahLst/>
            <a:cxnLst/>
            <a:rect l="l" t="t" r="r" b="b"/>
            <a:pathLst>
              <a:path w="2599076" h="1280636">
                <a:moveTo>
                  <a:pt x="0" y="0"/>
                </a:moveTo>
                <a:lnTo>
                  <a:pt x="2599077" y="0"/>
                </a:lnTo>
                <a:lnTo>
                  <a:pt x="2599077" y="1280636"/>
                </a:lnTo>
                <a:lnTo>
                  <a:pt x="0" y="1280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072F97C5-ABB9-60C4-B34B-0CDF761BE271}"/>
              </a:ext>
            </a:extLst>
          </p:cNvPr>
          <p:cNvSpPr txBox="1"/>
          <p:nvPr/>
        </p:nvSpPr>
        <p:spPr>
          <a:xfrm>
            <a:off x="171938" y="1372332"/>
            <a:ext cx="18115083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Enhance model performance through meaningful transformations</a:t>
            </a: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Steps Taken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Handling Categorical Variables: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Feature Transformation: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 What We Did:</a:t>
            </a:r>
          </a:p>
          <a:p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Created new binary feature: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4370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5781" y="839590"/>
            <a:ext cx="18771125" cy="444274"/>
            <a:chOff x="0" y="0"/>
            <a:chExt cx="4943835" cy="1170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43835" cy="117010"/>
            </a:xfrm>
            <a:custGeom>
              <a:avLst/>
              <a:gdLst/>
              <a:ahLst/>
              <a:cxnLst/>
              <a:rect l="l" t="t" r="r" b="b"/>
              <a:pathLst>
                <a:path w="4943835" h="117010">
                  <a:moveTo>
                    <a:pt x="0" y="0"/>
                  </a:moveTo>
                  <a:lnTo>
                    <a:pt x="4943835" y="0"/>
                  </a:lnTo>
                  <a:lnTo>
                    <a:pt x="4943835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43835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16589159" y="8439578"/>
            <a:ext cx="2272060" cy="444274"/>
            <a:chOff x="0" y="0"/>
            <a:chExt cx="598403" cy="117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8403" cy="117010"/>
            </a:xfrm>
            <a:custGeom>
              <a:avLst/>
              <a:gdLst/>
              <a:ahLst/>
              <a:cxnLst/>
              <a:rect l="l" t="t" r="r" b="b"/>
              <a:pathLst>
                <a:path w="598403" h="117010">
                  <a:moveTo>
                    <a:pt x="0" y="0"/>
                  </a:moveTo>
                  <a:lnTo>
                    <a:pt x="598403" y="0"/>
                  </a:lnTo>
                  <a:lnTo>
                    <a:pt x="598403" y="117010"/>
                  </a:lnTo>
                  <a:lnTo>
                    <a:pt x="0" y="117010"/>
                  </a:lnTo>
                  <a:close/>
                </a:path>
              </a:pathLst>
            </a:custGeom>
            <a:gradFill rotWithShape="1">
              <a:gsLst>
                <a:gs pos="0">
                  <a:srgbClr val="1A5D3F">
                    <a:alpha val="0"/>
                  </a:srgbClr>
                </a:gs>
                <a:gs pos="50000">
                  <a:srgbClr val="1E3203">
                    <a:alpha val="100000"/>
                  </a:srgbClr>
                </a:gs>
                <a:gs pos="100000">
                  <a:srgbClr val="1F6445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8403" cy="155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30206" y="3620390"/>
            <a:ext cx="8627587" cy="152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76"/>
              </a:lnSpc>
            </a:pPr>
            <a:r>
              <a:rPr lang="en-US" sz="11728" b="1">
                <a:solidFill>
                  <a:srgbClr val="80C77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Thank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30344" y="4948179"/>
            <a:ext cx="6395739" cy="1859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71"/>
              </a:lnSpc>
            </a:pPr>
            <a:r>
              <a:rPr lang="en-US" sz="14403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You!</a:t>
            </a:r>
          </a:p>
        </p:txBody>
      </p:sp>
      <p:sp>
        <p:nvSpPr>
          <p:cNvPr id="10" name="TextBox 10"/>
          <p:cNvSpPr txBox="1"/>
          <p:nvPr/>
        </p:nvSpPr>
        <p:spPr>
          <a:xfrm rot="5282084">
            <a:off x="16787560" y="8582387"/>
            <a:ext cx="1846679" cy="159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"/>
              </a:lnSpc>
            </a:pPr>
            <a:r>
              <a:rPr lang="en-US" sz="1250" b="1" spc="1008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PAGE 7</a:t>
            </a:r>
            <a:endParaRPr lang="en-US" sz="1261" b="1" spc="1008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3645081" y="8661715"/>
            <a:ext cx="18771125" cy="1263424"/>
            <a:chOff x="0" y="0"/>
            <a:chExt cx="4943835" cy="33275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43835" cy="332754"/>
            </a:xfrm>
            <a:custGeom>
              <a:avLst/>
              <a:gdLst/>
              <a:ahLst/>
              <a:cxnLst/>
              <a:rect l="l" t="t" r="r" b="b"/>
              <a:pathLst>
                <a:path w="4943835" h="332754">
                  <a:moveTo>
                    <a:pt x="0" y="0"/>
                  </a:moveTo>
                  <a:lnTo>
                    <a:pt x="4943835" y="0"/>
                  </a:lnTo>
                  <a:lnTo>
                    <a:pt x="4943835" y="332754"/>
                  </a:lnTo>
                  <a:lnTo>
                    <a:pt x="0" y="332754"/>
                  </a:lnTo>
                  <a:close/>
                </a:path>
              </a:pathLst>
            </a:custGeom>
            <a:gradFill rotWithShape="1">
              <a:gsLst>
                <a:gs pos="0">
                  <a:srgbClr val="54B087">
                    <a:alpha val="0"/>
                  </a:srgbClr>
                </a:gs>
                <a:gs pos="50000">
                  <a:srgbClr val="304D0A">
                    <a:alpha val="100000"/>
                  </a:srgbClr>
                </a:gs>
                <a:gs pos="100000">
                  <a:srgbClr val="54B087">
                    <a:alpha val="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943835" cy="370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358</Words>
  <Application>Microsoft Macintosh PowerPoint</Application>
  <PresentationFormat>Custom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Consolas</vt:lpstr>
      <vt:lpstr>Arial</vt:lpstr>
      <vt:lpstr>Montserrat Bold</vt:lpstr>
      <vt:lpstr>Calibri</vt:lpstr>
      <vt:lpstr>Montserrat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Mehmet Bektaş</dc:title>
  <cp:lastModifiedBy>Adem Aşkan</cp:lastModifiedBy>
  <cp:revision>513</cp:revision>
  <dcterms:created xsi:type="dcterms:W3CDTF">2006-08-16T00:00:00Z</dcterms:created>
  <dcterms:modified xsi:type="dcterms:W3CDTF">2025-05-20T07:18:58Z</dcterms:modified>
  <dc:identifier>DAGXrx3ebFg</dc:identifier>
</cp:coreProperties>
</file>