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naheim"/>
      <p:regular r:id="rId16"/>
    </p:embeddedFont>
    <p:embeddedFont>
      <p:font typeface="Barlow Condensed ExtraBold"/>
      <p:bold r:id="rId17"/>
      <p:boldItalic r:id="rId18"/>
    </p:embeddedFont>
    <p:embeddedFont>
      <p:font typeface="Overpass Mono"/>
      <p:regular r:id="rId19"/>
      <p:bold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Overpass Mono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bold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SemiBold-bold.fntdata"/><Relationship Id="rId25" Type="http://schemas.openxmlformats.org/officeDocument/2006/relationships/font" Target="fonts/OverpassMon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CondensedExtraBold-bold.fntdata"/><Relationship Id="rId16" Type="http://schemas.openxmlformats.org/officeDocument/2006/relationships/font" Target="fonts/Anaheim-regular.fntdata"/><Relationship Id="rId19" Type="http://schemas.openxmlformats.org/officeDocument/2006/relationships/font" Target="fonts/OverpassMono-regular.fntdata"/><Relationship Id="rId18" Type="http://schemas.openxmlformats.org/officeDocument/2006/relationships/font" Target="fonts/BarlowCondensed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244580ab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244580a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b34d0e6d4_5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b34d0e6d4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b3994a781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b3994a781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244580a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244580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244580ab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244580ab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244580a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244580a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244580a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244580a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244580a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244580a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244580a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244580a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673850"/>
            <a:ext cx="42825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CARNET </a:t>
            </a:r>
            <a:br>
              <a:rPr lang="en"/>
            </a:br>
            <a:r>
              <a:rPr lang="en"/>
              <a:t>DE</a:t>
            </a:r>
            <a:r>
              <a:rPr lang="en" sz="4000"/>
              <a:t> </a:t>
            </a:r>
            <a:r>
              <a:rPr lang="en"/>
              <a:t>BORD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700900"/>
            <a:ext cx="61026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NOM DE L’EQUIPE...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332" name="Google Shape;3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050" y="495550"/>
            <a:ext cx="3948225" cy="301249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>
              <a:schemeClr val="dk1">
                <a:alpha val="70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4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9" name="Google Shape;439;p34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Restitution</a:t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au propre du livrable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idx="1" type="subTitle"/>
          </p:nvPr>
        </p:nvSpPr>
        <p:spPr>
          <a:xfrm flipH="1">
            <a:off x="2521800" y="2111726"/>
            <a:ext cx="4100400" cy="143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À vos marques…</a:t>
            </a:r>
            <a:endParaRPr b="0" sz="2700"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Prêt ?</a:t>
            </a:r>
            <a:endParaRPr b="0" sz="2700"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/>
              <a:t>Codez</a:t>
            </a:r>
            <a:r>
              <a:rPr lang="en" sz="2700"/>
              <a:t> !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-200" y="2542874"/>
            <a:ext cx="9144000" cy="671412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7484716" y="2540713"/>
            <a:ext cx="1254593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6304645" y="2540713"/>
            <a:ext cx="1254593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5124573" y="2540713"/>
            <a:ext cx="1254593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3944502" y="2540713"/>
            <a:ext cx="1254593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764430" y="2545062"/>
            <a:ext cx="1254593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584359" y="2545062"/>
            <a:ext cx="1254593" cy="671412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404287" y="2545062"/>
            <a:ext cx="1254593" cy="671412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-200" y="2699869"/>
            <a:ext cx="9144000" cy="357436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DÉROULÉ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 flipH="1">
            <a:off x="236029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Découverte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348" name="Google Shape;348;p26"/>
          <p:cNvCxnSpPr/>
          <p:nvPr/>
        </p:nvCxnSpPr>
        <p:spPr>
          <a:xfrm>
            <a:off x="2182694" y="2325775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349" name="Google Shape;349;p26"/>
          <p:cNvGrpSpPr/>
          <p:nvPr/>
        </p:nvGrpSpPr>
        <p:grpSpPr>
          <a:xfrm>
            <a:off x="340683" y="3199975"/>
            <a:ext cx="1254600" cy="1257775"/>
            <a:chOff x="1303453" y="3199975"/>
            <a:chExt cx="1254600" cy="1257775"/>
          </a:xfrm>
        </p:grpSpPr>
        <p:sp>
          <p:nvSpPr>
            <p:cNvPr id="350" name="Google Shape;350;p26"/>
            <p:cNvSpPr txBox="1"/>
            <p:nvPr/>
          </p:nvSpPr>
          <p:spPr>
            <a:xfrm flipH="1">
              <a:off x="1303453" y="3571550"/>
              <a:ext cx="12546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Exploration des jeux de données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51" name="Google Shape;351;p26"/>
            <p:cNvCxnSpPr/>
            <p:nvPr/>
          </p:nvCxnSpPr>
          <p:spPr>
            <a:xfrm rot="10800000">
              <a:off x="1930733" y="3199975"/>
              <a:ext cx="0" cy="228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352" name="Google Shape;352;p26"/>
          <p:cNvSpPr txBox="1"/>
          <p:nvPr/>
        </p:nvSpPr>
        <p:spPr>
          <a:xfrm flipH="1">
            <a:off x="1464695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Idéation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 flipH="1">
            <a:off x="2628140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Sélection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 flipH="1">
            <a:off x="3824195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Formulation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 flipH="1">
            <a:off x="5009354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Réalisation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 flipH="1">
            <a:off x="6161820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Bilan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 flipH="1">
            <a:off x="7357876" y="2689546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Restitution</a:t>
            </a:r>
            <a:endParaRPr b="1" sz="120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 flipH="1">
            <a:off x="1555408" y="1304700"/>
            <a:ext cx="1254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Expression et confrontation des idées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59" name="Google Shape;359;p26"/>
          <p:cNvGrpSpPr/>
          <p:nvPr/>
        </p:nvGrpSpPr>
        <p:grpSpPr>
          <a:xfrm>
            <a:off x="2764433" y="3199975"/>
            <a:ext cx="1254600" cy="1257775"/>
            <a:chOff x="1303453" y="3199975"/>
            <a:chExt cx="1254600" cy="1257775"/>
          </a:xfrm>
        </p:grpSpPr>
        <p:sp>
          <p:nvSpPr>
            <p:cNvPr id="360" name="Google Shape;360;p26"/>
            <p:cNvSpPr txBox="1"/>
            <p:nvPr/>
          </p:nvSpPr>
          <p:spPr>
            <a:xfrm flipH="1">
              <a:off x="1303453" y="3571550"/>
              <a:ext cx="12546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Validation d’une idée commune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61" name="Google Shape;361;p26"/>
            <p:cNvCxnSpPr/>
            <p:nvPr/>
          </p:nvCxnSpPr>
          <p:spPr>
            <a:xfrm rot="10800000">
              <a:off x="1930733" y="3199975"/>
              <a:ext cx="0" cy="228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62" name="Google Shape;362;p26"/>
          <p:cNvGrpSpPr/>
          <p:nvPr/>
        </p:nvGrpSpPr>
        <p:grpSpPr>
          <a:xfrm>
            <a:off x="7484721" y="3199975"/>
            <a:ext cx="1254600" cy="1257775"/>
            <a:chOff x="1303453" y="3199975"/>
            <a:chExt cx="1254600" cy="1257775"/>
          </a:xfrm>
        </p:grpSpPr>
        <p:sp>
          <p:nvSpPr>
            <p:cNvPr id="363" name="Google Shape;363;p26"/>
            <p:cNvSpPr txBox="1"/>
            <p:nvPr/>
          </p:nvSpPr>
          <p:spPr>
            <a:xfrm flipH="1">
              <a:off x="1303453" y="3571550"/>
              <a:ext cx="12546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Mise au propre du livrable et présentation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64" name="Google Shape;364;p26"/>
            <p:cNvCxnSpPr/>
            <p:nvPr/>
          </p:nvCxnSpPr>
          <p:spPr>
            <a:xfrm rot="10800000">
              <a:off x="1930733" y="3199975"/>
              <a:ext cx="0" cy="228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365" name="Google Shape;365;p26"/>
          <p:cNvGrpSpPr/>
          <p:nvPr/>
        </p:nvGrpSpPr>
        <p:grpSpPr>
          <a:xfrm>
            <a:off x="5124583" y="3199975"/>
            <a:ext cx="1254600" cy="1257775"/>
            <a:chOff x="1303453" y="3199975"/>
            <a:chExt cx="1254600" cy="1257775"/>
          </a:xfrm>
        </p:grpSpPr>
        <p:sp>
          <p:nvSpPr>
            <p:cNvPr id="366" name="Google Shape;366;p26"/>
            <p:cNvSpPr txBox="1"/>
            <p:nvPr/>
          </p:nvSpPr>
          <p:spPr>
            <a:xfrm flipH="1">
              <a:off x="1303453" y="3571550"/>
              <a:ext cx="12546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rPr>
                <a:t>Mise en oeuvre du projet choisi</a:t>
              </a:r>
              <a:endPara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67" name="Google Shape;367;p26"/>
            <p:cNvCxnSpPr/>
            <p:nvPr/>
          </p:nvCxnSpPr>
          <p:spPr>
            <a:xfrm rot="10800000">
              <a:off x="1930733" y="3199975"/>
              <a:ext cx="0" cy="228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cxnSp>
        <p:nvCxnSpPr>
          <p:cNvPr id="368" name="Google Shape;368;p26"/>
          <p:cNvCxnSpPr/>
          <p:nvPr/>
        </p:nvCxnSpPr>
        <p:spPr>
          <a:xfrm>
            <a:off x="4557319" y="2317822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9" name="Google Shape;369;p26"/>
          <p:cNvSpPr txBox="1"/>
          <p:nvPr/>
        </p:nvSpPr>
        <p:spPr>
          <a:xfrm flipH="1">
            <a:off x="3930033" y="1296747"/>
            <a:ext cx="1254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Explicitation du résultat souhaité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0" name="Google Shape;370;p26"/>
          <p:cNvCxnSpPr/>
          <p:nvPr/>
        </p:nvCxnSpPr>
        <p:spPr>
          <a:xfrm>
            <a:off x="6931944" y="2317819"/>
            <a:ext cx="0" cy="2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1" name="Google Shape;371;p26"/>
          <p:cNvSpPr txBox="1"/>
          <p:nvPr/>
        </p:nvSpPr>
        <p:spPr>
          <a:xfrm flipH="1">
            <a:off x="6304658" y="1296744"/>
            <a:ext cx="12546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Revue d’ensemble du projet avant rendu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/>
        </p:nvSpPr>
        <p:spPr>
          <a:xfrm>
            <a:off x="2510100" y="1637550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Les équipes devront tenir un carnet de bord numérique où seront décrits leurs </a:t>
            </a: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d’étapes</a:t>
            </a: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et les </a:t>
            </a: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évolutions du livrable</a:t>
            </a: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  <a:endParaRPr sz="17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 </a:t>
            </a: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anecdotes</a:t>
            </a: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, </a:t>
            </a: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retours</a:t>
            </a: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sur les </a:t>
            </a:r>
            <a:r>
              <a:rPr b="1"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moments forts</a:t>
            </a:r>
            <a:r>
              <a:rPr lang="en" sz="17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de l’équipe, sont également très appréciés !</a:t>
            </a:r>
            <a:endParaRPr b="1" sz="17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77" name="Google Shape;377;p2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Carnet de bord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4" name="Google Shape;384;p28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Découverte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Exploration des jeux de données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3" name="Google Shape;393;p29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Idéation</a:t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5" name="Google Shape;395;p29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onfrontation des idées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2" name="Google Shape;402;p30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Sélection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Validation d’une idée commune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05" name="Google Shape;405;p30"/>
          <p:cNvSpPr txBox="1"/>
          <p:nvPr>
            <p:ph type="title"/>
          </p:nvPr>
        </p:nvSpPr>
        <p:spPr>
          <a:xfrm>
            <a:off x="-36970" y="1454400"/>
            <a:ext cx="1355400" cy="472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~Samedi 12h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2" name="Google Shape;412;p31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</a:t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14" name="Google Shape;414;p31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 Expression du résultat visé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1" name="Google Shape;421;p32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Mise en œuvre du projet choisi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>
            <a:off x="1433350" y="1065825"/>
            <a:ext cx="5955900" cy="4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1651850" y="1343100"/>
            <a:ext cx="44727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Déroulé</a:t>
            </a:r>
            <a:endParaRPr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Points forts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0" name="Google Shape;430;p33"/>
          <p:cNvSpPr txBox="1"/>
          <p:nvPr>
            <p:ph type="title"/>
          </p:nvPr>
        </p:nvSpPr>
        <p:spPr>
          <a:xfrm>
            <a:off x="1348790" y="343200"/>
            <a:ext cx="6263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Bilan</a:t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6200650" y="1667075"/>
            <a:ext cx="2130000" cy="357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Résultats</a:t>
            </a:r>
            <a:endParaRPr b="1" sz="18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2" name="Google Shape;432;p33"/>
          <p:cNvSpPr/>
          <p:nvPr/>
        </p:nvSpPr>
        <p:spPr>
          <a:xfrm>
            <a:off x="6200650" y="267000"/>
            <a:ext cx="2130000" cy="107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Objectif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Vue d’ensemble des réalisations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42226"/>
      </a:dk1>
      <a:lt1>
        <a:srgbClr val="FFFFFF"/>
      </a:lt1>
      <a:dk2>
        <a:srgbClr val="06CEA8"/>
      </a:dk2>
      <a:lt2>
        <a:srgbClr val="B20D34"/>
      </a:lt2>
      <a:accent1>
        <a:srgbClr val="142226"/>
      </a:accent1>
      <a:accent2>
        <a:srgbClr val="06CEA8"/>
      </a:accent2>
      <a:accent3>
        <a:srgbClr val="B20D34"/>
      </a:accent3>
      <a:accent4>
        <a:srgbClr val="142226"/>
      </a:accent4>
      <a:accent5>
        <a:srgbClr val="06CEA8"/>
      </a:accent5>
      <a:accent6>
        <a:srgbClr val="B20D3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