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2521800" y="3221280"/>
            <a:ext cx="4100040" cy="186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521800" y="3221280"/>
            <a:ext cx="4100040" cy="186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2521800" y="3221280"/>
            <a:ext cx="4100040" cy="186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521800" y="3221280"/>
            <a:ext cx="4100040" cy="186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62360" y="1723680"/>
            <a:ext cx="1781280" cy="3419280"/>
            <a:chOff x="7362360" y="1723680"/>
            <a:chExt cx="1781280" cy="3419280"/>
          </a:xfrm>
        </p:grpSpPr>
        <p:sp>
          <p:nvSpPr>
            <p:cNvPr id="1" name="CustomShape 2"/>
            <p:cNvSpPr/>
            <p:nvPr/>
          </p:nvSpPr>
          <p:spPr>
            <a:xfrm>
              <a:off x="7823880" y="1723680"/>
              <a:ext cx="1319760" cy="131760"/>
            </a:xfrm>
            <a:custGeom>
              <a:avLst/>
              <a:gdLst/>
              <a:ahLst/>
              <a:rect l="l" t="t" r="r" b="b"/>
              <a:pathLst>
                <a:path w="19277" h="193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7749720" y="1942920"/>
              <a:ext cx="865800" cy="131760"/>
            </a:xfrm>
            <a:custGeom>
              <a:avLst/>
              <a:gdLst/>
              <a:ahLst/>
              <a:rect l="l" t="t" r="r" b="b"/>
              <a:pathLst>
                <a:path w="12645" h="193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821080" y="194292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11040" y="2161440"/>
              <a:ext cx="732600" cy="132480"/>
            </a:xfrm>
            <a:custGeom>
              <a:avLst/>
              <a:gdLst/>
              <a:ahLst/>
              <a:rect l="l" t="t" r="r" b="b"/>
              <a:pathLst>
                <a:path w="10704" h="1942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703720" y="2381040"/>
              <a:ext cx="439920" cy="132480"/>
            </a:xfrm>
            <a:custGeom>
              <a:avLst/>
              <a:gdLst/>
              <a:ah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56000" y="2381040"/>
              <a:ext cx="597240" cy="132480"/>
            </a:xfrm>
            <a:custGeom>
              <a:avLst/>
              <a:gdLst/>
              <a:ahLst/>
              <a:rect l="l" t="t" r="r" b="b"/>
              <a:pathLst>
                <a:path w="8728" h="1941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648560" y="2600280"/>
              <a:ext cx="1495080" cy="131760"/>
            </a:xfrm>
            <a:custGeom>
              <a:avLst/>
              <a:gdLst/>
              <a:ahLst/>
              <a:rect l="l" t="t" r="r" b="b"/>
              <a:pathLst>
                <a:path w="21837" h="1929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64160" y="2819520"/>
              <a:ext cx="879480" cy="131760"/>
            </a:xfrm>
            <a:custGeom>
              <a:avLst/>
              <a:gdLst/>
              <a:ahLst/>
              <a:rect l="l" t="t" r="r" b="b"/>
              <a:pathLst>
                <a:path w="12847" h="193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821080" y="303876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749720" y="2161440"/>
              <a:ext cx="498600" cy="132480"/>
            </a:xfrm>
            <a:custGeom>
              <a:avLst/>
              <a:gdLst/>
              <a:ahLst/>
              <a:rect l="l" t="t" r="r" b="b"/>
              <a:pathLst>
                <a:path w="7287" h="1942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985160" y="4134960"/>
              <a:ext cx="322560" cy="131760"/>
            </a:xfrm>
            <a:custGeom>
              <a:avLst/>
              <a:gdLst/>
              <a:ahLst/>
              <a:rect l="l" t="t" r="r" b="b"/>
              <a:pathLst>
                <a:path w="4716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7486920" y="4134960"/>
              <a:ext cx="321840" cy="131760"/>
            </a:xfrm>
            <a:custGeom>
              <a:avLst/>
              <a:gdLst/>
              <a:ahLst/>
              <a:rect l="l" t="t" r="r" b="b"/>
              <a:pathLst>
                <a:path w="4704" h="193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117280" y="3257280"/>
              <a:ext cx="1026360" cy="132480"/>
            </a:xfrm>
            <a:custGeom>
              <a:avLst/>
              <a:gdLst/>
              <a:ahLst/>
              <a:rect l="l" t="t" r="r" b="b"/>
              <a:pathLst>
                <a:path w="14991" h="1942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749720" y="3476880"/>
              <a:ext cx="807120" cy="132480"/>
            </a:xfrm>
            <a:custGeom>
              <a:avLst/>
              <a:gdLst/>
              <a:ahLst/>
              <a:rect l="l" t="t" r="r" b="b"/>
              <a:pathLst>
                <a:path w="11788" h="1941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703720" y="3476880"/>
              <a:ext cx="439920" cy="132480"/>
            </a:xfrm>
            <a:custGeom>
              <a:avLst/>
              <a:gdLst/>
              <a:ah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7897320" y="303876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411040" y="369612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29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821080" y="391536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956000" y="3696120"/>
              <a:ext cx="322560" cy="131760"/>
            </a:xfrm>
            <a:custGeom>
              <a:avLst/>
              <a:gdLst/>
              <a:ahLst/>
              <a:rect l="l" t="t" r="r" b="b"/>
              <a:pathLst>
                <a:path w="4716" h="1929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411040" y="413496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823880" y="3915360"/>
              <a:ext cx="862560" cy="131760"/>
            </a:xfrm>
            <a:custGeom>
              <a:avLst/>
              <a:gdLst/>
              <a:ahLst/>
              <a:rect l="l" t="t" r="r" b="b"/>
              <a:pathLst>
                <a:path w="12598" h="193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7648560" y="4354200"/>
              <a:ext cx="1495080" cy="131760"/>
            </a:xfrm>
            <a:custGeom>
              <a:avLst/>
              <a:gdLst/>
              <a:ahLst/>
              <a:rect l="l" t="t" r="r" b="b"/>
              <a:pathLst>
                <a:path w="21837" h="193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732880" y="4572720"/>
              <a:ext cx="410760" cy="132480"/>
            </a:xfrm>
            <a:custGeom>
              <a:avLst/>
              <a:gdLst/>
              <a:ahLst/>
              <a:rect l="l" t="t" r="r" b="b"/>
              <a:pathLst>
                <a:path w="6001" h="194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779600" y="4572720"/>
              <a:ext cx="773640" cy="132480"/>
            </a:xfrm>
            <a:custGeom>
              <a:avLst/>
              <a:gdLst/>
              <a:ahLst/>
              <a:rect l="l" t="t" r="r" b="b"/>
              <a:pathLst>
                <a:path w="11300" h="1941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7362360" y="4791960"/>
              <a:ext cx="833040" cy="132480"/>
            </a:xfrm>
            <a:custGeom>
              <a:avLst/>
              <a:gdLst/>
              <a:ahLst/>
              <a:rect l="l" t="t" r="r" b="b"/>
              <a:pathLst>
                <a:path w="12169" h="1942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348040" y="4791960"/>
              <a:ext cx="795600" cy="132480"/>
            </a:xfrm>
            <a:custGeom>
              <a:avLst/>
              <a:gdLst/>
              <a:ahLst/>
              <a:rect l="l" t="t" r="r" b="b"/>
              <a:pathLst>
                <a:path w="11621" h="1942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029440" y="5011200"/>
              <a:ext cx="1114200" cy="131760"/>
            </a:xfrm>
            <a:custGeom>
              <a:avLst/>
              <a:gdLst/>
              <a:ahLst/>
              <a:rect l="l" t="t" r="r" b="b"/>
              <a:pathLst>
                <a:path w="16276" h="193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CustomShape 29"/>
          <p:cNvSpPr/>
          <p:nvPr/>
        </p:nvSpPr>
        <p:spPr>
          <a:xfrm>
            <a:off x="1962360" y="0"/>
            <a:ext cx="2721600" cy="387000"/>
          </a:xfrm>
          <a:custGeom>
            <a:avLst/>
            <a:gdLst/>
            <a:ahLst/>
            <a:rect l="l" t="t" r="r" b="b"/>
            <a:pathLst>
              <a:path w="39744" h="5657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873720" y="0"/>
            <a:ext cx="664200" cy="387000"/>
          </a:xfrm>
          <a:custGeom>
            <a:avLst/>
            <a:gdLst/>
            <a:ahLst/>
            <a:rect l="l" t="t" r="r" b="b"/>
            <a:pathLst>
              <a:path w="9705" h="5657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049040" y="938520"/>
            <a:ext cx="211680" cy="385560"/>
          </a:xfrm>
          <a:custGeom>
            <a:avLst/>
            <a:gdLst/>
            <a:ahLst/>
            <a:rect l="l" t="t" r="r" b="b"/>
            <a:pathLst>
              <a:path w="3097" h="5633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873720" y="1008720"/>
            <a:ext cx="167040" cy="245160"/>
          </a:xfrm>
          <a:custGeom>
            <a:avLst/>
            <a:gdLst/>
            <a:ahLst/>
            <a:rect l="l" t="t" r="r" b="b"/>
            <a:pathLst>
              <a:path w="2442" h="3585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268640" y="1008720"/>
            <a:ext cx="167760" cy="245160"/>
          </a:xfrm>
          <a:custGeom>
            <a:avLst/>
            <a:gdLst/>
            <a:ahLst/>
            <a:rect l="l" t="t" r="r" b="b"/>
            <a:pathLst>
              <a:path w="2454" h="3585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3516120" y="4983480"/>
            <a:ext cx="1054080" cy="159480"/>
          </a:xfrm>
          <a:custGeom>
            <a:avLst/>
            <a:gdLst/>
            <a:ahLst/>
            <a:rect l="l" t="t" r="r" b="b"/>
            <a:pathLst>
              <a:path w="15396" h="2335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160280" y="4983480"/>
            <a:ext cx="2152440" cy="159480"/>
          </a:xfrm>
          <a:custGeom>
            <a:avLst/>
            <a:gdLst/>
            <a:ahLst/>
            <a:rect l="l" t="t" r="r" b="b"/>
            <a:pathLst>
              <a:path w="31433" h="2335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805400" y="4452120"/>
            <a:ext cx="3750480" cy="160200"/>
          </a:xfrm>
          <a:custGeom>
            <a:avLst/>
            <a:gdLst/>
            <a:ahLst/>
            <a:rect l="l" t="t" r="r" b="b"/>
            <a:pathLst>
              <a:path w="54770" h="2346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0" y="4452120"/>
            <a:ext cx="1490400" cy="160200"/>
          </a:xfrm>
          <a:custGeom>
            <a:avLst/>
            <a:gdLst/>
            <a:ahLst/>
            <a:rect l="l" t="t" r="r" b="b"/>
            <a:pathLst>
              <a:path w="21766" h="234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596160" y="4717800"/>
            <a:ext cx="3218040" cy="160200"/>
          </a:xfrm>
          <a:custGeom>
            <a:avLst/>
            <a:gdLst/>
            <a:ah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4717800"/>
            <a:ext cx="364320" cy="160200"/>
          </a:xfrm>
          <a:custGeom>
            <a:avLst/>
            <a:gdLst/>
            <a:ahLst/>
            <a:rect l="l" t="t" r="r" b="b"/>
            <a:pathLst>
              <a:path w="5323" h="2347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0" y="4983480"/>
            <a:ext cx="828000" cy="159480"/>
          </a:xfrm>
          <a:custGeom>
            <a:avLst/>
            <a:gdLst/>
            <a:ahLst/>
            <a:rect l="l" t="t" r="r" b="b"/>
            <a:pathLst>
              <a:path w="12098" h="2335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1"/>
          <p:cNvSpPr>
            <a:spLocks noGrp="1"/>
          </p:cNvSpPr>
          <p:nvPr>
            <p:ph type="title"/>
          </p:nvPr>
        </p:nvSpPr>
        <p:spPr>
          <a:xfrm>
            <a:off x="718560" y="1369080"/>
            <a:ext cx="8520120" cy="1910160"/>
          </a:xfrm>
          <a:prstGeom prst="rect">
            <a:avLst/>
          </a:prstGeom>
        </p:spPr>
        <p:txBody>
          <a:bodyPr tIns="91440" bIns="0" anchor="b">
            <a:noAutofit/>
          </a:bodyPr>
          <a:p>
            <a:r>
              <a:rPr b="0" lang="fr-FR" sz="7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7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 flipH="1">
            <a:off x="-7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671508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 flipH="1">
            <a:off x="122940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 flipH="1">
            <a:off x="-72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 flipH="1">
            <a:off x="-72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 flipH="1">
            <a:off x="1299960" y="3268800"/>
            <a:ext cx="110376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 flipH="1">
            <a:off x="810504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 flipH="1">
            <a:off x="803988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9"/>
          <p:cNvSpPr/>
          <p:nvPr/>
        </p:nvSpPr>
        <p:spPr>
          <a:xfrm flipH="1">
            <a:off x="5478120" y="1500480"/>
            <a:ext cx="236520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0"/>
          <p:cNvSpPr/>
          <p:nvPr/>
        </p:nvSpPr>
        <p:spPr>
          <a:xfrm flipH="1">
            <a:off x="6895440" y="912600"/>
            <a:ext cx="224748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1"/>
          <p:cNvSpPr/>
          <p:nvPr/>
        </p:nvSpPr>
        <p:spPr>
          <a:xfrm>
            <a:off x="2094120" y="1123200"/>
            <a:ext cx="4955400" cy="4020120"/>
          </a:xfrm>
          <a:custGeom>
            <a:avLst/>
            <a:gdLst/>
            <a:ahLst/>
            <a:rect l="l" t="t" r="r" b="b"/>
            <a:pathLst>
              <a:path w="151663" h="92191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2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 flipH="1">
            <a:off x="-720" y="322920"/>
            <a:ext cx="1183320" cy="354960"/>
          </a:xfrm>
          <a:custGeom>
            <a:avLst/>
            <a:gdLst/>
            <a:ah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 flipH="1">
            <a:off x="-720" y="912600"/>
            <a:ext cx="307620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 flipH="1">
            <a:off x="-7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 flipH="1">
            <a:off x="671508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 flipH="1">
            <a:off x="122940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"/>
          <p:cNvSpPr/>
          <p:nvPr/>
        </p:nvSpPr>
        <p:spPr>
          <a:xfrm flipH="1">
            <a:off x="-72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 flipH="1">
            <a:off x="-72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8"/>
          <p:cNvSpPr/>
          <p:nvPr/>
        </p:nvSpPr>
        <p:spPr>
          <a:xfrm flipH="1">
            <a:off x="0" y="3268800"/>
            <a:ext cx="1103760" cy="354960"/>
          </a:xfrm>
          <a:custGeom>
            <a:avLst/>
            <a:gdLst/>
            <a:ah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9"/>
          <p:cNvSpPr/>
          <p:nvPr/>
        </p:nvSpPr>
        <p:spPr>
          <a:xfrm flipH="1">
            <a:off x="1299960" y="3268800"/>
            <a:ext cx="49032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0"/>
          <p:cNvSpPr/>
          <p:nvPr/>
        </p:nvSpPr>
        <p:spPr>
          <a:xfrm flipH="1">
            <a:off x="-720" y="3858120"/>
            <a:ext cx="145692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1"/>
          <p:cNvSpPr/>
          <p:nvPr/>
        </p:nvSpPr>
        <p:spPr>
          <a:xfrm flipH="1">
            <a:off x="7376400" y="3858120"/>
            <a:ext cx="176652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2"/>
          <p:cNvSpPr/>
          <p:nvPr/>
        </p:nvSpPr>
        <p:spPr>
          <a:xfrm flipH="1">
            <a:off x="7488000" y="2679480"/>
            <a:ext cx="1654920" cy="354960"/>
          </a:xfrm>
          <a:custGeom>
            <a:avLst/>
            <a:gdLst/>
            <a:ah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3"/>
          <p:cNvSpPr/>
          <p:nvPr/>
        </p:nvSpPr>
        <p:spPr>
          <a:xfrm flipH="1">
            <a:off x="810504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4"/>
          <p:cNvSpPr/>
          <p:nvPr/>
        </p:nvSpPr>
        <p:spPr>
          <a:xfrm flipH="1">
            <a:off x="803988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5"/>
          <p:cNvSpPr/>
          <p:nvPr/>
        </p:nvSpPr>
        <p:spPr>
          <a:xfrm flipH="1">
            <a:off x="5478120" y="1500480"/>
            <a:ext cx="236520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6"/>
          <p:cNvSpPr/>
          <p:nvPr/>
        </p:nvSpPr>
        <p:spPr>
          <a:xfrm flipH="1">
            <a:off x="6895440" y="912600"/>
            <a:ext cx="224748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7"/>
          <p:cNvSpPr/>
          <p:nvPr/>
        </p:nvSpPr>
        <p:spPr>
          <a:xfrm flipH="1">
            <a:off x="3894840" y="322920"/>
            <a:ext cx="4819320" cy="354960"/>
          </a:xfrm>
          <a:custGeom>
            <a:avLst/>
            <a:gdLst/>
            <a:ahLst/>
            <a:rect l="l" t="t" r="r" b="b"/>
            <a:pathLst>
              <a:path w="18087" h="2763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"/>
          <p:cNvSpPr/>
          <p:nvPr/>
        </p:nvSpPr>
        <p:spPr>
          <a:xfrm flipH="1">
            <a:off x="2611080" y="4446360"/>
            <a:ext cx="653256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9"/>
          <p:cNvSpPr/>
          <p:nvPr/>
        </p:nvSpPr>
        <p:spPr>
          <a:xfrm>
            <a:off x="2094120" y="1123200"/>
            <a:ext cx="4955400" cy="3012120"/>
          </a:xfrm>
          <a:custGeom>
            <a:avLst/>
            <a:gdLst/>
            <a:ahLst/>
            <a:rect l="l" t="t" r="r" b="b"/>
            <a:pathLst>
              <a:path w="151663" h="92191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0"/>
          <p:cNvSpPr/>
          <p:nvPr/>
        </p:nvSpPr>
        <p:spPr>
          <a:xfrm>
            <a:off x="4277880" y="1545840"/>
            <a:ext cx="190800" cy="298080"/>
          </a:xfrm>
          <a:custGeom>
            <a:avLst/>
            <a:gdLst/>
            <a:ahLst/>
            <a:rect l="l" t="t" r="r" b="b"/>
            <a:pathLst>
              <a:path w="5846" h="9133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1"/>
          <p:cNvSpPr/>
          <p:nvPr/>
        </p:nvSpPr>
        <p:spPr>
          <a:xfrm>
            <a:off x="4674600" y="1545840"/>
            <a:ext cx="191160" cy="298080"/>
          </a:xfrm>
          <a:custGeom>
            <a:avLst/>
            <a:gdLst/>
            <a:ahLst/>
            <a:rect l="l" t="t" r="r" b="b"/>
            <a:pathLst>
              <a:path w="5859" h="9133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2"/>
          <p:cNvSpPr/>
          <p:nvPr/>
        </p:nvSpPr>
        <p:spPr>
          <a:xfrm>
            <a:off x="4507920" y="1516320"/>
            <a:ext cx="126720" cy="357480"/>
          </a:xfrm>
          <a:custGeom>
            <a:avLst/>
            <a:gdLst/>
            <a:ahLst/>
            <a:rect l="l" t="t" r="r" b="b"/>
            <a:pathLst>
              <a:path w="3894" h="10955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3"/>
          <p:cNvSpPr/>
          <p:nvPr/>
        </p:nvSpPr>
        <p:spPr>
          <a:xfrm flipH="1">
            <a:off x="1647720" y="3858120"/>
            <a:ext cx="176616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4"/>
          <p:cNvSpPr/>
          <p:nvPr/>
        </p:nvSpPr>
        <p:spPr>
          <a:xfrm flipH="1">
            <a:off x="6666840" y="3268800"/>
            <a:ext cx="1246680" cy="354960"/>
          </a:xfrm>
          <a:custGeom>
            <a:avLst/>
            <a:gdLst/>
            <a:ahLst/>
            <a:rect l="l" t="t" r="r" b="b"/>
            <a:pathLst>
              <a:path w="18027" h="2764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5"/>
          <p:cNvSpPr/>
          <p:nvPr/>
        </p:nvSpPr>
        <p:spPr>
          <a:xfrm flipH="1">
            <a:off x="5728680" y="912600"/>
            <a:ext cx="98532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26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tIns="0" bIns="91440">
            <a:noAutofit/>
          </a:bodyPr>
          <a:p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18560" y="1674000"/>
            <a:ext cx="4282200" cy="1910160"/>
          </a:xfrm>
          <a:prstGeom prst="rect">
            <a:avLst/>
          </a:prstGeom>
          <a:noFill/>
          <a:ln>
            <a:noFill/>
          </a:ln>
        </p:spPr>
        <p:txBody>
          <a:bodyPr tIns="91440" bIns="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" sz="7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CARNET </a:t>
            </a:r>
            <a:br/>
            <a:r>
              <a:rPr b="1" lang="en" sz="7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DE</a:t>
            </a:r>
            <a:r>
              <a:rPr b="1" lang="en" sz="40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</a:t>
            </a:r>
            <a:r>
              <a:rPr b="1" lang="en" sz="7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BORD</a:t>
            </a:r>
            <a:endParaRPr b="0" lang="fr-FR" sz="7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768960" y="3700800"/>
            <a:ext cx="6102360" cy="40536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6cea8"/>
                </a:solidFill>
                <a:latin typeface="Anaheim"/>
                <a:ea typeface="Anaheim"/>
              </a:rPr>
              <a:t>NOM DE L’EQUIPE...</a:t>
            </a:r>
            <a:endParaRPr b="0" lang="fr-FR" sz="2100" spc="-1" strike="noStrike">
              <a:latin typeface="Arial"/>
            </a:endParaRPr>
          </a:p>
        </p:txBody>
      </p:sp>
      <p:pic>
        <p:nvPicPr>
          <p:cNvPr id="230" name="Google Shape;332;p25" descr=""/>
          <p:cNvPicPr/>
          <p:nvPr/>
        </p:nvPicPr>
        <p:blipFill>
          <a:blip r:embed="rId1"/>
          <a:stretch/>
        </p:blipFill>
        <p:spPr>
          <a:xfrm>
            <a:off x="4736880" y="495720"/>
            <a:ext cx="3947760" cy="3012120"/>
          </a:xfrm>
          <a:prstGeom prst="rect">
            <a:avLst/>
          </a:prstGeom>
          <a:ln>
            <a:noFill/>
          </a:ln>
          <a:effectLst>
            <a:outerShdw algn="bl" blurRad="428625" rotWithShape="0">
              <a:schemeClr val="dk1">
                <a:alpha val="70000"/>
              </a:scheme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Déroulé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Livraison d’une chaîne de traitement de la donnée complète.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Livraison d’une interface communiquant avec la BDDR. Le but de l’utilisateur est de juger de la plausibilité de chaque titre de thèse.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Le but de l’équipe, pour la recherche, la comparaison des performances d’illusions entre les deux méthodes.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Points forts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 très qualitatifs par rapport à nos espérances.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Le rire était présent en abondance.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Bilan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Etat de l’équipe à l’issue du hackathon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Vue d’ensemble des réalisations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6200640" y="2376000"/>
            <a:ext cx="2129760" cy="141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Déroulé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Présentation de Morgane de notre projet et du résultat final.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Restitution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Mise au propre du livrable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Déroulé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Présentation de Morgane de notre projet et du résultat final.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Restitution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Mise au propre du livrable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2522160" y="2111760"/>
            <a:ext cx="4100040" cy="1429920"/>
          </a:xfrm>
          <a:prstGeom prst="rect">
            <a:avLst/>
          </a:prstGeom>
          <a:noFill/>
          <a:ln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700" spc="-1" strike="noStrike">
                <a:solidFill>
                  <a:srgbClr val="142226"/>
                </a:solidFill>
                <a:latin typeface="Overpass Mono SemiBold"/>
                <a:ea typeface="Overpass Mono SemiBold"/>
              </a:rPr>
              <a:t>À vos marques…</a:t>
            </a:r>
            <a:endParaRPr b="0" lang="fr-FR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700" spc="-1" strike="noStrike">
                <a:solidFill>
                  <a:srgbClr val="142226"/>
                </a:solidFill>
                <a:latin typeface="Overpass Mono SemiBold"/>
                <a:ea typeface="Overpass Mono SemiBold"/>
              </a:rPr>
              <a:t>Prêt ?</a:t>
            </a:r>
            <a:endParaRPr b="0" lang="fr-FR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2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Codez</a:t>
            </a:r>
            <a:r>
              <a:rPr b="1" lang="en" sz="2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 !</a:t>
            </a:r>
            <a:endParaRPr b="0" lang="fr-FR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-360" y="2543040"/>
            <a:ext cx="9143640" cy="671040"/>
          </a:xfrm>
          <a:custGeom>
            <a:avLst/>
            <a:gdLst/>
            <a:ahLst/>
            <a:rect l="l" t="t" r="r" b="b"/>
            <a:pathLst>
              <a:path w="285750" h="2098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7484760" y="2540880"/>
            <a:ext cx="1254240" cy="671040"/>
          </a:xfrm>
          <a:custGeom>
            <a:avLst/>
            <a:gdLst/>
            <a:ahLst/>
            <a:rect l="l" t="t" r="r" b="b"/>
            <a:pathLst>
              <a:path w="58496" h="2098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6304680" y="2540880"/>
            <a:ext cx="1254240" cy="671040"/>
          </a:xfrm>
          <a:custGeom>
            <a:avLst/>
            <a:gdLst/>
            <a:ahLst/>
            <a:rect l="l" t="t" r="r" b="b"/>
            <a:pathLst>
              <a:path w="58496" h="2098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5124600" y="2540880"/>
            <a:ext cx="1254240" cy="671040"/>
          </a:xfrm>
          <a:custGeom>
            <a:avLst/>
            <a:gdLst/>
            <a:ahLst/>
            <a:rect l="l" t="t" r="r" b="b"/>
            <a:pathLst>
              <a:path w="58496" h="2098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3944520" y="2540880"/>
            <a:ext cx="1254240" cy="671040"/>
          </a:xfrm>
          <a:custGeom>
            <a:avLst/>
            <a:gdLst/>
            <a:ahLst/>
            <a:rect l="l" t="t" r="r" b="b"/>
            <a:pathLst>
              <a:path w="58496" h="2098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2764440" y="2545200"/>
            <a:ext cx="1254240" cy="671040"/>
          </a:xfrm>
          <a:custGeom>
            <a:avLst/>
            <a:gdLst/>
            <a:ahLst/>
            <a:rect l="l" t="t" r="r" b="b"/>
            <a:pathLst>
              <a:path w="58496" h="2098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1584360" y="2545200"/>
            <a:ext cx="1254240" cy="671040"/>
          </a:xfrm>
          <a:custGeom>
            <a:avLst/>
            <a:gdLst/>
            <a:ahLst/>
            <a:rect l="l" t="t" r="r" b="b"/>
            <a:pathLst>
              <a:path w="58496" h="2098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>
            <a:off x="404280" y="2545200"/>
            <a:ext cx="1254240" cy="671040"/>
          </a:xfrm>
          <a:custGeom>
            <a:avLst/>
            <a:gdLst/>
            <a:ahLst/>
            <a:rect l="l" t="t" r="r" b="b"/>
            <a:pathLst>
              <a:path w="58496" h="2098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9"/>
          <p:cNvSpPr/>
          <p:nvPr/>
        </p:nvSpPr>
        <p:spPr>
          <a:xfrm>
            <a:off x="-360" y="2700000"/>
            <a:ext cx="9143640" cy="357120"/>
          </a:xfrm>
          <a:custGeom>
            <a:avLst/>
            <a:gdLst/>
            <a:ahLst/>
            <a:rect l="l" t="t" r="r" b="b"/>
            <a:pathLst>
              <a:path w="285750" h="11169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10"/>
          <p:cNvSpPr txBox="1"/>
          <p:nvPr/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DÉROULÉ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 flipH="1">
            <a:off x="236160" y="2689560"/>
            <a:ext cx="1560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Découverte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2182680" y="2325600"/>
            <a:ext cx="36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3" name="Group 13"/>
          <p:cNvGrpSpPr/>
          <p:nvPr/>
        </p:nvGrpSpPr>
        <p:grpSpPr>
          <a:xfrm>
            <a:off x="340560" y="3200400"/>
            <a:ext cx="1254240" cy="1257120"/>
            <a:chOff x="340560" y="3200400"/>
            <a:chExt cx="1254240" cy="1257120"/>
          </a:xfrm>
        </p:grpSpPr>
        <p:sp>
          <p:nvSpPr>
            <p:cNvPr id="244" name="CustomShape 14"/>
            <p:cNvSpPr/>
            <p:nvPr/>
          </p:nvSpPr>
          <p:spPr>
            <a:xfrm flipH="1">
              <a:off x="340560" y="3571560"/>
              <a:ext cx="1254240" cy="88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0" bIns="0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naheim"/>
                  <a:ea typeface="Anaheim"/>
                </a:rPr>
                <a:t>Exploration des jeux de données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245" name="CustomShape 15"/>
            <p:cNvSpPr/>
            <p:nvPr/>
          </p:nvSpPr>
          <p:spPr>
            <a:xfrm rot="10800000">
              <a:off x="967680" y="3200400"/>
              <a:ext cx="360" cy="22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lt2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" name="CustomShape 16"/>
          <p:cNvSpPr/>
          <p:nvPr/>
        </p:nvSpPr>
        <p:spPr>
          <a:xfrm flipH="1">
            <a:off x="1464840" y="2689560"/>
            <a:ext cx="1560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Idéation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47" name="CustomShape 17"/>
          <p:cNvSpPr/>
          <p:nvPr/>
        </p:nvSpPr>
        <p:spPr>
          <a:xfrm flipH="1">
            <a:off x="2628000" y="2689560"/>
            <a:ext cx="1560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Sélection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48" name="CustomShape 18"/>
          <p:cNvSpPr/>
          <p:nvPr/>
        </p:nvSpPr>
        <p:spPr>
          <a:xfrm flipH="1">
            <a:off x="3824280" y="2689560"/>
            <a:ext cx="1560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Formulation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49" name="CustomShape 19"/>
          <p:cNvSpPr/>
          <p:nvPr/>
        </p:nvSpPr>
        <p:spPr>
          <a:xfrm flipH="1">
            <a:off x="5009400" y="2689560"/>
            <a:ext cx="1560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Réalisation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50" name="CustomShape 20"/>
          <p:cNvSpPr/>
          <p:nvPr/>
        </p:nvSpPr>
        <p:spPr>
          <a:xfrm flipH="1">
            <a:off x="6161760" y="2689560"/>
            <a:ext cx="1560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Bilan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51" name="CustomShape 21"/>
          <p:cNvSpPr/>
          <p:nvPr/>
        </p:nvSpPr>
        <p:spPr>
          <a:xfrm flipH="1">
            <a:off x="7358040" y="2689560"/>
            <a:ext cx="1560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Restitution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52" name="CustomShape 22"/>
          <p:cNvSpPr/>
          <p:nvPr/>
        </p:nvSpPr>
        <p:spPr>
          <a:xfrm flipH="1">
            <a:off x="1555560" y="1304640"/>
            <a:ext cx="1254240" cy="8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naheim"/>
                <a:ea typeface="Anaheim"/>
              </a:rPr>
              <a:t>Expression et confrontation des idées</a:t>
            </a:r>
            <a:endParaRPr b="0" lang="fr-FR" sz="1400" spc="-1" strike="noStrike">
              <a:latin typeface="Arial"/>
            </a:endParaRPr>
          </a:p>
        </p:txBody>
      </p:sp>
      <p:grpSp>
        <p:nvGrpSpPr>
          <p:cNvPr id="253" name="Group 23"/>
          <p:cNvGrpSpPr/>
          <p:nvPr/>
        </p:nvGrpSpPr>
        <p:grpSpPr>
          <a:xfrm>
            <a:off x="2764440" y="3200400"/>
            <a:ext cx="1254240" cy="1257120"/>
            <a:chOff x="2764440" y="3200400"/>
            <a:chExt cx="1254240" cy="1257120"/>
          </a:xfrm>
        </p:grpSpPr>
        <p:sp>
          <p:nvSpPr>
            <p:cNvPr id="254" name="CustomShape 24"/>
            <p:cNvSpPr/>
            <p:nvPr/>
          </p:nvSpPr>
          <p:spPr>
            <a:xfrm flipH="1">
              <a:off x="2764440" y="3571560"/>
              <a:ext cx="1254240" cy="88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0" bIns="0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naheim"/>
                  <a:ea typeface="Anaheim"/>
                </a:rPr>
                <a:t>Validation d’une idée commune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255" name="CustomShape 25"/>
            <p:cNvSpPr/>
            <p:nvPr/>
          </p:nvSpPr>
          <p:spPr>
            <a:xfrm rot="10800000">
              <a:off x="3391200" y="3200400"/>
              <a:ext cx="360" cy="22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lt2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" name="Group 26"/>
          <p:cNvGrpSpPr/>
          <p:nvPr/>
        </p:nvGrpSpPr>
        <p:grpSpPr>
          <a:xfrm>
            <a:off x="7484760" y="3200400"/>
            <a:ext cx="1254240" cy="1257120"/>
            <a:chOff x="7484760" y="3200400"/>
            <a:chExt cx="1254240" cy="1257120"/>
          </a:xfrm>
        </p:grpSpPr>
        <p:sp>
          <p:nvSpPr>
            <p:cNvPr id="257" name="CustomShape 27"/>
            <p:cNvSpPr/>
            <p:nvPr/>
          </p:nvSpPr>
          <p:spPr>
            <a:xfrm flipH="1">
              <a:off x="7484760" y="3571560"/>
              <a:ext cx="1254240" cy="88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0" bIns="0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naheim"/>
                  <a:ea typeface="Anaheim"/>
                </a:rPr>
                <a:t>Mise au propre du livrable et présentation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258" name="CustomShape 28"/>
            <p:cNvSpPr/>
            <p:nvPr/>
          </p:nvSpPr>
          <p:spPr>
            <a:xfrm rot="10800000">
              <a:off x="8111520" y="3200400"/>
              <a:ext cx="360" cy="22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lt2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" name="Group 29"/>
          <p:cNvGrpSpPr/>
          <p:nvPr/>
        </p:nvGrpSpPr>
        <p:grpSpPr>
          <a:xfrm>
            <a:off x="5124600" y="3200400"/>
            <a:ext cx="1254240" cy="1257120"/>
            <a:chOff x="5124600" y="3200400"/>
            <a:chExt cx="1254240" cy="1257120"/>
          </a:xfrm>
        </p:grpSpPr>
        <p:sp>
          <p:nvSpPr>
            <p:cNvPr id="260" name="CustomShape 30"/>
            <p:cNvSpPr/>
            <p:nvPr/>
          </p:nvSpPr>
          <p:spPr>
            <a:xfrm flipH="1">
              <a:off x="5124600" y="3571560"/>
              <a:ext cx="1254240" cy="88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0" bIns="0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Anaheim"/>
                  <a:ea typeface="Anaheim"/>
                </a:rPr>
                <a:t>Mise en oeuvre du projet choisi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261" name="CustomShape 31"/>
            <p:cNvSpPr/>
            <p:nvPr/>
          </p:nvSpPr>
          <p:spPr>
            <a:xfrm rot="10800000">
              <a:off x="5751360" y="3200400"/>
              <a:ext cx="360" cy="22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lt2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" name="CustomShape 32"/>
          <p:cNvSpPr/>
          <p:nvPr/>
        </p:nvSpPr>
        <p:spPr>
          <a:xfrm>
            <a:off x="4557240" y="2317680"/>
            <a:ext cx="36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3"/>
          <p:cNvSpPr/>
          <p:nvPr/>
        </p:nvSpPr>
        <p:spPr>
          <a:xfrm flipH="1">
            <a:off x="3930120" y="1296720"/>
            <a:ext cx="1254240" cy="8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naheim"/>
                <a:ea typeface="Anaheim"/>
              </a:rPr>
              <a:t>Explicitation du résultat souhaité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64" name="CustomShape 34"/>
          <p:cNvSpPr/>
          <p:nvPr/>
        </p:nvSpPr>
        <p:spPr>
          <a:xfrm>
            <a:off x="6931800" y="2317680"/>
            <a:ext cx="36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5"/>
          <p:cNvSpPr/>
          <p:nvPr/>
        </p:nvSpPr>
        <p:spPr>
          <a:xfrm flipH="1">
            <a:off x="6304680" y="1296720"/>
            <a:ext cx="1254240" cy="8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naheim"/>
                <a:ea typeface="Anaheim"/>
              </a:rPr>
              <a:t>Revue d’ensemble du projet avant rendu 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510280" y="1637640"/>
            <a:ext cx="4123440" cy="29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Les équipes devront tenir un carnet de bord numérique où seront décrits leurs </a:t>
            </a:r>
            <a:r>
              <a:rPr b="1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points d’étapes</a:t>
            </a:r>
            <a:r>
              <a:rPr b="0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 et les </a:t>
            </a:r>
            <a:r>
              <a:rPr b="1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évolutions du livrable</a:t>
            </a:r>
            <a:r>
              <a:rPr b="0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.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Des </a:t>
            </a:r>
            <a:r>
              <a:rPr b="1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anecdotes</a:t>
            </a:r>
            <a:r>
              <a:rPr b="0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, </a:t>
            </a:r>
            <a:r>
              <a:rPr b="1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retours</a:t>
            </a:r>
            <a:r>
              <a:rPr b="0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 sur les </a:t>
            </a:r>
            <a:r>
              <a:rPr b="1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moments forts</a:t>
            </a:r>
            <a:r>
              <a:rPr b="0" lang="en" sz="17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 de l’équipe, sont également très appréciés !</a:t>
            </a:r>
            <a:endParaRPr b="0" lang="fr-FR" sz="1700" spc="-1" strike="noStrike"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Carnet de bord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Déroulé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Jeux de données explorés au cours des dernières semaines par les membres de l’équipe.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Interrogation sur les techno possibles par rapport aux jeux de données.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Moments forts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Découverte de notre complémentarité techniques ! 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500" spc="-1" strike="noStrike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Découverte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Focalisation sur les positions de thèses.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Exploration des jeux de données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6624000" y="2088000"/>
            <a:ext cx="1343880" cy="20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Déroulé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Idée d’utiliser plusieurs techniques pour générer les faux titres de positions de thèses.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Points forts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Consensus rapide autour de l’idée 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Idéation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Consensus de l’équipe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Confrontation des idées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6200640" y="2294280"/>
            <a:ext cx="2126880" cy="141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Déroulé – Répartition des rôles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Mash-up d’entités nommées : </a:t>
            </a:r>
            <a:r>
              <a:rPr b="0" lang="en" sz="1800" spc="-1" strike="noStrike">
                <a:solidFill>
                  <a:srgbClr val="c9211e"/>
                </a:solidFill>
                <a:latin typeface="Overpass Mono"/>
                <a:ea typeface="Overpass Mono"/>
              </a:rPr>
              <a:t>Morgane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Modèle de machine learning : </a:t>
            </a:r>
            <a:r>
              <a:rPr b="0" lang="en" sz="1800" spc="-1" strike="noStrike">
                <a:solidFill>
                  <a:srgbClr val="c9211e"/>
                </a:solidFill>
                <a:latin typeface="Overpass Mono"/>
                <a:ea typeface="Overpass Mono"/>
              </a:rPr>
              <a:t>Victoria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Exploration du Dev Front 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c9211e"/>
                </a:solidFill>
                <a:latin typeface="Overpass Mono"/>
                <a:ea typeface="Overpass Mono"/>
              </a:rPr>
              <a:t>Pierre-Louis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Base de Données et traitement: </a:t>
            </a:r>
            <a:r>
              <a:rPr b="0" lang="en" sz="1800" spc="-1" strike="noStrike">
                <a:solidFill>
                  <a:srgbClr val="c9211e"/>
                </a:solidFill>
                <a:latin typeface="Overpass Mono"/>
                <a:ea typeface="Overpass Mono"/>
              </a:rPr>
              <a:t>Lauryne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Points forts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Idée validée avec spécialisation technique de chacun : quelle allégresse 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Sélection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Validation d’une idée commune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-37080" y="1454400"/>
            <a:ext cx="1355040" cy="471960"/>
          </a:xfrm>
          <a:prstGeom prst="rect">
            <a:avLst/>
          </a:prstGeom>
          <a:solidFill>
            <a:srgbClr val="b20d34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Anaheim"/>
                <a:ea typeface="Anaheim"/>
              </a:rPr>
              <a:t>~Samedi 12h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6420960" y="2160000"/>
            <a:ext cx="1715040" cy="272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Déroulé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Idée d’un jeu de type quizz mélangeant des fausses positions de thèses mélées aux vraies.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Moments forts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Utilisation d’un modèle déjà entrainé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Aide de l’équipe organisatrice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Idées techniques mises à l’épreuve et validées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Formulation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Difficulté de travailler si tard le samedi.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Expression du résultat visé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6225120" y="2473560"/>
            <a:ext cx="2054880" cy="13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Mise au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propre du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dataset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Mapping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du dataset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Analyse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de la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structure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syntaxiqu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e des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titres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Alimentati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on de la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BDDR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avec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« vraies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thèses »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Exploratio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n du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modèle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pré-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entraîné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de 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Extraction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de mots-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clés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Requêtes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wikidata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pour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compléter </a:t>
            </a: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le dataset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Réalisation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Mise en œuvre du projet choisi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 rot="21591000">
            <a:off x="6210720" y="2666520"/>
            <a:ext cx="2118240" cy="119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433520" y="1065960"/>
            <a:ext cx="5955480" cy="41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1651680" y="1343160"/>
            <a:ext cx="4472280" cy="37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Livraison des résultats 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Livraison des résultats Mash-up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Peuplement de la BDDR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Livraison de la BDDR pour implémentation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Création de l’application web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Graphisme de l’application web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Test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Ecriture de la présentation et du carnet de bord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- Livraison finale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1348920" y="343080"/>
            <a:ext cx="626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6cea8"/>
                </a:solidFill>
                <a:latin typeface="Overpass Mono"/>
                <a:ea typeface="Overpass Mono"/>
              </a:rPr>
              <a:t>Réalisation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6200640" y="1667160"/>
            <a:ext cx="2129760" cy="3577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142226"/>
                </a:solidFill>
                <a:latin typeface="Overpass Mono"/>
                <a:ea typeface="Overpass Mono"/>
              </a:rPr>
              <a:t>Résultats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6200640" y="267120"/>
            <a:ext cx="2129760" cy="1075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Objectif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Mise en œuvre du projet choisi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 rot="21591000">
            <a:off x="6210720" y="2666520"/>
            <a:ext cx="2118240" cy="119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cea8"/>
      </a:dk2>
      <a:lt2>
        <a:srgbClr val="b20d34"/>
      </a:lt2>
      <a:accent1>
        <a:srgbClr val="142226"/>
      </a:accent1>
      <a:accent2>
        <a:srgbClr val="06cea8"/>
      </a:accent2>
      <a:accent3>
        <a:srgbClr val="b20d34"/>
      </a:accent3>
      <a:accent4>
        <a:srgbClr val="142226"/>
      </a:accent4>
      <a:accent5>
        <a:srgbClr val="06cea8"/>
      </a:accent5>
      <a:accent6>
        <a:srgbClr val="b20d3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cea8"/>
      </a:dk2>
      <a:lt2>
        <a:srgbClr val="b20d34"/>
      </a:lt2>
      <a:accent1>
        <a:srgbClr val="142226"/>
      </a:accent1>
      <a:accent2>
        <a:srgbClr val="06cea8"/>
      </a:accent2>
      <a:accent3>
        <a:srgbClr val="b20d34"/>
      </a:accent3>
      <a:accent4>
        <a:srgbClr val="142226"/>
      </a:accent4>
      <a:accent5>
        <a:srgbClr val="06cea8"/>
      </a:accent5>
      <a:accent6>
        <a:srgbClr val="b20d3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cea8"/>
      </a:dk2>
      <a:lt2>
        <a:srgbClr val="b20d34"/>
      </a:lt2>
      <a:accent1>
        <a:srgbClr val="142226"/>
      </a:accent1>
      <a:accent2>
        <a:srgbClr val="06cea8"/>
      </a:accent2>
      <a:accent3>
        <a:srgbClr val="b20d34"/>
      </a:accent3>
      <a:accent4>
        <a:srgbClr val="142226"/>
      </a:accent4>
      <a:accent5>
        <a:srgbClr val="06cea8"/>
      </a:accent5>
      <a:accent6>
        <a:srgbClr val="b20d3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cea8"/>
      </a:dk2>
      <a:lt2>
        <a:srgbClr val="b20d34"/>
      </a:lt2>
      <a:accent1>
        <a:srgbClr val="142226"/>
      </a:accent1>
      <a:accent2>
        <a:srgbClr val="06cea8"/>
      </a:accent2>
      <a:accent3>
        <a:srgbClr val="b20d34"/>
      </a:accent3>
      <a:accent4>
        <a:srgbClr val="142226"/>
      </a:accent4>
      <a:accent5>
        <a:srgbClr val="06cea8"/>
      </a:accent5>
      <a:accent6>
        <a:srgbClr val="b20d3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2021-09-26T15:24:55Z</dcterms:modified>
  <cp:revision>1</cp:revision>
  <dc:subject/>
  <dc:title/>
</cp:coreProperties>
</file>