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81ECB5-C6A6-75B3-B84E-B0373B4F1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5CE20F-B632-81C5-7F0D-9B0DB398C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CBC4B1-3701-D009-9153-B31B2C64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3A64E6-68E3-B8D3-6D04-E6DD1CB2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DF99DA-44E3-268C-8D9C-430BDB8C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2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3CFD7C-1A1F-F300-5734-19881F3B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EE782D-2470-69D8-BF5E-112329C2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A15FFA-525B-0546-F64A-F6847E5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23A1EE-72CE-C759-F66F-F69B5EA5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33BB3F-B5FB-34C1-225A-6BE4A6B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88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8B9787C-A80B-8DDA-7B50-CC6F4F55C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ADF2171-FC16-57D1-E2B0-0EA240268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DE9FE5-5BD2-C26E-79A3-3167B3A5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921753-1142-7761-2845-53FFB552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3402D7-5F09-279D-FC5A-116BFD0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3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D3D15-B09A-45EE-3A6A-A104B3DF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F2831D-A052-7E89-412D-A87F973B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4E7C1A-742D-2B0A-1184-636DAA70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5FE292-81FC-16D5-02FB-EAF17B9B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D12863-8DE4-4050-8030-BD912D9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8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5DA06D-0DD2-8362-DF3D-F3A98F43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F87A19-B919-9E3E-FE66-1CDEE50D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1B4BB1-03F0-936D-F7D3-27F7C07C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225F13-5DAA-DD87-103E-AADF3F7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75C34F-C883-376A-EA09-A6892174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3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363FC4-845F-F7AF-0B1E-4EE38DA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FDD226-1EFD-722E-9D20-B44C6126F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B0F21C9-44BC-A4FC-0D56-EB92C1DEA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B034E7D-81E7-35EE-2E9D-845F50AC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353932-6B30-21A7-07C3-BD8F7374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54F5DF-1DC7-A022-77F9-CAF3FDE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33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6F5964-5429-907F-B6C1-F3619744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5A16E2-13F1-6E35-ED91-BD68AC32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9C795D-F04D-2B60-B4A6-2C60181F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C702765-957A-EEAA-3930-B6090402E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66470F0-D276-74D4-0E30-19D169EC0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6CE1EC0-D763-A7DB-FB6B-C1617C91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27DE72-7D82-EC68-2BB4-3D91DDF7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6D94F41-0B6E-EDE6-2EDD-3315DAC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7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3C3224-6656-A78D-1721-A7E65D26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2726EFA-ECD8-98EE-27C9-5D08578A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AA7EF7-9462-27A2-FE7E-B5128D9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7469CA-7D37-74FC-1CC3-2D77B9A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9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2B5295A-59E5-FFD3-B5B9-BA1D7E6E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0869085-4FD4-8BD1-30E0-A90A970B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65222A-5340-ED52-D1F6-AE7D5582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5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34EF86-79A7-67DD-D22F-1C8E392F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5F9F98-0A9F-DC3D-8B34-275B5314A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F2ADE08-9FC0-9082-55DB-F9E2A44F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0D5584-B9B3-E5C1-42EF-8E080DE8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2AF473-BC1E-6D9C-2814-9A569F46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6ED188-5462-7B63-F64F-185F0804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2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3FF265-AFF3-1184-54CB-CEBCBAF1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FC153CC-9727-DDAE-B232-BED253ACF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7A2470B-577B-664C-F2B5-B928BE10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7E3059-D354-B83D-65DD-5D71A101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A537CB-35B4-A135-88AD-8530B064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09B01A-7A40-E200-6FF2-A155561F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9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DA6EB8B-A10A-388E-FFD3-A8E32EE6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962EA3-E0A3-441C-F5EF-0122854A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430005-8710-2D95-4458-6C08BED15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6084A-29B5-455E-BB42-A1028EAF61F5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E4E6BE-9BE0-7564-97CC-7286D88C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0D36F5-BD04-BF51-FC34-7CC97B813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5A785-B5CB-40D0-91FE-F30ACF3B6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980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F1BAB8E-5366-72FC-0746-49B107AB8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62" r="24277" b="43983"/>
          <a:stretch/>
        </p:blipFill>
        <p:spPr>
          <a:xfrm>
            <a:off x="259080" y="243517"/>
            <a:ext cx="7940040" cy="5181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25400" stA="41000" endPos="28000" dist="5000" dir="5400000" sy="-100000" algn="bl" rotWithShape="0"/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BC3C8F2-7833-09AB-615C-269ECFB46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latin typeface="Agency FB" panose="020B0503020202020204" pitchFamily="34" charset="0"/>
              </a:rPr>
              <a:t>AWS DATA ENGİNEERİNG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216C5D-925F-0856-D083-9013C463B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latin typeface="Agency FB" panose="020B0503020202020204" pitchFamily="34" charset="0"/>
              </a:rPr>
              <a:t>                                                                                                             Adem ENSARİ</a:t>
            </a:r>
          </a:p>
        </p:txBody>
      </p:sp>
    </p:spTree>
    <p:extLst>
      <p:ext uri="{BB962C8B-B14F-4D97-AF65-F5344CB8AC3E}">
        <p14:creationId xmlns:p14="http://schemas.microsoft.com/office/powerpoint/2010/main" val="203300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 görüntüsü, renklilik, kare içeren bir resim&#10;&#10;Açıklama otomatik olarak oluşturuldu">
            <a:extLst>
              <a:ext uri="{FF2B5EF4-FFF2-40B4-BE49-F238E27FC236}">
                <a16:creationId xmlns:a16="http://schemas.microsoft.com/office/drawing/2014/main" id="{854FD1D6-4F9F-CEDA-B2D5-335DAEAAC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950"/>
            <a:ext cx="12192000" cy="37588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0661463-C27E-898A-816A-867C26A33E23}"/>
              </a:ext>
            </a:extLst>
          </p:cNvPr>
          <p:cNvSpPr txBox="1"/>
          <p:nvPr/>
        </p:nvSpPr>
        <p:spPr>
          <a:xfrm>
            <a:off x="4178709" y="226592"/>
            <a:ext cx="3480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000" b="1" dirty="0">
                <a:solidFill>
                  <a:schemeClr val="accent2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68728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etin kutusu 23">
            <a:extLst>
              <a:ext uri="{FF2B5EF4-FFF2-40B4-BE49-F238E27FC236}">
                <a16:creationId xmlns:a16="http://schemas.microsoft.com/office/drawing/2014/main" id="{26129E7E-B278-15D1-A0EC-8EB7DE0ECFC6}"/>
              </a:ext>
            </a:extLst>
          </p:cNvPr>
          <p:cNvSpPr txBox="1"/>
          <p:nvPr/>
        </p:nvSpPr>
        <p:spPr>
          <a:xfrm>
            <a:off x="2278587" y="529420"/>
            <a:ext cx="8328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Projeme başlarken ilk olarak kullanacağım veriyi buldum. </a:t>
            </a:r>
            <a:r>
              <a:rPr lang="tr-TR" sz="2000" b="1" dirty="0" err="1">
                <a:solidFill>
                  <a:srgbClr val="C00000"/>
                </a:solidFill>
              </a:rPr>
              <a:t>OpenAQ</a:t>
            </a:r>
            <a:r>
              <a:rPr lang="tr-TR" sz="2000" b="1" dirty="0">
                <a:solidFill>
                  <a:srgbClr val="C00000"/>
                </a:solidFill>
              </a:rPr>
              <a:t> isimli dünya ülkelerinin hava kalitesini ölçmüş ve ortaya çıkan verileri açık kaynaklı bir şekilde insanlara sunan bir </a:t>
            </a:r>
            <a:r>
              <a:rPr lang="tr-TR" sz="2000" b="1" dirty="0" err="1">
                <a:solidFill>
                  <a:srgbClr val="C00000"/>
                </a:solidFill>
              </a:rPr>
              <a:t>ibnternet</a:t>
            </a:r>
            <a:r>
              <a:rPr lang="tr-TR" sz="2000" b="1" dirty="0">
                <a:solidFill>
                  <a:srgbClr val="C00000"/>
                </a:solidFill>
              </a:rPr>
              <a:t> sitesinden yardım aldım. Bu verileri kullanmak için öncelikle bir API </a:t>
            </a:r>
            <a:r>
              <a:rPr lang="tr-TR" sz="2000" b="1" dirty="0" err="1">
                <a:solidFill>
                  <a:srgbClr val="C00000"/>
                </a:solidFill>
              </a:rPr>
              <a:t>Key</a:t>
            </a:r>
            <a:r>
              <a:rPr lang="tr-TR" sz="2000" b="1" dirty="0">
                <a:solidFill>
                  <a:srgbClr val="C00000"/>
                </a:solidFill>
              </a:rPr>
              <a:t> aldım ve bu </a:t>
            </a:r>
            <a:r>
              <a:rPr lang="tr-TR" sz="2000" b="1" dirty="0" err="1">
                <a:solidFill>
                  <a:srgbClr val="C00000"/>
                </a:solidFill>
              </a:rPr>
              <a:t>Key’i</a:t>
            </a:r>
            <a:r>
              <a:rPr lang="tr-TR" sz="2000" b="1" dirty="0">
                <a:solidFill>
                  <a:srgbClr val="C00000"/>
                </a:solidFill>
              </a:rPr>
              <a:t> AWS </a:t>
            </a:r>
            <a:r>
              <a:rPr lang="tr-TR" sz="2000" b="1" dirty="0" err="1">
                <a:solidFill>
                  <a:srgbClr val="C00000"/>
                </a:solidFill>
              </a:rPr>
              <a:t>Secret</a:t>
            </a:r>
            <a:r>
              <a:rPr lang="tr-TR" sz="2000" b="1" dirty="0">
                <a:solidFill>
                  <a:srgbClr val="C00000"/>
                </a:solidFill>
              </a:rPr>
              <a:t> Manager kullanarak depoladım. </a:t>
            </a:r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6E72A8A2-3342-D965-33D4-E72A91B1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67" y="2388699"/>
            <a:ext cx="7902625" cy="3939881"/>
          </a:xfrm>
          <a:prstGeom prst="rect">
            <a:avLst/>
          </a:prstGeom>
        </p:spPr>
      </p:pic>
      <p:sp>
        <p:nvSpPr>
          <p:cNvPr id="29" name="AutoShape 6" descr="AWS Secrets Manager IAM | StrongDM">
            <a:extLst>
              <a:ext uri="{FF2B5EF4-FFF2-40B4-BE49-F238E27FC236}">
                <a16:creationId xmlns:a16="http://schemas.microsoft.com/office/drawing/2014/main" id="{50BA31C2-8C7F-6303-7450-1969437B5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2E67AA07-D3EA-2B63-AE20-DDB29039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73" t="11476" b="-5542"/>
          <a:stretch/>
        </p:blipFill>
        <p:spPr>
          <a:xfrm>
            <a:off x="0" y="0"/>
            <a:ext cx="2278587" cy="19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B002EE-FE41-5321-7251-FE3D97DF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56573AC-BDE3-5DEA-9B09-42F9D8690398}"/>
              </a:ext>
            </a:extLst>
          </p:cNvPr>
          <p:cNvSpPr txBox="1"/>
          <p:nvPr/>
        </p:nvSpPr>
        <p:spPr>
          <a:xfrm>
            <a:off x="4242548" y="240796"/>
            <a:ext cx="7303952" cy="346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Sonrasında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Amazon S3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kullanarak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verilerimi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saklamak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adına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bucketlar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oluşturdum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. Ham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veriyi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depolamak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ve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işlendikten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sonra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da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farklı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alana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geçmesini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sağlamak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adına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2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farklı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Bucket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oluşturdum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Daha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sonra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AWS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Lambda’da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bu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verileri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çekmek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ve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bunları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işlemek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adına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fonksiyon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oluşturdum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ve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bu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fonsiyona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AWS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IAM’de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gerekli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izinleri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sağlayarak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fonksiyonu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kod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yazarak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geliştirdim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. Bu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sayede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secrets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manager’dan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API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Key’i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alabilir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ve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Bucketları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kullanabilir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 hale </a:t>
            </a:r>
            <a:r>
              <a:rPr lang="en-US" sz="1700" b="1" dirty="0" err="1">
                <a:solidFill>
                  <a:schemeClr val="accent2">
                    <a:lumMod val="50000"/>
                  </a:schemeClr>
                </a:solidFill>
              </a:rPr>
              <a:t>getirdim</a:t>
            </a:r>
            <a:endParaRPr 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Resim 3" descr="portakal, turuncu, tasarım içeren bir resim&#10;&#10;Açıklama otomatik olarak oluşturuldu">
            <a:extLst>
              <a:ext uri="{FF2B5EF4-FFF2-40B4-BE49-F238E27FC236}">
                <a16:creationId xmlns:a16="http://schemas.microsoft.com/office/drawing/2014/main" id="{EF765E01-1C3B-B810-BF02-A0715D65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88" r="1" b="4415"/>
          <a:stretch/>
        </p:blipFill>
        <p:spPr>
          <a:xfrm>
            <a:off x="8766456" y="3947160"/>
            <a:ext cx="3434444" cy="2910846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8C60D44-F635-5BE8-1EBE-3B721C94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03" r="-1" b="3366"/>
          <a:stretch/>
        </p:blipFill>
        <p:spPr>
          <a:xfrm>
            <a:off x="-11948" y="0"/>
            <a:ext cx="2241171" cy="2252770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8FE0953-3EC0-F09E-311B-251B067A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33" y="2493566"/>
            <a:ext cx="7336754" cy="38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1EBE0-C9B5-DF39-2AD1-5105DB8A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9C3103E-7AC1-C211-CE39-F6C1CC335300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7444D1"/>
                </a:solidFill>
              </a:rPr>
              <a:t>Verilerle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daha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kolay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çalışmak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adına</a:t>
            </a:r>
            <a:r>
              <a:rPr lang="en-US" sz="2400" dirty="0">
                <a:solidFill>
                  <a:srgbClr val="7444D1"/>
                </a:solidFill>
              </a:rPr>
              <a:t> AWS Glue Crawler </a:t>
            </a:r>
            <a:r>
              <a:rPr lang="en-US" sz="2400" dirty="0" err="1">
                <a:solidFill>
                  <a:srgbClr val="7444D1"/>
                </a:solidFill>
              </a:rPr>
              <a:t>oluşturdum</a:t>
            </a:r>
            <a:r>
              <a:rPr lang="en-US" sz="2400" dirty="0">
                <a:solidFill>
                  <a:srgbClr val="7444D1"/>
                </a:solidFill>
              </a:rPr>
              <a:t>, </a:t>
            </a:r>
            <a:r>
              <a:rPr lang="en-US" sz="2400" dirty="0" err="1">
                <a:solidFill>
                  <a:srgbClr val="7444D1"/>
                </a:solidFill>
              </a:rPr>
              <a:t>bu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crawlerın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kullanabilmesi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adına</a:t>
            </a:r>
            <a:r>
              <a:rPr lang="en-US" sz="2400" dirty="0">
                <a:solidFill>
                  <a:srgbClr val="7444D1"/>
                </a:solidFill>
              </a:rPr>
              <a:t> ‘</a:t>
            </a:r>
            <a:r>
              <a:rPr lang="en-US" sz="2400" dirty="0" err="1">
                <a:solidFill>
                  <a:srgbClr val="7444D1"/>
                </a:solidFill>
              </a:rPr>
              <a:t>newdb</a:t>
            </a:r>
            <a:r>
              <a:rPr lang="en-US" sz="2400" dirty="0">
                <a:solidFill>
                  <a:srgbClr val="7444D1"/>
                </a:solidFill>
              </a:rPr>
              <a:t>’ </a:t>
            </a:r>
            <a:r>
              <a:rPr lang="tr-TR" sz="2400" dirty="0">
                <a:solidFill>
                  <a:srgbClr val="7444D1"/>
                </a:solidFill>
              </a:rPr>
              <a:t>a</a:t>
            </a:r>
            <a:r>
              <a:rPr lang="en-US" sz="2400" dirty="0" err="1">
                <a:solidFill>
                  <a:srgbClr val="7444D1"/>
                </a:solidFill>
              </a:rPr>
              <a:t>dında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bir</a:t>
            </a:r>
            <a:r>
              <a:rPr lang="en-US" sz="2400" dirty="0">
                <a:solidFill>
                  <a:srgbClr val="7444D1"/>
                </a:solidFill>
              </a:rPr>
              <a:t> database </a:t>
            </a:r>
            <a:r>
              <a:rPr lang="en-US" sz="2400" dirty="0" err="1">
                <a:solidFill>
                  <a:srgbClr val="7444D1"/>
                </a:solidFill>
              </a:rPr>
              <a:t>ve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IAM’de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bir</a:t>
            </a:r>
            <a:r>
              <a:rPr lang="en-US" sz="2400" dirty="0">
                <a:solidFill>
                  <a:srgbClr val="7444D1"/>
                </a:solidFill>
              </a:rPr>
              <a:t> Admin </a:t>
            </a:r>
            <a:r>
              <a:rPr lang="en-US" sz="2400" dirty="0" err="1">
                <a:solidFill>
                  <a:srgbClr val="7444D1"/>
                </a:solidFill>
              </a:rPr>
              <a:t>rolü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oluşturdum</a:t>
            </a:r>
            <a:r>
              <a:rPr lang="en-US" sz="2400" dirty="0">
                <a:solidFill>
                  <a:srgbClr val="7444D1"/>
                </a:solidFill>
              </a:rPr>
              <a:t>. </a:t>
            </a:r>
            <a:r>
              <a:rPr lang="en-US" sz="2400" dirty="0" err="1">
                <a:solidFill>
                  <a:srgbClr val="7444D1"/>
                </a:solidFill>
              </a:rPr>
              <a:t>Gerekli</a:t>
            </a:r>
            <a:r>
              <a:rPr lang="en-US" sz="2400" dirty="0">
                <a:solidFill>
                  <a:srgbClr val="7444D1"/>
                </a:solidFill>
              </a:rPr>
              <a:t> permission </a:t>
            </a:r>
            <a:r>
              <a:rPr lang="en-US" sz="2400" dirty="0" err="1">
                <a:solidFill>
                  <a:srgbClr val="7444D1"/>
                </a:solidFill>
              </a:rPr>
              <a:t>ve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konfigürasyonları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sağladıktan</a:t>
            </a:r>
            <a:r>
              <a:rPr lang="en-US" sz="2400" dirty="0">
                <a:solidFill>
                  <a:srgbClr val="7444D1"/>
                </a:solidFill>
              </a:rPr>
              <a:t> Glue Notebook </a:t>
            </a:r>
            <a:r>
              <a:rPr lang="en-US" sz="2400" dirty="0" err="1">
                <a:solidFill>
                  <a:srgbClr val="7444D1"/>
                </a:solidFill>
              </a:rPr>
              <a:t>oluşturdum</a:t>
            </a:r>
            <a:r>
              <a:rPr lang="en-US" sz="2400" dirty="0">
                <a:solidFill>
                  <a:srgbClr val="7444D1"/>
                </a:solidFill>
              </a:rPr>
              <a:t>. </a:t>
            </a:r>
            <a:r>
              <a:rPr lang="en-US" sz="2400" dirty="0" err="1">
                <a:solidFill>
                  <a:srgbClr val="7444D1"/>
                </a:solidFill>
              </a:rPr>
              <a:t>Oluşturduğum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notebookta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verileri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işleyerek</a:t>
            </a:r>
            <a:r>
              <a:rPr lang="en-US" sz="2400" dirty="0">
                <a:solidFill>
                  <a:srgbClr val="7444D1"/>
                </a:solidFill>
              </a:rPr>
              <a:t> </a:t>
            </a:r>
            <a:r>
              <a:rPr lang="en-US" sz="2400" dirty="0" err="1">
                <a:solidFill>
                  <a:srgbClr val="7444D1"/>
                </a:solidFill>
              </a:rPr>
              <a:t>istediğim</a:t>
            </a:r>
            <a:r>
              <a:rPr lang="en-US" sz="2400" dirty="0">
                <a:solidFill>
                  <a:srgbClr val="7444D1"/>
                </a:solidFill>
              </a:rPr>
              <a:t> forma </a:t>
            </a:r>
            <a:r>
              <a:rPr lang="en-US" sz="2400" dirty="0" err="1">
                <a:solidFill>
                  <a:srgbClr val="7444D1"/>
                </a:solidFill>
              </a:rPr>
              <a:t>getirdim</a:t>
            </a:r>
            <a:r>
              <a:rPr lang="en-US" sz="2400" dirty="0">
                <a:solidFill>
                  <a:srgbClr val="7444D1"/>
                </a:solidFill>
              </a:rPr>
              <a:t>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1E7853-ED99-88E4-3542-C13A1C05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33" y="329183"/>
            <a:ext cx="2650430" cy="342996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ADDBDF3-3F77-260A-D897-65EF3B0D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740" y="4079193"/>
            <a:ext cx="2184128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6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74F6-F7A5-F2A1-8815-F4F72512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0569C3A1-0AB4-221C-B381-FB5F108F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53" y="2148432"/>
            <a:ext cx="2392887" cy="4709568"/>
          </a:xfrm>
          <a:prstGeom prst="rect">
            <a:avLst/>
          </a:prstGeom>
        </p:spPr>
      </p:pic>
      <p:pic>
        <p:nvPicPr>
          <p:cNvPr id="6" name="Resim 5" descr="metin, elektronik donanım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21B56B09-EB3A-60C8-739C-3D26FD5A1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950"/>
            <a:ext cx="5464860" cy="4698809"/>
          </a:xfrm>
          <a:prstGeom prst="rect">
            <a:avLst/>
          </a:prstGeom>
        </p:spPr>
      </p:pic>
      <p:pic>
        <p:nvPicPr>
          <p:cNvPr id="8" name="Resim 7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C8AE4A4C-F75B-7D98-3947-53AE5F291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60" y="2148432"/>
            <a:ext cx="1714649" cy="4709568"/>
          </a:xfrm>
          <a:prstGeom prst="rect">
            <a:avLst/>
          </a:prstGeom>
        </p:spPr>
      </p:pic>
      <p:pic>
        <p:nvPicPr>
          <p:cNvPr id="10" name="Resim 9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65D1573-4A7F-2C1D-7901-B391BEC73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09" y="2148432"/>
            <a:ext cx="2575783" cy="4709568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F2EC6531-F714-1510-AD07-0CC0A0088BAD}"/>
              </a:ext>
            </a:extLst>
          </p:cNvPr>
          <p:cNvSpPr txBox="1"/>
          <p:nvPr/>
        </p:nvSpPr>
        <p:spPr>
          <a:xfrm>
            <a:off x="2232784" y="337180"/>
            <a:ext cx="80999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100" dirty="0">
                <a:solidFill>
                  <a:srgbClr val="7444D1"/>
                </a:solidFill>
              </a:rPr>
              <a:t>Verileri istediğim forma getirip S3’teki </a:t>
            </a:r>
            <a:r>
              <a:rPr lang="tr-TR" sz="2100" dirty="0" err="1">
                <a:solidFill>
                  <a:srgbClr val="7444D1"/>
                </a:solidFill>
              </a:rPr>
              <a:t>Bucket’ıma</a:t>
            </a:r>
            <a:r>
              <a:rPr lang="tr-TR" sz="2100" dirty="0">
                <a:solidFill>
                  <a:srgbClr val="7444D1"/>
                </a:solidFill>
              </a:rPr>
              <a:t> kaydettikten sonra. AWS Athena’da </a:t>
            </a:r>
            <a:r>
              <a:rPr lang="tr-TR" sz="2100" dirty="0" err="1">
                <a:solidFill>
                  <a:srgbClr val="7444D1"/>
                </a:solidFill>
              </a:rPr>
              <a:t>sql</a:t>
            </a:r>
            <a:r>
              <a:rPr lang="tr-TR" sz="2100" dirty="0">
                <a:solidFill>
                  <a:srgbClr val="7444D1"/>
                </a:solidFill>
              </a:rPr>
              <a:t> sorguları yaparak verileri analiz ettim. Örneğin aşağıda sorgu ve sonucunu eklediğim,  dünyadaki ülkelerin en yüksek pm25 </a:t>
            </a:r>
            <a:r>
              <a:rPr lang="tr-TR" sz="2100" dirty="0" err="1">
                <a:solidFill>
                  <a:srgbClr val="7444D1"/>
                </a:solidFill>
              </a:rPr>
              <a:t>valuelarına</a:t>
            </a:r>
            <a:r>
              <a:rPr lang="tr-TR" sz="2100" dirty="0">
                <a:solidFill>
                  <a:srgbClr val="7444D1"/>
                </a:solidFill>
              </a:rPr>
              <a:t> sahip şehirlerini sıralamak adına bir </a:t>
            </a:r>
            <a:r>
              <a:rPr lang="tr-TR" sz="2100" dirty="0" err="1">
                <a:solidFill>
                  <a:srgbClr val="7444D1"/>
                </a:solidFill>
              </a:rPr>
              <a:t>query</a:t>
            </a:r>
            <a:r>
              <a:rPr lang="tr-TR" sz="2100" dirty="0">
                <a:solidFill>
                  <a:srgbClr val="7444D1"/>
                </a:solidFill>
              </a:rPr>
              <a:t> yazdım.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C1D24A93-67B1-0564-F283-23E4E9F35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828958" cy="1775614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261671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BC975-9374-6EA0-3704-651F707C4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metin, yazılım, bilgisayar simgesi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1CDD066D-1D2D-CA98-03E8-31BCB4400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0"/>
          <a:stretch/>
        </p:blipFill>
        <p:spPr>
          <a:xfrm>
            <a:off x="693420" y="2555617"/>
            <a:ext cx="10805160" cy="430238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2A8D911-A957-44B6-A921-4FF407E8B621}"/>
              </a:ext>
            </a:extLst>
          </p:cNvPr>
          <p:cNvSpPr txBox="1"/>
          <p:nvPr/>
        </p:nvSpPr>
        <p:spPr>
          <a:xfrm>
            <a:off x="693420" y="411480"/>
            <a:ext cx="7823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2060"/>
                </a:solidFill>
              </a:rPr>
              <a:t>Daha sonra </a:t>
            </a:r>
            <a:r>
              <a:rPr lang="tr-TR" sz="2000" dirty="0" err="1">
                <a:solidFill>
                  <a:srgbClr val="002060"/>
                </a:solidFill>
              </a:rPr>
              <a:t>Quicksight’ta</a:t>
            </a:r>
            <a:r>
              <a:rPr lang="tr-TR" sz="2000" dirty="0">
                <a:solidFill>
                  <a:srgbClr val="002060"/>
                </a:solidFill>
              </a:rPr>
              <a:t> </a:t>
            </a:r>
            <a:r>
              <a:rPr lang="tr-TR" sz="2000" dirty="0" err="1">
                <a:solidFill>
                  <a:srgbClr val="002060"/>
                </a:solidFill>
              </a:rPr>
              <a:t>athena</a:t>
            </a:r>
            <a:r>
              <a:rPr lang="tr-TR" sz="2000" dirty="0">
                <a:solidFill>
                  <a:srgbClr val="002060"/>
                </a:solidFill>
              </a:rPr>
              <a:t> ile </a:t>
            </a:r>
            <a:r>
              <a:rPr lang="tr-TR" sz="2000" dirty="0" err="1">
                <a:solidFill>
                  <a:srgbClr val="002060"/>
                </a:solidFill>
              </a:rPr>
              <a:t>custom</a:t>
            </a:r>
            <a:r>
              <a:rPr lang="tr-TR" sz="2000" dirty="0">
                <a:solidFill>
                  <a:srgbClr val="002060"/>
                </a:solidFill>
              </a:rPr>
              <a:t> </a:t>
            </a:r>
            <a:r>
              <a:rPr lang="tr-TR" sz="2000" dirty="0" err="1">
                <a:solidFill>
                  <a:srgbClr val="002060"/>
                </a:solidFill>
              </a:rPr>
              <a:t>sql</a:t>
            </a:r>
            <a:r>
              <a:rPr lang="tr-TR" sz="2000" dirty="0">
                <a:solidFill>
                  <a:srgbClr val="002060"/>
                </a:solidFill>
              </a:rPr>
              <a:t> </a:t>
            </a:r>
            <a:r>
              <a:rPr lang="tr-TR" sz="2000" dirty="0" err="1">
                <a:solidFill>
                  <a:srgbClr val="002060"/>
                </a:solidFill>
              </a:rPr>
              <a:t>kullanrak</a:t>
            </a:r>
            <a:r>
              <a:rPr lang="tr-TR" sz="2000" dirty="0">
                <a:solidFill>
                  <a:srgbClr val="002060"/>
                </a:solidFill>
              </a:rPr>
              <a:t> verilerimi çektim ve görselleştirme işlemlerime başladım. </a:t>
            </a:r>
          </a:p>
          <a:p>
            <a:r>
              <a:rPr lang="tr-TR" sz="2000" dirty="0">
                <a:solidFill>
                  <a:srgbClr val="002060"/>
                </a:solidFill>
              </a:rPr>
              <a:t>Örneğin World </a:t>
            </a:r>
            <a:r>
              <a:rPr lang="tr-TR" sz="2000" dirty="0" err="1">
                <a:solidFill>
                  <a:srgbClr val="002060"/>
                </a:solidFill>
              </a:rPr>
              <a:t>Map</a:t>
            </a:r>
            <a:r>
              <a:rPr lang="tr-TR" sz="2000" dirty="0">
                <a:solidFill>
                  <a:srgbClr val="002060"/>
                </a:solidFill>
              </a:rPr>
              <a:t> ve Donut Chart ile dünyadaki şehirlerin kaçında ‘</a:t>
            </a:r>
            <a:r>
              <a:rPr lang="tr-TR" sz="2000" dirty="0" err="1">
                <a:solidFill>
                  <a:srgbClr val="002060"/>
                </a:solidFill>
              </a:rPr>
              <a:t>Good</a:t>
            </a:r>
            <a:r>
              <a:rPr lang="tr-TR" sz="2000" dirty="0">
                <a:solidFill>
                  <a:srgbClr val="002060"/>
                </a:solidFill>
              </a:rPr>
              <a:t>’ kaçında ‘</a:t>
            </a:r>
            <a:r>
              <a:rPr lang="tr-TR" sz="2000" dirty="0" err="1">
                <a:solidFill>
                  <a:srgbClr val="002060"/>
                </a:solidFill>
              </a:rPr>
              <a:t>Moderate</a:t>
            </a:r>
            <a:r>
              <a:rPr lang="tr-TR" sz="2000" dirty="0">
                <a:solidFill>
                  <a:srgbClr val="002060"/>
                </a:solidFill>
              </a:rPr>
              <a:t>’ hava </a:t>
            </a:r>
            <a:r>
              <a:rPr lang="tr-TR" sz="2000" dirty="0" err="1">
                <a:solidFill>
                  <a:srgbClr val="002060"/>
                </a:solidFill>
              </a:rPr>
              <a:t>kaitesi</a:t>
            </a:r>
            <a:r>
              <a:rPr lang="tr-TR" sz="2000" dirty="0">
                <a:solidFill>
                  <a:srgbClr val="002060"/>
                </a:solidFill>
              </a:rPr>
              <a:t> bulunduğunu gösteren bir grafik oluşturdum.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175C521-54F8-9A71-AEC4-79A0D46C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112" y="411480"/>
            <a:ext cx="1928304" cy="130556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657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C06A-5853-8AC8-0A73-B05FA048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metin, yazılım, bilgisayar simgesi, web sayfası içeren bir resim&#10;&#10;Açıklama otomatik olarak oluşturuldu">
            <a:extLst>
              <a:ext uri="{FF2B5EF4-FFF2-40B4-BE49-F238E27FC236}">
                <a16:creationId xmlns:a16="http://schemas.microsoft.com/office/drawing/2014/main" id="{6A9F02E1-640A-E0DB-6EC0-1F6BA36C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-379" r="174" b="10907"/>
          <a:stretch/>
        </p:blipFill>
        <p:spPr>
          <a:xfrm>
            <a:off x="91440" y="1966131"/>
            <a:ext cx="11704320" cy="480043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6056A6B-99E7-8F0E-5EA4-B43FB3234452}"/>
              </a:ext>
            </a:extLst>
          </p:cNvPr>
          <p:cNvSpPr txBox="1"/>
          <p:nvPr/>
        </p:nvSpPr>
        <p:spPr>
          <a:xfrm>
            <a:off x="2788920" y="172640"/>
            <a:ext cx="72593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chemeClr val="accent5">
                    <a:lumMod val="75000"/>
                  </a:schemeClr>
                </a:solidFill>
              </a:rPr>
              <a:t>Dashboardumun</a:t>
            </a:r>
            <a:r>
              <a:rPr lang="tr-TR" sz="2000" dirty="0">
                <a:solidFill>
                  <a:schemeClr val="accent5">
                    <a:lumMod val="75000"/>
                  </a:schemeClr>
                </a:solidFill>
              </a:rPr>
              <a:t> sürekli güncel kalmasını sağlamak adına AWS Step </a:t>
            </a:r>
            <a:r>
              <a:rPr lang="tr-TR" sz="2000" dirty="0" err="1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tr-TR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accent5">
                    <a:lumMod val="75000"/>
                  </a:schemeClr>
                </a:solidFill>
              </a:rPr>
              <a:t>kullanrak</a:t>
            </a:r>
            <a:r>
              <a:rPr lang="tr-TR" sz="2000" dirty="0">
                <a:solidFill>
                  <a:schemeClr val="accent5">
                    <a:lumMod val="75000"/>
                  </a:schemeClr>
                </a:solidFill>
              </a:rPr>
              <a:t> bir </a:t>
            </a:r>
            <a:r>
              <a:rPr lang="tr-TR" sz="2000" dirty="0" err="1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tr-TR" sz="2000" dirty="0">
                <a:solidFill>
                  <a:schemeClr val="accent5">
                    <a:lumMod val="75000"/>
                  </a:schemeClr>
                </a:solidFill>
              </a:rPr>
              <a:t> Machine oluşturdum. Veri akışını otomatik hale getirmek adına AWS </a:t>
            </a:r>
            <a:r>
              <a:rPr lang="tr-TR" sz="2000" dirty="0" err="1">
                <a:solidFill>
                  <a:schemeClr val="accent5">
                    <a:lumMod val="75000"/>
                  </a:schemeClr>
                </a:solidFill>
              </a:rPr>
              <a:t>EventBridge</a:t>
            </a:r>
            <a:r>
              <a:rPr lang="tr-TR" sz="2000" dirty="0">
                <a:solidFill>
                  <a:schemeClr val="accent5">
                    <a:lumMod val="75000"/>
                  </a:schemeClr>
                </a:solidFill>
              </a:rPr>
              <a:t> üzerinden 12 saatte bir Step </a:t>
            </a:r>
            <a:r>
              <a:rPr lang="tr-TR" sz="2000" dirty="0" err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tr-TR" sz="2000" dirty="0">
                <a:solidFill>
                  <a:schemeClr val="accent5">
                    <a:lumMod val="75000"/>
                  </a:schemeClr>
                </a:solidFill>
              </a:rPr>
              <a:t> başlatıldı.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C4DA9F2-372C-B9C6-AD0E-A868C548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08480" cy="1822608"/>
          </a:xfrm>
          <a:prstGeom prst="rect">
            <a:avLst/>
          </a:prstGeom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24007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5B8D1-F6C2-80E2-1098-77E8AD4D0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10C6133C-D608-DD1B-E3B3-5C6CE815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659533"/>
            <a:ext cx="11247120" cy="519846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3D1CBCA-EAFC-BCC4-31DD-672831940184}"/>
              </a:ext>
            </a:extLst>
          </p:cNvPr>
          <p:cNvSpPr txBox="1"/>
          <p:nvPr/>
        </p:nvSpPr>
        <p:spPr>
          <a:xfrm>
            <a:off x="1920240" y="71576"/>
            <a:ext cx="7203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5">
                    <a:lumMod val="75000"/>
                  </a:schemeClr>
                </a:solidFill>
              </a:rPr>
              <a:t>EventBridge'in</a:t>
            </a:r>
            <a:r>
              <a:rPr lang="tr-TR" dirty="0">
                <a:solidFill>
                  <a:schemeClr val="accent5">
                    <a:lumMod val="75000"/>
                  </a:schemeClr>
                </a:solidFill>
              </a:rPr>
              <a:t> sağladığı bu otomatik tetikleme mekanizması ile olay tabanlı bir mimari kuruldu ve Step </a:t>
            </a:r>
            <a:r>
              <a:rPr lang="tr-TR" dirty="0" err="1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tr-TR" dirty="0">
                <a:solidFill>
                  <a:schemeClr val="accent5">
                    <a:lumMod val="75000"/>
                  </a:schemeClr>
                </a:solidFill>
              </a:rPr>
              <a:t> ile iş akışı, herhangi bir manuel müdahale olmaksızın düzenli olarak yürütüldü. Aşağıda da görüldüğü üzere da yeni verilerin müdahale olmaksızın geldiğini görüyoruz.</a:t>
            </a:r>
          </a:p>
          <a:p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76824FA-C145-10D4-4D10-3C300DF7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6"/>
          <a:stretch/>
        </p:blipFill>
        <p:spPr>
          <a:xfrm>
            <a:off x="1082431" y="2174696"/>
            <a:ext cx="10317569" cy="4611728"/>
          </a:xfrm>
          <a:prstGeom prst="rect">
            <a:avLst/>
          </a:prstGeom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22820051-98C4-DB55-DBA9-E29F4881CE60}"/>
              </a:ext>
            </a:extLst>
          </p:cNvPr>
          <p:cNvSpPr/>
          <p:nvPr/>
        </p:nvSpPr>
        <p:spPr>
          <a:xfrm>
            <a:off x="302796" y="567944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E30646E8-4E72-667E-8A15-28409E822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136" y="179576"/>
            <a:ext cx="1928304" cy="130556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919D876-B4FB-245A-AE9F-5C43D4378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7396"/>
            <a:ext cx="1846303" cy="1825902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8688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319</Words>
  <Application>Microsoft Office PowerPoint</Application>
  <PresentationFormat>Geniş ekran</PresentationFormat>
  <Paragraphs>11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Agency FB</vt:lpstr>
      <vt:lpstr>Aptos</vt:lpstr>
      <vt:lpstr>Aptos Display</vt:lpstr>
      <vt:lpstr>Arial</vt:lpstr>
      <vt:lpstr>Office Teması</vt:lpstr>
      <vt:lpstr>AWS DATA ENGİNEERİNG PROJECT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ADEM ENSARİ</dc:creator>
  <cp:lastModifiedBy>ADEM ENSARİ</cp:lastModifiedBy>
  <cp:revision>1</cp:revision>
  <dcterms:created xsi:type="dcterms:W3CDTF">2024-10-12T15:50:23Z</dcterms:created>
  <dcterms:modified xsi:type="dcterms:W3CDTF">2024-10-12T18:27:19Z</dcterms:modified>
</cp:coreProperties>
</file>