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2" r:id="rId3"/>
    <p:sldId id="257" r:id="rId4"/>
    <p:sldId id="274" r:id="rId5"/>
    <p:sldId id="270" r:id="rId6"/>
    <p:sldId id="280" r:id="rId7"/>
    <p:sldId id="279" r:id="rId8"/>
    <p:sldId id="281" r:id="rId9"/>
    <p:sldId id="278" r:id="rId10"/>
    <p:sldId id="273" r:id="rId11"/>
    <p:sldId id="283" r:id="rId12"/>
    <p:sldId id="284" r:id="rId13"/>
    <p:sldId id="282" r:id="rId14"/>
    <p:sldId id="264" r:id="rId15"/>
    <p:sldId id="266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Nunito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586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29961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945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947b136e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947b136e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323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947b136e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947b136e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158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SLIDES_API39033156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SLIDES_API39033156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062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947b136e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947b136e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066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947b136e6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947b136e6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254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SLIDES_API390331565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SLIDES_API390331565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0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39033156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39033156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59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SLIDES_API39033156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SLIDES_API39033156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761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39033156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39033156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958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39033156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39033156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802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SLIDES_API39033156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SLIDES_API39033156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501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39033156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39033156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174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39033156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39033156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915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SLIDES_API39033156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SLIDES_API39033156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96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zure.microsoft.com/en-us/free/students/" TargetMode="External"/><Relationship Id="rId4" Type="http://schemas.openxmlformats.org/officeDocument/2006/relationships/hyperlink" Target="https://azure.microsoft.com/en-u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74629" y="712506"/>
            <a:ext cx="8520600" cy="49138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2400" b="1" dirty="0">
                <a:solidFill>
                  <a:srgbClr val="243A5E"/>
                </a:solidFill>
                <a:latin typeface="Lato"/>
                <a:ea typeface="Lato"/>
                <a:cs typeface="Lato"/>
                <a:sym typeface="Lato"/>
              </a:rPr>
              <a:t>Getting Started </a:t>
            </a:r>
            <a:r>
              <a:rPr lang="en-GB" sz="2400" b="1" dirty="0">
                <a:solidFill>
                  <a:srgbClr val="243A5E"/>
                </a:solidFill>
                <a:latin typeface="Lato" panose="020B0604020202020204" charset="0"/>
                <a:ea typeface="Lato"/>
                <a:cs typeface="Lato"/>
                <a:sym typeface="Lato"/>
              </a:rPr>
              <a:t>with</a:t>
            </a:r>
            <a:r>
              <a:rPr lang="en-GB" sz="2400" b="1" dirty="0">
                <a:solidFill>
                  <a:srgbClr val="243A5E"/>
                </a:solidFill>
                <a:latin typeface="Lato" panose="020B0604020202020204" charset="0"/>
                <a:ea typeface="Nunito"/>
                <a:cs typeface="Nunito"/>
                <a:sym typeface="Nunito"/>
              </a:rPr>
              <a:t> Microsoft Azure for Machine Learning</a:t>
            </a:r>
            <a:endParaRPr sz="2400" b="1" dirty="0">
              <a:solidFill>
                <a:srgbClr val="243A5E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203886"/>
            <a:ext cx="8520600" cy="456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dirty="0">
                <a:solidFill>
                  <a:srgbClr val="243A5E"/>
                </a:solidFill>
                <a:latin typeface="Nunito"/>
                <a:ea typeface="Nunito"/>
                <a:cs typeface="Nunito"/>
                <a:sym typeface="Nunito"/>
              </a:rPr>
              <a:t>A workshop on how to use Microsoft Azure for machine learning</a:t>
            </a:r>
            <a:endParaRPr sz="1600" i="1" dirty="0">
              <a:solidFill>
                <a:srgbClr val="243A5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080951" y="3539266"/>
            <a:ext cx="2907957" cy="704084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i="1" dirty="0">
                <a:solidFill>
                  <a:srgbClr val="243A5E"/>
                </a:solidFill>
                <a:latin typeface="Lato"/>
                <a:ea typeface="Lato"/>
                <a:cs typeface="Lato"/>
                <a:sym typeface="Lato"/>
              </a:rPr>
              <a:t>Presented By:</a:t>
            </a:r>
            <a:endParaRPr sz="1300" i="1" dirty="0">
              <a:solidFill>
                <a:srgbClr val="243A5E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243A5E"/>
                </a:solidFill>
                <a:latin typeface="Lato"/>
                <a:ea typeface="Lato"/>
                <a:cs typeface="Lato"/>
                <a:sym typeface="Lato"/>
              </a:rPr>
              <a:t>Michael Adetoro</a:t>
            </a:r>
            <a:endParaRPr sz="2000" dirty="0">
              <a:solidFill>
                <a:srgbClr val="243A5E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39" y="1792972"/>
            <a:ext cx="1713979" cy="16136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8;p16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5;p21"/>
          <p:cNvSpPr txBox="1"/>
          <p:nvPr/>
        </p:nvSpPr>
        <p:spPr>
          <a:xfrm>
            <a:off x="457200" y="847783"/>
            <a:ext cx="7094668" cy="341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rgbClr val="243A5E"/>
              </a:buClr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Nunito" pitchFamily="2" charset="0"/>
              </a:rPr>
              <a:t>Workspace - a container for all resources and artifacts associated with a machine learning project</a:t>
            </a:r>
          </a:p>
          <a:p>
            <a:pPr marL="285750" indent="-285750" algn="l">
              <a:buClr>
                <a:srgbClr val="243A5E"/>
              </a:buClr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Nunito" pitchFamily="2" charset="0"/>
              </a:rPr>
              <a:t>Experiment - a named set of steps in a machine learning workflow</a:t>
            </a:r>
          </a:p>
          <a:p>
            <a:pPr marL="285750" indent="-285750" algn="l">
              <a:buClr>
                <a:srgbClr val="243A5E"/>
              </a:buClr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Nunito" pitchFamily="2" charset="0"/>
              </a:rPr>
              <a:t>Compute - the resources used to run machine learning workloads</a:t>
            </a:r>
          </a:p>
          <a:p>
            <a:pPr marL="285750" indent="-285750" algn="l">
              <a:buClr>
                <a:srgbClr val="243A5E"/>
              </a:buClr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Nunito" pitchFamily="2" charset="0"/>
              </a:rPr>
              <a:t>Dataset - a collection of data that can be used for machine learning</a:t>
            </a:r>
          </a:p>
          <a:p>
            <a:pPr marL="285750" indent="-285750" algn="l">
              <a:buClr>
                <a:srgbClr val="243A5E"/>
              </a:buClr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Nunito" pitchFamily="2" charset="0"/>
              </a:rPr>
              <a:t>Model - the output of a machine learning algorithm used to make predictions or decisions</a:t>
            </a:r>
          </a:p>
          <a:p>
            <a:pPr marL="285750" indent="-285750" algn="l">
              <a:buClr>
                <a:srgbClr val="243A5E"/>
              </a:buClr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Nunito" pitchFamily="2" charset="0"/>
              </a:rPr>
              <a:t>Pipeline - a series of interconnected steps in a machine learning workflow</a:t>
            </a:r>
          </a:p>
        </p:txBody>
      </p:sp>
      <p:sp>
        <p:nvSpPr>
          <p:cNvPr id="10" name="Google Shape;113;p21"/>
          <p:cNvSpPr txBox="1">
            <a:spLocks/>
          </p:cNvSpPr>
          <p:nvPr/>
        </p:nvSpPr>
        <p:spPr>
          <a:xfrm>
            <a:off x="457199" y="107577"/>
            <a:ext cx="7362265" cy="74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rgbClr val="243A5E"/>
                </a:solidFill>
                <a:latin typeface="Lato"/>
                <a:ea typeface="Lato"/>
                <a:cs typeface="Lato"/>
                <a:sym typeface="Lato"/>
              </a:rPr>
              <a:t>Some Basic </a:t>
            </a:r>
            <a:r>
              <a:rPr lang="en-US" sz="2600" b="1" dirty="0">
                <a:solidFill>
                  <a:srgbClr val="243A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Terminologies in Azure </a:t>
            </a:r>
            <a:r>
              <a:rPr lang="en-US" sz="2600" b="1" dirty="0">
                <a:solidFill>
                  <a:srgbClr val="243A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Nunito"/>
              </a:rPr>
              <a:t>(Azure ML)</a:t>
            </a:r>
          </a:p>
          <a:p>
            <a:pPr>
              <a:lnSpc>
                <a:spcPct val="150000"/>
              </a:lnSpc>
            </a:pPr>
            <a:endParaRPr lang="en-US" sz="2600" b="1" dirty="0">
              <a:solidFill>
                <a:srgbClr val="243A5E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3700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8;p16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5;p21"/>
          <p:cNvSpPr txBox="1"/>
          <p:nvPr/>
        </p:nvSpPr>
        <p:spPr>
          <a:xfrm>
            <a:off x="379690" y="830716"/>
            <a:ext cx="7647709" cy="3115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rgbClr val="243A5E"/>
              </a:buClr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Nunito" pitchFamily="2" charset="0"/>
              </a:rPr>
              <a:t>Experiment Run - an instance of running an experiment</a:t>
            </a:r>
          </a:p>
          <a:p>
            <a:pPr marL="285750" indent="-285750" algn="l">
              <a:buClr>
                <a:srgbClr val="243A5E"/>
              </a:buClr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Nunito" pitchFamily="2" charset="0"/>
              </a:rPr>
              <a:t>Compute Instance - a fully managed and scalable cloud-based machine learning environment</a:t>
            </a:r>
          </a:p>
          <a:p>
            <a:pPr marL="285750" indent="-285750" algn="l">
              <a:buClr>
                <a:srgbClr val="243A5E"/>
              </a:buClr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Nunito" pitchFamily="2" charset="0"/>
              </a:rPr>
              <a:t>Deployment - the process of making a machine learning model available for use in production</a:t>
            </a:r>
          </a:p>
          <a:p>
            <a:pPr marL="285750" indent="-285750" algn="l">
              <a:buClr>
                <a:srgbClr val="243A5E"/>
              </a:buClr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Nunito" pitchFamily="2" charset="0"/>
              </a:rPr>
              <a:t>AutoML - a service that automatically trains and tunes machine learning models</a:t>
            </a:r>
          </a:p>
          <a:p>
            <a:pPr marL="285750" indent="-285750" algn="l">
              <a:buClr>
                <a:srgbClr val="243A5E"/>
              </a:buClr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Nunito" pitchFamily="2" charset="0"/>
              </a:rPr>
              <a:t>Data Asset - any data used or generated during a machine learning workflow</a:t>
            </a:r>
          </a:p>
          <a:p>
            <a:pPr marL="285750" indent="-285750" algn="l">
              <a:buClr>
                <a:srgbClr val="243A5E"/>
              </a:buClr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Nunito" pitchFamily="2" charset="0"/>
              </a:rPr>
              <a:t>Data Store - a storage location for data assets, linked to various  types of storage services</a:t>
            </a:r>
          </a:p>
        </p:txBody>
      </p:sp>
      <p:sp>
        <p:nvSpPr>
          <p:cNvPr id="10" name="Google Shape;113;p21"/>
          <p:cNvSpPr txBox="1">
            <a:spLocks/>
          </p:cNvSpPr>
          <p:nvPr/>
        </p:nvSpPr>
        <p:spPr>
          <a:xfrm>
            <a:off x="379690" y="217842"/>
            <a:ext cx="8623116" cy="76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rgbClr val="243A5E"/>
                </a:solidFill>
                <a:latin typeface="Lato"/>
                <a:ea typeface="Lato"/>
                <a:cs typeface="Lato"/>
                <a:sym typeface="Lato"/>
              </a:rPr>
              <a:t>Some Basic Terminologies in Azure </a:t>
            </a:r>
            <a:r>
              <a:rPr lang="en-US" sz="2600" b="1" dirty="0">
                <a:solidFill>
                  <a:srgbClr val="243A5E"/>
                </a:solidFill>
                <a:latin typeface="Nunito"/>
                <a:ea typeface="Nunito"/>
                <a:cs typeface="Nunito"/>
                <a:sym typeface="Nunito"/>
              </a:rPr>
              <a:t>(Azure ML) </a:t>
            </a:r>
            <a:r>
              <a:rPr lang="en-US" sz="2600" b="1" dirty="0">
                <a:solidFill>
                  <a:srgbClr val="243A5E"/>
                </a:solidFill>
                <a:latin typeface="Lato"/>
                <a:ea typeface="Lato"/>
                <a:cs typeface="Lato"/>
                <a:sym typeface="Lato"/>
              </a:rPr>
              <a:t>(Cont’d)</a:t>
            </a:r>
          </a:p>
        </p:txBody>
      </p:sp>
    </p:spTree>
    <p:extLst>
      <p:ext uri="{BB962C8B-B14F-4D97-AF65-F5344CB8AC3E}">
        <p14:creationId xmlns:p14="http://schemas.microsoft.com/office/powerpoint/2010/main" val="287533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8;p16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5;p21"/>
          <p:cNvSpPr txBox="1"/>
          <p:nvPr/>
        </p:nvSpPr>
        <p:spPr>
          <a:xfrm>
            <a:off x="457200" y="943213"/>
            <a:ext cx="7647709" cy="310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150000"/>
              </a:lnSpc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</a:rPr>
              <a:t>Creating an Azure account</a:t>
            </a:r>
          </a:p>
          <a:p>
            <a:pPr marL="285750" lvl="1" indent="-285750" fontAlgn="base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</a:rPr>
              <a:t>Go to this url: </a:t>
            </a: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  <a:hlinkClick r:id="rId4"/>
              </a:rPr>
              <a:t>https://azure.microsoft.com/en-us</a:t>
            </a: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</a:rPr>
              <a:t> or search </a:t>
            </a:r>
            <a:r>
              <a:rPr lang="en-US" sz="1800" b="1" dirty="0">
                <a:solidFill>
                  <a:schemeClr val="bg1"/>
                </a:solidFill>
                <a:latin typeface="Nunito" panose="020B0604020202020204" charset="0"/>
              </a:rPr>
              <a:t>Microsoft azure</a:t>
            </a: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</a:rPr>
              <a:t> on your browser to create an account.</a:t>
            </a:r>
          </a:p>
          <a:p>
            <a:pPr marL="285750" lvl="1" indent="-285750" fontAlgn="base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</a:rPr>
              <a:t>You can access the student benefit by clicking on the </a:t>
            </a:r>
            <a:r>
              <a:rPr lang="en-US" sz="1800" b="1" dirty="0">
                <a:solidFill>
                  <a:schemeClr val="bg1"/>
                </a:solidFill>
                <a:latin typeface="Nunito" panose="020B0604020202020204" charset="0"/>
              </a:rPr>
              <a:t>Access student benefits</a:t>
            </a: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</a:rPr>
              <a:t> OR,</a:t>
            </a:r>
            <a:r>
              <a:rPr lang="en-US" sz="1800" b="1" dirty="0">
                <a:solidFill>
                  <a:schemeClr val="bg1"/>
                </a:solidFill>
                <a:latin typeface="Nunito" panose="020B0604020202020204" charset="0"/>
              </a:rPr>
              <a:t> </a:t>
            </a:r>
          </a:p>
          <a:p>
            <a:pPr marL="285750" lvl="1" indent="-285750" fontAlgn="base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</a:rPr>
              <a:t>By going to this url: </a:t>
            </a: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  <a:hlinkClick r:id="rId5"/>
              </a:rPr>
              <a:t>https://azure.microsoft.com/en-us/free/students/</a:t>
            </a: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</a:rPr>
              <a:t> or searching </a:t>
            </a:r>
            <a:r>
              <a:rPr lang="en-US" sz="1800" b="1" dirty="0">
                <a:solidFill>
                  <a:schemeClr val="bg1"/>
                </a:solidFill>
                <a:latin typeface="Nunito" panose="020B0604020202020204" charset="0"/>
              </a:rPr>
              <a:t>Azure for Students </a:t>
            </a: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</a:rPr>
              <a:t>on your browser.</a:t>
            </a:r>
          </a:p>
        </p:txBody>
      </p:sp>
      <p:sp>
        <p:nvSpPr>
          <p:cNvPr id="11" name="Google Shape;113;p21"/>
          <p:cNvSpPr txBox="1">
            <a:spLocks/>
          </p:cNvSpPr>
          <p:nvPr/>
        </p:nvSpPr>
        <p:spPr>
          <a:xfrm>
            <a:off x="457200" y="215849"/>
            <a:ext cx="5642232" cy="706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Setting up Azure Account</a:t>
            </a:r>
          </a:p>
        </p:txBody>
      </p:sp>
    </p:spTree>
    <p:extLst>
      <p:ext uri="{BB962C8B-B14F-4D97-AF65-F5344CB8AC3E}">
        <p14:creationId xmlns:p14="http://schemas.microsoft.com/office/powerpoint/2010/main" val="144635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5;p21"/>
          <p:cNvSpPr txBox="1"/>
          <p:nvPr/>
        </p:nvSpPr>
        <p:spPr>
          <a:xfrm>
            <a:off x="457200" y="943213"/>
            <a:ext cx="7647709" cy="310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fontAlgn="base">
              <a:lnSpc>
                <a:spcPct val="150000"/>
              </a:lnSpc>
              <a:buClr>
                <a:srgbClr val="243A5E"/>
              </a:buClr>
              <a:buFont typeface="+mj-lt"/>
              <a:buAutoNum type="arabicPeriod"/>
            </a:pPr>
            <a:r>
              <a:rPr lang="en-US" sz="1800" dirty="0">
                <a:solidFill>
                  <a:srgbClr val="243A5E"/>
                </a:solidFill>
                <a:latin typeface="Nunito" panose="020B0604020202020204" charset="0"/>
              </a:rPr>
              <a:t>Search for Azure </a:t>
            </a:r>
            <a:r>
              <a:rPr lang="en-US" sz="1800" b="1" dirty="0">
                <a:solidFill>
                  <a:srgbClr val="243A5E"/>
                </a:solidFill>
                <a:latin typeface="Nunito" panose="020B0604020202020204" charset="0"/>
              </a:rPr>
              <a:t>Machine Learning</a:t>
            </a:r>
            <a:r>
              <a:rPr lang="en-US" sz="1800" dirty="0">
                <a:solidFill>
                  <a:srgbClr val="243A5E"/>
                </a:solidFill>
                <a:latin typeface="Nunito" panose="020B0604020202020204" charset="0"/>
              </a:rPr>
              <a:t> service.</a:t>
            </a:r>
          </a:p>
          <a:p>
            <a:pPr marL="342900" indent="-342900" fontAlgn="base">
              <a:lnSpc>
                <a:spcPct val="150000"/>
              </a:lnSpc>
              <a:buClr>
                <a:srgbClr val="243A5E"/>
              </a:buClr>
              <a:buFont typeface="+mj-lt"/>
              <a:buAutoNum type="arabicPeriod"/>
            </a:pPr>
            <a:r>
              <a:rPr lang="en-US" sz="1800" dirty="0">
                <a:solidFill>
                  <a:srgbClr val="243A5E"/>
                </a:solidFill>
                <a:latin typeface="Nunito" panose="020B0604020202020204" charset="0"/>
              </a:rPr>
              <a:t>Create a </a:t>
            </a:r>
            <a:r>
              <a:rPr lang="en-US" sz="1800" b="1" dirty="0">
                <a:solidFill>
                  <a:srgbClr val="243A5E"/>
                </a:solidFill>
                <a:latin typeface="Nunito" panose="020B0604020202020204" charset="0"/>
              </a:rPr>
              <a:t>Workspace</a:t>
            </a:r>
            <a:r>
              <a:rPr lang="en-US" sz="1800" dirty="0">
                <a:solidFill>
                  <a:srgbClr val="243A5E"/>
                </a:solidFill>
                <a:latin typeface="Nunito" panose="020B0604020202020204" charset="0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Clr>
                <a:srgbClr val="243A5E"/>
              </a:buClr>
              <a:buFont typeface="+mj-lt"/>
              <a:buAutoNum type="arabicPeriod"/>
            </a:pPr>
            <a:r>
              <a:rPr lang="en-US" sz="1800" dirty="0">
                <a:solidFill>
                  <a:srgbClr val="243A5E"/>
                </a:solidFill>
                <a:latin typeface="Nunito" panose="020B0604020202020204" charset="0"/>
              </a:rPr>
              <a:t>Go to the </a:t>
            </a:r>
            <a:r>
              <a:rPr lang="en-US" sz="1800" b="1" dirty="0">
                <a:solidFill>
                  <a:srgbClr val="243A5E"/>
                </a:solidFill>
                <a:latin typeface="Nunito" panose="020B0604020202020204" charset="0"/>
              </a:rPr>
              <a:t>Microsoft Azure Machine Learning Studio</a:t>
            </a:r>
            <a:r>
              <a:rPr lang="en-US" sz="1800" dirty="0">
                <a:solidFill>
                  <a:srgbClr val="243A5E"/>
                </a:solidFill>
                <a:latin typeface="Nunito" panose="020B0604020202020204" charset="0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Clr>
                <a:srgbClr val="243A5E"/>
              </a:buClr>
              <a:buFont typeface="+mj-lt"/>
              <a:buAutoNum type="arabicPeriod"/>
            </a:pPr>
            <a:r>
              <a:rPr lang="en-US" sz="1800" dirty="0">
                <a:solidFill>
                  <a:srgbClr val="243A5E"/>
                </a:solidFill>
                <a:latin typeface="Nunito" panose="020B0604020202020204" charset="0"/>
              </a:rPr>
              <a:t>Select </a:t>
            </a:r>
            <a:r>
              <a:rPr lang="en-US" sz="1800" b="1" dirty="0">
                <a:solidFill>
                  <a:srgbClr val="243A5E"/>
                </a:solidFill>
                <a:latin typeface="Nunito" panose="020B0604020202020204" charset="0"/>
              </a:rPr>
              <a:t>Automated ML </a:t>
            </a:r>
            <a:r>
              <a:rPr lang="en-US" sz="1800" dirty="0">
                <a:solidFill>
                  <a:srgbClr val="243A5E"/>
                </a:solidFill>
                <a:latin typeface="Nunito" panose="020B0604020202020204" charset="0"/>
              </a:rPr>
              <a:t>in the </a:t>
            </a:r>
            <a:r>
              <a:rPr lang="en-US" sz="1800" b="1" dirty="0">
                <a:solidFill>
                  <a:srgbClr val="243A5E"/>
                </a:solidFill>
                <a:latin typeface="Nunito" panose="020B0604020202020204" charset="0"/>
              </a:rPr>
              <a:t>Authoring</a:t>
            </a:r>
            <a:r>
              <a:rPr lang="en-US" sz="1800" dirty="0">
                <a:solidFill>
                  <a:srgbClr val="243A5E"/>
                </a:solidFill>
                <a:latin typeface="Nunito" panose="020B0604020202020204" charset="0"/>
              </a:rPr>
              <a:t> section.</a:t>
            </a:r>
          </a:p>
          <a:p>
            <a:pPr marL="342900" indent="-342900" fontAlgn="base">
              <a:lnSpc>
                <a:spcPct val="150000"/>
              </a:lnSpc>
              <a:buClr>
                <a:srgbClr val="243A5E"/>
              </a:buClr>
              <a:buFont typeface="+mj-lt"/>
              <a:buAutoNum type="arabicPeriod"/>
            </a:pPr>
            <a:r>
              <a:rPr lang="en-US" sz="1800" dirty="0">
                <a:solidFill>
                  <a:srgbClr val="243A5E"/>
                </a:solidFill>
                <a:latin typeface="Nunito" panose="020B0604020202020204" charset="0"/>
              </a:rPr>
              <a:t>Let’s go.</a:t>
            </a:r>
          </a:p>
        </p:txBody>
      </p:sp>
      <p:sp>
        <p:nvSpPr>
          <p:cNvPr id="7" name="Google Shape;113;p21"/>
          <p:cNvSpPr txBox="1">
            <a:spLocks/>
          </p:cNvSpPr>
          <p:nvPr/>
        </p:nvSpPr>
        <p:spPr>
          <a:xfrm>
            <a:off x="457200" y="151957"/>
            <a:ext cx="5642232" cy="706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rgbClr val="243A5E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86989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694900" y="3673289"/>
            <a:ext cx="6445488" cy="353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243A5E"/>
              </a:buClr>
            </a:pPr>
            <a:r>
              <a:rPr lang="en-US" sz="1400" b="1" dirty="0">
                <a:solidFill>
                  <a:srgbClr val="243A5E"/>
                </a:solidFill>
                <a:latin typeface="Nunito" panose="020B0604020202020204" charset="0"/>
              </a:rPr>
              <a:t>Data: </a:t>
            </a:r>
            <a:r>
              <a:rPr lang="en-US" sz="1400" dirty="0">
                <a:solidFill>
                  <a:srgbClr val="243A5E"/>
                </a:solidFill>
                <a:latin typeface="Nunito" panose="020B0604020202020204" charset="0"/>
              </a:rPr>
              <a:t>https://www.kaggle.com/datasets/rishidamarla/heart-disease-prediction</a:t>
            </a:r>
          </a:p>
        </p:txBody>
      </p:sp>
      <p:sp>
        <p:nvSpPr>
          <p:cNvPr id="114" name="Google Shape;114;p21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635000" y="1694635"/>
            <a:ext cx="7230918" cy="175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rgbClr val="243A5E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243A5E"/>
                </a:solidFill>
                <a:latin typeface="Nunito" panose="020B0604020202020204" charset="0"/>
              </a:rPr>
              <a:t>Microsoft Azure AI Fundamentals: Get started with artificial intelligence</a:t>
            </a:r>
          </a:p>
          <a:p>
            <a:pPr>
              <a:buClr>
                <a:srgbClr val="243A5E"/>
              </a:buClr>
            </a:pPr>
            <a:endParaRPr lang="en-US" sz="1800" b="1" dirty="0">
              <a:solidFill>
                <a:srgbClr val="243A5E"/>
              </a:solidFill>
              <a:latin typeface="Nunito" panose="020B0604020202020204" charset="0"/>
            </a:endParaRPr>
          </a:p>
          <a:p>
            <a:pPr marL="342900" indent="-342900">
              <a:buClr>
                <a:srgbClr val="243A5E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243A5E"/>
                </a:solidFill>
                <a:latin typeface="Nunito" panose="020B0604020202020204" charset="0"/>
              </a:rPr>
              <a:t>Azure Machine Learning</a:t>
            </a:r>
          </a:p>
          <a:p>
            <a:pPr marL="342900" indent="-342900">
              <a:buClr>
                <a:srgbClr val="243A5E"/>
              </a:buClr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243A5E"/>
              </a:solidFill>
              <a:latin typeface="Nunito" panose="020B0604020202020204" charset="0"/>
            </a:endParaRPr>
          </a:p>
          <a:p>
            <a:pPr marL="342900" indent="-342900">
              <a:buClr>
                <a:srgbClr val="243A5E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243A5E"/>
                </a:solidFill>
                <a:latin typeface="Nunito" panose="020B0604020202020204" charset="0"/>
              </a:rPr>
              <a:t>Etc.</a:t>
            </a:r>
          </a:p>
        </p:txBody>
      </p:sp>
      <p:sp>
        <p:nvSpPr>
          <p:cNvPr id="4" name="Google Shape;113;p21">
            <a:extLst>
              <a:ext uri="{FF2B5EF4-FFF2-40B4-BE49-F238E27FC236}">
                <a16:creationId xmlns:a16="http://schemas.microsoft.com/office/drawing/2014/main" id="{93F9F2FF-028F-A2BA-A615-65AC3F0C88D3}"/>
              </a:ext>
            </a:extLst>
          </p:cNvPr>
          <p:cNvSpPr txBox="1">
            <a:spLocks/>
          </p:cNvSpPr>
          <p:nvPr/>
        </p:nvSpPr>
        <p:spPr>
          <a:xfrm>
            <a:off x="694900" y="482599"/>
            <a:ext cx="7620000" cy="104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43A5E"/>
                </a:solidFill>
                <a:latin typeface="Lato" panose="020B0604020202020204" charset="0"/>
                <a:ea typeface="Lato"/>
                <a:sym typeface="Nunito"/>
              </a:rPr>
              <a:t>Courses</a:t>
            </a:r>
            <a:br>
              <a:rPr lang="en-US" sz="1200" b="1" dirty="0">
                <a:solidFill>
                  <a:srgbClr val="243A5E"/>
                </a:solidFill>
                <a:latin typeface="Lato" panose="020B0604020202020204" charset="0"/>
                <a:ea typeface="Lato"/>
                <a:sym typeface="Nunito"/>
              </a:rPr>
            </a:br>
            <a:r>
              <a:rPr lang="en-US" sz="1600" b="1" dirty="0">
                <a:solidFill>
                  <a:srgbClr val="243A5E"/>
                </a:solidFill>
                <a:latin typeface="Nunito" panose="020B0604020202020204" charset="0"/>
                <a:ea typeface="Lato"/>
                <a:sym typeface="Nunito"/>
              </a:rPr>
              <a:t>There are available beginner courses for you on Microsoft Learn platform</a:t>
            </a:r>
            <a:endParaRPr lang="en-US" sz="1600" b="1" dirty="0">
              <a:solidFill>
                <a:srgbClr val="243A5E"/>
              </a:solidFill>
              <a:latin typeface="Nunito" panose="020B0604020202020204" charset="0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964406" y="1267547"/>
            <a:ext cx="729376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Thank you for your time and attention.</a:t>
            </a:r>
            <a:endParaRPr sz="32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400300" y="2386924"/>
            <a:ext cx="4276165" cy="128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Lato" charset="0"/>
              </a:rPr>
              <a:t>LinkedIn: Michael </a:t>
            </a:r>
            <a:r>
              <a:rPr lang="en-US" sz="1800" b="1" dirty="0" err="1">
                <a:solidFill>
                  <a:schemeClr val="bg1"/>
                </a:solidFill>
                <a:latin typeface="Lato" charset="0"/>
              </a:rPr>
              <a:t>Adetoro</a:t>
            </a:r>
            <a:endParaRPr lang="en-US" sz="1800" b="1" dirty="0">
              <a:solidFill>
                <a:schemeClr val="bg1"/>
              </a:solidFill>
              <a:latin typeface="Lato" charset="0"/>
            </a:endParaRPr>
          </a:p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Lato" charset="0"/>
              </a:rPr>
              <a:t>Twitter: @</a:t>
            </a:r>
            <a:r>
              <a:rPr lang="en-US" sz="1800" b="1" dirty="0">
                <a:solidFill>
                  <a:schemeClr val="bg1"/>
                </a:solidFill>
                <a:latin typeface="+mn-lt"/>
              </a:rPr>
              <a:t>_</a:t>
            </a:r>
            <a:r>
              <a:rPr lang="en-US" sz="1800" b="1" dirty="0">
                <a:solidFill>
                  <a:schemeClr val="bg1"/>
                </a:solidFill>
                <a:latin typeface="Lato" charset="0"/>
              </a:rPr>
              <a:t>michaeladetoro</a:t>
            </a:r>
          </a:p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Lato" charset="0"/>
              </a:rPr>
              <a:t>Meeting Link: https://bit.ly/gsmaML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7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243A5E"/>
                </a:solidFill>
                <a:latin typeface="Lato"/>
                <a:ea typeface="Lato"/>
                <a:cs typeface="Lato"/>
                <a:sym typeface="Lato"/>
              </a:rPr>
              <a:t>Session Walkthrough</a:t>
            </a:r>
            <a:endParaRPr sz="2600" b="1" dirty="0">
              <a:solidFill>
                <a:srgbClr val="243A5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991381" y="1298222"/>
            <a:ext cx="6218880" cy="232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rgbClr val="243A5E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243A5E"/>
                </a:solidFill>
                <a:latin typeface="Nunito"/>
                <a:ea typeface="Nunito"/>
                <a:cs typeface="Nunito"/>
                <a:sym typeface="Nunito"/>
              </a:rPr>
              <a:t>Overview of Machine Learning with Microsoft Azure</a:t>
            </a:r>
          </a:p>
          <a:p>
            <a:pPr marL="285750" lvl="0" indent="-285750">
              <a:buClr>
                <a:srgbClr val="243A5E"/>
              </a:buClr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243A5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85750" lvl="0" indent="-285750">
              <a:buClr>
                <a:srgbClr val="243A5E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243A5E"/>
                </a:solidFill>
                <a:latin typeface="Nunito"/>
                <a:ea typeface="Nunito"/>
                <a:cs typeface="Nunito"/>
                <a:sym typeface="Nunito"/>
              </a:rPr>
              <a:t>Some Basic Terminologies in Azure (Azure ML)</a:t>
            </a:r>
          </a:p>
          <a:p>
            <a:pPr marL="285750" lvl="0" indent="-285750">
              <a:buClr>
                <a:srgbClr val="243A5E"/>
              </a:buClr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243A5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85750" lvl="0" indent="-285750">
              <a:buClr>
                <a:srgbClr val="243A5E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243A5E"/>
                </a:solidFill>
                <a:latin typeface="Nunito"/>
                <a:ea typeface="Nunito"/>
                <a:cs typeface="Nunito"/>
                <a:sym typeface="Nunito"/>
              </a:rPr>
              <a:t>Setting Up Azure Account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43A5E"/>
              </a:buClr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243A5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43A5E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243A5E"/>
                </a:solidFill>
                <a:latin typeface="Nunito"/>
                <a:ea typeface="Nunito"/>
                <a:cs typeface="Nunito"/>
                <a:sym typeface="Nunito"/>
              </a:rPr>
              <a:t>Workshop</a:t>
            </a:r>
            <a:endParaRPr sz="1800" dirty="0">
              <a:solidFill>
                <a:srgbClr val="243A5E"/>
              </a:solidFill>
              <a:latin typeface="Nunito" panose="020B0604020202020204" charset="0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78946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Overview of Machine Learning with Microsoft Azure</a:t>
            </a:r>
            <a:endParaRPr sz="25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996038" y="1465575"/>
            <a:ext cx="6549822" cy="2233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  <a:sym typeface="Nunito"/>
              </a:rPr>
              <a:t>Introduction to Azure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bg1"/>
              </a:solidFill>
              <a:latin typeface="Nunito" panose="020B0604020202020204" charset="0"/>
              <a:sym typeface="Nunito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  <a:sym typeface="Nunito"/>
              </a:rPr>
              <a:t>Introduction to Machine Learning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bg1"/>
              </a:solidFill>
              <a:latin typeface="Nunito" panose="020B0604020202020204" charset="0"/>
              <a:sym typeface="Nunito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  <a:sym typeface="Nunito"/>
              </a:rPr>
              <a:t>Machine Learning with Microsoft Azure</a:t>
            </a:r>
          </a:p>
          <a:p>
            <a:pPr lvl="0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Nunito" panose="020B0604020202020204" charset="0"/>
              <a:sym typeface="Nunito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  <a:sym typeface="Nunito"/>
              </a:rPr>
              <a:t>Azure Benefits for Machine Learning</a:t>
            </a:r>
            <a:endParaRPr sz="1800" dirty="0">
              <a:solidFill>
                <a:schemeClr val="bg1"/>
              </a:solidFill>
              <a:latin typeface="Nunito" panose="020B0604020202020204" charset="0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7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243A5E"/>
                </a:solidFill>
                <a:latin typeface="Lato"/>
                <a:ea typeface="Lato"/>
                <a:cs typeface="Lato"/>
                <a:sym typeface="Lato"/>
              </a:rPr>
              <a:t>Introduction to Azure</a:t>
            </a:r>
            <a:endParaRPr sz="2600" b="1" dirty="0">
              <a:solidFill>
                <a:srgbClr val="243A5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635000" y="1207700"/>
            <a:ext cx="5900882" cy="284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243A5E"/>
                </a:solidFill>
                <a:latin typeface="Nunito"/>
                <a:ea typeface="Nunito"/>
                <a:cs typeface="Nunito"/>
                <a:sym typeface="Nunito"/>
              </a:rPr>
              <a:t>Azure is a public cloud computing platform and service provided by Microsoft.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243A5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243A5E"/>
                </a:solidFill>
                <a:latin typeface="Nunito"/>
                <a:ea typeface="Nunito"/>
                <a:cs typeface="Nunito"/>
                <a:sym typeface="Nunito"/>
              </a:rPr>
              <a:t>It allows businesses and organizations to build, deploy, and manage their applications and services in the cloud for free or on pay-per-use, on-demand basis.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243A5E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/>
            <a:r>
              <a:rPr lang="en-GB" sz="1800" dirty="0">
                <a:solidFill>
                  <a:srgbClr val="243A5E"/>
                </a:solidFill>
                <a:latin typeface="Nunito"/>
                <a:ea typeface="Nunito"/>
                <a:cs typeface="Nunito"/>
                <a:sym typeface="Nunito"/>
              </a:rPr>
              <a:t>There are 200+ </a:t>
            </a:r>
            <a:r>
              <a:rPr lang="en-GB" sz="1800" dirty="0">
                <a:solidFill>
                  <a:srgbClr val="243A5E"/>
                </a:solidFill>
                <a:latin typeface="Nunito" panose="020B0604020202020204" charset="0"/>
                <a:ea typeface="Nunito"/>
                <a:cs typeface="Nunito"/>
                <a:sym typeface="Nunito"/>
              </a:rPr>
              <a:t>products </a:t>
            </a:r>
            <a:r>
              <a:rPr lang="en-US" sz="1800" dirty="0">
                <a:solidFill>
                  <a:srgbClr val="243A5E"/>
                </a:solidFill>
                <a:latin typeface="Nunito" panose="020B0604020202020204" charset="0"/>
              </a:rPr>
              <a:t>and services available in the platform.</a:t>
            </a:r>
            <a:endParaRPr sz="1800" dirty="0">
              <a:solidFill>
                <a:srgbClr val="243A5E"/>
              </a:solidFill>
              <a:latin typeface="Nunito" panose="020B0604020202020204" charset="0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43133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7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600" b="1" dirty="0">
                <a:solidFill>
                  <a:srgbClr val="243A5E"/>
                </a:solidFill>
                <a:latin typeface="Lato"/>
                <a:ea typeface="Lato"/>
                <a:cs typeface="Lato"/>
                <a:sym typeface="Lato"/>
              </a:rPr>
              <a:t>Introduction to Machine Learning</a:t>
            </a:r>
            <a:endParaRPr sz="2600" b="1" dirty="0">
              <a:solidFill>
                <a:srgbClr val="243A5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1;p19"/>
          <p:cNvSpPr txBox="1"/>
          <p:nvPr/>
        </p:nvSpPr>
        <p:spPr>
          <a:xfrm>
            <a:off x="635000" y="1207700"/>
            <a:ext cx="7620000" cy="27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243A5E"/>
                </a:solidFill>
                <a:latin typeface="Nunito" panose="020B0604020202020204" charset="0"/>
              </a:rPr>
              <a:t>Machine learning is a field of artificial intelligence that uses statistical techniques to enable computers to learn and make decisions without being explicitly programmed.</a:t>
            </a:r>
          </a:p>
          <a:p>
            <a:pPr lvl="0"/>
            <a:endParaRPr lang="en-US" sz="1800" dirty="0">
              <a:solidFill>
                <a:srgbClr val="243A5E"/>
              </a:solidFill>
              <a:latin typeface="Nunito" panose="020B0604020202020204" charset="0"/>
            </a:endParaRPr>
          </a:p>
          <a:p>
            <a:r>
              <a:rPr lang="en-US" sz="1800" dirty="0">
                <a:solidFill>
                  <a:srgbClr val="243A5E"/>
                </a:solidFill>
                <a:latin typeface="Nunito" panose="020B0604020202020204" charset="0"/>
              </a:rPr>
              <a:t>In simple terms, machine learning involves training computers to learn from data, like how you learn from experience, so they can make predictions on their own.</a:t>
            </a:r>
          </a:p>
        </p:txBody>
      </p:sp>
    </p:spTree>
    <p:extLst>
      <p:ext uri="{BB962C8B-B14F-4D97-AF65-F5344CB8AC3E}">
        <p14:creationId xmlns:p14="http://schemas.microsoft.com/office/powerpoint/2010/main" val="162776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727097" y="975503"/>
            <a:ext cx="6549822" cy="325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1"/>
                </a:solidFill>
                <a:latin typeface="Nunito" panose="020B0604020202020204" charset="0"/>
              </a:rPr>
              <a:t>Supervised Learning</a:t>
            </a: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</a:rPr>
              <a:t>: This involves training an ML model on a labeled dataset, where the inputs and outputs are known.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b="1" dirty="0">
              <a:solidFill>
                <a:schemeClr val="bg1"/>
              </a:solidFill>
              <a:latin typeface="Nunit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1"/>
                </a:solidFill>
                <a:latin typeface="Nunito" panose="020B0604020202020204" charset="0"/>
              </a:rPr>
              <a:t>Unsupervised Learning</a:t>
            </a: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</a:rPr>
              <a:t>: This involves training an ML model on an unlabeled dataset, where the inputs are unknown.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b="1" dirty="0">
              <a:solidFill>
                <a:schemeClr val="bg1"/>
              </a:solidFill>
              <a:latin typeface="Nunit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1"/>
                </a:solidFill>
                <a:latin typeface="Nunito" panose="020B0604020202020204" charset="0"/>
              </a:rPr>
              <a:t>Semi-Supervised Learning</a:t>
            </a: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</a:rPr>
              <a:t>: This is a combination of supervised and unsupervised learning, where the model is trained on both labeled and unlabeled data.</a:t>
            </a:r>
          </a:p>
        </p:txBody>
      </p:sp>
      <p:sp>
        <p:nvSpPr>
          <p:cNvPr id="7" name="Google Shape;99;p19"/>
          <p:cNvSpPr txBox="1">
            <a:spLocks noGrp="1"/>
          </p:cNvSpPr>
          <p:nvPr>
            <p:ph type="title"/>
          </p:nvPr>
        </p:nvSpPr>
        <p:spPr>
          <a:xfrm>
            <a:off x="727097" y="349013"/>
            <a:ext cx="64034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6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Types of Machine Learning</a:t>
            </a:r>
            <a:endParaRPr sz="2600" b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9387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63152" y="402803"/>
            <a:ext cx="7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600" b="1" dirty="0">
                <a:solidFill>
                  <a:srgbClr val="243A5E"/>
                </a:solidFill>
                <a:latin typeface="Lato"/>
                <a:ea typeface="Lato"/>
                <a:cs typeface="Lato"/>
                <a:sym typeface="Lato"/>
              </a:rPr>
              <a:t>Types of Machine Learning (Cont’d)</a:t>
            </a:r>
            <a:endParaRPr sz="2600" b="1" dirty="0">
              <a:solidFill>
                <a:srgbClr val="243A5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9;p16"/>
          <p:cNvSpPr txBox="1"/>
          <p:nvPr/>
        </p:nvSpPr>
        <p:spPr>
          <a:xfrm>
            <a:off x="471613" y="1153390"/>
            <a:ext cx="6583814" cy="3148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243A5E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243A5E"/>
                </a:solidFill>
                <a:latin typeface="Nunito" panose="020B0604020202020204" charset="0"/>
              </a:rPr>
              <a:t>Reinforcement Learning: This involves training an ML model to interact with an environment and learn from the feedback it receives. The model learns to take actions that maximize a reward signal based on the feedback it receives.</a:t>
            </a:r>
          </a:p>
          <a:p>
            <a:pPr marL="285750" indent="-285750">
              <a:buClr>
                <a:srgbClr val="243A5E"/>
              </a:buClr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243A5E"/>
              </a:solidFill>
              <a:latin typeface="Nunito" panose="020B0604020202020204" charset="0"/>
            </a:endParaRPr>
          </a:p>
          <a:p>
            <a:pPr marL="285750" indent="-285750">
              <a:buClr>
                <a:srgbClr val="243A5E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243A5E"/>
                </a:solidFill>
                <a:latin typeface="Nunito" panose="020B0604020202020204" charset="0"/>
              </a:rPr>
              <a:t>Transfer Learning, Deep Learning.</a:t>
            </a:r>
          </a:p>
          <a:p>
            <a:pPr marL="285750" indent="-285750">
              <a:buClr>
                <a:srgbClr val="243A5E"/>
              </a:buClr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243A5E"/>
              </a:solidFill>
              <a:latin typeface="Nunito" panose="020B0604020202020204" charset="0"/>
              <a:ea typeface="Nunito"/>
              <a:cs typeface="Nunito"/>
              <a:sym typeface="Nunito"/>
            </a:endParaRPr>
          </a:p>
          <a:p>
            <a:pPr>
              <a:buClr>
                <a:srgbClr val="243A5E"/>
              </a:buClr>
            </a:pPr>
            <a:r>
              <a:rPr lang="en-US" sz="1800" dirty="0">
                <a:solidFill>
                  <a:srgbClr val="243A5E"/>
                </a:solidFill>
                <a:latin typeface="Nunito" panose="020B0604020202020204" charset="0"/>
                <a:ea typeface="Nunito"/>
                <a:cs typeface="Nunito"/>
                <a:sym typeface="Nunito"/>
              </a:rPr>
              <a:t>NB: Regression task (which is a type of supervised learning) is our focus for this workshop.</a:t>
            </a:r>
            <a:endParaRPr sz="1750" dirty="0">
              <a:solidFill>
                <a:srgbClr val="243A5E"/>
              </a:solidFill>
              <a:latin typeface="Nunito" panose="020B0604020202020204" charset="0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8023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43A5E"/>
              </a:buClr>
              <a:buNone/>
            </a:pPr>
            <a:endParaRPr>
              <a:solidFill>
                <a:srgbClr val="243A5E"/>
              </a:solidFill>
            </a:endParaRPr>
          </a:p>
        </p:txBody>
      </p:sp>
      <p:sp>
        <p:nvSpPr>
          <p:cNvPr id="6" name="Google Shape;77;p16"/>
          <p:cNvSpPr txBox="1">
            <a:spLocks/>
          </p:cNvSpPr>
          <p:nvPr/>
        </p:nvSpPr>
        <p:spPr>
          <a:xfrm>
            <a:off x="628893" y="468750"/>
            <a:ext cx="762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43A5E"/>
              </a:buClr>
            </a:pPr>
            <a:r>
              <a:rPr lang="en-US" sz="2400" b="1" dirty="0">
                <a:solidFill>
                  <a:srgbClr val="243A5E"/>
                </a:solidFill>
                <a:latin typeface="Lato" panose="020B0604020202020204" charset="0"/>
                <a:sym typeface="Nunito"/>
              </a:rPr>
              <a:t>Machine Learning with Microsoft Azure</a:t>
            </a:r>
          </a:p>
        </p:txBody>
      </p:sp>
      <p:sp>
        <p:nvSpPr>
          <p:cNvPr id="7" name="Google Shape;79;p16"/>
          <p:cNvSpPr txBox="1"/>
          <p:nvPr/>
        </p:nvSpPr>
        <p:spPr>
          <a:xfrm>
            <a:off x="628893" y="1235088"/>
            <a:ext cx="6510506" cy="3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3A5E"/>
              </a:buClr>
              <a:buSzPts val="1800"/>
            </a:pPr>
            <a:r>
              <a:rPr lang="en-US" sz="1800" dirty="0">
                <a:solidFill>
                  <a:srgbClr val="243A5E"/>
                </a:solidFill>
                <a:latin typeface="Nunito"/>
                <a:ea typeface="Nunito"/>
                <a:cs typeface="Nunito"/>
                <a:sym typeface="Nunito"/>
              </a:rPr>
              <a:t>To use Azure for Machine Learning, there are 3 major ways to go about it:</a:t>
            </a: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3A5E"/>
              </a:buClr>
              <a:buSzPts val="1800"/>
            </a:pPr>
            <a:endParaRPr lang="en-US" sz="1800" dirty="0">
              <a:solidFill>
                <a:srgbClr val="243A5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3A5E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243A5E"/>
                </a:solidFill>
                <a:latin typeface="Nunito"/>
                <a:ea typeface="Nunito"/>
                <a:cs typeface="Nunito"/>
                <a:sym typeface="Nunito"/>
              </a:rPr>
              <a:t>Notebook: Writing codes for every of your machine tasks.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3A5E"/>
              </a:buClr>
              <a:buSzPts val="1800"/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243A5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3A5E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243A5E"/>
                </a:solidFill>
                <a:latin typeface="Nunito"/>
                <a:ea typeface="Nunito"/>
                <a:cs typeface="Nunito"/>
                <a:sym typeface="Nunito"/>
              </a:rPr>
              <a:t>Automated ML: Use pre-trained model for your machine learning tasks.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3A5E"/>
              </a:buClr>
              <a:buSzPts val="1800"/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243A5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indent="-342900">
              <a:lnSpc>
                <a:spcPct val="115000"/>
              </a:lnSpc>
              <a:buClr>
                <a:srgbClr val="243A5E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243A5E"/>
                </a:solidFill>
                <a:latin typeface="Nunito"/>
                <a:ea typeface="Nunito"/>
                <a:cs typeface="Nunito"/>
                <a:sym typeface="Nunito"/>
              </a:rPr>
              <a:t>Designer: Use of drag and drop. No-code</a:t>
            </a:r>
            <a:endParaRPr sz="1800" dirty="0">
              <a:solidFill>
                <a:srgbClr val="243A5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3A5E"/>
              </a:buClr>
              <a:buNone/>
            </a:pPr>
            <a:endParaRPr sz="1750" dirty="0">
              <a:solidFill>
                <a:srgbClr val="243A5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36411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8;p16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5;p21"/>
          <p:cNvSpPr txBox="1"/>
          <p:nvPr/>
        </p:nvSpPr>
        <p:spPr>
          <a:xfrm>
            <a:off x="457200" y="835635"/>
            <a:ext cx="7094667" cy="338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</a:rPr>
              <a:t>Easy to use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</a:rPr>
              <a:t>Scalability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</a:rPr>
              <a:t>Automatic Machine Learning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</a:rPr>
              <a:t>Flexible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</a:rPr>
              <a:t>Cost-effective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</a:rPr>
              <a:t>Integration with other Azure Services like Azure Data Lake and Azure Stream Analytics.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Nunito" panose="020B0604020202020204" charset="0"/>
              </a:rPr>
              <a:t>Etc.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bg1"/>
              </a:solidFill>
              <a:latin typeface="Nunito" panose="020B0604020202020204" charset="0"/>
            </a:endParaRPr>
          </a:p>
        </p:txBody>
      </p:sp>
      <p:sp>
        <p:nvSpPr>
          <p:cNvPr id="10" name="Google Shape;113;p21"/>
          <p:cNvSpPr txBox="1">
            <a:spLocks/>
          </p:cNvSpPr>
          <p:nvPr/>
        </p:nvSpPr>
        <p:spPr>
          <a:xfrm>
            <a:off x="457200" y="215849"/>
            <a:ext cx="5642232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Azure Benefits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3374544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769</Words>
  <Application>Microsoft Office PowerPoint</Application>
  <PresentationFormat>On-screen Show (16:9)</PresentationFormat>
  <Paragraphs>94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Nunito</vt:lpstr>
      <vt:lpstr>Arial</vt:lpstr>
      <vt:lpstr>Lato</vt:lpstr>
      <vt:lpstr>Wingdings</vt:lpstr>
      <vt:lpstr>Simple Light</vt:lpstr>
      <vt:lpstr>Getting Started with Microsoft Azure for Machine Learning</vt:lpstr>
      <vt:lpstr>Session Walkthrough</vt:lpstr>
      <vt:lpstr>Overview of Machine Learning with Microsoft Azure</vt:lpstr>
      <vt:lpstr>Introduction to Azure</vt:lpstr>
      <vt:lpstr>Introduction to Machine Learning</vt:lpstr>
      <vt:lpstr>Types of Machine Learning</vt:lpstr>
      <vt:lpstr>Types of Machine Learning (Cont’d)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Data: https://www.kaggle.com/datasets/rishidamarla/heart-disease-prediction</vt:lpstr>
      <vt:lpstr>Thank you for your time and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with Microsoft Azure</dc:title>
  <dc:creator>Halimah</dc:creator>
  <cp:lastModifiedBy>MICHAEL Adetoro</cp:lastModifiedBy>
  <cp:revision>40</cp:revision>
  <dcterms:modified xsi:type="dcterms:W3CDTF">2023-05-13T13:09:06Z</dcterms:modified>
</cp:coreProperties>
</file>