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A73BF-FB1D-40C5-AE33-6A1ED14A13F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36CC03-025A-4288-89CF-95DD00C2AC88}">
      <dgm:prSet/>
      <dgm:spPr/>
      <dgm:t>
        <a:bodyPr/>
        <a:lstStyle/>
        <a:p>
          <a:r>
            <a:rPr lang="en-US"/>
            <a:t>QA</a:t>
          </a:r>
        </a:p>
      </dgm:t>
    </dgm:pt>
    <dgm:pt modelId="{AEDFF45B-2C6D-43A6-80C2-9FEF32865C9A}" type="parTrans" cxnId="{99E58B39-1A45-437E-B0DA-9B8562861735}">
      <dgm:prSet/>
      <dgm:spPr/>
      <dgm:t>
        <a:bodyPr/>
        <a:lstStyle/>
        <a:p>
          <a:endParaRPr lang="en-US"/>
        </a:p>
      </dgm:t>
    </dgm:pt>
    <dgm:pt modelId="{7EEE984E-E35C-4E32-BD5F-97C88AC66732}" type="sibTrans" cxnId="{99E58B39-1A45-437E-B0DA-9B8562861735}">
      <dgm:prSet/>
      <dgm:spPr/>
      <dgm:t>
        <a:bodyPr/>
        <a:lstStyle/>
        <a:p>
          <a:endParaRPr lang="en-US"/>
        </a:p>
      </dgm:t>
    </dgm:pt>
    <dgm:pt modelId="{25A7689F-5960-470F-A44C-779326E69CB6}">
      <dgm:prSet/>
      <dgm:spPr/>
      <dgm:t>
        <a:bodyPr/>
        <a:lstStyle/>
        <a:p>
          <a:r>
            <a:rPr lang="en-US"/>
            <a:t>The Client</a:t>
          </a:r>
        </a:p>
      </dgm:t>
    </dgm:pt>
    <dgm:pt modelId="{C41BA86C-E7E8-4336-A5FC-A3005EEB3440}" type="parTrans" cxnId="{CCC6E2AB-9489-42A7-86F0-0EAD24672B65}">
      <dgm:prSet/>
      <dgm:spPr/>
      <dgm:t>
        <a:bodyPr/>
        <a:lstStyle/>
        <a:p>
          <a:endParaRPr lang="en-US"/>
        </a:p>
      </dgm:t>
    </dgm:pt>
    <dgm:pt modelId="{5BE7784B-0A92-41DF-91BE-747578E1CB5F}" type="sibTrans" cxnId="{CCC6E2AB-9489-42A7-86F0-0EAD24672B65}">
      <dgm:prSet/>
      <dgm:spPr/>
      <dgm:t>
        <a:bodyPr/>
        <a:lstStyle/>
        <a:p>
          <a:endParaRPr lang="en-US"/>
        </a:p>
      </dgm:t>
    </dgm:pt>
    <dgm:pt modelId="{BF3EA342-A080-4B1C-88D4-04F86ACDC4EE}">
      <dgm:prSet/>
      <dgm:spPr/>
      <dgm:t>
        <a:bodyPr/>
        <a:lstStyle/>
        <a:p>
          <a:r>
            <a:rPr lang="en-US"/>
            <a:t>Other teams within the org</a:t>
          </a:r>
        </a:p>
      </dgm:t>
    </dgm:pt>
    <dgm:pt modelId="{2CD442AD-956E-41CC-9113-26C6103A37DC}" type="parTrans" cxnId="{1D9709AC-E5E6-48D4-B9F1-F8794C49381D}">
      <dgm:prSet/>
      <dgm:spPr/>
      <dgm:t>
        <a:bodyPr/>
        <a:lstStyle/>
        <a:p>
          <a:endParaRPr lang="en-US"/>
        </a:p>
      </dgm:t>
    </dgm:pt>
    <dgm:pt modelId="{2496605D-FD9C-485A-95B2-4B94FFFA0B1F}" type="sibTrans" cxnId="{1D9709AC-E5E6-48D4-B9F1-F8794C49381D}">
      <dgm:prSet/>
      <dgm:spPr/>
      <dgm:t>
        <a:bodyPr/>
        <a:lstStyle/>
        <a:p>
          <a:endParaRPr lang="en-US"/>
        </a:p>
      </dgm:t>
    </dgm:pt>
    <dgm:pt modelId="{E18B5BBE-9FD4-6749-A72F-1190746264EE}" type="pres">
      <dgm:prSet presAssocID="{006A73BF-FB1D-40C5-AE33-6A1ED14A1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44E422-9983-8B40-B05A-0515392F5C2A}" type="pres">
      <dgm:prSet presAssocID="{EE36CC03-025A-4288-89CF-95DD00C2AC88}" presName="hierRoot1" presStyleCnt="0"/>
      <dgm:spPr/>
    </dgm:pt>
    <dgm:pt modelId="{4BFBB30F-475E-C444-B11D-936B8C12336F}" type="pres">
      <dgm:prSet presAssocID="{EE36CC03-025A-4288-89CF-95DD00C2AC88}" presName="composite" presStyleCnt="0"/>
      <dgm:spPr/>
    </dgm:pt>
    <dgm:pt modelId="{267D2BA2-D4C2-494B-8421-7127769BE47E}" type="pres">
      <dgm:prSet presAssocID="{EE36CC03-025A-4288-89CF-95DD00C2AC88}" presName="background" presStyleLbl="node0" presStyleIdx="0" presStyleCnt="3"/>
      <dgm:spPr/>
    </dgm:pt>
    <dgm:pt modelId="{513C63B5-7945-BB45-B586-94DBA1133344}" type="pres">
      <dgm:prSet presAssocID="{EE36CC03-025A-4288-89CF-95DD00C2AC88}" presName="text" presStyleLbl="fgAcc0" presStyleIdx="0" presStyleCnt="3">
        <dgm:presLayoutVars>
          <dgm:chPref val="3"/>
        </dgm:presLayoutVars>
      </dgm:prSet>
      <dgm:spPr/>
    </dgm:pt>
    <dgm:pt modelId="{D692B090-5469-9C4A-85A7-181DC38EED5A}" type="pres">
      <dgm:prSet presAssocID="{EE36CC03-025A-4288-89CF-95DD00C2AC88}" presName="hierChild2" presStyleCnt="0"/>
      <dgm:spPr/>
    </dgm:pt>
    <dgm:pt modelId="{1DEDBD15-05C9-B247-905B-1259957210D0}" type="pres">
      <dgm:prSet presAssocID="{25A7689F-5960-470F-A44C-779326E69CB6}" presName="hierRoot1" presStyleCnt="0"/>
      <dgm:spPr/>
    </dgm:pt>
    <dgm:pt modelId="{DA4AF094-D7D6-8842-8617-EEAF94134267}" type="pres">
      <dgm:prSet presAssocID="{25A7689F-5960-470F-A44C-779326E69CB6}" presName="composite" presStyleCnt="0"/>
      <dgm:spPr/>
    </dgm:pt>
    <dgm:pt modelId="{546812D4-F83D-5F4D-982C-6E73973805A1}" type="pres">
      <dgm:prSet presAssocID="{25A7689F-5960-470F-A44C-779326E69CB6}" presName="background" presStyleLbl="node0" presStyleIdx="1" presStyleCnt="3"/>
      <dgm:spPr/>
    </dgm:pt>
    <dgm:pt modelId="{33173F9B-0FCE-3B47-8914-9020DA2F1AC8}" type="pres">
      <dgm:prSet presAssocID="{25A7689F-5960-470F-A44C-779326E69CB6}" presName="text" presStyleLbl="fgAcc0" presStyleIdx="1" presStyleCnt="3">
        <dgm:presLayoutVars>
          <dgm:chPref val="3"/>
        </dgm:presLayoutVars>
      </dgm:prSet>
      <dgm:spPr/>
    </dgm:pt>
    <dgm:pt modelId="{70BBBCCA-31D8-EE4C-AA2F-7D8EC21D848D}" type="pres">
      <dgm:prSet presAssocID="{25A7689F-5960-470F-A44C-779326E69CB6}" presName="hierChild2" presStyleCnt="0"/>
      <dgm:spPr/>
    </dgm:pt>
    <dgm:pt modelId="{4007A284-13FB-3543-AE46-31D88F14D332}" type="pres">
      <dgm:prSet presAssocID="{BF3EA342-A080-4B1C-88D4-04F86ACDC4EE}" presName="hierRoot1" presStyleCnt="0"/>
      <dgm:spPr/>
    </dgm:pt>
    <dgm:pt modelId="{9C742C1C-8CFC-7A4E-8AF1-F28FA41728E1}" type="pres">
      <dgm:prSet presAssocID="{BF3EA342-A080-4B1C-88D4-04F86ACDC4EE}" presName="composite" presStyleCnt="0"/>
      <dgm:spPr/>
    </dgm:pt>
    <dgm:pt modelId="{AA05C3FB-5D7A-7240-B350-92F016184309}" type="pres">
      <dgm:prSet presAssocID="{BF3EA342-A080-4B1C-88D4-04F86ACDC4EE}" presName="background" presStyleLbl="node0" presStyleIdx="2" presStyleCnt="3"/>
      <dgm:spPr/>
    </dgm:pt>
    <dgm:pt modelId="{5D7BF935-CB90-834D-A5F7-CC5B24213742}" type="pres">
      <dgm:prSet presAssocID="{BF3EA342-A080-4B1C-88D4-04F86ACDC4EE}" presName="text" presStyleLbl="fgAcc0" presStyleIdx="2" presStyleCnt="3">
        <dgm:presLayoutVars>
          <dgm:chPref val="3"/>
        </dgm:presLayoutVars>
      </dgm:prSet>
      <dgm:spPr/>
    </dgm:pt>
    <dgm:pt modelId="{4DCF4BCA-8438-D444-98D5-C5723027FC8C}" type="pres">
      <dgm:prSet presAssocID="{BF3EA342-A080-4B1C-88D4-04F86ACDC4EE}" presName="hierChild2" presStyleCnt="0"/>
      <dgm:spPr/>
    </dgm:pt>
  </dgm:ptLst>
  <dgm:cxnLst>
    <dgm:cxn modelId="{99E58B39-1A45-437E-B0DA-9B8562861735}" srcId="{006A73BF-FB1D-40C5-AE33-6A1ED14A13F1}" destId="{EE36CC03-025A-4288-89CF-95DD00C2AC88}" srcOrd="0" destOrd="0" parTransId="{AEDFF45B-2C6D-43A6-80C2-9FEF32865C9A}" sibTransId="{7EEE984E-E35C-4E32-BD5F-97C88AC66732}"/>
    <dgm:cxn modelId="{EBF14B46-8068-FE41-91DF-C608D3E34412}" type="presOf" srcId="{006A73BF-FB1D-40C5-AE33-6A1ED14A13F1}" destId="{E18B5BBE-9FD4-6749-A72F-1190746264EE}" srcOrd="0" destOrd="0" presId="urn:microsoft.com/office/officeart/2005/8/layout/hierarchy1"/>
    <dgm:cxn modelId="{2AA7374C-E76D-204E-9C20-57A843F87091}" type="presOf" srcId="{EE36CC03-025A-4288-89CF-95DD00C2AC88}" destId="{513C63B5-7945-BB45-B586-94DBA1133344}" srcOrd="0" destOrd="0" presId="urn:microsoft.com/office/officeart/2005/8/layout/hierarchy1"/>
    <dgm:cxn modelId="{32C51E50-44BA-8249-8A80-D460265B8466}" type="presOf" srcId="{25A7689F-5960-470F-A44C-779326E69CB6}" destId="{33173F9B-0FCE-3B47-8914-9020DA2F1AC8}" srcOrd="0" destOrd="0" presId="urn:microsoft.com/office/officeart/2005/8/layout/hierarchy1"/>
    <dgm:cxn modelId="{CCC6E2AB-9489-42A7-86F0-0EAD24672B65}" srcId="{006A73BF-FB1D-40C5-AE33-6A1ED14A13F1}" destId="{25A7689F-5960-470F-A44C-779326E69CB6}" srcOrd="1" destOrd="0" parTransId="{C41BA86C-E7E8-4336-A5FC-A3005EEB3440}" sibTransId="{5BE7784B-0A92-41DF-91BE-747578E1CB5F}"/>
    <dgm:cxn modelId="{1D9709AC-E5E6-48D4-B9F1-F8794C49381D}" srcId="{006A73BF-FB1D-40C5-AE33-6A1ED14A13F1}" destId="{BF3EA342-A080-4B1C-88D4-04F86ACDC4EE}" srcOrd="2" destOrd="0" parTransId="{2CD442AD-956E-41CC-9113-26C6103A37DC}" sibTransId="{2496605D-FD9C-485A-95B2-4B94FFFA0B1F}"/>
    <dgm:cxn modelId="{5E1FE1FF-E7EA-3A46-98B0-7CA8A6B53DB3}" type="presOf" srcId="{BF3EA342-A080-4B1C-88D4-04F86ACDC4EE}" destId="{5D7BF935-CB90-834D-A5F7-CC5B24213742}" srcOrd="0" destOrd="0" presId="urn:microsoft.com/office/officeart/2005/8/layout/hierarchy1"/>
    <dgm:cxn modelId="{1C02EA2A-E8AC-B34E-8B2A-BF70DB154B90}" type="presParOf" srcId="{E18B5BBE-9FD4-6749-A72F-1190746264EE}" destId="{C844E422-9983-8B40-B05A-0515392F5C2A}" srcOrd="0" destOrd="0" presId="urn:microsoft.com/office/officeart/2005/8/layout/hierarchy1"/>
    <dgm:cxn modelId="{423CB348-BE50-2B4E-A0ED-F4F461D6C74F}" type="presParOf" srcId="{C844E422-9983-8B40-B05A-0515392F5C2A}" destId="{4BFBB30F-475E-C444-B11D-936B8C12336F}" srcOrd="0" destOrd="0" presId="urn:microsoft.com/office/officeart/2005/8/layout/hierarchy1"/>
    <dgm:cxn modelId="{D04840D6-D53E-6040-B0F9-3E5221D04449}" type="presParOf" srcId="{4BFBB30F-475E-C444-B11D-936B8C12336F}" destId="{267D2BA2-D4C2-494B-8421-7127769BE47E}" srcOrd="0" destOrd="0" presId="urn:microsoft.com/office/officeart/2005/8/layout/hierarchy1"/>
    <dgm:cxn modelId="{9B37A051-726D-1E42-B36E-050765D15423}" type="presParOf" srcId="{4BFBB30F-475E-C444-B11D-936B8C12336F}" destId="{513C63B5-7945-BB45-B586-94DBA1133344}" srcOrd="1" destOrd="0" presId="urn:microsoft.com/office/officeart/2005/8/layout/hierarchy1"/>
    <dgm:cxn modelId="{C7AEA1E0-7467-0A45-8EE4-17E0A85EF822}" type="presParOf" srcId="{C844E422-9983-8B40-B05A-0515392F5C2A}" destId="{D692B090-5469-9C4A-85A7-181DC38EED5A}" srcOrd="1" destOrd="0" presId="urn:microsoft.com/office/officeart/2005/8/layout/hierarchy1"/>
    <dgm:cxn modelId="{201A386C-2BFE-6544-A2FF-CF202698A8F3}" type="presParOf" srcId="{E18B5BBE-9FD4-6749-A72F-1190746264EE}" destId="{1DEDBD15-05C9-B247-905B-1259957210D0}" srcOrd="1" destOrd="0" presId="urn:microsoft.com/office/officeart/2005/8/layout/hierarchy1"/>
    <dgm:cxn modelId="{67C45C74-BFE6-0746-84B0-D0F0D922C959}" type="presParOf" srcId="{1DEDBD15-05C9-B247-905B-1259957210D0}" destId="{DA4AF094-D7D6-8842-8617-EEAF94134267}" srcOrd="0" destOrd="0" presId="urn:microsoft.com/office/officeart/2005/8/layout/hierarchy1"/>
    <dgm:cxn modelId="{77D04D21-39FB-1145-9564-EE9D0F5DE412}" type="presParOf" srcId="{DA4AF094-D7D6-8842-8617-EEAF94134267}" destId="{546812D4-F83D-5F4D-982C-6E73973805A1}" srcOrd="0" destOrd="0" presId="urn:microsoft.com/office/officeart/2005/8/layout/hierarchy1"/>
    <dgm:cxn modelId="{100D889C-8D00-CF4B-A44B-00BBC6A81177}" type="presParOf" srcId="{DA4AF094-D7D6-8842-8617-EEAF94134267}" destId="{33173F9B-0FCE-3B47-8914-9020DA2F1AC8}" srcOrd="1" destOrd="0" presId="urn:microsoft.com/office/officeart/2005/8/layout/hierarchy1"/>
    <dgm:cxn modelId="{81024B01-191F-B04A-8BF9-9D8C3A485C6D}" type="presParOf" srcId="{1DEDBD15-05C9-B247-905B-1259957210D0}" destId="{70BBBCCA-31D8-EE4C-AA2F-7D8EC21D848D}" srcOrd="1" destOrd="0" presId="urn:microsoft.com/office/officeart/2005/8/layout/hierarchy1"/>
    <dgm:cxn modelId="{BEF92D49-C48A-B545-9116-58C997EC20B6}" type="presParOf" srcId="{E18B5BBE-9FD4-6749-A72F-1190746264EE}" destId="{4007A284-13FB-3543-AE46-31D88F14D332}" srcOrd="2" destOrd="0" presId="urn:microsoft.com/office/officeart/2005/8/layout/hierarchy1"/>
    <dgm:cxn modelId="{67631546-1625-7B41-834E-2805ED3EF0E5}" type="presParOf" srcId="{4007A284-13FB-3543-AE46-31D88F14D332}" destId="{9C742C1C-8CFC-7A4E-8AF1-F28FA41728E1}" srcOrd="0" destOrd="0" presId="urn:microsoft.com/office/officeart/2005/8/layout/hierarchy1"/>
    <dgm:cxn modelId="{74138A90-20E5-BD49-8BAB-C8B48361A7D1}" type="presParOf" srcId="{9C742C1C-8CFC-7A4E-8AF1-F28FA41728E1}" destId="{AA05C3FB-5D7A-7240-B350-92F016184309}" srcOrd="0" destOrd="0" presId="urn:microsoft.com/office/officeart/2005/8/layout/hierarchy1"/>
    <dgm:cxn modelId="{B61AF50C-5EA7-9445-883D-D197E6CDC751}" type="presParOf" srcId="{9C742C1C-8CFC-7A4E-8AF1-F28FA41728E1}" destId="{5D7BF935-CB90-834D-A5F7-CC5B24213742}" srcOrd="1" destOrd="0" presId="urn:microsoft.com/office/officeart/2005/8/layout/hierarchy1"/>
    <dgm:cxn modelId="{C76FBE07-D06E-D443-A8F1-56F8FF5A6A09}" type="presParOf" srcId="{4007A284-13FB-3543-AE46-31D88F14D332}" destId="{4DCF4BCA-8438-D444-98D5-C5723027FC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D2BA2-D4C2-494B-8421-7127769BE47E}">
      <dsp:nvSpPr>
        <dsp:cNvPr id="0" name=""/>
        <dsp:cNvSpPr/>
      </dsp:nvSpPr>
      <dsp:spPr>
        <a:xfrm>
          <a:off x="0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3C63B5-7945-BB45-B586-94DBA1133344}">
      <dsp:nvSpPr>
        <dsp:cNvPr id="0" name=""/>
        <dsp:cNvSpPr/>
      </dsp:nvSpPr>
      <dsp:spPr>
        <a:xfrm>
          <a:off x="328612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QA</a:t>
          </a:r>
        </a:p>
      </dsp:txBody>
      <dsp:txXfrm>
        <a:off x="383617" y="1045912"/>
        <a:ext cx="2847502" cy="1768010"/>
      </dsp:txXfrm>
    </dsp:sp>
    <dsp:sp modelId="{546812D4-F83D-5F4D-982C-6E73973805A1}">
      <dsp:nvSpPr>
        <dsp:cNvPr id="0" name=""/>
        <dsp:cNvSpPr/>
      </dsp:nvSpPr>
      <dsp:spPr>
        <a:xfrm>
          <a:off x="3614737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173F9B-0FCE-3B47-8914-9020DA2F1AC8}">
      <dsp:nvSpPr>
        <dsp:cNvPr id="0" name=""/>
        <dsp:cNvSpPr/>
      </dsp:nvSpPr>
      <dsp:spPr>
        <a:xfrm>
          <a:off x="3943350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Client</a:t>
          </a:r>
        </a:p>
      </dsp:txBody>
      <dsp:txXfrm>
        <a:off x="3998355" y="1045912"/>
        <a:ext cx="2847502" cy="1768010"/>
      </dsp:txXfrm>
    </dsp:sp>
    <dsp:sp modelId="{AA05C3FB-5D7A-7240-B350-92F016184309}">
      <dsp:nvSpPr>
        <dsp:cNvPr id="0" name=""/>
        <dsp:cNvSpPr/>
      </dsp:nvSpPr>
      <dsp:spPr>
        <a:xfrm>
          <a:off x="7229475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7BF935-CB90-834D-A5F7-CC5B24213742}">
      <dsp:nvSpPr>
        <dsp:cNvPr id="0" name=""/>
        <dsp:cNvSpPr/>
      </dsp:nvSpPr>
      <dsp:spPr>
        <a:xfrm>
          <a:off x="7558087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Other teams within the org</a:t>
          </a:r>
        </a:p>
      </dsp:txBody>
      <dsp:txXfrm>
        <a:off x="7613092" y="104591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DD6440-6C51-CB4F-823D-D370404B82B2}"/>
              </a:ext>
            </a:extLst>
          </p:cNvPr>
          <p:cNvSpPr/>
          <p:nvPr/>
        </p:nvSpPr>
        <p:spPr>
          <a:xfrm>
            <a:off x="-42041" y="-10510"/>
            <a:ext cx="12286593" cy="6253655"/>
          </a:xfrm>
          <a:prstGeom prst="rect">
            <a:avLst/>
          </a:prstGeom>
          <a:solidFill>
            <a:srgbClr val="003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F1D08-0DB6-D14E-9A67-5CFEE309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72AA-1FF9-544E-8DFC-6C3F24F3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E807B-60DC-C540-8149-F3684AB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5" y="322205"/>
            <a:ext cx="2510110" cy="4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82E4C-6B17-E144-BF40-2B379018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D03B-9D5D-6647-A0AD-B699CE36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E2A-CB34-934E-A6B9-2690868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616-CE3C-8C47-9F94-A4B3FA2B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2DA-9F01-D745-8C01-6DFB17FF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536-F399-D54F-AF9A-EBC0DEDA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27FC5-C3C6-884E-9E8C-7EE8368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AC76-A316-C246-BB96-F3970333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4372-F1C6-8840-97F8-C079843A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97ACA-5138-F84D-A0D3-CC56E53D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0814A-66F1-C943-9739-948FDF9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ADCA75-AA52-8742-BE76-B1BF8FA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EF2A64-FF90-8C44-BD9B-F3F5FC9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DAB-C06D-C34A-B670-630D36D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65C9-060F-E343-AC4B-DFB1CE2A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7F42-D055-4944-A8E7-853C781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C63-CD40-C14B-9267-7D56F252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B5C8-87B7-0A4C-A0F4-15F16F27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967F-7DD7-2A47-BF91-DD2F167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3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601-0322-CF4A-AED7-E83951B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DF3D-4317-2548-8679-D6024A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329921-F3A2-8646-89F9-7CCB5F0428CE}"/>
              </a:ext>
            </a:extLst>
          </p:cNvPr>
          <p:cNvSpPr/>
          <p:nvPr/>
        </p:nvSpPr>
        <p:spPr>
          <a:xfrm>
            <a:off x="-21019" y="6316718"/>
            <a:ext cx="4168814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74F5A-3227-1A47-9054-2505D99C392E}"/>
              </a:ext>
            </a:extLst>
          </p:cNvPr>
          <p:cNvSpPr/>
          <p:nvPr/>
        </p:nvSpPr>
        <p:spPr>
          <a:xfrm>
            <a:off x="4221043" y="6316718"/>
            <a:ext cx="379237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E59C1-32D4-554B-B1CA-E16CBB8B6DAB}"/>
              </a:ext>
            </a:extLst>
          </p:cNvPr>
          <p:cNvSpPr/>
          <p:nvPr/>
        </p:nvSpPr>
        <p:spPr>
          <a:xfrm>
            <a:off x="4654676" y="6316718"/>
            <a:ext cx="3876582" cy="206630"/>
          </a:xfrm>
          <a:prstGeom prst="rect">
            <a:avLst/>
          </a:prstGeom>
          <a:solidFill>
            <a:srgbClr val="F2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8AC9-EF0C-A44F-A964-E53E533A919D}"/>
              </a:ext>
            </a:extLst>
          </p:cNvPr>
          <p:cNvSpPr/>
          <p:nvPr/>
        </p:nvSpPr>
        <p:spPr>
          <a:xfrm>
            <a:off x="8576227" y="6316718"/>
            <a:ext cx="2245744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B05ED2-C0BC-554B-A186-2C4615E748C3}"/>
              </a:ext>
            </a:extLst>
          </p:cNvPr>
          <p:cNvSpPr/>
          <p:nvPr/>
        </p:nvSpPr>
        <p:spPr>
          <a:xfrm>
            <a:off x="10876367" y="6316718"/>
            <a:ext cx="1388881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9F40E-D652-7F4B-923F-2939DA834AF8}"/>
              </a:ext>
            </a:extLst>
          </p:cNvPr>
          <p:cNvSpPr/>
          <p:nvPr/>
        </p:nvSpPr>
        <p:spPr>
          <a:xfrm>
            <a:off x="8143569" y="6596921"/>
            <a:ext cx="4121679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BB18-82F8-D14C-901B-EFD011B54B59}"/>
              </a:ext>
            </a:extLst>
          </p:cNvPr>
          <p:cNvSpPr/>
          <p:nvPr/>
        </p:nvSpPr>
        <p:spPr>
          <a:xfrm>
            <a:off x="1131217" y="6596921"/>
            <a:ext cx="6929678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21CF6-712B-0C40-AE25-B60BBB262269}"/>
              </a:ext>
            </a:extLst>
          </p:cNvPr>
          <p:cNvSpPr/>
          <p:nvPr/>
        </p:nvSpPr>
        <p:spPr>
          <a:xfrm>
            <a:off x="-42040" y="6596921"/>
            <a:ext cx="1109438" cy="189618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0C6E-95BD-3A48-916D-C6E2B251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CCBE-D9E6-EB4D-877A-70A17113E0FA}"/>
              </a:ext>
            </a:extLst>
          </p:cNvPr>
          <p:cNvSpPr/>
          <p:nvPr/>
        </p:nvSpPr>
        <p:spPr>
          <a:xfrm>
            <a:off x="-42041" y="-9427"/>
            <a:ext cx="12286593" cy="1401417"/>
          </a:xfrm>
          <a:prstGeom prst="rect">
            <a:avLst/>
          </a:prstGeom>
          <a:solidFill>
            <a:srgbClr val="00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3C28-1E20-6744-AA6F-533ECD2E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5EB71-6252-DE4C-8528-1E2BE1AD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585" y="5607488"/>
            <a:ext cx="376663" cy="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EEF"/>
        </a:buClr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aron_deming" TargetMode="External"/><Relationship Id="rId2" Type="http://schemas.openxmlformats.org/officeDocument/2006/relationships/hyperlink" Target="https://www.linkedin.com/in/aaron-de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A73-E893-4B8A-9148-A640BE3E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superhero do you want on your dev team?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5F0-DD66-4435-9D36-C4049985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Deming</a:t>
            </a:r>
          </a:p>
          <a:p>
            <a:r>
              <a:rPr lang="en-US" dirty="0"/>
              <a:t>Applications Development Manager</a:t>
            </a:r>
          </a:p>
          <a:p>
            <a:r>
              <a:rPr lang="en-US" dirty="0"/>
              <a:t>Buildertrend</a:t>
            </a:r>
          </a:p>
        </p:txBody>
      </p:sp>
    </p:spTree>
    <p:extLst>
      <p:ext uri="{BB962C8B-B14F-4D97-AF65-F5344CB8AC3E}">
        <p14:creationId xmlns:p14="http://schemas.microsoft.com/office/powerpoint/2010/main" val="11585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6E0-0B2C-3340-8BD8-4D59400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Superheroes to form strong teams?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8201-4563-704A-B9B3-38BCB98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often align with archetypes</a:t>
            </a:r>
          </a:p>
          <a:p>
            <a:endParaRPr lang="en-US" dirty="0"/>
          </a:p>
          <a:p>
            <a:r>
              <a:rPr lang="en-US" dirty="0"/>
              <a:t>We can use the last 100 years of Superhero stories as a basis for good dev teams</a:t>
            </a:r>
          </a:p>
          <a:p>
            <a:endParaRPr lang="en-US" dirty="0"/>
          </a:p>
          <a:p>
            <a:r>
              <a:rPr lang="en-US" dirty="0"/>
              <a:t>How we can work together to "save the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8C7-613B-2A4C-BC66-1068EF4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won’t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A93-276A-1345-A07C-9880998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Marvel is better than DC</a:t>
            </a:r>
          </a:p>
          <a:p>
            <a:pPr lvl="1"/>
            <a:r>
              <a:rPr lang="en-US" dirty="0"/>
              <a:t>Why Superman sucks</a:t>
            </a:r>
          </a:p>
          <a:p>
            <a:endParaRPr lang="en-US" dirty="0"/>
          </a:p>
          <a:p>
            <a:r>
              <a:rPr lang="en-US" dirty="0"/>
              <a:t>How people are more complex than their superhero archetype</a:t>
            </a:r>
          </a:p>
          <a:p>
            <a:pPr lvl="1"/>
            <a:r>
              <a:rPr lang="en-US" dirty="0"/>
              <a:t>Intentionally simplifying to help form strong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735-CCCE-E847-8746-3D09ADD0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The Heroes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0A9B67-2495-4937-A174-1E0DDD06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B4-242F-5546-9602-7D95743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27-21CF-E441-BEB9-FFC66AE6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fast but leave a trail of destruction in their wake</a:t>
            </a:r>
          </a:p>
          <a:p>
            <a:endParaRPr lang="en-US" dirty="0"/>
          </a:p>
          <a:p>
            <a:r>
              <a:rPr lang="en-US" dirty="0"/>
              <a:t>Tend to focus on speed over quality</a:t>
            </a:r>
          </a:p>
          <a:p>
            <a:endParaRPr lang="en-US" dirty="0"/>
          </a:p>
          <a:p>
            <a:r>
              <a:rPr lang="en-US" dirty="0"/>
              <a:t>Can be coached to turn “speed over quality” into “quality with speed”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7485-35C1-9443-AF8D-EF02B8B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629-25BE-2640-B2E2-B2CD836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Strives to solve all problems themselves</a:t>
            </a:r>
          </a:p>
          <a:p>
            <a:endParaRPr lang="en-US" dirty="0"/>
          </a:p>
          <a:p>
            <a:r>
              <a:rPr lang="en-US" dirty="0"/>
              <a:t>Often abrasive and thinks they work best alone</a:t>
            </a:r>
          </a:p>
          <a:p>
            <a:endParaRPr lang="en-US" dirty="0"/>
          </a:p>
          <a:p>
            <a:r>
              <a:rPr lang="en-US" dirty="0"/>
              <a:t>Has contingencies for the failure of the teammates</a:t>
            </a:r>
          </a:p>
        </p:txBody>
      </p:sp>
    </p:spTree>
    <p:extLst>
      <p:ext uri="{BB962C8B-B14F-4D97-AF65-F5344CB8AC3E}">
        <p14:creationId xmlns:p14="http://schemas.microsoft.com/office/powerpoint/2010/main" val="30720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D0A0-D2C0-164A-8FC7-5E41D89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Eagle 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1DC-5AD0-5A4B-92D0-EFFDE064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Understands, and follows, all processes to a T</a:t>
            </a:r>
          </a:p>
          <a:p>
            <a:endParaRPr lang="en-US" dirty="0"/>
          </a:p>
          <a:p>
            <a:r>
              <a:rPr lang="en-US" dirty="0"/>
              <a:t>Code reviews expectations are typically higher for these individuals</a:t>
            </a:r>
          </a:p>
          <a:p>
            <a:pPr lvl="1"/>
            <a:r>
              <a:rPr lang="en-US" dirty="0"/>
              <a:t>Sometimes even to the point of trivial formatting issues ending up as blockers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CE2-864A-F243-880A-84C06D3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6BF-AAD0-F349-9695-E6AFA9C5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not do the "hands on" work themself</a:t>
            </a:r>
          </a:p>
          <a:p>
            <a:endParaRPr lang="en-US" dirty="0"/>
          </a:p>
          <a:p>
            <a:r>
              <a:rPr lang="en-US" dirty="0"/>
              <a:t>Employs various strategies to get people on track</a:t>
            </a:r>
          </a:p>
          <a:p>
            <a:pPr lvl="1"/>
            <a:r>
              <a:rPr lang="en-US" dirty="0"/>
              <a:t>Not always good... Aka the bomb collars for The Suicide Squad</a:t>
            </a:r>
          </a:p>
          <a:p>
            <a:endParaRPr lang="en-US" dirty="0"/>
          </a:p>
          <a:p>
            <a:r>
              <a:rPr lang="en-US" dirty="0"/>
              <a:t>Might fall under the side of micromanagement</a:t>
            </a:r>
          </a:p>
        </p:txBody>
      </p:sp>
    </p:spTree>
    <p:extLst>
      <p:ext uri="{BB962C8B-B14F-4D97-AF65-F5344CB8AC3E}">
        <p14:creationId xmlns:p14="http://schemas.microsoft.com/office/powerpoint/2010/main" val="31124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0980E47-3B37-46BE-A673-F34F6A7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Villains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7FC465-24F1-493A-BFF8-192A0A51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E10-D961-C240-8FB0-7C81150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 anchor="ctr">
            <a:normAutofit/>
          </a:bodyPr>
          <a:lstStyle/>
          <a:p>
            <a:r>
              <a:rPr lang="en-US" sz="2500"/>
              <a:t>Who are the villains that developers go up against?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9238D0-3B6B-4A04-A5D9-B9F4A74C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02749"/>
              </p:ext>
            </p:extLst>
          </p:nvPr>
        </p:nvGraphicFramePr>
        <p:xfrm>
          <a:off x="838200" y="1825625"/>
          <a:ext cx="10515600" cy="354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wight False GIFs - Get the best GIF on GIPHY">
            <a:extLst>
              <a:ext uri="{FF2B5EF4-FFF2-40B4-BE49-F238E27FC236}">
                <a16:creationId xmlns:a16="http://schemas.microsoft.com/office/drawing/2014/main" id="{7D7D756A-A8B3-FC49-84A2-05111019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0" y="1825625"/>
            <a:ext cx="7385539" cy="41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6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C6B-FADA-D44A-AB71-083AD05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Villains!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0ED0-6E4B-FF4D-8D31-BF9F481F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Low-level criminals: </a:t>
            </a:r>
            <a:r>
              <a:rPr lang="en-US" dirty="0"/>
              <a:t>enhancements to existing features, day-to-day responsibilities</a:t>
            </a:r>
          </a:p>
          <a:p>
            <a:endParaRPr lang="en-US" b="1" dirty="0"/>
          </a:p>
          <a:p>
            <a:r>
              <a:rPr lang="en-US" b="1" dirty="0"/>
              <a:t>Rogue’s Gallery: </a:t>
            </a:r>
            <a:r>
              <a:rPr lang="en-US" dirty="0"/>
              <a:t>Bugs, Refactors, Code Health</a:t>
            </a:r>
          </a:p>
          <a:p>
            <a:endParaRPr lang="en-US" b="1" dirty="0"/>
          </a:p>
          <a:p>
            <a:r>
              <a:rPr lang="en-US" b="1" dirty="0"/>
              <a:t>Arch-Nemesis: </a:t>
            </a:r>
            <a:r>
              <a:rPr lang="en-US" dirty="0"/>
              <a:t>Difficult to enhance code</a:t>
            </a:r>
          </a:p>
        </p:txBody>
      </p:sp>
    </p:spTree>
    <p:extLst>
      <p:ext uri="{BB962C8B-B14F-4D97-AF65-F5344CB8AC3E}">
        <p14:creationId xmlns:p14="http://schemas.microsoft.com/office/powerpoint/2010/main" val="19462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719D91-B613-4E45-8767-71F6ECD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my experience with superheroes and dev teams?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73D68B-74F0-43A1-9772-AEAC704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(aka why am I qualified for this talk?)</a:t>
            </a:r>
          </a:p>
        </p:txBody>
      </p:sp>
    </p:spTree>
    <p:extLst>
      <p:ext uri="{BB962C8B-B14F-4D97-AF65-F5344CB8AC3E}">
        <p14:creationId xmlns:p14="http://schemas.microsoft.com/office/powerpoint/2010/main" val="157342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267-4E72-B040-9E00-AFFDCAEE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the Arch-Nemesis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F215-9251-0448-8983-934FB540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Neglecting code health in favor of speed </a:t>
            </a:r>
          </a:p>
          <a:p>
            <a:endParaRPr lang="en-US" dirty="0"/>
          </a:p>
          <a:p>
            <a:r>
              <a:rPr lang="en-US" dirty="0"/>
              <a:t>Sacrificing automated tests</a:t>
            </a:r>
          </a:p>
          <a:p>
            <a:endParaRPr lang="en-US" dirty="0"/>
          </a:p>
          <a:p>
            <a:r>
              <a:rPr lang="en-US" dirty="0"/>
              <a:t>Writing code without a solid plan or foundation</a:t>
            </a:r>
          </a:p>
          <a:p>
            <a:endParaRPr lang="en-US" dirty="0"/>
          </a:p>
          <a:p>
            <a:r>
              <a:rPr lang="en-US" dirty="0"/>
              <a:t>Requirements shifting significantly during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68919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F084-E2AA-4D9A-81E6-A4A0D10C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2C03FE-9907-45BD-ABC2-0419F9AE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What should you be looking for when putting the “heroes” (aka </a:t>
            </a:r>
            <a:r>
              <a:rPr lang="en-US" dirty="0" err="1"/>
              <a:t>devs</a:t>
            </a:r>
            <a:r>
              <a:rPr lang="en-US" dirty="0"/>
              <a:t>) together</a:t>
            </a:r>
          </a:p>
        </p:txBody>
      </p:sp>
    </p:spTree>
    <p:extLst>
      <p:ext uri="{BB962C8B-B14F-4D97-AF65-F5344CB8AC3E}">
        <p14:creationId xmlns:p14="http://schemas.microsoft.com/office/powerpoint/2010/main" val="34080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7653-2C37-D54B-8A76-389361D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37DB-6757-D544-8360-E5EA0B86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programmers</a:t>
            </a:r>
          </a:p>
          <a:p>
            <a:endParaRPr lang="en-US" dirty="0"/>
          </a:p>
          <a:p>
            <a:r>
              <a:rPr lang="en-US" dirty="0"/>
              <a:t>One often takes a leadership role, despite a strong partnership</a:t>
            </a:r>
          </a:p>
          <a:p>
            <a:endParaRPr lang="en-US" dirty="0"/>
          </a:p>
          <a:p>
            <a:r>
              <a:rPr lang="en-US" dirty="0"/>
              <a:t>Can be hard to work with someone else</a:t>
            </a:r>
          </a:p>
          <a:p>
            <a:pPr lvl="1"/>
            <a:r>
              <a:rPr lang="en-US" dirty="0"/>
              <a:t>Ex: Robin (Dick Grayson to Jason Todd)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278E-45FB-1943-8ED1-005DF048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5E54-4CF5-2C44-9427-D03E07E2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backgrounds</a:t>
            </a:r>
          </a:p>
          <a:p>
            <a:r>
              <a:rPr lang="en-US" dirty="0"/>
              <a:t>Essentially live together; work late nights</a:t>
            </a:r>
          </a:p>
          <a:p>
            <a:r>
              <a:rPr lang="en-US" dirty="0"/>
              <a:t>Leader shows bias towards team</a:t>
            </a:r>
          </a:p>
          <a:p>
            <a:r>
              <a:rPr lang="en-US" dirty="0"/>
              <a:t>Ex: X-Men, Fantastic Four, Umbrella Academy</a:t>
            </a:r>
          </a:p>
        </p:txBody>
      </p:sp>
    </p:spTree>
    <p:extLst>
      <p:ext uri="{BB962C8B-B14F-4D97-AF65-F5344CB8AC3E}">
        <p14:creationId xmlns:p14="http://schemas.microsoft.com/office/powerpoint/2010/main" val="382532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17CC-2030-AB4B-9B27-DFFBDA60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Pantheon of Gods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312F-D1D0-594A-AFEA-801E6C41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team member is overpowered; senior+ developers</a:t>
            </a:r>
          </a:p>
          <a:p>
            <a:r>
              <a:rPr lang="en-US" dirty="0"/>
              <a:t>Work only on what they believe is best</a:t>
            </a:r>
          </a:p>
          <a:p>
            <a:r>
              <a:rPr lang="en-US" dirty="0"/>
              <a:t>Ex: Justice League, The Six</a:t>
            </a:r>
          </a:p>
        </p:txBody>
      </p:sp>
    </p:spTree>
    <p:extLst>
      <p:ext uri="{BB962C8B-B14F-4D97-AF65-F5344CB8AC3E}">
        <p14:creationId xmlns:p14="http://schemas.microsoft.com/office/powerpoint/2010/main" val="358733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2ECE-3108-5C47-A9A9-77D72142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an ideal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CA0-21B3-3347-8A38-C9843F15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come together when a specific problem needs to be solved</a:t>
            </a:r>
          </a:p>
          <a:p>
            <a:r>
              <a:rPr lang="en-US" dirty="0"/>
              <a:t>Leader pushes project quality ownership</a:t>
            </a:r>
          </a:p>
          <a:p>
            <a:r>
              <a:rPr lang="en-US" dirty="0"/>
              <a:t>A balance of the qualities previously discussed</a:t>
            </a:r>
          </a:p>
          <a:p>
            <a:r>
              <a:rPr lang="en-US" dirty="0"/>
              <a:t>Mentorship so that everyone is growing</a:t>
            </a:r>
          </a:p>
          <a:p>
            <a:pPr lvl="1"/>
            <a:r>
              <a:rPr lang="en-US" dirty="0"/>
              <a:t>Junior members become senior</a:t>
            </a:r>
          </a:p>
          <a:p>
            <a:pPr lvl="1"/>
            <a:r>
              <a:rPr lang="en-US" dirty="0"/>
              <a:t>Senior take on more leadership of their </a:t>
            </a:r>
            <a:r>
              <a:rPr lang="en-US"/>
              <a:t>focus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6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5702-96A2-BC4A-9F50-FC9CDD8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8EAA-081F-4940-80C7-E837AF79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Multiple teams that work together</a:t>
            </a:r>
          </a:p>
          <a:p>
            <a:pPr lvl="1"/>
            <a:r>
              <a:rPr lang="en-US" dirty="0"/>
              <a:t>Ex: Avengers: Infinity War</a:t>
            </a:r>
          </a:p>
          <a:p>
            <a:pPr lvl="1"/>
            <a:r>
              <a:rPr lang="en-US" dirty="0"/>
              <a:t>More common in the comics</a:t>
            </a:r>
          </a:p>
          <a:p>
            <a:r>
              <a:rPr lang="en-US" dirty="0"/>
              <a:t>Diverse backgrounds</a:t>
            </a:r>
          </a:p>
          <a:p>
            <a:pPr lvl="1"/>
            <a:r>
              <a:rPr lang="en-US" dirty="0"/>
              <a:t>Ex: Uncanny Avengers</a:t>
            </a:r>
          </a:p>
          <a:p>
            <a:r>
              <a:rPr lang="en-US" dirty="0"/>
              <a:t>Team focus may vary, but is known by all members</a:t>
            </a:r>
          </a:p>
          <a:p>
            <a:pPr lvl="1"/>
            <a:r>
              <a:rPr lang="en-US" dirty="0"/>
              <a:t>Ex: Avengers on Titan to stop </a:t>
            </a:r>
            <a:r>
              <a:rPr lang="en-US" dirty="0" err="1"/>
              <a:t>Thanos</a:t>
            </a:r>
            <a:r>
              <a:rPr lang="en-US" dirty="0"/>
              <a:t>; Avengers on Earth to protect Vision</a:t>
            </a:r>
          </a:p>
          <a:p>
            <a:pPr lvl="1"/>
            <a:r>
              <a:rPr lang="en-US" dirty="0"/>
              <a:t>Ex: Mighty Avengers take on low-level criminals, Uncanny Avengers work to improve Human/Mutant Relations</a:t>
            </a:r>
          </a:p>
        </p:txBody>
      </p:sp>
    </p:spTree>
    <p:extLst>
      <p:ext uri="{BB962C8B-B14F-4D97-AF65-F5344CB8AC3E}">
        <p14:creationId xmlns:p14="http://schemas.microsoft.com/office/powerpoint/2010/main" val="2242025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A0FD-DB43-6E4E-89A9-A42EC9E1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reach me for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8E1E-9B52-F74E-B41B-C5A47FE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LinkedIn (linkedin.com/in/aaron-deming/)</a:t>
            </a:r>
            <a:endParaRPr lang="en-US" dirty="0"/>
          </a:p>
          <a:p>
            <a:r>
              <a:rPr lang="en-US" dirty="0">
                <a:hlinkClick r:id="rId3"/>
              </a:rPr>
              <a:t>Twitter (@aaron_deming)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out </a:t>
            </a:r>
            <a:r>
              <a:rPr lang="en-US" dirty="0" err="1"/>
              <a:t>buildertrend.com</a:t>
            </a:r>
            <a:r>
              <a:rPr lang="en-US" dirty="0"/>
              <a:t> to learn more about </a:t>
            </a:r>
            <a:r>
              <a:rPr lang="en-US" dirty="0" err="1"/>
              <a:t>Buildertrend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28-E4D1-46F6-A6FC-6F29DFA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49-ADBF-4F92-AB30-80447EF6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Growth!</a:t>
            </a:r>
          </a:p>
          <a:p>
            <a:pPr lvl="1"/>
            <a:r>
              <a:rPr lang="en-US" dirty="0"/>
              <a:t>20 developers (150 employees) to ~70 developers (~800 employees)</a:t>
            </a:r>
          </a:p>
          <a:p>
            <a:pPr lvl="1"/>
            <a:r>
              <a:rPr lang="en-US" dirty="0"/>
              <a:t>Acquired 20 developers this year from </a:t>
            </a:r>
            <a:r>
              <a:rPr lang="en-US" dirty="0" err="1"/>
              <a:t>Coconstruct</a:t>
            </a:r>
            <a:endParaRPr lang="en-US" dirty="0"/>
          </a:p>
          <a:p>
            <a:r>
              <a:rPr lang="en-US" dirty="0"/>
              <a:t>Adjust to Scale</a:t>
            </a:r>
          </a:p>
          <a:p>
            <a:pPr lvl="1"/>
            <a:r>
              <a:rPr lang="en-US" dirty="0"/>
              <a:t>Dev teams changed from area focus to project focus</a:t>
            </a:r>
          </a:p>
          <a:p>
            <a:pPr lvl="1"/>
            <a:r>
              <a:rPr lang="en-US" dirty="0"/>
              <a:t>Tried teams with different level of skill</a:t>
            </a:r>
          </a:p>
          <a:p>
            <a:r>
              <a:rPr lang="en-US" dirty="0"/>
              <a:t>I’ve seen the experiments; what works and what doesn’t </a:t>
            </a:r>
          </a:p>
        </p:txBody>
      </p:sp>
    </p:spTree>
    <p:extLst>
      <p:ext uri="{BB962C8B-B14F-4D97-AF65-F5344CB8AC3E}">
        <p14:creationId xmlns:p14="http://schemas.microsoft.com/office/powerpoint/2010/main" val="34126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540-3A11-4FA6-8B58-545E547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Nerd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F98B-3112-47AE-8882-8E12F365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Watched all the 90s cartoons</a:t>
            </a:r>
          </a:p>
          <a:p>
            <a:pPr lvl="1"/>
            <a:r>
              <a:rPr lang="en-US" dirty="0"/>
              <a:t>Spider-man, Superman, Batman were the best!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EBA-72D7-4C1F-936A-34D0B2E1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Avid Comic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476-529A-4427-843A-6A15241C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 a kid, more as a student in college (until money was low)</a:t>
            </a:r>
          </a:p>
          <a:p>
            <a:r>
              <a:rPr lang="en-US" dirty="0" err="1"/>
              <a:t>Comixology</a:t>
            </a:r>
            <a:r>
              <a:rPr lang="en-US" dirty="0"/>
              <a:t> Unlimited subscriber</a:t>
            </a:r>
          </a:p>
        </p:txBody>
      </p:sp>
    </p:spTree>
    <p:extLst>
      <p:ext uri="{BB962C8B-B14F-4D97-AF65-F5344CB8AC3E}">
        <p14:creationId xmlns:p14="http://schemas.microsoft.com/office/powerpoint/2010/main" val="36209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841-B09F-4C90-8801-80D7336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Proud Nerd 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FA7-55A3-4454-9365-FF941DEF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6CB-2258-4107-B957-2279231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History with Buildertrend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FEA-6DC5-411F-86AC-D93A48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1 of ~20 developers</a:t>
            </a:r>
          </a:p>
          <a:p>
            <a:r>
              <a:rPr lang="en-US" dirty="0"/>
              <a:t>2017: Team Lead of 1 of 5, 4-person teams</a:t>
            </a:r>
          </a:p>
          <a:p>
            <a:r>
              <a:rPr lang="en-US" dirty="0"/>
              <a:t>2018: Team Lead of 1 of 7, 8-person teams</a:t>
            </a:r>
          </a:p>
          <a:p>
            <a:r>
              <a:rPr lang="en-US" dirty="0"/>
              <a:t>2019: Trainer. Oversaw onboarding of ??? developers</a:t>
            </a:r>
          </a:p>
          <a:p>
            <a:r>
              <a:rPr lang="en-US" dirty="0"/>
              <a:t>2020: Trainer, overseeing dev team of all new developers</a:t>
            </a:r>
          </a:p>
          <a:p>
            <a:r>
              <a:rPr lang="en-US" dirty="0"/>
              <a:t>2021: Manager, overseeing 3 dev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072-B272-439A-BFC5-D88F71F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Pitfalls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947D-6FE2-4271-BDEF-4F4763C4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developers on one team</a:t>
            </a:r>
          </a:p>
          <a:p>
            <a:r>
              <a:rPr lang="en-US" dirty="0"/>
              <a:t>Early career </a:t>
            </a:r>
            <a:r>
              <a:rPr lang="en-US" dirty="0" err="1"/>
              <a:t>devs</a:t>
            </a:r>
            <a:r>
              <a:rPr lang="en-US" dirty="0"/>
              <a:t> grouped together on the same team</a:t>
            </a:r>
          </a:p>
          <a:p>
            <a:pPr lvl="1"/>
            <a:r>
              <a:rPr lang="en-US" dirty="0"/>
              <a:t>Blind leading the blind</a:t>
            </a:r>
          </a:p>
          <a:p>
            <a:r>
              <a:rPr lang="en-US" dirty="0"/>
              <a:t>Team leads asked to do multiple roles</a:t>
            </a:r>
          </a:p>
          <a:p>
            <a:r>
              <a:rPr lang="en-US" dirty="0"/>
              <a:t>Too many projects at once</a:t>
            </a:r>
          </a:p>
          <a:p>
            <a:pPr lvl="1"/>
            <a:r>
              <a:rPr lang="en-US" dirty="0"/>
              <a:t>Often 1 project per dev; team lead had a lot to focus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FA013A-5D5A-4C92-9A83-D80A9FF4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Comparing Developers to Superhero Archetypes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1AF598-A7F5-4A6F-A7D2-F54187DD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7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_PPT_Template_Arial">
  <a:themeElements>
    <a:clrScheme name="Custom 1">
      <a:dk1>
        <a:srgbClr val="003A57"/>
      </a:dk1>
      <a:lt1>
        <a:srgbClr val="FFFFFF"/>
      </a:lt1>
      <a:dk2>
        <a:srgbClr val="585E68"/>
      </a:dk2>
      <a:lt2>
        <a:srgbClr val="FCFCFC"/>
      </a:lt2>
      <a:accent1>
        <a:srgbClr val="00AEEF"/>
      </a:accent1>
      <a:accent2>
        <a:srgbClr val="00AF9F"/>
      </a:accent2>
      <a:accent3>
        <a:srgbClr val="F6774C"/>
      </a:accent3>
      <a:accent4>
        <a:srgbClr val="FFD663"/>
      </a:accent4>
      <a:accent5>
        <a:srgbClr val="F61E53"/>
      </a:accent5>
      <a:accent6>
        <a:srgbClr val="604099"/>
      </a:accent6>
      <a:hlink>
        <a:srgbClr val="F6774C"/>
      </a:hlink>
      <a:folHlink>
        <a:srgbClr val="F6774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_PPT_Template_Arial.pptx" id="{E2EEB463-7CB3-4857-B430-2F2090C176A1}" vid="{C1D68CAF-4BA3-4D7D-A0C4-E4E3C12FD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ColorBlock_PPT_Template_Arial</Template>
  <TotalTime>4002</TotalTime>
  <Words>800</Words>
  <Application>Microsoft Macintosh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ColorBlock_PPT_Template_Arial</vt:lpstr>
      <vt:lpstr>What type of superhero do you want on your dev team?</vt:lpstr>
      <vt:lpstr>What is my experience with superheroes and dev teams?</vt:lpstr>
      <vt:lpstr>How does this help?</vt:lpstr>
      <vt:lpstr>Childhood Nerd</vt:lpstr>
      <vt:lpstr>Avid Comic Reader</vt:lpstr>
      <vt:lpstr>Proud Nerd Dad</vt:lpstr>
      <vt:lpstr>My History with Buildertrend</vt:lpstr>
      <vt:lpstr>Team Pitfalls </vt:lpstr>
      <vt:lpstr>Comparing Developers to Superhero Archetypes</vt:lpstr>
      <vt:lpstr>How can we use Superheroes to form strong teams? </vt:lpstr>
      <vt:lpstr>What won’t be covered?</vt:lpstr>
      <vt:lpstr>The Heroes</vt:lpstr>
      <vt:lpstr>The Speedster</vt:lpstr>
      <vt:lpstr>The Master Detective</vt:lpstr>
      <vt:lpstr>The Eagle Scout</vt:lpstr>
      <vt:lpstr>The General</vt:lpstr>
      <vt:lpstr>The Villains</vt:lpstr>
      <vt:lpstr>Who are the villains that developers go up against?</vt:lpstr>
      <vt:lpstr>The Real Villains!</vt:lpstr>
      <vt:lpstr>Origin of the Arch-Nemesis </vt:lpstr>
      <vt:lpstr>The Team</vt:lpstr>
      <vt:lpstr>Dynamic Duo</vt:lpstr>
      <vt:lpstr>Roommates</vt:lpstr>
      <vt:lpstr>Pantheon of Gods </vt:lpstr>
      <vt:lpstr>What do we need for an ideal team?</vt:lpstr>
      <vt:lpstr>The Avengers</vt:lpstr>
      <vt:lpstr>How can you reach me for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Deming</dc:creator>
  <cp:lastModifiedBy>Aaron Deming</cp:lastModifiedBy>
  <cp:revision>24</cp:revision>
  <dcterms:created xsi:type="dcterms:W3CDTF">2021-07-06T19:26:39Z</dcterms:created>
  <dcterms:modified xsi:type="dcterms:W3CDTF">2021-07-11T20:45:31Z</dcterms:modified>
</cp:coreProperties>
</file>