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58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218" autoAdjust="0"/>
    <p:restoredTop sz="94660"/>
  </p:normalViewPr>
  <p:slideViewPr>
    <p:cSldViewPr snapToGrid="0">
      <p:cViewPr varScale="1">
        <p:scale>
          <a:sx n="75" d="100"/>
          <a:sy n="75" d="100"/>
        </p:scale>
        <p:origin x="72" y="9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2BDD6440-6C51-CB4F-823D-D370404B82B2}"/>
              </a:ext>
            </a:extLst>
          </p:cNvPr>
          <p:cNvSpPr/>
          <p:nvPr/>
        </p:nvSpPr>
        <p:spPr>
          <a:xfrm>
            <a:off x="-42041" y="-10510"/>
            <a:ext cx="12286593" cy="6253655"/>
          </a:xfrm>
          <a:prstGeom prst="rect">
            <a:avLst/>
          </a:prstGeom>
          <a:solidFill>
            <a:srgbClr val="003A5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1F1D08-0DB6-D14E-9A67-5CFEE3096E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0E72AA-1FF9-544E-8DFC-6C3F24F3F7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="0" i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A3E807B-60DC-C540-8149-F3684AB3E1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0945" y="322205"/>
            <a:ext cx="2510110" cy="467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190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482E4C-6B17-E144-BF40-2B37901838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91D03B-9D5D-6647-A0AD-B699CE3666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878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BAE2A-CB34-934E-A6B9-2690868FA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D0616-CE3C-8C47-9F94-A4B3FA2B10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426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D162DA-9F01-D745-8C01-6DFB17FF75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EE9536-F399-D54F-AF9A-EBC0DEDA94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F527FC5-C3C6-884E-9E8C-7EE83682F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4144"/>
            <a:ext cx="10515600" cy="45966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363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6AAC76-A316-C246-BB96-F397033310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400" b="1" i="0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2F4372-F1C6-8840-97F8-C079843A25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E97ACA-5138-F84D-A0D3-CC56E53DDC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400" b="1" i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30814A-66F1-C943-9739-948FDF939D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4ADCA75-AA52-8742-BE76-B1BF8FA2A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4144"/>
            <a:ext cx="10515600" cy="45966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177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C2EF2A64-FF90-8C44-BD9B-F3F5FC97A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4144"/>
            <a:ext cx="10515600" cy="45966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677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51761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FBDAB-C06D-C34A-B670-630D36DEA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1365C9-060F-E343-AC4B-DFB1CE2A9A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8C7F42-D055-4944-A8E7-853C7810D8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0758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95C63-CD40-C14B-9267-7D56F2528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E6B5C8-87B7-0A4C-A0F4-15F16F27D2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12967F-7DD7-2A47-BF91-DD2F16714C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16336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44601-0322-CF4A-AED7-E83951BBA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35DF3D-4317-2548-8679-D6024A53B3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045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E4329921-F3A2-8646-89F9-7CCB5F0428CE}"/>
              </a:ext>
            </a:extLst>
          </p:cNvPr>
          <p:cNvSpPr/>
          <p:nvPr/>
        </p:nvSpPr>
        <p:spPr>
          <a:xfrm>
            <a:off x="-21019" y="6316718"/>
            <a:ext cx="4168814" cy="206630"/>
          </a:xfrm>
          <a:prstGeom prst="rect">
            <a:avLst/>
          </a:prstGeom>
          <a:solidFill>
            <a:srgbClr val="00A2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EB74F5A-3227-1A47-9054-2505D99C392E}"/>
              </a:ext>
            </a:extLst>
          </p:cNvPr>
          <p:cNvSpPr/>
          <p:nvPr/>
        </p:nvSpPr>
        <p:spPr>
          <a:xfrm>
            <a:off x="4221043" y="6316718"/>
            <a:ext cx="379237" cy="206630"/>
          </a:xfrm>
          <a:prstGeom prst="rect">
            <a:avLst/>
          </a:prstGeom>
          <a:solidFill>
            <a:srgbClr val="0056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6AE59C1-32D4-554B-B1CA-E16CBB8B6DAB}"/>
              </a:ext>
            </a:extLst>
          </p:cNvPr>
          <p:cNvSpPr/>
          <p:nvPr/>
        </p:nvSpPr>
        <p:spPr>
          <a:xfrm>
            <a:off x="4654676" y="6316718"/>
            <a:ext cx="3876582" cy="206630"/>
          </a:xfrm>
          <a:prstGeom prst="rect">
            <a:avLst/>
          </a:prstGeom>
          <a:solidFill>
            <a:srgbClr val="F261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49A8AC9-EF0C-A44F-A964-E53E533A919D}"/>
              </a:ext>
            </a:extLst>
          </p:cNvPr>
          <p:cNvSpPr/>
          <p:nvPr/>
        </p:nvSpPr>
        <p:spPr>
          <a:xfrm>
            <a:off x="8576227" y="6316718"/>
            <a:ext cx="2245744" cy="206630"/>
          </a:xfrm>
          <a:prstGeom prst="rect">
            <a:avLst/>
          </a:prstGeom>
          <a:solidFill>
            <a:srgbClr val="0056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1B05ED2-C0BC-554B-A186-2C4615E748C3}"/>
              </a:ext>
            </a:extLst>
          </p:cNvPr>
          <p:cNvSpPr/>
          <p:nvPr/>
        </p:nvSpPr>
        <p:spPr>
          <a:xfrm>
            <a:off x="10876367" y="6316718"/>
            <a:ext cx="1388881" cy="206630"/>
          </a:xfrm>
          <a:prstGeom prst="rect">
            <a:avLst/>
          </a:prstGeom>
          <a:solidFill>
            <a:srgbClr val="00A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4A9F40E-D652-7F4B-923F-2939DA834AF8}"/>
              </a:ext>
            </a:extLst>
          </p:cNvPr>
          <p:cNvSpPr/>
          <p:nvPr/>
        </p:nvSpPr>
        <p:spPr>
          <a:xfrm>
            <a:off x="8143569" y="6596921"/>
            <a:ext cx="4121679" cy="206630"/>
          </a:xfrm>
          <a:prstGeom prst="rect">
            <a:avLst/>
          </a:prstGeom>
          <a:solidFill>
            <a:srgbClr val="00A2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262BB18-82F8-D14C-901B-EFD011B54B59}"/>
              </a:ext>
            </a:extLst>
          </p:cNvPr>
          <p:cNvSpPr/>
          <p:nvPr/>
        </p:nvSpPr>
        <p:spPr>
          <a:xfrm>
            <a:off x="1131217" y="6596921"/>
            <a:ext cx="6929678" cy="206630"/>
          </a:xfrm>
          <a:prstGeom prst="rect">
            <a:avLst/>
          </a:prstGeom>
          <a:solidFill>
            <a:srgbClr val="00A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D121CF6-712B-0C40-AE25-B60BBB262269}"/>
              </a:ext>
            </a:extLst>
          </p:cNvPr>
          <p:cNvSpPr/>
          <p:nvPr/>
        </p:nvSpPr>
        <p:spPr>
          <a:xfrm>
            <a:off x="-42040" y="6596921"/>
            <a:ext cx="1109438" cy="189618"/>
          </a:xfrm>
          <a:prstGeom prst="rect">
            <a:avLst/>
          </a:prstGeom>
          <a:solidFill>
            <a:srgbClr val="0056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960C6E-95BD-3A48-916D-C6E2B2517E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35476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BFFCCBE-D9E6-EB4D-877A-70A17113E0FA}"/>
              </a:ext>
            </a:extLst>
          </p:cNvPr>
          <p:cNvSpPr/>
          <p:nvPr/>
        </p:nvSpPr>
        <p:spPr>
          <a:xfrm>
            <a:off x="-42041" y="-9427"/>
            <a:ext cx="12286593" cy="1401417"/>
          </a:xfrm>
          <a:prstGeom prst="rect">
            <a:avLst/>
          </a:prstGeom>
          <a:solidFill>
            <a:srgbClr val="003A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A53C28-1E20-6744-AA6F-533ECD2EC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4144"/>
            <a:ext cx="10515600" cy="4596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B4E5EB71-6252-DE4C-8528-1E2BE1AD93C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1561585" y="5607488"/>
            <a:ext cx="376663" cy="482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074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i="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00AEEF"/>
        </a:buClr>
        <a:buFont typeface="Arial" panose="020B0604020202020204" pitchFamily="34" charset="0"/>
        <a:buChar char="•"/>
        <a:defRPr sz="2800" b="0" i="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AEEF"/>
        </a:buClr>
        <a:buFont typeface="Arial" panose="020B0604020202020204" pitchFamily="34" charset="0"/>
        <a:buChar char="•"/>
        <a:defRPr sz="2400" b="0" i="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AEEF"/>
        </a:buClr>
        <a:buFont typeface="Arial" panose="020B0604020202020204" pitchFamily="34" charset="0"/>
        <a:buChar char="•"/>
        <a:defRPr sz="2000" b="0" i="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AEEF"/>
        </a:buClr>
        <a:buFont typeface="Arial" panose="020B0604020202020204" pitchFamily="34" charset="0"/>
        <a:buChar char="•"/>
        <a:defRPr sz="1800" b="0" i="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AEEF"/>
        </a:buClr>
        <a:buFont typeface="Arial" panose="020B0604020202020204" pitchFamily="34" charset="0"/>
        <a:buChar char="•"/>
        <a:defRPr sz="1600" b="0" i="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BDA73-E893-4B8A-9148-A640BE3E8E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What type of superhero do you want on your dev team?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3DD5F0-DD66-4435-9D36-C404998542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Aaron Deming</a:t>
            </a:r>
          </a:p>
          <a:p>
            <a:r>
              <a:rPr lang="en-US" dirty="0"/>
              <a:t>Applications Development Manager</a:t>
            </a:r>
          </a:p>
          <a:p>
            <a:r>
              <a:rPr lang="en-US" dirty="0"/>
              <a:t>Buildertrend</a:t>
            </a:r>
          </a:p>
        </p:txBody>
      </p:sp>
    </p:spTree>
    <p:extLst>
      <p:ext uri="{BB962C8B-B14F-4D97-AF65-F5344CB8AC3E}">
        <p14:creationId xmlns:p14="http://schemas.microsoft.com/office/powerpoint/2010/main" val="1158550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75719D91-B613-4E45-8767-71F6ECD818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 fontScale="90000"/>
          </a:bodyPr>
          <a:lstStyle/>
          <a:p>
            <a:r>
              <a:rPr lang="en-US" dirty="0"/>
              <a:t>Why am I qualified to compare superheroes to developers?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7A73D68B-74F0-43A1-9772-AEAC7049B6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423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A4628-E4D1-46F6-A6FC-6F29DFADF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this help?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B3F949-ADBF-4F92-AB30-80447EF6EE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Growth!</a:t>
            </a:r>
          </a:p>
          <a:p>
            <a:pPr lvl="1"/>
            <a:r>
              <a:rPr lang="en-US" dirty="0"/>
              <a:t>20 developers (150 employees) to ~70 developers (~800 employees)</a:t>
            </a:r>
          </a:p>
          <a:p>
            <a:pPr lvl="1"/>
            <a:r>
              <a:rPr lang="en-US" dirty="0"/>
              <a:t>Acquired 20 developers this year from </a:t>
            </a:r>
            <a:r>
              <a:rPr lang="en-US" dirty="0" err="1"/>
              <a:t>Coconstruct</a:t>
            </a:r>
            <a:endParaRPr lang="en-US" dirty="0"/>
          </a:p>
          <a:p>
            <a:r>
              <a:rPr lang="en-US" dirty="0"/>
              <a:t>Adjust to Scale</a:t>
            </a:r>
          </a:p>
          <a:p>
            <a:pPr lvl="1"/>
            <a:r>
              <a:rPr lang="en-US" dirty="0"/>
              <a:t>Dev teams changed from area focus to project focus</a:t>
            </a:r>
          </a:p>
          <a:p>
            <a:pPr lvl="1"/>
            <a:r>
              <a:rPr lang="en-US" dirty="0"/>
              <a:t>Tried teams with different level of skill</a:t>
            </a:r>
          </a:p>
          <a:p>
            <a:r>
              <a:rPr lang="en-US" dirty="0"/>
              <a:t>I’ve seen the experiments; what works and what doesn’t </a:t>
            </a:r>
          </a:p>
        </p:txBody>
      </p:sp>
    </p:spTree>
    <p:extLst>
      <p:ext uri="{BB962C8B-B14F-4D97-AF65-F5344CB8AC3E}">
        <p14:creationId xmlns:p14="http://schemas.microsoft.com/office/powerpoint/2010/main" val="3412654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27540-3A11-4FA6-8B58-545E54755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Childhood Nerd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F98B-3112-47AE-8882-8E12F3652C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Watched all the 90s cartoons</a:t>
            </a:r>
          </a:p>
          <a:p>
            <a:pPr lvl="1"/>
            <a:r>
              <a:rPr lang="en-US" dirty="0"/>
              <a:t>Spider-man, Superman, Batman were the best!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9792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9CEBA-72D7-4C1F-936A-34D0B2E13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Avid Comic Reader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139476-529A-4427-843A-6A15241C01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Occasionally as a kid, more as a student in college (until money was low)</a:t>
            </a:r>
          </a:p>
          <a:p>
            <a:r>
              <a:rPr lang="en-US" dirty="0" err="1"/>
              <a:t>Comixology</a:t>
            </a:r>
            <a:r>
              <a:rPr lang="en-US" dirty="0"/>
              <a:t> Unlimited subscriber</a:t>
            </a:r>
          </a:p>
        </p:txBody>
      </p:sp>
    </p:spTree>
    <p:extLst>
      <p:ext uri="{BB962C8B-B14F-4D97-AF65-F5344CB8AC3E}">
        <p14:creationId xmlns:p14="http://schemas.microsoft.com/office/powerpoint/2010/main" val="3620921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38841-B09F-4C90-8801-80D733626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Proud Nerd Dad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F7FFA7-55A3-4454-9365-FF941DEF3F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6194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9B6CB-2258-4107-B957-2279231DF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History with Buildertrend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5FFEA-6DC5-411F-86AC-D93A481FA5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2016: 1 of ~20 developers</a:t>
            </a:r>
          </a:p>
          <a:p>
            <a:r>
              <a:rPr lang="en-US" dirty="0"/>
              <a:t>2017: Team Lead of 1 of 5, 4-person teams</a:t>
            </a:r>
          </a:p>
          <a:p>
            <a:r>
              <a:rPr lang="en-US" dirty="0"/>
              <a:t>2018: Team Lead of 1 of 7, 8-person teams</a:t>
            </a:r>
          </a:p>
          <a:p>
            <a:r>
              <a:rPr lang="en-US" dirty="0"/>
              <a:t>2019: Trainer. Oversaw onboarding of ??? developers</a:t>
            </a:r>
          </a:p>
          <a:p>
            <a:r>
              <a:rPr lang="en-US" dirty="0"/>
              <a:t>2020: Trainer, overseeing dev team of all new developers</a:t>
            </a:r>
          </a:p>
          <a:p>
            <a:r>
              <a:rPr lang="en-US" dirty="0"/>
              <a:t>2021: Manager, overseeing 3 dev teams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9393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64072-B272-439A-BFC5-D88F71FC8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6D947D-6FE2-4271-BDEF-4F4763C40F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72483"/>
      </p:ext>
    </p:extLst>
  </p:cSld>
  <p:clrMapOvr>
    <a:masterClrMapping/>
  </p:clrMapOvr>
</p:sld>
</file>

<file path=ppt/theme/theme1.xml><?xml version="1.0" encoding="utf-8"?>
<a:theme xmlns:a="http://schemas.openxmlformats.org/drawingml/2006/main" name="ColorBlock_PPT_Template_Arial">
  <a:themeElements>
    <a:clrScheme name="Custom 1">
      <a:dk1>
        <a:srgbClr val="003A57"/>
      </a:dk1>
      <a:lt1>
        <a:srgbClr val="FFFFFF"/>
      </a:lt1>
      <a:dk2>
        <a:srgbClr val="585E68"/>
      </a:dk2>
      <a:lt2>
        <a:srgbClr val="FCFCFC"/>
      </a:lt2>
      <a:accent1>
        <a:srgbClr val="00AEEF"/>
      </a:accent1>
      <a:accent2>
        <a:srgbClr val="00AF9F"/>
      </a:accent2>
      <a:accent3>
        <a:srgbClr val="F6774C"/>
      </a:accent3>
      <a:accent4>
        <a:srgbClr val="FFD663"/>
      </a:accent4>
      <a:accent5>
        <a:srgbClr val="F61E53"/>
      </a:accent5>
      <a:accent6>
        <a:srgbClr val="604099"/>
      </a:accent6>
      <a:hlink>
        <a:srgbClr val="F6774C"/>
      </a:hlink>
      <a:folHlink>
        <a:srgbClr val="F6774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lorBlock_PPT_Template_Arial.pptx" id="{E2EEB463-7CB3-4857-B430-2F2090C176A1}" vid="{C1D68CAF-4BA3-4D7D-A0C4-E4E3C12FD0D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ColorBlock_PPT_Template_Arial</Template>
  <TotalTime>2442</TotalTime>
  <Words>188</Words>
  <Application>Microsoft Office PowerPoint</Application>
  <PresentationFormat>Widescreen</PresentationFormat>
  <Paragraphs>27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Arial</vt:lpstr>
      <vt:lpstr>ColorBlock_PPT_Template_Arial</vt:lpstr>
      <vt:lpstr>What type of superhero do you want on your dev team?</vt:lpstr>
      <vt:lpstr>Why am I qualified to compare superheroes to developers?</vt:lpstr>
      <vt:lpstr>How does this help?</vt:lpstr>
      <vt:lpstr>Childhood Nerd</vt:lpstr>
      <vt:lpstr>Avid Comic Reader</vt:lpstr>
      <vt:lpstr>Proud Nerd Dad</vt:lpstr>
      <vt:lpstr>My History with Buildertrend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Aaron Deming</dc:creator>
  <cp:lastModifiedBy>Aaron Deming</cp:lastModifiedBy>
  <cp:revision>6</cp:revision>
  <dcterms:created xsi:type="dcterms:W3CDTF">2021-07-06T19:26:39Z</dcterms:created>
  <dcterms:modified xsi:type="dcterms:W3CDTF">2021-07-08T12:10:14Z</dcterms:modified>
</cp:coreProperties>
</file>