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58" r:id="rId4"/>
    <p:sldId id="264" r:id="rId5"/>
    <p:sldId id="270" r:id="rId6"/>
    <p:sldId id="266" r:id="rId7"/>
    <p:sldId id="268" r:id="rId8"/>
    <p:sldId id="269" r:id="rId9"/>
    <p:sldId id="259" r:id="rId10"/>
    <p:sldId id="274" r:id="rId11"/>
    <p:sldId id="271" r:id="rId12"/>
    <p:sldId id="272" r:id="rId13"/>
    <p:sldId id="273" r:id="rId14"/>
    <p:sldId id="281" r:id="rId15"/>
    <p:sldId id="279" r:id="rId16"/>
    <p:sldId id="282" r:id="rId17"/>
    <p:sldId id="283" r:id="rId18"/>
    <p:sldId id="284" r:id="rId19"/>
    <p:sldId id="285" r:id="rId20"/>
    <p:sldId id="286" r:id="rId21"/>
    <p:sldId id="260" r:id="rId22"/>
    <p:sldId id="261" r:id="rId23"/>
    <p:sldId id="287" r:id="rId24"/>
    <p:sldId id="288" r:id="rId25"/>
    <p:sldId id="275" r:id="rId26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emir\Dropbox\CommonDocuments\materialDidatico\diversosMaterialDidatico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emir\Dropbox\CommonDocuments\materialDidatico\diversosMaterialDidatico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emir\Dropbox\CommonDocuments\materialDidatico\diversosMaterialDidatico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emir\Dropbox\CommonDocuments\materialDidatico\diversosMaterialDidatico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emir\Dropbox\CommonDocuments\materialDidatico\diversosMaterialDidatico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8.455114822547001E-2"/>
          <c:y val="5.5462184873949702E-2"/>
          <c:w val="0.45093945720250522"/>
          <c:h val="0.65378151260504347"/>
        </c:manualLayout>
      </c:layout>
      <c:scatterChart>
        <c:scatterStyle val="lineMarker"/>
        <c:ser>
          <c:idx val="0"/>
          <c:order val="0"/>
          <c:tx>
            <c:strRef>
              <c:f>Plan1!$H$4</c:f>
              <c:strCache>
                <c:ptCount val="1"/>
                <c:pt idx="0">
                  <c:v>underprediction</c:v>
                </c:pt>
              </c:strCache>
            </c:strRef>
          </c:tx>
          <c:spPr>
            <a:ln w="38100">
              <a:solidFill>
                <a:srgbClr val="000080"/>
              </a:solidFill>
              <a:prstDash val="solid"/>
            </a:ln>
          </c:spPr>
          <c:marker>
            <c:symbol val="diamond"/>
            <c:size val="9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Plan1!$G$5:$G$15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0.30000000000000027</c:v>
                </c:pt>
                <c:pt idx="4">
                  <c:v>0.4</c:v>
                </c:pt>
                <c:pt idx="5">
                  <c:v>0.5</c:v>
                </c:pt>
                <c:pt idx="6">
                  <c:v>0.60000000000000042</c:v>
                </c:pt>
                <c:pt idx="7">
                  <c:v>0.7000000000000004</c:v>
                </c:pt>
                <c:pt idx="8">
                  <c:v>0.79999999999999993</c:v>
                </c:pt>
                <c:pt idx="9">
                  <c:v>0.9</c:v>
                </c:pt>
                <c:pt idx="10">
                  <c:v>0.99999999999999989</c:v>
                </c:pt>
              </c:numCache>
            </c:numRef>
          </c:xVal>
          <c:yVal>
            <c:numRef>
              <c:f>Plan1!$H$5:$H$15</c:f>
              <c:numCache>
                <c:formatCode>General</c:formatCode>
                <c:ptCount val="11"/>
                <c:pt idx="0">
                  <c:v>0</c:v>
                </c:pt>
                <c:pt idx="1">
                  <c:v>0.18181818181818199</c:v>
                </c:pt>
                <c:pt idx="2">
                  <c:v>0.33333333333333331</c:v>
                </c:pt>
                <c:pt idx="3">
                  <c:v>0.4615384615384619</c:v>
                </c:pt>
                <c:pt idx="4">
                  <c:v>0.57142857142857206</c:v>
                </c:pt>
                <c:pt idx="5">
                  <c:v>0.66666666666666663</c:v>
                </c:pt>
                <c:pt idx="6">
                  <c:v>0.75000000000000044</c:v>
                </c:pt>
                <c:pt idx="7">
                  <c:v>0.82352941176470584</c:v>
                </c:pt>
                <c:pt idx="8">
                  <c:v>0.88888888888888951</c:v>
                </c:pt>
                <c:pt idx="9">
                  <c:v>0.94736842105263108</c:v>
                </c:pt>
                <c:pt idx="10">
                  <c:v>0.99999999999999989</c:v>
                </c:pt>
              </c:numCache>
            </c:numRef>
          </c:yVal>
        </c:ser>
        <c:ser>
          <c:idx val="1"/>
          <c:order val="1"/>
          <c:tx>
            <c:strRef>
              <c:f>Plan1!$I$4</c:f>
              <c:strCache>
                <c:ptCount val="1"/>
                <c:pt idx="0">
                  <c:v>overprediction</c:v>
                </c:pt>
              </c:strCache>
            </c:strRef>
          </c:tx>
          <c:spPr>
            <a:ln w="38100">
              <a:solidFill>
                <a:srgbClr val="FF00FF"/>
              </a:solidFill>
              <a:prstDash val="solid"/>
            </a:ln>
          </c:spPr>
          <c:marker>
            <c:symbol val="square"/>
            <c:size val="9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Plan1!$G$5:$G$15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0.30000000000000027</c:v>
                </c:pt>
                <c:pt idx="4">
                  <c:v>0.4</c:v>
                </c:pt>
                <c:pt idx="5">
                  <c:v>0.5</c:v>
                </c:pt>
                <c:pt idx="6">
                  <c:v>0.60000000000000042</c:v>
                </c:pt>
                <c:pt idx="7">
                  <c:v>0.7000000000000004</c:v>
                </c:pt>
                <c:pt idx="8">
                  <c:v>0.79999999999999993</c:v>
                </c:pt>
                <c:pt idx="9">
                  <c:v>0.9</c:v>
                </c:pt>
                <c:pt idx="10">
                  <c:v>0.99999999999999989</c:v>
                </c:pt>
              </c:numCache>
            </c:numRef>
          </c:xVal>
          <c:yVal>
            <c:numRef>
              <c:f>Plan1!$I$5:$I$15</c:f>
              <c:numCache>
                <c:formatCode>General</c:formatCode>
                <c:ptCount val="11"/>
                <c:pt idx="0">
                  <c:v>0</c:v>
                </c:pt>
                <c:pt idx="1">
                  <c:v>5.2631578947368432E-2</c:v>
                </c:pt>
                <c:pt idx="2">
                  <c:v>0.11111111111111117</c:v>
                </c:pt>
                <c:pt idx="3">
                  <c:v>0.17647058823529421</c:v>
                </c:pt>
                <c:pt idx="4">
                  <c:v>0.25</c:v>
                </c:pt>
                <c:pt idx="5">
                  <c:v>0.33333333333333331</c:v>
                </c:pt>
                <c:pt idx="6">
                  <c:v>0.42857142857142849</c:v>
                </c:pt>
                <c:pt idx="7">
                  <c:v>0.53846153846153844</c:v>
                </c:pt>
                <c:pt idx="8">
                  <c:v>0.66666666666666663</c:v>
                </c:pt>
                <c:pt idx="9">
                  <c:v>0.81818181818181845</c:v>
                </c:pt>
                <c:pt idx="10">
                  <c:v>0.99999999999999989</c:v>
                </c:pt>
              </c:numCache>
            </c:numRef>
          </c:yVal>
        </c:ser>
        <c:ser>
          <c:idx val="2"/>
          <c:order val="2"/>
          <c:tx>
            <c:strRef>
              <c:f>Plan1!$J$4</c:f>
              <c:strCache>
                <c:ptCount val="1"/>
                <c:pt idx="0">
                  <c:v>underextremity</c:v>
                </c:pt>
              </c:strCache>
            </c:strRef>
          </c:tx>
          <c:spPr>
            <a:ln w="38100">
              <a:solidFill>
                <a:srgbClr val="FFFF00"/>
              </a:solidFill>
              <a:prstDash val="solid"/>
            </a:ln>
          </c:spPr>
          <c:marker>
            <c:symbol val="triangle"/>
            <c:size val="9"/>
            <c:spPr>
              <a:solidFill>
                <a:srgbClr val="FFFF0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xVal>
            <c:numRef>
              <c:f>Plan1!$G$5:$G$15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0.30000000000000027</c:v>
                </c:pt>
                <c:pt idx="4">
                  <c:v>0.4</c:v>
                </c:pt>
                <c:pt idx="5">
                  <c:v>0.5</c:v>
                </c:pt>
                <c:pt idx="6">
                  <c:v>0.60000000000000042</c:v>
                </c:pt>
                <c:pt idx="7">
                  <c:v>0.7000000000000004</c:v>
                </c:pt>
                <c:pt idx="8">
                  <c:v>0.79999999999999993</c:v>
                </c:pt>
                <c:pt idx="9">
                  <c:v>0.9</c:v>
                </c:pt>
                <c:pt idx="10">
                  <c:v>0.99999999999999989</c:v>
                </c:pt>
              </c:numCache>
            </c:numRef>
          </c:xVal>
          <c:yVal>
            <c:numRef>
              <c:f>Plan1!$J$5:$J$15</c:f>
              <c:numCache>
                <c:formatCode>General</c:formatCode>
                <c:ptCount val="11"/>
                <c:pt idx="0">
                  <c:v>0</c:v>
                </c:pt>
                <c:pt idx="1">
                  <c:v>1.8181818181818205E-2</c:v>
                </c:pt>
                <c:pt idx="2">
                  <c:v>8.5714285714285743E-2</c:v>
                </c:pt>
                <c:pt idx="3">
                  <c:v>0.21600000000000019</c:v>
                </c:pt>
                <c:pt idx="4">
                  <c:v>0.4</c:v>
                </c:pt>
                <c:pt idx="5">
                  <c:v>0.60000000000000042</c:v>
                </c:pt>
                <c:pt idx="6">
                  <c:v>0.77142857142857202</c:v>
                </c:pt>
                <c:pt idx="7">
                  <c:v>0.89090909090909176</c:v>
                </c:pt>
                <c:pt idx="8">
                  <c:v>0.96000000000000041</c:v>
                </c:pt>
                <c:pt idx="9">
                  <c:v>0.99183673469387812</c:v>
                </c:pt>
                <c:pt idx="10">
                  <c:v>1</c:v>
                </c:pt>
              </c:numCache>
            </c:numRef>
          </c:yVal>
        </c:ser>
        <c:ser>
          <c:idx val="3"/>
          <c:order val="3"/>
          <c:tx>
            <c:strRef>
              <c:f>Plan1!$K$4</c:f>
              <c:strCache>
                <c:ptCount val="1"/>
                <c:pt idx="0">
                  <c:v>overextremity</c:v>
                </c:pt>
              </c:strCache>
            </c:strRef>
          </c:tx>
          <c:spPr>
            <a:ln w="38100">
              <a:solidFill>
                <a:srgbClr val="00FFFF"/>
              </a:solidFill>
              <a:prstDash val="solid"/>
            </a:ln>
          </c:spPr>
          <c:marker>
            <c:symbol val="x"/>
            <c:size val="9"/>
            <c:spPr>
              <a:noFill/>
              <a:ln>
                <a:solidFill>
                  <a:srgbClr val="00FFFF"/>
                </a:solidFill>
                <a:prstDash val="solid"/>
              </a:ln>
            </c:spPr>
          </c:marker>
          <c:xVal>
            <c:numRef>
              <c:f>Plan1!$G$5:$G$15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0.30000000000000027</c:v>
                </c:pt>
                <c:pt idx="4">
                  <c:v>0.4</c:v>
                </c:pt>
                <c:pt idx="5">
                  <c:v>0.5</c:v>
                </c:pt>
                <c:pt idx="6">
                  <c:v>0.60000000000000042</c:v>
                </c:pt>
                <c:pt idx="7">
                  <c:v>0.7000000000000004</c:v>
                </c:pt>
                <c:pt idx="8">
                  <c:v>0.79999999999999993</c:v>
                </c:pt>
                <c:pt idx="9">
                  <c:v>0.9</c:v>
                </c:pt>
                <c:pt idx="10">
                  <c:v>0.99999999999999989</c:v>
                </c:pt>
              </c:numCache>
            </c:numRef>
          </c:xVal>
          <c:yVal>
            <c:numRef>
              <c:f>Plan1!$K$5:$K$15</c:f>
              <c:numCache>
                <c:formatCode>General</c:formatCode>
                <c:ptCount val="11"/>
                <c:pt idx="0">
                  <c:v>0</c:v>
                </c:pt>
                <c:pt idx="1">
                  <c:v>0.25</c:v>
                </c:pt>
                <c:pt idx="2">
                  <c:v>0.33333333333333331</c:v>
                </c:pt>
                <c:pt idx="3">
                  <c:v>0.39564392373896023</c:v>
                </c:pt>
                <c:pt idx="4">
                  <c:v>0.44948974278317833</c:v>
                </c:pt>
                <c:pt idx="5">
                  <c:v>0.5</c:v>
                </c:pt>
                <c:pt idx="6">
                  <c:v>0.5505102572168219</c:v>
                </c:pt>
                <c:pt idx="7">
                  <c:v>0.60435607626104004</c:v>
                </c:pt>
                <c:pt idx="8">
                  <c:v>0.66666666666666663</c:v>
                </c:pt>
                <c:pt idx="9">
                  <c:v>0.75000000000000033</c:v>
                </c:pt>
                <c:pt idx="10">
                  <c:v>0.99999998946328794</c:v>
                </c:pt>
              </c:numCache>
            </c:numRef>
          </c:yVal>
        </c:ser>
        <c:ser>
          <c:idx val="4"/>
          <c:order val="4"/>
          <c:tx>
            <c:strRef>
              <c:f>Plan1!$L$4</c:f>
              <c:strCache>
                <c:ptCount val="1"/>
                <c:pt idx="0">
                  <c:v>calibrated</c:v>
                </c:pt>
              </c:strCache>
            </c:strRef>
          </c:tx>
          <c:spPr>
            <a:ln w="38100">
              <a:solidFill>
                <a:srgbClr val="800080"/>
              </a:solidFill>
              <a:prstDash val="solid"/>
            </a:ln>
          </c:spPr>
          <c:marker>
            <c:symbol val="star"/>
            <c:size val="9"/>
            <c:spPr>
              <a:noFill/>
              <a:ln>
                <a:solidFill>
                  <a:srgbClr val="800080"/>
                </a:solidFill>
                <a:prstDash val="solid"/>
              </a:ln>
            </c:spPr>
          </c:marker>
          <c:xVal>
            <c:numRef>
              <c:f>Plan1!$G$5:$G$15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0.30000000000000027</c:v>
                </c:pt>
                <c:pt idx="4">
                  <c:v>0.4</c:v>
                </c:pt>
                <c:pt idx="5">
                  <c:v>0.5</c:v>
                </c:pt>
                <c:pt idx="6">
                  <c:v>0.60000000000000042</c:v>
                </c:pt>
                <c:pt idx="7">
                  <c:v>0.7000000000000004</c:v>
                </c:pt>
                <c:pt idx="8">
                  <c:v>0.79999999999999993</c:v>
                </c:pt>
                <c:pt idx="9">
                  <c:v>0.9</c:v>
                </c:pt>
                <c:pt idx="10">
                  <c:v>0.99999999999999989</c:v>
                </c:pt>
              </c:numCache>
            </c:numRef>
          </c:xVal>
          <c:yVal>
            <c:numRef>
              <c:f>Plan1!$L$5:$L$15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0.30000000000000027</c:v>
                </c:pt>
                <c:pt idx="4">
                  <c:v>0.4</c:v>
                </c:pt>
                <c:pt idx="5">
                  <c:v>0.5</c:v>
                </c:pt>
                <c:pt idx="6">
                  <c:v>0.60000000000000031</c:v>
                </c:pt>
                <c:pt idx="7">
                  <c:v>0.7000000000000004</c:v>
                </c:pt>
                <c:pt idx="8">
                  <c:v>0.79999999999999993</c:v>
                </c:pt>
                <c:pt idx="9">
                  <c:v>0.9</c:v>
                </c:pt>
                <c:pt idx="10">
                  <c:v>0.99999999999999989</c:v>
                </c:pt>
              </c:numCache>
            </c:numRef>
          </c:yVal>
        </c:ser>
        <c:axId val="59436032"/>
        <c:axId val="61961728"/>
      </c:scatterChart>
      <c:valAx>
        <c:axId val="59436032"/>
        <c:scaling>
          <c:orientation val="minMax"/>
          <c:max val="1"/>
        </c:scaling>
        <c:axPos val="b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550" b="0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pt-BR"/>
                  <a:t>probab emitida</a:t>
                </a:r>
              </a:p>
            </c:rich>
          </c:tx>
          <c:layout>
            <c:manualLayout>
              <c:xMode val="edge"/>
              <c:yMode val="edge"/>
              <c:x val="0.24112734864300625"/>
              <c:y val="0.7831932773109247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50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pt-BR"/>
          </a:p>
        </c:txPr>
        <c:crossAx val="61961728"/>
        <c:crosses val="autoZero"/>
        <c:crossBetween val="midCat"/>
        <c:majorUnit val="0.1"/>
      </c:valAx>
      <c:valAx>
        <c:axId val="61961728"/>
        <c:scaling>
          <c:orientation val="minMax"/>
          <c:max val="1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550" b="0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pt-BR"/>
                  <a:t>probab esperada</a:t>
                </a:r>
              </a:p>
            </c:rich>
          </c:tx>
          <c:layout>
            <c:manualLayout>
              <c:xMode val="edge"/>
              <c:yMode val="edge"/>
              <c:x val="0"/>
              <c:y val="0.24705882352941191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50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pt-BR"/>
          </a:p>
        </c:txPr>
        <c:crossAx val="59436032"/>
        <c:crosses val="autoZero"/>
        <c:crossBetween val="midCat"/>
        <c:majorUnit val="0.1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3674321503131542"/>
          <c:y val="0.84705882352941286"/>
          <c:w val="0.34133611691023003"/>
          <c:h val="0.13613445378151259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195" b="0" i="0" u="none" strike="noStrike" baseline="0">
              <a:solidFill>
                <a:srgbClr val="000000"/>
              </a:solidFill>
              <a:latin typeface="Times New Roman"/>
              <a:ea typeface="Times New Roman"/>
              <a:cs typeface="Times New Roman"/>
            </a:defRPr>
          </a:pPr>
          <a:endParaRPr lang="pt-BR"/>
        </a:p>
      </c:txPr>
    </c:legend>
    <c:plotVisOnly val="1"/>
    <c:dispBlanksAs val="gap"/>
  </c:chart>
  <c:spPr>
    <a:noFill/>
    <a:ln w="9525">
      <a:noFill/>
    </a:ln>
  </c:spPr>
  <c:txPr>
    <a:bodyPr/>
    <a:lstStyle/>
    <a:p>
      <a:pPr>
        <a:defRPr sz="13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pt-B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8.4551148225469969E-2"/>
          <c:y val="5.5462184873949688E-2"/>
          <c:w val="0.45093945720250522"/>
          <c:h val="0.65378151260504347"/>
        </c:manualLayout>
      </c:layout>
      <c:scatterChart>
        <c:scatterStyle val="lineMarker"/>
        <c:ser>
          <c:idx val="0"/>
          <c:order val="0"/>
          <c:tx>
            <c:strRef>
              <c:f>Plan1!$H$4</c:f>
              <c:strCache>
                <c:ptCount val="1"/>
                <c:pt idx="0">
                  <c:v>underprediction</c:v>
                </c:pt>
              </c:strCache>
            </c:strRef>
          </c:tx>
          <c:spPr>
            <a:ln w="38100">
              <a:solidFill>
                <a:srgbClr val="000080"/>
              </a:solidFill>
              <a:prstDash val="solid"/>
            </a:ln>
          </c:spPr>
          <c:marker>
            <c:symbol val="diamond"/>
            <c:size val="9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Plan1!$G$5:$G$15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0.30000000000000027</c:v>
                </c:pt>
                <c:pt idx="4">
                  <c:v>0.4</c:v>
                </c:pt>
                <c:pt idx="5">
                  <c:v>0.5</c:v>
                </c:pt>
                <c:pt idx="6">
                  <c:v>0.60000000000000042</c:v>
                </c:pt>
                <c:pt idx="7">
                  <c:v>0.7000000000000004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</c:numCache>
            </c:numRef>
          </c:xVal>
          <c:yVal>
            <c:numRef>
              <c:f>Plan1!$H$5:$H$15</c:f>
              <c:numCache>
                <c:formatCode>General</c:formatCode>
                <c:ptCount val="11"/>
                <c:pt idx="0">
                  <c:v>0</c:v>
                </c:pt>
                <c:pt idx="1">
                  <c:v>0.18181818181818199</c:v>
                </c:pt>
                <c:pt idx="2">
                  <c:v>0.33333333333333331</c:v>
                </c:pt>
                <c:pt idx="3">
                  <c:v>0.4615384615384619</c:v>
                </c:pt>
                <c:pt idx="4">
                  <c:v>0.57142857142857206</c:v>
                </c:pt>
                <c:pt idx="5">
                  <c:v>0.66666666666666663</c:v>
                </c:pt>
                <c:pt idx="6">
                  <c:v>0.75000000000000044</c:v>
                </c:pt>
                <c:pt idx="7">
                  <c:v>0.82352941176470584</c:v>
                </c:pt>
                <c:pt idx="8">
                  <c:v>0.88888888888888884</c:v>
                </c:pt>
                <c:pt idx="9">
                  <c:v>0.94736842105263108</c:v>
                </c:pt>
                <c:pt idx="10">
                  <c:v>0.99999999999999989</c:v>
                </c:pt>
              </c:numCache>
            </c:numRef>
          </c:yVal>
        </c:ser>
        <c:ser>
          <c:idx val="4"/>
          <c:order val="1"/>
          <c:tx>
            <c:strRef>
              <c:f>Plan1!$L$4</c:f>
              <c:strCache>
                <c:ptCount val="1"/>
                <c:pt idx="0">
                  <c:v>calibrated</c:v>
                </c:pt>
              </c:strCache>
            </c:strRef>
          </c:tx>
          <c:spPr>
            <a:ln w="38100">
              <a:solidFill>
                <a:srgbClr val="800080"/>
              </a:solidFill>
              <a:prstDash val="solid"/>
            </a:ln>
          </c:spPr>
          <c:marker>
            <c:symbol val="star"/>
            <c:size val="9"/>
            <c:spPr>
              <a:noFill/>
              <a:ln>
                <a:solidFill>
                  <a:srgbClr val="800080"/>
                </a:solidFill>
                <a:prstDash val="solid"/>
              </a:ln>
            </c:spPr>
          </c:marker>
          <c:xVal>
            <c:numRef>
              <c:f>Plan1!$G$5:$G$15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0.30000000000000027</c:v>
                </c:pt>
                <c:pt idx="4">
                  <c:v>0.4</c:v>
                </c:pt>
                <c:pt idx="5">
                  <c:v>0.5</c:v>
                </c:pt>
                <c:pt idx="6">
                  <c:v>0.60000000000000042</c:v>
                </c:pt>
                <c:pt idx="7">
                  <c:v>0.7000000000000004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</c:numCache>
            </c:numRef>
          </c:xVal>
          <c:yVal>
            <c:numRef>
              <c:f>Plan1!$L$5:$L$15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0.30000000000000027</c:v>
                </c:pt>
                <c:pt idx="4">
                  <c:v>0.4</c:v>
                </c:pt>
                <c:pt idx="5">
                  <c:v>0.5</c:v>
                </c:pt>
                <c:pt idx="6">
                  <c:v>0.59999999999999987</c:v>
                </c:pt>
                <c:pt idx="7">
                  <c:v>0.7000000000000004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</c:numCache>
            </c:numRef>
          </c:yVal>
        </c:ser>
        <c:axId val="61986688"/>
        <c:axId val="62140800"/>
      </c:scatterChart>
      <c:valAx>
        <c:axId val="61986688"/>
        <c:scaling>
          <c:orientation val="minMax"/>
          <c:max val="1"/>
        </c:scaling>
        <c:axPos val="b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550" b="0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pt-BR"/>
                  <a:t>probab emitida</a:t>
                </a:r>
              </a:p>
            </c:rich>
          </c:tx>
          <c:layout>
            <c:manualLayout>
              <c:xMode val="edge"/>
              <c:yMode val="edge"/>
              <c:x val="0.24112734864300625"/>
              <c:y val="0.7831932773109247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50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pt-BR"/>
          </a:p>
        </c:txPr>
        <c:crossAx val="62140800"/>
        <c:crosses val="autoZero"/>
        <c:crossBetween val="midCat"/>
        <c:majorUnit val="0.1"/>
      </c:valAx>
      <c:valAx>
        <c:axId val="62140800"/>
        <c:scaling>
          <c:orientation val="minMax"/>
          <c:max val="1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550" b="0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pt-BR"/>
                  <a:t>probab esperada</a:t>
                </a:r>
              </a:p>
            </c:rich>
          </c:tx>
          <c:layout>
            <c:manualLayout>
              <c:xMode val="edge"/>
              <c:yMode val="edge"/>
              <c:x val="0"/>
              <c:y val="0.24705882352941191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50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pt-BR"/>
          </a:p>
        </c:txPr>
        <c:crossAx val="61986688"/>
        <c:crosses val="autoZero"/>
        <c:crossBetween val="midCat"/>
        <c:majorUnit val="0.1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3674321503131542"/>
          <c:y val="0.84705882352941286"/>
          <c:w val="0.3413361169102298"/>
          <c:h val="0.13613445378151259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195" b="0" i="0" u="none" strike="noStrike" baseline="0">
              <a:solidFill>
                <a:srgbClr val="000000"/>
              </a:solidFill>
              <a:latin typeface="Times New Roman"/>
              <a:ea typeface="Times New Roman"/>
              <a:cs typeface="Times New Roman"/>
            </a:defRPr>
          </a:pPr>
          <a:endParaRPr lang="pt-BR"/>
        </a:p>
      </c:txPr>
    </c:legend>
    <c:plotVisOnly val="1"/>
    <c:dispBlanksAs val="gap"/>
  </c:chart>
  <c:spPr>
    <a:noFill/>
    <a:ln w="9525">
      <a:noFill/>
    </a:ln>
  </c:spPr>
  <c:txPr>
    <a:bodyPr/>
    <a:lstStyle/>
    <a:p>
      <a:pPr>
        <a:defRPr sz="13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8.4551148225469969E-2"/>
          <c:y val="5.5462184873949688E-2"/>
          <c:w val="0.45093945720250522"/>
          <c:h val="0.65378151260504347"/>
        </c:manualLayout>
      </c:layout>
      <c:scatterChart>
        <c:scatterStyle val="lineMarker"/>
        <c:ser>
          <c:idx val="1"/>
          <c:order val="0"/>
          <c:tx>
            <c:strRef>
              <c:f>Plan1!$I$4</c:f>
              <c:strCache>
                <c:ptCount val="1"/>
                <c:pt idx="0">
                  <c:v>overprediction</c:v>
                </c:pt>
              </c:strCache>
            </c:strRef>
          </c:tx>
          <c:spPr>
            <a:ln w="38100">
              <a:solidFill>
                <a:srgbClr val="FF00FF"/>
              </a:solidFill>
              <a:prstDash val="solid"/>
            </a:ln>
          </c:spPr>
          <c:marker>
            <c:symbol val="square"/>
            <c:size val="9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Plan1!$G$5:$G$15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0.30000000000000027</c:v>
                </c:pt>
                <c:pt idx="4">
                  <c:v>0.4</c:v>
                </c:pt>
                <c:pt idx="5">
                  <c:v>0.5</c:v>
                </c:pt>
                <c:pt idx="6">
                  <c:v>0.60000000000000042</c:v>
                </c:pt>
                <c:pt idx="7">
                  <c:v>0.7000000000000004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</c:numCache>
            </c:numRef>
          </c:xVal>
          <c:yVal>
            <c:numRef>
              <c:f>Plan1!$I$5:$I$15</c:f>
              <c:numCache>
                <c:formatCode>General</c:formatCode>
                <c:ptCount val="11"/>
                <c:pt idx="0">
                  <c:v>0</c:v>
                </c:pt>
                <c:pt idx="1">
                  <c:v>5.2631578947368432E-2</c:v>
                </c:pt>
                <c:pt idx="2">
                  <c:v>0.1111111111111111</c:v>
                </c:pt>
                <c:pt idx="3">
                  <c:v>0.17647058823529421</c:v>
                </c:pt>
                <c:pt idx="4">
                  <c:v>0.25</c:v>
                </c:pt>
                <c:pt idx="5">
                  <c:v>0.33333333333333331</c:v>
                </c:pt>
                <c:pt idx="6">
                  <c:v>0.42857142857142849</c:v>
                </c:pt>
                <c:pt idx="7">
                  <c:v>0.53846153846153844</c:v>
                </c:pt>
                <c:pt idx="8">
                  <c:v>0.66666666666666663</c:v>
                </c:pt>
                <c:pt idx="9">
                  <c:v>0.81818181818181845</c:v>
                </c:pt>
                <c:pt idx="10">
                  <c:v>0.99999999999999989</c:v>
                </c:pt>
              </c:numCache>
            </c:numRef>
          </c:yVal>
        </c:ser>
        <c:ser>
          <c:idx val="4"/>
          <c:order val="1"/>
          <c:tx>
            <c:strRef>
              <c:f>Plan1!$L$4</c:f>
              <c:strCache>
                <c:ptCount val="1"/>
                <c:pt idx="0">
                  <c:v>calibrated</c:v>
                </c:pt>
              </c:strCache>
            </c:strRef>
          </c:tx>
          <c:spPr>
            <a:ln w="38100">
              <a:solidFill>
                <a:srgbClr val="800080"/>
              </a:solidFill>
              <a:prstDash val="solid"/>
            </a:ln>
          </c:spPr>
          <c:marker>
            <c:symbol val="star"/>
            <c:size val="9"/>
            <c:spPr>
              <a:noFill/>
              <a:ln>
                <a:solidFill>
                  <a:srgbClr val="800080"/>
                </a:solidFill>
                <a:prstDash val="solid"/>
              </a:ln>
            </c:spPr>
          </c:marker>
          <c:xVal>
            <c:numRef>
              <c:f>Plan1!$G$5:$G$15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0.30000000000000027</c:v>
                </c:pt>
                <c:pt idx="4">
                  <c:v>0.4</c:v>
                </c:pt>
                <c:pt idx="5">
                  <c:v>0.5</c:v>
                </c:pt>
                <c:pt idx="6">
                  <c:v>0.60000000000000042</c:v>
                </c:pt>
                <c:pt idx="7">
                  <c:v>0.7000000000000004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</c:numCache>
            </c:numRef>
          </c:xVal>
          <c:yVal>
            <c:numRef>
              <c:f>Plan1!$L$5:$L$15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0.30000000000000027</c:v>
                </c:pt>
                <c:pt idx="4">
                  <c:v>0.4</c:v>
                </c:pt>
                <c:pt idx="5">
                  <c:v>0.5</c:v>
                </c:pt>
                <c:pt idx="6">
                  <c:v>0.59999999999999987</c:v>
                </c:pt>
                <c:pt idx="7">
                  <c:v>0.7000000000000004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</c:numCache>
            </c:numRef>
          </c:yVal>
        </c:ser>
        <c:axId val="62190336"/>
        <c:axId val="62192640"/>
      </c:scatterChart>
      <c:valAx>
        <c:axId val="62190336"/>
        <c:scaling>
          <c:orientation val="minMax"/>
          <c:max val="1"/>
        </c:scaling>
        <c:axPos val="b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550" b="0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pt-BR"/>
                  <a:t>probab emitida</a:t>
                </a:r>
              </a:p>
            </c:rich>
          </c:tx>
          <c:layout>
            <c:manualLayout>
              <c:xMode val="edge"/>
              <c:yMode val="edge"/>
              <c:x val="0.24112734864300625"/>
              <c:y val="0.7831932773109247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50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pt-BR"/>
          </a:p>
        </c:txPr>
        <c:crossAx val="62192640"/>
        <c:crosses val="autoZero"/>
        <c:crossBetween val="midCat"/>
        <c:majorUnit val="0.1"/>
      </c:valAx>
      <c:valAx>
        <c:axId val="62192640"/>
        <c:scaling>
          <c:orientation val="minMax"/>
          <c:max val="1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550" b="0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pt-BR"/>
                  <a:t>probab esperada</a:t>
                </a:r>
              </a:p>
            </c:rich>
          </c:tx>
          <c:layout>
            <c:manualLayout>
              <c:xMode val="edge"/>
              <c:yMode val="edge"/>
              <c:x val="0"/>
              <c:y val="0.24705882352941191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50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pt-BR"/>
          </a:p>
        </c:txPr>
        <c:crossAx val="62190336"/>
        <c:crosses val="autoZero"/>
        <c:crossBetween val="midCat"/>
        <c:majorUnit val="0.1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3674321503131542"/>
          <c:y val="0.84705882352941286"/>
          <c:w val="0.3413361169102298"/>
          <c:h val="0.13613445378151259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195" b="0" i="0" u="none" strike="noStrike" baseline="0">
              <a:solidFill>
                <a:srgbClr val="000000"/>
              </a:solidFill>
              <a:latin typeface="Times New Roman"/>
              <a:ea typeface="Times New Roman"/>
              <a:cs typeface="Times New Roman"/>
            </a:defRPr>
          </a:pPr>
          <a:endParaRPr lang="pt-BR"/>
        </a:p>
      </c:txPr>
    </c:legend>
    <c:plotVisOnly val="1"/>
    <c:dispBlanksAs val="gap"/>
  </c:chart>
  <c:spPr>
    <a:noFill/>
    <a:ln w="9525">
      <a:noFill/>
    </a:ln>
  </c:spPr>
  <c:txPr>
    <a:bodyPr/>
    <a:lstStyle/>
    <a:p>
      <a:pPr>
        <a:defRPr sz="13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8.4551148225469969E-2"/>
          <c:y val="5.5462184873949688E-2"/>
          <c:w val="0.45093945720250522"/>
          <c:h val="0.65378151260504347"/>
        </c:manualLayout>
      </c:layout>
      <c:scatterChart>
        <c:scatterStyle val="lineMarker"/>
        <c:ser>
          <c:idx val="3"/>
          <c:order val="0"/>
          <c:tx>
            <c:strRef>
              <c:f>Plan1!$K$4</c:f>
              <c:strCache>
                <c:ptCount val="1"/>
                <c:pt idx="0">
                  <c:v>overextremity</c:v>
                </c:pt>
              </c:strCache>
            </c:strRef>
          </c:tx>
          <c:spPr>
            <a:ln w="38100">
              <a:solidFill>
                <a:srgbClr val="00FFFF"/>
              </a:solidFill>
              <a:prstDash val="solid"/>
            </a:ln>
          </c:spPr>
          <c:marker>
            <c:symbol val="x"/>
            <c:size val="9"/>
            <c:spPr>
              <a:noFill/>
              <a:ln>
                <a:solidFill>
                  <a:srgbClr val="00FFFF"/>
                </a:solidFill>
                <a:prstDash val="solid"/>
              </a:ln>
            </c:spPr>
          </c:marker>
          <c:xVal>
            <c:numRef>
              <c:f>Plan1!$G$5:$G$15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0.30000000000000027</c:v>
                </c:pt>
                <c:pt idx="4">
                  <c:v>0.4</c:v>
                </c:pt>
                <c:pt idx="5">
                  <c:v>0.5</c:v>
                </c:pt>
                <c:pt idx="6">
                  <c:v>0.60000000000000042</c:v>
                </c:pt>
                <c:pt idx="7">
                  <c:v>0.7000000000000004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</c:numCache>
            </c:numRef>
          </c:xVal>
          <c:yVal>
            <c:numRef>
              <c:f>Plan1!$K$5:$K$15</c:f>
              <c:numCache>
                <c:formatCode>General</c:formatCode>
                <c:ptCount val="11"/>
                <c:pt idx="0">
                  <c:v>0</c:v>
                </c:pt>
                <c:pt idx="1">
                  <c:v>0.25</c:v>
                </c:pt>
                <c:pt idx="2">
                  <c:v>0.33333333333333331</c:v>
                </c:pt>
                <c:pt idx="3">
                  <c:v>0.39564392373896023</c:v>
                </c:pt>
                <c:pt idx="4">
                  <c:v>0.4494897427831781</c:v>
                </c:pt>
                <c:pt idx="5">
                  <c:v>0.5</c:v>
                </c:pt>
                <c:pt idx="6">
                  <c:v>0.5505102572168219</c:v>
                </c:pt>
                <c:pt idx="7">
                  <c:v>0.60435607626104004</c:v>
                </c:pt>
                <c:pt idx="8">
                  <c:v>0.66666666666666663</c:v>
                </c:pt>
                <c:pt idx="9">
                  <c:v>0.75000000000000033</c:v>
                </c:pt>
                <c:pt idx="10">
                  <c:v>0.99999998946328794</c:v>
                </c:pt>
              </c:numCache>
            </c:numRef>
          </c:yVal>
        </c:ser>
        <c:ser>
          <c:idx val="4"/>
          <c:order val="1"/>
          <c:tx>
            <c:strRef>
              <c:f>Plan1!$L$4</c:f>
              <c:strCache>
                <c:ptCount val="1"/>
                <c:pt idx="0">
                  <c:v>calibrated</c:v>
                </c:pt>
              </c:strCache>
            </c:strRef>
          </c:tx>
          <c:spPr>
            <a:ln w="38100">
              <a:solidFill>
                <a:srgbClr val="800080"/>
              </a:solidFill>
              <a:prstDash val="solid"/>
            </a:ln>
          </c:spPr>
          <c:marker>
            <c:symbol val="star"/>
            <c:size val="9"/>
            <c:spPr>
              <a:noFill/>
              <a:ln>
                <a:solidFill>
                  <a:srgbClr val="800080"/>
                </a:solidFill>
                <a:prstDash val="solid"/>
              </a:ln>
            </c:spPr>
          </c:marker>
          <c:xVal>
            <c:numRef>
              <c:f>Plan1!$G$5:$G$15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0.30000000000000027</c:v>
                </c:pt>
                <c:pt idx="4">
                  <c:v>0.4</c:v>
                </c:pt>
                <c:pt idx="5">
                  <c:v>0.5</c:v>
                </c:pt>
                <c:pt idx="6">
                  <c:v>0.60000000000000042</c:v>
                </c:pt>
                <c:pt idx="7">
                  <c:v>0.7000000000000004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</c:numCache>
            </c:numRef>
          </c:xVal>
          <c:yVal>
            <c:numRef>
              <c:f>Plan1!$L$5:$L$15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0.30000000000000027</c:v>
                </c:pt>
                <c:pt idx="4">
                  <c:v>0.4</c:v>
                </c:pt>
                <c:pt idx="5">
                  <c:v>0.5</c:v>
                </c:pt>
                <c:pt idx="6">
                  <c:v>0.59999999999999987</c:v>
                </c:pt>
                <c:pt idx="7">
                  <c:v>0.7000000000000004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</c:numCache>
            </c:numRef>
          </c:yVal>
        </c:ser>
        <c:axId val="63396864"/>
        <c:axId val="63424000"/>
      </c:scatterChart>
      <c:valAx>
        <c:axId val="63396864"/>
        <c:scaling>
          <c:orientation val="minMax"/>
          <c:max val="1"/>
        </c:scaling>
        <c:axPos val="b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550" b="0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pt-BR"/>
                  <a:t>probab emitida</a:t>
                </a:r>
              </a:p>
            </c:rich>
          </c:tx>
          <c:layout>
            <c:manualLayout>
              <c:xMode val="edge"/>
              <c:yMode val="edge"/>
              <c:x val="0.24112734864300625"/>
              <c:y val="0.7831932773109247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50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pt-BR"/>
          </a:p>
        </c:txPr>
        <c:crossAx val="63424000"/>
        <c:crosses val="autoZero"/>
        <c:crossBetween val="midCat"/>
        <c:majorUnit val="0.1"/>
      </c:valAx>
      <c:valAx>
        <c:axId val="63424000"/>
        <c:scaling>
          <c:orientation val="minMax"/>
          <c:max val="1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550" b="0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pt-BR"/>
                  <a:t>probab esperada</a:t>
                </a:r>
              </a:p>
            </c:rich>
          </c:tx>
          <c:layout>
            <c:manualLayout>
              <c:xMode val="edge"/>
              <c:yMode val="edge"/>
              <c:x val="0"/>
              <c:y val="0.24705882352941191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50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pt-BR"/>
          </a:p>
        </c:txPr>
        <c:crossAx val="63396864"/>
        <c:crosses val="autoZero"/>
        <c:crossBetween val="midCat"/>
        <c:majorUnit val="0.1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3674321503131542"/>
          <c:y val="0.84705882352941286"/>
          <c:w val="0.3413361169102298"/>
          <c:h val="0.13613445378151259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195" b="0" i="0" u="none" strike="noStrike" baseline="0">
              <a:solidFill>
                <a:srgbClr val="000000"/>
              </a:solidFill>
              <a:latin typeface="Times New Roman"/>
              <a:ea typeface="Times New Roman"/>
              <a:cs typeface="Times New Roman"/>
            </a:defRPr>
          </a:pPr>
          <a:endParaRPr lang="pt-BR"/>
        </a:p>
      </c:txPr>
    </c:legend>
    <c:plotVisOnly val="1"/>
    <c:dispBlanksAs val="gap"/>
  </c:chart>
  <c:spPr>
    <a:noFill/>
    <a:ln w="9525">
      <a:noFill/>
    </a:ln>
  </c:spPr>
  <c:txPr>
    <a:bodyPr/>
    <a:lstStyle/>
    <a:p>
      <a:pPr>
        <a:defRPr sz="13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pt-B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8.4551148225469969E-2"/>
          <c:y val="5.5462184873949688E-2"/>
          <c:w val="0.45093945720250522"/>
          <c:h val="0.65378151260504347"/>
        </c:manualLayout>
      </c:layout>
      <c:scatterChart>
        <c:scatterStyle val="lineMarker"/>
        <c:ser>
          <c:idx val="2"/>
          <c:order val="0"/>
          <c:tx>
            <c:strRef>
              <c:f>Plan1!$J$4</c:f>
              <c:strCache>
                <c:ptCount val="1"/>
                <c:pt idx="0">
                  <c:v>underextremity</c:v>
                </c:pt>
              </c:strCache>
            </c:strRef>
          </c:tx>
          <c:spPr>
            <a:ln w="38100">
              <a:solidFill>
                <a:srgbClr val="FFFF00"/>
              </a:solidFill>
              <a:prstDash val="solid"/>
            </a:ln>
          </c:spPr>
          <c:marker>
            <c:symbol val="triangle"/>
            <c:size val="9"/>
            <c:spPr>
              <a:solidFill>
                <a:srgbClr val="FFFF0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xVal>
            <c:numRef>
              <c:f>Plan1!$G$5:$G$15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0.30000000000000027</c:v>
                </c:pt>
                <c:pt idx="4">
                  <c:v>0.4</c:v>
                </c:pt>
                <c:pt idx="5">
                  <c:v>0.5</c:v>
                </c:pt>
                <c:pt idx="6">
                  <c:v>0.60000000000000042</c:v>
                </c:pt>
                <c:pt idx="7">
                  <c:v>0.7000000000000004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</c:numCache>
            </c:numRef>
          </c:xVal>
          <c:yVal>
            <c:numRef>
              <c:f>Plan1!$J$5:$J$15</c:f>
              <c:numCache>
                <c:formatCode>General</c:formatCode>
                <c:ptCount val="11"/>
                <c:pt idx="0">
                  <c:v>0</c:v>
                </c:pt>
                <c:pt idx="1">
                  <c:v>1.8181818181818198E-2</c:v>
                </c:pt>
                <c:pt idx="2">
                  <c:v>8.5714285714285715E-2</c:v>
                </c:pt>
                <c:pt idx="3">
                  <c:v>0.21600000000000019</c:v>
                </c:pt>
                <c:pt idx="4">
                  <c:v>0.4</c:v>
                </c:pt>
                <c:pt idx="5">
                  <c:v>0.60000000000000042</c:v>
                </c:pt>
                <c:pt idx="6">
                  <c:v>0.77142857142857246</c:v>
                </c:pt>
                <c:pt idx="7">
                  <c:v>0.89090909090909132</c:v>
                </c:pt>
                <c:pt idx="8">
                  <c:v>0.96000000000000041</c:v>
                </c:pt>
                <c:pt idx="9">
                  <c:v>0.99183673469387812</c:v>
                </c:pt>
                <c:pt idx="10">
                  <c:v>1</c:v>
                </c:pt>
              </c:numCache>
            </c:numRef>
          </c:yVal>
        </c:ser>
        <c:ser>
          <c:idx val="4"/>
          <c:order val="1"/>
          <c:tx>
            <c:strRef>
              <c:f>Plan1!$L$4</c:f>
              <c:strCache>
                <c:ptCount val="1"/>
                <c:pt idx="0">
                  <c:v>calibrated</c:v>
                </c:pt>
              </c:strCache>
            </c:strRef>
          </c:tx>
          <c:spPr>
            <a:ln w="38100">
              <a:solidFill>
                <a:srgbClr val="800080"/>
              </a:solidFill>
              <a:prstDash val="solid"/>
            </a:ln>
          </c:spPr>
          <c:marker>
            <c:symbol val="star"/>
            <c:size val="9"/>
            <c:spPr>
              <a:noFill/>
              <a:ln>
                <a:solidFill>
                  <a:srgbClr val="800080"/>
                </a:solidFill>
                <a:prstDash val="solid"/>
              </a:ln>
            </c:spPr>
          </c:marker>
          <c:xVal>
            <c:numRef>
              <c:f>Plan1!$G$5:$G$15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0.30000000000000027</c:v>
                </c:pt>
                <c:pt idx="4">
                  <c:v>0.4</c:v>
                </c:pt>
                <c:pt idx="5">
                  <c:v>0.5</c:v>
                </c:pt>
                <c:pt idx="6">
                  <c:v>0.60000000000000042</c:v>
                </c:pt>
                <c:pt idx="7">
                  <c:v>0.7000000000000004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</c:numCache>
            </c:numRef>
          </c:xVal>
          <c:yVal>
            <c:numRef>
              <c:f>Plan1!$L$5:$L$15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0.30000000000000027</c:v>
                </c:pt>
                <c:pt idx="4">
                  <c:v>0.4</c:v>
                </c:pt>
                <c:pt idx="5">
                  <c:v>0.5</c:v>
                </c:pt>
                <c:pt idx="6">
                  <c:v>0.59999999999999987</c:v>
                </c:pt>
                <c:pt idx="7">
                  <c:v>0.7000000000000004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</c:numCache>
            </c:numRef>
          </c:yVal>
        </c:ser>
        <c:axId val="63772928"/>
        <c:axId val="63791872"/>
      </c:scatterChart>
      <c:valAx>
        <c:axId val="63772928"/>
        <c:scaling>
          <c:orientation val="minMax"/>
          <c:max val="1"/>
        </c:scaling>
        <c:axPos val="b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550" b="0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pt-BR"/>
                  <a:t>probab emitida</a:t>
                </a:r>
              </a:p>
            </c:rich>
          </c:tx>
          <c:layout>
            <c:manualLayout>
              <c:xMode val="edge"/>
              <c:yMode val="edge"/>
              <c:x val="0.24112734864300625"/>
              <c:y val="0.7831932773109247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50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pt-BR"/>
          </a:p>
        </c:txPr>
        <c:crossAx val="63791872"/>
        <c:crosses val="autoZero"/>
        <c:crossBetween val="midCat"/>
        <c:majorUnit val="0.1"/>
      </c:valAx>
      <c:valAx>
        <c:axId val="63791872"/>
        <c:scaling>
          <c:orientation val="minMax"/>
          <c:max val="1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550" b="0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pt-BR"/>
                  <a:t>probab esperada</a:t>
                </a:r>
              </a:p>
            </c:rich>
          </c:tx>
          <c:layout>
            <c:manualLayout>
              <c:xMode val="edge"/>
              <c:yMode val="edge"/>
              <c:x val="0"/>
              <c:y val="0.24705882352941191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50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pt-BR"/>
          </a:p>
        </c:txPr>
        <c:crossAx val="63772928"/>
        <c:crosses val="autoZero"/>
        <c:crossBetween val="midCat"/>
        <c:majorUnit val="0.1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3674321503131542"/>
          <c:y val="0.84705882352941286"/>
          <c:w val="0.3413361169102298"/>
          <c:h val="0.13613445378151259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195" b="0" i="0" u="none" strike="noStrike" baseline="0">
              <a:solidFill>
                <a:srgbClr val="000000"/>
              </a:solidFill>
              <a:latin typeface="Times New Roman"/>
              <a:ea typeface="Times New Roman"/>
              <a:cs typeface="Times New Roman"/>
            </a:defRPr>
          </a:pPr>
          <a:endParaRPr lang="pt-BR"/>
        </a:p>
      </c:txPr>
    </c:legend>
    <c:plotVisOnly val="1"/>
    <c:dispBlanksAs val="gap"/>
  </c:chart>
  <c:spPr>
    <a:noFill/>
    <a:ln w="9525">
      <a:noFill/>
    </a:ln>
  </c:spPr>
  <c:txPr>
    <a:bodyPr/>
    <a:lstStyle/>
    <a:p>
      <a:pPr>
        <a:defRPr sz="13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pt-B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C959-19FD-4C27-AFEA-3EF6262488C0}" type="datetimeFigureOut">
              <a:rPr lang="pt-BR" smtClean="0"/>
              <a:pPr/>
              <a:t>15/03/2013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32C6-64E8-4BD5-967E-098E61D78B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C959-19FD-4C27-AFEA-3EF6262488C0}" type="datetimeFigureOut">
              <a:rPr lang="pt-BR" smtClean="0"/>
              <a:pPr/>
              <a:t>15/03/2013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32C6-64E8-4BD5-967E-098E61D78B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C959-19FD-4C27-AFEA-3EF6262488C0}" type="datetimeFigureOut">
              <a:rPr lang="pt-BR" smtClean="0"/>
              <a:pPr/>
              <a:t>15/03/2013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32C6-64E8-4BD5-967E-098E61D78B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C959-19FD-4C27-AFEA-3EF6262488C0}" type="datetimeFigureOut">
              <a:rPr lang="pt-BR" smtClean="0"/>
              <a:pPr/>
              <a:t>15/03/2013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32C6-64E8-4BD5-967E-098E61D78B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C959-19FD-4C27-AFEA-3EF6262488C0}" type="datetimeFigureOut">
              <a:rPr lang="pt-BR" smtClean="0"/>
              <a:pPr/>
              <a:t>15/03/2013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32C6-64E8-4BD5-967E-098E61D78B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C959-19FD-4C27-AFEA-3EF6262488C0}" type="datetimeFigureOut">
              <a:rPr lang="pt-BR" smtClean="0"/>
              <a:pPr/>
              <a:t>15/03/2013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32C6-64E8-4BD5-967E-098E61D78B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C959-19FD-4C27-AFEA-3EF6262488C0}" type="datetimeFigureOut">
              <a:rPr lang="pt-BR" smtClean="0"/>
              <a:pPr/>
              <a:t>15/03/2013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32C6-64E8-4BD5-967E-098E61D78B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C959-19FD-4C27-AFEA-3EF6262488C0}" type="datetimeFigureOut">
              <a:rPr lang="pt-BR" smtClean="0"/>
              <a:pPr/>
              <a:t>15/03/2013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32C6-64E8-4BD5-967E-098E61D78B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C959-19FD-4C27-AFEA-3EF6262488C0}" type="datetimeFigureOut">
              <a:rPr lang="pt-BR" smtClean="0"/>
              <a:pPr/>
              <a:t>15/03/2013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32C6-64E8-4BD5-967E-098E61D78B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C959-19FD-4C27-AFEA-3EF6262488C0}" type="datetimeFigureOut">
              <a:rPr lang="pt-BR" smtClean="0"/>
              <a:pPr/>
              <a:t>15/03/2013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32C6-64E8-4BD5-967E-098E61D78B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C959-19FD-4C27-AFEA-3EF6262488C0}" type="datetimeFigureOut">
              <a:rPr lang="pt-BR" smtClean="0"/>
              <a:pPr/>
              <a:t>15/03/2013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32C6-64E8-4BD5-967E-098E61D78B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FC959-19FD-4C27-AFEA-3EF6262488C0}" type="datetimeFigureOut">
              <a:rPr lang="pt-BR" smtClean="0"/>
              <a:pPr/>
              <a:t>15/03/2013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C32C6-64E8-4BD5-967E-098E61D78B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a processos de edução do conhecimento</a:t>
            </a:r>
            <a:endParaRPr lang="pt-BR" dirty="0"/>
          </a:p>
        </p:txBody>
      </p:sp>
      <p:pic>
        <p:nvPicPr>
          <p:cNvPr id="4" name="Picture 2" descr="C:\Users\nsantana\Downloads\ufrpe.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737" y="5943600"/>
            <a:ext cx="6191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ww2.deinfo.ufrpe.br:8080/deinfo/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6081712"/>
            <a:ext cx="28575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599362" y="5816600"/>
            <a:ext cx="1544638" cy="1041400"/>
          </a:xfrm>
          <a:prstGeom prst="roundRect">
            <a:avLst>
              <a:gd name="adj" fmla="val 16667"/>
            </a:avLst>
          </a:prstGeom>
          <a:blipFill dpi="0" rotWithShape="1">
            <a:blip r:embed="rId4" cstate="print">
              <a:alphaModFix amt="12000"/>
            </a:blip>
            <a:srcRect/>
            <a:stretch>
              <a:fillRect/>
            </a:stretch>
          </a:blipFill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lIns="20272" tIns="10136" rIns="20272" bIns="10136" anchor="ctr">
            <a:spAutoFit/>
          </a:bodyPr>
          <a:lstStyle/>
          <a:p>
            <a:pPr algn="ctr" defTabSz="957263">
              <a:defRPr/>
            </a:pPr>
            <a:r>
              <a:rPr lang="pt-BR" sz="1000" b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MESOR</a:t>
            </a:r>
          </a:p>
          <a:p>
            <a:pPr defTabSz="957263">
              <a:defRPr/>
            </a:pPr>
            <a:endParaRPr lang="pt-BR" sz="1000"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cs typeface="Arial" charset="0"/>
            </a:endParaRPr>
          </a:p>
          <a:p>
            <a:pPr defTabSz="957263">
              <a:defRPr/>
            </a:pPr>
            <a:r>
              <a:rPr lang="pt-BR" sz="1000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  <a:cs typeface="Arial" charset="0"/>
              </a:rPr>
              <a:t>Estudos em </a:t>
            </a:r>
            <a:r>
              <a:rPr lang="pt-BR" sz="1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  <a:cs typeface="Arial" charset="0"/>
              </a:rPr>
              <a:t>M</a:t>
            </a:r>
            <a:r>
              <a:rPr lang="pt-BR" sz="1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  <a:cs typeface="Arial" charset="0"/>
              </a:rPr>
              <a:t>odelagem </a:t>
            </a:r>
            <a:r>
              <a:rPr lang="pt-BR" sz="1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  <a:cs typeface="Arial" charset="0"/>
              </a:rPr>
              <a:t>E</a:t>
            </a:r>
            <a:r>
              <a:rPr lang="pt-BR" sz="1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  <a:cs typeface="Arial" charset="0"/>
              </a:rPr>
              <a:t>statística, </a:t>
            </a:r>
            <a:r>
              <a:rPr lang="pt-BR" sz="1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  <a:cs typeface="Arial" charset="0"/>
              </a:rPr>
              <a:t>S</a:t>
            </a:r>
            <a:r>
              <a:rPr lang="pt-BR" sz="1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  <a:cs typeface="Arial" charset="0"/>
              </a:rPr>
              <a:t>imulação &amp; </a:t>
            </a:r>
            <a:r>
              <a:rPr lang="pt-BR" sz="1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  <a:cs typeface="Arial" charset="0"/>
              </a:rPr>
              <a:t>O</a:t>
            </a:r>
            <a:r>
              <a:rPr lang="pt-BR" sz="1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  <a:cs typeface="Arial" charset="0"/>
              </a:rPr>
              <a:t>timização de </a:t>
            </a:r>
            <a:r>
              <a:rPr lang="pt-BR" sz="1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  <a:cs typeface="Arial" charset="0"/>
              </a:rPr>
              <a:t>R</a:t>
            </a:r>
            <a:r>
              <a:rPr lang="pt-BR" sz="1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  <a:cs typeface="Arial" charset="0"/>
              </a:rPr>
              <a:t>isco</a:t>
            </a:r>
            <a:endParaRPr lang="pt-BR" sz="1000">
              <a:effectLst>
                <a:outerShdw blurRad="38100" dist="38100" dir="2700000" algn="tl">
                  <a:srgbClr val="C0C0C0"/>
                </a:outerShdw>
              </a:effectLst>
              <a:latin typeface="Lucida Sans Unicode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HEURÍSTICAS EQUIVOCADAS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Embora as heurísticas sejam úteis e naturalmente indissociáveis do processo </a:t>
            </a:r>
            <a:r>
              <a:rPr lang="pt-BR" dirty="0" smtClean="0"/>
              <a:t>decisório humano</a:t>
            </a:r>
            <a:r>
              <a:rPr lang="pt-BR" dirty="0"/>
              <a:t>, elas são susceptíveis a distorções, podendo conduzir a vieses de opinião</a:t>
            </a:r>
            <a:r>
              <a:rPr lang="pt-BR" dirty="0" smtClean="0"/>
              <a:t>. As principais heurísticas cognitivas são:</a:t>
            </a:r>
          </a:p>
          <a:p>
            <a:pPr lvl="1" algn="just"/>
            <a:r>
              <a:rPr lang="pt-BR" dirty="0" smtClean="0"/>
              <a:t>Ancoragem</a:t>
            </a:r>
          </a:p>
          <a:p>
            <a:pPr lvl="1" algn="just"/>
            <a:r>
              <a:rPr lang="pt-BR" dirty="0" smtClean="0"/>
              <a:t>Disponibilidade</a:t>
            </a:r>
          </a:p>
          <a:p>
            <a:pPr lvl="1" algn="just"/>
            <a:r>
              <a:rPr lang="pt-BR" dirty="0" smtClean="0"/>
              <a:t>Controle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Ancoragem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Leva o respondente a não se desvincular o suficiente de pontos de partida </a:t>
            </a:r>
            <a:r>
              <a:rPr lang="pt-BR" dirty="0" smtClean="0"/>
              <a:t>adotados durante </a:t>
            </a:r>
            <a:r>
              <a:rPr lang="pt-BR" dirty="0"/>
              <a:t>a formulação de opiniões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Exemplo de ancoragem seria tentar afirmar o resultado de 9!, rotineiramente o respondente ancora no resultado de suas contas iniciais. 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Disponibilidade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/>
              <a:t>Leva o respondente a emitir opiniões baseando-se na rapidez e facilidade com </a:t>
            </a:r>
            <a:r>
              <a:rPr lang="pt-BR" dirty="0" smtClean="0"/>
              <a:t>que alguns </a:t>
            </a:r>
            <a:r>
              <a:rPr lang="pt-BR" dirty="0"/>
              <a:t>fatos são registrados e vêm à sua mente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Um exemplo disso seria que alguém traumatizado recentemente devido a um acidente de trânsito pode julgar que a probabilidade de ocorrência de acidentes dessa natureza é maior do que o que de fato é.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 heurística leva o respondente a achar que impõe algum controle sobre o </a:t>
            </a:r>
            <a:r>
              <a:rPr lang="pt-BR" dirty="0" smtClean="0"/>
              <a:t>resultado da </a:t>
            </a:r>
            <a:r>
              <a:rPr lang="pt-BR" dirty="0"/>
              <a:t>variável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 exemplo de controle seria a previsão do lançamento de um moeda honesta dado que o respondente tem a informação que os últimos 4 lançamentos a face revelada foi cara</a:t>
            </a:r>
          </a:p>
          <a:p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Calibração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sinais apresentados pelos respondentes quando a resultado de suas previsões estão em conflito com o resultado correto.</a:t>
            </a:r>
          </a:p>
          <a:p>
            <a:r>
              <a:rPr lang="pt-BR" dirty="0" smtClean="0"/>
              <a:t>A calibração pode apresentar ao menos 4 sinais </a:t>
            </a:r>
            <a:r>
              <a:rPr lang="pt-BR" smtClean="0"/>
              <a:t>de </a:t>
            </a:r>
            <a:r>
              <a:rPr lang="pt-BR" smtClean="0"/>
              <a:t>anomalias.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Calibração</a:t>
            </a:r>
            <a:endParaRPr lang="pt-BR" dirty="0"/>
          </a:p>
        </p:txBody>
      </p:sp>
      <p:graphicFrame>
        <p:nvGraphicFramePr>
          <p:cNvPr id="6" name="Gráfico 5"/>
          <p:cNvGraphicFramePr>
            <a:graphicFrameLocks noGrp="1"/>
          </p:cNvGraphicFramePr>
          <p:nvPr/>
        </p:nvGraphicFramePr>
        <p:xfrm>
          <a:off x="1905000" y="990600"/>
          <a:ext cx="9124950" cy="5667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Subpredição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1000" y="1600200"/>
            <a:ext cx="2895600" cy="4525963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Quando o respondente </a:t>
            </a:r>
            <a:r>
              <a:rPr lang="pt-BR" dirty="0"/>
              <a:t>atribui uma probabilidade ṗ, tem </a:t>
            </a:r>
            <a:r>
              <a:rPr lang="pt-BR" dirty="0" smtClean="0"/>
              <a:t>sido possível </a:t>
            </a:r>
            <a:r>
              <a:rPr lang="pt-BR" dirty="0"/>
              <a:t>esperar uma probabilidade maior de ocorrência do </a:t>
            </a:r>
            <a:r>
              <a:rPr lang="pt-BR" dirty="0" smtClean="0"/>
              <a:t>evento.</a:t>
            </a:r>
            <a:endParaRPr lang="pt-BR" dirty="0"/>
          </a:p>
        </p:txBody>
      </p:sp>
      <p:graphicFrame>
        <p:nvGraphicFramePr>
          <p:cNvPr id="4" name="Gráfico 3"/>
          <p:cNvGraphicFramePr>
            <a:graphicFrameLocks noGrp="1"/>
          </p:cNvGraphicFramePr>
          <p:nvPr/>
        </p:nvGraphicFramePr>
        <p:xfrm>
          <a:off x="3352800" y="1190625"/>
          <a:ext cx="9124950" cy="5667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Overpredição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2819400" cy="495299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Quando o respondente </a:t>
            </a:r>
            <a:r>
              <a:rPr lang="pt-BR" dirty="0"/>
              <a:t>atribui uma probabilidade ṗ, tem </a:t>
            </a:r>
            <a:r>
              <a:rPr lang="pt-BR" dirty="0" smtClean="0"/>
              <a:t>sido possível </a:t>
            </a:r>
            <a:r>
              <a:rPr lang="pt-BR" dirty="0"/>
              <a:t>esperar uma probabilidade menor de ocorrência do </a:t>
            </a:r>
            <a:r>
              <a:rPr lang="pt-BR" dirty="0" smtClean="0"/>
              <a:t>evento.</a:t>
            </a:r>
            <a:endParaRPr lang="pt-BR" dirty="0"/>
          </a:p>
        </p:txBody>
      </p:sp>
      <p:graphicFrame>
        <p:nvGraphicFramePr>
          <p:cNvPr id="4" name="Gráfico 3"/>
          <p:cNvGraphicFramePr>
            <a:graphicFrameLocks noGrp="1"/>
          </p:cNvGraphicFramePr>
          <p:nvPr/>
        </p:nvGraphicFramePr>
        <p:xfrm>
          <a:off x="3352800" y="1190625"/>
          <a:ext cx="9124950" cy="5667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Subextremidade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2743200" cy="4525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dirty="0" smtClean="0"/>
              <a:t>O </a:t>
            </a:r>
            <a:r>
              <a:rPr lang="pt-BR" dirty="0"/>
              <a:t>respondente tem tendido a ser muito autoconfiante ao </a:t>
            </a:r>
            <a:r>
              <a:rPr lang="pt-BR" dirty="0" smtClean="0"/>
              <a:t>emitir probabilidades </a:t>
            </a:r>
            <a:r>
              <a:rPr lang="pt-BR" dirty="0"/>
              <a:t>inferiores a 40%, por um lado, e , por outro, pouco autoconfiante </a:t>
            </a:r>
            <a:r>
              <a:rPr lang="pt-BR" dirty="0" smtClean="0"/>
              <a:t>ao emitir </a:t>
            </a:r>
            <a:r>
              <a:rPr lang="pt-BR" dirty="0"/>
              <a:t>probabilidades superiores a 40%</a:t>
            </a:r>
          </a:p>
        </p:txBody>
      </p:sp>
      <p:graphicFrame>
        <p:nvGraphicFramePr>
          <p:cNvPr id="4" name="Gráfico 3"/>
          <p:cNvGraphicFramePr>
            <a:graphicFrameLocks noGrp="1"/>
          </p:cNvGraphicFramePr>
          <p:nvPr/>
        </p:nvGraphicFramePr>
        <p:xfrm>
          <a:off x="3429000" y="1190625"/>
          <a:ext cx="9124950" cy="5667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Superextremidade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4525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Deve ser explicado que o respondente tem tendido a ser pouco autoconfiante ao </a:t>
            </a:r>
            <a:r>
              <a:rPr lang="pt-BR" dirty="0" smtClean="0"/>
              <a:t>emitir probabilidades </a:t>
            </a:r>
            <a:r>
              <a:rPr lang="pt-BR" dirty="0"/>
              <a:t>inferiores a 50%, por um lado, e , por outro, muito autoconfiante </a:t>
            </a:r>
            <a:r>
              <a:rPr lang="pt-BR" dirty="0" smtClean="0"/>
              <a:t>ao emitir </a:t>
            </a:r>
            <a:r>
              <a:rPr lang="pt-BR" dirty="0"/>
              <a:t>probabilidades superiores a 50%.</a:t>
            </a:r>
          </a:p>
        </p:txBody>
      </p:sp>
      <p:graphicFrame>
        <p:nvGraphicFramePr>
          <p:cNvPr id="4" name="Gráfico 3"/>
          <p:cNvGraphicFramePr>
            <a:graphicFrameLocks noGrp="1"/>
          </p:cNvGraphicFramePr>
          <p:nvPr/>
        </p:nvGraphicFramePr>
        <p:xfrm>
          <a:off x="3505200" y="1447800"/>
          <a:ext cx="9124950" cy="5667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1000" y="228600"/>
            <a:ext cx="4419600" cy="6248400"/>
          </a:xfrm>
        </p:spPr>
        <p:txBody>
          <a:bodyPr>
            <a:normAutofit/>
          </a:bodyPr>
          <a:lstStyle/>
          <a:p>
            <a:r>
              <a:rPr lang="pt-BR" dirty="0" smtClean="0"/>
              <a:t>Processos de quantificação do conhecimento são processos voltados a obter informações especificas de determinado assunto a partir de um conjunto de regras preestabelecidas. </a:t>
            </a:r>
            <a:endParaRPr lang="pt-BR" dirty="0"/>
          </a:p>
        </p:txBody>
      </p:sp>
      <p:grpSp>
        <p:nvGrpSpPr>
          <p:cNvPr id="6145" name="Group 1"/>
          <p:cNvGrpSpPr>
            <a:grpSpLocks noChangeAspect="1"/>
          </p:cNvGrpSpPr>
          <p:nvPr/>
        </p:nvGrpSpPr>
        <p:grpSpPr bwMode="auto">
          <a:xfrm>
            <a:off x="5029200" y="228600"/>
            <a:ext cx="3944597" cy="5905500"/>
            <a:chOff x="3813" y="4200"/>
            <a:chExt cx="5112" cy="5580"/>
          </a:xfrm>
        </p:grpSpPr>
        <p:sp>
          <p:nvSpPr>
            <p:cNvPr id="6157" name="AutoShape 13"/>
            <p:cNvSpPr>
              <a:spLocks noChangeAspect="1" noChangeArrowheads="1" noTextEdit="1"/>
            </p:cNvSpPr>
            <p:nvPr/>
          </p:nvSpPr>
          <p:spPr bwMode="auto">
            <a:xfrm>
              <a:off x="3813" y="4200"/>
              <a:ext cx="5112" cy="55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4173" y="4434"/>
              <a:ext cx="4428" cy="4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Estudo de fontes de informação disponíveis.</a:t>
              </a:r>
              <a:endPara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4173" y="5145"/>
              <a:ext cx="4428" cy="5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Seleção de especialistas.</a:t>
              </a:r>
              <a:endPara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4173" y="6045"/>
              <a:ext cx="4428" cy="5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Treinamento de especialistas.</a:t>
              </a:r>
              <a:endPara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4173" y="6990"/>
              <a:ext cx="4428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Seleção de variáveis.</a:t>
              </a:r>
              <a:endPara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2" name="AutoShape 8"/>
            <p:cNvSpPr>
              <a:spLocks noChangeShapeType="1"/>
            </p:cNvSpPr>
            <p:nvPr/>
          </p:nvSpPr>
          <p:spPr bwMode="auto">
            <a:xfrm>
              <a:off x="6387" y="4890"/>
              <a:ext cx="1" cy="2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151" name="AutoShape 7"/>
            <p:cNvSpPr>
              <a:spLocks noChangeShapeType="1"/>
            </p:cNvSpPr>
            <p:nvPr/>
          </p:nvSpPr>
          <p:spPr bwMode="auto">
            <a:xfrm>
              <a:off x="6387" y="5715"/>
              <a:ext cx="1" cy="3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150" name="AutoShape 6"/>
            <p:cNvSpPr>
              <a:spLocks noChangeShapeType="1"/>
            </p:cNvSpPr>
            <p:nvPr/>
          </p:nvSpPr>
          <p:spPr bwMode="auto">
            <a:xfrm>
              <a:off x="6387" y="6615"/>
              <a:ext cx="1" cy="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4173" y="7800"/>
              <a:ext cx="4428" cy="8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10800" rIns="9144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Mensuração da incerteza nas relações de dependência entre variáveis (coleta e registro de opiniões).</a:t>
              </a:r>
              <a:endPara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8" name="AutoShape 4"/>
            <p:cNvSpPr>
              <a:spLocks noChangeShapeType="1"/>
            </p:cNvSpPr>
            <p:nvPr/>
          </p:nvSpPr>
          <p:spPr bwMode="auto">
            <a:xfrm>
              <a:off x="6387" y="7485"/>
              <a:ext cx="1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147" name="Rectangle 3"/>
            <p:cNvSpPr>
              <a:spLocks noChangeArrowheads="1"/>
            </p:cNvSpPr>
            <p:nvPr/>
          </p:nvSpPr>
          <p:spPr bwMode="auto">
            <a:xfrm>
              <a:off x="4173" y="8940"/>
              <a:ext cx="4428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Análise de resultados.</a:t>
              </a:r>
              <a:endPara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6" name="AutoShape 2"/>
            <p:cNvSpPr>
              <a:spLocks noChangeShapeType="1"/>
            </p:cNvSpPr>
            <p:nvPr/>
          </p:nvSpPr>
          <p:spPr bwMode="auto">
            <a:xfrm>
              <a:off x="6387" y="8610"/>
              <a:ext cx="1" cy="3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/>
              <a:t>Scor</a:t>
            </a:r>
            <a:r>
              <a:rPr lang="pt-BR" i="1" dirty="0" err="1"/>
              <a:t>ing</a:t>
            </a:r>
            <a:r>
              <a:rPr lang="pt-BR" i="1" dirty="0" smtClean="0"/>
              <a:t> </a:t>
            </a:r>
            <a:r>
              <a:rPr lang="pt-BR" i="1" dirty="0" err="1" smtClean="0"/>
              <a:t>Rules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rules</a:t>
            </a:r>
            <a:r>
              <a:rPr lang="pt-BR" dirty="0"/>
              <a:t> são indicadores a partir dos quais busca-se avaliar a qualidade </a:t>
            </a:r>
            <a:r>
              <a:rPr lang="pt-BR" dirty="0" smtClean="0"/>
              <a:t>das opiniões </a:t>
            </a:r>
            <a:r>
              <a:rPr lang="pt-BR" dirty="0"/>
              <a:t>emitidas pelo respondente.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MÉTODOS DE EDUÇÃO (MEC)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Direto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24000"/>
            <a:ext cx="3429000" cy="4876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Nesta classe de métodos, o respondente é convidado a opinar diretamente sobre </a:t>
            </a:r>
            <a:r>
              <a:rPr lang="pt-BR" dirty="0" smtClean="0"/>
              <a:t>a probabilidade </a:t>
            </a:r>
            <a:r>
              <a:rPr lang="pt-BR" dirty="0"/>
              <a:t>de que a variável de interessa assuma um dos seus </a:t>
            </a:r>
            <a:r>
              <a:rPr lang="pt-BR" i="1" dirty="0"/>
              <a:t>m possíveis resultados.</a:t>
            </a:r>
            <a:endParaRPr lang="pt-BR" dirty="0"/>
          </a:p>
        </p:txBody>
      </p:sp>
      <p:pic>
        <p:nvPicPr>
          <p:cNvPr id="4" name="Imagem 3" descr="diret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0" y="1600200"/>
            <a:ext cx="4800600" cy="481297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de Firmino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24000"/>
            <a:ext cx="3429000" cy="4876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Trata-se de um método indireto de edução. Ele sempre convida o respondente a opinar sobre qual dentre duas alternativas será a verdadeira (como que em um problema de previsão).</a:t>
            </a:r>
            <a:endParaRPr lang="pt-BR" dirty="0"/>
          </a:p>
        </p:txBody>
      </p:sp>
      <p:pic>
        <p:nvPicPr>
          <p:cNvPr id="6" name="Imagem 5" descr="Oc5cg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1600200"/>
            <a:ext cx="4495800" cy="471405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da Bisseção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24000"/>
            <a:ext cx="3429000" cy="4876800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 smtClean="0"/>
              <a:t>Trata-se de mais um método indireto. Semelhantemente ao de Firmino, ele sempre convida o respondente a decidir dentre duas alternativas.</a:t>
            </a:r>
            <a:endParaRPr lang="pt-BR" dirty="0"/>
          </a:p>
        </p:txBody>
      </p:sp>
      <p:pic>
        <p:nvPicPr>
          <p:cNvPr id="5" name="Imagem 4" descr="bisseca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1705707"/>
            <a:ext cx="4495800" cy="446649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 da aplicação dos MEC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 </a:t>
            </a:r>
            <a:r>
              <a:rPr lang="pt-BR" b="1" dirty="0"/>
              <a:t>média</a:t>
            </a:r>
            <a:r>
              <a:rPr lang="pt-BR" dirty="0"/>
              <a:t> representa o valor esperado pelo respondente para a </a:t>
            </a:r>
            <a:r>
              <a:rPr lang="pt-BR" dirty="0" smtClean="0"/>
              <a:t>variável.</a:t>
            </a:r>
            <a:endParaRPr lang="pt-BR" dirty="0"/>
          </a:p>
          <a:p>
            <a:r>
              <a:rPr lang="pt-BR" dirty="0" smtClean="0"/>
              <a:t>A </a:t>
            </a:r>
            <a:r>
              <a:rPr lang="pt-BR" b="1" dirty="0" smtClean="0"/>
              <a:t>mediana</a:t>
            </a:r>
            <a:r>
              <a:rPr lang="pt-BR" dirty="0" smtClean="0"/>
              <a:t> </a:t>
            </a:r>
            <a:r>
              <a:rPr lang="pt-BR" dirty="0"/>
              <a:t>representa aquele valor cuja probabilidade da variável não ultrapassá-lo é </a:t>
            </a:r>
            <a:r>
              <a:rPr lang="pt-BR" dirty="0" smtClean="0"/>
              <a:t>de 50</a:t>
            </a:r>
            <a:r>
              <a:rPr lang="pt-BR" dirty="0"/>
              <a:t>%. </a:t>
            </a:r>
            <a:endParaRPr lang="pt-BR" dirty="0" smtClean="0"/>
          </a:p>
          <a:p>
            <a:r>
              <a:rPr lang="pt-BR" dirty="0" smtClean="0"/>
              <a:t>Por </a:t>
            </a:r>
            <a:r>
              <a:rPr lang="pt-BR" dirty="0"/>
              <a:t>sua vez, a </a:t>
            </a:r>
            <a:r>
              <a:rPr lang="pt-BR" b="1" dirty="0"/>
              <a:t>moda</a:t>
            </a:r>
            <a:r>
              <a:rPr lang="pt-BR" dirty="0"/>
              <a:t> representa o valor mais provável a ser assumido pela variável.</a:t>
            </a:r>
          </a:p>
          <a:p>
            <a:r>
              <a:rPr lang="pt-BR" dirty="0"/>
              <a:t>Por fim, o </a:t>
            </a:r>
            <a:r>
              <a:rPr lang="pt-BR" b="1" dirty="0"/>
              <a:t>desvio-padrão</a:t>
            </a:r>
            <a:r>
              <a:rPr lang="pt-BR" dirty="0"/>
              <a:t> reflete o nível de incerteza do respondente, de forma </a:t>
            </a:r>
            <a:r>
              <a:rPr lang="pt-BR" dirty="0" smtClean="0"/>
              <a:t>que quanto </a:t>
            </a:r>
            <a:r>
              <a:rPr lang="pt-BR" dirty="0"/>
              <a:t>menor ele for, menor será a incerteza expressa pelo respondente.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MEDINDO INCERTEZA VIA PROBABILIDADES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Incerteza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Em termos subjetivos, incerteza pode ser entendida como o nível de </a:t>
            </a:r>
            <a:r>
              <a:rPr lang="pt-BR" dirty="0" smtClean="0"/>
              <a:t>insegurança (desconforto</a:t>
            </a:r>
            <a:r>
              <a:rPr lang="pt-BR" dirty="0"/>
              <a:t>) do respondente ao emitir opiniões</a:t>
            </a:r>
            <a:r>
              <a:rPr lang="pt-BR" dirty="0" smtClean="0"/>
              <a:t>. </a:t>
            </a:r>
            <a:r>
              <a:rPr lang="pt-BR" dirty="0"/>
              <a:t>Em se tratando de um PEC, </a:t>
            </a:r>
            <a:r>
              <a:rPr lang="pt-BR" dirty="0" smtClean="0"/>
              <a:t>tais opiniões </a:t>
            </a:r>
            <a:r>
              <a:rPr lang="pt-BR" dirty="0"/>
              <a:t>(</a:t>
            </a:r>
            <a:r>
              <a:rPr lang="pt-BR" dirty="0" smtClean="0"/>
              <a:t>decisões) </a:t>
            </a:r>
            <a:r>
              <a:rPr lang="pt-BR" dirty="0"/>
              <a:t>são usualmente voltadas ao resultado de uma variável.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Incerteza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Por exemplo: se tratando da variável q onde q≡”o </a:t>
            </a:r>
            <a:r>
              <a:rPr lang="pt-BR" dirty="0"/>
              <a:t>estado mais populoso, dentre (i) Ceará e (ii) </a:t>
            </a:r>
            <a:r>
              <a:rPr lang="pt-BR" dirty="0" smtClean="0"/>
              <a:t>Pernambuco”, a incerteza aumenta ou diminui conforme os conhecimentos do respondente. </a:t>
            </a:r>
          </a:p>
          <a:p>
            <a:pPr algn="just"/>
            <a:r>
              <a:rPr lang="pt-BR" dirty="0" smtClean="0"/>
              <a:t>Seguem algumas dicas para lidar com incerteza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Dicas básicas sobre incerteza e probabilidade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pt-BR" sz="3200" dirty="0"/>
              <a:t>Caso não haja incerteza: o respondente deve atribuir 100% de segurança em sua escolha. </a:t>
            </a:r>
            <a:endParaRPr lang="pt-BR" sz="3200" dirty="0" smtClean="0"/>
          </a:p>
          <a:p>
            <a:pPr lvl="1" algn="just"/>
            <a:r>
              <a:rPr lang="pt-BR" dirty="0"/>
              <a:t>P(q=Pernambuco) = 100%;</a:t>
            </a:r>
          </a:p>
          <a:p>
            <a:pPr marL="342900" lvl="1" indent="-342900" algn="just">
              <a:buFont typeface="Arial" pitchFamily="34" charset="0"/>
              <a:buChar char="•"/>
            </a:pPr>
            <a:endParaRPr lang="pt-BR" dirty="0" smtClean="0"/>
          </a:p>
          <a:p>
            <a:pPr algn="just"/>
            <a:r>
              <a:rPr lang="pt-BR" dirty="0" smtClean="0"/>
              <a:t>Caso </a:t>
            </a:r>
            <a:r>
              <a:rPr lang="pt-BR" dirty="0"/>
              <a:t>ele decida no "</a:t>
            </a:r>
            <a:r>
              <a:rPr lang="pt-BR" dirty="0" smtClean="0"/>
              <a:t>chute“: ele deve </a:t>
            </a:r>
            <a:r>
              <a:rPr lang="pt-BR" dirty="0"/>
              <a:t>atribuir para cada um dos </a:t>
            </a:r>
            <a:r>
              <a:rPr lang="pt-BR" i="1" dirty="0" smtClean="0"/>
              <a:t>possíveis </a:t>
            </a:r>
            <a:r>
              <a:rPr lang="pt-BR" i="1" dirty="0"/>
              <a:t>resultados </a:t>
            </a:r>
            <a:r>
              <a:rPr lang="pt-BR" i="1" dirty="0" smtClean="0"/>
              <a:t>a mesma </a:t>
            </a:r>
            <a:r>
              <a:rPr lang="pt-BR" dirty="0" smtClean="0"/>
              <a:t>chance de ser a resposta correta</a:t>
            </a:r>
          </a:p>
          <a:p>
            <a:pPr lvl="1" algn="just"/>
            <a:r>
              <a:rPr lang="pt-BR" dirty="0" smtClean="0"/>
              <a:t>P(q=Pernambuco) </a:t>
            </a:r>
            <a:r>
              <a:rPr lang="pt-BR" dirty="0"/>
              <a:t>= </a:t>
            </a:r>
            <a:r>
              <a:rPr lang="pt-BR" dirty="0" smtClean="0"/>
              <a:t>1/</a:t>
            </a:r>
            <a:r>
              <a:rPr lang="pt-BR" i="1" dirty="0" smtClean="0"/>
              <a:t>2;</a:t>
            </a:r>
            <a:endParaRPr lang="pt-BR" i="1" dirty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Caso </a:t>
            </a:r>
            <a:r>
              <a:rPr lang="pt-BR" dirty="0"/>
              <a:t>o respondente altere </a:t>
            </a:r>
            <a:r>
              <a:rPr lang="pt-BR" dirty="0" smtClean="0"/>
              <a:t>P(q=Pernambuco), </a:t>
            </a:r>
            <a:r>
              <a:rPr lang="pt-BR" dirty="0"/>
              <a:t>então ele deve alterar </a:t>
            </a:r>
            <a:r>
              <a:rPr lang="pt-BR" dirty="0" smtClean="0"/>
              <a:t>a outra probabilidade</a:t>
            </a:r>
            <a:r>
              <a:rPr lang="pt-BR" dirty="0"/>
              <a:t>, já que a soma das probabilidades atribuídas deverá </a:t>
            </a:r>
            <a:r>
              <a:rPr lang="pt-BR" dirty="0" smtClean="0"/>
              <a:t>sempre equivaler </a:t>
            </a:r>
            <a:r>
              <a:rPr lang="pt-BR" dirty="0"/>
              <a:t>a 100%.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Dicas sobre incerteza e probabilidade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O claro entendimento da variável em questão;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A </a:t>
            </a:r>
            <a:r>
              <a:rPr lang="pt-BR" dirty="0" smtClean="0"/>
              <a:t>recordação de </a:t>
            </a:r>
            <a:r>
              <a:rPr lang="pt-BR" dirty="0" smtClean="0"/>
              <a:t>informações, dados históricos </a:t>
            </a:r>
            <a:r>
              <a:rPr lang="pt-BR" dirty="0" smtClean="0"/>
              <a:t>e discussões relacionadas à variável;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A ponderação destas diversas fontes ao conceito de incerteza e probabilidade;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A formulação de respostas sintonizadas às perguntas.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Heurísticas Cognitivas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Esse conjunto de medidas são estratégias que devem ser preferencialmente usadas para formação de opinião, são as bases das boas heurísticas cognitivas </a:t>
            </a:r>
            <a:endParaRPr lang="pt-BR" dirty="0"/>
          </a:p>
          <a:p>
            <a:pPr algn="just"/>
            <a:r>
              <a:rPr lang="pt-BR" dirty="0" smtClean="0"/>
              <a:t>Uma heurística </a:t>
            </a:r>
            <a:r>
              <a:rPr lang="pt-BR" dirty="0"/>
              <a:t>cognitiva é um mecanismo adotado pelo respondente para formular </a:t>
            </a:r>
            <a:r>
              <a:rPr lang="pt-BR" dirty="0" smtClean="0"/>
              <a:t>suas opiniões</a:t>
            </a:r>
            <a:r>
              <a:rPr lang="pt-BR" dirty="0"/>
              <a:t>. Ela é uma regra, um princípio </a:t>
            </a:r>
            <a:r>
              <a:rPr lang="pt-BR" dirty="0" smtClean="0"/>
              <a:t>organizador</a:t>
            </a:r>
            <a:r>
              <a:rPr lang="pt-BR" dirty="0"/>
              <a:t>, uma estratégia </a:t>
            </a:r>
            <a:r>
              <a:rPr lang="pt-BR" dirty="0" smtClean="0"/>
              <a:t>simplificadora usada </a:t>
            </a:r>
            <a:r>
              <a:rPr lang="pt-BR" dirty="0"/>
              <a:t>para formatar e emitir opiniões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Por vezes essas heurísticas são equivocadas prejudicando o PEC.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HEURÍSTICAS EQUIVOCADAS E SEUS REFLEXOS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928</Words>
  <Application>Microsoft Office PowerPoint</Application>
  <PresentationFormat>Apresentação na tela (4:3)</PresentationFormat>
  <Paragraphs>85</Paragraphs>
  <Slides>25</Slides>
  <Notes>0</Notes>
  <HiddenSlides>10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Introdução a processos de edução do conhecimento</vt:lpstr>
      <vt:lpstr>Slide 2</vt:lpstr>
      <vt:lpstr>MEDINDO INCERTEZA VIA PROBABILIDADES</vt:lpstr>
      <vt:lpstr>Incerteza </vt:lpstr>
      <vt:lpstr>Incerteza</vt:lpstr>
      <vt:lpstr>Dicas básicas sobre incerteza e probabilidade</vt:lpstr>
      <vt:lpstr>Dicas sobre incerteza e probabilidade</vt:lpstr>
      <vt:lpstr>Heurísticas Cognitivas</vt:lpstr>
      <vt:lpstr>HEURÍSTICAS EQUIVOCADAS E SEUS REFLEXOS</vt:lpstr>
      <vt:lpstr>HEURÍSTICAS EQUIVOCADAS</vt:lpstr>
      <vt:lpstr>Ancoragem</vt:lpstr>
      <vt:lpstr>Disponibilidade</vt:lpstr>
      <vt:lpstr>Controle</vt:lpstr>
      <vt:lpstr>Calibração</vt:lpstr>
      <vt:lpstr>Calibração</vt:lpstr>
      <vt:lpstr>Subpredição</vt:lpstr>
      <vt:lpstr>Overpredição</vt:lpstr>
      <vt:lpstr>Subextremidade</vt:lpstr>
      <vt:lpstr>Superextremidade</vt:lpstr>
      <vt:lpstr>Scoring Rules</vt:lpstr>
      <vt:lpstr>MÉTODOS DE EDUÇÃO (MEC)</vt:lpstr>
      <vt:lpstr>Método Direto</vt:lpstr>
      <vt:lpstr>Método de Firmino</vt:lpstr>
      <vt:lpstr>Método da Bisseção</vt:lpstr>
      <vt:lpstr>Resultado da aplicação dos MEC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Software</dc:title>
  <dc:creator>Ademir</dc:creator>
  <cp:lastModifiedBy>Ademir</cp:lastModifiedBy>
  <cp:revision>43</cp:revision>
  <dcterms:created xsi:type="dcterms:W3CDTF">2012-11-08T14:55:00Z</dcterms:created>
  <dcterms:modified xsi:type="dcterms:W3CDTF">2013-03-15T16:38:54Z</dcterms:modified>
</cp:coreProperties>
</file>