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71" r:id="rId6"/>
    <p:sldId id="262" r:id="rId7"/>
    <p:sldId id="263" r:id="rId8"/>
    <p:sldId id="264" r:id="rId9"/>
    <p:sldId id="265" r:id="rId10"/>
    <p:sldId id="272" r:id="rId11"/>
    <p:sldId id="273" r:id="rId12"/>
    <p:sldId id="290" r:id="rId13"/>
    <p:sldId id="296" r:id="rId14"/>
    <p:sldId id="291" r:id="rId15"/>
    <p:sldId id="292" r:id="rId16"/>
    <p:sldId id="293" r:id="rId17"/>
    <p:sldId id="274" r:id="rId18"/>
    <p:sldId id="285" r:id="rId19"/>
    <p:sldId id="284" r:id="rId20"/>
    <p:sldId id="283" r:id="rId21"/>
    <p:sldId id="278" r:id="rId22"/>
    <p:sldId id="279" r:id="rId23"/>
    <p:sldId id="280" r:id="rId24"/>
    <p:sldId id="281" r:id="rId25"/>
    <p:sldId id="282" r:id="rId26"/>
    <p:sldId id="289" r:id="rId27"/>
    <p:sldId id="288" r:id="rId28"/>
    <p:sldId id="287" r:id="rId29"/>
    <p:sldId id="286" r:id="rId30"/>
    <p:sldId id="294" r:id="rId31"/>
    <p:sldId id="295" r:id="rId32"/>
    <p:sldId id="268" r:id="rId33"/>
    <p:sldId id="270" r:id="rId34"/>
    <p:sldId id="269" r:id="rId35"/>
    <p:sldId id="258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48" autoAdjust="0"/>
  </p:normalViewPr>
  <p:slideViewPr>
    <p:cSldViewPr>
      <p:cViewPr>
        <p:scale>
          <a:sx n="60" d="100"/>
          <a:sy n="60" d="100"/>
        </p:scale>
        <p:origin x="-16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3C11-DF25-44EB-A62B-A1DB3E4B9E3E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32E81-5776-467E-ACD8-4BB511705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57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Diferenças na</a:t>
            </a:r>
            <a:r>
              <a:rPr lang="pt-BR" baseline="0" dirty="0" smtClean="0"/>
              <a:t> dispersão dos valores entre leituras dos dois algoritmos...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875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</a:t>
            </a:r>
            <a:r>
              <a:rPr lang="pt-BR" baseline="0" dirty="0" smtClean="0"/>
              <a:t> dois modelos são bons modelos de regressão linear porque os pontos estão bastante próximos da linha do modelo...</a:t>
            </a:r>
          </a:p>
          <a:p>
            <a:r>
              <a:rPr lang="pt-BR" baseline="0" dirty="0" smtClean="0"/>
              <a:t>Pode-se notar que ambas tem pouco resíduo.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291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Premissa 1 – Regressão Linear – Ambas</a:t>
            </a:r>
            <a:r>
              <a:rPr lang="pt-BR" baseline="0" dirty="0" smtClean="0"/>
              <a:t> são...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44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Independencia</a:t>
            </a:r>
            <a:r>
              <a:rPr lang="pt-BR" dirty="0" smtClean="0"/>
              <a:t> de erros</a:t>
            </a:r>
          </a:p>
          <a:p>
            <a:r>
              <a:rPr lang="pt-BR" dirty="0" err="1" smtClean="0"/>
              <a:t>Grafico</a:t>
            </a:r>
            <a:r>
              <a:rPr lang="pt-BR" dirty="0" smtClean="0"/>
              <a:t> de </a:t>
            </a:r>
            <a:r>
              <a:rPr lang="pt-BR" dirty="0" err="1" smtClean="0"/>
              <a:t>disperssão</a:t>
            </a:r>
            <a:r>
              <a:rPr lang="pt-BR" dirty="0" smtClean="0"/>
              <a:t> de x pela resposta predita y</a:t>
            </a:r>
          </a:p>
          <a:p>
            <a:r>
              <a:rPr lang="pt-BR" dirty="0" err="1" smtClean="0"/>
              <a:t>Dependencia</a:t>
            </a:r>
            <a:r>
              <a:rPr lang="pt-BR" dirty="0" smtClean="0"/>
              <a:t> entre resíduos e respostas</a:t>
            </a:r>
          </a:p>
          <a:p>
            <a:r>
              <a:rPr lang="pt-BR" dirty="0" err="1" smtClean="0"/>
              <a:t>Atmeta</a:t>
            </a:r>
            <a:r>
              <a:rPr lang="pt-BR" baseline="0" dirty="0" smtClean="0"/>
              <a:t> com tendência, </a:t>
            </a:r>
            <a:r>
              <a:rPr lang="pt-BR" baseline="0" dirty="0" err="1" smtClean="0"/>
              <a:t>Attiny</a:t>
            </a:r>
            <a:r>
              <a:rPr lang="pt-BR" baseline="0" dirty="0" smtClean="0"/>
              <a:t> sem tendência...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02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Distribuição normal dos erros</a:t>
            </a:r>
          </a:p>
          <a:p>
            <a:r>
              <a:rPr lang="pt-BR" dirty="0" smtClean="0"/>
              <a:t>Ambos</a:t>
            </a:r>
            <a:r>
              <a:rPr lang="pt-BR" baseline="0" dirty="0" smtClean="0"/>
              <a:t> são quase lineares, assumindo a premissa.</a:t>
            </a:r>
          </a:p>
          <a:p>
            <a:r>
              <a:rPr lang="pt-BR" baseline="0" dirty="0" smtClean="0"/>
              <a:t>Pontos que podem influenciar a normalidade dos </a:t>
            </a:r>
            <a:r>
              <a:rPr lang="pt-BR" baseline="0" dirty="0" err="1" smtClean="0"/>
              <a:t>residuos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47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Pontos que podem influenciar</a:t>
            </a:r>
            <a:r>
              <a:rPr lang="pt-BR" baseline="0" dirty="0" smtClean="0"/>
              <a:t> a normalidade dos </a:t>
            </a:r>
            <a:r>
              <a:rPr lang="pt-BR" baseline="0" dirty="0" err="1" smtClean="0"/>
              <a:t>residuos</a:t>
            </a:r>
            <a:r>
              <a:rPr lang="pt-BR" baseline="0" dirty="0" smtClean="0"/>
              <a:t>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804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</a:t>
            </a:r>
            <a:r>
              <a:rPr lang="pt-BR" baseline="0" dirty="0" smtClean="0"/>
              <a:t> </a:t>
            </a:r>
            <a:r>
              <a:rPr lang="pt-BR" baseline="0" dirty="0" err="1" smtClean="0"/>
              <a:t>Atmega</a:t>
            </a:r>
            <a:r>
              <a:rPr lang="pt-BR" baseline="0" dirty="0" smtClean="0"/>
              <a:t> </a:t>
            </a:r>
            <a:r>
              <a:rPr lang="pt-BR" dirty="0" smtClean="0"/>
              <a:t>Pontos</a:t>
            </a:r>
            <a:r>
              <a:rPr lang="pt-BR" baseline="0" dirty="0" smtClean="0"/>
              <a:t> 1 e 2 podem causar influência sobre o modelo</a:t>
            </a:r>
          </a:p>
          <a:p>
            <a:r>
              <a:rPr lang="pt-BR" baseline="0" dirty="0" smtClean="0"/>
              <a:t>No </a:t>
            </a:r>
            <a:r>
              <a:rPr lang="pt-BR" baseline="0" dirty="0" err="1" smtClean="0"/>
              <a:t>Attiny</a:t>
            </a:r>
            <a:r>
              <a:rPr lang="pt-BR" baseline="0" dirty="0" smtClean="0"/>
              <a:t> o ponto 1 pode causar influência no modelo..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46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 – Coeficiente de Correlação quase 1</a:t>
            </a:r>
          </a:p>
          <a:p>
            <a:r>
              <a:rPr lang="pt-BR" dirty="0" smtClean="0"/>
              <a:t>PR – </a:t>
            </a:r>
            <a:r>
              <a:rPr lang="pt-BR" dirty="0" err="1" smtClean="0"/>
              <a:t>Qtde</a:t>
            </a:r>
            <a:r>
              <a:rPr lang="pt-BR" dirty="0" smtClean="0"/>
              <a:t> mais</a:t>
            </a:r>
            <a:r>
              <a:rPr lang="pt-BR" baseline="0" dirty="0" smtClean="0"/>
              <a:t> significativo</a:t>
            </a:r>
          </a:p>
          <a:p>
            <a:r>
              <a:rPr lang="pt-BR" baseline="0" dirty="0" smtClean="0"/>
              <a:t>Modelo é </a:t>
            </a:r>
            <a:r>
              <a:rPr lang="pt-BR" baseline="0" dirty="0" err="1" smtClean="0"/>
              <a:t>sginificativo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725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 – Coeficiente de Correlação quase 1</a:t>
            </a:r>
          </a:p>
          <a:p>
            <a:r>
              <a:rPr lang="pt-BR" dirty="0" smtClean="0"/>
              <a:t>PR – </a:t>
            </a:r>
            <a:r>
              <a:rPr lang="pt-BR" dirty="0" err="1" smtClean="0"/>
              <a:t>Qtde</a:t>
            </a:r>
            <a:r>
              <a:rPr lang="pt-BR" dirty="0" smtClean="0"/>
              <a:t> mais</a:t>
            </a:r>
            <a:r>
              <a:rPr lang="pt-BR" baseline="0" dirty="0" smtClean="0"/>
              <a:t> significativo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Modelo é </a:t>
            </a:r>
            <a:r>
              <a:rPr lang="pt-BR" baseline="0" dirty="0" err="1" smtClean="0"/>
              <a:t>sginificativo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Predição de valores com 90%</a:t>
            </a:r>
            <a:r>
              <a:rPr lang="pt-BR" baseline="0" dirty="0" smtClean="0"/>
              <a:t> de confiança e 3 valores.</a:t>
            </a:r>
          </a:p>
          <a:p>
            <a:r>
              <a:rPr lang="pt-BR" baseline="0" dirty="0" smtClean="0"/>
              <a:t>Comparação com os valores reais testados...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921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Predição de valores com 90%</a:t>
            </a:r>
            <a:r>
              <a:rPr lang="pt-BR" baseline="0" dirty="0" smtClean="0"/>
              <a:t> de confiança e 3 valores.</a:t>
            </a:r>
          </a:p>
          <a:p>
            <a:r>
              <a:rPr lang="pt-BR" baseline="0" dirty="0" smtClean="0"/>
              <a:t>Comparação com os valores reais testados...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58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Análise de </a:t>
            </a:r>
            <a:r>
              <a:rPr lang="pt-BR" dirty="0" err="1" smtClean="0"/>
              <a:t>variança</a:t>
            </a:r>
            <a:r>
              <a:rPr lang="pt-BR" dirty="0" smtClean="0"/>
              <a:t> das amostras, </a:t>
            </a:r>
            <a:r>
              <a:rPr lang="pt-BR" dirty="0" err="1" smtClean="0"/>
              <a:t>multiplos</a:t>
            </a:r>
            <a:r>
              <a:rPr lang="pt-BR" baseline="0" dirty="0" smtClean="0"/>
              <a:t> fatores, anova fatorial</a:t>
            </a:r>
          </a:p>
          <a:p>
            <a:r>
              <a:rPr lang="pt-BR" baseline="0" dirty="0" smtClean="0"/>
              <a:t>Criação do Modelo </a:t>
            </a:r>
            <a:r>
              <a:rPr lang="pt-BR" baseline="0" dirty="0" err="1" smtClean="0"/>
              <a:t>dados.aov</a:t>
            </a:r>
            <a:endParaRPr lang="pt-BR" baseline="0" dirty="0" smtClean="0"/>
          </a:p>
          <a:p>
            <a:r>
              <a:rPr lang="pt-BR" baseline="0" dirty="0" smtClean="0"/>
              <a:t>Os valores P indicam que </a:t>
            </a:r>
            <a:r>
              <a:rPr lang="pt-BR" baseline="0" dirty="0" err="1" smtClean="0"/>
              <a:t>Ram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Frequencia</a:t>
            </a:r>
            <a:r>
              <a:rPr lang="pt-BR" baseline="0" dirty="0" smtClean="0"/>
              <a:t> e Quantidade são altamente significativos</a:t>
            </a:r>
          </a:p>
          <a:p>
            <a:r>
              <a:rPr lang="pt-BR" baseline="0" dirty="0" smtClean="0"/>
              <a:t>Enquanto o Algoritmo não é tão significativo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752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Bandas e confiança</a:t>
            </a:r>
            <a:r>
              <a:rPr lang="pt-BR" baseline="0" dirty="0" smtClean="0"/>
              <a:t> e predição, modelo, leituras dos dados...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687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Bandas e confiança</a:t>
            </a:r>
            <a:r>
              <a:rPr lang="pt-BR" baseline="0" dirty="0" smtClean="0"/>
              <a:t> e predição, modelo, leituras dos dados...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29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Bandas e confiança</a:t>
            </a:r>
            <a:r>
              <a:rPr lang="pt-BR" baseline="0" dirty="0" smtClean="0"/>
              <a:t> e predição, modelo, leituras dos dados...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66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qtde</a:t>
            </a:r>
            <a:r>
              <a:rPr lang="pt-BR" dirty="0" smtClean="0"/>
              <a:t> &lt;- c(12,20,40,50,60,70,80,100,120,123,140,150)</a:t>
            </a:r>
          </a:p>
          <a:p>
            <a:r>
              <a:rPr lang="pt-BR" dirty="0" smtClean="0"/>
              <a:t>tempo &lt;- c(2592,4544,10176,13392,16984,20960,25080,34128,43904,46128,55088,61752)</a:t>
            </a:r>
          </a:p>
          <a:p>
            <a:r>
              <a:rPr lang="pt-BR" dirty="0" smtClean="0"/>
              <a:t>ajuste &lt;- </a:t>
            </a:r>
            <a:r>
              <a:rPr lang="pt-BR" dirty="0" err="1" smtClean="0"/>
              <a:t>lm</a:t>
            </a:r>
            <a:r>
              <a:rPr lang="pt-BR" dirty="0" smtClean="0"/>
              <a:t>(tempo ~ </a:t>
            </a:r>
            <a:r>
              <a:rPr lang="pt-BR" dirty="0" err="1" smtClean="0"/>
              <a:t>qtde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pred.df</a:t>
            </a:r>
            <a:r>
              <a:rPr lang="pt-BR" dirty="0" smtClean="0"/>
              <a:t> &lt;- </a:t>
            </a:r>
            <a:r>
              <a:rPr lang="pt-BR" dirty="0" err="1" smtClean="0"/>
              <a:t>data.frame</a:t>
            </a:r>
            <a:r>
              <a:rPr lang="pt-BR" dirty="0" smtClean="0"/>
              <a:t>(</a:t>
            </a:r>
            <a:r>
              <a:rPr lang="pt-BR" dirty="0" err="1" smtClean="0"/>
              <a:t>qtde</a:t>
            </a:r>
            <a:r>
              <a:rPr lang="pt-BR" dirty="0" smtClean="0"/>
              <a:t>=c(68))</a:t>
            </a:r>
          </a:p>
          <a:p>
            <a:r>
              <a:rPr lang="pt-BR" dirty="0" err="1" smtClean="0"/>
              <a:t>predict</a:t>
            </a:r>
            <a:r>
              <a:rPr lang="pt-BR" dirty="0" smtClean="0"/>
              <a:t>(ajuste, </a:t>
            </a:r>
            <a:r>
              <a:rPr lang="pt-BR" dirty="0" err="1" smtClean="0"/>
              <a:t>newdata</a:t>
            </a:r>
            <a:r>
              <a:rPr lang="pt-BR" dirty="0" smtClean="0"/>
              <a:t>=</a:t>
            </a:r>
            <a:r>
              <a:rPr lang="pt-BR" dirty="0" err="1" smtClean="0"/>
              <a:t>pred.df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="p", </a:t>
            </a:r>
            <a:r>
              <a:rPr lang="pt-BR" dirty="0" err="1" smtClean="0"/>
              <a:t>level</a:t>
            </a:r>
            <a:r>
              <a:rPr lang="pt-BR" smtClean="0"/>
              <a:t>=0.9)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32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Box </a:t>
            </a:r>
            <a:r>
              <a:rPr lang="pt-BR" dirty="0" err="1" smtClean="0"/>
              <a:t>plots</a:t>
            </a:r>
            <a:r>
              <a:rPr lang="pt-BR" dirty="0" smtClean="0"/>
              <a:t> de como os fatores influenciam a resposta...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44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Box </a:t>
            </a:r>
            <a:r>
              <a:rPr lang="pt-BR" dirty="0" err="1" smtClean="0"/>
              <a:t>plots</a:t>
            </a:r>
            <a:r>
              <a:rPr lang="pt-BR" dirty="0" smtClean="0"/>
              <a:t> de como os fatores influenciam a resposta...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44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Box </a:t>
            </a:r>
            <a:r>
              <a:rPr lang="pt-BR" dirty="0" err="1" smtClean="0"/>
              <a:t>plots</a:t>
            </a:r>
            <a:r>
              <a:rPr lang="pt-BR" dirty="0" smtClean="0"/>
              <a:t> de como os fatores influenciam a resposta...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13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Box </a:t>
            </a:r>
            <a:r>
              <a:rPr lang="pt-BR" dirty="0" err="1" smtClean="0"/>
              <a:t>plots</a:t>
            </a:r>
            <a:r>
              <a:rPr lang="pt-BR" dirty="0" smtClean="0"/>
              <a:t> de como os fatores influenciam a resposta...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39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Box </a:t>
            </a:r>
            <a:r>
              <a:rPr lang="pt-BR" dirty="0" err="1" smtClean="0"/>
              <a:t>plots</a:t>
            </a:r>
            <a:r>
              <a:rPr lang="pt-BR" dirty="0" smtClean="0"/>
              <a:t> de como os fatores influenciam a resposta...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9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o fator mais influente é a </a:t>
            </a:r>
            <a:r>
              <a:rPr lang="pt-BR" dirty="0" err="1" smtClean="0"/>
              <a:t>frequencia</a:t>
            </a:r>
            <a:r>
              <a:rPr lang="pt-BR" dirty="0" smtClean="0"/>
              <a:t>, pegamos 2 com a mesma </a:t>
            </a:r>
            <a:r>
              <a:rPr lang="pt-BR" dirty="0" err="1" smtClean="0"/>
              <a:t>frequencia</a:t>
            </a:r>
            <a:r>
              <a:rPr lang="pt-BR" dirty="0" smtClean="0"/>
              <a:t> para</a:t>
            </a:r>
            <a:r>
              <a:rPr lang="pt-BR" baseline="0" dirty="0" smtClean="0"/>
              <a:t> uma </a:t>
            </a:r>
            <a:r>
              <a:rPr lang="pt-BR" baseline="0" dirty="0" err="1" smtClean="0"/>
              <a:t>regressao</a:t>
            </a:r>
            <a:r>
              <a:rPr lang="pt-BR" baseline="0" dirty="0" smtClean="0"/>
              <a:t> linear...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35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r>
              <a:rPr lang="pt-BR" baseline="0" dirty="0" smtClean="0"/>
              <a:t> Lidos, 12 leituras, basicamente de 20 em 20... Para ambos processadores...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2E81-5776-467E-ACD8-4BB5117059A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77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05/07/2016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el.com/Images/Atmel-8271-8-bit-AVR-Microcontroller-ATmega48A-48PA-88A-88PA-168A-168PA-328-328P_datasheet_Summary.pdf" TargetMode="External"/><Relationship Id="rId2" Type="http://schemas.openxmlformats.org/officeDocument/2006/relationships/hyperlink" Target="http://www.atmel.com/images/atmel-2586-avr-8-bit-microcontroller-attiny25-attiny45-attiny85_datashee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844824"/>
            <a:ext cx="84582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Projeto Final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980656"/>
            <a:ext cx="4953000" cy="17526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Ademir Camillo Junior</a:t>
            </a:r>
          </a:p>
          <a:p>
            <a:r>
              <a:rPr lang="pt-BR" dirty="0" smtClean="0"/>
              <a:t>Mestrado em Computação Aplicada</a:t>
            </a:r>
          </a:p>
          <a:p>
            <a:r>
              <a:rPr lang="pt-BR" dirty="0" smtClean="0"/>
              <a:t>UDESC - Joinville</a:t>
            </a:r>
          </a:p>
          <a:p>
            <a:r>
              <a:rPr lang="pt-BR" dirty="0" smtClean="0"/>
              <a:t>Disciplina: ASC</a:t>
            </a:r>
          </a:p>
          <a:p>
            <a:r>
              <a:rPr lang="pt-BR" dirty="0" smtClean="0"/>
              <a:t>Professor: Rafael R. </a:t>
            </a:r>
            <a:r>
              <a:rPr lang="pt-BR" dirty="0" err="1" smtClean="0"/>
              <a:t>Obelheiro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4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</a:t>
            </a:r>
            <a:endParaRPr lang="pt-BR" dirty="0"/>
          </a:p>
        </p:txBody>
      </p:sp>
      <p:pic>
        <p:nvPicPr>
          <p:cNvPr id="8194" name="Picture 2" descr="C:\Users\JUNIOR\Desktop\regressão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5"/>
          <a:stretch/>
        </p:blipFill>
        <p:spPr bwMode="auto">
          <a:xfrm>
            <a:off x="35496" y="1916832"/>
            <a:ext cx="902891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0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5496" y="3118316"/>
            <a:ext cx="9036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pt-BR" sz="1600" dirty="0" err="1" smtClean="0"/>
              <a:t>dados.aov</a:t>
            </a:r>
            <a:r>
              <a:rPr lang="pt-BR" sz="1600" dirty="0" smtClean="0"/>
              <a:t> </a:t>
            </a:r>
            <a:r>
              <a:rPr lang="pt-BR" sz="1600" dirty="0"/>
              <a:t>&lt;- </a:t>
            </a:r>
            <a:r>
              <a:rPr lang="pt-BR" sz="1600" dirty="0" err="1"/>
              <a:t>aov</a:t>
            </a:r>
            <a:r>
              <a:rPr lang="pt-BR" sz="1600" dirty="0"/>
              <a:t>(Tempo ~ </a:t>
            </a:r>
            <a:r>
              <a:rPr lang="pt-BR" sz="1600" dirty="0" err="1"/>
              <a:t>Ram</a:t>
            </a:r>
            <a:r>
              <a:rPr lang="pt-BR" sz="1600" dirty="0"/>
              <a:t> + </a:t>
            </a:r>
            <a:r>
              <a:rPr lang="pt-BR" sz="1600" dirty="0" err="1"/>
              <a:t>Frequencia</a:t>
            </a:r>
            <a:r>
              <a:rPr lang="pt-BR" sz="1600" dirty="0"/>
              <a:t> + </a:t>
            </a:r>
            <a:r>
              <a:rPr lang="pt-BR" sz="1600" dirty="0" err="1"/>
              <a:t>Sort</a:t>
            </a:r>
            <a:r>
              <a:rPr lang="pt-BR" sz="1600" dirty="0"/>
              <a:t> + Quantidade, data=dados)</a:t>
            </a:r>
          </a:p>
          <a:p>
            <a:pPr latinLnBrk="1"/>
            <a:r>
              <a:rPr lang="pt-BR" sz="1600" dirty="0" err="1" smtClean="0"/>
              <a:t>summary</a:t>
            </a:r>
            <a:r>
              <a:rPr lang="pt-BR" sz="1600" dirty="0" smtClean="0"/>
              <a:t>(</a:t>
            </a:r>
            <a:r>
              <a:rPr lang="pt-BR" sz="1600" dirty="0" err="1" smtClean="0"/>
              <a:t>dados.aov</a:t>
            </a:r>
            <a:r>
              <a:rPr lang="pt-BR" sz="1600" dirty="0"/>
              <a:t>)</a:t>
            </a:r>
          </a:p>
          <a:p>
            <a:pPr latinLnBrk="1"/>
            <a:r>
              <a:rPr lang="pt-BR" sz="1600" dirty="0"/>
              <a:t> </a:t>
            </a:r>
            <a:endParaRPr lang="pt-BR" sz="1600" dirty="0" smtClean="0"/>
          </a:p>
          <a:p>
            <a:pPr latinLnBrk="1"/>
            <a:r>
              <a:rPr lang="pt-BR" sz="1600" dirty="0" smtClean="0"/>
              <a:t>            		</a:t>
            </a:r>
            <a:r>
              <a:rPr lang="pt-BR" sz="1600" dirty="0" err="1" smtClean="0"/>
              <a:t>Df</a:t>
            </a:r>
            <a:r>
              <a:rPr lang="pt-BR" sz="1600" dirty="0" smtClean="0"/>
              <a:t>	Sum </a:t>
            </a:r>
            <a:r>
              <a:rPr lang="pt-BR" sz="1600" dirty="0" err="1" smtClean="0"/>
              <a:t>Sq</a:t>
            </a:r>
            <a:r>
              <a:rPr lang="pt-BR" sz="1600" dirty="0" smtClean="0"/>
              <a:t>		</a:t>
            </a:r>
            <a:r>
              <a:rPr lang="pt-BR" sz="1600" dirty="0" err="1" smtClean="0"/>
              <a:t>Mean</a:t>
            </a:r>
            <a:r>
              <a:rPr lang="pt-BR" sz="1600" dirty="0" smtClean="0"/>
              <a:t> </a:t>
            </a:r>
            <a:r>
              <a:rPr lang="pt-BR" sz="1600" dirty="0" err="1" smtClean="0"/>
              <a:t>Sq</a:t>
            </a:r>
            <a:r>
              <a:rPr lang="pt-BR" sz="1600" dirty="0" smtClean="0"/>
              <a:t>		F </a:t>
            </a:r>
            <a:r>
              <a:rPr lang="pt-BR" sz="1600" dirty="0" err="1" smtClean="0"/>
              <a:t>value</a:t>
            </a:r>
            <a:r>
              <a:rPr lang="pt-BR" sz="1600" dirty="0" smtClean="0"/>
              <a:t>	</a:t>
            </a:r>
            <a:r>
              <a:rPr lang="pt-BR" sz="1600" dirty="0" err="1" smtClean="0"/>
              <a:t>Pr</a:t>
            </a:r>
            <a:r>
              <a:rPr lang="pt-BR" sz="1600" dirty="0"/>
              <a:t>(&gt;F)    </a:t>
            </a:r>
          </a:p>
          <a:p>
            <a:pPr latinLnBrk="1"/>
            <a:r>
              <a:rPr lang="pt-BR" sz="1600" dirty="0" err="1"/>
              <a:t>Ram</a:t>
            </a:r>
            <a:r>
              <a:rPr lang="pt-BR" sz="1600" dirty="0"/>
              <a:t>           	</a:t>
            </a:r>
            <a:r>
              <a:rPr lang="pt-BR" sz="1600" dirty="0" smtClean="0"/>
              <a:t>2	1.169e+13 	5.843e+12  	</a:t>
            </a:r>
            <a:r>
              <a:rPr lang="pt-BR" sz="1600" b="1" u="sng" dirty="0" smtClean="0"/>
              <a:t>573</a:t>
            </a:r>
            <a:r>
              <a:rPr lang="pt-BR" sz="1600" dirty="0" smtClean="0"/>
              <a:t> </a:t>
            </a:r>
            <a:r>
              <a:rPr lang="pt-BR" sz="1600" dirty="0" smtClean="0"/>
              <a:t>	&lt;</a:t>
            </a:r>
            <a:r>
              <a:rPr lang="pt-BR" sz="1600" dirty="0"/>
              <a:t>2e-16 </a:t>
            </a:r>
            <a:r>
              <a:rPr lang="pt-BR" sz="1600" dirty="0" smtClean="0"/>
              <a:t>	***</a:t>
            </a:r>
            <a:endParaRPr lang="pt-BR" sz="1600" dirty="0"/>
          </a:p>
          <a:p>
            <a:pPr latinLnBrk="1"/>
            <a:r>
              <a:rPr lang="pt-BR" sz="1600" dirty="0" err="1"/>
              <a:t>Frequencia</a:t>
            </a:r>
            <a:r>
              <a:rPr lang="pt-BR" sz="1600" dirty="0"/>
              <a:t>    </a:t>
            </a:r>
            <a:r>
              <a:rPr lang="pt-BR" sz="1600" dirty="0" smtClean="0"/>
              <a:t>	1 	1.703e+13 	1.703e+13 	</a:t>
            </a:r>
            <a:r>
              <a:rPr lang="pt-BR" sz="1600" b="1" u="sng" dirty="0" smtClean="0"/>
              <a:t>1670</a:t>
            </a:r>
            <a:r>
              <a:rPr lang="pt-BR" sz="1600" dirty="0" smtClean="0"/>
              <a:t> </a:t>
            </a:r>
            <a:r>
              <a:rPr lang="pt-BR" sz="1600" dirty="0" smtClean="0"/>
              <a:t>	&lt;</a:t>
            </a:r>
            <a:r>
              <a:rPr lang="pt-BR" sz="1600" dirty="0"/>
              <a:t>2e-16 </a:t>
            </a:r>
            <a:r>
              <a:rPr lang="pt-BR" sz="1600" dirty="0" smtClean="0"/>
              <a:t>	***</a:t>
            </a:r>
            <a:endParaRPr lang="pt-BR" sz="1600" dirty="0"/>
          </a:p>
          <a:p>
            <a:pPr latinLnBrk="1"/>
            <a:r>
              <a:rPr lang="pt-BR" sz="1600" dirty="0" err="1"/>
              <a:t>Sort</a:t>
            </a:r>
            <a:r>
              <a:rPr lang="pt-BR" sz="1600" dirty="0"/>
              <a:t>          </a:t>
            </a:r>
            <a:r>
              <a:rPr lang="pt-BR" sz="1600" dirty="0" smtClean="0"/>
              <a:t>		1 	5.097e+10 	5.097e+10    	</a:t>
            </a:r>
            <a:r>
              <a:rPr lang="pt-BR" sz="1600" dirty="0" smtClean="0"/>
              <a:t>5 </a:t>
            </a:r>
            <a:r>
              <a:rPr lang="pt-BR" sz="1600" dirty="0" smtClean="0"/>
              <a:t>	0.0258 	*  </a:t>
            </a:r>
            <a:endParaRPr lang="pt-BR" sz="1600" dirty="0"/>
          </a:p>
          <a:p>
            <a:pPr latinLnBrk="1"/>
            <a:r>
              <a:rPr lang="pt-BR" sz="1600" dirty="0"/>
              <a:t>Quantidade    </a:t>
            </a:r>
            <a:r>
              <a:rPr lang="pt-BR" sz="1600" dirty="0" smtClean="0"/>
              <a:t>	2 	2.980e+12 	1.490e+12  	</a:t>
            </a:r>
            <a:r>
              <a:rPr lang="pt-BR" sz="1600" dirty="0" smtClean="0"/>
              <a:t>146 </a:t>
            </a:r>
            <a:r>
              <a:rPr lang="pt-BR" sz="1600" dirty="0" smtClean="0"/>
              <a:t>	&lt;</a:t>
            </a:r>
            <a:r>
              <a:rPr lang="pt-BR" sz="1600" dirty="0"/>
              <a:t>2e-16 </a:t>
            </a:r>
            <a:r>
              <a:rPr lang="pt-BR" sz="1600" dirty="0" smtClean="0"/>
              <a:t>	***</a:t>
            </a:r>
            <a:endParaRPr lang="pt-BR" sz="1600" dirty="0"/>
          </a:p>
          <a:p>
            <a:pPr latinLnBrk="1"/>
            <a:r>
              <a:rPr lang="pt-BR" sz="1600" dirty="0" err="1"/>
              <a:t>Residuals</a:t>
            </a:r>
            <a:r>
              <a:rPr lang="pt-BR" sz="1600" dirty="0"/>
              <a:t>   </a:t>
            </a:r>
            <a:r>
              <a:rPr lang="pt-BR" sz="1600" dirty="0" smtClean="0"/>
              <a:t>	473 	4.821e+12 	1.019e+10                    </a:t>
            </a:r>
            <a:endParaRPr lang="pt-BR" sz="1600" dirty="0"/>
          </a:p>
          <a:p>
            <a:pPr latinLnBrk="1"/>
            <a:endParaRPr lang="pt-BR" sz="1600" dirty="0" smtClean="0"/>
          </a:p>
          <a:p>
            <a:pPr latinLnBrk="1"/>
            <a:r>
              <a:rPr lang="pt-BR" sz="1600" dirty="0" smtClean="0"/>
              <a:t>---</a:t>
            </a:r>
            <a:endParaRPr lang="pt-BR" sz="1600" dirty="0"/>
          </a:p>
          <a:p>
            <a:pPr latinLnBrk="1"/>
            <a:r>
              <a:rPr lang="pt-BR" sz="1600" dirty="0"/>
              <a:t>Signif. </a:t>
            </a:r>
            <a:r>
              <a:rPr lang="pt-BR" sz="1600" dirty="0" err="1"/>
              <a:t>codes</a:t>
            </a:r>
            <a:r>
              <a:rPr lang="pt-BR" sz="1600" dirty="0"/>
              <a:t>:  0 ‘***’ 0.001 ‘**’ 0.01 ‘*’ 0.05 ‘.’ 0.1 ‘ ’ 1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172953" y="1781337"/>
            <a:ext cx="5063343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Análise de Variância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44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339752" y="3212976"/>
            <a:ext cx="45365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sz="2400" dirty="0" smtClean="0"/>
              <a:t>round(100*SS/sum(SS</a:t>
            </a:r>
            <a:r>
              <a:rPr lang="en-US" sz="2400" dirty="0"/>
              <a:t>),2)</a:t>
            </a:r>
            <a:endParaRPr lang="pt-BR" sz="2400" dirty="0"/>
          </a:p>
          <a:p>
            <a:pPr latinLnBrk="1"/>
            <a:endParaRPr lang="pt-BR" sz="2400" dirty="0" smtClean="0"/>
          </a:p>
          <a:p>
            <a:pPr latinLnBrk="1"/>
            <a:r>
              <a:rPr lang="pt-BR" sz="2400" dirty="0" smtClean="0"/>
              <a:t>		</a:t>
            </a:r>
            <a:r>
              <a:rPr lang="pt-BR" sz="2400" dirty="0"/>
              <a:t>	</a:t>
            </a:r>
            <a:r>
              <a:rPr lang="pt-BR" sz="2400" dirty="0" smtClean="0"/>
              <a:t>Sum </a:t>
            </a:r>
            <a:r>
              <a:rPr lang="pt-BR" sz="2400" dirty="0" err="1"/>
              <a:t>Sq</a:t>
            </a:r>
            <a:endParaRPr lang="pt-BR" sz="2400" dirty="0"/>
          </a:p>
          <a:p>
            <a:pPr latinLnBrk="1"/>
            <a:r>
              <a:rPr lang="pt-BR" sz="2400" dirty="0" err="1"/>
              <a:t>Ram</a:t>
            </a:r>
            <a:r>
              <a:rPr lang="pt-BR" sz="2400" dirty="0"/>
              <a:t>         </a:t>
            </a:r>
            <a:r>
              <a:rPr lang="pt-BR" sz="2400" dirty="0" smtClean="0"/>
              <a:t>	</a:t>
            </a:r>
            <a:r>
              <a:rPr lang="pt-BR" sz="2400" dirty="0" smtClean="0"/>
              <a:t>	31.96</a:t>
            </a:r>
            <a:endParaRPr lang="pt-BR" sz="2400" dirty="0"/>
          </a:p>
          <a:p>
            <a:pPr latinLnBrk="1"/>
            <a:r>
              <a:rPr lang="pt-BR" sz="2400" dirty="0" err="1"/>
              <a:t>Frequencia</a:t>
            </a:r>
            <a:r>
              <a:rPr lang="pt-BR" sz="2400" dirty="0"/>
              <a:t>  </a:t>
            </a:r>
            <a:r>
              <a:rPr lang="pt-BR" sz="2400" dirty="0" smtClean="0"/>
              <a:t>	</a:t>
            </a:r>
            <a:r>
              <a:rPr lang="pt-BR" sz="2400" dirty="0" smtClean="0"/>
              <a:t>	46.57</a:t>
            </a:r>
            <a:endParaRPr lang="pt-BR" sz="2400" dirty="0"/>
          </a:p>
          <a:p>
            <a:pPr latinLnBrk="1"/>
            <a:r>
              <a:rPr lang="pt-BR" sz="2400" dirty="0" err="1"/>
              <a:t>Sort</a:t>
            </a:r>
            <a:r>
              <a:rPr lang="pt-BR" sz="2400" dirty="0"/>
              <a:t>         </a:t>
            </a:r>
            <a:r>
              <a:rPr lang="pt-BR" sz="2400" dirty="0" smtClean="0"/>
              <a:t>	</a:t>
            </a:r>
            <a:r>
              <a:rPr lang="pt-BR" sz="2400" dirty="0" smtClean="0"/>
              <a:t>	0.14</a:t>
            </a:r>
            <a:endParaRPr lang="pt-BR" sz="2400" dirty="0"/>
          </a:p>
          <a:p>
            <a:pPr latinLnBrk="1"/>
            <a:r>
              <a:rPr lang="pt-BR" sz="2400" dirty="0"/>
              <a:t>Quantidade   </a:t>
            </a:r>
            <a:r>
              <a:rPr lang="pt-BR" sz="2400" dirty="0" smtClean="0"/>
              <a:t>	</a:t>
            </a:r>
            <a:r>
              <a:rPr lang="pt-BR" sz="2400" dirty="0" smtClean="0"/>
              <a:t>	8.15</a:t>
            </a:r>
            <a:endParaRPr lang="pt-BR" sz="2400" dirty="0"/>
          </a:p>
          <a:p>
            <a:pPr latinLnBrk="1"/>
            <a:r>
              <a:rPr lang="pt-BR" sz="2400" dirty="0" err="1"/>
              <a:t>Residuals</a:t>
            </a:r>
            <a:r>
              <a:rPr lang="pt-BR" sz="2400" dirty="0"/>
              <a:t>   </a:t>
            </a:r>
            <a:r>
              <a:rPr lang="pt-BR" sz="2400" dirty="0" smtClean="0"/>
              <a:t>	</a:t>
            </a:r>
            <a:r>
              <a:rPr lang="pt-BR" sz="2400" dirty="0" smtClean="0"/>
              <a:t>	13.18</a:t>
            </a:r>
            <a:endParaRPr lang="pt-BR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8355" y="1916832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/>
              <a:t>Como os fatores influenciam a resposta?</a:t>
            </a:r>
          </a:p>
          <a:p>
            <a:pPr algn="ctr"/>
            <a:r>
              <a:rPr lang="pt-BR" sz="3200" dirty="0" smtClean="0"/>
              <a:t>Alocação da Variação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977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700808"/>
            <a:ext cx="3384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 smtClean="0"/>
              <a:t>round(100*SS/sum(SS</a:t>
            </a:r>
            <a:r>
              <a:rPr lang="en-US" dirty="0"/>
              <a:t>),2)</a:t>
            </a:r>
            <a:endParaRPr lang="pt-BR" dirty="0"/>
          </a:p>
          <a:p>
            <a:pPr latinLnBrk="1"/>
            <a:endParaRPr lang="pt-BR" dirty="0" smtClean="0"/>
          </a:p>
          <a:p>
            <a:pPr latinLnBrk="1"/>
            <a:r>
              <a:rPr lang="pt-BR" dirty="0" smtClean="0"/>
              <a:t>		Sum </a:t>
            </a:r>
            <a:r>
              <a:rPr lang="pt-BR" dirty="0" err="1"/>
              <a:t>Sq</a:t>
            </a:r>
            <a:endParaRPr lang="pt-BR" dirty="0"/>
          </a:p>
          <a:p>
            <a:pPr latinLnBrk="1"/>
            <a:r>
              <a:rPr lang="pt-BR" dirty="0" err="1"/>
              <a:t>Ram</a:t>
            </a:r>
            <a:r>
              <a:rPr lang="pt-BR" dirty="0"/>
              <a:t>         </a:t>
            </a:r>
            <a:r>
              <a:rPr lang="pt-BR" dirty="0" smtClean="0"/>
              <a:t>	31.96</a:t>
            </a:r>
            <a:endParaRPr lang="pt-BR" dirty="0"/>
          </a:p>
          <a:p>
            <a:pPr latinLnBrk="1"/>
            <a:r>
              <a:rPr lang="pt-BR" dirty="0" err="1"/>
              <a:t>Frequencia</a:t>
            </a:r>
            <a:r>
              <a:rPr lang="pt-BR" dirty="0"/>
              <a:t>  </a:t>
            </a:r>
            <a:r>
              <a:rPr lang="pt-BR" dirty="0" smtClean="0"/>
              <a:t>	46.57</a:t>
            </a:r>
            <a:endParaRPr lang="pt-BR" dirty="0"/>
          </a:p>
          <a:p>
            <a:pPr latinLnBrk="1"/>
            <a:r>
              <a:rPr lang="pt-BR" dirty="0" err="1"/>
              <a:t>Sort</a:t>
            </a:r>
            <a:r>
              <a:rPr lang="pt-BR" dirty="0"/>
              <a:t>         </a:t>
            </a:r>
            <a:r>
              <a:rPr lang="pt-BR" dirty="0" smtClean="0"/>
              <a:t>	0.14</a:t>
            </a:r>
            <a:endParaRPr lang="pt-BR" dirty="0"/>
          </a:p>
          <a:p>
            <a:pPr latinLnBrk="1"/>
            <a:r>
              <a:rPr lang="pt-BR" dirty="0"/>
              <a:t>Quantidade   </a:t>
            </a:r>
            <a:r>
              <a:rPr lang="pt-BR" dirty="0" smtClean="0"/>
              <a:t>	8.15</a:t>
            </a:r>
            <a:endParaRPr lang="pt-BR" dirty="0"/>
          </a:p>
          <a:p>
            <a:pPr latinLnBrk="1"/>
            <a:r>
              <a:rPr lang="pt-BR" dirty="0" err="1"/>
              <a:t>Residuals</a:t>
            </a:r>
            <a:r>
              <a:rPr lang="pt-BR" dirty="0"/>
              <a:t>   </a:t>
            </a:r>
            <a:r>
              <a:rPr lang="pt-BR" dirty="0" smtClean="0"/>
              <a:t>	13.18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41" y="2104548"/>
            <a:ext cx="5423263" cy="470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700808"/>
            <a:ext cx="3384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 smtClean="0"/>
              <a:t>round(100*SS/sum(SS</a:t>
            </a:r>
            <a:r>
              <a:rPr lang="en-US" dirty="0"/>
              <a:t>),2)</a:t>
            </a:r>
            <a:endParaRPr lang="pt-BR" dirty="0"/>
          </a:p>
          <a:p>
            <a:pPr latinLnBrk="1"/>
            <a:endParaRPr lang="pt-BR" dirty="0" smtClean="0"/>
          </a:p>
          <a:p>
            <a:pPr latinLnBrk="1"/>
            <a:r>
              <a:rPr lang="pt-BR" dirty="0" smtClean="0"/>
              <a:t>		Sum </a:t>
            </a:r>
            <a:r>
              <a:rPr lang="pt-BR" dirty="0" err="1"/>
              <a:t>Sq</a:t>
            </a:r>
            <a:endParaRPr lang="pt-BR" dirty="0"/>
          </a:p>
          <a:p>
            <a:pPr latinLnBrk="1"/>
            <a:r>
              <a:rPr lang="pt-BR" dirty="0" err="1"/>
              <a:t>Ram</a:t>
            </a:r>
            <a:r>
              <a:rPr lang="pt-BR" dirty="0"/>
              <a:t>         </a:t>
            </a:r>
            <a:r>
              <a:rPr lang="pt-BR" dirty="0" smtClean="0"/>
              <a:t>	31.96</a:t>
            </a:r>
            <a:endParaRPr lang="pt-BR" dirty="0"/>
          </a:p>
          <a:p>
            <a:pPr latinLnBrk="1"/>
            <a:r>
              <a:rPr lang="pt-BR" dirty="0" err="1"/>
              <a:t>Frequencia</a:t>
            </a:r>
            <a:r>
              <a:rPr lang="pt-BR" dirty="0"/>
              <a:t>  </a:t>
            </a:r>
            <a:r>
              <a:rPr lang="pt-BR" dirty="0" smtClean="0"/>
              <a:t>	46.57</a:t>
            </a:r>
            <a:endParaRPr lang="pt-BR" dirty="0"/>
          </a:p>
          <a:p>
            <a:pPr latinLnBrk="1"/>
            <a:r>
              <a:rPr lang="pt-BR" dirty="0" err="1"/>
              <a:t>Sort</a:t>
            </a:r>
            <a:r>
              <a:rPr lang="pt-BR" dirty="0"/>
              <a:t>         </a:t>
            </a:r>
            <a:r>
              <a:rPr lang="pt-BR" dirty="0" smtClean="0"/>
              <a:t>	0.14</a:t>
            </a:r>
            <a:endParaRPr lang="pt-BR" dirty="0"/>
          </a:p>
          <a:p>
            <a:pPr latinLnBrk="1"/>
            <a:r>
              <a:rPr lang="pt-BR" dirty="0"/>
              <a:t>Quantidade   </a:t>
            </a:r>
            <a:r>
              <a:rPr lang="pt-BR" dirty="0" smtClean="0"/>
              <a:t>	8.15</a:t>
            </a:r>
            <a:endParaRPr lang="pt-BR" dirty="0"/>
          </a:p>
          <a:p>
            <a:pPr latinLnBrk="1"/>
            <a:r>
              <a:rPr lang="pt-BR" dirty="0" err="1"/>
              <a:t>Residuals</a:t>
            </a:r>
            <a:r>
              <a:rPr lang="pt-BR" dirty="0"/>
              <a:t>   </a:t>
            </a:r>
            <a:r>
              <a:rPr lang="pt-BR" dirty="0" smtClean="0"/>
              <a:t>	13.18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41" y="2132856"/>
            <a:ext cx="5423263" cy="470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700808"/>
            <a:ext cx="3384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 smtClean="0"/>
              <a:t>round(100*SS/sum(SS</a:t>
            </a:r>
            <a:r>
              <a:rPr lang="en-US" dirty="0"/>
              <a:t>),2)</a:t>
            </a:r>
            <a:endParaRPr lang="pt-BR" dirty="0"/>
          </a:p>
          <a:p>
            <a:pPr latinLnBrk="1"/>
            <a:endParaRPr lang="pt-BR" dirty="0" smtClean="0"/>
          </a:p>
          <a:p>
            <a:pPr latinLnBrk="1"/>
            <a:r>
              <a:rPr lang="pt-BR" dirty="0" smtClean="0"/>
              <a:t>		Sum </a:t>
            </a:r>
            <a:r>
              <a:rPr lang="pt-BR" dirty="0" err="1"/>
              <a:t>Sq</a:t>
            </a:r>
            <a:endParaRPr lang="pt-BR" dirty="0"/>
          </a:p>
          <a:p>
            <a:pPr latinLnBrk="1"/>
            <a:r>
              <a:rPr lang="pt-BR" dirty="0" err="1"/>
              <a:t>Ram</a:t>
            </a:r>
            <a:r>
              <a:rPr lang="pt-BR" dirty="0"/>
              <a:t>         </a:t>
            </a:r>
            <a:r>
              <a:rPr lang="pt-BR" dirty="0" smtClean="0"/>
              <a:t>	31.96</a:t>
            </a:r>
            <a:endParaRPr lang="pt-BR" dirty="0"/>
          </a:p>
          <a:p>
            <a:pPr latinLnBrk="1"/>
            <a:r>
              <a:rPr lang="pt-BR" dirty="0" err="1"/>
              <a:t>Frequencia</a:t>
            </a:r>
            <a:r>
              <a:rPr lang="pt-BR" dirty="0"/>
              <a:t>  </a:t>
            </a:r>
            <a:r>
              <a:rPr lang="pt-BR" dirty="0" smtClean="0"/>
              <a:t>	46.57</a:t>
            </a:r>
            <a:endParaRPr lang="pt-BR" dirty="0"/>
          </a:p>
          <a:p>
            <a:pPr latinLnBrk="1"/>
            <a:r>
              <a:rPr lang="pt-BR" dirty="0" err="1"/>
              <a:t>Sort</a:t>
            </a:r>
            <a:r>
              <a:rPr lang="pt-BR" dirty="0"/>
              <a:t>         </a:t>
            </a:r>
            <a:r>
              <a:rPr lang="pt-BR" dirty="0" smtClean="0"/>
              <a:t>	0.14</a:t>
            </a:r>
            <a:endParaRPr lang="pt-BR" dirty="0"/>
          </a:p>
          <a:p>
            <a:pPr latinLnBrk="1"/>
            <a:r>
              <a:rPr lang="pt-BR" dirty="0"/>
              <a:t>Quantidade   </a:t>
            </a:r>
            <a:r>
              <a:rPr lang="pt-BR" dirty="0" smtClean="0"/>
              <a:t>	8.15</a:t>
            </a:r>
            <a:endParaRPr lang="pt-BR" dirty="0"/>
          </a:p>
          <a:p>
            <a:pPr latinLnBrk="1"/>
            <a:r>
              <a:rPr lang="pt-BR" dirty="0" err="1"/>
              <a:t>Residuals</a:t>
            </a:r>
            <a:r>
              <a:rPr lang="pt-BR" dirty="0"/>
              <a:t>   </a:t>
            </a:r>
            <a:r>
              <a:rPr lang="pt-BR" dirty="0" smtClean="0"/>
              <a:t>	13.18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04548"/>
            <a:ext cx="5423263" cy="470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1700808"/>
            <a:ext cx="3384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 smtClean="0"/>
              <a:t>round(100*SS/sum(SS</a:t>
            </a:r>
            <a:r>
              <a:rPr lang="en-US" dirty="0"/>
              <a:t>),2)</a:t>
            </a:r>
            <a:endParaRPr lang="pt-BR" dirty="0"/>
          </a:p>
          <a:p>
            <a:pPr latinLnBrk="1"/>
            <a:endParaRPr lang="pt-BR" dirty="0" smtClean="0"/>
          </a:p>
          <a:p>
            <a:pPr latinLnBrk="1"/>
            <a:r>
              <a:rPr lang="pt-BR" dirty="0" smtClean="0"/>
              <a:t>		Sum </a:t>
            </a:r>
            <a:r>
              <a:rPr lang="pt-BR" dirty="0" err="1"/>
              <a:t>Sq</a:t>
            </a:r>
            <a:endParaRPr lang="pt-BR" dirty="0"/>
          </a:p>
          <a:p>
            <a:pPr latinLnBrk="1"/>
            <a:r>
              <a:rPr lang="pt-BR" dirty="0" err="1"/>
              <a:t>Ram</a:t>
            </a:r>
            <a:r>
              <a:rPr lang="pt-BR" dirty="0"/>
              <a:t>         </a:t>
            </a:r>
            <a:r>
              <a:rPr lang="pt-BR" dirty="0" smtClean="0"/>
              <a:t>	31.96</a:t>
            </a:r>
            <a:endParaRPr lang="pt-BR" dirty="0"/>
          </a:p>
          <a:p>
            <a:pPr latinLnBrk="1"/>
            <a:r>
              <a:rPr lang="pt-BR" dirty="0" err="1"/>
              <a:t>Frequencia</a:t>
            </a:r>
            <a:r>
              <a:rPr lang="pt-BR" dirty="0"/>
              <a:t>  </a:t>
            </a:r>
            <a:r>
              <a:rPr lang="pt-BR" dirty="0" smtClean="0"/>
              <a:t>	46.57</a:t>
            </a:r>
            <a:endParaRPr lang="pt-BR" dirty="0"/>
          </a:p>
          <a:p>
            <a:pPr latinLnBrk="1"/>
            <a:r>
              <a:rPr lang="pt-BR" dirty="0" err="1"/>
              <a:t>Sort</a:t>
            </a:r>
            <a:r>
              <a:rPr lang="pt-BR" dirty="0"/>
              <a:t>         </a:t>
            </a:r>
            <a:r>
              <a:rPr lang="pt-BR" dirty="0" smtClean="0"/>
              <a:t>	0.14</a:t>
            </a:r>
            <a:endParaRPr lang="pt-BR" dirty="0"/>
          </a:p>
          <a:p>
            <a:pPr latinLnBrk="1"/>
            <a:r>
              <a:rPr lang="pt-BR" dirty="0"/>
              <a:t>Quantidade   </a:t>
            </a:r>
            <a:r>
              <a:rPr lang="pt-BR" dirty="0" smtClean="0"/>
              <a:t>	8.15</a:t>
            </a:r>
            <a:endParaRPr lang="pt-BR" dirty="0"/>
          </a:p>
          <a:p>
            <a:pPr latinLnBrk="1"/>
            <a:r>
              <a:rPr lang="pt-BR" dirty="0" err="1"/>
              <a:t>Residuals</a:t>
            </a:r>
            <a:r>
              <a:rPr lang="pt-BR" dirty="0"/>
              <a:t>   </a:t>
            </a:r>
            <a:r>
              <a:rPr lang="pt-BR" dirty="0" smtClean="0"/>
              <a:t>	13.18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241" y="2104548"/>
            <a:ext cx="5423263" cy="470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pt-BR" sz="3200" dirty="0" smtClean="0"/>
              <a:t>2 </a:t>
            </a:r>
            <a:r>
              <a:rPr lang="pt-BR" sz="3200" dirty="0" err="1" smtClean="0"/>
              <a:t>MicroControladores</a:t>
            </a:r>
            <a:endParaRPr lang="pt-BR" sz="3200" dirty="0" smtClean="0"/>
          </a:p>
          <a:p>
            <a:pPr lvl="1"/>
            <a:r>
              <a:rPr lang="pt-BR" sz="3000" dirty="0" smtClean="0"/>
              <a:t>ATmega328PU – 8MHz</a:t>
            </a:r>
          </a:p>
          <a:p>
            <a:pPr lvl="1"/>
            <a:r>
              <a:rPr lang="pt-BR" sz="3000" dirty="0" smtClean="0"/>
              <a:t>ATtiny85 – 8MHz</a:t>
            </a:r>
          </a:p>
          <a:p>
            <a:r>
              <a:rPr lang="pt-BR" sz="3200" dirty="0" smtClean="0"/>
              <a:t>Algoritmo</a:t>
            </a:r>
          </a:p>
          <a:p>
            <a:pPr lvl="1"/>
            <a:r>
              <a:rPr lang="pt-BR" sz="3000" dirty="0" err="1" smtClean="0"/>
              <a:t>Bubble</a:t>
            </a:r>
            <a:r>
              <a:rPr lang="pt-BR" sz="3000" dirty="0" smtClean="0"/>
              <a:t> </a:t>
            </a:r>
            <a:r>
              <a:rPr lang="pt-BR" sz="3000" dirty="0" err="1" smtClean="0"/>
              <a:t>Sort</a:t>
            </a:r>
            <a:endParaRPr lang="pt-BR" sz="3000" dirty="0" smtClean="0"/>
          </a:p>
          <a:p>
            <a:r>
              <a:rPr lang="pt-BR" sz="3200" dirty="0" smtClean="0"/>
              <a:t>Tamanho do Vetor(12 Tamanhos)</a:t>
            </a:r>
          </a:p>
          <a:p>
            <a:pPr lvl="1"/>
            <a:r>
              <a:rPr lang="pt-BR" sz="2400" dirty="0" smtClean="0"/>
              <a:t>12, 20, 40, 50, 60, 70, 80, 100, 120, 123, 140, 150</a:t>
            </a:r>
          </a:p>
          <a:p>
            <a:pPr lvl="1"/>
            <a:r>
              <a:rPr lang="pt-BR" sz="2400" dirty="0" smtClean="0"/>
              <a:t>20 leituras cada</a:t>
            </a:r>
          </a:p>
          <a:p>
            <a:pPr lvl="1"/>
            <a:r>
              <a:rPr lang="pt-BR" sz="2400" dirty="0" smtClean="0"/>
              <a:t>Média Aritmética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41674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Regressão Linear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48268"/>
              </p:ext>
            </p:extLst>
          </p:nvPr>
        </p:nvGraphicFramePr>
        <p:xfrm>
          <a:off x="1115616" y="1628800"/>
          <a:ext cx="6859587" cy="50006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2212"/>
                <a:gridCol w="2876550"/>
                <a:gridCol w="2790825"/>
              </a:tblGrid>
              <a:tr h="2991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Tamanho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smtClean="0">
                          <a:effectLst/>
                        </a:rPr>
                        <a:t>ATmega328 </a:t>
                      </a:r>
                      <a:r>
                        <a:rPr lang="pt-BR" sz="1400" b="1" u="none" strike="noStrike" dirty="0" smtClean="0">
                          <a:effectLst/>
                        </a:rPr>
                        <a:t>(</a:t>
                      </a:r>
                      <a:r>
                        <a:rPr lang="pt-BR" sz="1400" b="1" u="none" strike="noStrike" dirty="0" err="1" smtClean="0">
                          <a:effectLst/>
                        </a:rPr>
                        <a:t>Microsegundos</a:t>
                      </a:r>
                      <a:r>
                        <a:rPr lang="pt-BR" sz="1400" b="1" u="none" strike="noStrike" dirty="0" smtClean="0">
                          <a:effectLst/>
                        </a:rPr>
                        <a:t>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smtClean="0">
                          <a:effectLst/>
                        </a:rPr>
                        <a:t>ATtiny85 (</a:t>
                      </a:r>
                      <a:r>
                        <a:rPr lang="pt-BR" sz="1600" b="1" u="none" strike="noStrike" dirty="0" err="1" smtClean="0">
                          <a:effectLst/>
                        </a:rPr>
                        <a:t>Microsegundos</a:t>
                      </a:r>
                      <a:r>
                        <a:rPr lang="pt-BR" sz="1600" b="1" u="none" strike="noStrike" dirty="0" smtClean="0">
                          <a:effectLst/>
                        </a:rPr>
                        <a:t>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2592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7704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4544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13040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40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10176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27176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13392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34712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60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16984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42464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70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20960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50768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80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25080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58904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100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34128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77040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120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43904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95096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123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46128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98544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140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55088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110155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110"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150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>
                          <a:effectLst/>
                        </a:rPr>
                        <a:t>61752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pt-BR" sz="1600" u="none" strike="noStrike" dirty="0">
                          <a:effectLst/>
                        </a:rPr>
                        <a:t>118377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6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pic>
        <p:nvPicPr>
          <p:cNvPr id="1026" name="Picture 2" descr="C:\Users\JUNIOR\Desktop\regressão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"/>
          <a:stretch/>
        </p:blipFill>
        <p:spPr bwMode="auto">
          <a:xfrm>
            <a:off x="119954" y="2206898"/>
            <a:ext cx="8869302" cy="40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411760" y="1683678"/>
            <a:ext cx="462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Modelo de Regressão Linear</a:t>
            </a:r>
          </a:p>
        </p:txBody>
      </p:sp>
    </p:spTree>
    <p:extLst>
      <p:ext uri="{BB962C8B-B14F-4D97-AF65-F5344CB8AC3E}">
        <p14:creationId xmlns:p14="http://schemas.microsoft.com/office/powerpoint/2010/main" val="23065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pt-BR" sz="3200" dirty="0" smtClean="0"/>
              <a:t>Problema e Escopo</a:t>
            </a:r>
          </a:p>
          <a:p>
            <a:r>
              <a:rPr lang="pt-BR" sz="3200" dirty="0" smtClean="0"/>
              <a:t>Métricas, Parâmetros e Fatores</a:t>
            </a:r>
          </a:p>
          <a:p>
            <a:r>
              <a:rPr lang="pt-BR" sz="3200" dirty="0" smtClean="0"/>
              <a:t>Metodologia</a:t>
            </a:r>
          </a:p>
          <a:p>
            <a:r>
              <a:rPr lang="pt-BR" sz="3200" dirty="0" smtClean="0"/>
              <a:t>Dados no R</a:t>
            </a:r>
          </a:p>
          <a:p>
            <a:r>
              <a:rPr lang="pt-BR" sz="3200" dirty="0" smtClean="0"/>
              <a:t>Apresentação Resultados</a:t>
            </a:r>
          </a:p>
          <a:p>
            <a:r>
              <a:rPr lang="pt-BR" sz="3200" dirty="0" smtClean="0"/>
              <a:t>Considerações</a:t>
            </a:r>
          </a:p>
          <a:p>
            <a:r>
              <a:rPr lang="pt-BR" sz="3200" dirty="0" smtClean="0"/>
              <a:t>Trabalhos Relacionados</a:t>
            </a:r>
          </a:p>
          <a:p>
            <a:r>
              <a:rPr lang="pt-BR" sz="3200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2672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pic>
        <p:nvPicPr>
          <p:cNvPr id="7170" name="Picture 2" descr="C:\Users\JUNIOR\Desktop\regressão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7961"/>
            <a:ext cx="6396514" cy="496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pic>
        <p:nvPicPr>
          <p:cNvPr id="2050" name="Picture 2" descr="C:\Users\JUNIOR\Desktop\regressão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4"/>
          <a:stretch/>
        </p:blipFill>
        <p:spPr bwMode="auto">
          <a:xfrm>
            <a:off x="107504" y="2278906"/>
            <a:ext cx="8905331" cy="40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411760" y="1412776"/>
            <a:ext cx="3948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Independência de Erros</a:t>
            </a:r>
          </a:p>
          <a:p>
            <a:pPr algn="ctr"/>
            <a:r>
              <a:rPr lang="pt-B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Gráfico de Dispersão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1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pic>
        <p:nvPicPr>
          <p:cNvPr id="3075" name="Picture 3" descr="C:\Users\JUNIOR\Desktop\regressão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5"/>
          <a:stretch/>
        </p:blipFill>
        <p:spPr bwMode="auto">
          <a:xfrm>
            <a:off x="190648" y="2278906"/>
            <a:ext cx="8773840" cy="40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339752" y="1683678"/>
            <a:ext cx="4774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Distribuição Normal do Erros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71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pic>
        <p:nvPicPr>
          <p:cNvPr id="4098" name="Picture 2" descr="C:\Users\JUNIOR\Desktop\regressão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5"/>
          <a:stretch/>
        </p:blipFill>
        <p:spPr bwMode="auto">
          <a:xfrm>
            <a:off x="190648" y="2348880"/>
            <a:ext cx="8773840" cy="40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621812" y="1683678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Outliers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93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pic>
        <p:nvPicPr>
          <p:cNvPr id="5122" name="Picture 2" descr="C:\Users\JUNIOR\Desktop\regressão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" y="2278906"/>
            <a:ext cx="9060559" cy="40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411760" y="1683678"/>
            <a:ext cx="3719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Resíduos </a:t>
            </a:r>
            <a:r>
              <a:rPr lang="pt-BR" sz="28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Vs</a:t>
            </a:r>
            <a:r>
              <a:rPr lang="pt-B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Influência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29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536" y="2204864"/>
            <a:ext cx="8424936" cy="42627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 summary(</a:t>
            </a:r>
            <a:r>
              <a:rPr lang="en-US" altLang="pt-BR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ajuste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pt-BR" sz="1600" dirty="0"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Call: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lm(formula = tempo ~ </a:t>
            </a:r>
            <a:r>
              <a:rPr lang="en-US" altLang="pt-BR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qtde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Residuals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Min      1Q  Median      3Q     Max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-2635.4 -2158.9  -675.4  1877.1  4031.0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pt-BR" sz="1600" dirty="0"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Coefficients: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Estimate Std. Error t value </a:t>
            </a: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pt-BR" sz="1600" dirty="0" err="1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(&gt;|t|)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(Intercept) -6576.69    1551.01   -4.24  </a:t>
            </a: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pt-BR" sz="1600" b="1" u="sng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0.00172</a:t>
            </a: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**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qtde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428.65      16.89   25.38 </a:t>
            </a: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pt-BR" sz="1600" b="1" u="sng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2.07e-10</a:t>
            </a: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***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---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Signif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Residual 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standard error: 2593 on 10 degrees of freedom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Multiple R-squared:  0.9847,	Adjusted R-squared:  </a:t>
            </a:r>
            <a:r>
              <a:rPr lang="en-US" altLang="pt-BR" sz="1600" b="1" u="sng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0.9832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F-statistic:   644 on 1 and 10 DF,  </a:t>
            </a:r>
            <a:r>
              <a:rPr lang="en-US" altLang="pt-BR" sz="1600" b="1" u="sng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p-value: 2.071e-10</a:t>
            </a:r>
            <a:endParaRPr kumimoji="0" lang="en-US" altLang="pt-BR" sz="1600" b="1" i="0" u="sng" strike="noStrike" cap="none" normalizeH="0" baseline="0" dirty="0" smtClean="0">
              <a:ln>
                <a:noFill/>
              </a:ln>
              <a:effectLst/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0562" y="119675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ATMega328 – </a:t>
            </a:r>
            <a:r>
              <a:rPr lang="pt-BR" sz="3200" dirty="0" err="1" smtClean="0"/>
              <a:t>BubbleSort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99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536" y="2220252"/>
            <a:ext cx="8424936" cy="42319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&gt; summary(</a:t>
            </a:r>
            <a:r>
              <a:rPr lang="en-US" altLang="pt-BR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ajuste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pt-BR" sz="1600" dirty="0" smtClean="0"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Call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lm(formula = tempo ~ </a:t>
            </a:r>
            <a:r>
              <a:rPr lang="en-US" altLang="pt-BR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qtde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Residuals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Min      1Q  Median      3Q     Max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-1918.4 -1541.1  -113.4  1426.4  2791.9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pt-BR" sz="1600" dirty="0"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Coefficients: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  Estimate Std. Error t value </a:t>
            </a: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pt-BR" sz="1600" dirty="0" err="1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(&gt;|t|)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(Intercept) -4954.46    1055.22  -4.695 </a:t>
            </a: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pt-BR" sz="1600" b="1" u="sng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0.000848</a:t>
            </a: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***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qtde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         822.21      11.49  71.545 </a:t>
            </a: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altLang="pt-BR" sz="1600" b="1" u="sng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6.94e-15</a:t>
            </a: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***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---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err="1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Signif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. codes:  0 ‘***’ 0.001 ‘**’ 0.01 ‘*’ 0.05 ‘.’ 0.1 ‘ ’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smtClean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Residual 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standard error: 1764 on 10 degrees of freedom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Multiple R-squared:  0.9981,	Adjusted R-squared:  </a:t>
            </a:r>
            <a:r>
              <a:rPr lang="en-US" altLang="pt-BR" sz="1600" b="1" u="sng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0.9979</a:t>
            </a: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F-statistic:  5119 on 1 and 10 DF,  </a:t>
            </a:r>
            <a:r>
              <a:rPr lang="en-US" altLang="pt-BR" sz="1600" b="1" u="sng" dirty="0"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p-value: 6.941e-15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10562" y="119675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ATtiny85 – </a:t>
            </a:r>
            <a:r>
              <a:rPr lang="pt-BR" sz="3200" dirty="0" err="1" smtClean="0"/>
              <a:t>BubbleSort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807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536" y="2767280"/>
            <a:ext cx="8424936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pred.df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&lt;- 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data.frame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qtde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=c(25, 75, 133))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predict(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ajuste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newdata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pred.df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="p", level=0.9)      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82026"/>
              </p:ext>
            </p:extLst>
          </p:nvPr>
        </p:nvGraphicFramePr>
        <p:xfrm>
          <a:off x="1248997" y="4077072"/>
          <a:ext cx="655273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46"/>
                <a:gridCol w="1310546"/>
                <a:gridCol w="1310546"/>
                <a:gridCol w="1310546"/>
                <a:gridCol w="1310546"/>
              </a:tblGrid>
              <a:tr h="46805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Qtde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Lwr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Upr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Lido</a:t>
                      </a:r>
                      <a:endParaRPr lang="pt-BR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-1038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4139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9317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5872 </a:t>
                      </a: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pt-BR" dirty="0" smtClean="0"/>
                        <a:t>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20677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25572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30467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23312</a:t>
                      </a:r>
                      <a:endParaRPr lang="pt-BR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pt-BR" dirty="0" smtClean="0"/>
                        <a:t>133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45283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50433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55584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51768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410562" y="170514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ATMega328 – </a:t>
            </a:r>
            <a:r>
              <a:rPr lang="pt-BR" sz="3200" dirty="0" err="1" smtClean="0"/>
              <a:t>BubbleSort</a:t>
            </a:r>
            <a:r>
              <a:rPr lang="pt-BR" sz="3200" dirty="0" smtClean="0"/>
              <a:t> - 90%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306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5536" y="2767280"/>
            <a:ext cx="8424936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pred.df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&lt;- 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data.frame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qtde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=c(25, 75, 133))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predict(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ajuste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newdata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pred.df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en-US" altLang="pt-BR" sz="2000" b="0" i="0" u="none" strike="noStrike" cap="none" normalizeH="0" baseline="0" dirty="0" err="1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altLang="pt-BR" sz="2000" b="0" i="0" u="none" strike="noStrike" cap="none" normalizeH="0" baseline="0" dirty="0" smtClean="0">
                <a:ln>
                  <a:noFill/>
                </a:ln>
                <a:effectLst/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="p", level=0.9)      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17578"/>
              </p:ext>
            </p:extLst>
          </p:nvPr>
        </p:nvGraphicFramePr>
        <p:xfrm>
          <a:off x="1248997" y="4077072"/>
          <a:ext cx="6552730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46"/>
                <a:gridCol w="1310546"/>
                <a:gridCol w="1310546"/>
                <a:gridCol w="1310546"/>
                <a:gridCol w="1310546"/>
              </a:tblGrid>
              <a:tr h="468052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Qtde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Lwr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Upr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Lido</a:t>
                      </a:r>
                      <a:endParaRPr lang="pt-BR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12077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15600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19123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16472</a:t>
                      </a: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pt-BR" dirty="0" smtClean="0"/>
                        <a:t>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53381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56711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60041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54728</a:t>
                      </a: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pt-BR" dirty="0" smtClean="0"/>
                        <a:t>133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100895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104399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107903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107592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410562" y="170514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ATtiny85 – </a:t>
            </a:r>
            <a:r>
              <a:rPr lang="pt-BR" sz="3200" dirty="0" err="1" smtClean="0"/>
              <a:t>BubbleSort</a:t>
            </a:r>
            <a:r>
              <a:rPr lang="pt-BR" sz="3200" dirty="0" smtClean="0"/>
              <a:t> - 90%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206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pic>
        <p:nvPicPr>
          <p:cNvPr id="6146" name="Picture 2" descr="C:\Users\JUNIOR\Desktop\regressão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" y="2134890"/>
            <a:ext cx="9060559" cy="40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23728" y="1683678"/>
            <a:ext cx="5300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Bandas de Confiança e Predição</a:t>
            </a:r>
            <a:endParaRPr lang="pt-BR" sz="2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54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pt-BR" sz="3200" dirty="0" smtClean="0"/>
              <a:t>Crescimento dos dispositivos conectados</a:t>
            </a:r>
          </a:p>
          <a:p>
            <a:pPr lvl="1"/>
            <a:r>
              <a:rPr lang="pt-BR" sz="3000" dirty="0" err="1" smtClean="0"/>
              <a:t>IoT</a:t>
            </a:r>
            <a:r>
              <a:rPr lang="pt-BR" sz="3000" dirty="0" smtClean="0"/>
              <a:t> (Internet </a:t>
            </a:r>
            <a:r>
              <a:rPr lang="pt-BR" sz="3000" dirty="0" err="1" smtClean="0"/>
              <a:t>of</a:t>
            </a:r>
            <a:r>
              <a:rPr lang="pt-BR" sz="3000" dirty="0" smtClean="0"/>
              <a:t> </a:t>
            </a:r>
            <a:r>
              <a:rPr lang="pt-BR" sz="3000" dirty="0" err="1" smtClean="0"/>
              <a:t>Things</a:t>
            </a:r>
            <a:r>
              <a:rPr lang="pt-BR" sz="3000" dirty="0" smtClean="0"/>
              <a:t>)</a:t>
            </a:r>
          </a:p>
          <a:p>
            <a:r>
              <a:rPr lang="pt-BR" sz="3200" dirty="0" smtClean="0"/>
              <a:t>Diversidade de Equipamentos</a:t>
            </a:r>
          </a:p>
          <a:p>
            <a:pPr lvl="1"/>
            <a:r>
              <a:rPr lang="pt-BR" sz="3000" dirty="0" smtClean="0"/>
              <a:t>Marcas, modelos, aplicações</a:t>
            </a:r>
          </a:p>
          <a:p>
            <a:r>
              <a:rPr lang="pt-BR" sz="3200" dirty="0" smtClean="0"/>
              <a:t>Fatores de Decisão</a:t>
            </a:r>
          </a:p>
          <a:p>
            <a:pPr lvl="1"/>
            <a:r>
              <a:rPr lang="pt-BR" sz="3000" dirty="0" err="1" smtClean="0"/>
              <a:t>Form</a:t>
            </a:r>
            <a:r>
              <a:rPr lang="pt-BR" sz="3000" dirty="0" smtClean="0"/>
              <a:t> </a:t>
            </a:r>
            <a:r>
              <a:rPr lang="pt-BR" sz="3000" dirty="0" err="1" smtClean="0"/>
              <a:t>Factory</a:t>
            </a:r>
            <a:r>
              <a:rPr lang="pt-BR" sz="3000" dirty="0" smtClean="0"/>
              <a:t> (Tamanho)</a:t>
            </a:r>
          </a:p>
          <a:p>
            <a:pPr lvl="1"/>
            <a:r>
              <a:rPr lang="pt-BR" sz="3000" u="sng" dirty="0" smtClean="0"/>
              <a:t>Memória</a:t>
            </a:r>
          </a:p>
          <a:p>
            <a:pPr lvl="1"/>
            <a:r>
              <a:rPr lang="pt-BR" sz="3000" dirty="0" smtClean="0"/>
              <a:t>Consumo de Energia</a:t>
            </a:r>
          </a:p>
          <a:p>
            <a:pPr lvl="1"/>
            <a:r>
              <a:rPr lang="pt-BR" sz="3000" u="sng" dirty="0" smtClean="0"/>
              <a:t>Processamento</a:t>
            </a:r>
          </a:p>
        </p:txBody>
      </p:sp>
    </p:spTree>
    <p:extLst>
      <p:ext uri="{BB962C8B-B14F-4D97-AF65-F5344CB8AC3E}">
        <p14:creationId xmlns:p14="http://schemas.microsoft.com/office/powerpoint/2010/main" val="21406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pic>
        <p:nvPicPr>
          <p:cNvPr id="6146" name="Picture 2" descr="C:\Users\JUNIOR\Desktop\regressão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8" r="50000" b="4676"/>
          <a:stretch/>
        </p:blipFill>
        <p:spPr bwMode="auto">
          <a:xfrm>
            <a:off x="1150709" y="1365326"/>
            <a:ext cx="6632782" cy="53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Dados no R – Regressão Linear</a:t>
            </a:r>
            <a:endParaRPr lang="pt-BR" dirty="0"/>
          </a:p>
        </p:txBody>
      </p:sp>
      <p:pic>
        <p:nvPicPr>
          <p:cNvPr id="6146" name="Picture 2" descr="C:\Users\JUNIOR\Desktop\regressão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923" b="3936"/>
          <a:stretch/>
        </p:blipFill>
        <p:spPr bwMode="auto">
          <a:xfrm>
            <a:off x="1043608" y="1412776"/>
            <a:ext cx="6632783" cy="53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Considerações dos 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pt-BR" sz="3200" dirty="0"/>
              <a:t>Fatores Mais </a:t>
            </a:r>
            <a:r>
              <a:rPr lang="pt-BR" sz="3200" dirty="0" smtClean="0"/>
              <a:t>Significativos</a:t>
            </a:r>
          </a:p>
          <a:p>
            <a:pPr lvl="1"/>
            <a:r>
              <a:rPr lang="pt-BR" sz="3000" dirty="0" smtClean="0"/>
              <a:t>Frequência</a:t>
            </a:r>
          </a:p>
          <a:p>
            <a:pPr lvl="1"/>
            <a:r>
              <a:rPr lang="pt-BR" sz="3000" dirty="0" err="1" smtClean="0"/>
              <a:t>Ram</a:t>
            </a:r>
            <a:endParaRPr lang="pt-BR" sz="3000" dirty="0" smtClean="0"/>
          </a:p>
          <a:p>
            <a:r>
              <a:rPr lang="pt-BR" sz="3200" dirty="0" smtClean="0"/>
              <a:t>Modelo de Regressão Linear </a:t>
            </a:r>
          </a:p>
          <a:p>
            <a:pPr lvl="1"/>
            <a:r>
              <a:rPr lang="pt-BR" sz="3000" dirty="0" smtClean="0"/>
              <a:t>Resultados Validados</a:t>
            </a:r>
          </a:p>
          <a:p>
            <a:r>
              <a:rPr lang="pt-BR" sz="3200" dirty="0" smtClean="0"/>
              <a:t>Desempenho</a:t>
            </a:r>
          </a:p>
          <a:p>
            <a:pPr lvl="1"/>
            <a:r>
              <a:rPr lang="pt-BR" sz="3000" dirty="0" smtClean="0"/>
              <a:t>ATtiny85 – 0.5KB </a:t>
            </a:r>
            <a:r>
              <a:rPr lang="pt-BR" sz="3000" dirty="0" err="1" smtClean="0"/>
              <a:t>Ram</a:t>
            </a:r>
            <a:endParaRPr lang="pt-BR" sz="3000" dirty="0" smtClean="0"/>
          </a:p>
          <a:p>
            <a:pPr lvl="1"/>
            <a:r>
              <a:rPr lang="pt-BR" sz="3000" dirty="0" smtClean="0"/>
              <a:t>ATmega328 – 1KB </a:t>
            </a:r>
            <a:r>
              <a:rPr lang="pt-BR" sz="3000" dirty="0" err="1" smtClean="0"/>
              <a:t>Ram</a:t>
            </a:r>
            <a:endParaRPr lang="pt-BR" sz="3000" dirty="0" smtClean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69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pt-BR" sz="3200" dirty="0" smtClean="0"/>
              <a:t>Ideia, Escopo e Resultados</a:t>
            </a:r>
          </a:p>
          <a:p>
            <a:r>
              <a:rPr lang="pt-BR" sz="3200" dirty="0" smtClean="0"/>
              <a:t>Coleta dos Dados</a:t>
            </a:r>
          </a:p>
          <a:p>
            <a:r>
              <a:rPr lang="pt-BR" sz="3200" dirty="0" smtClean="0"/>
              <a:t>Uso do R</a:t>
            </a:r>
          </a:p>
          <a:p>
            <a:r>
              <a:rPr lang="pt-BR" sz="3200" dirty="0" smtClean="0"/>
              <a:t>Fidelidade do Modelo Gerado</a:t>
            </a:r>
          </a:p>
          <a:p>
            <a:r>
              <a:rPr lang="pt-BR" sz="3200" dirty="0" smtClean="0"/>
              <a:t>Validação na prática</a:t>
            </a:r>
          </a:p>
          <a:p>
            <a:pPr lvl="1"/>
            <a:r>
              <a:rPr lang="pt-BR" sz="3000" dirty="0" smtClean="0"/>
              <a:t>Teste em tempo Real</a:t>
            </a:r>
          </a:p>
          <a:p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9719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pt-BR" sz="3200" dirty="0" smtClean="0"/>
              <a:t>Adicionar novo fator</a:t>
            </a:r>
          </a:p>
          <a:p>
            <a:pPr lvl="1"/>
            <a:r>
              <a:rPr lang="pt-BR" sz="3000" dirty="0" smtClean="0"/>
              <a:t>Consumo de Energia</a:t>
            </a:r>
          </a:p>
          <a:p>
            <a:pPr lvl="1"/>
            <a:r>
              <a:rPr lang="pt-BR" sz="3000" dirty="0" err="1" smtClean="0"/>
              <a:t>Processamento:Energia</a:t>
            </a:r>
            <a:endParaRPr lang="pt-BR" sz="3000" dirty="0" smtClean="0"/>
          </a:p>
          <a:p>
            <a:r>
              <a:rPr lang="pt-BR" sz="3200" dirty="0" smtClean="0"/>
              <a:t>Alterar o parâmetro</a:t>
            </a:r>
          </a:p>
          <a:p>
            <a:pPr lvl="1"/>
            <a:r>
              <a:rPr lang="pt-BR" sz="3000" dirty="0" smtClean="0"/>
              <a:t>Algoritmo de Ordenação por </a:t>
            </a:r>
            <a:r>
              <a:rPr lang="pt-BR" sz="3000" dirty="0" err="1" smtClean="0"/>
              <a:t>sqrt</a:t>
            </a:r>
            <a:r>
              <a:rPr lang="pt-BR" sz="3000" dirty="0" smtClean="0"/>
              <a:t>()</a:t>
            </a:r>
          </a:p>
          <a:p>
            <a:pPr lvl="1"/>
            <a:r>
              <a:rPr lang="pt-BR" sz="3000" dirty="0" err="1" smtClean="0"/>
              <a:t>Método:Processamento</a:t>
            </a:r>
            <a:endParaRPr lang="pt-BR" sz="3000" dirty="0" smtClean="0"/>
          </a:p>
          <a:p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4169182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ATtiny85 – </a:t>
            </a:r>
            <a:r>
              <a:rPr lang="pt-BR" dirty="0" err="1" smtClean="0"/>
              <a:t>Datasheet</a:t>
            </a:r>
            <a:r>
              <a:rPr lang="pt-BR" dirty="0"/>
              <a:t> – Disponível em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www.atmel.com/images/atmel-2586-avr-8-bit-microcontroller-attiny25-attiny45-attiny85_datasheet.pdf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ATmega328PU – </a:t>
            </a:r>
            <a:r>
              <a:rPr lang="pt-BR" dirty="0" err="1" smtClean="0"/>
              <a:t>Datasheet</a:t>
            </a:r>
            <a:r>
              <a:rPr lang="pt-BR" dirty="0"/>
              <a:t> – Disponível em </a:t>
            </a:r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www.atmel.com/Images/Atmel-8271-8-bit-AVR-Microcontroller-ATmega48A-48PA-88A-88PA-168A-168PA-328-328P_datasheet_Summary.pdf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Verzani</a:t>
            </a:r>
            <a:r>
              <a:rPr lang="pt-BR" dirty="0" smtClean="0"/>
              <a:t>, John. </a:t>
            </a:r>
            <a:r>
              <a:rPr lang="pt-BR" dirty="0" err="1" smtClean="0"/>
              <a:t>Using</a:t>
            </a:r>
            <a:r>
              <a:rPr lang="pt-BR" dirty="0" smtClean="0"/>
              <a:t> R for </a:t>
            </a:r>
            <a:r>
              <a:rPr lang="pt-BR" dirty="0" err="1" smtClean="0"/>
              <a:t>Introductory</a:t>
            </a:r>
            <a:r>
              <a:rPr lang="pt-BR" dirty="0" smtClean="0"/>
              <a:t> </a:t>
            </a:r>
            <a:r>
              <a:rPr lang="pt-BR" dirty="0" err="1" smtClean="0"/>
              <a:t>Statistics</a:t>
            </a:r>
            <a:r>
              <a:rPr lang="pt-BR" dirty="0" smtClean="0"/>
              <a:t>. Editora Taylor &amp; Francis. 2005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56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484784"/>
            <a:ext cx="8784976" cy="2952328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pt-BR" sz="3200" dirty="0" smtClean="0"/>
              <a:t>Analisar 4 </a:t>
            </a:r>
            <a:r>
              <a:rPr lang="pt-BR" sz="3200" dirty="0" err="1" smtClean="0"/>
              <a:t>microcontroladores</a:t>
            </a:r>
            <a:r>
              <a:rPr lang="pt-BR" sz="3200" dirty="0" smtClean="0"/>
              <a:t> </a:t>
            </a:r>
            <a:r>
              <a:rPr lang="pt-BR" sz="3200" dirty="0"/>
              <a:t>disponíveis e bastante utilizados por desenvolvedores de soluções </a:t>
            </a:r>
            <a:r>
              <a:rPr lang="pt-BR" sz="3200" dirty="0" err="1"/>
              <a:t>IoT</a:t>
            </a:r>
            <a:r>
              <a:rPr lang="pt-BR" sz="3200" dirty="0"/>
              <a:t> para identificar o desempenho (Velocidade /</a:t>
            </a:r>
            <a:r>
              <a:rPr lang="pt-BR" sz="3200" dirty="0" smtClean="0"/>
              <a:t>Tempo</a:t>
            </a:r>
            <a:r>
              <a:rPr lang="pt-BR" sz="3200" dirty="0"/>
              <a:t>) de cada um deles referente </a:t>
            </a:r>
            <a:r>
              <a:rPr lang="pt-BR" sz="3200" dirty="0" smtClean="0"/>
              <a:t>ao </a:t>
            </a:r>
            <a:r>
              <a:rPr lang="pt-BR" sz="3200" dirty="0"/>
              <a:t>processamento de informações</a:t>
            </a:r>
            <a:endParaRPr lang="pt-BR" sz="3200" dirty="0" smtClean="0"/>
          </a:p>
        </p:txBody>
      </p:sp>
      <p:pic>
        <p:nvPicPr>
          <p:cNvPr id="1026" name="Picture 2" descr="http://d1gsvnjtkwr6dd.cloudfront.net/large/IC-ATMEGA328-PU_LR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5" y="3993050"/>
            <a:ext cx="3760435" cy="28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obbytronics.co.uk/image/cache/data/atmel/atmega328-tqfp-500x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910" y="3962041"/>
            <a:ext cx="2688306" cy="268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.efetividade.net/img/1005-8713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81128"/>
            <a:ext cx="1417877" cy="133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13805"/>
              </p:ext>
            </p:extLst>
          </p:nvPr>
        </p:nvGraphicFramePr>
        <p:xfrm>
          <a:off x="603830" y="2276872"/>
          <a:ext cx="7979410" cy="3024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6935"/>
                <a:gridCol w="1964372"/>
                <a:gridCol w="994410"/>
                <a:gridCol w="932498"/>
                <a:gridCol w="978535"/>
                <a:gridCol w="962660"/>
              </a:tblGrid>
              <a:tr h="6048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MODELO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PROCESSADOR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CLOCK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SRAM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FLASH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 smtClean="0">
                          <a:effectLst/>
                        </a:rPr>
                        <a:t>VOLTS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4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Arduino UNO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ATmega328PU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b="1" dirty="0">
                          <a:effectLst/>
                        </a:rPr>
                        <a:t>16MHz</a:t>
                      </a:r>
                      <a:endParaRPr lang="pt-BR" sz="1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b="1" dirty="0">
                          <a:effectLst/>
                        </a:rPr>
                        <a:t>2 KB</a:t>
                      </a:r>
                      <a:endParaRPr lang="pt-BR" sz="1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32 KB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5V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4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Arduino Pro Mini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ATmega328P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b="1" dirty="0">
                          <a:effectLst/>
                        </a:rPr>
                        <a:t>8MHz</a:t>
                      </a:r>
                      <a:endParaRPr lang="pt-BR" sz="1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b="1" dirty="0">
                          <a:effectLst/>
                        </a:rPr>
                        <a:t>1 KB</a:t>
                      </a:r>
                      <a:endParaRPr lang="pt-BR" sz="1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32 KB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3.3V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4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Attiny85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Atinny85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b="1" dirty="0">
                          <a:effectLst/>
                        </a:rPr>
                        <a:t>8MHz</a:t>
                      </a:r>
                      <a:endParaRPr lang="pt-BR" sz="1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b="1" dirty="0">
                          <a:effectLst/>
                        </a:rPr>
                        <a:t>0,5 KB</a:t>
                      </a:r>
                      <a:endParaRPr lang="pt-BR" sz="1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8 KB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1.8V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04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Attiny85</a:t>
                      </a:r>
                      <a:endParaRPr lang="pt-BR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Atinny85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b="1" dirty="0">
                          <a:effectLst/>
                        </a:rPr>
                        <a:t>1MHz</a:t>
                      </a:r>
                      <a:endParaRPr lang="pt-BR" sz="1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b="1" dirty="0">
                          <a:effectLst/>
                        </a:rPr>
                        <a:t>0,5 KB</a:t>
                      </a:r>
                      <a:endParaRPr lang="pt-BR" sz="1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8 KB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1.8V</a:t>
                      </a:r>
                      <a:endParaRPr lang="pt-BR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Métricas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pt-BR" sz="3200" dirty="0" smtClean="0"/>
              <a:t>Desempenho do </a:t>
            </a:r>
            <a:r>
              <a:rPr lang="pt-BR" sz="3200" dirty="0" err="1" smtClean="0"/>
              <a:t>Microcontrolador</a:t>
            </a:r>
            <a:endParaRPr lang="pt-BR" sz="3200" dirty="0" smtClean="0"/>
          </a:p>
          <a:p>
            <a:pPr lvl="1"/>
            <a:r>
              <a:rPr lang="pt-BR" sz="3000" dirty="0" err="1" smtClean="0"/>
              <a:t>Clock</a:t>
            </a:r>
            <a:r>
              <a:rPr lang="pt-BR" sz="3000" dirty="0" smtClean="0"/>
              <a:t> Processador - MHz</a:t>
            </a:r>
          </a:p>
          <a:p>
            <a:pPr lvl="1"/>
            <a:r>
              <a:rPr lang="pt-BR" sz="3000" dirty="0" smtClean="0"/>
              <a:t>Tempo – </a:t>
            </a:r>
            <a:r>
              <a:rPr lang="pt-BR" sz="3000" dirty="0" err="1" smtClean="0"/>
              <a:t>Microsegundos</a:t>
            </a:r>
            <a:endParaRPr lang="pt-BR" sz="3000" dirty="0"/>
          </a:p>
          <a:p>
            <a:pPr lvl="1"/>
            <a:endParaRPr lang="pt-BR" sz="3000" dirty="0" smtClean="0"/>
          </a:p>
          <a:p>
            <a:pPr lvl="1"/>
            <a:r>
              <a:rPr lang="pt-BR" sz="3000" dirty="0" smtClean="0"/>
              <a:t>Função Nativa dos Processadores AVR</a:t>
            </a:r>
          </a:p>
          <a:p>
            <a:pPr lvl="2"/>
            <a:r>
              <a:rPr lang="pt-BR" sz="2800" dirty="0"/>
              <a:t>m</a:t>
            </a:r>
            <a:r>
              <a:rPr lang="pt-BR" sz="2800" dirty="0" smtClean="0"/>
              <a:t>icro();</a:t>
            </a:r>
          </a:p>
          <a:p>
            <a:pPr lvl="2"/>
            <a:r>
              <a:rPr lang="pt-BR" sz="2800" dirty="0" err="1"/>
              <a:t>m</a:t>
            </a:r>
            <a:r>
              <a:rPr lang="pt-BR" sz="2800" dirty="0" err="1" smtClean="0"/>
              <a:t>ilis</a:t>
            </a:r>
            <a:r>
              <a:rPr lang="pt-BR" sz="2800" dirty="0" smtClean="0"/>
              <a:t>();</a:t>
            </a:r>
          </a:p>
          <a:p>
            <a:pPr lvl="1"/>
            <a:r>
              <a:rPr lang="pt-BR" sz="3000" dirty="0" smtClean="0"/>
              <a:t>Tempo de Execução</a:t>
            </a:r>
          </a:p>
        </p:txBody>
      </p:sp>
    </p:spTree>
    <p:extLst>
      <p:ext uri="{BB962C8B-B14F-4D97-AF65-F5344CB8AC3E}">
        <p14:creationId xmlns:p14="http://schemas.microsoft.com/office/powerpoint/2010/main" val="4169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pt-BR" sz="3200" dirty="0" smtClean="0"/>
              <a:t>Ordenação de Vetores</a:t>
            </a:r>
          </a:p>
          <a:p>
            <a:pPr lvl="1"/>
            <a:r>
              <a:rPr lang="pt-BR" sz="3000" dirty="0" smtClean="0"/>
              <a:t>Algoritmos</a:t>
            </a:r>
          </a:p>
          <a:p>
            <a:pPr lvl="2"/>
            <a:r>
              <a:rPr lang="pt-BR" sz="2800" dirty="0" err="1" smtClean="0"/>
              <a:t>Bubble</a:t>
            </a:r>
            <a:r>
              <a:rPr lang="pt-BR" sz="2800" dirty="0" smtClean="0"/>
              <a:t> </a:t>
            </a:r>
            <a:r>
              <a:rPr lang="pt-BR" sz="2800" dirty="0" err="1" smtClean="0"/>
              <a:t>Sort</a:t>
            </a:r>
            <a:endParaRPr lang="pt-BR" sz="2800" dirty="0" smtClean="0"/>
          </a:p>
          <a:p>
            <a:pPr lvl="2"/>
            <a:r>
              <a:rPr lang="pt-BR" sz="2800" dirty="0" err="1" smtClean="0"/>
              <a:t>Selection</a:t>
            </a:r>
            <a:r>
              <a:rPr lang="pt-BR" sz="2800" dirty="0" smtClean="0"/>
              <a:t> </a:t>
            </a:r>
            <a:r>
              <a:rPr lang="pt-BR" sz="2800" dirty="0" err="1" smtClean="0"/>
              <a:t>Sort</a:t>
            </a:r>
            <a:endParaRPr lang="pt-BR" sz="2800" dirty="0" smtClean="0"/>
          </a:p>
          <a:p>
            <a:pPr lvl="1"/>
            <a:r>
              <a:rPr lang="pt-BR" sz="3000" dirty="0" smtClean="0"/>
              <a:t>Tamanho do Vetor</a:t>
            </a:r>
          </a:p>
          <a:p>
            <a:pPr lvl="2"/>
            <a:r>
              <a:rPr lang="pt-BR" sz="2800" dirty="0" smtClean="0"/>
              <a:t>50</a:t>
            </a:r>
          </a:p>
          <a:p>
            <a:pPr lvl="2"/>
            <a:r>
              <a:rPr lang="pt-BR" sz="2800" dirty="0" smtClean="0"/>
              <a:t>100</a:t>
            </a:r>
          </a:p>
          <a:p>
            <a:pPr lvl="2"/>
            <a:r>
              <a:rPr lang="pt-BR" sz="2800" dirty="0" smtClean="0"/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4169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Fatores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pt-BR" sz="3200" dirty="0" smtClean="0"/>
              <a:t>Frequência Processador</a:t>
            </a:r>
          </a:p>
          <a:p>
            <a:pPr lvl="1"/>
            <a:r>
              <a:rPr lang="pt-BR" sz="2800" dirty="0" err="1" smtClean="0"/>
              <a:t>Atmega</a:t>
            </a:r>
            <a:r>
              <a:rPr lang="pt-BR" sz="2800" dirty="0" smtClean="0"/>
              <a:t> 328PU – 16MHz</a:t>
            </a:r>
          </a:p>
          <a:p>
            <a:pPr lvl="1"/>
            <a:r>
              <a:rPr lang="pt-BR" sz="2800" dirty="0" err="1"/>
              <a:t>Atmega</a:t>
            </a:r>
            <a:r>
              <a:rPr lang="pt-BR" sz="2800" dirty="0"/>
              <a:t> 328PU – 8</a:t>
            </a:r>
            <a:r>
              <a:rPr lang="pt-BR" sz="2800" dirty="0" smtClean="0"/>
              <a:t>MHz</a:t>
            </a:r>
            <a:endParaRPr lang="pt-BR" sz="2800" dirty="0"/>
          </a:p>
          <a:p>
            <a:pPr lvl="1"/>
            <a:r>
              <a:rPr lang="pt-BR" sz="2800" dirty="0" smtClean="0"/>
              <a:t>ATtiny85 – 8MHz</a:t>
            </a:r>
          </a:p>
          <a:p>
            <a:pPr lvl="1"/>
            <a:r>
              <a:rPr lang="pt-BR" sz="2800" dirty="0" smtClean="0"/>
              <a:t>ATtiny85 – 1MHz</a:t>
            </a:r>
          </a:p>
          <a:p>
            <a:r>
              <a:rPr lang="pt-BR" sz="3200" dirty="0" smtClean="0"/>
              <a:t>Memória RAM</a:t>
            </a:r>
          </a:p>
          <a:p>
            <a:pPr lvl="1"/>
            <a:r>
              <a:rPr lang="pt-BR" sz="2800" dirty="0" err="1"/>
              <a:t>Atmega</a:t>
            </a:r>
            <a:r>
              <a:rPr lang="pt-BR" sz="2800" dirty="0"/>
              <a:t> 328PU – </a:t>
            </a:r>
            <a:r>
              <a:rPr lang="pt-BR" sz="2800" dirty="0" smtClean="0"/>
              <a:t>2KB</a:t>
            </a:r>
            <a:endParaRPr lang="pt-BR" sz="2800" dirty="0"/>
          </a:p>
          <a:p>
            <a:pPr lvl="1"/>
            <a:r>
              <a:rPr lang="pt-BR" sz="2800" dirty="0" err="1"/>
              <a:t>Atmega</a:t>
            </a:r>
            <a:r>
              <a:rPr lang="pt-BR" sz="2800" dirty="0"/>
              <a:t> 328PU – </a:t>
            </a:r>
            <a:r>
              <a:rPr lang="pt-BR" sz="2800" dirty="0" smtClean="0"/>
              <a:t>1KB</a:t>
            </a:r>
            <a:endParaRPr lang="pt-BR" sz="2800" dirty="0"/>
          </a:p>
          <a:p>
            <a:pPr lvl="1"/>
            <a:r>
              <a:rPr lang="pt-BR" sz="2800" dirty="0"/>
              <a:t>ATtiny85 – </a:t>
            </a:r>
            <a:r>
              <a:rPr lang="pt-BR" sz="2800" dirty="0" smtClean="0"/>
              <a:t>0.5KB</a:t>
            </a:r>
            <a:endParaRPr lang="pt-BR" sz="2800" dirty="0"/>
          </a:p>
          <a:p>
            <a:pPr lvl="1"/>
            <a:r>
              <a:rPr lang="pt-BR" sz="2800" dirty="0"/>
              <a:t>ATtiny85 – </a:t>
            </a:r>
            <a:r>
              <a:rPr lang="pt-BR" sz="2800" dirty="0" smtClean="0"/>
              <a:t>0.5KB</a:t>
            </a:r>
            <a:endParaRPr lang="pt-BR" sz="2800" dirty="0"/>
          </a:p>
          <a:p>
            <a:pPr lvl="1"/>
            <a:endParaRPr lang="pt-BR" sz="3000" dirty="0" smtClean="0"/>
          </a:p>
        </p:txBody>
      </p:sp>
    </p:spTree>
    <p:extLst>
      <p:ext uri="{BB962C8B-B14F-4D97-AF65-F5344CB8AC3E}">
        <p14:creationId xmlns:p14="http://schemas.microsoft.com/office/powerpoint/2010/main" val="4169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pt-BR" sz="3200" dirty="0" smtClean="0"/>
              <a:t>Para cada </a:t>
            </a:r>
            <a:r>
              <a:rPr lang="pt-BR" sz="3200" dirty="0" err="1" smtClean="0"/>
              <a:t>Microcontrolador</a:t>
            </a:r>
            <a:endParaRPr lang="pt-BR" sz="3200" dirty="0" smtClean="0"/>
          </a:p>
          <a:p>
            <a:pPr lvl="1"/>
            <a:r>
              <a:rPr lang="pt-BR" sz="3000" dirty="0" smtClean="0"/>
              <a:t>Vetor com 50, 100 e 150 Registros</a:t>
            </a:r>
          </a:p>
          <a:p>
            <a:pPr lvl="2"/>
            <a:r>
              <a:rPr lang="pt-BR" sz="2800" dirty="0" smtClean="0"/>
              <a:t>Algoritmos </a:t>
            </a:r>
            <a:r>
              <a:rPr lang="pt-BR" sz="2800" dirty="0" err="1" smtClean="0"/>
              <a:t>Bubble</a:t>
            </a:r>
            <a:r>
              <a:rPr lang="pt-BR" sz="2800" dirty="0" smtClean="0"/>
              <a:t> </a:t>
            </a:r>
            <a:r>
              <a:rPr lang="pt-BR" sz="2800" dirty="0" err="1" smtClean="0"/>
              <a:t>Sort</a:t>
            </a:r>
            <a:r>
              <a:rPr lang="pt-BR" sz="2800" dirty="0" smtClean="0"/>
              <a:t> e </a:t>
            </a:r>
            <a:r>
              <a:rPr lang="pt-BR" sz="2800" dirty="0" err="1" smtClean="0"/>
              <a:t>Selection</a:t>
            </a:r>
            <a:r>
              <a:rPr lang="pt-BR" sz="2800" dirty="0" smtClean="0"/>
              <a:t> </a:t>
            </a:r>
            <a:r>
              <a:rPr lang="pt-BR" sz="2800" dirty="0" err="1" smtClean="0"/>
              <a:t>Sort</a:t>
            </a:r>
            <a:endParaRPr lang="pt-BR" sz="2800" dirty="0" smtClean="0"/>
          </a:p>
          <a:p>
            <a:pPr lvl="3"/>
            <a:r>
              <a:rPr lang="pt-BR" sz="2600" dirty="0" smtClean="0"/>
              <a:t>Execução 20 vezes</a:t>
            </a:r>
          </a:p>
          <a:p>
            <a:pPr lvl="3"/>
            <a:r>
              <a:rPr lang="pt-BR" sz="2600" dirty="0" smtClean="0"/>
              <a:t>Coleta dos dados</a:t>
            </a:r>
          </a:p>
          <a:p>
            <a:pPr lvl="3"/>
            <a:endParaRPr lang="pt-BR" sz="2600" dirty="0"/>
          </a:p>
          <a:p>
            <a:pPr lvl="1"/>
            <a:r>
              <a:rPr lang="pt-BR" sz="3000" dirty="0" smtClean="0"/>
              <a:t>Micro * </a:t>
            </a:r>
            <a:r>
              <a:rPr lang="pt-BR" sz="3000" dirty="0" err="1" smtClean="0"/>
              <a:t>Tam</a:t>
            </a:r>
            <a:r>
              <a:rPr lang="pt-BR" sz="3000" dirty="0" smtClean="0"/>
              <a:t> * Algoritmos * 20 x</a:t>
            </a:r>
          </a:p>
          <a:p>
            <a:pPr lvl="2"/>
            <a:r>
              <a:rPr lang="pt-BR" sz="2800" dirty="0" smtClean="0"/>
              <a:t>4 * 3 * 2 * 20  = 480 medições </a:t>
            </a:r>
          </a:p>
        </p:txBody>
      </p:sp>
    </p:spTree>
    <p:extLst>
      <p:ext uri="{BB962C8B-B14F-4D97-AF65-F5344CB8AC3E}">
        <p14:creationId xmlns:p14="http://schemas.microsoft.com/office/powerpoint/2010/main" val="4169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1092</TotalTime>
  <Words>1193</Words>
  <Application>Microsoft Office PowerPoint</Application>
  <PresentationFormat>Apresentação na tela (4:3)</PresentationFormat>
  <Paragraphs>406</Paragraphs>
  <Slides>35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Urbano</vt:lpstr>
      <vt:lpstr>Projeto Final</vt:lpstr>
      <vt:lpstr>Sumário</vt:lpstr>
      <vt:lpstr>Problema</vt:lpstr>
      <vt:lpstr>Escopo</vt:lpstr>
      <vt:lpstr>Escopo</vt:lpstr>
      <vt:lpstr>Métricas</vt:lpstr>
      <vt:lpstr>Parâmetros</vt:lpstr>
      <vt:lpstr>Fatores</vt:lpstr>
      <vt:lpstr>Metodologia</vt:lpstr>
      <vt:lpstr>Dados no R</vt:lpstr>
      <vt:lpstr>Dados no R</vt:lpstr>
      <vt:lpstr>Dados no R</vt:lpstr>
      <vt:lpstr>Dados no R</vt:lpstr>
      <vt:lpstr>Dados no R</vt:lpstr>
      <vt:lpstr>Dados no R</vt:lpstr>
      <vt:lpstr>Dados no R</vt:lpstr>
      <vt:lpstr>Regressão Linear</vt:lpstr>
      <vt:lpstr>Regressão Linear</vt:lpstr>
      <vt:lpstr>Dados no R – Regressão Linear</vt:lpstr>
      <vt:lpstr>Dados no R – Regressão Linear</vt:lpstr>
      <vt:lpstr>Dados no R – Regressão Linear</vt:lpstr>
      <vt:lpstr>Dados no R – Regressão Linear</vt:lpstr>
      <vt:lpstr>Dados no R – Regressão Linear</vt:lpstr>
      <vt:lpstr>Dados no R – Regressão Linear</vt:lpstr>
      <vt:lpstr>Dados no R – Regressão Linear</vt:lpstr>
      <vt:lpstr>Dados no R – Regressão Linear</vt:lpstr>
      <vt:lpstr>Dados no R – Regressão Linear</vt:lpstr>
      <vt:lpstr>Dados no R – Regressão Linear</vt:lpstr>
      <vt:lpstr>Dados no R – Regressão Linear</vt:lpstr>
      <vt:lpstr>Dados no R – Regressão Linear</vt:lpstr>
      <vt:lpstr>Dados no R – Regressão Linear</vt:lpstr>
      <vt:lpstr>Considerações dos Resultados</vt:lpstr>
      <vt:lpstr>Conclusões</vt:lpstr>
      <vt:lpstr>Trabalhos Futuros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Lustre: Building a File System for 1,000-node Clusters</dc:title>
  <dc:creator>Ademir Camillo Junior</dc:creator>
  <cp:lastModifiedBy>JUNIOR</cp:lastModifiedBy>
  <cp:revision>101</cp:revision>
  <dcterms:created xsi:type="dcterms:W3CDTF">2015-09-22T18:05:39Z</dcterms:created>
  <dcterms:modified xsi:type="dcterms:W3CDTF">2016-07-05T13:47:57Z</dcterms:modified>
</cp:coreProperties>
</file>