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16"/>
  </p:notesMasterIdLst>
  <p:sldIdLst>
    <p:sldId id="256" r:id="rId7"/>
    <p:sldId id="311" r:id="rId8"/>
    <p:sldId id="320" r:id="rId9"/>
    <p:sldId id="321" r:id="rId10"/>
    <p:sldId id="326" r:id="rId11"/>
    <p:sldId id="323" r:id="rId12"/>
    <p:sldId id="324" r:id="rId13"/>
    <p:sldId id="325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77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DEE5F-1118-48E0-81FE-692E00CD7ED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61E28-DA07-4A05-AC37-6E5901D3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4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61E28-DA07-4A05-AC37-6E5901D3FA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1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F113-3752-4F7D-B16D-74629D6A1E3E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4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F6A3-D4A4-4CF3-B800-006DC6F415E5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6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13D2-52FF-4944-9DDB-EC0D54DD46A0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8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1BB5-5D65-446A-BAAC-4658617287D9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6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B89-3E72-496B-B933-293D62FDC1E7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53067"/>
            <a:ext cx="5181600" cy="4923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53067"/>
            <a:ext cx="5181600" cy="4923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683A-3975-4B85-92DD-821BC6385291}" type="datetime1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7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29A8-CD69-469B-8BF5-AA315363FB5A}" type="datetime1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3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7C61-602C-47C8-A15E-FEAA6C27909F}" type="datetime1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3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5AF6-E31D-432A-8AA1-339DC775BE4B}" type="datetime1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1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94BB-C559-484C-85AE-7F5E78E10827}" type="datetime1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6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B2BB-00B2-41A1-8700-38330253A36B}" type="datetime1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9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3997" y="50799"/>
            <a:ext cx="10515600" cy="880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997" y="1131357"/>
            <a:ext cx="10515600" cy="4879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52548-51CF-4E0A-BD5B-EDFE88C3B6EA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35436" y="64895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4FD691E-BD72-427A-A209-391272D06E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3048"/>
            <a:ext cx="1340262" cy="55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2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7548" y="3925318"/>
            <a:ext cx="7456487" cy="61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372" tIns="29686" rIns="59372" bIns="29686">
            <a:spAutoFit/>
          </a:bodyPr>
          <a:lstStyle>
            <a:lvl1pPr defTabSz="9588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GB" altLang="en-US" sz="3600" b="1" dirty="0">
                <a:solidFill>
                  <a:schemeClr val="accent2"/>
                </a:solidFill>
                <a:latin typeface="Georgia" panose="02040502050405020303" pitchFamily="18" charset="0"/>
                <a:ea typeface="Adobe Fan Heiti Std B" panose="020B0700000000000000" pitchFamily="34" charset="-128"/>
                <a:cs typeface="Arial" panose="020B0604020202020204" pitchFamily="34" charset="0"/>
              </a:rPr>
              <a:t>DBC backup and restore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82" y="6299947"/>
            <a:ext cx="1346948" cy="56029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7F6271-0832-4BC1-BE12-A33212E20033}"/>
              </a:ext>
            </a:extLst>
          </p:cNvPr>
          <p:cNvSpPr txBox="1"/>
          <p:nvPr/>
        </p:nvSpPr>
        <p:spPr>
          <a:xfrm>
            <a:off x="8462074" y="5455403"/>
            <a:ext cx="23596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Sky Zhang</a:t>
            </a:r>
          </a:p>
          <a:p>
            <a:r>
              <a:rPr lang="en-US" dirty="0"/>
              <a:t>zhkzhang@cn.ibm.com</a:t>
            </a:r>
          </a:p>
        </p:txBody>
      </p:sp>
    </p:spTree>
    <p:extLst>
      <p:ext uri="{BB962C8B-B14F-4D97-AF65-F5344CB8AC3E}">
        <p14:creationId xmlns:p14="http://schemas.microsoft.com/office/powerpoint/2010/main" val="5136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ACAA-968A-457A-9F47-0E23F096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 backup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B57D6-9E1A-4726-9B68-73C686EE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2AAD3-3175-48DB-B704-88B4840C5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97" y="1131357"/>
            <a:ext cx="10776803" cy="4879975"/>
          </a:xfrm>
        </p:spPr>
        <p:txBody>
          <a:bodyPr/>
          <a:lstStyle/>
          <a:p>
            <a:r>
              <a:rPr lang="en-US" altLang="zh-CN" dirty="0"/>
              <a:t>DBC backup script (dbcbackup.arc)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.logon </a:t>
            </a:r>
            <a:r>
              <a:rPr lang="en-US" dirty="0" err="1">
                <a:solidFill>
                  <a:srgbClr val="0070C0"/>
                </a:solidFill>
              </a:rPr>
              <a:t>dbc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dbc,dbc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archive data tables ("</a:t>
            </a:r>
            <a:r>
              <a:rPr lang="en-US" dirty="0" err="1">
                <a:solidFill>
                  <a:srgbClr val="0070C0"/>
                </a:solidFill>
              </a:rPr>
              <a:t>dbc</a:t>
            </a:r>
            <a:r>
              <a:rPr lang="en-US" dirty="0">
                <a:solidFill>
                  <a:srgbClr val="0070C0"/>
                </a:solidFill>
              </a:rPr>
              <a:t>"),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release lock,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file=</a:t>
            </a:r>
            <a:r>
              <a:rPr lang="en-US" dirty="0" err="1">
                <a:solidFill>
                  <a:srgbClr val="0070C0"/>
                </a:solidFill>
              </a:rPr>
              <a:t>dbcarch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.logoff;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DBC backup run command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sz="2400" dirty="0" err="1">
                <a:solidFill>
                  <a:srgbClr val="0070C0"/>
                </a:solidFill>
              </a:rPr>
              <a:t>arcmain</a:t>
            </a:r>
            <a:r>
              <a:rPr lang="en-US" altLang="zh-CN" sz="2400" dirty="0">
                <a:solidFill>
                  <a:srgbClr val="0070C0"/>
                </a:solidFill>
              </a:rPr>
              <a:t> &lt;dbcbackup.arc&gt; backupdbc_log.txt</a:t>
            </a:r>
          </a:p>
          <a:p>
            <a:r>
              <a:rPr lang="en-US" altLang="zh-CN" dirty="0"/>
              <a:t>DBC backup log</a:t>
            </a:r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43DD1C8-F1E1-41B9-867D-D59620C18E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667807"/>
              </p:ext>
            </p:extLst>
          </p:nvPr>
        </p:nvGraphicFramePr>
        <p:xfrm>
          <a:off x="3364523" y="5058874"/>
          <a:ext cx="1928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Packager Shell Object" showAsIcon="1" r:id="rId3" imgW="1929600" imgH="863640" progId="Package">
                  <p:embed/>
                </p:oleObj>
              </mc:Choice>
              <mc:Fallback>
                <p:oleObj name="Packager Shell Object" showAsIcon="1" r:id="rId3" imgW="192960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4523" y="5058874"/>
                        <a:ext cx="1928813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790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ACAA-968A-457A-9F47-0E23F096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databases exclude DBC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B57D6-9E1A-4726-9B68-73C686EE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2AAD3-3175-48DB-B704-88B4840C5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97" y="1131357"/>
            <a:ext cx="10776803" cy="4879975"/>
          </a:xfrm>
        </p:spPr>
        <p:txBody>
          <a:bodyPr/>
          <a:lstStyle/>
          <a:p>
            <a:r>
              <a:rPr lang="en-US" altLang="zh-CN" dirty="0"/>
              <a:t>Delete databases script (dropalldb.arc)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.logon </a:t>
            </a:r>
            <a:r>
              <a:rPr lang="en-US" dirty="0" err="1">
                <a:solidFill>
                  <a:srgbClr val="0070C0"/>
                </a:solidFill>
              </a:rPr>
              <a:t>dbc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dbc,dbc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DELETE DATABASE(DBC) ALL,EXCLUDE(DBC);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.logoff; </a:t>
            </a:r>
            <a:endParaRPr lang="en-US" altLang="zh-CN" dirty="0"/>
          </a:p>
          <a:p>
            <a:r>
              <a:rPr lang="en-US" altLang="zh-CN" dirty="0"/>
              <a:t>Delete databases run command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sz="2400" dirty="0" err="1">
                <a:solidFill>
                  <a:srgbClr val="0070C0"/>
                </a:solidFill>
              </a:rPr>
              <a:t>arcmain</a:t>
            </a:r>
            <a:r>
              <a:rPr lang="en-US" altLang="zh-CN" sz="2400" dirty="0">
                <a:solidFill>
                  <a:srgbClr val="0070C0"/>
                </a:solidFill>
              </a:rPr>
              <a:t> &lt; dropalldb.arc &gt; dropalldb_log.txt</a:t>
            </a:r>
          </a:p>
          <a:p>
            <a:r>
              <a:rPr lang="en-US" altLang="zh-CN" dirty="0"/>
              <a:t>Delete databases log</a:t>
            </a:r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568A869-69FA-4ECC-9D36-6430B41E6A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868648"/>
              </p:ext>
            </p:extLst>
          </p:nvPr>
        </p:nvGraphicFramePr>
        <p:xfrm>
          <a:off x="3617058" y="4582136"/>
          <a:ext cx="18145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Packager Shell Object" showAsIcon="1" r:id="rId3" imgW="1815120" imgH="863640" progId="Package">
                  <p:embed/>
                </p:oleObj>
              </mc:Choice>
              <mc:Fallback>
                <p:oleObj name="Packager Shell Object" showAsIcon="1" r:id="rId3" imgW="181512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7058" y="4582136"/>
                        <a:ext cx="1814513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2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ACAA-968A-457A-9F47-0E23F096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Restore DBC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B57D6-9E1A-4726-9B68-73C686EE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2AAD3-3175-48DB-B704-88B4840C5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97" y="1131357"/>
            <a:ext cx="10776803" cy="4879975"/>
          </a:xfrm>
        </p:spPr>
        <p:txBody>
          <a:bodyPr/>
          <a:lstStyle/>
          <a:p>
            <a:r>
              <a:rPr lang="en-US" altLang="zh-CN" dirty="0"/>
              <a:t>DBC restore script (dbcrestore.arc)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.logon </a:t>
            </a:r>
            <a:r>
              <a:rPr lang="en-US" dirty="0" err="1">
                <a:solidFill>
                  <a:srgbClr val="0070C0"/>
                </a:solidFill>
              </a:rPr>
              <a:t>dbc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dbc,dbc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restore data tables ("</a:t>
            </a:r>
            <a:r>
              <a:rPr lang="en-US" dirty="0" err="1">
                <a:solidFill>
                  <a:srgbClr val="0070C0"/>
                </a:solidFill>
              </a:rPr>
              <a:t>dbc</a:t>
            </a:r>
            <a:r>
              <a:rPr lang="en-US" dirty="0">
                <a:solidFill>
                  <a:srgbClr val="0070C0"/>
                </a:solidFill>
              </a:rPr>
              <a:t>"),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release lock,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file=</a:t>
            </a:r>
            <a:r>
              <a:rPr lang="en-US" dirty="0" err="1">
                <a:solidFill>
                  <a:srgbClr val="0070C0"/>
                </a:solidFill>
              </a:rPr>
              <a:t>dbcarch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.logoff;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DBC restore run command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sz="2400" dirty="0" err="1">
                <a:solidFill>
                  <a:srgbClr val="0070C0"/>
                </a:solidFill>
              </a:rPr>
              <a:t>arcmain</a:t>
            </a:r>
            <a:r>
              <a:rPr lang="en-US" altLang="zh-CN" sz="2400" dirty="0">
                <a:solidFill>
                  <a:srgbClr val="0070C0"/>
                </a:solidFill>
              </a:rPr>
              <a:t> &lt;dbcrestore.arc&gt; restoredbc_log.txt</a:t>
            </a:r>
          </a:p>
          <a:p>
            <a:r>
              <a:rPr lang="en-US" altLang="zh-CN" dirty="0"/>
              <a:t>DBC restore log</a:t>
            </a:r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EECA87D-79C0-451D-BE51-4A846CB3F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17482"/>
              </p:ext>
            </p:extLst>
          </p:nvPr>
        </p:nvGraphicFramePr>
        <p:xfrm>
          <a:off x="3385039" y="5147732"/>
          <a:ext cx="19034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Packager Shell Object" showAsIcon="1" r:id="rId3" imgW="1904040" imgH="863640" progId="Package">
                  <p:embed/>
                </p:oleObj>
              </mc:Choice>
              <mc:Fallback>
                <p:oleObj name="Packager Shell Object" showAsIcon="1" r:id="rId3" imgW="190404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5039" y="5147732"/>
                        <a:ext cx="1903413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746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ACAA-968A-457A-9F47-0E23F096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Database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B57D6-9E1A-4726-9B68-73C686EE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2AAD3-3175-48DB-B704-88B4840C5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97" y="1131357"/>
            <a:ext cx="10776803" cy="4879975"/>
          </a:xfrm>
        </p:spPr>
        <p:txBody>
          <a:bodyPr/>
          <a:lstStyle/>
          <a:p>
            <a:r>
              <a:rPr lang="en-US" altLang="zh-CN" dirty="0"/>
              <a:t>Modify database size sample script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.logon </a:t>
            </a:r>
            <a:r>
              <a:rPr lang="en-US" dirty="0" err="1">
                <a:solidFill>
                  <a:srgbClr val="0070C0"/>
                </a:solidFill>
              </a:rPr>
              <a:t>dbc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dbc,dbc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modify database </a:t>
            </a:r>
            <a:r>
              <a:rPr lang="en-US" dirty="0" err="1">
                <a:solidFill>
                  <a:srgbClr val="0070C0"/>
                </a:solidFill>
              </a:rPr>
              <a:t>prdload</a:t>
            </a:r>
            <a:r>
              <a:rPr lang="en-US" dirty="0">
                <a:solidFill>
                  <a:srgbClr val="0070C0"/>
                </a:solidFill>
              </a:rPr>
              <a:t> as perm=0;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.logoff;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ACAA-968A-457A-9F47-0E23F096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restore DBC task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B57D6-9E1A-4726-9B68-73C686EE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2AAD3-3175-48DB-B704-88B4840C5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97" y="1131357"/>
            <a:ext cx="10776803" cy="4879975"/>
          </a:xfrm>
        </p:spPr>
        <p:txBody>
          <a:bodyPr>
            <a:normAutofit/>
          </a:bodyPr>
          <a:lstStyle/>
          <a:p>
            <a:r>
              <a:rPr lang="en-US" altLang="zh-CN" dirty="0"/>
              <a:t>Enter the following folder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cd /opt/</a:t>
            </a:r>
            <a:r>
              <a:rPr lang="en-US" dirty="0" err="1">
                <a:solidFill>
                  <a:srgbClr val="0070C0"/>
                </a:solidFill>
              </a:rPr>
              <a:t>teradata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tdat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tdbms</a:t>
            </a:r>
            <a:r>
              <a:rPr lang="en-US" dirty="0">
                <a:solidFill>
                  <a:srgbClr val="0070C0"/>
                </a:solidFill>
              </a:rPr>
              <a:t>/13.10.04.04/bin/</a:t>
            </a:r>
            <a:r>
              <a:rPr lang="en-US" dirty="0" err="1">
                <a:solidFill>
                  <a:srgbClr val="0070C0"/>
                </a:solidFill>
              </a:rPr>
              <a:t>post_dbc_restore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Run the command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sz="2400" dirty="0">
                <a:solidFill>
                  <a:srgbClr val="0070C0"/>
                </a:solidFill>
              </a:rPr>
              <a:t>./</a:t>
            </a:r>
            <a:r>
              <a:rPr lang="en-US" altLang="zh-CN" sz="2400" dirty="0" err="1">
                <a:solidFill>
                  <a:srgbClr val="0070C0"/>
                </a:solidFill>
              </a:rPr>
              <a:t>post_dbc_restore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</a:rPr>
              <a:t>sysname</a:t>
            </a:r>
            <a:r>
              <a:rPr lang="en-US" altLang="zh-CN" sz="2400" dirty="0">
                <a:solidFill>
                  <a:srgbClr val="0070C0"/>
                </a:solidFill>
              </a:rPr>
              <a:t>/</a:t>
            </a:r>
            <a:r>
              <a:rPr lang="en-US" altLang="zh-CN" sz="2400" dirty="0" err="1">
                <a:solidFill>
                  <a:srgbClr val="0070C0"/>
                </a:solidFill>
              </a:rPr>
              <a:t>dbc,passwd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sz="1200" dirty="0"/>
              <a:t>Use Result file </a:t>
            </a:r>
            <a:r>
              <a:rPr lang="en-US" altLang="zh-CN" sz="1200" dirty="0" err="1"/>
              <a:t>BuildDataTables.btq</a:t>
            </a:r>
            <a:r>
              <a:rPr lang="en-US" altLang="zh-CN" sz="1200" dirty="0"/>
              <a:t> </a:t>
            </a:r>
          </a:p>
          <a:p>
            <a:pPr marL="457200" lvl="1" indent="0">
              <a:buNone/>
            </a:pPr>
            <a:r>
              <a:rPr lang="en-US" altLang="zh-CN" sz="1200" dirty="0"/>
              <a:t>Use result file </a:t>
            </a:r>
            <a:r>
              <a:rPr lang="en-US" altLang="zh-CN" sz="1200" dirty="0" err="1"/>
              <a:t>RevalidatePI.btq</a:t>
            </a:r>
            <a:r>
              <a:rPr lang="en-US" altLang="zh-CN" sz="1200" dirty="0"/>
              <a:t> </a:t>
            </a:r>
          </a:p>
          <a:p>
            <a:pPr marL="457200" lvl="1" indent="0">
              <a:buNone/>
            </a:pPr>
            <a:r>
              <a:rPr lang="en-US" altLang="zh-CN" sz="1200" dirty="0"/>
              <a:t>Use result file PROC.BTQ </a:t>
            </a:r>
          </a:p>
          <a:p>
            <a:pPr marL="457200" lvl="1" indent="0">
              <a:buNone/>
            </a:pPr>
            <a:r>
              <a:rPr lang="en-US" altLang="zh-CN" sz="1200" dirty="0"/>
              <a:t>Use result file TRIGGERS.BTQ  </a:t>
            </a:r>
          </a:p>
          <a:p>
            <a:pPr marL="457200" lvl="1" indent="0">
              <a:buNone/>
            </a:pPr>
            <a:r>
              <a:rPr lang="en-US" altLang="zh-CN" sz="1200" dirty="0"/>
              <a:t>Use result file MACRO.BTQ </a:t>
            </a:r>
          </a:p>
          <a:p>
            <a:pPr marL="457200" lvl="1" indent="0">
              <a:buNone/>
            </a:pPr>
            <a:r>
              <a:rPr lang="en-US" altLang="zh-CN" sz="1200" dirty="0"/>
              <a:t>Use result file </a:t>
            </a:r>
            <a:r>
              <a:rPr lang="en-US" altLang="zh-CN" sz="1200" dirty="0" err="1"/>
              <a:t>RevalidateRI.btq</a:t>
            </a:r>
            <a:endParaRPr lang="en-US" altLang="zh-CN" sz="1200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0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ACAA-968A-457A-9F47-0E23F096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restore DBC task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B57D6-9E1A-4726-9B68-73C686EE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2AAD3-3175-48DB-B704-88B4840C5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97" y="1131357"/>
            <a:ext cx="10776803" cy="4879975"/>
          </a:xfrm>
        </p:spPr>
        <p:txBody>
          <a:bodyPr>
            <a:normAutofit/>
          </a:bodyPr>
          <a:lstStyle/>
          <a:p>
            <a:r>
              <a:rPr lang="en-US" altLang="zh-CN" dirty="0"/>
              <a:t>Enter the following folder</a:t>
            </a:r>
          </a:p>
          <a:p>
            <a:pPr marL="457200" lvl="1" indent="0">
              <a:buNone/>
            </a:pPr>
            <a:r>
              <a:rPr lang="en-US" dirty="0"/>
              <a:t>/opt/</a:t>
            </a:r>
            <a:r>
              <a:rPr lang="en-US" dirty="0" err="1"/>
              <a:t>teradata</a:t>
            </a:r>
            <a:r>
              <a:rPr lang="en-US" dirty="0"/>
              <a:t>/</a:t>
            </a:r>
            <a:r>
              <a:rPr lang="en-US" dirty="0" err="1"/>
              <a:t>tdat</a:t>
            </a:r>
            <a:r>
              <a:rPr lang="en-US" dirty="0"/>
              <a:t>/</a:t>
            </a:r>
            <a:r>
              <a:rPr lang="en-US" dirty="0" err="1"/>
              <a:t>tdbms</a:t>
            </a:r>
            <a:r>
              <a:rPr lang="en-US" dirty="0"/>
              <a:t>/13.10.04.04/bin/</a:t>
            </a:r>
            <a:r>
              <a:rPr lang="en-US" dirty="0" err="1"/>
              <a:t>post_dbc_restore</a:t>
            </a:r>
            <a:endParaRPr lang="en-US" altLang="zh-CN" dirty="0"/>
          </a:p>
          <a:p>
            <a:r>
              <a:rPr lang="en-US" altLang="zh-CN" dirty="0"/>
              <a:t>Run the command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sz="2400" dirty="0">
                <a:solidFill>
                  <a:srgbClr val="0070C0"/>
                </a:solidFill>
              </a:rPr>
              <a:t>./</a:t>
            </a:r>
            <a:r>
              <a:rPr lang="en-US" altLang="zh-CN" sz="2400" dirty="0" err="1">
                <a:solidFill>
                  <a:srgbClr val="0070C0"/>
                </a:solidFill>
              </a:rPr>
              <a:t>post_dbc_restore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</a:rPr>
              <a:t>sysname</a:t>
            </a:r>
            <a:r>
              <a:rPr lang="en-US" altLang="zh-CN" sz="2400" dirty="0">
                <a:solidFill>
                  <a:srgbClr val="0070C0"/>
                </a:solidFill>
              </a:rPr>
              <a:t>/</a:t>
            </a:r>
            <a:r>
              <a:rPr lang="en-US" altLang="zh-CN" sz="2400" dirty="0" err="1">
                <a:solidFill>
                  <a:srgbClr val="0070C0"/>
                </a:solidFill>
              </a:rPr>
              <a:t>dbc,passwd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sz="1200" dirty="0"/>
              <a:t>Use Result file </a:t>
            </a:r>
            <a:r>
              <a:rPr lang="en-US" altLang="zh-CN" sz="1200" dirty="0" err="1"/>
              <a:t>BuildDataTables.btq</a:t>
            </a:r>
            <a:r>
              <a:rPr lang="en-US" altLang="zh-CN" sz="1200" dirty="0"/>
              <a:t> </a:t>
            </a:r>
          </a:p>
          <a:p>
            <a:pPr marL="457200" lvl="1" indent="0">
              <a:buNone/>
            </a:pPr>
            <a:r>
              <a:rPr lang="en-US" altLang="zh-CN" sz="1200" dirty="0"/>
              <a:t>Use result file </a:t>
            </a:r>
            <a:r>
              <a:rPr lang="en-US" altLang="zh-CN" sz="1200" dirty="0" err="1"/>
              <a:t>RevalidatePI.btq</a:t>
            </a:r>
            <a:r>
              <a:rPr lang="en-US" altLang="zh-CN" sz="1200" dirty="0"/>
              <a:t> </a:t>
            </a:r>
          </a:p>
          <a:p>
            <a:pPr marL="457200" lvl="1" indent="0">
              <a:buNone/>
            </a:pPr>
            <a:r>
              <a:rPr lang="en-US" altLang="zh-CN" sz="1200" dirty="0"/>
              <a:t>Use result file PROC.BTQ </a:t>
            </a:r>
          </a:p>
          <a:p>
            <a:pPr marL="457200" lvl="1" indent="0">
              <a:buNone/>
            </a:pPr>
            <a:r>
              <a:rPr lang="en-US" altLang="zh-CN" sz="1200" dirty="0"/>
              <a:t>Use result file TRIGGERS.BTQ  </a:t>
            </a:r>
          </a:p>
          <a:p>
            <a:pPr marL="457200" lvl="1" indent="0">
              <a:buNone/>
            </a:pPr>
            <a:r>
              <a:rPr lang="en-US" altLang="zh-CN" sz="1200" dirty="0"/>
              <a:t>Use result file MACRO.BTQ </a:t>
            </a:r>
          </a:p>
          <a:p>
            <a:pPr marL="457200" lvl="1" indent="0">
              <a:buNone/>
            </a:pPr>
            <a:r>
              <a:rPr lang="en-US" altLang="zh-CN" sz="1200" dirty="0"/>
              <a:t>Use result file </a:t>
            </a:r>
            <a:r>
              <a:rPr lang="en-US" altLang="zh-CN" sz="1200" dirty="0" err="1"/>
              <a:t>RevalidateRI.btq</a:t>
            </a:r>
            <a:endParaRPr lang="en-US" altLang="zh-CN" sz="1200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5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ACAA-968A-457A-9F47-0E23F096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B57D6-9E1A-4726-9B68-73C686EE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2AAD3-3175-48DB-B704-88B4840C5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97" y="1131357"/>
            <a:ext cx="10776803" cy="4879975"/>
          </a:xfrm>
        </p:spPr>
        <p:txBody>
          <a:bodyPr>
            <a:normAutofit/>
          </a:bodyPr>
          <a:lstStyle/>
          <a:p>
            <a:r>
              <a:rPr lang="en-US" altLang="zh-CN" dirty="0"/>
              <a:t> DBA use existing production DBC's password to logon TD database and check table is restored</a:t>
            </a:r>
          </a:p>
          <a:p>
            <a:r>
              <a:rPr lang="en-US" altLang="zh-CN" dirty="0" err="1"/>
              <a:t>Applicatin</a:t>
            </a:r>
            <a:r>
              <a:rPr lang="en-US" altLang="zh-CN" dirty="0"/>
              <a:t> team use SQL </a:t>
            </a:r>
            <a:r>
              <a:rPr lang="en-US" altLang="zh-CN" dirty="0" err="1"/>
              <a:t>assitant</a:t>
            </a:r>
            <a:r>
              <a:rPr lang="en-US" altLang="zh-CN" dirty="0"/>
              <a:t> from DBS Office to check they can login and see the table restored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6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3799641" y="2984285"/>
            <a:ext cx="4438835" cy="73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9372" tIns="29686" rIns="59372" bIns="29686">
            <a:spAutoFit/>
          </a:bodyPr>
          <a:lstStyle>
            <a:lvl1pPr defTabSz="9588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en-US" sz="4400" b="1" dirty="0">
                <a:latin typeface="Georgia" panose="02040502050405020303" pitchFamily="18" charset="0"/>
                <a:ea typeface="Adobe Fan Heiti Std B" panose="020B0700000000000000" pitchFamily="34" charset="-128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82" y="6299947"/>
            <a:ext cx="1346948" cy="5602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691E-BD72-427A-A209-391272D06E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vent_x0020_Name xmlns="21c5917a-da52-46e9-b786-ef7e9914342e">PMI Senior Leadership Visit 2015</Event_x0020_Name>
    <IconOverlay xmlns="http://schemas.microsoft.com/sharepoint/v4" xsi:nil="true"/>
    <_dlc_DocId xmlns="5664753d-6f6a-4a1f-b2d2-7109be7b84c7">db24bcaf-1dff-4f2b-ab90-cca6fc2a305e</_dlc_DocId>
    <_dlc_DocIdUrl xmlns="5664753d-6f6a-4a1f-b2d2-7109be7b84c7">
      <Url>http://workpoint.pmiapps.biz/teams/ISTS1/IBM%20India%20Services/_layouts/DocIdRedir.aspx?ID=db24bcaf-1dff-4f2b-ab90-cca6fc2a305e</Url>
      <Description>db24bcaf-1dff-4f2b-ab90-cca6fc2a305e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" ma:contentTypeID="0x0101001E1C4733670BBA4FB751FEE0C9EF109106002741CF08311DE2418582C179C9A5D2D5" ma:contentTypeVersion="11" ma:contentTypeDescription="Team, department, function formal presentation &#10;Retention: 3 years once the document is moved to the records repository." ma:contentTypeScope="" ma:versionID="69b3fc1dbb2ac80d358578f6a34592ae">
  <xsd:schema xmlns:xsd="http://www.w3.org/2001/XMLSchema" xmlns:xs="http://www.w3.org/2001/XMLSchema" xmlns:p="http://schemas.microsoft.com/office/2006/metadata/properties" xmlns:ns1="http://schemas.microsoft.com/sharepoint/v3" xmlns:ns2="21c5917a-da52-46e9-b786-ef7e9914342e" xmlns:ns3="5664753d-6f6a-4a1f-b2d2-7109be7b84c7" xmlns:ns4="http://schemas.microsoft.com/sharepoint/v4" targetNamespace="http://schemas.microsoft.com/office/2006/metadata/properties" ma:root="true" ma:fieldsID="fd49d9170f9007f2abd001727b11b999" ns1:_="" ns2:_="" ns3:_="" ns4:_="">
    <xsd:import namespace="http://schemas.microsoft.com/sharepoint/v3"/>
    <xsd:import namespace="21c5917a-da52-46e9-b786-ef7e9914342e"/>
    <xsd:import namespace="5664753d-6f6a-4a1f-b2d2-7109be7b84c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Event_x0020_Name" minOccurs="0"/>
                <xsd:element ref="ns3:_dlc_DocId" minOccurs="0"/>
                <xsd:element ref="ns3:_dlc_DocIdUrl" minOccurs="0"/>
                <xsd:element ref="ns3:_dlc_DocIdPersistId" minOccurs="0"/>
                <xsd:element ref="ns4:IconOverlay" minOccurs="0"/>
                <xsd:element ref="ns1:_vti_ItemDeclaredRecord" minOccurs="0"/>
                <xsd:element ref="ns1:_vti_ItemHoldRecord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vti_ItemDeclaredRecord" ma:index="13" nillable="true" ma:displayName="Declared Inactive" ma:description="" ma:hidden="true" ma:internalName="_vti_ItemDeclaredRecord" ma:readOnly="true">
      <xsd:simpleType>
        <xsd:restriction base="dms:DateTime"/>
      </xsd:simpleType>
    </xsd:element>
    <xsd:element name="_vti_ItemHoldRecordStatus" ma:index="14" nillable="true" ma:displayName="Hold and Record Status" ma:decimals="0" ma:description="" ma:hidden="true" ma:indexed="true" ma:internalName="_vti_ItemHoldRecordStatu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5917a-da52-46e9-b786-ef7e9914342e" elementFormDefault="qualified">
    <xsd:import namespace="http://schemas.microsoft.com/office/2006/documentManagement/types"/>
    <xsd:import namespace="http://schemas.microsoft.com/office/infopath/2007/PartnerControls"/>
    <xsd:element name="Event_x0020_Name" ma:index="8" nillable="true" ma:displayName="Event Name" ma:format="Dropdown" ma:internalName="Event_x0020_Name">
      <xsd:simpleType>
        <xsd:union memberTypes="dms:Text">
          <xsd:simpleType>
            <xsd:restriction base="dms:Choice">
              <xsd:enumeration value="IBM RRM June 2011"/>
              <xsd:enumeration value="Survey"/>
              <xsd:enumeration value="IBM RRM June 2011"/>
              <xsd:enumeration value="PMI Mega Presentation"/>
              <xsd:enumeration value="IBM RRM November 2011"/>
              <xsd:enumeration value="IBM Engagement @ PMI"/>
              <xsd:enumeration value="Kolkata Visit - February 2012"/>
              <xsd:enumeration value="Kolkata Visit - October 30th, 2012"/>
              <xsd:enumeration value="Kolkata Visit - March 2013 - Jagtar handover"/>
              <xsd:enumeration value="PMI Audit - 2014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64753d-6f6a-4a1f-b2d2-7109be7b84c7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D9F10C1A-9A5C-4C54-A9A7-4E8C7CDD30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97BF6A-F7B7-47C1-A0BD-C09393ED02E4}">
  <ds:schemaRefs>
    <ds:schemaRef ds:uri="http://purl.org/dc/terms/"/>
    <ds:schemaRef ds:uri="5664753d-6f6a-4a1f-b2d2-7109be7b84c7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schemas.microsoft.com/sharepoint/v4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1c5917a-da52-46e9-b786-ef7e9914342e"/>
  </ds:schemaRefs>
</ds:datastoreItem>
</file>

<file path=customXml/itemProps3.xml><?xml version="1.0" encoding="utf-8"?>
<ds:datastoreItem xmlns:ds="http://schemas.openxmlformats.org/officeDocument/2006/customXml" ds:itemID="{09D82FA2-6408-4828-ADC5-6283DAAD59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c5917a-da52-46e9-b786-ef7e9914342e"/>
    <ds:schemaRef ds:uri="5664753d-6f6a-4a1f-b2d2-7109be7b84c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9D654FB-291D-452D-8109-F5B965753EB5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436776B4-8E86-4401-B805-DDB0F0362EB0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3247</TotalTime>
  <Words>402</Words>
  <Application>Microsoft Office PowerPoint</Application>
  <PresentationFormat>Widescreen</PresentationFormat>
  <Paragraphs>72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Adobe Fan Heiti Std B</vt:lpstr>
      <vt:lpstr>宋体</vt:lpstr>
      <vt:lpstr>Arial</vt:lpstr>
      <vt:lpstr>Calibri</vt:lpstr>
      <vt:lpstr>Calibri Light</vt:lpstr>
      <vt:lpstr>Georgia</vt:lpstr>
      <vt:lpstr>Office Theme</vt:lpstr>
      <vt:lpstr>Packager Shell Object</vt:lpstr>
      <vt:lpstr>PowerPoint Presentation</vt:lpstr>
      <vt:lpstr>DBC backup</vt:lpstr>
      <vt:lpstr>Delete databases exclude DBC</vt:lpstr>
      <vt:lpstr>Restore DBC</vt:lpstr>
      <vt:lpstr>Modify Database Size</vt:lpstr>
      <vt:lpstr>Post restore DBC task</vt:lpstr>
      <vt:lpstr>Post restore DBC task</vt:lpstr>
      <vt:lpstr>System verification</vt:lpstr>
      <vt:lpstr>PowerPoint Presentation</vt:lpstr>
    </vt:vector>
  </TitlesOfParts>
  <Company>Philip Morris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Chakrabarti, Soumyajit (contracted)</dc:creator>
  <cp:lastModifiedBy>ZHI KUN ZHANG</cp:lastModifiedBy>
  <cp:revision>170</cp:revision>
  <dcterms:created xsi:type="dcterms:W3CDTF">2015-06-20T18:38:51Z</dcterms:created>
  <dcterms:modified xsi:type="dcterms:W3CDTF">2018-08-09T04:06:15Z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0x0101001E1C4733670BBA4FB751FEE0C9EF109106002741CF08311DE2418582C179C9A5D2D5</vt:lpwstr>
  </property>
  <property fmtid="{D5CDD505-2E9C-101B-9397-08002B2CF9AE}" pid="3" name="_dlc_DocIdItemGuid">
    <vt:lpwstr>412c1ebc-a06f-4041-8a07-3ec184c4a2d2</vt:lpwstr>
  </property>
</Properties>
</file>