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58"/>
  </p:notesMasterIdLst>
  <p:sldIdLst>
    <p:sldId id="256" r:id="rId7"/>
    <p:sldId id="363" r:id="rId8"/>
    <p:sldId id="364" r:id="rId9"/>
    <p:sldId id="380" r:id="rId10"/>
    <p:sldId id="436" r:id="rId11"/>
    <p:sldId id="433" r:id="rId12"/>
    <p:sldId id="455" r:id="rId13"/>
    <p:sldId id="448" r:id="rId14"/>
    <p:sldId id="454" r:id="rId15"/>
    <p:sldId id="466" r:id="rId16"/>
    <p:sldId id="456" r:id="rId17"/>
    <p:sldId id="271" r:id="rId18"/>
    <p:sldId id="272" r:id="rId19"/>
    <p:sldId id="264" r:id="rId20"/>
    <p:sldId id="279" r:id="rId21"/>
    <p:sldId id="276" r:id="rId22"/>
    <p:sldId id="274" r:id="rId23"/>
    <p:sldId id="284" r:id="rId24"/>
    <p:sldId id="285" r:id="rId25"/>
    <p:sldId id="286" r:id="rId26"/>
    <p:sldId id="393" r:id="rId27"/>
    <p:sldId id="394" r:id="rId28"/>
    <p:sldId id="395" r:id="rId29"/>
    <p:sldId id="396" r:id="rId30"/>
    <p:sldId id="397" r:id="rId31"/>
    <p:sldId id="392" r:id="rId32"/>
    <p:sldId id="365" r:id="rId33"/>
    <p:sldId id="439" r:id="rId34"/>
    <p:sldId id="443" r:id="rId35"/>
    <p:sldId id="441" r:id="rId36"/>
    <p:sldId id="420" r:id="rId37"/>
    <p:sldId id="444" r:id="rId38"/>
    <p:sldId id="370" r:id="rId39"/>
    <p:sldId id="400" r:id="rId40"/>
    <p:sldId id="447" r:id="rId41"/>
    <p:sldId id="401" r:id="rId42"/>
    <p:sldId id="407" r:id="rId43"/>
    <p:sldId id="408" r:id="rId44"/>
    <p:sldId id="419" r:id="rId45"/>
    <p:sldId id="374" r:id="rId46"/>
    <p:sldId id="430" r:id="rId47"/>
    <p:sldId id="467" r:id="rId48"/>
    <p:sldId id="327" r:id="rId49"/>
    <p:sldId id="458" r:id="rId50"/>
    <p:sldId id="465" r:id="rId51"/>
    <p:sldId id="460" r:id="rId52"/>
    <p:sldId id="461" r:id="rId53"/>
    <p:sldId id="462" r:id="rId54"/>
    <p:sldId id="463" r:id="rId55"/>
    <p:sldId id="464" r:id="rId56"/>
    <p:sldId id="25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486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08BE77-886F-41C5-BAD7-1DD01684EFBE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820DD70-1420-4CE8-8E10-60D5154335E7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What</a:t>
          </a:r>
        </a:p>
      </dgm:t>
    </dgm:pt>
    <dgm:pt modelId="{40E107ED-6938-40AC-B680-1D00F3A8CE32}" type="parTrans" cxnId="{8D6A03B2-F300-41E3-B641-C76A57378EE9}">
      <dgm:prSet/>
      <dgm:spPr/>
      <dgm:t>
        <a:bodyPr/>
        <a:lstStyle/>
        <a:p>
          <a:endParaRPr lang="en-US"/>
        </a:p>
      </dgm:t>
    </dgm:pt>
    <dgm:pt modelId="{BF83487D-4A6D-4701-A201-C607B69AFC38}" type="sibTrans" cxnId="{8D6A03B2-F300-41E3-B641-C76A57378EE9}">
      <dgm:prSet/>
      <dgm:spPr/>
      <dgm:t>
        <a:bodyPr/>
        <a:lstStyle/>
        <a:p>
          <a:endParaRPr lang="en-US"/>
        </a:p>
      </dgm:t>
    </dgm:pt>
    <dgm:pt modelId="{BFF3775B-F0CA-452C-92A3-920049BE0248}">
      <dgm:prSet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SG" sz="1400" dirty="0"/>
            <a:t>Segment the customers into Distinct and Detailed Categories </a:t>
          </a:r>
          <a:endParaRPr lang="en-US" sz="1400" dirty="0"/>
        </a:p>
      </dgm:t>
    </dgm:pt>
    <dgm:pt modelId="{7836C527-5D1C-4190-A3BC-3ADAC2E16AD4}" type="parTrans" cxnId="{AFAA8BDD-87FB-4C0B-8657-1371F4B86239}">
      <dgm:prSet/>
      <dgm:spPr/>
      <dgm:t>
        <a:bodyPr/>
        <a:lstStyle/>
        <a:p>
          <a:endParaRPr lang="en-US"/>
        </a:p>
      </dgm:t>
    </dgm:pt>
    <dgm:pt modelId="{EF52DF18-6969-47B6-A8E4-2A82388E6E95}" type="sibTrans" cxnId="{AFAA8BDD-87FB-4C0B-8657-1371F4B86239}">
      <dgm:prSet/>
      <dgm:spPr/>
      <dgm:t>
        <a:bodyPr/>
        <a:lstStyle/>
        <a:p>
          <a:endParaRPr lang="en-US"/>
        </a:p>
      </dgm:t>
    </dgm:pt>
    <dgm:pt modelId="{8618B4A3-AA94-42B5-B5A6-93DD6EEFB50C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How</a:t>
          </a:r>
        </a:p>
      </dgm:t>
    </dgm:pt>
    <dgm:pt modelId="{2C76345B-195F-454F-9A1E-3025B51EDC39}" type="parTrans" cxnId="{6612FC98-9DEC-474A-A2B3-CF26B68447DD}">
      <dgm:prSet/>
      <dgm:spPr/>
      <dgm:t>
        <a:bodyPr/>
        <a:lstStyle/>
        <a:p>
          <a:endParaRPr lang="en-US"/>
        </a:p>
      </dgm:t>
    </dgm:pt>
    <dgm:pt modelId="{28E13558-80D4-4430-8142-3E1180278A79}" type="sibTrans" cxnId="{6612FC98-9DEC-474A-A2B3-CF26B68447DD}">
      <dgm:prSet/>
      <dgm:spPr/>
      <dgm:t>
        <a:bodyPr/>
        <a:lstStyle/>
        <a:p>
          <a:endParaRPr lang="en-US"/>
        </a:p>
      </dgm:t>
    </dgm:pt>
    <dgm:pt modelId="{8598869D-334E-4617-86C7-BB361CEDBC93}">
      <dgm:prSet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SG" sz="1200" dirty="0"/>
            <a:t>Use Clustering on 360</a:t>
          </a:r>
          <a:r>
            <a:rPr lang="en-SG" sz="1200" baseline="30000" dirty="0"/>
            <a:t>o</a:t>
          </a:r>
          <a:r>
            <a:rPr lang="en-SG" sz="1200" dirty="0"/>
            <a:t> view of Customer covering Demographics, Transactions and Social Profiles</a:t>
          </a:r>
          <a:endParaRPr lang="en-US" sz="1200" dirty="0"/>
        </a:p>
      </dgm:t>
    </dgm:pt>
    <dgm:pt modelId="{87B32BFD-60D2-40B6-A674-67A943871E52}" type="parTrans" cxnId="{581EA2FB-061C-4582-9260-C1A0CC6D8CE2}">
      <dgm:prSet/>
      <dgm:spPr/>
      <dgm:t>
        <a:bodyPr/>
        <a:lstStyle/>
        <a:p>
          <a:endParaRPr lang="en-US"/>
        </a:p>
      </dgm:t>
    </dgm:pt>
    <dgm:pt modelId="{EA5602D4-7B10-462C-B829-ABCB000239B1}" type="sibTrans" cxnId="{581EA2FB-061C-4582-9260-C1A0CC6D8CE2}">
      <dgm:prSet/>
      <dgm:spPr/>
      <dgm:t>
        <a:bodyPr/>
        <a:lstStyle/>
        <a:p>
          <a:endParaRPr lang="en-US"/>
        </a:p>
      </dgm:t>
    </dgm:pt>
    <dgm:pt modelId="{C92EE795-97F6-43DE-8E7D-BD7DF3AD09FF}">
      <dgm:prSet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 sz="800" dirty="0"/>
        </a:p>
      </dgm:t>
    </dgm:pt>
    <dgm:pt modelId="{0CB396BF-3333-4BB4-A375-C0EF16F6B09E}" type="parTrans" cxnId="{72A7A481-3E64-4500-A525-B1E60E1D8D74}">
      <dgm:prSet/>
      <dgm:spPr/>
      <dgm:t>
        <a:bodyPr/>
        <a:lstStyle/>
        <a:p>
          <a:endParaRPr lang="en-US"/>
        </a:p>
      </dgm:t>
    </dgm:pt>
    <dgm:pt modelId="{9A277835-E9C5-4165-BAE7-ECE9586F97FF}" type="sibTrans" cxnId="{72A7A481-3E64-4500-A525-B1E60E1D8D74}">
      <dgm:prSet/>
      <dgm:spPr/>
      <dgm:t>
        <a:bodyPr/>
        <a:lstStyle/>
        <a:p>
          <a:endParaRPr lang="en-US"/>
        </a:p>
      </dgm:t>
    </dgm:pt>
    <dgm:pt modelId="{BB3A8FED-52FF-41EF-BFA5-F668ADC0F898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Benefits</a:t>
          </a:r>
        </a:p>
      </dgm:t>
    </dgm:pt>
    <dgm:pt modelId="{F3CD535D-AA53-4970-B646-1CA8C7AAABDE}" type="parTrans" cxnId="{2CF586EC-08F8-4B08-9514-FD15F44CBD05}">
      <dgm:prSet/>
      <dgm:spPr/>
      <dgm:t>
        <a:bodyPr/>
        <a:lstStyle/>
        <a:p>
          <a:endParaRPr lang="en-US"/>
        </a:p>
      </dgm:t>
    </dgm:pt>
    <dgm:pt modelId="{9FBA9A61-ADA2-498B-BD2A-5A05D4BEF7D6}" type="sibTrans" cxnId="{2CF586EC-08F8-4B08-9514-FD15F44CBD05}">
      <dgm:prSet/>
      <dgm:spPr/>
      <dgm:t>
        <a:bodyPr/>
        <a:lstStyle/>
        <a:p>
          <a:endParaRPr lang="en-US"/>
        </a:p>
      </dgm:t>
    </dgm:pt>
    <dgm:pt modelId="{0890BF98-FEF3-487E-A928-0EFFDB13EDA5}">
      <dgm:prSet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SG" sz="1400" dirty="0"/>
            <a:t>Helps pitch a product that relates specifically to that Segment</a:t>
          </a:r>
          <a:endParaRPr lang="en-US" sz="1400" dirty="0"/>
        </a:p>
      </dgm:t>
    </dgm:pt>
    <dgm:pt modelId="{65706042-6526-4095-B520-90091224F22C}" type="parTrans" cxnId="{20ABB958-471D-4E28-97E8-05A989787652}">
      <dgm:prSet/>
      <dgm:spPr/>
      <dgm:t>
        <a:bodyPr/>
        <a:lstStyle/>
        <a:p>
          <a:endParaRPr lang="en-US"/>
        </a:p>
      </dgm:t>
    </dgm:pt>
    <dgm:pt modelId="{CDEEA463-67D8-436C-9FF6-D493C3228CC9}" type="sibTrans" cxnId="{20ABB958-471D-4E28-97E8-05A989787652}">
      <dgm:prSet/>
      <dgm:spPr/>
      <dgm:t>
        <a:bodyPr/>
        <a:lstStyle/>
        <a:p>
          <a:endParaRPr lang="en-US"/>
        </a:p>
      </dgm:t>
    </dgm:pt>
    <dgm:pt modelId="{EDEA03B6-A9F4-42F2-A875-20DAA6CD40A6}">
      <dgm:prSet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SG" sz="1400" dirty="0"/>
            <a:t>Helps penetrate the market niches to a greater extent</a:t>
          </a:r>
          <a:endParaRPr lang="en-US" sz="1400" dirty="0"/>
        </a:p>
      </dgm:t>
    </dgm:pt>
    <dgm:pt modelId="{EA9C8AFC-2B69-405F-BEE2-0C503DBDE11D}" type="parTrans" cxnId="{3B10D164-43BF-4B20-BEE7-A198625AE1F1}">
      <dgm:prSet/>
      <dgm:spPr/>
      <dgm:t>
        <a:bodyPr/>
        <a:lstStyle/>
        <a:p>
          <a:endParaRPr lang="en-US"/>
        </a:p>
      </dgm:t>
    </dgm:pt>
    <dgm:pt modelId="{91ECF21D-2BC1-49EB-98A7-89EE0BFE1917}" type="sibTrans" cxnId="{3B10D164-43BF-4B20-BEE7-A198625AE1F1}">
      <dgm:prSet/>
      <dgm:spPr/>
      <dgm:t>
        <a:bodyPr/>
        <a:lstStyle/>
        <a:p>
          <a:endParaRPr lang="en-US"/>
        </a:p>
      </dgm:t>
    </dgm:pt>
    <dgm:pt modelId="{FC63AA02-06CF-496E-A69E-11349D8D3760}" type="pres">
      <dgm:prSet presAssocID="{3C08BE77-886F-41C5-BAD7-1DD01684EFBE}" presName="list" presStyleCnt="0">
        <dgm:presLayoutVars>
          <dgm:dir/>
          <dgm:animLvl val="lvl"/>
        </dgm:presLayoutVars>
      </dgm:prSet>
      <dgm:spPr/>
    </dgm:pt>
    <dgm:pt modelId="{34493609-32A1-4B9E-AFB4-89CCADDF7EBE}" type="pres">
      <dgm:prSet presAssocID="{B820DD70-1420-4CE8-8E10-60D5154335E7}" presName="posSpace" presStyleCnt="0"/>
      <dgm:spPr/>
    </dgm:pt>
    <dgm:pt modelId="{F04D0325-0888-4FC3-B0B0-A91F3F861DB0}" type="pres">
      <dgm:prSet presAssocID="{B820DD70-1420-4CE8-8E10-60D5154335E7}" presName="vertFlow" presStyleCnt="0"/>
      <dgm:spPr/>
    </dgm:pt>
    <dgm:pt modelId="{E9B1000B-6DDC-44F8-8E65-A2FF77C32E9A}" type="pres">
      <dgm:prSet presAssocID="{B820DD70-1420-4CE8-8E10-60D5154335E7}" presName="topSpace" presStyleCnt="0"/>
      <dgm:spPr/>
    </dgm:pt>
    <dgm:pt modelId="{596C26FB-CEC7-4FC3-9C2C-228BE38F5657}" type="pres">
      <dgm:prSet presAssocID="{B820DD70-1420-4CE8-8E10-60D5154335E7}" presName="firstComp" presStyleCnt="0"/>
      <dgm:spPr/>
    </dgm:pt>
    <dgm:pt modelId="{DA082A53-6FD3-472C-9C7E-356B25C1C047}" type="pres">
      <dgm:prSet presAssocID="{B820DD70-1420-4CE8-8E10-60D5154335E7}" presName="firstChild" presStyleLbl="bgAccFollowNode1" presStyleIdx="0" presStyleCnt="4"/>
      <dgm:spPr/>
    </dgm:pt>
    <dgm:pt modelId="{93060E5E-3514-4390-9726-4DC6F4BAF825}" type="pres">
      <dgm:prSet presAssocID="{B820DD70-1420-4CE8-8E10-60D5154335E7}" presName="firstChildTx" presStyleLbl="bgAccFollowNode1" presStyleIdx="0" presStyleCnt="4">
        <dgm:presLayoutVars>
          <dgm:bulletEnabled val="1"/>
        </dgm:presLayoutVars>
      </dgm:prSet>
      <dgm:spPr/>
    </dgm:pt>
    <dgm:pt modelId="{D15E6B4A-CDEF-4453-9DC4-F7D31F968EFB}" type="pres">
      <dgm:prSet presAssocID="{B820DD70-1420-4CE8-8E10-60D5154335E7}" presName="negSpace" presStyleCnt="0"/>
      <dgm:spPr/>
    </dgm:pt>
    <dgm:pt modelId="{190E3EFA-F2D0-4C0D-AD7E-089C4F4CE263}" type="pres">
      <dgm:prSet presAssocID="{B820DD70-1420-4CE8-8E10-60D5154335E7}" presName="circle" presStyleLbl="node1" presStyleIdx="0" presStyleCnt="3"/>
      <dgm:spPr>
        <a:prstGeom prst="ellipse">
          <a:avLst/>
        </a:prstGeom>
      </dgm:spPr>
    </dgm:pt>
    <dgm:pt modelId="{E56FA18C-1737-475D-8F10-C19213F5C19B}" type="pres">
      <dgm:prSet presAssocID="{BF83487D-4A6D-4701-A201-C607B69AFC38}" presName="transSpace" presStyleCnt="0"/>
      <dgm:spPr/>
    </dgm:pt>
    <dgm:pt modelId="{7A84598D-2273-465C-BBF1-68BE60E312EE}" type="pres">
      <dgm:prSet presAssocID="{8618B4A3-AA94-42B5-B5A6-93DD6EEFB50C}" presName="posSpace" presStyleCnt="0"/>
      <dgm:spPr/>
    </dgm:pt>
    <dgm:pt modelId="{3E95CD10-58BB-48C3-96A3-FDBFBAC77E28}" type="pres">
      <dgm:prSet presAssocID="{8618B4A3-AA94-42B5-B5A6-93DD6EEFB50C}" presName="vertFlow" presStyleCnt="0"/>
      <dgm:spPr/>
    </dgm:pt>
    <dgm:pt modelId="{1FB28F0D-12B8-472D-9F5B-7E141F8C9E22}" type="pres">
      <dgm:prSet presAssocID="{8618B4A3-AA94-42B5-B5A6-93DD6EEFB50C}" presName="topSpace" presStyleCnt="0"/>
      <dgm:spPr/>
    </dgm:pt>
    <dgm:pt modelId="{65B8DC46-DFFA-4520-99B7-2B8FE80229A0}" type="pres">
      <dgm:prSet presAssocID="{8618B4A3-AA94-42B5-B5A6-93DD6EEFB50C}" presName="firstComp" presStyleCnt="0"/>
      <dgm:spPr/>
    </dgm:pt>
    <dgm:pt modelId="{EFB84017-2D45-426F-BDDC-57E96835DC0C}" type="pres">
      <dgm:prSet presAssocID="{8618B4A3-AA94-42B5-B5A6-93DD6EEFB50C}" presName="firstChild" presStyleLbl="bgAccFollowNode1" presStyleIdx="1" presStyleCnt="4"/>
      <dgm:spPr/>
    </dgm:pt>
    <dgm:pt modelId="{51B5DC80-F1AC-4EC5-B388-D92ADE55DF12}" type="pres">
      <dgm:prSet presAssocID="{8618B4A3-AA94-42B5-B5A6-93DD6EEFB50C}" presName="firstChildTx" presStyleLbl="bgAccFollowNode1" presStyleIdx="1" presStyleCnt="4">
        <dgm:presLayoutVars>
          <dgm:bulletEnabled val="1"/>
        </dgm:presLayoutVars>
      </dgm:prSet>
      <dgm:spPr/>
    </dgm:pt>
    <dgm:pt modelId="{D70BDF77-D4CC-4333-AD71-DC49342DB1D3}" type="pres">
      <dgm:prSet presAssocID="{8618B4A3-AA94-42B5-B5A6-93DD6EEFB50C}" presName="negSpace" presStyleCnt="0"/>
      <dgm:spPr/>
    </dgm:pt>
    <dgm:pt modelId="{D4D40A98-D37D-47DA-A4CF-069BF4BC2484}" type="pres">
      <dgm:prSet presAssocID="{8618B4A3-AA94-42B5-B5A6-93DD6EEFB50C}" presName="circle" presStyleLbl="node1" presStyleIdx="1" presStyleCnt="3"/>
      <dgm:spPr>
        <a:prstGeom prst="ellipse">
          <a:avLst/>
        </a:prstGeom>
      </dgm:spPr>
    </dgm:pt>
    <dgm:pt modelId="{D8CFBCA4-B3D6-4C88-9C26-380A32092378}" type="pres">
      <dgm:prSet presAssocID="{28E13558-80D4-4430-8142-3E1180278A79}" presName="transSpace" presStyleCnt="0"/>
      <dgm:spPr/>
    </dgm:pt>
    <dgm:pt modelId="{FB0A2406-38C2-4AA6-997D-BFB1A450D497}" type="pres">
      <dgm:prSet presAssocID="{BB3A8FED-52FF-41EF-BFA5-F668ADC0F898}" presName="posSpace" presStyleCnt="0"/>
      <dgm:spPr/>
    </dgm:pt>
    <dgm:pt modelId="{3444D906-D8C6-4325-9036-9CADD736F286}" type="pres">
      <dgm:prSet presAssocID="{BB3A8FED-52FF-41EF-BFA5-F668ADC0F898}" presName="vertFlow" presStyleCnt="0"/>
      <dgm:spPr/>
    </dgm:pt>
    <dgm:pt modelId="{E20AA836-D9CD-4AB6-9A93-D22DB3167E9F}" type="pres">
      <dgm:prSet presAssocID="{BB3A8FED-52FF-41EF-BFA5-F668ADC0F898}" presName="topSpace" presStyleCnt="0"/>
      <dgm:spPr/>
    </dgm:pt>
    <dgm:pt modelId="{38E4DD39-6734-46EF-B37C-26CFA65C05AC}" type="pres">
      <dgm:prSet presAssocID="{BB3A8FED-52FF-41EF-BFA5-F668ADC0F898}" presName="firstComp" presStyleCnt="0"/>
      <dgm:spPr/>
    </dgm:pt>
    <dgm:pt modelId="{FACD7219-99AF-4FA4-AB14-525E0A467457}" type="pres">
      <dgm:prSet presAssocID="{BB3A8FED-52FF-41EF-BFA5-F668ADC0F898}" presName="firstChild" presStyleLbl="bgAccFollowNode1" presStyleIdx="2" presStyleCnt="4"/>
      <dgm:spPr/>
    </dgm:pt>
    <dgm:pt modelId="{311CD3E7-AAC7-4B53-A896-9389B9B63CB4}" type="pres">
      <dgm:prSet presAssocID="{BB3A8FED-52FF-41EF-BFA5-F668ADC0F898}" presName="firstChildTx" presStyleLbl="bgAccFollowNode1" presStyleIdx="2" presStyleCnt="4">
        <dgm:presLayoutVars>
          <dgm:bulletEnabled val="1"/>
        </dgm:presLayoutVars>
      </dgm:prSet>
      <dgm:spPr/>
    </dgm:pt>
    <dgm:pt modelId="{48B15259-1CFD-4BE2-AC72-F30B40505BF9}" type="pres">
      <dgm:prSet presAssocID="{EDEA03B6-A9F4-42F2-A875-20DAA6CD40A6}" presName="comp" presStyleCnt="0"/>
      <dgm:spPr/>
    </dgm:pt>
    <dgm:pt modelId="{E548C730-C8E2-4290-A5E8-53287119DAFE}" type="pres">
      <dgm:prSet presAssocID="{EDEA03B6-A9F4-42F2-A875-20DAA6CD40A6}" presName="child" presStyleLbl="bgAccFollowNode1" presStyleIdx="3" presStyleCnt="4"/>
      <dgm:spPr/>
    </dgm:pt>
    <dgm:pt modelId="{7EAE23FA-283E-4342-ACD5-409D7EF87640}" type="pres">
      <dgm:prSet presAssocID="{EDEA03B6-A9F4-42F2-A875-20DAA6CD40A6}" presName="childTx" presStyleLbl="bgAccFollowNode1" presStyleIdx="3" presStyleCnt="4">
        <dgm:presLayoutVars>
          <dgm:bulletEnabled val="1"/>
        </dgm:presLayoutVars>
      </dgm:prSet>
      <dgm:spPr/>
    </dgm:pt>
    <dgm:pt modelId="{0E6DD351-C3D5-4343-A350-2A7C51431596}" type="pres">
      <dgm:prSet presAssocID="{BB3A8FED-52FF-41EF-BFA5-F668ADC0F898}" presName="negSpace" presStyleCnt="0"/>
      <dgm:spPr/>
    </dgm:pt>
    <dgm:pt modelId="{401531FD-8EC7-4657-A829-E949B7612B7B}" type="pres">
      <dgm:prSet presAssocID="{BB3A8FED-52FF-41EF-BFA5-F668ADC0F898}" presName="circle" presStyleLbl="node1" presStyleIdx="2" presStyleCnt="3"/>
      <dgm:spPr>
        <a:prstGeom prst="ellipse">
          <a:avLst/>
        </a:prstGeom>
      </dgm:spPr>
    </dgm:pt>
  </dgm:ptLst>
  <dgm:cxnLst>
    <dgm:cxn modelId="{13E25C07-77A5-4D09-8D3B-668696214E30}" type="presOf" srcId="{3C08BE77-886F-41C5-BAD7-1DD01684EFBE}" destId="{FC63AA02-06CF-496E-A69E-11349D8D3760}" srcOrd="0" destOrd="0" presId="urn:microsoft.com/office/officeart/2005/8/layout/hList9"/>
    <dgm:cxn modelId="{EE8B301B-68AE-4AF8-9291-28617C928E2A}" type="presOf" srcId="{C92EE795-97F6-43DE-8E7D-BD7DF3AD09FF}" destId="{51B5DC80-F1AC-4EC5-B388-D92ADE55DF12}" srcOrd="1" destOrd="1" presId="urn:microsoft.com/office/officeart/2005/8/layout/hList9"/>
    <dgm:cxn modelId="{C518C823-470E-4980-93FE-E176770B0EA0}" type="presOf" srcId="{0890BF98-FEF3-487E-A928-0EFFDB13EDA5}" destId="{FACD7219-99AF-4FA4-AB14-525E0A467457}" srcOrd="0" destOrd="0" presId="urn:microsoft.com/office/officeart/2005/8/layout/hList9"/>
    <dgm:cxn modelId="{979DCF2C-BD54-4194-AF10-83174303C52E}" type="presOf" srcId="{0890BF98-FEF3-487E-A928-0EFFDB13EDA5}" destId="{311CD3E7-AAC7-4B53-A896-9389B9B63CB4}" srcOrd="1" destOrd="0" presId="urn:microsoft.com/office/officeart/2005/8/layout/hList9"/>
    <dgm:cxn modelId="{3B10D164-43BF-4B20-BEE7-A198625AE1F1}" srcId="{BB3A8FED-52FF-41EF-BFA5-F668ADC0F898}" destId="{EDEA03B6-A9F4-42F2-A875-20DAA6CD40A6}" srcOrd="1" destOrd="0" parTransId="{EA9C8AFC-2B69-405F-BEE2-0C503DBDE11D}" sibTransId="{91ECF21D-2BC1-49EB-98A7-89EE0BFE1917}"/>
    <dgm:cxn modelId="{C8E1634E-FC54-4EA4-9309-91FC7A2613A1}" type="presOf" srcId="{8598869D-334E-4617-86C7-BB361CEDBC93}" destId="{51B5DC80-F1AC-4EC5-B388-D92ADE55DF12}" srcOrd="1" destOrd="0" presId="urn:microsoft.com/office/officeart/2005/8/layout/hList9"/>
    <dgm:cxn modelId="{AA654171-BF5E-4B1E-8B42-9EBAFC4F41C6}" type="presOf" srcId="{BFF3775B-F0CA-452C-92A3-920049BE0248}" destId="{DA082A53-6FD3-472C-9C7E-356B25C1C047}" srcOrd="0" destOrd="0" presId="urn:microsoft.com/office/officeart/2005/8/layout/hList9"/>
    <dgm:cxn modelId="{20ABB958-471D-4E28-97E8-05A989787652}" srcId="{BB3A8FED-52FF-41EF-BFA5-F668ADC0F898}" destId="{0890BF98-FEF3-487E-A928-0EFFDB13EDA5}" srcOrd="0" destOrd="0" parTransId="{65706042-6526-4095-B520-90091224F22C}" sibTransId="{CDEEA463-67D8-436C-9FF6-D493C3228CC9}"/>
    <dgm:cxn modelId="{72A7A481-3E64-4500-A525-B1E60E1D8D74}" srcId="{8598869D-334E-4617-86C7-BB361CEDBC93}" destId="{C92EE795-97F6-43DE-8E7D-BD7DF3AD09FF}" srcOrd="0" destOrd="0" parTransId="{0CB396BF-3333-4BB4-A375-C0EF16F6B09E}" sibTransId="{9A277835-E9C5-4165-BAE7-ECE9586F97FF}"/>
    <dgm:cxn modelId="{FAA7C298-2143-4134-BF7F-FE1501B8336C}" type="presOf" srcId="{EDEA03B6-A9F4-42F2-A875-20DAA6CD40A6}" destId="{E548C730-C8E2-4290-A5E8-53287119DAFE}" srcOrd="0" destOrd="0" presId="urn:microsoft.com/office/officeart/2005/8/layout/hList9"/>
    <dgm:cxn modelId="{6612FC98-9DEC-474A-A2B3-CF26B68447DD}" srcId="{3C08BE77-886F-41C5-BAD7-1DD01684EFBE}" destId="{8618B4A3-AA94-42B5-B5A6-93DD6EEFB50C}" srcOrd="1" destOrd="0" parTransId="{2C76345B-195F-454F-9A1E-3025B51EDC39}" sibTransId="{28E13558-80D4-4430-8142-3E1180278A79}"/>
    <dgm:cxn modelId="{E6580E9B-5B88-4745-88EA-3B38007603A4}" type="presOf" srcId="{B820DD70-1420-4CE8-8E10-60D5154335E7}" destId="{190E3EFA-F2D0-4C0D-AD7E-089C4F4CE263}" srcOrd="0" destOrd="0" presId="urn:microsoft.com/office/officeart/2005/8/layout/hList9"/>
    <dgm:cxn modelId="{08DA609C-FD81-46EE-B945-49C77A6DBCAA}" type="presOf" srcId="{EDEA03B6-A9F4-42F2-A875-20DAA6CD40A6}" destId="{7EAE23FA-283E-4342-ACD5-409D7EF87640}" srcOrd="1" destOrd="0" presId="urn:microsoft.com/office/officeart/2005/8/layout/hList9"/>
    <dgm:cxn modelId="{02AE2CA2-3469-40F8-87AD-55DCF89838EF}" type="presOf" srcId="{BFF3775B-F0CA-452C-92A3-920049BE0248}" destId="{93060E5E-3514-4390-9726-4DC6F4BAF825}" srcOrd="1" destOrd="0" presId="urn:microsoft.com/office/officeart/2005/8/layout/hList9"/>
    <dgm:cxn modelId="{8D6A03B2-F300-41E3-B641-C76A57378EE9}" srcId="{3C08BE77-886F-41C5-BAD7-1DD01684EFBE}" destId="{B820DD70-1420-4CE8-8E10-60D5154335E7}" srcOrd="0" destOrd="0" parTransId="{40E107ED-6938-40AC-B680-1D00F3A8CE32}" sibTransId="{BF83487D-4A6D-4701-A201-C607B69AFC38}"/>
    <dgm:cxn modelId="{075C18D4-8DCC-4573-9691-36E107D965A2}" type="presOf" srcId="{8618B4A3-AA94-42B5-B5A6-93DD6EEFB50C}" destId="{D4D40A98-D37D-47DA-A4CF-069BF4BC2484}" srcOrd="0" destOrd="0" presId="urn:microsoft.com/office/officeart/2005/8/layout/hList9"/>
    <dgm:cxn modelId="{7CF6E8DA-FE8D-473D-B92C-45B3783511A0}" type="presOf" srcId="{C92EE795-97F6-43DE-8E7D-BD7DF3AD09FF}" destId="{EFB84017-2D45-426F-BDDC-57E96835DC0C}" srcOrd="0" destOrd="1" presId="urn:microsoft.com/office/officeart/2005/8/layout/hList9"/>
    <dgm:cxn modelId="{AFAA8BDD-87FB-4C0B-8657-1371F4B86239}" srcId="{B820DD70-1420-4CE8-8E10-60D5154335E7}" destId="{BFF3775B-F0CA-452C-92A3-920049BE0248}" srcOrd="0" destOrd="0" parTransId="{7836C527-5D1C-4190-A3BC-3ADAC2E16AD4}" sibTransId="{EF52DF18-6969-47B6-A8E4-2A82388E6E95}"/>
    <dgm:cxn modelId="{2CF586EC-08F8-4B08-9514-FD15F44CBD05}" srcId="{3C08BE77-886F-41C5-BAD7-1DD01684EFBE}" destId="{BB3A8FED-52FF-41EF-BFA5-F668ADC0F898}" srcOrd="2" destOrd="0" parTransId="{F3CD535D-AA53-4970-B646-1CA8C7AAABDE}" sibTransId="{9FBA9A61-ADA2-498B-BD2A-5A05D4BEF7D6}"/>
    <dgm:cxn modelId="{581EA2FB-061C-4582-9260-C1A0CC6D8CE2}" srcId="{8618B4A3-AA94-42B5-B5A6-93DD6EEFB50C}" destId="{8598869D-334E-4617-86C7-BB361CEDBC93}" srcOrd="0" destOrd="0" parTransId="{87B32BFD-60D2-40B6-A674-67A943871E52}" sibTransId="{EA5602D4-7B10-462C-B829-ABCB000239B1}"/>
    <dgm:cxn modelId="{FB09D7FB-74AE-4058-A849-3D0FE55E48DB}" type="presOf" srcId="{BB3A8FED-52FF-41EF-BFA5-F668ADC0F898}" destId="{401531FD-8EC7-4657-A829-E949B7612B7B}" srcOrd="0" destOrd="0" presId="urn:microsoft.com/office/officeart/2005/8/layout/hList9"/>
    <dgm:cxn modelId="{8ECE71FE-5E6E-422D-A1B3-EA58D862538B}" type="presOf" srcId="{8598869D-334E-4617-86C7-BB361CEDBC93}" destId="{EFB84017-2D45-426F-BDDC-57E96835DC0C}" srcOrd="0" destOrd="0" presId="urn:microsoft.com/office/officeart/2005/8/layout/hList9"/>
    <dgm:cxn modelId="{859136D8-2FD8-4A1C-826E-79B0594F79B2}" type="presParOf" srcId="{FC63AA02-06CF-496E-A69E-11349D8D3760}" destId="{34493609-32A1-4B9E-AFB4-89CCADDF7EBE}" srcOrd="0" destOrd="0" presId="urn:microsoft.com/office/officeart/2005/8/layout/hList9"/>
    <dgm:cxn modelId="{AF7F5D49-6308-476E-861A-31669C85E0A1}" type="presParOf" srcId="{FC63AA02-06CF-496E-A69E-11349D8D3760}" destId="{F04D0325-0888-4FC3-B0B0-A91F3F861DB0}" srcOrd="1" destOrd="0" presId="urn:microsoft.com/office/officeart/2005/8/layout/hList9"/>
    <dgm:cxn modelId="{C106A6D3-BBE4-49F0-8353-DB04FD73F6D6}" type="presParOf" srcId="{F04D0325-0888-4FC3-B0B0-A91F3F861DB0}" destId="{E9B1000B-6DDC-44F8-8E65-A2FF77C32E9A}" srcOrd="0" destOrd="0" presId="urn:microsoft.com/office/officeart/2005/8/layout/hList9"/>
    <dgm:cxn modelId="{54C68FE1-71FD-4C98-AAE0-3B1BE7F0EE15}" type="presParOf" srcId="{F04D0325-0888-4FC3-B0B0-A91F3F861DB0}" destId="{596C26FB-CEC7-4FC3-9C2C-228BE38F5657}" srcOrd="1" destOrd="0" presId="urn:microsoft.com/office/officeart/2005/8/layout/hList9"/>
    <dgm:cxn modelId="{52D6E629-AB6A-40E2-951A-F72ED7B3F4BC}" type="presParOf" srcId="{596C26FB-CEC7-4FC3-9C2C-228BE38F5657}" destId="{DA082A53-6FD3-472C-9C7E-356B25C1C047}" srcOrd="0" destOrd="0" presId="urn:microsoft.com/office/officeart/2005/8/layout/hList9"/>
    <dgm:cxn modelId="{2607A4C8-3993-4B27-B8CD-6BA5D9D412A6}" type="presParOf" srcId="{596C26FB-CEC7-4FC3-9C2C-228BE38F5657}" destId="{93060E5E-3514-4390-9726-4DC6F4BAF825}" srcOrd="1" destOrd="0" presId="urn:microsoft.com/office/officeart/2005/8/layout/hList9"/>
    <dgm:cxn modelId="{C90B2CE0-A12E-4725-8B9B-A346CF7EF095}" type="presParOf" srcId="{FC63AA02-06CF-496E-A69E-11349D8D3760}" destId="{D15E6B4A-CDEF-4453-9DC4-F7D31F968EFB}" srcOrd="2" destOrd="0" presId="urn:microsoft.com/office/officeart/2005/8/layout/hList9"/>
    <dgm:cxn modelId="{19431ED7-2B3C-45BB-952F-F5FB349B951A}" type="presParOf" srcId="{FC63AA02-06CF-496E-A69E-11349D8D3760}" destId="{190E3EFA-F2D0-4C0D-AD7E-089C4F4CE263}" srcOrd="3" destOrd="0" presId="urn:microsoft.com/office/officeart/2005/8/layout/hList9"/>
    <dgm:cxn modelId="{F558A9E0-E647-48B8-A4DB-73B1FEF179ED}" type="presParOf" srcId="{FC63AA02-06CF-496E-A69E-11349D8D3760}" destId="{E56FA18C-1737-475D-8F10-C19213F5C19B}" srcOrd="4" destOrd="0" presId="urn:microsoft.com/office/officeart/2005/8/layout/hList9"/>
    <dgm:cxn modelId="{546C226F-BCDC-408D-AB71-CEF162F16209}" type="presParOf" srcId="{FC63AA02-06CF-496E-A69E-11349D8D3760}" destId="{7A84598D-2273-465C-BBF1-68BE60E312EE}" srcOrd="5" destOrd="0" presId="urn:microsoft.com/office/officeart/2005/8/layout/hList9"/>
    <dgm:cxn modelId="{5FE8EAE0-7AD2-4AD1-95D9-5E97BF700E1B}" type="presParOf" srcId="{FC63AA02-06CF-496E-A69E-11349D8D3760}" destId="{3E95CD10-58BB-48C3-96A3-FDBFBAC77E28}" srcOrd="6" destOrd="0" presId="urn:microsoft.com/office/officeart/2005/8/layout/hList9"/>
    <dgm:cxn modelId="{B9492B45-86E3-4CB9-A81D-E030D246EBCC}" type="presParOf" srcId="{3E95CD10-58BB-48C3-96A3-FDBFBAC77E28}" destId="{1FB28F0D-12B8-472D-9F5B-7E141F8C9E22}" srcOrd="0" destOrd="0" presId="urn:microsoft.com/office/officeart/2005/8/layout/hList9"/>
    <dgm:cxn modelId="{5D8C3C8E-D144-4F6B-B94C-5BEF95AD09AC}" type="presParOf" srcId="{3E95CD10-58BB-48C3-96A3-FDBFBAC77E28}" destId="{65B8DC46-DFFA-4520-99B7-2B8FE80229A0}" srcOrd="1" destOrd="0" presId="urn:microsoft.com/office/officeart/2005/8/layout/hList9"/>
    <dgm:cxn modelId="{A7175DFA-521E-4714-ABF7-775387AFE93D}" type="presParOf" srcId="{65B8DC46-DFFA-4520-99B7-2B8FE80229A0}" destId="{EFB84017-2D45-426F-BDDC-57E96835DC0C}" srcOrd="0" destOrd="0" presId="urn:microsoft.com/office/officeart/2005/8/layout/hList9"/>
    <dgm:cxn modelId="{E672B826-E790-4B68-823B-3FFDC12E7640}" type="presParOf" srcId="{65B8DC46-DFFA-4520-99B7-2B8FE80229A0}" destId="{51B5DC80-F1AC-4EC5-B388-D92ADE55DF12}" srcOrd="1" destOrd="0" presId="urn:microsoft.com/office/officeart/2005/8/layout/hList9"/>
    <dgm:cxn modelId="{8205E526-BA1D-4EDE-9D06-C71FD03D9CE5}" type="presParOf" srcId="{FC63AA02-06CF-496E-A69E-11349D8D3760}" destId="{D70BDF77-D4CC-4333-AD71-DC49342DB1D3}" srcOrd="7" destOrd="0" presId="urn:microsoft.com/office/officeart/2005/8/layout/hList9"/>
    <dgm:cxn modelId="{11C16507-FDDD-4EA0-B619-F51D749C5CE3}" type="presParOf" srcId="{FC63AA02-06CF-496E-A69E-11349D8D3760}" destId="{D4D40A98-D37D-47DA-A4CF-069BF4BC2484}" srcOrd="8" destOrd="0" presId="urn:microsoft.com/office/officeart/2005/8/layout/hList9"/>
    <dgm:cxn modelId="{A335D635-EE48-4069-848A-CEFFB5837429}" type="presParOf" srcId="{FC63AA02-06CF-496E-A69E-11349D8D3760}" destId="{D8CFBCA4-B3D6-4C88-9C26-380A32092378}" srcOrd="9" destOrd="0" presId="urn:microsoft.com/office/officeart/2005/8/layout/hList9"/>
    <dgm:cxn modelId="{CF9D50F0-02A5-4072-939F-E8FB05FDAD0A}" type="presParOf" srcId="{FC63AA02-06CF-496E-A69E-11349D8D3760}" destId="{FB0A2406-38C2-4AA6-997D-BFB1A450D497}" srcOrd="10" destOrd="0" presId="urn:microsoft.com/office/officeart/2005/8/layout/hList9"/>
    <dgm:cxn modelId="{DCE8DCED-BC15-4227-B356-A0105354E239}" type="presParOf" srcId="{FC63AA02-06CF-496E-A69E-11349D8D3760}" destId="{3444D906-D8C6-4325-9036-9CADD736F286}" srcOrd="11" destOrd="0" presId="urn:microsoft.com/office/officeart/2005/8/layout/hList9"/>
    <dgm:cxn modelId="{045F0FEF-3C11-4FA7-845B-2E5DAA0291EF}" type="presParOf" srcId="{3444D906-D8C6-4325-9036-9CADD736F286}" destId="{E20AA836-D9CD-4AB6-9A93-D22DB3167E9F}" srcOrd="0" destOrd="0" presId="urn:microsoft.com/office/officeart/2005/8/layout/hList9"/>
    <dgm:cxn modelId="{960A3D74-7420-42E2-98D5-DA625F73CCA8}" type="presParOf" srcId="{3444D906-D8C6-4325-9036-9CADD736F286}" destId="{38E4DD39-6734-46EF-B37C-26CFA65C05AC}" srcOrd="1" destOrd="0" presId="urn:microsoft.com/office/officeart/2005/8/layout/hList9"/>
    <dgm:cxn modelId="{268EBEFD-8618-4ECE-AF62-202F2D9EB458}" type="presParOf" srcId="{38E4DD39-6734-46EF-B37C-26CFA65C05AC}" destId="{FACD7219-99AF-4FA4-AB14-525E0A467457}" srcOrd="0" destOrd="0" presId="urn:microsoft.com/office/officeart/2005/8/layout/hList9"/>
    <dgm:cxn modelId="{F3E7EA87-53F1-4C3D-944C-9E2130FC8AE5}" type="presParOf" srcId="{38E4DD39-6734-46EF-B37C-26CFA65C05AC}" destId="{311CD3E7-AAC7-4B53-A896-9389B9B63CB4}" srcOrd="1" destOrd="0" presId="urn:microsoft.com/office/officeart/2005/8/layout/hList9"/>
    <dgm:cxn modelId="{50B8A84B-A203-40EC-AA83-FF94707EFDC9}" type="presParOf" srcId="{3444D906-D8C6-4325-9036-9CADD736F286}" destId="{48B15259-1CFD-4BE2-AC72-F30B40505BF9}" srcOrd="2" destOrd="0" presId="urn:microsoft.com/office/officeart/2005/8/layout/hList9"/>
    <dgm:cxn modelId="{27FA10E2-5A41-4E63-8DB7-47D0C5761EFF}" type="presParOf" srcId="{48B15259-1CFD-4BE2-AC72-F30B40505BF9}" destId="{E548C730-C8E2-4290-A5E8-53287119DAFE}" srcOrd="0" destOrd="0" presId="urn:microsoft.com/office/officeart/2005/8/layout/hList9"/>
    <dgm:cxn modelId="{C363BD39-F3E0-4F3A-8DA6-A5BA18B8BC06}" type="presParOf" srcId="{48B15259-1CFD-4BE2-AC72-F30B40505BF9}" destId="{7EAE23FA-283E-4342-ACD5-409D7EF87640}" srcOrd="1" destOrd="0" presId="urn:microsoft.com/office/officeart/2005/8/layout/hList9"/>
    <dgm:cxn modelId="{952B1BA2-CCCC-47E2-8C69-61AF84842322}" type="presParOf" srcId="{FC63AA02-06CF-496E-A69E-11349D8D3760}" destId="{0E6DD351-C3D5-4343-A350-2A7C51431596}" srcOrd="12" destOrd="0" presId="urn:microsoft.com/office/officeart/2005/8/layout/hList9"/>
    <dgm:cxn modelId="{6B3A6B2B-BF24-47CE-AFC8-C77805186BD9}" type="presParOf" srcId="{FC63AA02-06CF-496E-A69E-11349D8D3760}" destId="{401531FD-8EC7-4657-A829-E949B7612B7B}" srcOrd="13" destOrd="0" presId="urn:microsoft.com/office/officeart/2005/8/layout/hList9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8BE77-886F-41C5-BAD7-1DD01684EFBE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</dgm:pt>
    <dgm:pt modelId="{FF646EA0-DFB8-4F38-B3FC-957EEED3E334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/>
            <a:t>What</a:t>
          </a:r>
          <a:endParaRPr lang="en-US" dirty="0"/>
        </a:p>
      </dgm:t>
    </dgm:pt>
    <dgm:pt modelId="{6D296ADA-CC76-420A-9C12-7F6CA3461BB6}" type="parTrans" cxnId="{B150267A-6C84-4B75-B4B7-428F34C27FB1}">
      <dgm:prSet/>
      <dgm:spPr/>
      <dgm:t>
        <a:bodyPr/>
        <a:lstStyle/>
        <a:p>
          <a:endParaRPr lang="en-US"/>
        </a:p>
      </dgm:t>
    </dgm:pt>
    <dgm:pt modelId="{230E950E-6385-4D8F-B886-386D17127887}" type="sibTrans" cxnId="{B150267A-6C84-4B75-B4B7-428F34C27FB1}">
      <dgm:prSet/>
      <dgm:spPr/>
      <dgm:t>
        <a:bodyPr/>
        <a:lstStyle/>
        <a:p>
          <a:endParaRPr lang="en-US"/>
        </a:p>
      </dgm:t>
    </dgm:pt>
    <dgm:pt modelId="{0245BC5B-ED7E-4023-A512-76996C740C8A}">
      <dgm:prSet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Identify Combination of Products where Purchasing one usually Leads to Purchasing the Other</a:t>
          </a:r>
        </a:p>
      </dgm:t>
    </dgm:pt>
    <dgm:pt modelId="{34B1102E-746E-42ED-BAC1-FD70AE5D58C8}" type="parTrans" cxnId="{AC9D5838-43BE-4524-B383-0F08C5A52055}">
      <dgm:prSet/>
      <dgm:spPr/>
      <dgm:t>
        <a:bodyPr/>
        <a:lstStyle/>
        <a:p>
          <a:endParaRPr lang="en-US"/>
        </a:p>
      </dgm:t>
    </dgm:pt>
    <dgm:pt modelId="{A239794E-BC3B-487B-82C3-F051140C978D}" type="sibTrans" cxnId="{AC9D5838-43BE-4524-B383-0F08C5A52055}">
      <dgm:prSet/>
      <dgm:spPr/>
      <dgm:t>
        <a:bodyPr/>
        <a:lstStyle/>
        <a:p>
          <a:endParaRPr lang="en-US"/>
        </a:p>
      </dgm:t>
    </dgm:pt>
    <dgm:pt modelId="{7BB40621-5EFD-4535-B74D-9AD470A257AA}">
      <dgm:prSet/>
      <dgm:spPr>
        <a:solidFill>
          <a:srgbClr val="C00000"/>
        </a:solidFill>
      </dgm:spPr>
      <dgm:t>
        <a:bodyPr/>
        <a:lstStyle/>
        <a:p>
          <a:r>
            <a:rPr lang="en-GB" dirty="0"/>
            <a:t>How</a:t>
          </a:r>
        </a:p>
      </dgm:t>
    </dgm:pt>
    <dgm:pt modelId="{E872DBA9-3FB7-451C-97CC-124A2471B398}" type="parTrans" cxnId="{D1CFCB82-18A3-4D5A-B82F-905660C1AFE2}">
      <dgm:prSet/>
      <dgm:spPr/>
      <dgm:t>
        <a:bodyPr/>
        <a:lstStyle/>
        <a:p>
          <a:endParaRPr lang="en-US"/>
        </a:p>
      </dgm:t>
    </dgm:pt>
    <dgm:pt modelId="{0C41122B-E070-48A4-8069-C035A73E4727}" type="sibTrans" cxnId="{D1CFCB82-18A3-4D5A-B82F-905660C1AFE2}">
      <dgm:prSet/>
      <dgm:spPr/>
      <dgm:t>
        <a:bodyPr/>
        <a:lstStyle/>
        <a:p>
          <a:endParaRPr lang="en-US"/>
        </a:p>
      </dgm:t>
    </dgm:pt>
    <dgm:pt modelId="{B143954D-201E-4CDD-8BDA-F426DFB0A394}">
      <dgm:prSet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Use Correlation Analysis between Products</a:t>
          </a:r>
        </a:p>
      </dgm:t>
    </dgm:pt>
    <dgm:pt modelId="{5741FD24-F66B-439A-863A-D20ECF67891E}" type="parTrans" cxnId="{704A152D-8035-4E63-8864-00B953DF5B5C}">
      <dgm:prSet/>
      <dgm:spPr/>
      <dgm:t>
        <a:bodyPr/>
        <a:lstStyle/>
        <a:p>
          <a:endParaRPr lang="en-US"/>
        </a:p>
      </dgm:t>
    </dgm:pt>
    <dgm:pt modelId="{4B111E6F-F743-4FAB-8FDD-3DE5AE4773CA}" type="sibTrans" cxnId="{704A152D-8035-4E63-8864-00B953DF5B5C}">
      <dgm:prSet/>
      <dgm:spPr/>
      <dgm:t>
        <a:bodyPr/>
        <a:lstStyle/>
        <a:p>
          <a:endParaRPr lang="en-US"/>
        </a:p>
      </dgm:t>
    </dgm:pt>
    <dgm:pt modelId="{D2F9CFB9-8B83-43AE-83E8-32113149B767}">
      <dgm:prSet/>
      <dgm:spPr>
        <a:solidFill>
          <a:srgbClr val="C00000"/>
        </a:solidFill>
      </dgm:spPr>
      <dgm:t>
        <a:bodyPr/>
        <a:lstStyle/>
        <a:p>
          <a:r>
            <a:rPr lang="en-GB" dirty="0"/>
            <a:t>Benefits</a:t>
          </a:r>
        </a:p>
      </dgm:t>
    </dgm:pt>
    <dgm:pt modelId="{6CA18D83-0EAD-4F91-AF7F-1FE2DF78F1B9}" type="parTrans" cxnId="{1BB8C174-A2EB-4131-A145-D9D3F47A1D98}">
      <dgm:prSet/>
      <dgm:spPr/>
      <dgm:t>
        <a:bodyPr/>
        <a:lstStyle/>
        <a:p>
          <a:endParaRPr lang="en-US"/>
        </a:p>
      </dgm:t>
    </dgm:pt>
    <dgm:pt modelId="{562DEEC7-71AF-4C48-8D38-C5B5DB238338}" type="sibTrans" cxnId="{1BB8C174-A2EB-4131-A145-D9D3F47A1D98}">
      <dgm:prSet/>
      <dgm:spPr/>
      <dgm:t>
        <a:bodyPr/>
        <a:lstStyle/>
        <a:p>
          <a:endParaRPr lang="en-US"/>
        </a:p>
      </dgm:t>
    </dgm:pt>
    <dgm:pt modelId="{C0C3B8BB-60E5-4648-ABCB-4E2FFF2380D9}">
      <dgm:prSet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SG" dirty="0"/>
            <a:t>Increase Take Rate of Campaigns</a:t>
          </a:r>
          <a:endParaRPr lang="en-GB" dirty="0"/>
        </a:p>
      </dgm:t>
    </dgm:pt>
    <dgm:pt modelId="{BFD3A099-9C95-4158-BC46-BEE8C4BD90F1}" type="parTrans" cxnId="{BDAC24D5-AAC2-4DBE-80AB-8DBBEB9CA6E6}">
      <dgm:prSet/>
      <dgm:spPr/>
      <dgm:t>
        <a:bodyPr/>
        <a:lstStyle/>
        <a:p>
          <a:endParaRPr lang="en-US"/>
        </a:p>
      </dgm:t>
    </dgm:pt>
    <dgm:pt modelId="{86BE3C7C-D804-4900-A037-658DFF1F5A93}" type="sibTrans" cxnId="{BDAC24D5-AAC2-4DBE-80AB-8DBBEB9CA6E6}">
      <dgm:prSet/>
      <dgm:spPr/>
      <dgm:t>
        <a:bodyPr/>
        <a:lstStyle/>
        <a:p>
          <a:endParaRPr lang="en-US"/>
        </a:p>
      </dgm:t>
    </dgm:pt>
    <dgm:pt modelId="{F26BE391-387E-46D8-A6FE-4E5BD8B282F4}">
      <dgm:prSet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Control the offers made to customers and avoid spamming customers with non productive campaigns</a:t>
          </a:r>
        </a:p>
      </dgm:t>
    </dgm:pt>
    <dgm:pt modelId="{4B38CDA6-D14F-4EB7-BB21-99441953EFBB}" type="parTrans" cxnId="{636ABBB9-B4C2-49F7-A0D7-14514E0480D7}">
      <dgm:prSet/>
      <dgm:spPr/>
      <dgm:t>
        <a:bodyPr/>
        <a:lstStyle/>
        <a:p>
          <a:endParaRPr lang="en-US"/>
        </a:p>
      </dgm:t>
    </dgm:pt>
    <dgm:pt modelId="{012B6D7A-949E-4E32-BCC0-03CFB265DD87}" type="sibTrans" cxnId="{636ABBB9-B4C2-49F7-A0D7-14514E0480D7}">
      <dgm:prSet/>
      <dgm:spPr/>
      <dgm:t>
        <a:bodyPr/>
        <a:lstStyle/>
        <a:p>
          <a:endParaRPr lang="en-US"/>
        </a:p>
      </dgm:t>
    </dgm:pt>
    <dgm:pt modelId="{827A7C1D-5B14-484C-9FAC-E048474FA64D}">
      <dgm:prSet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Identify the next Logical Product to be offered to the customer that has the highest Take Rate</a:t>
          </a:r>
        </a:p>
      </dgm:t>
    </dgm:pt>
    <dgm:pt modelId="{9A7C9633-FE8F-4624-A121-E0F57D65D1BA}" type="parTrans" cxnId="{28DB5FB9-E0C1-470D-9EEC-97D61B9B6E61}">
      <dgm:prSet/>
      <dgm:spPr/>
      <dgm:t>
        <a:bodyPr/>
        <a:lstStyle/>
        <a:p>
          <a:endParaRPr lang="en-US"/>
        </a:p>
      </dgm:t>
    </dgm:pt>
    <dgm:pt modelId="{D3177F2B-91C0-4CD0-B158-C48119A4288E}" type="sibTrans" cxnId="{28DB5FB9-E0C1-470D-9EEC-97D61B9B6E61}">
      <dgm:prSet/>
      <dgm:spPr/>
      <dgm:t>
        <a:bodyPr/>
        <a:lstStyle/>
        <a:p>
          <a:endParaRPr lang="en-US"/>
        </a:p>
      </dgm:t>
    </dgm:pt>
    <dgm:pt modelId="{EB20A563-6470-4AA7-B7A5-63505465E2F4}">
      <dgm:prSet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Use Product Purchase Event History to Model When and Which Product should be offered</a:t>
          </a:r>
        </a:p>
      </dgm:t>
    </dgm:pt>
    <dgm:pt modelId="{50090BE8-DEC9-422D-9255-979F6F525A58}" type="parTrans" cxnId="{773CD536-2051-419E-87B8-768ABBB1230D}">
      <dgm:prSet/>
      <dgm:spPr/>
      <dgm:t>
        <a:bodyPr/>
        <a:lstStyle/>
        <a:p>
          <a:endParaRPr lang="en-US"/>
        </a:p>
      </dgm:t>
    </dgm:pt>
    <dgm:pt modelId="{44EF4598-2C38-4BB7-AE23-69D71EE0EFF1}" type="sibTrans" cxnId="{773CD536-2051-419E-87B8-768ABBB1230D}">
      <dgm:prSet/>
      <dgm:spPr/>
      <dgm:t>
        <a:bodyPr/>
        <a:lstStyle/>
        <a:p>
          <a:endParaRPr lang="en-US"/>
        </a:p>
      </dgm:t>
    </dgm:pt>
    <dgm:pt modelId="{FC63AA02-06CF-496E-A69E-11349D8D3760}" type="pres">
      <dgm:prSet presAssocID="{3C08BE77-886F-41C5-BAD7-1DD01684EFBE}" presName="list" presStyleCnt="0">
        <dgm:presLayoutVars>
          <dgm:dir/>
          <dgm:animLvl val="lvl"/>
        </dgm:presLayoutVars>
      </dgm:prSet>
      <dgm:spPr/>
    </dgm:pt>
    <dgm:pt modelId="{926C6519-68BC-4BA0-8967-C8A65A6AED62}" type="pres">
      <dgm:prSet presAssocID="{FF646EA0-DFB8-4F38-B3FC-957EEED3E334}" presName="posSpace" presStyleCnt="0"/>
      <dgm:spPr/>
    </dgm:pt>
    <dgm:pt modelId="{0CC5FFED-EB52-4175-BBFD-E04138FD2055}" type="pres">
      <dgm:prSet presAssocID="{FF646EA0-DFB8-4F38-B3FC-957EEED3E334}" presName="vertFlow" presStyleCnt="0"/>
      <dgm:spPr/>
    </dgm:pt>
    <dgm:pt modelId="{8E14BF0E-D9FA-4965-A4CA-BC12B811A1DC}" type="pres">
      <dgm:prSet presAssocID="{FF646EA0-DFB8-4F38-B3FC-957EEED3E334}" presName="topSpace" presStyleCnt="0"/>
      <dgm:spPr/>
    </dgm:pt>
    <dgm:pt modelId="{E7A4A5C4-FE05-4047-869A-A9A4958FA2B0}" type="pres">
      <dgm:prSet presAssocID="{FF646EA0-DFB8-4F38-B3FC-957EEED3E334}" presName="firstComp" presStyleCnt="0"/>
      <dgm:spPr/>
    </dgm:pt>
    <dgm:pt modelId="{9E5095ED-E526-45EE-93CA-619640F29DD0}" type="pres">
      <dgm:prSet presAssocID="{FF646EA0-DFB8-4F38-B3FC-957EEED3E334}" presName="firstChild" presStyleLbl="bgAccFollowNode1" presStyleIdx="0" presStyleCnt="6"/>
      <dgm:spPr/>
    </dgm:pt>
    <dgm:pt modelId="{9BB0F3F0-69F5-44FE-9A4C-B806CC684706}" type="pres">
      <dgm:prSet presAssocID="{FF646EA0-DFB8-4F38-B3FC-957EEED3E334}" presName="firstChildTx" presStyleLbl="bgAccFollowNode1" presStyleIdx="0" presStyleCnt="6">
        <dgm:presLayoutVars>
          <dgm:bulletEnabled val="1"/>
        </dgm:presLayoutVars>
      </dgm:prSet>
      <dgm:spPr/>
    </dgm:pt>
    <dgm:pt modelId="{9A0C8F28-AE50-42B6-AFBD-F7C7BF3776D7}" type="pres">
      <dgm:prSet presAssocID="{827A7C1D-5B14-484C-9FAC-E048474FA64D}" presName="comp" presStyleCnt="0"/>
      <dgm:spPr/>
    </dgm:pt>
    <dgm:pt modelId="{383E5FFC-A9BF-4790-BB6C-FF228347D944}" type="pres">
      <dgm:prSet presAssocID="{827A7C1D-5B14-484C-9FAC-E048474FA64D}" presName="child" presStyleLbl="bgAccFollowNode1" presStyleIdx="1" presStyleCnt="6"/>
      <dgm:spPr/>
    </dgm:pt>
    <dgm:pt modelId="{86A5A773-239C-422E-AF8A-946DFC46E840}" type="pres">
      <dgm:prSet presAssocID="{827A7C1D-5B14-484C-9FAC-E048474FA64D}" presName="childTx" presStyleLbl="bgAccFollowNode1" presStyleIdx="1" presStyleCnt="6">
        <dgm:presLayoutVars>
          <dgm:bulletEnabled val="1"/>
        </dgm:presLayoutVars>
      </dgm:prSet>
      <dgm:spPr/>
    </dgm:pt>
    <dgm:pt modelId="{A96BA2C0-05D1-4BA0-A408-0C12FF80064E}" type="pres">
      <dgm:prSet presAssocID="{FF646EA0-DFB8-4F38-B3FC-957EEED3E334}" presName="negSpace" presStyleCnt="0"/>
      <dgm:spPr/>
    </dgm:pt>
    <dgm:pt modelId="{5433D2F1-4796-41FE-B638-DF76D872542D}" type="pres">
      <dgm:prSet presAssocID="{FF646EA0-DFB8-4F38-B3FC-957EEED3E334}" presName="circle" presStyleLbl="node1" presStyleIdx="0" presStyleCnt="3"/>
      <dgm:spPr/>
    </dgm:pt>
    <dgm:pt modelId="{2E047BC8-BBBA-4E94-9E6B-2FD5D75C1F0E}" type="pres">
      <dgm:prSet presAssocID="{230E950E-6385-4D8F-B886-386D17127887}" presName="transSpace" presStyleCnt="0"/>
      <dgm:spPr/>
    </dgm:pt>
    <dgm:pt modelId="{3955EB91-8D98-499B-BD28-222A80700949}" type="pres">
      <dgm:prSet presAssocID="{7BB40621-5EFD-4535-B74D-9AD470A257AA}" presName="posSpace" presStyleCnt="0"/>
      <dgm:spPr/>
    </dgm:pt>
    <dgm:pt modelId="{60BF64E2-C354-4472-B784-67876DCCE374}" type="pres">
      <dgm:prSet presAssocID="{7BB40621-5EFD-4535-B74D-9AD470A257AA}" presName="vertFlow" presStyleCnt="0"/>
      <dgm:spPr/>
    </dgm:pt>
    <dgm:pt modelId="{A9CC1E36-101F-4ADD-A1CA-537EB6012A88}" type="pres">
      <dgm:prSet presAssocID="{7BB40621-5EFD-4535-B74D-9AD470A257AA}" presName="topSpace" presStyleCnt="0"/>
      <dgm:spPr/>
    </dgm:pt>
    <dgm:pt modelId="{7F6BABC2-FFFD-4496-A72F-A1FF47709135}" type="pres">
      <dgm:prSet presAssocID="{7BB40621-5EFD-4535-B74D-9AD470A257AA}" presName="firstComp" presStyleCnt="0"/>
      <dgm:spPr/>
    </dgm:pt>
    <dgm:pt modelId="{E24E5F41-40BA-48AF-89E8-A6B0BE058EB2}" type="pres">
      <dgm:prSet presAssocID="{7BB40621-5EFD-4535-B74D-9AD470A257AA}" presName="firstChild" presStyleLbl="bgAccFollowNode1" presStyleIdx="2" presStyleCnt="6"/>
      <dgm:spPr/>
    </dgm:pt>
    <dgm:pt modelId="{D67987BF-987A-42C4-93A1-1F26F0542618}" type="pres">
      <dgm:prSet presAssocID="{7BB40621-5EFD-4535-B74D-9AD470A257AA}" presName="firstChildTx" presStyleLbl="bgAccFollowNode1" presStyleIdx="2" presStyleCnt="6">
        <dgm:presLayoutVars>
          <dgm:bulletEnabled val="1"/>
        </dgm:presLayoutVars>
      </dgm:prSet>
      <dgm:spPr/>
    </dgm:pt>
    <dgm:pt modelId="{6DF60AA7-1E32-4D9D-A0C1-DA61AC204043}" type="pres">
      <dgm:prSet presAssocID="{EB20A563-6470-4AA7-B7A5-63505465E2F4}" presName="comp" presStyleCnt="0"/>
      <dgm:spPr/>
    </dgm:pt>
    <dgm:pt modelId="{57A4E4BC-8057-4BC2-8446-2CF5FFDFBF8E}" type="pres">
      <dgm:prSet presAssocID="{EB20A563-6470-4AA7-B7A5-63505465E2F4}" presName="child" presStyleLbl="bgAccFollowNode1" presStyleIdx="3" presStyleCnt="6"/>
      <dgm:spPr/>
    </dgm:pt>
    <dgm:pt modelId="{41AC1A5B-0B6F-4495-BCA5-6D2BA8A9ECF0}" type="pres">
      <dgm:prSet presAssocID="{EB20A563-6470-4AA7-B7A5-63505465E2F4}" presName="childTx" presStyleLbl="bgAccFollowNode1" presStyleIdx="3" presStyleCnt="6">
        <dgm:presLayoutVars>
          <dgm:bulletEnabled val="1"/>
        </dgm:presLayoutVars>
      </dgm:prSet>
      <dgm:spPr/>
    </dgm:pt>
    <dgm:pt modelId="{7B06CCB1-2020-4808-8560-04CDCB845BAA}" type="pres">
      <dgm:prSet presAssocID="{7BB40621-5EFD-4535-B74D-9AD470A257AA}" presName="negSpace" presStyleCnt="0"/>
      <dgm:spPr/>
    </dgm:pt>
    <dgm:pt modelId="{90924701-968F-47F2-8AE0-56DDCEA10785}" type="pres">
      <dgm:prSet presAssocID="{7BB40621-5EFD-4535-B74D-9AD470A257AA}" presName="circle" presStyleLbl="node1" presStyleIdx="1" presStyleCnt="3"/>
      <dgm:spPr/>
    </dgm:pt>
    <dgm:pt modelId="{DC250874-D200-4C8A-8F6C-DD95272822AA}" type="pres">
      <dgm:prSet presAssocID="{0C41122B-E070-48A4-8069-C035A73E4727}" presName="transSpace" presStyleCnt="0"/>
      <dgm:spPr/>
    </dgm:pt>
    <dgm:pt modelId="{9B08108B-A46C-429A-A057-3C3904DDC743}" type="pres">
      <dgm:prSet presAssocID="{D2F9CFB9-8B83-43AE-83E8-32113149B767}" presName="posSpace" presStyleCnt="0"/>
      <dgm:spPr/>
    </dgm:pt>
    <dgm:pt modelId="{5DB0E967-703C-41A0-9EB1-974105185ABF}" type="pres">
      <dgm:prSet presAssocID="{D2F9CFB9-8B83-43AE-83E8-32113149B767}" presName="vertFlow" presStyleCnt="0"/>
      <dgm:spPr/>
    </dgm:pt>
    <dgm:pt modelId="{1B31AEA6-D117-4731-9EA2-DEC359703227}" type="pres">
      <dgm:prSet presAssocID="{D2F9CFB9-8B83-43AE-83E8-32113149B767}" presName="topSpace" presStyleCnt="0"/>
      <dgm:spPr/>
    </dgm:pt>
    <dgm:pt modelId="{74132045-CA60-4962-B5B0-7CBFAFD8E614}" type="pres">
      <dgm:prSet presAssocID="{D2F9CFB9-8B83-43AE-83E8-32113149B767}" presName="firstComp" presStyleCnt="0"/>
      <dgm:spPr/>
    </dgm:pt>
    <dgm:pt modelId="{7B9857AD-86E6-4697-8122-30B3A67F524F}" type="pres">
      <dgm:prSet presAssocID="{D2F9CFB9-8B83-43AE-83E8-32113149B767}" presName="firstChild" presStyleLbl="bgAccFollowNode1" presStyleIdx="4" presStyleCnt="6"/>
      <dgm:spPr/>
    </dgm:pt>
    <dgm:pt modelId="{475FB521-E5EA-4EB4-80BD-51B3041A0BAE}" type="pres">
      <dgm:prSet presAssocID="{D2F9CFB9-8B83-43AE-83E8-32113149B767}" presName="firstChildTx" presStyleLbl="bgAccFollowNode1" presStyleIdx="4" presStyleCnt="6">
        <dgm:presLayoutVars>
          <dgm:bulletEnabled val="1"/>
        </dgm:presLayoutVars>
      </dgm:prSet>
      <dgm:spPr/>
    </dgm:pt>
    <dgm:pt modelId="{3D6DF1C9-796B-48E2-A24E-BE0E34017313}" type="pres">
      <dgm:prSet presAssocID="{F26BE391-387E-46D8-A6FE-4E5BD8B282F4}" presName="comp" presStyleCnt="0"/>
      <dgm:spPr/>
    </dgm:pt>
    <dgm:pt modelId="{1E568AB3-2D28-4386-A054-0CB9EA86A342}" type="pres">
      <dgm:prSet presAssocID="{F26BE391-387E-46D8-A6FE-4E5BD8B282F4}" presName="child" presStyleLbl="bgAccFollowNode1" presStyleIdx="5" presStyleCnt="6"/>
      <dgm:spPr/>
    </dgm:pt>
    <dgm:pt modelId="{A824B686-E1D1-4DFE-B7CF-DF24A11A1CCA}" type="pres">
      <dgm:prSet presAssocID="{F26BE391-387E-46D8-A6FE-4E5BD8B282F4}" presName="childTx" presStyleLbl="bgAccFollowNode1" presStyleIdx="5" presStyleCnt="6">
        <dgm:presLayoutVars>
          <dgm:bulletEnabled val="1"/>
        </dgm:presLayoutVars>
      </dgm:prSet>
      <dgm:spPr/>
    </dgm:pt>
    <dgm:pt modelId="{CFDF4CF4-2346-44FC-89D6-FFE18B9E41A7}" type="pres">
      <dgm:prSet presAssocID="{D2F9CFB9-8B83-43AE-83E8-32113149B767}" presName="negSpace" presStyleCnt="0"/>
      <dgm:spPr/>
    </dgm:pt>
    <dgm:pt modelId="{FDBF22D7-729E-46D1-92AC-E1C2CADC9D50}" type="pres">
      <dgm:prSet presAssocID="{D2F9CFB9-8B83-43AE-83E8-32113149B767}" presName="circle" presStyleLbl="node1" presStyleIdx="2" presStyleCnt="3"/>
      <dgm:spPr/>
    </dgm:pt>
  </dgm:ptLst>
  <dgm:cxnLst>
    <dgm:cxn modelId="{D88E240B-BC99-44C8-8A11-5235FAC64998}" type="presOf" srcId="{7BB40621-5EFD-4535-B74D-9AD470A257AA}" destId="{90924701-968F-47F2-8AE0-56DDCEA10785}" srcOrd="0" destOrd="0" presId="urn:microsoft.com/office/officeart/2005/8/layout/hList9"/>
    <dgm:cxn modelId="{D5303511-DDAD-4F62-AD8A-61F711408D82}" type="presOf" srcId="{F26BE391-387E-46D8-A6FE-4E5BD8B282F4}" destId="{A824B686-E1D1-4DFE-B7CF-DF24A11A1CCA}" srcOrd="1" destOrd="0" presId="urn:microsoft.com/office/officeart/2005/8/layout/hList9"/>
    <dgm:cxn modelId="{CEB45016-7573-48F1-8347-72236495D8E2}" type="presOf" srcId="{827A7C1D-5B14-484C-9FAC-E048474FA64D}" destId="{383E5FFC-A9BF-4790-BB6C-FF228347D944}" srcOrd="0" destOrd="0" presId="urn:microsoft.com/office/officeart/2005/8/layout/hList9"/>
    <dgm:cxn modelId="{4284532A-9703-42A3-9966-6075800D9792}" type="presOf" srcId="{3C08BE77-886F-41C5-BAD7-1DD01684EFBE}" destId="{FC63AA02-06CF-496E-A69E-11349D8D3760}" srcOrd="0" destOrd="0" presId="urn:microsoft.com/office/officeart/2005/8/layout/hList9"/>
    <dgm:cxn modelId="{704A152D-8035-4E63-8864-00B953DF5B5C}" srcId="{7BB40621-5EFD-4535-B74D-9AD470A257AA}" destId="{B143954D-201E-4CDD-8BDA-F426DFB0A394}" srcOrd="0" destOrd="0" parTransId="{5741FD24-F66B-439A-863A-D20ECF67891E}" sibTransId="{4B111E6F-F743-4FAB-8FDD-3DE5AE4773CA}"/>
    <dgm:cxn modelId="{773CD536-2051-419E-87B8-768ABBB1230D}" srcId="{7BB40621-5EFD-4535-B74D-9AD470A257AA}" destId="{EB20A563-6470-4AA7-B7A5-63505465E2F4}" srcOrd="1" destOrd="0" parTransId="{50090BE8-DEC9-422D-9255-979F6F525A58}" sibTransId="{44EF4598-2C38-4BB7-AE23-69D71EE0EFF1}"/>
    <dgm:cxn modelId="{AC9D5838-43BE-4524-B383-0F08C5A52055}" srcId="{FF646EA0-DFB8-4F38-B3FC-957EEED3E334}" destId="{0245BC5B-ED7E-4023-A512-76996C740C8A}" srcOrd="0" destOrd="0" parTransId="{34B1102E-746E-42ED-BAC1-FD70AE5D58C8}" sibTransId="{A239794E-BC3B-487B-82C3-F051140C978D}"/>
    <dgm:cxn modelId="{B1CE9D5B-9060-41EE-B5B1-BAF69821BD18}" type="presOf" srcId="{0245BC5B-ED7E-4023-A512-76996C740C8A}" destId="{9BB0F3F0-69F5-44FE-9A4C-B806CC684706}" srcOrd="1" destOrd="0" presId="urn:microsoft.com/office/officeart/2005/8/layout/hList9"/>
    <dgm:cxn modelId="{95C19D6A-A83F-42DA-8125-67485808734B}" type="presOf" srcId="{B143954D-201E-4CDD-8BDA-F426DFB0A394}" destId="{E24E5F41-40BA-48AF-89E8-A6B0BE058EB2}" srcOrd="0" destOrd="0" presId="urn:microsoft.com/office/officeart/2005/8/layout/hList9"/>
    <dgm:cxn modelId="{3538DD51-ECA9-4A0B-A4F6-E2F85C593046}" type="presOf" srcId="{C0C3B8BB-60E5-4648-ABCB-4E2FFF2380D9}" destId="{7B9857AD-86E6-4697-8122-30B3A67F524F}" srcOrd="0" destOrd="0" presId="urn:microsoft.com/office/officeart/2005/8/layout/hList9"/>
    <dgm:cxn modelId="{8E287372-6585-45D2-BA74-74AA3560BF86}" type="presOf" srcId="{B143954D-201E-4CDD-8BDA-F426DFB0A394}" destId="{D67987BF-987A-42C4-93A1-1F26F0542618}" srcOrd="1" destOrd="0" presId="urn:microsoft.com/office/officeart/2005/8/layout/hList9"/>
    <dgm:cxn modelId="{1BB8C174-A2EB-4131-A145-D9D3F47A1D98}" srcId="{3C08BE77-886F-41C5-BAD7-1DD01684EFBE}" destId="{D2F9CFB9-8B83-43AE-83E8-32113149B767}" srcOrd="2" destOrd="0" parTransId="{6CA18D83-0EAD-4F91-AF7F-1FE2DF78F1B9}" sibTransId="{562DEEC7-71AF-4C48-8D38-C5B5DB238338}"/>
    <dgm:cxn modelId="{B150267A-6C84-4B75-B4B7-428F34C27FB1}" srcId="{3C08BE77-886F-41C5-BAD7-1DD01684EFBE}" destId="{FF646EA0-DFB8-4F38-B3FC-957EEED3E334}" srcOrd="0" destOrd="0" parTransId="{6D296ADA-CC76-420A-9C12-7F6CA3461BB6}" sibTransId="{230E950E-6385-4D8F-B886-386D17127887}"/>
    <dgm:cxn modelId="{D1CFCB82-18A3-4D5A-B82F-905660C1AFE2}" srcId="{3C08BE77-886F-41C5-BAD7-1DD01684EFBE}" destId="{7BB40621-5EFD-4535-B74D-9AD470A257AA}" srcOrd="1" destOrd="0" parTransId="{E872DBA9-3FB7-451C-97CC-124A2471B398}" sibTransId="{0C41122B-E070-48A4-8069-C035A73E4727}"/>
    <dgm:cxn modelId="{458C4193-68C7-4D5B-B141-18058915F4B3}" type="presOf" srcId="{0245BC5B-ED7E-4023-A512-76996C740C8A}" destId="{9E5095ED-E526-45EE-93CA-619640F29DD0}" srcOrd="0" destOrd="0" presId="urn:microsoft.com/office/officeart/2005/8/layout/hList9"/>
    <dgm:cxn modelId="{6A6E77AC-9FE9-47E5-B60B-49B06EF6BB2E}" type="presOf" srcId="{D2F9CFB9-8B83-43AE-83E8-32113149B767}" destId="{FDBF22D7-729E-46D1-92AC-E1C2CADC9D50}" srcOrd="0" destOrd="0" presId="urn:microsoft.com/office/officeart/2005/8/layout/hList9"/>
    <dgm:cxn modelId="{28DB5FB9-E0C1-470D-9EEC-97D61B9B6E61}" srcId="{FF646EA0-DFB8-4F38-B3FC-957EEED3E334}" destId="{827A7C1D-5B14-484C-9FAC-E048474FA64D}" srcOrd="1" destOrd="0" parTransId="{9A7C9633-FE8F-4624-A121-E0F57D65D1BA}" sibTransId="{D3177F2B-91C0-4CD0-B158-C48119A4288E}"/>
    <dgm:cxn modelId="{636ABBB9-B4C2-49F7-A0D7-14514E0480D7}" srcId="{D2F9CFB9-8B83-43AE-83E8-32113149B767}" destId="{F26BE391-387E-46D8-A6FE-4E5BD8B282F4}" srcOrd="1" destOrd="0" parTransId="{4B38CDA6-D14F-4EB7-BB21-99441953EFBB}" sibTransId="{012B6D7A-949E-4E32-BCC0-03CFB265DD87}"/>
    <dgm:cxn modelId="{4161F8BC-8D06-46CF-8F9F-A8D3EBE83E34}" type="presOf" srcId="{FF646EA0-DFB8-4F38-B3FC-957EEED3E334}" destId="{5433D2F1-4796-41FE-B638-DF76D872542D}" srcOrd="0" destOrd="0" presId="urn:microsoft.com/office/officeart/2005/8/layout/hList9"/>
    <dgm:cxn modelId="{7E6D80C0-7206-4194-B9C5-47F45CBE444E}" type="presOf" srcId="{EB20A563-6470-4AA7-B7A5-63505465E2F4}" destId="{57A4E4BC-8057-4BC2-8446-2CF5FFDFBF8E}" srcOrd="0" destOrd="0" presId="urn:microsoft.com/office/officeart/2005/8/layout/hList9"/>
    <dgm:cxn modelId="{F5AA97C7-CC2E-494F-90A2-370633707C3F}" type="presOf" srcId="{827A7C1D-5B14-484C-9FAC-E048474FA64D}" destId="{86A5A773-239C-422E-AF8A-946DFC46E840}" srcOrd="1" destOrd="0" presId="urn:microsoft.com/office/officeart/2005/8/layout/hList9"/>
    <dgm:cxn modelId="{BDAC24D5-AAC2-4DBE-80AB-8DBBEB9CA6E6}" srcId="{D2F9CFB9-8B83-43AE-83E8-32113149B767}" destId="{C0C3B8BB-60E5-4648-ABCB-4E2FFF2380D9}" srcOrd="0" destOrd="0" parTransId="{BFD3A099-9C95-4158-BC46-BEE8C4BD90F1}" sibTransId="{86BE3C7C-D804-4900-A037-658DFF1F5A93}"/>
    <dgm:cxn modelId="{088F05D7-9A5C-4210-86FF-6BDAFC86E540}" type="presOf" srcId="{F26BE391-387E-46D8-A6FE-4E5BD8B282F4}" destId="{1E568AB3-2D28-4386-A054-0CB9EA86A342}" srcOrd="0" destOrd="0" presId="urn:microsoft.com/office/officeart/2005/8/layout/hList9"/>
    <dgm:cxn modelId="{46559AE2-187F-42AE-BB87-3577B41B8DE6}" type="presOf" srcId="{EB20A563-6470-4AA7-B7A5-63505465E2F4}" destId="{41AC1A5B-0B6F-4495-BCA5-6D2BA8A9ECF0}" srcOrd="1" destOrd="0" presId="urn:microsoft.com/office/officeart/2005/8/layout/hList9"/>
    <dgm:cxn modelId="{17F591E9-556A-4566-9750-6F7D7FB7DC83}" type="presOf" srcId="{C0C3B8BB-60E5-4648-ABCB-4E2FFF2380D9}" destId="{475FB521-E5EA-4EB4-80BD-51B3041A0BAE}" srcOrd="1" destOrd="0" presId="urn:microsoft.com/office/officeart/2005/8/layout/hList9"/>
    <dgm:cxn modelId="{97EC386F-DC37-4CEA-ADB1-393964FF8AE0}" type="presParOf" srcId="{FC63AA02-06CF-496E-A69E-11349D8D3760}" destId="{926C6519-68BC-4BA0-8967-C8A65A6AED62}" srcOrd="0" destOrd="0" presId="urn:microsoft.com/office/officeart/2005/8/layout/hList9"/>
    <dgm:cxn modelId="{F9631D0B-011D-4406-9C8B-6642EDEFBA4E}" type="presParOf" srcId="{FC63AA02-06CF-496E-A69E-11349D8D3760}" destId="{0CC5FFED-EB52-4175-BBFD-E04138FD2055}" srcOrd="1" destOrd="0" presId="urn:microsoft.com/office/officeart/2005/8/layout/hList9"/>
    <dgm:cxn modelId="{56E5C445-1B27-40F6-8CAD-3A11C8F7CE01}" type="presParOf" srcId="{0CC5FFED-EB52-4175-BBFD-E04138FD2055}" destId="{8E14BF0E-D9FA-4965-A4CA-BC12B811A1DC}" srcOrd="0" destOrd="0" presId="urn:microsoft.com/office/officeart/2005/8/layout/hList9"/>
    <dgm:cxn modelId="{75D4AB3D-743D-404D-BB9B-343FA3201CA5}" type="presParOf" srcId="{0CC5FFED-EB52-4175-BBFD-E04138FD2055}" destId="{E7A4A5C4-FE05-4047-869A-A9A4958FA2B0}" srcOrd="1" destOrd="0" presId="urn:microsoft.com/office/officeart/2005/8/layout/hList9"/>
    <dgm:cxn modelId="{CA01AF79-041F-41C8-94DB-9B22E7773E6B}" type="presParOf" srcId="{E7A4A5C4-FE05-4047-869A-A9A4958FA2B0}" destId="{9E5095ED-E526-45EE-93CA-619640F29DD0}" srcOrd="0" destOrd="0" presId="urn:microsoft.com/office/officeart/2005/8/layout/hList9"/>
    <dgm:cxn modelId="{1CDA1B4E-ABD9-407F-A9A5-693AB975E0AC}" type="presParOf" srcId="{E7A4A5C4-FE05-4047-869A-A9A4958FA2B0}" destId="{9BB0F3F0-69F5-44FE-9A4C-B806CC684706}" srcOrd="1" destOrd="0" presId="urn:microsoft.com/office/officeart/2005/8/layout/hList9"/>
    <dgm:cxn modelId="{0E0A40CF-C7CF-4F00-8F18-DA5F17A4CB57}" type="presParOf" srcId="{0CC5FFED-EB52-4175-BBFD-E04138FD2055}" destId="{9A0C8F28-AE50-42B6-AFBD-F7C7BF3776D7}" srcOrd="2" destOrd="0" presId="urn:microsoft.com/office/officeart/2005/8/layout/hList9"/>
    <dgm:cxn modelId="{D4348DAE-526F-4EE1-908F-B565D59E0FF9}" type="presParOf" srcId="{9A0C8F28-AE50-42B6-AFBD-F7C7BF3776D7}" destId="{383E5FFC-A9BF-4790-BB6C-FF228347D944}" srcOrd="0" destOrd="0" presId="urn:microsoft.com/office/officeart/2005/8/layout/hList9"/>
    <dgm:cxn modelId="{6258C838-1A9D-4708-A015-B03C957B5C9A}" type="presParOf" srcId="{9A0C8F28-AE50-42B6-AFBD-F7C7BF3776D7}" destId="{86A5A773-239C-422E-AF8A-946DFC46E840}" srcOrd="1" destOrd="0" presId="urn:microsoft.com/office/officeart/2005/8/layout/hList9"/>
    <dgm:cxn modelId="{C848A01A-5C8A-4AA6-900F-A1B3495FF611}" type="presParOf" srcId="{FC63AA02-06CF-496E-A69E-11349D8D3760}" destId="{A96BA2C0-05D1-4BA0-A408-0C12FF80064E}" srcOrd="2" destOrd="0" presId="urn:microsoft.com/office/officeart/2005/8/layout/hList9"/>
    <dgm:cxn modelId="{AAAEFD48-D122-466A-9B21-7B7E902A0A19}" type="presParOf" srcId="{FC63AA02-06CF-496E-A69E-11349D8D3760}" destId="{5433D2F1-4796-41FE-B638-DF76D872542D}" srcOrd="3" destOrd="0" presId="urn:microsoft.com/office/officeart/2005/8/layout/hList9"/>
    <dgm:cxn modelId="{B7102B77-1644-4227-AFC3-C64A2FB0EA2D}" type="presParOf" srcId="{FC63AA02-06CF-496E-A69E-11349D8D3760}" destId="{2E047BC8-BBBA-4E94-9E6B-2FD5D75C1F0E}" srcOrd="4" destOrd="0" presId="urn:microsoft.com/office/officeart/2005/8/layout/hList9"/>
    <dgm:cxn modelId="{DFDD0066-EBC9-4054-BE68-235A03DB7E8E}" type="presParOf" srcId="{FC63AA02-06CF-496E-A69E-11349D8D3760}" destId="{3955EB91-8D98-499B-BD28-222A80700949}" srcOrd="5" destOrd="0" presId="urn:microsoft.com/office/officeart/2005/8/layout/hList9"/>
    <dgm:cxn modelId="{824B712E-604B-4EA0-B693-D540BC5AC18A}" type="presParOf" srcId="{FC63AA02-06CF-496E-A69E-11349D8D3760}" destId="{60BF64E2-C354-4472-B784-67876DCCE374}" srcOrd="6" destOrd="0" presId="urn:microsoft.com/office/officeart/2005/8/layout/hList9"/>
    <dgm:cxn modelId="{C67FD0B0-301E-4DED-BF62-ACEB80C8182A}" type="presParOf" srcId="{60BF64E2-C354-4472-B784-67876DCCE374}" destId="{A9CC1E36-101F-4ADD-A1CA-537EB6012A88}" srcOrd="0" destOrd="0" presId="urn:microsoft.com/office/officeart/2005/8/layout/hList9"/>
    <dgm:cxn modelId="{F31C6657-5D82-477F-8D39-F0609061BB1C}" type="presParOf" srcId="{60BF64E2-C354-4472-B784-67876DCCE374}" destId="{7F6BABC2-FFFD-4496-A72F-A1FF47709135}" srcOrd="1" destOrd="0" presId="urn:microsoft.com/office/officeart/2005/8/layout/hList9"/>
    <dgm:cxn modelId="{35645E20-117A-42ED-A232-9F287AC9F102}" type="presParOf" srcId="{7F6BABC2-FFFD-4496-A72F-A1FF47709135}" destId="{E24E5F41-40BA-48AF-89E8-A6B0BE058EB2}" srcOrd="0" destOrd="0" presId="urn:microsoft.com/office/officeart/2005/8/layout/hList9"/>
    <dgm:cxn modelId="{7C3140F4-0B0E-4AC8-9B4B-092DBD21BAFB}" type="presParOf" srcId="{7F6BABC2-FFFD-4496-A72F-A1FF47709135}" destId="{D67987BF-987A-42C4-93A1-1F26F0542618}" srcOrd="1" destOrd="0" presId="urn:microsoft.com/office/officeart/2005/8/layout/hList9"/>
    <dgm:cxn modelId="{D598F523-D5E4-403A-ADAA-54DA83624BF2}" type="presParOf" srcId="{60BF64E2-C354-4472-B784-67876DCCE374}" destId="{6DF60AA7-1E32-4D9D-A0C1-DA61AC204043}" srcOrd="2" destOrd="0" presId="urn:microsoft.com/office/officeart/2005/8/layout/hList9"/>
    <dgm:cxn modelId="{D63DFA40-F2D1-41A3-95B4-96B5A0B69C41}" type="presParOf" srcId="{6DF60AA7-1E32-4D9D-A0C1-DA61AC204043}" destId="{57A4E4BC-8057-4BC2-8446-2CF5FFDFBF8E}" srcOrd="0" destOrd="0" presId="urn:microsoft.com/office/officeart/2005/8/layout/hList9"/>
    <dgm:cxn modelId="{522F1C31-25D8-4BBC-833C-5C0D13581824}" type="presParOf" srcId="{6DF60AA7-1E32-4D9D-A0C1-DA61AC204043}" destId="{41AC1A5B-0B6F-4495-BCA5-6D2BA8A9ECF0}" srcOrd="1" destOrd="0" presId="urn:microsoft.com/office/officeart/2005/8/layout/hList9"/>
    <dgm:cxn modelId="{66C5376A-80AA-41FE-AC77-E0C462905572}" type="presParOf" srcId="{FC63AA02-06CF-496E-A69E-11349D8D3760}" destId="{7B06CCB1-2020-4808-8560-04CDCB845BAA}" srcOrd="7" destOrd="0" presId="urn:microsoft.com/office/officeart/2005/8/layout/hList9"/>
    <dgm:cxn modelId="{CD266EB0-ADEE-4156-B0E2-781B566DE321}" type="presParOf" srcId="{FC63AA02-06CF-496E-A69E-11349D8D3760}" destId="{90924701-968F-47F2-8AE0-56DDCEA10785}" srcOrd="8" destOrd="0" presId="urn:microsoft.com/office/officeart/2005/8/layout/hList9"/>
    <dgm:cxn modelId="{1AE324A5-A499-462C-A894-AD670748347C}" type="presParOf" srcId="{FC63AA02-06CF-496E-A69E-11349D8D3760}" destId="{DC250874-D200-4C8A-8F6C-DD95272822AA}" srcOrd="9" destOrd="0" presId="urn:microsoft.com/office/officeart/2005/8/layout/hList9"/>
    <dgm:cxn modelId="{B7A4B14D-C150-4991-BFF1-73A426541758}" type="presParOf" srcId="{FC63AA02-06CF-496E-A69E-11349D8D3760}" destId="{9B08108B-A46C-429A-A057-3C3904DDC743}" srcOrd="10" destOrd="0" presId="urn:microsoft.com/office/officeart/2005/8/layout/hList9"/>
    <dgm:cxn modelId="{60B5B3D8-572E-425B-87B8-2005B92A935D}" type="presParOf" srcId="{FC63AA02-06CF-496E-A69E-11349D8D3760}" destId="{5DB0E967-703C-41A0-9EB1-974105185ABF}" srcOrd="11" destOrd="0" presId="urn:microsoft.com/office/officeart/2005/8/layout/hList9"/>
    <dgm:cxn modelId="{CB6D8523-7809-49FC-A4BA-A0311978CCC2}" type="presParOf" srcId="{5DB0E967-703C-41A0-9EB1-974105185ABF}" destId="{1B31AEA6-D117-4731-9EA2-DEC359703227}" srcOrd="0" destOrd="0" presId="urn:microsoft.com/office/officeart/2005/8/layout/hList9"/>
    <dgm:cxn modelId="{48FB4B90-93AB-4A31-9CA3-C2526502577A}" type="presParOf" srcId="{5DB0E967-703C-41A0-9EB1-974105185ABF}" destId="{74132045-CA60-4962-B5B0-7CBFAFD8E614}" srcOrd="1" destOrd="0" presId="urn:microsoft.com/office/officeart/2005/8/layout/hList9"/>
    <dgm:cxn modelId="{E21EB5F0-0306-426D-82CB-277A54967FEE}" type="presParOf" srcId="{74132045-CA60-4962-B5B0-7CBFAFD8E614}" destId="{7B9857AD-86E6-4697-8122-30B3A67F524F}" srcOrd="0" destOrd="0" presId="urn:microsoft.com/office/officeart/2005/8/layout/hList9"/>
    <dgm:cxn modelId="{637534A9-7FE9-4FC0-99A1-26732722830F}" type="presParOf" srcId="{74132045-CA60-4962-B5B0-7CBFAFD8E614}" destId="{475FB521-E5EA-4EB4-80BD-51B3041A0BAE}" srcOrd="1" destOrd="0" presId="urn:microsoft.com/office/officeart/2005/8/layout/hList9"/>
    <dgm:cxn modelId="{548756C7-02F7-46AE-913F-BB10DAEB76ED}" type="presParOf" srcId="{5DB0E967-703C-41A0-9EB1-974105185ABF}" destId="{3D6DF1C9-796B-48E2-A24E-BE0E34017313}" srcOrd="2" destOrd="0" presId="urn:microsoft.com/office/officeart/2005/8/layout/hList9"/>
    <dgm:cxn modelId="{5DD8DCBF-D199-4C6A-A54E-BAE062472534}" type="presParOf" srcId="{3D6DF1C9-796B-48E2-A24E-BE0E34017313}" destId="{1E568AB3-2D28-4386-A054-0CB9EA86A342}" srcOrd="0" destOrd="0" presId="urn:microsoft.com/office/officeart/2005/8/layout/hList9"/>
    <dgm:cxn modelId="{B7289F03-D212-4934-8FFF-F5CC56911D11}" type="presParOf" srcId="{3D6DF1C9-796B-48E2-A24E-BE0E34017313}" destId="{A824B686-E1D1-4DFE-B7CF-DF24A11A1CCA}" srcOrd="1" destOrd="0" presId="urn:microsoft.com/office/officeart/2005/8/layout/hList9"/>
    <dgm:cxn modelId="{298BCA2F-989C-4C9C-93DD-7807FB962F04}" type="presParOf" srcId="{FC63AA02-06CF-496E-A69E-11349D8D3760}" destId="{CFDF4CF4-2346-44FC-89D6-FFE18B9E41A7}" srcOrd="12" destOrd="0" presId="urn:microsoft.com/office/officeart/2005/8/layout/hList9"/>
    <dgm:cxn modelId="{60D86A1F-EA8F-4CF1-96C3-51F346A4FD0C}" type="presParOf" srcId="{FC63AA02-06CF-496E-A69E-11349D8D3760}" destId="{FDBF22D7-729E-46D1-92AC-E1C2CADC9D50}" srcOrd="13" destOrd="0" presId="urn:microsoft.com/office/officeart/2005/8/layout/hList9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08BE77-886F-41C5-BAD7-1DD01684EFBE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</dgm:pt>
    <dgm:pt modelId="{FF646EA0-DFB8-4F38-B3FC-957EEED3E334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/>
            <a:t>What</a:t>
          </a:r>
          <a:endParaRPr lang="en-US" dirty="0"/>
        </a:p>
      </dgm:t>
    </dgm:pt>
    <dgm:pt modelId="{6D296ADA-CC76-420A-9C12-7F6CA3461BB6}" type="parTrans" cxnId="{B150267A-6C84-4B75-B4B7-428F34C27FB1}">
      <dgm:prSet/>
      <dgm:spPr/>
      <dgm:t>
        <a:bodyPr/>
        <a:lstStyle/>
        <a:p>
          <a:endParaRPr lang="en-US"/>
        </a:p>
      </dgm:t>
    </dgm:pt>
    <dgm:pt modelId="{230E950E-6385-4D8F-B886-386D17127887}" type="sibTrans" cxnId="{B150267A-6C84-4B75-B4B7-428F34C27FB1}">
      <dgm:prSet/>
      <dgm:spPr/>
      <dgm:t>
        <a:bodyPr/>
        <a:lstStyle/>
        <a:p>
          <a:endParaRPr lang="en-US"/>
        </a:p>
      </dgm:t>
    </dgm:pt>
    <dgm:pt modelId="{7BB40621-5EFD-4535-B74D-9AD470A257AA}">
      <dgm:prSet/>
      <dgm:spPr>
        <a:solidFill>
          <a:srgbClr val="C00000"/>
        </a:solidFill>
      </dgm:spPr>
      <dgm:t>
        <a:bodyPr/>
        <a:lstStyle/>
        <a:p>
          <a:r>
            <a:rPr lang="en-GB" dirty="0"/>
            <a:t>How</a:t>
          </a:r>
        </a:p>
      </dgm:t>
    </dgm:pt>
    <dgm:pt modelId="{E872DBA9-3FB7-451C-97CC-124A2471B398}" type="parTrans" cxnId="{D1CFCB82-18A3-4D5A-B82F-905660C1AFE2}">
      <dgm:prSet/>
      <dgm:spPr/>
      <dgm:t>
        <a:bodyPr/>
        <a:lstStyle/>
        <a:p>
          <a:endParaRPr lang="en-US"/>
        </a:p>
      </dgm:t>
    </dgm:pt>
    <dgm:pt modelId="{0C41122B-E070-48A4-8069-C035A73E4727}" type="sibTrans" cxnId="{D1CFCB82-18A3-4D5A-B82F-905660C1AFE2}">
      <dgm:prSet/>
      <dgm:spPr/>
      <dgm:t>
        <a:bodyPr/>
        <a:lstStyle/>
        <a:p>
          <a:endParaRPr lang="en-US"/>
        </a:p>
      </dgm:t>
    </dgm:pt>
    <dgm:pt modelId="{D2F9CFB9-8B83-43AE-83E8-32113149B767}">
      <dgm:prSet/>
      <dgm:spPr>
        <a:solidFill>
          <a:srgbClr val="C00000"/>
        </a:solidFill>
      </dgm:spPr>
      <dgm:t>
        <a:bodyPr/>
        <a:lstStyle/>
        <a:p>
          <a:r>
            <a:rPr lang="en-GB" dirty="0"/>
            <a:t>Benefits</a:t>
          </a:r>
        </a:p>
      </dgm:t>
    </dgm:pt>
    <dgm:pt modelId="{6CA18D83-0EAD-4F91-AF7F-1FE2DF78F1B9}" type="parTrans" cxnId="{1BB8C174-A2EB-4131-A145-D9D3F47A1D98}">
      <dgm:prSet/>
      <dgm:spPr/>
      <dgm:t>
        <a:bodyPr/>
        <a:lstStyle/>
        <a:p>
          <a:endParaRPr lang="en-US"/>
        </a:p>
      </dgm:t>
    </dgm:pt>
    <dgm:pt modelId="{562DEEC7-71AF-4C48-8D38-C5B5DB238338}" type="sibTrans" cxnId="{1BB8C174-A2EB-4131-A145-D9D3F47A1D98}">
      <dgm:prSet/>
      <dgm:spPr/>
      <dgm:t>
        <a:bodyPr/>
        <a:lstStyle/>
        <a:p>
          <a:endParaRPr lang="en-US"/>
        </a:p>
      </dgm:t>
    </dgm:pt>
    <dgm:pt modelId="{4D1BEC37-265F-4DF8-B645-FCD8900B21F6}">
      <dgm:prSet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Reduce Call Volumes</a:t>
          </a:r>
        </a:p>
      </dgm:t>
    </dgm:pt>
    <dgm:pt modelId="{4BC1AA0F-A3C0-4315-926E-60A393F77319}" type="parTrans" cxnId="{E409FB92-D7E3-4173-B5EB-16E8745A5BC8}">
      <dgm:prSet/>
      <dgm:spPr/>
      <dgm:t>
        <a:bodyPr/>
        <a:lstStyle/>
        <a:p>
          <a:endParaRPr lang="en-US"/>
        </a:p>
      </dgm:t>
    </dgm:pt>
    <dgm:pt modelId="{98E062CA-7EC1-40A3-9623-F4E7FA06BFDC}" type="sibTrans" cxnId="{E409FB92-D7E3-4173-B5EB-16E8745A5BC8}">
      <dgm:prSet/>
      <dgm:spPr/>
      <dgm:t>
        <a:bodyPr/>
        <a:lstStyle/>
        <a:p>
          <a:endParaRPr lang="en-US"/>
        </a:p>
      </dgm:t>
    </dgm:pt>
    <dgm:pt modelId="{DB2DDA3F-D35B-4A92-B28C-28A065699EE5}">
      <dgm:prSet/>
      <dgm:spPr>
        <a:solidFill>
          <a:srgbClr val="C00000"/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Analyze Frequent Call Center Call Reasons, Analyze Events that Lead Up to the Call</a:t>
          </a:r>
        </a:p>
      </dgm:t>
    </dgm:pt>
    <dgm:pt modelId="{443BCCEC-DC7B-41F7-9B9F-6531321DDF68}" type="parTrans" cxnId="{B8F19AB9-FF97-45F4-B9D2-A5B80E075C17}">
      <dgm:prSet/>
      <dgm:spPr/>
      <dgm:t>
        <a:bodyPr/>
        <a:lstStyle/>
        <a:p>
          <a:endParaRPr lang="en-US"/>
        </a:p>
      </dgm:t>
    </dgm:pt>
    <dgm:pt modelId="{48E47B05-EBC1-4E21-B235-B1EA3C1F3646}" type="sibTrans" cxnId="{B8F19AB9-FF97-45F4-B9D2-A5B80E075C17}">
      <dgm:prSet/>
      <dgm:spPr/>
      <dgm:t>
        <a:bodyPr/>
        <a:lstStyle/>
        <a:p>
          <a:endParaRPr lang="en-US"/>
        </a:p>
      </dgm:t>
    </dgm:pt>
    <dgm:pt modelId="{16BB501E-4F9D-4330-B97C-41D4E179151C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Manage Call Center Workforce by Forecasting Call Volumes</a:t>
          </a:r>
        </a:p>
      </dgm:t>
    </dgm:pt>
    <dgm:pt modelId="{8A5E2DB4-E4C2-458F-8648-80E007C26775}" type="parTrans" cxnId="{2A5B3D5B-F02D-47D0-B94F-B21C46A6B5DF}">
      <dgm:prSet/>
      <dgm:spPr/>
      <dgm:t>
        <a:bodyPr/>
        <a:lstStyle/>
        <a:p>
          <a:endParaRPr lang="en-US"/>
        </a:p>
      </dgm:t>
    </dgm:pt>
    <dgm:pt modelId="{4CCB46CC-05B5-403D-BC0A-68C973A018F4}" type="sibTrans" cxnId="{2A5B3D5B-F02D-47D0-B94F-B21C46A6B5DF}">
      <dgm:prSet/>
      <dgm:spPr/>
      <dgm:t>
        <a:bodyPr/>
        <a:lstStyle/>
        <a:p>
          <a:endParaRPr lang="en-US"/>
        </a:p>
      </dgm:t>
    </dgm:pt>
    <dgm:pt modelId="{635F6593-DD66-40D3-B0F0-373FE936F15F}">
      <dgm:prSet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Access Call Center Logs and Mine the Free Text Comments</a:t>
          </a:r>
        </a:p>
      </dgm:t>
    </dgm:pt>
    <dgm:pt modelId="{9837D6FF-6D6E-4CAF-8284-963091D08320}" type="parTrans" cxnId="{955B7C94-0540-42DB-8FD6-602326D0E2FF}">
      <dgm:prSet/>
      <dgm:spPr/>
      <dgm:t>
        <a:bodyPr/>
        <a:lstStyle/>
        <a:p>
          <a:endParaRPr lang="en-US"/>
        </a:p>
      </dgm:t>
    </dgm:pt>
    <dgm:pt modelId="{DECF3436-FA75-4017-9016-779F898C6572}" type="sibTrans" cxnId="{955B7C94-0540-42DB-8FD6-602326D0E2FF}">
      <dgm:prSet/>
      <dgm:spPr/>
      <dgm:t>
        <a:bodyPr/>
        <a:lstStyle/>
        <a:p>
          <a:endParaRPr lang="en-US"/>
        </a:p>
      </dgm:t>
    </dgm:pt>
    <dgm:pt modelId="{BA04DA3C-0E01-43FA-965D-C0C70B8CAABC}">
      <dgm:prSet/>
      <dgm:spPr>
        <a:solidFill>
          <a:srgbClr val="C00000"/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Use Link Analytics to identify sequence of events that lead up to the call</a:t>
          </a:r>
        </a:p>
      </dgm:t>
    </dgm:pt>
    <dgm:pt modelId="{B0093621-8EEB-4DD3-9C9A-DF18CF53FE68}" type="parTrans" cxnId="{7DD4A46E-9EFA-49CA-B987-ECCF39450989}">
      <dgm:prSet/>
      <dgm:spPr/>
      <dgm:t>
        <a:bodyPr/>
        <a:lstStyle/>
        <a:p>
          <a:endParaRPr lang="en-US"/>
        </a:p>
      </dgm:t>
    </dgm:pt>
    <dgm:pt modelId="{AEEF717C-5567-40FC-B3D3-D280CF0CFD41}" type="sibTrans" cxnId="{7DD4A46E-9EFA-49CA-B987-ECCF39450989}">
      <dgm:prSet/>
      <dgm:spPr/>
      <dgm:t>
        <a:bodyPr/>
        <a:lstStyle/>
        <a:p>
          <a:endParaRPr lang="en-US"/>
        </a:p>
      </dgm:t>
    </dgm:pt>
    <dgm:pt modelId="{AD97D670-846F-4BEA-A25A-96E2BAA18339}">
      <dgm:prSet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Use NLP to analyze and identify Products and Sentiments from Call Center Comments</a:t>
          </a:r>
        </a:p>
      </dgm:t>
    </dgm:pt>
    <dgm:pt modelId="{DE38D994-E7C8-4DBA-AC8F-64D37DAC13AC}" type="parTrans" cxnId="{45FAB0A1-AD7C-454E-9241-FC4B80712535}">
      <dgm:prSet/>
      <dgm:spPr/>
      <dgm:t>
        <a:bodyPr/>
        <a:lstStyle/>
        <a:p>
          <a:endParaRPr lang="en-US"/>
        </a:p>
      </dgm:t>
    </dgm:pt>
    <dgm:pt modelId="{965EE406-DAA0-4218-935C-EFC3A782D2CC}" type="sibTrans" cxnId="{45FAB0A1-AD7C-454E-9241-FC4B80712535}">
      <dgm:prSet/>
      <dgm:spPr/>
      <dgm:t>
        <a:bodyPr/>
        <a:lstStyle/>
        <a:p>
          <a:endParaRPr lang="en-US"/>
        </a:p>
      </dgm:t>
    </dgm:pt>
    <dgm:pt modelId="{FC63AA02-06CF-496E-A69E-11349D8D3760}" type="pres">
      <dgm:prSet presAssocID="{3C08BE77-886F-41C5-BAD7-1DD01684EFBE}" presName="list" presStyleCnt="0">
        <dgm:presLayoutVars>
          <dgm:dir/>
          <dgm:animLvl val="lvl"/>
        </dgm:presLayoutVars>
      </dgm:prSet>
      <dgm:spPr/>
    </dgm:pt>
    <dgm:pt modelId="{926C6519-68BC-4BA0-8967-C8A65A6AED62}" type="pres">
      <dgm:prSet presAssocID="{FF646EA0-DFB8-4F38-B3FC-957EEED3E334}" presName="posSpace" presStyleCnt="0"/>
      <dgm:spPr/>
    </dgm:pt>
    <dgm:pt modelId="{0CC5FFED-EB52-4175-BBFD-E04138FD2055}" type="pres">
      <dgm:prSet presAssocID="{FF646EA0-DFB8-4F38-B3FC-957EEED3E334}" presName="vertFlow" presStyleCnt="0"/>
      <dgm:spPr/>
    </dgm:pt>
    <dgm:pt modelId="{8E14BF0E-D9FA-4965-A4CA-BC12B811A1DC}" type="pres">
      <dgm:prSet presAssocID="{FF646EA0-DFB8-4F38-B3FC-957EEED3E334}" presName="topSpace" presStyleCnt="0"/>
      <dgm:spPr/>
    </dgm:pt>
    <dgm:pt modelId="{E7A4A5C4-FE05-4047-869A-A9A4958FA2B0}" type="pres">
      <dgm:prSet presAssocID="{FF646EA0-DFB8-4F38-B3FC-957EEED3E334}" presName="firstComp" presStyleCnt="0"/>
      <dgm:spPr/>
    </dgm:pt>
    <dgm:pt modelId="{9E5095ED-E526-45EE-93CA-619640F29DD0}" type="pres">
      <dgm:prSet presAssocID="{FF646EA0-DFB8-4F38-B3FC-957EEED3E334}" presName="firstChild" presStyleLbl="bgAccFollowNode1" presStyleIdx="0" presStyleCnt="6"/>
      <dgm:spPr>
        <a:noFill/>
        <a:ln>
          <a:solidFill>
            <a:schemeClr val="tx1">
              <a:alpha val="90000"/>
            </a:schemeClr>
          </a:solidFill>
        </a:ln>
      </dgm:spPr>
    </dgm:pt>
    <dgm:pt modelId="{9BB0F3F0-69F5-44FE-9A4C-B806CC684706}" type="pres">
      <dgm:prSet presAssocID="{FF646EA0-DFB8-4F38-B3FC-957EEED3E334}" presName="firstChildTx" presStyleLbl="bgAccFollowNode1" presStyleIdx="0" presStyleCnt="6">
        <dgm:presLayoutVars>
          <dgm:bulletEnabled val="1"/>
        </dgm:presLayoutVars>
      </dgm:prSet>
      <dgm:spPr/>
    </dgm:pt>
    <dgm:pt modelId="{4AB4B2D9-727B-4B81-A474-16122B3306FF}" type="pres">
      <dgm:prSet presAssocID="{635F6593-DD66-40D3-B0F0-373FE936F15F}" presName="comp" presStyleCnt="0"/>
      <dgm:spPr/>
    </dgm:pt>
    <dgm:pt modelId="{D265ACD1-0427-4367-A224-87DEB2B37AAB}" type="pres">
      <dgm:prSet presAssocID="{635F6593-DD66-40D3-B0F0-373FE936F15F}" presName="child" presStyleLbl="bgAccFollowNode1" presStyleIdx="1" presStyleCnt="6"/>
      <dgm:spPr/>
    </dgm:pt>
    <dgm:pt modelId="{0617EC35-05F7-4D56-8F21-D13918781259}" type="pres">
      <dgm:prSet presAssocID="{635F6593-DD66-40D3-B0F0-373FE936F15F}" presName="childTx" presStyleLbl="bgAccFollowNode1" presStyleIdx="1" presStyleCnt="6">
        <dgm:presLayoutVars>
          <dgm:bulletEnabled val="1"/>
        </dgm:presLayoutVars>
      </dgm:prSet>
      <dgm:spPr/>
    </dgm:pt>
    <dgm:pt modelId="{A96BA2C0-05D1-4BA0-A408-0C12FF80064E}" type="pres">
      <dgm:prSet presAssocID="{FF646EA0-DFB8-4F38-B3FC-957EEED3E334}" presName="negSpace" presStyleCnt="0"/>
      <dgm:spPr/>
    </dgm:pt>
    <dgm:pt modelId="{5433D2F1-4796-41FE-B638-DF76D872542D}" type="pres">
      <dgm:prSet presAssocID="{FF646EA0-DFB8-4F38-B3FC-957EEED3E334}" presName="circle" presStyleLbl="node1" presStyleIdx="0" presStyleCnt="3"/>
      <dgm:spPr/>
    </dgm:pt>
    <dgm:pt modelId="{2E047BC8-BBBA-4E94-9E6B-2FD5D75C1F0E}" type="pres">
      <dgm:prSet presAssocID="{230E950E-6385-4D8F-B886-386D17127887}" presName="transSpace" presStyleCnt="0"/>
      <dgm:spPr/>
    </dgm:pt>
    <dgm:pt modelId="{3955EB91-8D98-499B-BD28-222A80700949}" type="pres">
      <dgm:prSet presAssocID="{7BB40621-5EFD-4535-B74D-9AD470A257AA}" presName="posSpace" presStyleCnt="0"/>
      <dgm:spPr/>
    </dgm:pt>
    <dgm:pt modelId="{60BF64E2-C354-4472-B784-67876DCCE374}" type="pres">
      <dgm:prSet presAssocID="{7BB40621-5EFD-4535-B74D-9AD470A257AA}" presName="vertFlow" presStyleCnt="0"/>
      <dgm:spPr/>
    </dgm:pt>
    <dgm:pt modelId="{A9CC1E36-101F-4ADD-A1CA-537EB6012A88}" type="pres">
      <dgm:prSet presAssocID="{7BB40621-5EFD-4535-B74D-9AD470A257AA}" presName="topSpace" presStyleCnt="0"/>
      <dgm:spPr/>
    </dgm:pt>
    <dgm:pt modelId="{7F6BABC2-FFFD-4496-A72F-A1FF47709135}" type="pres">
      <dgm:prSet presAssocID="{7BB40621-5EFD-4535-B74D-9AD470A257AA}" presName="firstComp" presStyleCnt="0"/>
      <dgm:spPr/>
    </dgm:pt>
    <dgm:pt modelId="{E24E5F41-40BA-48AF-89E8-A6B0BE058EB2}" type="pres">
      <dgm:prSet presAssocID="{7BB40621-5EFD-4535-B74D-9AD470A257AA}" presName="firstChild" presStyleLbl="bgAccFollowNode1" presStyleIdx="2" presStyleCnt="6"/>
      <dgm:spPr>
        <a:noFill/>
      </dgm:spPr>
    </dgm:pt>
    <dgm:pt modelId="{D67987BF-987A-42C4-93A1-1F26F0542618}" type="pres">
      <dgm:prSet presAssocID="{7BB40621-5EFD-4535-B74D-9AD470A257AA}" presName="firstChildTx" presStyleLbl="bgAccFollowNode1" presStyleIdx="2" presStyleCnt="6">
        <dgm:presLayoutVars>
          <dgm:bulletEnabled val="1"/>
        </dgm:presLayoutVars>
      </dgm:prSet>
      <dgm:spPr>
        <a:solidFill>
          <a:srgbClr val="C00000"/>
        </a:solidFill>
      </dgm:spPr>
    </dgm:pt>
    <dgm:pt modelId="{D3F6FA72-0ACA-472D-BFB9-246E43E2B858}" type="pres">
      <dgm:prSet presAssocID="{AD97D670-846F-4BEA-A25A-96E2BAA18339}" presName="comp" presStyleCnt="0"/>
      <dgm:spPr/>
    </dgm:pt>
    <dgm:pt modelId="{3C2E888E-E3B4-4E30-B680-3C801E933A77}" type="pres">
      <dgm:prSet presAssocID="{AD97D670-846F-4BEA-A25A-96E2BAA18339}" presName="child" presStyleLbl="bgAccFollowNode1" presStyleIdx="3" presStyleCnt="6"/>
      <dgm:spPr/>
    </dgm:pt>
    <dgm:pt modelId="{DE0BD854-04AC-4D9E-9A75-B30F1F57B3F0}" type="pres">
      <dgm:prSet presAssocID="{AD97D670-846F-4BEA-A25A-96E2BAA18339}" presName="childTx" presStyleLbl="bgAccFollowNode1" presStyleIdx="3" presStyleCnt="6">
        <dgm:presLayoutVars>
          <dgm:bulletEnabled val="1"/>
        </dgm:presLayoutVars>
      </dgm:prSet>
      <dgm:spPr/>
    </dgm:pt>
    <dgm:pt modelId="{7B06CCB1-2020-4808-8560-04CDCB845BAA}" type="pres">
      <dgm:prSet presAssocID="{7BB40621-5EFD-4535-B74D-9AD470A257AA}" presName="negSpace" presStyleCnt="0"/>
      <dgm:spPr/>
    </dgm:pt>
    <dgm:pt modelId="{90924701-968F-47F2-8AE0-56DDCEA10785}" type="pres">
      <dgm:prSet presAssocID="{7BB40621-5EFD-4535-B74D-9AD470A257AA}" presName="circle" presStyleLbl="node1" presStyleIdx="1" presStyleCnt="3"/>
      <dgm:spPr/>
    </dgm:pt>
    <dgm:pt modelId="{DC250874-D200-4C8A-8F6C-DD95272822AA}" type="pres">
      <dgm:prSet presAssocID="{0C41122B-E070-48A4-8069-C035A73E4727}" presName="transSpace" presStyleCnt="0"/>
      <dgm:spPr/>
    </dgm:pt>
    <dgm:pt modelId="{9B08108B-A46C-429A-A057-3C3904DDC743}" type="pres">
      <dgm:prSet presAssocID="{D2F9CFB9-8B83-43AE-83E8-32113149B767}" presName="posSpace" presStyleCnt="0"/>
      <dgm:spPr/>
    </dgm:pt>
    <dgm:pt modelId="{5DB0E967-703C-41A0-9EB1-974105185ABF}" type="pres">
      <dgm:prSet presAssocID="{D2F9CFB9-8B83-43AE-83E8-32113149B767}" presName="vertFlow" presStyleCnt="0"/>
      <dgm:spPr/>
    </dgm:pt>
    <dgm:pt modelId="{1B31AEA6-D117-4731-9EA2-DEC359703227}" type="pres">
      <dgm:prSet presAssocID="{D2F9CFB9-8B83-43AE-83E8-32113149B767}" presName="topSpace" presStyleCnt="0"/>
      <dgm:spPr/>
    </dgm:pt>
    <dgm:pt modelId="{74132045-CA60-4962-B5B0-7CBFAFD8E614}" type="pres">
      <dgm:prSet presAssocID="{D2F9CFB9-8B83-43AE-83E8-32113149B767}" presName="firstComp" presStyleCnt="0"/>
      <dgm:spPr/>
    </dgm:pt>
    <dgm:pt modelId="{7B9857AD-86E6-4697-8122-30B3A67F524F}" type="pres">
      <dgm:prSet presAssocID="{D2F9CFB9-8B83-43AE-83E8-32113149B767}" presName="firstChild" presStyleLbl="bgAccFollowNode1" presStyleIdx="4" presStyleCnt="6"/>
      <dgm:spPr>
        <a:noFill/>
        <a:ln>
          <a:solidFill>
            <a:schemeClr val="tx1">
              <a:alpha val="90000"/>
            </a:schemeClr>
          </a:solidFill>
        </a:ln>
      </dgm:spPr>
    </dgm:pt>
    <dgm:pt modelId="{475FB521-E5EA-4EB4-80BD-51B3041A0BAE}" type="pres">
      <dgm:prSet presAssocID="{D2F9CFB9-8B83-43AE-83E8-32113149B767}" presName="firstChildTx" presStyleLbl="bgAccFollowNode1" presStyleIdx="4" presStyleCnt="6">
        <dgm:presLayoutVars>
          <dgm:bulletEnabled val="1"/>
        </dgm:presLayoutVars>
      </dgm:prSet>
      <dgm:spPr/>
    </dgm:pt>
    <dgm:pt modelId="{EF2AFD86-FE05-458E-8233-39A558B713D6}" type="pres">
      <dgm:prSet presAssocID="{16BB501E-4F9D-4330-B97C-41D4E179151C}" presName="comp" presStyleCnt="0"/>
      <dgm:spPr/>
    </dgm:pt>
    <dgm:pt modelId="{3EA6A3E7-20BA-44D8-8644-5039C96CD7A1}" type="pres">
      <dgm:prSet presAssocID="{16BB501E-4F9D-4330-B97C-41D4E179151C}" presName="child" presStyleLbl="bgAccFollowNode1" presStyleIdx="5" presStyleCnt="6"/>
      <dgm:spPr/>
    </dgm:pt>
    <dgm:pt modelId="{979C9027-BC4E-4188-97ED-C3FB4F386E99}" type="pres">
      <dgm:prSet presAssocID="{16BB501E-4F9D-4330-B97C-41D4E179151C}" presName="childTx" presStyleLbl="bgAccFollowNode1" presStyleIdx="5" presStyleCnt="6">
        <dgm:presLayoutVars>
          <dgm:bulletEnabled val="1"/>
        </dgm:presLayoutVars>
      </dgm:prSet>
      <dgm:spPr/>
    </dgm:pt>
    <dgm:pt modelId="{CFDF4CF4-2346-44FC-89D6-FFE18B9E41A7}" type="pres">
      <dgm:prSet presAssocID="{D2F9CFB9-8B83-43AE-83E8-32113149B767}" presName="negSpace" presStyleCnt="0"/>
      <dgm:spPr/>
    </dgm:pt>
    <dgm:pt modelId="{FDBF22D7-729E-46D1-92AC-E1C2CADC9D50}" type="pres">
      <dgm:prSet presAssocID="{D2F9CFB9-8B83-43AE-83E8-32113149B767}" presName="circle" presStyleLbl="node1" presStyleIdx="2" presStyleCnt="3"/>
      <dgm:spPr/>
    </dgm:pt>
  </dgm:ptLst>
  <dgm:cxnLst>
    <dgm:cxn modelId="{F57E650F-6D35-4C7F-B5C9-8EF0FFD0B2D3}" type="presOf" srcId="{DB2DDA3F-D35B-4A92-B28C-28A065699EE5}" destId="{9E5095ED-E526-45EE-93CA-619640F29DD0}" srcOrd="0" destOrd="0" presId="urn:microsoft.com/office/officeart/2005/8/layout/hList9"/>
    <dgm:cxn modelId="{D8F3EA2F-2584-4055-A2C1-21C90F926881}" type="presOf" srcId="{AD97D670-846F-4BEA-A25A-96E2BAA18339}" destId="{3C2E888E-E3B4-4E30-B680-3C801E933A77}" srcOrd="0" destOrd="0" presId="urn:microsoft.com/office/officeart/2005/8/layout/hList9"/>
    <dgm:cxn modelId="{893BDD40-A1BE-4EC1-BFE6-2BE2133509F8}" type="presOf" srcId="{4D1BEC37-265F-4DF8-B645-FCD8900B21F6}" destId="{7B9857AD-86E6-4697-8122-30B3A67F524F}" srcOrd="0" destOrd="0" presId="urn:microsoft.com/office/officeart/2005/8/layout/hList9"/>
    <dgm:cxn modelId="{2A5B3D5B-F02D-47D0-B94F-B21C46A6B5DF}" srcId="{D2F9CFB9-8B83-43AE-83E8-32113149B767}" destId="{16BB501E-4F9D-4330-B97C-41D4E179151C}" srcOrd="1" destOrd="0" parTransId="{8A5E2DB4-E4C2-458F-8648-80E007C26775}" sibTransId="{4CCB46CC-05B5-403D-BC0A-68C973A018F4}"/>
    <dgm:cxn modelId="{7DD4A46E-9EFA-49CA-B987-ECCF39450989}" srcId="{7BB40621-5EFD-4535-B74D-9AD470A257AA}" destId="{BA04DA3C-0E01-43FA-965D-C0C70B8CAABC}" srcOrd="0" destOrd="0" parTransId="{B0093621-8EEB-4DD3-9C9A-DF18CF53FE68}" sibTransId="{AEEF717C-5567-40FC-B3D3-D280CF0CFD41}"/>
    <dgm:cxn modelId="{AF455351-034C-4BB6-BA26-4E14DBFF88A4}" type="presOf" srcId="{635F6593-DD66-40D3-B0F0-373FE936F15F}" destId="{0617EC35-05F7-4D56-8F21-D13918781259}" srcOrd="1" destOrd="0" presId="urn:microsoft.com/office/officeart/2005/8/layout/hList9"/>
    <dgm:cxn modelId="{04989551-1993-4B6D-A84C-4419FF63A1C6}" type="presOf" srcId="{4D1BEC37-265F-4DF8-B645-FCD8900B21F6}" destId="{475FB521-E5EA-4EB4-80BD-51B3041A0BAE}" srcOrd="1" destOrd="0" presId="urn:microsoft.com/office/officeart/2005/8/layout/hList9"/>
    <dgm:cxn modelId="{05BB8872-3848-455A-9227-6732CF062175}" type="presOf" srcId="{BA04DA3C-0E01-43FA-965D-C0C70B8CAABC}" destId="{E24E5F41-40BA-48AF-89E8-A6B0BE058EB2}" srcOrd="0" destOrd="0" presId="urn:microsoft.com/office/officeart/2005/8/layout/hList9"/>
    <dgm:cxn modelId="{E1EA9E72-7279-40D4-BE1E-BB8DC5AC766C}" type="presOf" srcId="{16BB501E-4F9D-4330-B97C-41D4E179151C}" destId="{979C9027-BC4E-4188-97ED-C3FB4F386E99}" srcOrd="1" destOrd="0" presId="urn:microsoft.com/office/officeart/2005/8/layout/hList9"/>
    <dgm:cxn modelId="{1BB8C174-A2EB-4131-A145-D9D3F47A1D98}" srcId="{3C08BE77-886F-41C5-BAD7-1DD01684EFBE}" destId="{D2F9CFB9-8B83-43AE-83E8-32113149B767}" srcOrd="2" destOrd="0" parTransId="{6CA18D83-0EAD-4F91-AF7F-1FE2DF78F1B9}" sibTransId="{562DEEC7-71AF-4C48-8D38-C5B5DB238338}"/>
    <dgm:cxn modelId="{A75CE858-BB9A-4EA5-8F65-41268A0A8DF2}" type="presOf" srcId="{635F6593-DD66-40D3-B0F0-373FE936F15F}" destId="{D265ACD1-0427-4367-A224-87DEB2B37AAB}" srcOrd="0" destOrd="0" presId="urn:microsoft.com/office/officeart/2005/8/layout/hList9"/>
    <dgm:cxn modelId="{B150267A-6C84-4B75-B4B7-428F34C27FB1}" srcId="{3C08BE77-886F-41C5-BAD7-1DD01684EFBE}" destId="{FF646EA0-DFB8-4F38-B3FC-957EEED3E334}" srcOrd="0" destOrd="0" parTransId="{6D296ADA-CC76-420A-9C12-7F6CA3461BB6}" sibTransId="{230E950E-6385-4D8F-B886-386D17127887}"/>
    <dgm:cxn modelId="{D1CFCB82-18A3-4D5A-B82F-905660C1AFE2}" srcId="{3C08BE77-886F-41C5-BAD7-1DD01684EFBE}" destId="{7BB40621-5EFD-4535-B74D-9AD470A257AA}" srcOrd="1" destOrd="0" parTransId="{E872DBA9-3FB7-451C-97CC-124A2471B398}" sibTransId="{0C41122B-E070-48A4-8069-C035A73E4727}"/>
    <dgm:cxn modelId="{BF9BBD91-FB2D-4912-A7E5-7C8975FEA652}" type="presOf" srcId="{D2F9CFB9-8B83-43AE-83E8-32113149B767}" destId="{FDBF22D7-729E-46D1-92AC-E1C2CADC9D50}" srcOrd="0" destOrd="0" presId="urn:microsoft.com/office/officeart/2005/8/layout/hList9"/>
    <dgm:cxn modelId="{E409FB92-D7E3-4173-B5EB-16E8745A5BC8}" srcId="{D2F9CFB9-8B83-43AE-83E8-32113149B767}" destId="{4D1BEC37-265F-4DF8-B645-FCD8900B21F6}" srcOrd="0" destOrd="0" parTransId="{4BC1AA0F-A3C0-4315-926E-60A393F77319}" sibTransId="{98E062CA-7EC1-40A3-9623-F4E7FA06BFDC}"/>
    <dgm:cxn modelId="{955B7C94-0540-42DB-8FD6-602326D0E2FF}" srcId="{FF646EA0-DFB8-4F38-B3FC-957EEED3E334}" destId="{635F6593-DD66-40D3-B0F0-373FE936F15F}" srcOrd="1" destOrd="0" parTransId="{9837D6FF-6D6E-4CAF-8284-963091D08320}" sibTransId="{DECF3436-FA75-4017-9016-779F898C6572}"/>
    <dgm:cxn modelId="{120BAC94-B94E-41FB-B2BF-56C5AA43BD02}" type="presOf" srcId="{FF646EA0-DFB8-4F38-B3FC-957EEED3E334}" destId="{5433D2F1-4796-41FE-B638-DF76D872542D}" srcOrd="0" destOrd="0" presId="urn:microsoft.com/office/officeart/2005/8/layout/hList9"/>
    <dgm:cxn modelId="{45FAB0A1-AD7C-454E-9241-FC4B80712535}" srcId="{7BB40621-5EFD-4535-B74D-9AD470A257AA}" destId="{AD97D670-846F-4BEA-A25A-96E2BAA18339}" srcOrd="1" destOrd="0" parTransId="{DE38D994-E7C8-4DBA-AC8F-64D37DAC13AC}" sibTransId="{965EE406-DAA0-4218-935C-EFC3A782D2CC}"/>
    <dgm:cxn modelId="{8F7EB1AB-E765-4ECA-AEA0-E3523BB70F3E}" type="presOf" srcId="{BA04DA3C-0E01-43FA-965D-C0C70B8CAABC}" destId="{D67987BF-987A-42C4-93A1-1F26F0542618}" srcOrd="1" destOrd="0" presId="urn:microsoft.com/office/officeart/2005/8/layout/hList9"/>
    <dgm:cxn modelId="{B8F19AB9-FF97-45F4-B9D2-A5B80E075C17}" srcId="{FF646EA0-DFB8-4F38-B3FC-957EEED3E334}" destId="{DB2DDA3F-D35B-4A92-B28C-28A065699EE5}" srcOrd="0" destOrd="0" parTransId="{443BCCEC-DC7B-41F7-9B9F-6531321DDF68}" sibTransId="{48E47B05-EBC1-4E21-B235-B1EA3C1F3646}"/>
    <dgm:cxn modelId="{35F10EC6-74FE-49CC-BA69-7EAE0B5C63AC}" type="presOf" srcId="{7BB40621-5EFD-4535-B74D-9AD470A257AA}" destId="{90924701-968F-47F2-8AE0-56DDCEA10785}" srcOrd="0" destOrd="0" presId="urn:microsoft.com/office/officeart/2005/8/layout/hList9"/>
    <dgm:cxn modelId="{6A35B3CF-8585-4515-933B-0DFBBEBAA55A}" type="presOf" srcId="{3C08BE77-886F-41C5-BAD7-1DD01684EFBE}" destId="{FC63AA02-06CF-496E-A69E-11349D8D3760}" srcOrd="0" destOrd="0" presId="urn:microsoft.com/office/officeart/2005/8/layout/hList9"/>
    <dgm:cxn modelId="{26C57FEF-550C-4C3A-AF36-CB6C247B59E2}" type="presOf" srcId="{16BB501E-4F9D-4330-B97C-41D4E179151C}" destId="{3EA6A3E7-20BA-44D8-8644-5039C96CD7A1}" srcOrd="0" destOrd="0" presId="urn:microsoft.com/office/officeart/2005/8/layout/hList9"/>
    <dgm:cxn modelId="{236455F1-27CB-4DD1-9248-8F7395D382DF}" type="presOf" srcId="{DB2DDA3F-D35B-4A92-B28C-28A065699EE5}" destId="{9BB0F3F0-69F5-44FE-9A4C-B806CC684706}" srcOrd="1" destOrd="0" presId="urn:microsoft.com/office/officeart/2005/8/layout/hList9"/>
    <dgm:cxn modelId="{D444EFF7-715C-4673-A2BD-3FAD1B7249A9}" type="presOf" srcId="{AD97D670-846F-4BEA-A25A-96E2BAA18339}" destId="{DE0BD854-04AC-4D9E-9A75-B30F1F57B3F0}" srcOrd="1" destOrd="0" presId="urn:microsoft.com/office/officeart/2005/8/layout/hList9"/>
    <dgm:cxn modelId="{2435B526-8187-4BDE-A037-155D6B88B2EE}" type="presParOf" srcId="{FC63AA02-06CF-496E-A69E-11349D8D3760}" destId="{926C6519-68BC-4BA0-8967-C8A65A6AED62}" srcOrd="0" destOrd="0" presId="urn:microsoft.com/office/officeart/2005/8/layout/hList9"/>
    <dgm:cxn modelId="{504BBB1A-E6A1-45C3-AC37-34BFA3717C14}" type="presParOf" srcId="{FC63AA02-06CF-496E-A69E-11349D8D3760}" destId="{0CC5FFED-EB52-4175-BBFD-E04138FD2055}" srcOrd="1" destOrd="0" presId="urn:microsoft.com/office/officeart/2005/8/layout/hList9"/>
    <dgm:cxn modelId="{57EB0D51-8CC6-42A4-B07F-9BEFEB0D1A89}" type="presParOf" srcId="{0CC5FFED-EB52-4175-BBFD-E04138FD2055}" destId="{8E14BF0E-D9FA-4965-A4CA-BC12B811A1DC}" srcOrd="0" destOrd="0" presId="urn:microsoft.com/office/officeart/2005/8/layout/hList9"/>
    <dgm:cxn modelId="{47BEAC67-AF5E-43E5-82B4-1B58E3BD10E7}" type="presParOf" srcId="{0CC5FFED-EB52-4175-BBFD-E04138FD2055}" destId="{E7A4A5C4-FE05-4047-869A-A9A4958FA2B0}" srcOrd="1" destOrd="0" presId="urn:microsoft.com/office/officeart/2005/8/layout/hList9"/>
    <dgm:cxn modelId="{4CA5E9A8-1EDF-41C1-93D1-BAE743AA4973}" type="presParOf" srcId="{E7A4A5C4-FE05-4047-869A-A9A4958FA2B0}" destId="{9E5095ED-E526-45EE-93CA-619640F29DD0}" srcOrd="0" destOrd="0" presId="urn:microsoft.com/office/officeart/2005/8/layout/hList9"/>
    <dgm:cxn modelId="{A2A2E894-3E8E-4727-BEA6-6FBFAC66B102}" type="presParOf" srcId="{E7A4A5C4-FE05-4047-869A-A9A4958FA2B0}" destId="{9BB0F3F0-69F5-44FE-9A4C-B806CC684706}" srcOrd="1" destOrd="0" presId="urn:microsoft.com/office/officeart/2005/8/layout/hList9"/>
    <dgm:cxn modelId="{85FB0BEE-0258-4856-A8CF-1DE50475C315}" type="presParOf" srcId="{0CC5FFED-EB52-4175-BBFD-E04138FD2055}" destId="{4AB4B2D9-727B-4B81-A474-16122B3306FF}" srcOrd="2" destOrd="0" presId="urn:microsoft.com/office/officeart/2005/8/layout/hList9"/>
    <dgm:cxn modelId="{D2D88B23-4BAE-4FFD-A0CD-E4F6794E8A8A}" type="presParOf" srcId="{4AB4B2D9-727B-4B81-A474-16122B3306FF}" destId="{D265ACD1-0427-4367-A224-87DEB2B37AAB}" srcOrd="0" destOrd="0" presId="urn:microsoft.com/office/officeart/2005/8/layout/hList9"/>
    <dgm:cxn modelId="{3F0EC867-3C24-485C-BDF3-A80DA8D2DF38}" type="presParOf" srcId="{4AB4B2D9-727B-4B81-A474-16122B3306FF}" destId="{0617EC35-05F7-4D56-8F21-D13918781259}" srcOrd="1" destOrd="0" presId="urn:microsoft.com/office/officeart/2005/8/layout/hList9"/>
    <dgm:cxn modelId="{276F363E-A895-4BB4-800C-D70699271032}" type="presParOf" srcId="{FC63AA02-06CF-496E-A69E-11349D8D3760}" destId="{A96BA2C0-05D1-4BA0-A408-0C12FF80064E}" srcOrd="2" destOrd="0" presId="urn:microsoft.com/office/officeart/2005/8/layout/hList9"/>
    <dgm:cxn modelId="{CDCC5F54-CDEE-403C-87C0-63548DE6D1FF}" type="presParOf" srcId="{FC63AA02-06CF-496E-A69E-11349D8D3760}" destId="{5433D2F1-4796-41FE-B638-DF76D872542D}" srcOrd="3" destOrd="0" presId="urn:microsoft.com/office/officeart/2005/8/layout/hList9"/>
    <dgm:cxn modelId="{6D27D445-4752-4DB4-B419-16CC35D45463}" type="presParOf" srcId="{FC63AA02-06CF-496E-A69E-11349D8D3760}" destId="{2E047BC8-BBBA-4E94-9E6B-2FD5D75C1F0E}" srcOrd="4" destOrd="0" presId="urn:microsoft.com/office/officeart/2005/8/layout/hList9"/>
    <dgm:cxn modelId="{0B0F6DFF-E6EA-4F5F-9C6F-62C0072DBC19}" type="presParOf" srcId="{FC63AA02-06CF-496E-A69E-11349D8D3760}" destId="{3955EB91-8D98-499B-BD28-222A80700949}" srcOrd="5" destOrd="0" presId="urn:microsoft.com/office/officeart/2005/8/layout/hList9"/>
    <dgm:cxn modelId="{DB6BE9C6-4DED-4625-ABE5-DD89C684C38C}" type="presParOf" srcId="{FC63AA02-06CF-496E-A69E-11349D8D3760}" destId="{60BF64E2-C354-4472-B784-67876DCCE374}" srcOrd="6" destOrd="0" presId="urn:microsoft.com/office/officeart/2005/8/layout/hList9"/>
    <dgm:cxn modelId="{FF3FA053-640E-4B03-BA9E-56FB227E209E}" type="presParOf" srcId="{60BF64E2-C354-4472-B784-67876DCCE374}" destId="{A9CC1E36-101F-4ADD-A1CA-537EB6012A88}" srcOrd="0" destOrd="0" presId="urn:microsoft.com/office/officeart/2005/8/layout/hList9"/>
    <dgm:cxn modelId="{68C8B24C-CE3B-4C59-9014-835662BAD9E8}" type="presParOf" srcId="{60BF64E2-C354-4472-B784-67876DCCE374}" destId="{7F6BABC2-FFFD-4496-A72F-A1FF47709135}" srcOrd="1" destOrd="0" presId="urn:microsoft.com/office/officeart/2005/8/layout/hList9"/>
    <dgm:cxn modelId="{269C5F18-2401-4C65-BCAA-1DB551C51695}" type="presParOf" srcId="{7F6BABC2-FFFD-4496-A72F-A1FF47709135}" destId="{E24E5F41-40BA-48AF-89E8-A6B0BE058EB2}" srcOrd="0" destOrd="0" presId="urn:microsoft.com/office/officeart/2005/8/layout/hList9"/>
    <dgm:cxn modelId="{BDF38C27-9C6D-493A-95DC-AAC24996D0D1}" type="presParOf" srcId="{7F6BABC2-FFFD-4496-A72F-A1FF47709135}" destId="{D67987BF-987A-42C4-93A1-1F26F0542618}" srcOrd="1" destOrd="0" presId="urn:microsoft.com/office/officeart/2005/8/layout/hList9"/>
    <dgm:cxn modelId="{3D0F0A07-8D84-4890-BD3A-B64016C90535}" type="presParOf" srcId="{60BF64E2-C354-4472-B784-67876DCCE374}" destId="{D3F6FA72-0ACA-472D-BFB9-246E43E2B858}" srcOrd="2" destOrd="0" presId="urn:microsoft.com/office/officeart/2005/8/layout/hList9"/>
    <dgm:cxn modelId="{C4708FD7-61BC-49C7-87A0-8B4B3681EC16}" type="presParOf" srcId="{D3F6FA72-0ACA-472D-BFB9-246E43E2B858}" destId="{3C2E888E-E3B4-4E30-B680-3C801E933A77}" srcOrd="0" destOrd="0" presId="urn:microsoft.com/office/officeart/2005/8/layout/hList9"/>
    <dgm:cxn modelId="{E6E83C90-6078-4559-9E01-A3916E2A72CD}" type="presParOf" srcId="{D3F6FA72-0ACA-472D-BFB9-246E43E2B858}" destId="{DE0BD854-04AC-4D9E-9A75-B30F1F57B3F0}" srcOrd="1" destOrd="0" presId="urn:microsoft.com/office/officeart/2005/8/layout/hList9"/>
    <dgm:cxn modelId="{18929E74-42BE-4E76-A276-A18C8EBE62C5}" type="presParOf" srcId="{FC63AA02-06CF-496E-A69E-11349D8D3760}" destId="{7B06CCB1-2020-4808-8560-04CDCB845BAA}" srcOrd="7" destOrd="0" presId="urn:microsoft.com/office/officeart/2005/8/layout/hList9"/>
    <dgm:cxn modelId="{3DD9A789-8F49-419A-B182-610503769C94}" type="presParOf" srcId="{FC63AA02-06CF-496E-A69E-11349D8D3760}" destId="{90924701-968F-47F2-8AE0-56DDCEA10785}" srcOrd="8" destOrd="0" presId="urn:microsoft.com/office/officeart/2005/8/layout/hList9"/>
    <dgm:cxn modelId="{F01E7AA1-4E18-4D7D-9509-8A939F8B44E9}" type="presParOf" srcId="{FC63AA02-06CF-496E-A69E-11349D8D3760}" destId="{DC250874-D200-4C8A-8F6C-DD95272822AA}" srcOrd="9" destOrd="0" presId="urn:microsoft.com/office/officeart/2005/8/layout/hList9"/>
    <dgm:cxn modelId="{1127B9F5-5A59-46E8-AA70-E25E2461D3CA}" type="presParOf" srcId="{FC63AA02-06CF-496E-A69E-11349D8D3760}" destId="{9B08108B-A46C-429A-A057-3C3904DDC743}" srcOrd="10" destOrd="0" presId="urn:microsoft.com/office/officeart/2005/8/layout/hList9"/>
    <dgm:cxn modelId="{632071C8-E1D5-4655-AFF5-DAC3A130F851}" type="presParOf" srcId="{FC63AA02-06CF-496E-A69E-11349D8D3760}" destId="{5DB0E967-703C-41A0-9EB1-974105185ABF}" srcOrd="11" destOrd="0" presId="urn:microsoft.com/office/officeart/2005/8/layout/hList9"/>
    <dgm:cxn modelId="{95E80185-2AE3-4ED1-A4D6-4B1EC1B5B512}" type="presParOf" srcId="{5DB0E967-703C-41A0-9EB1-974105185ABF}" destId="{1B31AEA6-D117-4731-9EA2-DEC359703227}" srcOrd="0" destOrd="0" presId="urn:microsoft.com/office/officeart/2005/8/layout/hList9"/>
    <dgm:cxn modelId="{24C9CB28-C6A9-43E3-BD73-72DB52E6713B}" type="presParOf" srcId="{5DB0E967-703C-41A0-9EB1-974105185ABF}" destId="{74132045-CA60-4962-B5B0-7CBFAFD8E614}" srcOrd="1" destOrd="0" presId="urn:microsoft.com/office/officeart/2005/8/layout/hList9"/>
    <dgm:cxn modelId="{6ECBED80-97B7-4EEA-A54D-D2805A99FAB6}" type="presParOf" srcId="{74132045-CA60-4962-B5B0-7CBFAFD8E614}" destId="{7B9857AD-86E6-4697-8122-30B3A67F524F}" srcOrd="0" destOrd="0" presId="urn:microsoft.com/office/officeart/2005/8/layout/hList9"/>
    <dgm:cxn modelId="{4D363CE9-1FB0-4353-8D84-D1F5DDFB0120}" type="presParOf" srcId="{74132045-CA60-4962-B5B0-7CBFAFD8E614}" destId="{475FB521-E5EA-4EB4-80BD-51B3041A0BAE}" srcOrd="1" destOrd="0" presId="urn:microsoft.com/office/officeart/2005/8/layout/hList9"/>
    <dgm:cxn modelId="{A92D29D9-89E5-4B87-883E-DB8B5712B96D}" type="presParOf" srcId="{5DB0E967-703C-41A0-9EB1-974105185ABF}" destId="{EF2AFD86-FE05-458E-8233-39A558B713D6}" srcOrd="2" destOrd="0" presId="urn:microsoft.com/office/officeart/2005/8/layout/hList9"/>
    <dgm:cxn modelId="{78AC69DF-D45C-48C5-A921-B641FF9B2EFD}" type="presParOf" srcId="{EF2AFD86-FE05-458E-8233-39A558B713D6}" destId="{3EA6A3E7-20BA-44D8-8644-5039C96CD7A1}" srcOrd="0" destOrd="0" presId="urn:microsoft.com/office/officeart/2005/8/layout/hList9"/>
    <dgm:cxn modelId="{DAB64DDF-88D2-46FB-AC8D-C44A61A01847}" type="presParOf" srcId="{EF2AFD86-FE05-458E-8233-39A558B713D6}" destId="{979C9027-BC4E-4188-97ED-C3FB4F386E99}" srcOrd="1" destOrd="0" presId="urn:microsoft.com/office/officeart/2005/8/layout/hList9"/>
    <dgm:cxn modelId="{4EA6D339-56AA-4114-8353-F37F7D56CEF2}" type="presParOf" srcId="{FC63AA02-06CF-496E-A69E-11349D8D3760}" destId="{CFDF4CF4-2346-44FC-89D6-FFE18B9E41A7}" srcOrd="12" destOrd="0" presId="urn:microsoft.com/office/officeart/2005/8/layout/hList9"/>
    <dgm:cxn modelId="{2B6932AB-E5B8-4BE5-83BE-B92E75F2B2B8}" type="presParOf" srcId="{FC63AA02-06CF-496E-A69E-11349D8D3760}" destId="{FDBF22D7-729E-46D1-92AC-E1C2CADC9D50}" srcOrd="13" destOrd="0" presId="urn:microsoft.com/office/officeart/2005/8/layout/hList9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08BE77-886F-41C5-BAD7-1DD01684EFBE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</dgm:pt>
    <dgm:pt modelId="{FF646EA0-DFB8-4F38-B3FC-957EEED3E334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/>
            <a:t>What</a:t>
          </a:r>
          <a:endParaRPr lang="en-US" dirty="0"/>
        </a:p>
      </dgm:t>
    </dgm:pt>
    <dgm:pt modelId="{6D296ADA-CC76-420A-9C12-7F6CA3461BB6}" type="parTrans" cxnId="{B150267A-6C84-4B75-B4B7-428F34C27FB1}">
      <dgm:prSet/>
      <dgm:spPr/>
      <dgm:t>
        <a:bodyPr/>
        <a:lstStyle/>
        <a:p>
          <a:endParaRPr lang="en-US"/>
        </a:p>
      </dgm:t>
    </dgm:pt>
    <dgm:pt modelId="{230E950E-6385-4D8F-B886-386D17127887}" type="sibTrans" cxnId="{B150267A-6C84-4B75-B4B7-428F34C27FB1}">
      <dgm:prSet/>
      <dgm:spPr/>
      <dgm:t>
        <a:bodyPr/>
        <a:lstStyle/>
        <a:p>
          <a:endParaRPr lang="en-US"/>
        </a:p>
      </dgm:t>
    </dgm:pt>
    <dgm:pt modelId="{7BB40621-5EFD-4535-B74D-9AD470A257AA}">
      <dgm:prSet/>
      <dgm:spPr>
        <a:solidFill>
          <a:srgbClr val="C00000"/>
        </a:solidFill>
      </dgm:spPr>
      <dgm:t>
        <a:bodyPr/>
        <a:lstStyle/>
        <a:p>
          <a:r>
            <a:rPr lang="en-GB" dirty="0"/>
            <a:t>How</a:t>
          </a:r>
        </a:p>
      </dgm:t>
    </dgm:pt>
    <dgm:pt modelId="{E872DBA9-3FB7-451C-97CC-124A2471B398}" type="parTrans" cxnId="{D1CFCB82-18A3-4D5A-B82F-905660C1AFE2}">
      <dgm:prSet/>
      <dgm:spPr/>
      <dgm:t>
        <a:bodyPr/>
        <a:lstStyle/>
        <a:p>
          <a:endParaRPr lang="en-US"/>
        </a:p>
      </dgm:t>
    </dgm:pt>
    <dgm:pt modelId="{0C41122B-E070-48A4-8069-C035A73E4727}" type="sibTrans" cxnId="{D1CFCB82-18A3-4D5A-B82F-905660C1AFE2}">
      <dgm:prSet/>
      <dgm:spPr/>
      <dgm:t>
        <a:bodyPr/>
        <a:lstStyle/>
        <a:p>
          <a:endParaRPr lang="en-US"/>
        </a:p>
      </dgm:t>
    </dgm:pt>
    <dgm:pt modelId="{DB2DDA3F-D35B-4A92-B28C-28A065699EE5}">
      <dgm:prSet/>
      <dgm:spPr>
        <a:solidFill>
          <a:srgbClr val="C00000"/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Identify</a:t>
          </a:r>
          <a:r>
            <a:rPr lang="en-GB" baseline="0" dirty="0"/>
            <a:t> which Transactions are Suspicious and either Flag them for Analysis or Block them</a:t>
          </a:r>
          <a:endParaRPr lang="en-GB" dirty="0"/>
        </a:p>
      </dgm:t>
    </dgm:pt>
    <dgm:pt modelId="{443BCCEC-DC7B-41F7-9B9F-6531321DDF68}" type="parTrans" cxnId="{B8F19AB9-FF97-45F4-B9D2-A5B80E075C17}">
      <dgm:prSet/>
      <dgm:spPr/>
      <dgm:t>
        <a:bodyPr/>
        <a:lstStyle/>
        <a:p>
          <a:endParaRPr lang="en-US"/>
        </a:p>
      </dgm:t>
    </dgm:pt>
    <dgm:pt modelId="{48E47B05-EBC1-4E21-B235-B1EA3C1F3646}" type="sibTrans" cxnId="{B8F19AB9-FF97-45F4-B9D2-A5B80E075C17}">
      <dgm:prSet/>
      <dgm:spPr/>
      <dgm:t>
        <a:bodyPr/>
        <a:lstStyle/>
        <a:p>
          <a:endParaRPr lang="en-US"/>
        </a:p>
      </dgm:t>
    </dgm:pt>
    <dgm:pt modelId="{B17A218E-DDD2-4347-B450-4CF66F1150C6}">
      <dgm:prSet/>
      <dgm:spPr>
        <a:solidFill>
          <a:srgbClr val="C00000"/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Capture customers Locations, Networks, WIFI, Mobile MAC, etc and History of Transactions and Transaction Volume</a:t>
          </a:r>
        </a:p>
      </dgm:t>
    </dgm:pt>
    <dgm:pt modelId="{349AC3F5-3FE6-4F40-8792-25EF185102E7}" type="parTrans" cxnId="{C7054EFA-14E5-4E88-BD8C-9A695A2F8BDC}">
      <dgm:prSet/>
      <dgm:spPr/>
      <dgm:t>
        <a:bodyPr/>
        <a:lstStyle/>
        <a:p>
          <a:endParaRPr lang="en-US"/>
        </a:p>
      </dgm:t>
    </dgm:pt>
    <dgm:pt modelId="{4F11ECED-1749-4A5B-88DA-FC0904C15D09}" type="sibTrans" cxnId="{C7054EFA-14E5-4E88-BD8C-9A695A2F8BDC}">
      <dgm:prSet/>
      <dgm:spPr/>
      <dgm:t>
        <a:bodyPr/>
        <a:lstStyle/>
        <a:p>
          <a:endParaRPr lang="en-US"/>
        </a:p>
      </dgm:t>
    </dgm:pt>
    <dgm:pt modelId="{D026E850-E10F-450A-AF61-1F4E6C8C7E27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Reduce Fraud, Track Fraudulent Customers, IP, MAC, WIFI etc to maintain a Black List</a:t>
          </a:r>
        </a:p>
      </dgm:t>
    </dgm:pt>
    <dgm:pt modelId="{698C6FBB-6714-400E-A21C-C10D71911378}" type="parTrans" cxnId="{9285829C-3A78-492C-95C0-BACADBB72692}">
      <dgm:prSet/>
      <dgm:spPr/>
      <dgm:t>
        <a:bodyPr/>
        <a:lstStyle/>
        <a:p>
          <a:endParaRPr lang="en-US"/>
        </a:p>
      </dgm:t>
    </dgm:pt>
    <dgm:pt modelId="{536FC057-1B7C-4C0D-A362-30D7E826E996}" type="sibTrans" cxnId="{9285829C-3A78-492C-95C0-BACADBB72692}">
      <dgm:prSet/>
      <dgm:spPr/>
      <dgm:t>
        <a:bodyPr/>
        <a:lstStyle/>
        <a:p>
          <a:endParaRPr lang="en-US"/>
        </a:p>
      </dgm:t>
    </dgm:pt>
    <dgm:pt modelId="{18B4BD39-7DB2-45EB-B54D-6AE653A46E74}">
      <dgm:prSet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Identify Transactions from new/unknown locations or deviating from past Transaction History for possible Fraud</a:t>
          </a:r>
        </a:p>
      </dgm:t>
    </dgm:pt>
    <dgm:pt modelId="{3AD133D7-8FE6-4369-8EE6-8A524806FD99}" type="sibTrans" cxnId="{3DC36B2B-1CCB-4CDA-9F57-693CDFD5005C}">
      <dgm:prSet/>
      <dgm:spPr/>
      <dgm:t>
        <a:bodyPr/>
        <a:lstStyle/>
        <a:p>
          <a:endParaRPr lang="en-US"/>
        </a:p>
      </dgm:t>
    </dgm:pt>
    <dgm:pt modelId="{DC902496-70C5-47BA-81E3-5898A53A87A1}" type="parTrans" cxnId="{3DC36B2B-1CCB-4CDA-9F57-693CDFD5005C}">
      <dgm:prSet/>
      <dgm:spPr/>
      <dgm:t>
        <a:bodyPr/>
        <a:lstStyle/>
        <a:p>
          <a:endParaRPr lang="en-US"/>
        </a:p>
      </dgm:t>
    </dgm:pt>
    <dgm:pt modelId="{D2F9CFB9-8B83-43AE-83E8-32113149B767}">
      <dgm:prSet/>
      <dgm:spPr>
        <a:solidFill>
          <a:srgbClr val="C00000"/>
        </a:solidFill>
      </dgm:spPr>
      <dgm:t>
        <a:bodyPr/>
        <a:lstStyle/>
        <a:p>
          <a:r>
            <a:rPr lang="en-GB" dirty="0"/>
            <a:t>Benefits</a:t>
          </a:r>
        </a:p>
      </dgm:t>
    </dgm:pt>
    <dgm:pt modelId="{562DEEC7-71AF-4C48-8D38-C5B5DB238338}" type="sibTrans" cxnId="{1BB8C174-A2EB-4131-A145-D9D3F47A1D98}">
      <dgm:prSet/>
      <dgm:spPr/>
      <dgm:t>
        <a:bodyPr/>
        <a:lstStyle/>
        <a:p>
          <a:endParaRPr lang="en-US"/>
        </a:p>
      </dgm:t>
    </dgm:pt>
    <dgm:pt modelId="{6CA18D83-0EAD-4F91-AF7F-1FE2DF78F1B9}" type="parTrans" cxnId="{1BB8C174-A2EB-4131-A145-D9D3F47A1D98}">
      <dgm:prSet/>
      <dgm:spPr/>
      <dgm:t>
        <a:bodyPr/>
        <a:lstStyle/>
        <a:p>
          <a:endParaRPr lang="en-US"/>
        </a:p>
      </dgm:t>
    </dgm:pt>
    <dgm:pt modelId="{24D0CB7B-F6AC-45F3-9E96-AA0E054A8E81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Improve Customer Satisfaction and safeguard Customers </a:t>
          </a:r>
          <a:r>
            <a:rPr lang="en-GB" dirty="0" err="1"/>
            <a:t>Intrests</a:t>
          </a:r>
          <a:r>
            <a:rPr lang="en-GB" dirty="0"/>
            <a:t> </a:t>
          </a:r>
        </a:p>
      </dgm:t>
    </dgm:pt>
    <dgm:pt modelId="{2CDC2A1B-05D6-4247-82FF-795E61CAA666}" type="parTrans" cxnId="{3651B856-F991-4282-81AF-F47E76C4BCEA}">
      <dgm:prSet/>
      <dgm:spPr/>
      <dgm:t>
        <a:bodyPr/>
        <a:lstStyle/>
        <a:p>
          <a:endParaRPr lang="en-US"/>
        </a:p>
      </dgm:t>
    </dgm:pt>
    <dgm:pt modelId="{EC3DC5B6-15A5-4F58-A986-7071398FA1C5}" type="sibTrans" cxnId="{3651B856-F991-4282-81AF-F47E76C4BCEA}">
      <dgm:prSet/>
      <dgm:spPr/>
      <dgm:t>
        <a:bodyPr/>
        <a:lstStyle/>
        <a:p>
          <a:endParaRPr lang="en-US"/>
        </a:p>
      </dgm:t>
    </dgm:pt>
    <dgm:pt modelId="{FC63AA02-06CF-496E-A69E-11349D8D3760}" type="pres">
      <dgm:prSet presAssocID="{3C08BE77-886F-41C5-BAD7-1DD01684EFBE}" presName="list" presStyleCnt="0">
        <dgm:presLayoutVars>
          <dgm:dir/>
          <dgm:animLvl val="lvl"/>
        </dgm:presLayoutVars>
      </dgm:prSet>
      <dgm:spPr/>
    </dgm:pt>
    <dgm:pt modelId="{926C6519-68BC-4BA0-8967-C8A65A6AED62}" type="pres">
      <dgm:prSet presAssocID="{FF646EA0-DFB8-4F38-B3FC-957EEED3E334}" presName="posSpace" presStyleCnt="0"/>
      <dgm:spPr/>
    </dgm:pt>
    <dgm:pt modelId="{0CC5FFED-EB52-4175-BBFD-E04138FD2055}" type="pres">
      <dgm:prSet presAssocID="{FF646EA0-DFB8-4F38-B3FC-957EEED3E334}" presName="vertFlow" presStyleCnt="0"/>
      <dgm:spPr/>
    </dgm:pt>
    <dgm:pt modelId="{8E14BF0E-D9FA-4965-A4CA-BC12B811A1DC}" type="pres">
      <dgm:prSet presAssocID="{FF646EA0-DFB8-4F38-B3FC-957EEED3E334}" presName="topSpace" presStyleCnt="0"/>
      <dgm:spPr/>
    </dgm:pt>
    <dgm:pt modelId="{E7A4A5C4-FE05-4047-869A-A9A4958FA2B0}" type="pres">
      <dgm:prSet presAssocID="{FF646EA0-DFB8-4F38-B3FC-957EEED3E334}" presName="firstComp" presStyleCnt="0"/>
      <dgm:spPr/>
    </dgm:pt>
    <dgm:pt modelId="{9E5095ED-E526-45EE-93CA-619640F29DD0}" type="pres">
      <dgm:prSet presAssocID="{FF646EA0-DFB8-4F38-B3FC-957EEED3E334}" presName="firstChild" presStyleLbl="bgAccFollowNode1" presStyleIdx="0" presStyleCnt="5"/>
      <dgm:spPr>
        <a:noFill/>
        <a:ln>
          <a:solidFill>
            <a:schemeClr val="tx1">
              <a:alpha val="90000"/>
            </a:schemeClr>
          </a:solidFill>
        </a:ln>
      </dgm:spPr>
    </dgm:pt>
    <dgm:pt modelId="{9BB0F3F0-69F5-44FE-9A4C-B806CC684706}" type="pres">
      <dgm:prSet presAssocID="{FF646EA0-DFB8-4F38-B3FC-957EEED3E334}" presName="firstChildTx" presStyleLbl="bgAccFollowNode1" presStyleIdx="0" presStyleCnt="5">
        <dgm:presLayoutVars>
          <dgm:bulletEnabled val="1"/>
        </dgm:presLayoutVars>
      </dgm:prSet>
      <dgm:spPr/>
    </dgm:pt>
    <dgm:pt modelId="{A96BA2C0-05D1-4BA0-A408-0C12FF80064E}" type="pres">
      <dgm:prSet presAssocID="{FF646EA0-DFB8-4F38-B3FC-957EEED3E334}" presName="negSpace" presStyleCnt="0"/>
      <dgm:spPr/>
    </dgm:pt>
    <dgm:pt modelId="{5433D2F1-4796-41FE-B638-DF76D872542D}" type="pres">
      <dgm:prSet presAssocID="{FF646EA0-DFB8-4F38-B3FC-957EEED3E334}" presName="circle" presStyleLbl="node1" presStyleIdx="0" presStyleCnt="3"/>
      <dgm:spPr/>
    </dgm:pt>
    <dgm:pt modelId="{2E047BC8-BBBA-4E94-9E6B-2FD5D75C1F0E}" type="pres">
      <dgm:prSet presAssocID="{230E950E-6385-4D8F-B886-386D17127887}" presName="transSpace" presStyleCnt="0"/>
      <dgm:spPr/>
    </dgm:pt>
    <dgm:pt modelId="{3955EB91-8D98-499B-BD28-222A80700949}" type="pres">
      <dgm:prSet presAssocID="{7BB40621-5EFD-4535-B74D-9AD470A257AA}" presName="posSpace" presStyleCnt="0"/>
      <dgm:spPr/>
    </dgm:pt>
    <dgm:pt modelId="{60BF64E2-C354-4472-B784-67876DCCE374}" type="pres">
      <dgm:prSet presAssocID="{7BB40621-5EFD-4535-B74D-9AD470A257AA}" presName="vertFlow" presStyleCnt="0"/>
      <dgm:spPr/>
    </dgm:pt>
    <dgm:pt modelId="{A9CC1E36-101F-4ADD-A1CA-537EB6012A88}" type="pres">
      <dgm:prSet presAssocID="{7BB40621-5EFD-4535-B74D-9AD470A257AA}" presName="topSpace" presStyleCnt="0"/>
      <dgm:spPr/>
    </dgm:pt>
    <dgm:pt modelId="{7F6BABC2-FFFD-4496-A72F-A1FF47709135}" type="pres">
      <dgm:prSet presAssocID="{7BB40621-5EFD-4535-B74D-9AD470A257AA}" presName="firstComp" presStyleCnt="0"/>
      <dgm:spPr/>
    </dgm:pt>
    <dgm:pt modelId="{E24E5F41-40BA-48AF-89E8-A6B0BE058EB2}" type="pres">
      <dgm:prSet presAssocID="{7BB40621-5EFD-4535-B74D-9AD470A257AA}" presName="firstChild" presStyleLbl="bgAccFollowNode1" presStyleIdx="1" presStyleCnt="5"/>
      <dgm:spPr>
        <a:noFill/>
      </dgm:spPr>
    </dgm:pt>
    <dgm:pt modelId="{D67987BF-987A-42C4-93A1-1F26F0542618}" type="pres">
      <dgm:prSet presAssocID="{7BB40621-5EFD-4535-B74D-9AD470A257AA}" presName="firstChildTx" presStyleLbl="bgAccFollowNode1" presStyleIdx="1" presStyleCnt="5">
        <dgm:presLayoutVars>
          <dgm:bulletEnabled val="1"/>
        </dgm:presLayoutVars>
      </dgm:prSet>
      <dgm:spPr>
        <a:solidFill>
          <a:srgbClr val="C00000"/>
        </a:solidFill>
      </dgm:spPr>
    </dgm:pt>
    <dgm:pt modelId="{02B97C43-B3E9-4C95-A355-84C32049DA70}" type="pres">
      <dgm:prSet presAssocID="{18B4BD39-7DB2-45EB-B54D-6AE653A46E74}" presName="comp" presStyleCnt="0"/>
      <dgm:spPr/>
    </dgm:pt>
    <dgm:pt modelId="{AEABCD54-FB96-48B5-AB5D-A3C487ACFA2F}" type="pres">
      <dgm:prSet presAssocID="{18B4BD39-7DB2-45EB-B54D-6AE653A46E74}" presName="child" presStyleLbl="bgAccFollowNode1" presStyleIdx="2" presStyleCnt="5"/>
      <dgm:spPr/>
    </dgm:pt>
    <dgm:pt modelId="{003FB2C3-494D-4BBB-BD93-EFB8AA3E9B58}" type="pres">
      <dgm:prSet presAssocID="{18B4BD39-7DB2-45EB-B54D-6AE653A46E74}" presName="childTx" presStyleLbl="bgAccFollowNode1" presStyleIdx="2" presStyleCnt="5">
        <dgm:presLayoutVars>
          <dgm:bulletEnabled val="1"/>
        </dgm:presLayoutVars>
      </dgm:prSet>
      <dgm:spPr/>
    </dgm:pt>
    <dgm:pt modelId="{7B06CCB1-2020-4808-8560-04CDCB845BAA}" type="pres">
      <dgm:prSet presAssocID="{7BB40621-5EFD-4535-B74D-9AD470A257AA}" presName="negSpace" presStyleCnt="0"/>
      <dgm:spPr/>
    </dgm:pt>
    <dgm:pt modelId="{90924701-968F-47F2-8AE0-56DDCEA10785}" type="pres">
      <dgm:prSet presAssocID="{7BB40621-5EFD-4535-B74D-9AD470A257AA}" presName="circle" presStyleLbl="node1" presStyleIdx="1" presStyleCnt="3"/>
      <dgm:spPr/>
    </dgm:pt>
    <dgm:pt modelId="{DC250874-D200-4C8A-8F6C-DD95272822AA}" type="pres">
      <dgm:prSet presAssocID="{0C41122B-E070-48A4-8069-C035A73E4727}" presName="transSpace" presStyleCnt="0"/>
      <dgm:spPr/>
    </dgm:pt>
    <dgm:pt modelId="{9B08108B-A46C-429A-A057-3C3904DDC743}" type="pres">
      <dgm:prSet presAssocID="{D2F9CFB9-8B83-43AE-83E8-32113149B767}" presName="posSpace" presStyleCnt="0"/>
      <dgm:spPr/>
    </dgm:pt>
    <dgm:pt modelId="{5DB0E967-703C-41A0-9EB1-974105185ABF}" type="pres">
      <dgm:prSet presAssocID="{D2F9CFB9-8B83-43AE-83E8-32113149B767}" presName="vertFlow" presStyleCnt="0"/>
      <dgm:spPr/>
    </dgm:pt>
    <dgm:pt modelId="{1B31AEA6-D117-4731-9EA2-DEC359703227}" type="pres">
      <dgm:prSet presAssocID="{D2F9CFB9-8B83-43AE-83E8-32113149B767}" presName="topSpace" presStyleCnt="0"/>
      <dgm:spPr/>
    </dgm:pt>
    <dgm:pt modelId="{74132045-CA60-4962-B5B0-7CBFAFD8E614}" type="pres">
      <dgm:prSet presAssocID="{D2F9CFB9-8B83-43AE-83E8-32113149B767}" presName="firstComp" presStyleCnt="0"/>
      <dgm:spPr/>
    </dgm:pt>
    <dgm:pt modelId="{7B9857AD-86E6-4697-8122-30B3A67F524F}" type="pres">
      <dgm:prSet presAssocID="{D2F9CFB9-8B83-43AE-83E8-32113149B767}" presName="firstChild" presStyleLbl="bgAccFollowNode1" presStyleIdx="3" presStyleCnt="5"/>
      <dgm:spPr>
        <a:noFill/>
        <a:ln>
          <a:solidFill>
            <a:schemeClr val="tx1">
              <a:alpha val="90000"/>
            </a:schemeClr>
          </a:solidFill>
        </a:ln>
      </dgm:spPr>
    </dgm:pt>
    <dgm:pt modelId="{475FB521-E5EA-4EB4-80BD-51B3041A0BAE}" type="pres">
      <dgm:prSet presAssocID="{D2F9CFB9-8B83-43AE-83E8-32113149B767}" presName="firstChildTx" presStyleLbl="bgAccFollowNode1" presStyleIdx="3" presStyleCnt="5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4DBFC3B8-ABD8-4705-9102-9997F07A5B5E}" type="pres">
      <dgm:prSet presAssocID="{24D0CB7B-F6AC-45F3-9E96-AA0E054A8E81}" presName="comp" presStyleCnt="0"/>
      <dgm:spPr/>
    </dgm:pt>
    <dgm:pt modelId="{9B43B1CB-3BF4-4057-A351-F8AA7A394720}" type="pres">
      <dgm:prSet presAssocID="{24D0CB7B-F6AC-45F3-9E96-AA0E054A8E81}" presName="child" presStyleLbl="bgAccFollowNode1" presStyleIdx="4" presStyleCnt="5"/>
      <dgm:spPr/>
    </dgm:pt>
    <dgm:pt modelId="{22D86927-A112-44FF-A6EE-A9D8AFA06092}" type="pres">
      <dgm:prSet presAssocID="{24D0CB7B-F6AC-45F3-9E96-AA0E054A8E81}" presName="childTx" presStyleLbl="bgAccFollowNode1" presStyleIdx="4" presStyleCnt="5">
        <dgm:presLayoutVars>
          <dgm:bulletEnabled val="1"/>
        </dgm:presLayoutVars>
      </dgm:prSet>
      <dgm:spPr/>
    </dgm:pt>
    <dgm:pt modelId="{CFDF4CF4-2346-44FC-89D6-FFE18B9E41A7}" type="pres">
      <dgm:prSet presAssocID="{D2F9CFB9-8B83-43AE-83E8-32113149B767}" presName="negSpace" presStyleCnt="0"/>
      <dgm:spPr/>
    </dgm:pt>
    <dgm:pt modelId="{FDBF22D7-729E-46D1-92AC-E1C2CADC9D50}" type="pres">
      <dgm:prSet presAssocID="{D2F9CFB9-8B83-43AE-83E8-32113149B767}" presName="circle" presStyleLbl="node1" presStyleIdx="2" presStyleCnt="3"/>
      <dgm:spPr/>
    </dgm:pt>
  </dgm:ptLst>
  <dgm:cxnLst>
    <dgm:cxn modelId="{06DC180C-9E2A-4125-B3A2-7D5FF0B3C81F}" type="presOf" srcId="{B17A218E-DDD2-4347-B450-4CF66F1150C6}" destId="{E24E5F41-40BA-48AF-89E8-A6B0BE058EB2}" srcOrd="0" destOrd="0" presId="urn:microsoft.com/office/officeart/2005/8/layout/hList9"/>
    <dgm:cxn modelId="{98501B25-B791-4ABA-B375-61D62623861D}" type="presOf" srcId="{24D0CB7B-F6AC-45F3-9E96-AA0E054A8E81}" destId="{9B43B1CB-3BF4-4057-A351-F8AA7A394720}" srcOrd="0" destOrd="0" presId="urn:microsoft.com/office/officeart/2005/8/layout/hList9"/>
    <dgm:cxn modelId="{3DC36B2B-1CCB-4CDA-9F57-693CDFD5005C}" srcId="{7BB40621-5EFD-4535-B74D-9AD470A257AA}" destId="{18B4BD39-7DB2-45EB-B54D-6AE653A46E74}" srcOrd="1" destOrd="0" parTransId="{DC902496-70C5-47BA-81E3-5898A53A87A1}" sibTransId="{3AD133D7-8FE6-4369-8EE6-8A524806FD99}"/>
    <dgm:cxn modelId="{6A994134-F39F-478D-96DB-BAF1CCC6C972}" type="presOf" srcId="{D026E850-E10F-450A-AF61-1F4E6C8C7E27}" destId="{7B9857AD-86E6-4697-8122-30B3A67F524F}" srcOrd="0" destOrd="0" presId="urn:microsoft.com/office/officeart/2005/8/layout/hList9"/>
    <dgm:cxn modelId="{C8F14834-3DEF-4037-8333-109F4AD7060B}" type="presOf" srcId="{B17A218E-DDD2-4347-B450-4CF66F1150C6}" destId="{D67987BF-987A-42C4-93A1-1F26F0542618}" srcOrd="1" destOrd="0" presId="urn:microsoft.com/office/officeart/2005/8/layout/hList9"/>
    <dgm:cxn modelId="{024CE238-D49B-4074-85A3-EC64FAE624A8}" type="presOf" srcId="{18B4BD39-7DB2-45EB-B54D-6AE653A46E74}" destId="{AEABCD54-FB96-48B5-AB5D-A3C487ACFA2F}" srcOrd="0" destOrd="0" presId="urn:microsoft.com/office/officeart/2005/8/layout/hList9"/>
    <dgm:cxn modelId="{40960560-828E-4892-A91D-AB4651E023A9}" type="presOf" srcId="{7BB40621-5EFD-4535-B74D-9AD470A257AA}" destId="{90924701-968F-47F2-8AE0-56DDCEA10785}" srcOrd="0" destOrd="0" presId="urn:microsoft.com/office/officeart/2005/8/layout/hList9"/>
    <dgm:cxn modelId="{1BB8C174-A2EB-4131-A145-D9D3F47A1D98}" srcId="{3C08BE77-886F-41C5-BAD7-1DD01684EFBE}" destId="{D2F9CFB9-8B83-43AE-83E8-32113149B767}" srcOrd="2" destOrd="0" parTransId="{6CA18D83-0EAD-4F91-AF7F-1FE2DF78F1B9}" sibTransId="{562DEEC7-71AF-4C48-8D38-C5B5DB238338}"/>
    <dgm:cxn modelId="{D614F155-99B8-473A-808B-BCCECF64216D}" type="presOf" srcId="{D2F9CFB9-8B83-43AE-83E8-32113149B767}" destId="{FDBF22D7-729E-46D1-92AC-E1C2CADC9D50}" srcOrd="0" destOrd="0" presId="urn:microsoft.com/office/officeart/2005/8/layout/hList9"/>
    <dgm:cxn modelId="{3651B856-F991-4282-81AF-F47E76C4BCEA}" srcId="{D2F9CFB9-8B83-43AE-83E8-32113149B767}" destId="{24D0CB7B-F6AC-45F3-9E96-AA0E054A8E81}" srcOrd="1" destOrd="0" parTransId="{2CDC2A1B-05D6-4247-82FF-795E61CAA666}" sibTransId="{EC3DC5B6-15A5-4F58-A986-7071398FA1C5}"/>
    <dgm:cxn modelId="{B150267A-6C84-4B75-B4B7-428F34C27FB1}" srcId="{3C08BE77-886F-41C5-BAD7-1DD01684EFBE}" destId="{FF646EA0-DFB8-4F38-B3FC-957EEED3E334}" srcOrd="0" destOrd="0" parTransId="{6D296ADA-CC76-420A-9C12-7F6CA3461BB6}" sibTransId="{230E950E-6385-4D8F-B886-386D17127887}"/>
    <dgm:cxn modelId="{D1CFCB82-18A3-4D5A-B82F-905660C1AFE2}" srcId="{3C08BE77-886F-41C5-BAD7-1DD01684EFBE}" destId="{7BB40621-5EFD-4535-B74D-9AD470A257AA}" srcOrd="1" destOrd="0" parTransId="{E872DBA9-3FB7-451C-97CC-124A2471B398}" sibTransId="{0C41122B-E070-48A4-8069-C035A73E4727}"/>
    <dgm:cxn modelId="{821BEF96-8F02-41BF-8679-00A2435B76BF}" type="presOf" srcId="{DB2DDA3F-D35B-4A92-B28C-28A065699EE5}" destId="{9BB0F3F0-69F5-44FE-9A4C-B806CC684706}" srcOrd="1" destOrd="0" presId="urn:microsoft.com/office/officeart/2005/8/layout/hList9"/>
    <dgm:cxn modelId="{9285829C-3A78-492C-95C0-BACADBB72692}" srcId="{D2F9CFB9-8B83-43AE-83E8-32113149B767}" destId="{D026E850-E10F-450A-AF61-1F4E6C8C7E27}" srcOrd="0" destOrd="0" parTransId="{698C6FBB-6714-400E-A21C-C10D71911378}" sibTransId="{536FC057-1B7C-4C0D-A362-30D7E826E996}"/>
    <dgm:cxn modelId="{F0435BA4-101B-4768-BE07-E52D6D7370C5}" type="presOf" srcId="{DB2DDA3F-D35B-4A92-B28C-28A065699EE5}" destId="{9E5095ED-E526-45EE-93CA-619640F29DD0}" srcOrd="0" destOrd="0" presId="urn:microsoft.com/office/officeart/2005/8/layout/hList9"/>
    <dgm:cxn modelId="{783EADA8-C0AD-4F2C-AC7C-576031589570}" type="presOf" srcId="{24D0CB7B-F6AC-45F3-9E96-AA0E054A8E81}" destId="{22D86927-A112-44FF-A6EE-A9D8AFA06092}" srcOrd="1" destOrd="0" presId="urn:microsoft.com/office/officeart/2005/8/layout/hList9"/>
    <dgm:cxn modelId="{B8F19AB9-FF97-45F4-B9D2-A5B80E075C17}" srcId="{FF646EA0-DFB8-4F38-B3FC-957EEED3E334}" destId="{DB2DDA3F-D35B-4A92-B28C-28A065699EE5}" srcOrd="0" destOrd="0" parTransId="{443BCCEC-DC7B-41F7-9B9F-6531321DDF68}" sibTransId="{48E47B05-EBC1-4E21-B235-B1EA3C1F3646}"/>
    <dgm:cxn modelId="{B160B2B9-2C5A-4748-9F29-4C18100E8AD4}" type="presOf" srcId="{3C08BE77-886F-41C5-BAD7-1DD01684EFBE}" destId="{FC63AA02-06CF-496E-A69E-11349D8D3760}" srcOrd="0" destOrd="0" presId="urn:microsoft.com/office/officeart/2005/8/layout/hList9"/>
    <dgm:cxn modelId="{49DB9FD7-4EA5-4875-93B9-83BAA375FBB6}" type="presOf" srcId="{FF646EA0-DFB8-4F38-B3FC-957EEED3E334}" destId="{5433D2F1-4796-41FE-B638-DF76D872542D}" srcOrd="0" destOrd="0" presId="urn:microsoft.com/office/officeart/2005/8/layout/hList9"/>
    <dgm:cxn modelId="{9A1A94D9-8991-42F2-A002-184346D7E15A}" type="presOf" srcId="{18B4BD39-7DB2-45EB-B54D-6AE653A46E74}" destId="{003FB2C3-494D-4BBB-BD93-EFB8AA3E9B58}" srcOrd="1" destOrd="0" presId="urn:microsoft.com/office/officeart/2005/8/layout/hList9"/>
    <dgm:cxn modelId="{C7054EFA-14E5-4E88-BD8C-9A695A2F8BDC}" srcId="{7BB40621-5EFD-4535-B74D-9AD470A257AA}" destId="{B17A218E-DDD2-4347-B450-4CF66F1150C6}" srcOrd="0" destOrd="0" parTransId="{349AC3F5-3FE6-4F40-8792-25EF185102E7}" sibTransId="{4F11ECED-1749-4A5B-88DA-FC0904C15D09}"/>
    <dgm:cxn modelId="{FE6221FD-0C51-4755-A156-B135EFDC75CD}" type="presOf" srcId="{D026E850-E10F-450A-AF61-1F4E6C8C7E27}" destId="{475FB521-E5EA-4EB4-80BD-51B3041A0BAE}" srcOrd="1" destOrd="0" presId="urn:microsoft.com/office/officeart/2005/8/layout/hList9"/>
    <dgm:cxn modelId="{C11B8FD4-D25E-4944-8638-65C3A85B448B}" type="presParOf" srcId="{FC63AA02-06CF-496E-A69E-11349D8D3760}" destId="{926C6519-68BC-4BA0-8967-C8A65A6AED62}" srcOrd="0" destOrd="0" presId="urn:microsoft.com/office/officeart/2005/8/layout/hList9"/>
    <dgm:cxn modelId="{9A9BEB22-ED16-4EC0-824E-A81F438AB45C}" type="presParOf" srcId="{FC63AA02-06CF-496E-A69E-11349D8D3760}" destId="{0CC5FFED-EB52-4175-BBFD-E04138FD2055}" srcOrd="1" destOrd="0" presId="urn:microsoft.com/office/officeart/2005/8/layout/hList9"/>
    <dgm:cxn modelId="{4B784C59-EE70-4B5F-B4BC-CC3A4F95E075}" type="presParOf" srcId="{0CC5FFED-EB52-4175-BBFD-E04138FD2055}" destId="{8E14BF0E-D9FA-4965-A4CA-BC12B811A1DC}" srcOrd="0" destOrd="0" presId="urn:microsoft.com/office/officeart/2005/8/layout/hList9"/>
    <dgm:cxn modelId="{A363E839-FBEF-40FA-92E3-F1896B55BB6C}" type="presParOf" srcId="{0CC5FFED-EB52-4175-BBFD-E04138FD2055}" destId="{E7A4A5C4-FE05-4047-869A-A9A4958FA2B0}" srcOrd="1" destOrd="0" presId="urn:microsoft.com/office/officeart/2005/8/layout/hList9"/>
    <dgm:cxn modelId="{8447C368-DA1A-4933-8C4B-B2596C0CE870}" type="presParOf" srcId="{E7A4A5C4-FE05-4047-869A-A9A4958FA2B0}" destId="{9E5095ED-E526-45EE-93CA-619640F29DD0}" srcOrd="0" destOrd="0" presId="urn:microsoft.com/office/officeart/2005/8/layout/hList9"/>
    <dgm:cxn modelId="{0DB91C75-88BA-4BED-9750-061AAB457801}" type="presParOf" srcId="{E7A4A5C4-FE05-4047-869A-A9A4958FA2B0}" destId="{9BB0F3F0-69F5-44FE-9A4C-B806CC684706}" srcOrd="1" destOrd="0" presId="urn:microsoft.com/office/officeart/2005/8/layout/hList9"/>
    <dgm:cxn modelId="{E75E1015-95CE-4AA5-AA36-B8037F8078F9}" type="presParOf" srcId="{FC63AA02-06CF-496E-A69E-11349D8D3760}" destId="{A96BA2C0-05D1-4BA0-A408-0C12FF80064E}" srcOrd="2" destOrd="0" presId="urn:microsoft.com/office/officeart/2005/8/layout/hList9"/>
    <dgm:cxn modelId="{7AAFEA59-B7B3-4A35-A499-CB55777A0C1B}" type="presParOf" srcId="{FC63AA02-06CF-496E-A69E-11349D8D3760}" destId="{5433D2F1-4796-41FE-B638-DF76D872542D}" srcOrd="3" destOrd="0" presId="urn:microsoft.com/office/officeart/2005/8/layout/hList9"/>
    <dgm:cxn modelId="{0E6CE91E-A016-4A6D-89A1-2182A8F64BF9}" type="presParOf" srcId="{FC63AA02-06CF-496E-A69E-11349D8D3760}" destId="{2E047BC8-BBBA-4E94-9E6B-2FD5D75C1F0E}" srcOrd="4" destOrd="0" presId="urn:microsoft.com/office/officeart/2005/8/layout/hList9"/>
    <dgm:cxn modelId="{BD67332A-16A5-4856-A619-96F3F56AA67F}" type="presParOf" srcId="{FC63AA02-06CF-496E-A69E-11349D8D3760}" destId="{3955EB91-8D98-499B-BD28-222A80700949}" srcOrd="5" destOrd="0" presId="urn:microsoft.com/office/officeart/2005/8/layout/hList9"/>
    <dgm:cxn modelId="{86F9EB5A-2FDF-4B90-A64F-8D840BAA09F2}" type="presParOf" srcId="{FC63AA02-06CF-496E-A69E-11349D8D3760}" destId="{60BF64E2-C354-4472-B784-67876DCCE374}" srcOrd="6" destOrd="0" presId="urn:microsoft.com/office/officeart/2005/8/layout/hList9"/>
    <dgm:cxn modelId="{83B71E39-389F-4ED6-84E6-C72D38414DC7}" type="presParOf" srcId="{60BF64E2-C354-4472-B784-67876DCCE374}" destId="{A9CC1E36-101F-4ADD-A1CA-537EB6012A88}" srcOrd="0" destOrd="0" presId="urn:microsoft.com/office/officeart/2005/8/layout/hList9"/>
    <dgm:cxn modelId="{87EA59DC-73FD-4E6C-8ACA-77955194D408}" type="presParOf" srcId="{60BF64E2-C354-4472-B784-67876DCCE374}" destId="{7F6BABC2-FFFD-4496-A72F-A1FF47709135}" srcOrd="1" destOrd="0" presId="urn:microsoft.com/office/officeart/2005/8/layout/hList9"/>
    <dgm:cxn modelId="{368FB421-DFAF-489E-AFBB-71E0B5DF2195}" type="presParOf" srcId="{7F6BABC2-FFFD-4496-A72F-A1FF47709135}" destId="{E24E5F41-40BA-48AF-89E8-A6B0BE058EB2}" srcOrd="0" destOrd="0" presId="urn:microsoft.com/office/officeart/2005/8/layout/hList9"/>
    <dgm:cxn modelId="{01FE5EAD-A7E1-4B33-8BD4-EF8CFA45A4F1}" type="presParOf" srcId="{7F6BABC2-FFFD-4496-A72F-A1FF47709135}" destId="{D67987BF-987A-42C4-93A1-1F26F0542618}" srcOrd="1" destOrd="0" presId="urn:microsoft.com/office/officeart/2005/8/layout/hList9"/>
    <dgm:cxn modelId="{797A6C0E-5601-490D-BA3D-976CB2823410}" type="presParOf" srcId="{60BF64E2-C354-4472-B784-67876DCCE374}" destId="{02B97C43-B3E9-4C95-A355-84C32049DA70}" srcOrd="2" destOrd="0" presId="urn:microsoft.com/office/officeart/2005/8/layout/hList9"/>
    <dgm:cxn modelId="{C2E99CAD-AE6A-45ED-9C32-B5F04CEEE5BD}" type="presParOf" srcId="{02B97C43-B3E9-4C95-A355-84C32049DA70}" destId="{AEABCD54-FB96-48B5-AB5D-A3C487ACFA2F}" srcOrd="0" destOrd="0" presId="urn:microsoft.com/office/officeart/2005/8/layout/hList9"/>
    <dgm:cxn modelId="{DBB8E05D-0CFA-40FD-9D55-E5ECD85C9D3A}" type="presParOf" srcId="{02B97C43-B3E9-4C95-A355-84C32049DA70}" destId="{003FB2C3-494D-4BBB-BD93-EFB8AA3E9B58}" srcOrd="1" destOrd="0" presId="urn:microsoft.com/office/officeart/2005/8/layout/hList9"/>
    <dgm:cxn modelId="{E9F152CA-7407-467C-A9C3-A9A7AC8FFAF9}" type="presParOf" srcId="{FC63AA02-06CF-496E-A69E-11349D8D3760}" destId="{7B06CCB1-2020-4808-8560-04CDCB845BAA}" srcOrd="7" destOrd="0" presId="urn:microsoft.com/office/officeart/2005/8/layout/hList9"/>
    <dgm:cxn modelId="{A7487368-9B85-4842-9403-09DDB0DB5B5D}" type="presParOf" srcId="{FC63AA02-06CF-496E-A69E-11349D8D3760}" destId="{90924701-968F-47F2-8AE0-56DDCEA10785}" srcOrd="8" destOrd="0" presId="urn:microsoft.com/office/officeart/2005/8/layout/hList9"/>
    <dgm:cxn modelId="{D9DE079F-7BA6-4706-8474-4C1FFEC87438}" type="presParOf" srcId="{FC63AA02-06CF-496E-A69E-11349D8D3760}" destId="{DC250874-D200-4C8A-8F6C-DD95272822AA}" srcOrd="9" destOrd="0" presId="urn:microsoft.com/office/officeart/2005/8/layout/hList9"/>
    <dgm:cxn modelId="{62C83097-1225-4D03-8649-D543B4146E79}" type="presParOf" srcId="{FC63AA02-06CF-496E-A69E-11349D8D3760}" destId="{9B08108B-A46C-429A-A057-3C3904DDC743}" srcOrd="10" destOrd="0" presId="urn:microsoft.com/office/officeart/2005/8/layout/hList9"/>
    <dgm:cxn modelId="{D794BBD2-D997-41EF-A5E0-C110027E3CEC}" type="presParOf" srcId="{FC63AA02-06CF-496E-A69E-11349D8D3760}" destId="{5DB0E967-703C-41A0-9EB1-974105185ABF}" srcOrd="11" destOrd="0" presId="urn:microsoft.com/office/officeart/2005/8/layout/hList9"/>
    <dgm:cxn modelId="{F4802378-FF51-469C-8EC4-AE1AE06D972F}" type="presParOf" srcId="{5DB0E967-703C-41A0-9EB1-974105185ABF}" destId="{1B31AEA6-D117-4731-9EA2-DEC359703227}" srcOrd="0" destOrd="0" presId="urn:microsoft.com/office/officeart/2005/8/layout/hList9"/>
    <dgm:cxn modelId="{FB17B9F5-3495-4707-BCD8-786D64FA4A3C}" type="presParOf" srcId="{5DB0E967-703C-41A0-9EB1-974105185ABF}" destId="{74132045-CA60-4962-B5B0-7CBFAFD8E614}" srcOrd="1" destOrd="0" presId="urn:microsoft.com/office/officeart/2005/8/layout/hList9"/>
    <dgm:cxn modelId="{477E89DF-BD0E-4A6A-9EAD-18A457FAA13E}" type="presParOf" srcId="{74132045-CA60-4962-B5B0-7CBFAFD8E614}" destId="{7B9857AD-86E6-4697-8122-30B3A67F524F}" srcOrd="0" destOrd="0" presId="urn:microsoft.com/office/officeart/2005/8/layout/hList9"/>
    <dgm:cxn modelId="{8C58ED95-AF9F-4046-AF57-B6BA96BE25A9}" type="presParOf" srcId="{74132045-CA60-4962-B5B0-7CBFAFD8E614}" destId="{475FB521-E5EA-4EB4-80BD-51B3041A0BAE}" srcOrd="1" destOrd="0" presId="urn:microsoft.com/office/officeart/2005/8/layout/hList9"/>
    <dgm:cxn modelId="{F734209E-2D8F-4A88-909E-014C08F1C1FA}" type="presParOf" srcId="{5DB0E967-703C-41A0-9EB1-974105185ABF}" destId="{4DBFC3B8-ABD8-4705-9102-9997F07A5B5E}" srcOrd="2" destOrd="0" presId="urn:microsoft.com/office/officeart/2005/8/layout/hList9"/>
    <dgm:cxn modelId="{3B4F9C5E-5E0C-4E1E-B44D-7CE7C57C5C3F}" type="presParOf" srcId="{4DBFC3B8-ABD8-4705-9102-9997F07A5B5E}" destId="{9B43B1CB-3BF4-4057-A351-F8AA7A394720}" srcOrd="0" destOrd="0" presId="urn:microsoft.com/office/officeart/2005/8/layout/hList9"/>
    <dgm:cxn modelId="{23CFCDFA-1D5E-49BC-9802-7A35BEFCC083}" type="presParOf" srcId="{4DBFC3B8-ABD8-4705-9102-9997F07A5B5E}" destId="{22D86927-A112-44FF-A6EE-A9D8AFA06092}" srcOrd="1" destOrd="0" presId="urn:microsoft.com/office/officeart/2005/8/layout/hList9"/>
    <dgm:cxn modelId="{CBC6CBEB-E896-4796-8DCA-06E47E05153E}" type="presParOf" srcId="{FC63AA02-06CF-496E-A69E-11349D8D3760}" destId="{CFDF4CF4-2346-44FC-89D6-FFE18B9E41A7}" srcOrd="12" destOrd="0" presId="urn:microsoft.com/office/officeart/2005/8/layout/hList9"/>
    <dgm:cxn modelId="{073263A2-6725-4C31-9314-3FEA7D6C29DE}" type="presParOf" srcId="{FC63AA02-06CF-496E-A69E-11349D8D3760}" destId="{FDBF22D7-729E-46D1-92AC-E1C2CADC9D50}" srcOrd="13" destOrd="0" presId="urn:microsoft.com/office/officeart/2005/8/layout/hList9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08BE77-886F-41C5-BAD7-1DD01684EFBE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</dgm:pt>
    <dgm:pt modelId="{FF646EA0-DFB8-4F38-B3FC-957EEED3E334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/>
            <a:t>What</a:t>
          </a:r>
          <a:endParaRPr lang="en-US" dirty="0"/>
        </a:p>
      </dgm:t>
    </dgm:pt>
    <dgm:pt modelId="{6D296ADA-CC76-420A-9C12-7F6CA3461BB6}" type="parTrans" cxnId="{B150267A-6C84-4B75-B4B7-428F34C27FB1}">
      <dgm:prSet/>
      <dgm:spPr/>
      <dgm:t>
        <a:bodyPr/>
        <a:lstStyle/>
        <a:p>
          <a:endParaRPr lang="en-US"/>
        </a:p>
      </dgm:t>
    </dgm:pt>
    <dgm:pt modelId="{230E950E-6385-4D8F-B886-386D17127887}" type="sibTrans" cxnId="{B150267A-6C84-4B75-B4B7-428F34C27FB1}">
      <dgm:prSet/>
      <dgm:spPr/>
      <dgm:t>
        <a:bodyPr/>
        <a:lstStyle/>
        <a:p>
          <a:endParaRPr lang="en-US"/>
        </a:p>
      </dgm:t>
    </dgm:pt>
    <dgm:pt modelId="{7BB40621-5EFD-4535-B74D-9AD470A257AA}">
      <dgm:prSet/>
      <dgm:spPr>
        <a:solidFill>
          <a:srgbClr val="C00000"/>
        </a:solidFill>
      </dgm:spPr>
      <dgm:t>
        <a:bodyPr/>
        <a:lstStyle/>
        <a:p>
          <a:r>
            <a:rPr lang="en-GB" dirty="0"/>
            <a:t>How</a:t>
          </a:r>
        </a:p>
      </dgm:t>
    </dgm:pt>
    <dgm:pt modelId="{E872DBA9-3FB7-451C-97CC-124A2471B398}" type="parTrans" cxnId="{D1CFCB82-18A3-4D5A-B82F-905660C1AFE2}">
      <dgm:prSet/>
      <dgm:spPr/>
      <dgm:t>
        <a:bodyPr/>
        <a:lstStyle/>
        <a:p>
          <a:endParaRPr lang="en-US"/>
        </a:p>
      </dgm:t>
    </dgm:pt>
    <dgm:pt modelId="{0C41122B-E070-48A4-8069-C035A73E4727}" type="sibTrans" cxnId="{D1CFCB82-18A3-4D5A-B82F-905660C1AFE2}">
      <dgm:prSet/>
      <dgm:spPr/>
      <dgm:t>
        <a:bodyPr/>
        <a:lstStyle/>
        <a:p>
          <a:endParaRPr lang="en-US"/>
        </a:p>
      </dgm:t>
    </dgm:pt>
    <dgm:pt modelId="{DB2DDA3F-D35B-4A92-B28C-28A065699EE5}">
      <dgm:prSet/>
      <dgm:spPr>
        <a:solidFill>
          <a:srgbClr val="C00000"/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Forecast When, Which and How much Cash is required at a ATM</a:t>
          </a:r>
        </a:p>
      </dgm:t>
    </dgm:pt>
    <dgm:pt modelId="{443BCCEC-DC7B-41F7-9B9F-6531321DDF68}" type="parTrans" cxnId="{B8F19AB9-FF97-45F4-B9D2-A5B80E075C17}">
      <dgm:prSet/>
      <dgm:spPr/>
      <dgm:t>
        <a:bodyPr/>
        <a:lstStyle/>
        <a:p>
          <a:endParaRPr lang="en-US"/>
        </a:p>
      </dgm:t>
    </dgm:pt>
    <dgm:pt modelId="{48E47B05-EBC1-4E21-B235-B1EA3C1F3646}" type="sibTrans" cxnId="{B8F19AB9-FF97-45F4-B9D2-A5B80E075C17}">
      <dgm:prSet/>
      <dgm:spPr/>
      <dgm:t>
        <a:bodyPr/>
        <a:lstStyle/>
        <a:p>
          <a:endParaRPr lang="en-US"/>
        </a:p>
      </dgm:t>
    </dgm:pt>
    <dgm:pt modelId="{D2F9CFB9-8B83-43AE-83E8-32113149B767}">
      <dgm:prSet/>
      <dgm:spPr>
        <a:solidFill>
          <a:srgbClr val="C00000"/>
        </a:solidFill>
      </dgm:spPr>
      <dgm:t>
        <a:bodyPr/>
        <a:lstStyle/>
        <a:p>
          <a:r>
            <a:rPr lang="en-GB" dirty="0"/>
            <a:t>Benefits</a:t>
          </a:r>
        </a:p>
      </dgm:t>
    </dgm:pt>
    <dgm:pt modelId="{562DEEC7-71AF-4C48-8D38-C5B5DB238338}" type="sibTrans" cxnId="{1BB8C174-A2EB-4131-A145-D9D3F47A1D98}">
      <dgm:prSet/>
      <dgm:spPr/>
      <dgm:t>
        <a:bodyPr/>
        <a:lstStyle/>
        <a:p>
          <a:endParaRPr lang="en-US"/>
        </a:p>
      </dgm:t>
    </dgm:pt>
    <dgm:pt modelId="{6CA18D83-0EAD-4F91-AF7F-1FE2DF78F1B9}" type="parTrans" cxnId="{1BB8C174-A2EB-4131-A145-D9D3F47A1D98}">
      <dgm:prSet/>
      <dgm:spPr/>
      <dgm:t>
        <a:bodyPr/>
        <a:lstStyle/>
        <a:p>
          <a:endParaRPr lang="en-US"/>
        </a:p>
      </dgm:t>
    </dgm:pt>
    <dgm:pt modelId="{24D0CB7B-F6AC-45F3-9E96-AA0E054A8E81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Ensure that ATM Machines are never out of Cash, Save on un-used Cash lying in ATM Machines</a:t>
          </a:r>
        </a:p>
      </dgm:t>
    </dgm:pt>
    <dgm:pt modelId="{2CDC2A1B-05D6-4247-82FF-795E61CAA666}" type="parTrans" cxnId="{3651B856-F991-4282-81AF-F47E76C4BCEA}">
      <dgm:prSet/>
      <dgm:spPr/>
      <dgm:t>
        <a:bodyPr/>
        <a:lstStyle/>
        <a:p>
          <a:endParaRPr lang="en-US"/>
        </a:p>
      </dgm:t>
    </dgm:pt>
    <dgm:pt modelId="{EC3DC5B6-15A5-4F58-A986-7071398FA1C5}" type="sibTrans" cxnId="{3651B856-F991-4282-81AF-F47E76C4BCEA}">
      <dgm:prSet/>
      <dgm:spPr/>
      <dgm:t>
        <a:bodyPr/>
        <a:lstStyle/>
        <a:p>
          <a:endParaRPr lang="en-US"/>
        </a:p>
      </dgm:t>
    </dgm:pt>
    <dgm:pt modelId="{3613862A-5B7A-4592-AF4A-03C2994B7F42}">
      <dgm:prSet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Use Shortest Path Algorithms to plan the Cash Van’s Route</a:t>
          </a:r>
        </a:p>
      </dgm:t>
    </dgm:pt>
    <dgm:pt modelId="{BEEEC0B1-788F-4E3C-BC7F-5710301A84ED}" type="parTrans" cxnId="{DAE42365-4BEB-49D7-986F-060F8A0A81D1}">
      <dgm:prSet/>
      <dgm:spPr/>
      <dgm:t>
        <a:bodyPr/>
        <a:lstStyle/>
        <a:p>
          <a:endParaRPr lang="en-US"/>
        </a:p>
      </dgm:t>
    </dgm:pt>
    <dgm:pt modelId="{6AF6AF4B-DBD6-4C6C-B66F-12167D3443D8}" type="sibTrans" cxnId="{DAE42365-4BEB-49D7-986F-060F8A0A81D1}">
      <dgm:prSet/>
      <dgm:spPr/>
      <dgm:t>
        <a:bodyPr/>
        <a:lstStyle/>
        <a:p>
          <a:endParaRPr lang="en-US"/>
        </a:p>
      </dgm:t>
    </dgm:pt>
    <dgm:pt modelId="{A4B8506B-14A1-4280-94D9-AA0403D90557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Optimize ATM Van Route Plans </a:t>
          </a:r>
        </a:p>
      </dgm:t>
    </dgm:pt>
    <dgm:pt modelId="{992476F4-052F-41AB-9942-553E91754297}" type="parTrans" cxnId="{92BF81C4-C8A8-4E71-B2F3-7C9D35A88A11}">
      <dgm:prSet/>
      <dgm:spPr/>
      <dgm:t>
        <a:bodyPr/>
        <a:lstStyle/>
        <a:p>
          <a:endParaRPr lang="en-US"/>
        </a:p>
      </dgm:t>
    </dgm:pt>
    <dgm:pt modelId="{4680F07E-0FAE-47EA-98BD-3E7D7B6BA028}" type="sibTrans" cxnId="{92BF81C4-C8A8-4E71-B2F3-7C9D35A88A11}">
      <dgm:prSet/>
      <dgm:spPr/>
      <dgm:t>
        <a:bodyPr/>
        <a:lstStyle/>
        <a:p>
          <a:endParaRPr lang="en-US"/>
        </a:p>
      </dgm:t>
    </dgm:pt>
    <dgm:pt modelId="{8AAACB9E-6C9E-49AD-A658-4263C45B9F92}">
      <dgm:prSet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Optimize ATM Cash Team Schedules and Routes for Optimum Usage</a:t>
          </a:r>
        </a:p>
      </dgm:t>
    </dgm:pt>
    <dgm:pt modelId="{BE0FF1AB-F1FD-42BB-9E2A-33BBA16AF7A2}" type="parTrans" cxnId="{A8BE753D-4414-4954-BD9E-BF4BF1529DC8}">
      <dgm:prSet/>
      <dgm:spPr/>
      <dgm:t>
        <a:bodyPr/>
        <a:lstStyle/>
        <a:p>
          <a:endParaRPr lang="en-US"/>
        </a:p>
      </dgm:t>
    </dgm:pt>
    <dgm:pt modelId="{F0CC9B7C-0086-413C-829D-3B78209EE279}" type="sibTrans" cxnId="{A8BE753D-4414-4954-BD9E-BF4BF1529DC8}">
      <dgm:prSet/>
      <dgm:spPr/>
      <dgm:t>
        <a:bodyPr/>
        <a:lstStyle/>
        <a:p>
          <a:endParaRPr lang="en-US"/>
        </a:p>
      </dgm:t>
    </dgm:pt>
    <dgm:pt modelId="{AAA2A4F8-6F44-4945-8525-877AFEEF9A5A}">
      <dgm:prSet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/>
            <a:t>Model on ATM Usage Stats and D</a:t>
          </a:r>
          <a:r>
            <a:rPr lang="en-US" dirty="0" err="1"/>
            <a:t>enominations</a:t>
          </a:r>
          <a:r>
            <a:rPr lang="en-US" dirty="0"/>
            <a:t> to know the Cash Requirements</a:t>
          </a:r>
          <a:endParaRPr lang="en-GB" dirty="0"/>
        </a:p>
      </dgm:t>
    </dgm:pt>
    <dgm:pt modelId="{A331607D-2B5E-4FB2-9F2F-472727C7B5F8}" type="parTrans" cxnId="{EC014D07-9F38-432D-9156-5328DD3B627B}">
      <dgm:prSet/>
      <dgm:spPr/>
      <dgm:t>
        <a:bodyPr/>
        <a:lstStyle/>
        <a:p>
          <a:endParaRPr lang="en-US"/>
        </a:p>
      </dgm:t>
    </dgm:pt>
    <dgm:pt modelId="{80628B30-1D2E-4D41-943C-00932896DFDB}" type="sibTrans" cxnId="{EC014D07-9F38-432D-9156-5328DD3B627B}">
      <dgm:prSet/>
      <dgm:spPr/>
      <dgm:t>
        <a:bodyPr/>
        <a:lstStyle/>
        <a:p>
          <a:endParaRPr lang="en-US"/>
        </a:p>
      </dgm:t>
    </dgm:pt>
    <dgm:pt modelId="{FC63AA02-06CF-496E-A69E-11349D8D3760}" type="pres">
      <dgm:prSet presAssocID="{3C08BE77-886F-41C5-BAD7-1DD01684EFBE}" presName="list" presStyleCnt="0">
        <dgm:presLayoutVars>
          <dgm:dir/>
          <dgm:animLvl val="lvl"/>
        </dgm:presLayoutVars>
      </dgm:prSet>
      <dgm:spPr/>
    </dgm:pt>
    <dgm:pt modelId="{926C6519-68BC-4BA0-8967-C8A65A6AED62}" type="pres">
      <dgm:prSet presAssocID="{FF646EA0-DFB8-4F38-B3FC-957EEED3E334}" presName="posSpace" presStyleCnt="0"/>
      <dgm:spPr/>
    </dgm:pt>
    <dgm:pt modelId="{0CC5FFED-EB52-4175-BBFD-E04138FD2055}" type="pres">
      <dgm:prSet presAssocID="{FF646EA0-DFB8-4F38-B3FC-957EEED3E334}" presName="vertFlow" presStyleCnt="0"/>
      <dgm:spPr/>
    </dgm:pt>
    <dgm:pt modelId="{8E14BF0E-D9FA-4965-A4CA-BC12B811A1DC}" type="pres">
      <dgm:prSet presAssocID="{FF646EA0-DFB8-4F38-B3FC-957EEED3E334}" presName="topSpace" presStyleCnt="0"/>
      <dgm:spPr/>
    </dgm:pt>
    <dgm:pt modelId="{E7A4A5C4-FE05-4047-869A-A9A4958FA2B0}" type="pres">
      <dgm:prSet presAssocID="{FF646EA0-DFB8-4F38-B3FC-957EEED3E334}" presName="firstComp" presStyleCnt="0"/>
      <dgm:spPr/>
    </dgm:pt>
    <dgm:pt modelId="{9E5095ED-E526-45EE-93CA-619640F29DD0}" type="pres">
      <dgm:prSet presAssocID="{FF646EA0-DFB8-4F38-B3FC-957EEED3E334}" presName="firstChild" presStyleLbl="bgAccFollowNode1" presStyleIdx="0" presStyleCnt="6"/>
      <dgm:spPr>
        <a:noFill/>
        <a:ln>
          <a:solidFill>
            <a:schemeClr val="tx1">
              <a:alpha val="90000"/>
            </a:schemeClr>
          </a:solidFill>
        </a:ln>
      </dgm:spPr>
    </dgm:pt>
    <dgm:pt modelId="{9BB0F3F0-69F5-44FE-9A4C-B806CC684706}" type="pres">
      <dgm:prSet presAssocID="{FF646EA0-DFB8-4F38-B3FC-957EEED3E334}" presName="firstChildTx" presStyleLbl="bgAccFollowNode1" presStyleIdx="0" presStyleCnt="6">
        <dgm:presLayoutVars>
          <dgm:bulletEnabled val="1"/>
        </dgm:presLayoutVars>
      </dgm:prSet>
      <dgm:spPr/>
    </dgm:pt>
    <dgm:pt modelId="{7D9B32A4-3E09-495A-8FBC-3AE1A56E6727}" type="pres">
      <dgm:prSet presAssocID="{8AAACB9E-6C9E-49AD-A658-4263C45B9F92}" presName="comp" presStyleCnt="0"/>
      <dgm:spPr/>
    </dgm:pt>
    <dgm:pt modelId="{08F6C294-6B26-484F-AE5F-0FF8E4CC837E}" type="pres">
      <dgm:prSet presAssocID="{8AAACB9E-6C9E-49AD-A658-4263C45B9F92}" presName="child" presStyleLbl="bgAccFollowNode1" presStyleIdx="1" presStyleCnt="6"/>
      <dgm:spPr/>
    </dgm:pt>
    <dgm:pt modelId="{AC5D20FA-D1BE-4109-A10F-38F68A643F7B}" type="pres">
      <dgm:prSet presAssocID="{8AAACB9E-6C9E-49AD-A658-4263C45B9F92}" presName="childTx" presStyleLbl="bgAccFollowNode1" presStyleIdx="1" presStyleCnt="6">
        <dgm:presLayoutVars>
          <dgm:bulletEnabled val="1"/>
        </dgm:presLayoutVars>
      </dgm:prSet>
      <dgm:spPr/>
    </dgm:pt>
    <dgm:pt modelId="{A96BA2C0-05D1-4BA0-A408-0C12FF80064E}" type="pres">
      <dgm:prSet presAssocID="{FF646EA0-DFB8-4F38-B3FC-957EEED3E334}" presName="negSpace" presStyleCnt="0"/>
      <dgm:spPr/>
    </dgm:pt>
    <dgm:pt modelId="{5433D2F1-4796-41FE-B638-DF76D872542D}" type="pres">
      <dgm:prSet presAssocID="{FF646EA0-DFB8-4F38-B3FC-957EEED3E334}" presName="circle" presStyleLbl="node1" presStyleIdx="0" presStyleCnt="3"/>
      <dgm:spPr/>
    </dgm:pt>
    <dgm:pt modelId="{2E047BC8-BBBA-4E94-9E6B-2FD5D75C1F0E}" type="pres">
      <dgm:prSet presAssocID="{230E950E-6385-4D8F-B886-386D17127887}" presName="transSpace" presStyleCnt="0"/>
      <dgm:spPr/>
    </dgm:pt>
    <dgm:pt modelId="{3955EB91-8D98-499B-BD28-222A80700949}" type="pres">
      <dgm:prSet presAssocID="{7BB40621-5EFD-4535-B74D-9AD470A257AA}" presName="posSpace" presStyleCnt="0"/>
      <dgm:spPr/>
    </dgm:pt>
    <dgm:pt modelId="{60BF64E2-C354-4472-B784-67876DCCE374}" type="pres">
      <dgm:prSet presAssocID="{7BB40621-5EFD-4535-B74D-9AD470A257AA}" presName="vertFlow" presStyleCnt="0"/>
      <dgm:spPr/>
    </dgm:pt>
    <dgm:pt modelId="{A9CC1E36-101F-4ADD-A1CA-537EB6012A88}" type="pres">
      <dgm:prSet presAssocID="{7BB40621-5EFD-4535-B74D-9AD470A257AA}" presName="topSpace" presStyleCnt="0"/>
      <dgm:spPr/>
    </dgm:pt>
    <dgm:pt modelId="{7F6BABC2-FFFD-4496-A72F-A1FF47709135}" type="pres">
      <dgm:prSet presAssocID="{7BB40621-5EFD-4535-B74D-9AD470A257AA}" presName="firstComp" presStyleCnt="0"/>
      <dgm:spPr/>
    </dgm:pt>
    <dgm:pt modelId="{E24E5F41-40BA-48AF-89E8-A6B0BE058EB2}" type="pres">
      <dgm:prSet presAssocID="{7BB40621-5EFD-4535-B74D-9AD470A257AA}" presName="firstChild" presStyleLbl="bgAccFollowNode1" presStyleIdx="2" presStyleCnt="6"/>
      <dgm:spPr>
        <a:noFill/>
        <a:ln>
          <a:solidFill>
            <a:schemeClr val="tx1">
              <a:alpha val="90000"/>
            </a:schemeClr>
          </a:solidFill>
        </a:ln>
      </dgm:spPr>
    </dgm:pt>
    <dgm:pt modelId="{D67987BF-987A-42C4-93A1-1F26F0542618}" type="pres">
      <dgm:prSet presAssocID="{7BB40621-5EFD-4535-B74D-9AD470A257AA}" presName="firstChildTx" presStyleLbl="bgAccFollowNode1" presStyleIdx="2" presStyleCnt="6">
        <dgm:presLayoutVars>
          <dgm:bulletEnabled val="1"/>
        </dgm:presLayoutVars>
      </dgm:prSet>
      <dgm:spPr>
        <a:solidFill>
          <a:srgbClr val="C00000"/>
        </a:solidFill>
        <a:ln>
          <a:solidFill>
            <a:schemeClr val="tx1">
              <a:alpha val="90000"/>
            </a:schemeClr>
          </a:solidFill>
        </a:ln>
      </dgm:spPr>
    </dgm:pt>
    <dgm:pt modelId="{9F880541-01FB-4658-898F-E2BE7B8C7739}" type="pres">
      <dgm:prSet presAssocID="{3613862A-5B7A-4592-AF4A-03C2994B7F42}" presName="comp" presStyleCnt="0"/>
      <dgm:spPr/>
    </dgm:pt>
    <dgm:pt modelId="{484A57C3-EE88-407A-BCA7-DFF655A6D5B0}" type="pres">
      <dgm:prSet presAssocID="{3613862A-5B7A-4592-AF4A-03C2994B7F42}" presName="child" presStyleLbl="bgAccFollowNode1" presStyleIdx="3" presStyleCnt="6"/>
      <dgm:spPr/>
    </dgm:pt>
    <dgm:pt modelId="{596684DF-2F6E-43DD-8B0E-5FE15A08BB9A}" type="pres">
      <dgm:prSet presAssocID="{3613862A-5B7A-4592-AF4A-03C2994B7F42}" presName="childTx" presStyleLbl="bgAccFollowNode1" presStyleIdx="3" presStyleCnt="6">
        <dgm:presLayoutVars>
          <dgm:bulletEnabled val="1"/>
        </dgm:presLayoutVars>
      </dgm:prSet>
      <dgm:spPr/>
    </dgm:pt>
    <dgm:pt modelId="{7B06CCB1-2020-4808-8560-04CDCB845BAA}" type="pres">
      <dgm:prSet presAssocID="{7BB40621-5EFD-4535-B74D-9AD470A257AA}" presName="negSpace" presStyleCnt="0"/>
      <dgm:spPr/>
    </dgm:pt>
    <dgm:pt modelId="{90924701-968F-47F2-8AE0-56DDCEA10785}" type="pres">
      <dgm:prSet presAssocID="{7BB40621-5EFD-4535-B74D-9AD470A257AA}" presName="circle" presStyleLbl="node1" presStyleIdx="1" presStyleCnt="3"/>
      <dgm:spPr/>
    </dgm:pt>
    <dgm:pt modelId="{DC250874-D200-4C8A-8F6C-DD95272822AA}" type="pres">
      <dgm:prSet presAssocID="{0C41122B-E070-48A4-8069-C035A73E4727}" presName="transSpace" presStyleCnt="0"/>
      <dgm:spPr/>
    </dgm:pt>
    <dgm:pt modelId="{9B08108B-A46C-429A-A057-3C3904DDC743}" type="pres">
      <dgm:prSet presAssocID="{D2F9CFB9-8B83-43AE-83E8-32113149B767}" presName="posSpace" presStyleCnt="0"/>
      <dgm:spPr/>
    </dgm:pt>
    <dgm:pt modelId="{5DB0E967-703C-41A0-9EB1-974105185ABF}" type="pres">
      <dgm:prSet presAssocID="{D2F9CFB9-8B83-43AE-83E8-32113149B767}" presName="vertFlow" presStyleCnt="0"/>
      <dgm:spPr/>
    </dgm:pt>
    <dgm:pt modelId="{1B31AEA6-D117-4731-9EA2-DEC359703227}" type="pres">
      <dgm:prSet presAssocID="{D2F9CFB9-8B83-43AE-83E8-32113149B767}" presName="topSpace" presStyleCnt="0"/>
      <dgm:spPr/>
    </dgm:pt>
    <dgm:pt modelId="{74132045-CA60-4962-B5B0-7CBFAFD8E614}" type="pres">
      <dgm:prSet presAssocID="{D2F9CFB9-8B83-43AE-83E8-32113149B767}" presName="firstComp" presStyleCnt="0"/>
      <dgm:spPr/>
    </dgm:pt>
    <dgm:pt modelId="{7B9857AD-86E6-4697-8122-30B3A67F524F}" type="pres">
      <dgm:prSet presAssocID="{D2F9CFB9-8B83-43AE-83E8-32113149B767}" presName="firstChild" presStyleLbl="bgAccFollowNode1" presStyleIdx="4" presStyleCnt="6"/>
      <dgm:spPr>
        <a:noFill/>
        <a:ln>
          <a:solidFill>
            <a:schemeClr val="tx1">
              <a:alpha val="90000"/>
            </a:schemeClr>
          </a:solidFill>
        </a:ln>
      </dgm:spPr>
    </dgm:pt>
    <dgm:pt modelId="{475FB521-E5EA-4EB4-80BD-51B3041A0BAE}" type="pres">
      <dgm:prSet presAssocID="{D2F9CFB9-8B83-43AE-83E8-32113149B767}" presName="firstChildTx" presStyleLbl="bgAccFollowNode1" presStyleIdx="4" presStyleCnt="6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BFF90DCF-70FB-49B9-9CF7-146100EBF846}" type="pres">
      <dgm:prSet presAssocID="{A4B8506B-14A1-4280-94D9-AA0403D90557}" presName="comp" presStyleCnt="0"/>
      <dgm:spPr/>
    </dgm:pt>
    <dgm:pt modelId="{5B09F731-FC5B-4289-91E2-113AEC49BD4C}" type="pres">
      <dgm:prSet presAssocID="{A4B8506B-14A1-4280-94D9-AA0403D90557}" presName="child" presStyleLbl="bgAccFollowNode1" presStyleIdx="5" presStyleCnt="6"/>
      <dgm:spPr/>
    </dgm:pt>
    <dgm:pt modelId="{92D4847A-E641-47B4-9E61-3918D0CD2B67}" type="pres">
      <dgm:prSet presAssocID="{A4B8506B-14A1-4280-94D9-AA0403D90557}" presName="childTx" presStyleLbl="bgAccFollowNode1" presStyleIdx="5" presStyleCnt="6">
        <dgm:presLayoutVars>
          <dgm:bulletEnabled val="1"/>
        </dgm:presLayoutVars>
      </dgm:prSet>
      <dgm:spPr/>
    </dgm:pt>
    <dgm:pt modelId="{CFDF4CF4-2346-44FC-89D6-FFE18B9E41A7}" type="pres">
      <dgm:prSet presAssocID="{D2F9CFB9-8B83-43AE-83E8-32113149B767}" presName="negSpace" presStyleCnt="0"/>
      <dgm:spPr/>
    </dgm:pt>
    <dgm:pt modelId="{FDBF22D7-729E-46D1-92AC-E1C2CADC9D50}" type="pres">
      <dgm:prSet presAssocID="{D2F9CFB9-8B83-43AE-83E8-32113149B767}" presName="circle" presStyleLbl="node1" presStyleIdx="2" presStyleCnt="3"/>
      <dgm:spPr/>
    </dgm:pt>
  </dgm:ptLst>
  <dgm:cxnLst>
    <dgm:cxn modelId="{EC014D07-9F38-432D-9156-5328DD3B627B}" srcId="{7BB40621-5EFD-4535-B74D-9AD470A257AA}" destId="{AAA2A4F8-6F44-4945-8525-877AFEEF9A5A}" srcOrd="0" destOrd="0" parTransId="{A331607D-2B5E-4FB2-9F2F-472727C7B5F8}" sibTransId="{80628B30-1D2E-4D41-943C-00932896DFDB}"/>
    <dgm:cxn modelId="{C182EC13-9670-47B0-9FDA-20D5F4C41B90}" type="presOf" srcId="{A4B8506B-14A1-4280-94D9-AA0403D90557}" destId="{92D4847A-E641-47B4-9E61-3918D0CD2B67}" srcOrd="1" destOrd="0" presId="urn:microsoft.com/office/officeart/2005/8/layout/hList9"/>
    <dgm:cxn modelId="{F15F1630-93DD-4560-8618-E64226B5E0BA}" type="presOf" srcId="{8AAACB9E-6C9E-49AD-A658-4263C45B9F92}" destId="{08F6C294-6B26-484F-AE5F-0FF8E4CC837E}" srcOrd="0" destOrd="0" presId="urn:microsoft.com/office/officeart/2005/8/layout/hList9"/>
    <dgm:cxn modelId="{B671CA32-AE3C-4B8C-BBE0-BA6887619D32}" type="presOf" srcId="{DB2DDA3F-D35B-4A92-B28C-28A065699EE5}" destId="{9E5095ED-E526-45EE-93CA-619640F29DD0}" srcOrd="0" destOrd="0" presId="urn:microsoft.com/office/officeart/2005/8/layout/hList9"/>
    <dgm:cxn modelId="{3266BB3A-2279-4C0A-9A12-0596C5D30895}" type="presOf" srcId="{3613862A-5B7A-4592-AF4A-03C2994B7F42}" destId="{596684DF-2F6E-43DD-8B0E-5FE15A08BB9A}" srcOrd="1" destOrd="0" presId="urn:microsoft.com/office/officeart/2005/8/layout/hList9"/>
    <dgm:cxn modelId="{A8BE753D-4414-4954-BD9E-BF4BF1529DC8}" srcId="{FF646EA0-DFB8-4F38-B3FC-957EEED3E334}" destId="{8AAACB9E-6C9E-49AD-A658-4263C45B9F92}" srcOrd="1" destOrd="0" parTransId="{BE0FF1AB-F1FD-42BB-9E2A-33BBA16AF7A2}" sibTransId="{F0CC9B7C-0086-413C-829D-3B78209EE279}"/>
    <dgm:cxn modelId="{47472540-003E-4001-823F-79C2B5AE324A}" type="presOf" srcId="{DB2DDA3F-D35B-4A92-B28C-28A065699EE5}" destId="{9BB0F3F0-69F5-44FE-9A4C-B806CC684706}" srcOrd="1" destOrd="0" presId="urn:microsoft.com/office/officeart/2005/8/layout/hList9"/>
    <dgm:cxn modelId="{DAE42365-4BEB-49D7-986F-060F8A0A81D1}" srcId="{7BB40621-5EFD-4535-B74D-9AD470A257AA}" destId="{3613862A-5B7A-4592-AF4A-03C2994B7F42}" srcOrd="1" destOrd="0" parTransId="{BEEEC0B1-788F-4E3C-BC7F-5710301A84ED}" sibTransId="{6AF6AF4B-DBD6-4C6C-B66F-12167D3443D8}"/>
    <dgm:cxn modelId="{4662E045-B953-4EC0-8A89-EA272BCFCB49}" type="presOf" srcId="{D2F9CFB9-8B83-43AE-83E8-32113149B767}" destId="{FDBF22D7-729E-46D1-92AC-E1C2CADC9D50}" srcOrd="0" destOrd="0" presId="urn:microsoft.com/office/officeart/2005/8/layout/hList9"/>
    <dgm:cxn modelId="{5C668F48-77EE-40A0-85BA-931AABDDD7A0}" type="presOf" srcId="{8AAACB9E-6C9E-49AD-A658-4263C45B9F92}" destId="{AC5D20FA-D1BE-4109-A10F-38F68A643F7B}" srcOrd="1" destOrd="0" presId="urn:microsoft.com/office/officeart/2005/8/layout/hList9"/>
    <dgm:cxn modelId="{4F124070-448C-4441-8C88-14F006E31B73}" type="presOf" srcId="{A4B8506B-14A1-4280-94D9-AA0403D90557}" destId="{5B09F731-FC5B-4289-91E2-113AEC49BD4C}" srcOrd="0" destOrd="0" presId="urn:microsoft.com/office/officeart/2005/8/layout/hList9"/>
    <dgm:cxn modelId="{1BB8C174-A2EB-4131-A145-D9D3F47A1D98}" srcId="{3C08BE77-886F-41C5-BAD7-1DD01684EFBE}" destId="{D2F9CFB9-8B83-43AE-83E8-32113149B767}" srcOrd="2" destOrd="0" parTransId="{6CA18D83-0EAD-4F91-AF7F-1FE2DF78F1B9}" sibTransId="{562DEEC7-71AF-4C48-8D38-C5B5DB238338}"/>
    <dgm:cxn modelId="{3651B856-F991-4282-81AF-F47E76C4BCEA}" srcId="{D2F9CFB9-8B83-43AE-83E8-32113149B767}" destId="{24D0CB7B-F6AC-45F3-9E96-AA0E054A8E81}" srcOrd="0" destOrd="0" parTransId="{2CDC2A1B-05D6-4247-82FF-795E61CAA666}" sibTransId="{EC3DC5B6-15A5-4F58-A986-7071398FA1C5}"/>
    <dgm:cxn modelId="{B150267A-6C84-4B75-B4B7-428F34C27FB1}" srcId="{3C08BE77-886F-41C5-BAD7-1DD01684EFBE}" destId="{FF646EA0-DFB8-4F38-B3FC-957EEED3E334}" srcOrd="0" destOrd="0" parTransId="{6D296ADA-CC76-420A-9C12-7F6CA3461BB6}" sibTransId="{230E950E-6385-4D8F-B886-386D17127887}"/>
    <dgm:cxn modelId="{D1CFCB82-18A3-4D5A-B82F-905660C1AFE2}" srcId="{3C08BE77-886F-41C5-BAD7-1DD01684EFBE}" destId="{7BB40621-5EFD-4535-B74D-9AD470A257AA}" srcOrd="1" destOrd="0" parTransId="{E872DBA9-3FB7-451C-97CC-124A2471B398}" sibTransId="{0C41122B-E070-48A4-8069-C035A73E4727}"/>
    <dgm:cxn modelId="{07EAC39C-5CE6-4274-B605-2DFCC9F9C6F9}" type="presOf" srcId="{AAA2A4F8-6F44-4945-8525-877AFEEF9A5A}" destId="{E24E5F41-40BA-48AF-89E8-A6B0BE058EB2}" srcOrd="0" destOrd="0" presId="urn:microsoft.com/office/officeart/2005/8/layout/hList9"/>
    <dgm:cxn modelId="{F5D581B0-6E24-4254-8031-F52FF4F138D0}" type="presOf" srcId="{3613862A-5B7A-4592-AF4A-03C2994B7F42}" destId="{484A57C3-EE88-407A-BCA7-DFF655A6D5B0}" srcOrd="0" destOrd="0" presId="urn:microsoft.com/office/officeart/2005/8/layout/hList9"/>
    <dgm:cxn modelId="{06EBDAB3-E85F-4827-892C-846AAE474C2B}" type="presOf" srcId="{AAA2A4F8-6F44-4945-8525-877AFEEF9A5A}" destId="{D67987BF-987A-42C4-93A1-1F26F0542618}" srcOrd="1" destOrd="0" presId="urn:microsoft.com/office/officeart/2005/8/layout/hList9"/>
    <dgm:cxn modelId="{B8F19AB9-FF97-45F4-B9D2-A5B80E075C17}" srcId="{FF646EA0-DFB8-4F38-B3FC-957EEED3E334}" destId="{DB2DDA3F-D35B-4A92-B28C-28A065699EE5}" srcOrd="0" destOrd="0" parTransId="{443BCCEC-DC7B-41F7-9B9F-6531321DDF68}" sibTransId="{48E47B05-EBC1-4E21-B235-B1EA3C1F3646}"/>
    <dgm:cxn modelId="{CBDFBFBE-AA01-4D56-9A43-523FCF6A5C87}" type="presOf" srcId="{24D0CB7B-F6AC-45F3-9E96-AA0E054A8E81}" destId="{7B9857AD-86E6-4697-8122-30B3A67F524F}" srcOrd="0" destOrd="0" presId="urn:microsoft.com/office/officeart/2005/8/layout/hList9"/>
    <dgm:cxn modelId="{E83766BF-7C88-4958-8CBA-47434DC6B70D}" type="presOf" srcId="{24D0CB7B-F6AC-45F3-9E96-AA0E054A8E81}" destId="{475FB521-E5EA-4EB4-80BD-51B3041A0BAE}" srcOrd="1" destOrd="0" presId="urn:microsoft.com/office/officeart/2005/8/layout/hList9"/>
    <dgm:cxn modelId="{92BF81C4-C8A8-4E71-B2F3-7C9D35A88A11}" srcId="{D2F9CFB9-8B83-43AE-83E8-32113149B767}" destId="{A4B8506B-14A1-4280-94D9-AA0403D90557}" srcOrd="1" destOrd="0" parTransId="{992476F4-052F-41AB-9942-553E91754297}" sibTransId="{4680F07E-0FAE-47EA-98BD-3E7D7B6BA028}"/>
    <dgm:cxn modelId="{7EB94FD6-F6B9-44BF-B752-AA0D1AA30C35}" type="presOf" srcId="{3C08BE77-886F-41C5-BAD7-1DD01684EFBE}" destId="{FC63AA02-06CF-496E-A69E-11349D8D3760}" srcOrd="0" destOrd="0" presId="urn:microsoft.com/office/officeart/2005/8/layout/hList9"/>
    <dgm:cxn modelId="{583AEBE8-D397-4A32-A77C-E76492E00150}" type="presOf" srcId="{FF646EA0-DFB8-4F38-B3FC-957EEED3E334}" destId="{5433D2F1-4796-41FE-B638-DF76D872542D}" srcOrd="0" destOrd="0" presId="urn:microsoft.com/office/officeart/2005/8/layout/hList9"/>
    <dgm:cxn modelId="{75F496EA-38BB-40B3-BBAB-4E80B0E6A519}" type="presOf" srcId="{7BB40621-5EFD-4535-B74D-9AD470A257AA}" destId="{90924701-968F-47F2-8AE0-56DDCEA10785}" srcOrd="0" destOrd="0" presId="urn:microsoft.com/office/officeart/2005/8/layout/hList9"/>
    <dgm:cxn modelId="{E43EDF0F-5990-4D8B-84CD-938C838664E4}" type="presParOf" srcId="{FC63AA02-06CF-496E-A69E-11349D8D3760}" destId="{926C6519-68BC-4BA0-8967-C8A65A6AED62}" srcOrd="0" destOrd="0" presId="urn:microsoft.com/office/officeart/2005/8/layout/hList9"/>
    <dgm:cxn modelId="{0F152BD4-D770-41E3-BDC1-CFDDFB6CDE9B}" type="presParOf" srcId="{FC63AA02-06CF-496E-A69E-11349D8D3760}" destId="{0CC5FFED-EB52-4175-BBFD-E04138FD2055}" srcOrd="1" destOrd="0" presId="urn:microsoft.com/office/officeart/2005/8/layout/hList9"/>
    <dgm:cxn modelId="{86DE88DA-4A65-494D-A6B2-425CECE3D4BE}" type="presParOf" srcId="{0CC5FFED-EB52-4175-BBFD-E04138FD2055}" destId="{8E14BF0E-D9FA-4965-A4CA-BC12B811A1DC}" srcOrd="0" destOrd="0" presId="urn:microsoft.com/office/officeart/2005/8/layout/hList9"/>
    <dgm:cxn modelId="{6A56E22F-FA34-4C8A-BCC2-976E73A91B1C}" type="presParOf" srcId="{0CC5FFED-EB52-4175-BBFD-E04138FD2055}" destId="{E7A4A5C4-FE05-4047-869A-A9A4958FA2B0}" srcOrd="1" destOrd="0" presId="urn:microsoft.com/office/officeart/2005/8/layout/hList9"/>
    <dgm:cxn modelId="{ACEDE5AB-615E-4B4B-B0A1-C0E935F5AFB8}" type="presParOf" srcId="{E7A4A5C4-FE05-4047-869A-A9A4958FA2B0}" destId="{9E5095ED-E526-45EE-93CA-619640F29DD0}" srcOrd="0" destOrd="0" presId="urn:microsoft.com/office/officeart/2005/8/layout/hList9"/>
    <dgm:cxn modelId="{000D1B27-1C5C-43A5-8118-ECD35089301F}" type="presParOf" srcId="{E7A4A5C4-FE05-4047-869A-A9A4958FA2B0}" destId="{9BB0F3F0-69F5-44FE-9A4C-B806CC684706}" srcOrd="1" destOrd="0" presId="urn:microsoft.com/office/officeart/2005/8/layout/hList9"/>
    <dgm:cxn modelId="{0C491F26-99A0-476D-AEF3-4D88325C6433}" type="presParOf" srcId="{0CC5FFED-EB52-4175-BBFD-E04138FD2055}" destId="{7D9B32A4-3E09-495A-8FBC-3AE1A56E6727}" srcOrd="2" destOrd="0" presId="urn:microsoft.com/office/officeart/2005/8/layout/hList9"/>
    <dgm:cxn modelId="{E3EC966B-CF96-4F42-98FC-7093645BE7A4}" type="presParOf" srcId="{7D9B32A4-3E09-495A-8FBC-3AE1A56E6727}" destId="{08F6C294-6B26-484F-AE5F-0FF8E4CC837E}" srcOrd="0" destOrd="0" presId="urn:microsoft.com/office/officeart/2005/8/layout/hList9"/>
    <dgm:cxn modelId="{4823FED4-A5E9-4135-8A8C-85CAE70A7572}" type="presParOf" srcId="{7D9B32A4-3E09-495A-8FBC-3AE1A56E6727}" destId="{AC5D20FA-D1BE-4109-A10F-38F68A643F7B}" srcOrd="1" destOrd="0" presId="urn:microsoft.com/office/officeart/2005/8/layout/hList9"/>
    <dgm:cxn modelId="{7A07648F-1CE0-4FE4-A28B-E37950F7E90C}" type="presParOf" srcId="{FC63AA02-06CF-496E-A69E-11349D8D3760}" destId="{A96BA2C0-05D1-4BA0-A408-0C12FF80064E}" srcOrd="2" destOrd="0" presId="urn:microsoft.com/office/officeart/2005/8/layout/hList9"/>
    <dgm:cxn modelId="{24958EBB-219B-45CA-A193-0F5B6D1D44C4}" type="presParOf" srcId="{FC63AA02-06CF-496E-A69E-11349D8D3760}" destId="{5433D2F1-4796-41FE-B638-DF76D872542D}" srcOrd="3" destOrd="0" presId="urn:microsoft.com/office/officeart/2005/8/layout/hList9"/>
    <dgm:cxn modelId="{6BF17850-6D14-4F1B-9CEA-33D449AE4C6F}" type="presParOf" srcId="{FC63AA02-06CF-496E-A69E-11349D8D3760}" destId="{2E047BC8-BBBA-4E94-9E6B-2FD5D75C1F0E}" srcOrd="4" destOrd="0" presId="urn:microsoft.com/office/officeart/2005/8/layout/hList9"/>
    <dgm:cxn modelId="{F6783C44-E395-4124-8806-F32E1877EC60}" type="presParOf" srcId="{FC63AA02-06CF-496E-A69E-11349D8D3760}" destId="{3955EB91-8D98-499B-BD28-222A80700949}" srcOrd="5" destOrd="0" presId="urn:microsoft.com/office/officeart/2005/8/layout/hList9"/>
    <dgm:cxn modelId="{1211926D-C6CF-4ABA-8134-A8C1149A5950}" type="presParOf" srcId="{FC63AA02-06CF-496E-A69E-11349D8D3760}" destId="{60BF64E2-C354-4472-B784-67876DCCE374}" srcOrd="6" destOrd="0" presId="urn:microsoft.com/office/officeart/2005/8/layout/hList9"/>
    <dgm:cxn modelId="{4974DD87-B256-4952-81F7-0EDC0E1608C9}" type="presParOf" srcId="{60BF64E2-C354-4472-B784-67876DCCE374}" destId="{A9CC1E36-101F-4ADD-A1CA-537EB6012A88}" srcOrd="0" destOrd="0" presId="urn:microsoft.com/office/officeart/2005/8/layout/hList9"/>
    <dgm:cxn modelId="{3F3FC28D-F0E3-4AC7-A643-CB4D866DFD04}" type="presParOf" srcId="{60BF64E2-C354-4472-B784-67876DCCE374}" destId="{7F6BABC2-FFFD-4496-A72F-A1FF47709135}" srcOrd="1" destOrd="0" presId="urn:microsoft.com/office/officeart/2005/8/layout/hList9"/>
    <dgm:cxn modelId="{5209AA1E-26D1-4314-9FB9-8332831A4E71}" type="presParOf" srcId="{7F6BABC2-FFFD-4496-A72F-A1FF47709135}" destId="{E24E5F41-40BA-48AF-89E8-A6B0BE058EB2}" srcOrd="0" destOrd="0" presId="urn:microsoft.com/office/officeart/2005/8/layout/hList9"/>
    <dgm:cxn modelId="{E480FC06-D6B4-409F-A660-13D38B09119D}" type="presParOf" srcId="{7F6BABC2-FFFD-4496-A72F-A1FF47709135}" destId="{D67987BF-987A-42C4-93A1-1F26F0542618}" srcOrd="1" destOrd="0" presId="urn:microsoft.com/office/officeart/2005/8/layout/hList9"/>
    <dgm:cxn modelId="{E9405B1F-44B5-46CB-A596-6FEF14E35667}" type="presParOf" srcId="{60BF64E2-C354-4472-B784-67876DCCE374}" destId="{9F880541-01FB-4658-898F-E2BE7B8C7739}" srcOrd="2" destOrd="0" presId="urn:microsoft.com/office/officeart/2005/8/layout/hList9"/>
    <dgm:cxn modelId="{690A6388-4CE0-40DE-A089-8E9D6E056B3E}" type="presParOf" srcId="{9F880541-01FB-4658-898F-E2BE7B8C7739}" destId="{484A57C3-EE88-407A-BCA7-DFF655A6D5B0}" srcOrd="0" destOrd="0" presId="urn:microsoft.com/office/officeart/2005/8/layout/hList9"/>
    <dgm:cxn modelId="{EF8C613D-297F-4760-ABD1-363C7E1F4EB3}" type="presParOf" srcId="{9F880541-01FB-4658-898F-E2BE7B8C7739}" destId="{596684DF-2F6E-43DD-8B0E-5FE15A08BB9A}" srcOrd="1" destOrd="0" presId="urn:microsoft.com/office/officeart/2005/8/layout/hList9"/>
    <dgm:cxn modelId="{8C2045C4-75F2-4505-AD09-22259C36428F}" type="presParOf" srcId="{FC63AA02-06CF-496E-A69E-11349D8D3760}" destId="{7B06CCB1-2020-4808-8560-04CDCB845BAA}" srcOrd="7" destOrd="0" presId="urn:microsoft.com/office/officeart/2005/8/layout/hList9"/>
    <dgm:cxn modelId="{24E3EFCC-898E-42A1-AD17-A3EBD9908926}" type="presParOf" srcId="{FC63AA02-06CF-496E-A69E-11349D8D3760}" destId="{90924701-968F-47F2-8AE0-56DDCEA10785}" srcOrd="8" destOrd="0" presId="urn:microsoft.com/office/officeart/2005/8/layout/hList9"/>
    <dgm:cxn modelId="{0B5C4D63-9299-445E-825B-6964B01CB3F4}" type="presParOf" srcId="{FC63AA02-06CF-496E-A69E-11349D8D3760}" destId="{DC250874-D200-4C8A-8F6C-DD95272822AA}" srcOrd="9" destOrd="0" presId="urn:microsoft.com/office/officeart/2005/8/layout/hList9"/>
    <dgm:cxn modelId="{842B50EE-F2FA-48A3-A34D-596A30AAF358}" type="presParOf" srcId="{FC63AA02-06CF-496E-A69E-11349D8D3760}" destId="{9B08108B-A46C-429A-A057-3C3904DDC743}" srcOrd="10" destOrd="0" presId="urn:microsoft.com/office/officeart/2005/8/layout/hList9"/>
    <dgm:cxn modelId="{3AB2C676-A395-4580-88C2-5675616602FB}" type="presParOf" srcId="{FC63AA02-06CF-496E-A69E-11349D8D3760}" destId="{5DB0E967-703C-41A0-9EB1-974105185ABF}" srcOrd="11" destOrd="0" presId="urn:microsoft.com/office/officeart/2005/8/layout/hList9"/>
    <dgm:cxn modelId="{FBD63F13-4E7A-472C-A5C2-4E87F9693A97}" type="presParOf" srcId="{5DB0E967-703C-41A0-9EB1-974105185ABF}" destId="{1B31AEA6-D117-4731-9EA2-DEC359703227}" srcOrd="0" destOrd="0" presId="urn:microsoft.com/office/officeart/2005/8/layout/hList9"/>
    <dgm:cxn modelId="{34E8D6DC-BBEF-4810-B2BE-765292F78876}" type="presParOf" srcId="{5DB0E967-703C-41A0-9EB1-974105185ABF}" destId="{74132045-CA60-4962-B5B0-7CBFAFD8E614}" srcOrd="1" destOrd="0" presId="urn:microsoft.com/office/officeart/2005/8/layout/hList9"/>
    <dgm:cxn modelId="{917E1CDA-F626-4823-86ED-6AF47100B7B2}" type="presParOf" srcId="{74132045-CA60-4962-B5B0-7CBFAFD8E614}" destId="{7B9857AD-86E6-4697-8122-30B3A67F524F}" srcOrd="0" destOrd="0" presId="urn:microsoft.com/office/officeart/2005/8/layout/hList9"/>
    <dgm:cxn modelId="{40EC7929-BD88-4865-9FA8-8A61D59F2ED1}" type="presParOf" srcId="{74132045-CA60-4962-B5B0-7CBFAFD8E614}" destId="{475FB521-E5EA-4EB4-80BD-51B3041A0BAE}" srcOrd="1" destOrd="0" presId="urn:microsoft.com/office/officeart/2005/8/layout/hList9"/>
    <dgm:cxn modelId="{5F833262-E70B-45B8-AE32-7F5FAFB0B2D8}" type="presParOf" srcId="{5DB0E967-703C-41A0-9EB1-974105185ABF}" destId="{BFF90DCF-70FB-49B9-9CF7-146100EBF846}" srcOrd="2" destOrd="0" presId="urn:microsoft.com/office/officeart/2005/8/layout/hList9"/>
    <dgm:cxn modelId="{7B82DDFF-5473-45DF-B2FD-5A90AFB3C73F}" type="presParOf" srcId="{BFF90DCF-70FB-49B9-9CF7-146100EBF846}" destId="{5B09F731-FC5B-4289-91E2-113AEC49BD4C}" srcOrd="0" destOrd="0" presId="urn:microsoft.com/office/officeart/2005/8/layout/hList9"/>
    <dgm:cxn modelId="{BF2A2FA8-1304-4EDE-B36C-9334BC007F13}" type="presParOf" srcId="{BFF90DCF-70FB-49B9-9CF7-146100EBF846}" destId="{92D4847A-E641-47B4-9E61-3918D0CD2B67}" srcOrd="1" destOrd="0" presId="urn:microsoft.com/office/officeart/2005/8/layout/hList9"/>
    <dgm:cxn modelId="{4266F84C-F844-4F0B-A185-892BB9BB1471}" type="presParOf" srcId="{FC63AA02-06CF-496E-A69E-11349D8D3760}" destId="{CFDF4CF4-2346-44FC-89D6-FFE18B9E41A7}" srcOrd="12" destOrd="0" presId="urn:microsoft.com/office/officeart/2005/8/layout/hList9"/>
    <dgm:cxn modelId="{081E691C-57F4-410E-BA86-6643699B4EDC}" type="presParOf" srcId="{FC63AA02-06CF-496E-A69E-11349D8D3760}" destId="{FDBF22D7-729E-46D1-92AC-E1C2CADC9D50}" srcOrd="13" destOrd="0" presId="urn:microsoft.com/office/officeart/2005/8/layout/hList9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82A53-6FD3-472C-9C7E-356B25C1C047}">
      <dsp:nvSpPr>
        <dsp:cNvPr id="0" name=""/>
        <dsp:cNvSpPr/>
      </dsp:nvSpPr>
      <dsp:spPr>
        <a:xfrm>
          <a:off x="1266824" y="1392350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Segment the customers into Distinct and Detailed Categories </a:t>
          </a:r>
          <a:endParaRPr lang="en-US" sz="1400" kern="1200" dirty="0"/>
        </a:p>
      </dsp:txBody>
      <dsp:txXfrm>
        <a:off x="1646575" y="1392350"/>
        <a:ext cx="1993693" cy="1583087"/>
      </dsp:txXfrm>
    </dsp:sp>
    <dsp:sp modelId="{190E3EFA-F2D0-4C0D-AD7E-089C4F4CE263}">
      <dsp:nvSpPr>
        <dsp:cNvPr id="0" name=""/>
        <dsp:cNvSpPr/>
      </dsp:nvSpPr>
      <dsp:spPr>
        <a:xfrm>
          <a:off x="987" y="759431"/>
          <a:ext cx="1582296" cy="1582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</a:t>
          </a:r>
        </a:p>
      </dsp:txBody>
      <dsp:txXfrm>
        <a:off x="232709" y="991153"/>
        <a:ext cx="1118852" cy="1118852"/>
      </dsp:txXfrm>
    </dsp:sp>
    <dsp:sp modelId="{EFB84017-2D45-426F-BDDC-57E96835DC0C}">
      <dsp:nvSpPr>
        <dsp:cNvPr id="0" name=""/>
        <dsp:cNvSpPr/>
      </dsp:nvSpPr>
      <dsp:spPr>
        <a:xfrm>
          <a:off x="5222565" y="1392350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Use Clustering on 360</a:t>
          </a:r>
          <a:r>
            <a:rPr lang="en-SG" sz="1200" kern="1200" baseline="30000" dirty="0"/>
            <a:t>o</a:t>
          </a:r>
          <a:r>
            <a:rPr lang="en-SG" sz="1200" kern="1200" dirty="0"/>
            <a:t> view of Customer covering Demographics, Transactions and Social Profiles</a:t>
          </a:r>
          <a:endParaRPr lang="en-US" sz="12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5602316" y="1392350"/>
        <a:ext cx="1993693" cy="1583087"/>
      </dsp:txXfrm>
    </dsp:sp>
    <dsp:sp modelId="{D4D40A98-D37D-47DA-A4CF-069BF4BC2484}">
      <dsp:nvSpPr>
        <dsp:cNvPr id="0" name=""/>
        <dsp:cNvSpPr/>
      </dsp:nvSpPr>
      <dsp:spPr>
        <a:xfrm>
          <a:off x="3956728" y="759431"/>
          <a:ext cx="1582296" cy="1582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</a:t>
          </a:r>
        </a:p>
      </dsp:txBody>
      <dsp:txXfrm>
        <a:off x="4188450" y="991153"/>
        <a:ext cx="1118852" cy="1118852"/>
      </dsp:txXfrm>
    </dsp:sp>
    <dsp:sp modelId="{FACD7219-99AF-4FA4-AB14-525E0A467457}">
      <dsp:nvSpPr>
        <dsp:cNvPr id="0" name=""/>
        <dsp:cNvSpPr/>
      </dsp:nvSpPr>
      <dsp:spPr>
        <a:xfrm>
          <a:off x="9178307" y="1392350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Helps pitch a product that relates specifically to that Segment</a:t>
          </a:r>
          <a:endParaRPr lang="en-US" sz="1400" kern="1200" dirty="0"/>
        </a:p>
      </dsp:txBody>
      <dsp:txXfrm>
        <a:off x="9558058" y="1392350"/>
        <a:ext cx="1993693" cy="1583087"/>
      </dsp:txXfrm>
    </dsp:sp>
    <dsp:sp modelId="{E548C730-C8E2-4290-A5E8-53287119DAFE}">
      <dsp:nvSpPr>
        <dsp:cNvPr id="0" name=""/>
        <dsp:cNvSpPr/>
      </dsp:nvSpPr>
      <dsp:spPr>
        <a:xfrm>
          <a:off x="9178307" y="2975437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Helps penetrate the market niches to a greater extent</a:t>
          </a:r>
          <a:endParaRPr lang="en-US" sz="1400" kern="1200" dirty="0"/>
        </a:p>
      </dsp:txBody>
      <dsp:txXfrm>
        <a:off x="9558058" y="2975437"/>
        <a:ext cx="1993693" cy="1583087"/>
      </dsp:txXfrm>
    </dsp:sp>
    <dsp:sp modelId="{401531FD-8EC7-4657-A829-E949B7612B7B}">
      <dsp:nvSpPr>
        <dsp:cNvPr id="0" name=""/>
        <dsp:cNvSpPr/>
      </dsp:nvSpPr>
      <dsp:spPr>
        <a:xfrm>
          <a:off x="7912469" y="759431"/>
          <a:ext cx="1582296" cy="1582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Benefits</a:t>
          </a:r>
        </a:p>
      </dsp:txBody>
      <dsp:txXfrm>
        <a:off x="8144191" y="991153"/>
        <a:ext cx="1118852" cy="1118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095ED-E526-45EE-93CA-619640F29DD0}">
      <dsp:nvSpPr>
        <dsp:cNvPr id="0" name=""/>
        <dsp:cNvSpPr/>
      </dsp:nvSpPr>
      <dsp:spPr>
        <a:xfrm>
          <a:off x="1266824" y="1392350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Identify Combination of Products where Purchasing one usually Leads to Purchasing the Other</a:t>
          </a:r>
        </a:p>
      </dsp:txBody>
      <dsp:txXfrm>
        <a:off x="1646575" y="1392350"/>
        <a:ext cx="1993693" cy="1583087"/>
      </dsp:txXfrm>
    </dsp:sp>
    <dsp:sp modelId="{383E5FFC-A9BF-4790-BB6C-FF228347D944}">
      <dsp:nvSpPr>
        <dsp:cNvPr id="0" name=""/>
        <dsp:cNvSpPr/>
      </dsp:nvSpPr>
      <dsp:spPr>
        <a:xfrm>
          <a:off x="1266824" y="2975437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Identify the next Logical Product to be offered to the customer that has the highest Take Rate</a:t>
          </a:r>
        </a:p>
      </dsp:txBody>
      <dsp:txXfrm>
        <a:off x="1646575" y="2975437"/>
        <a:ext cx="1993693" cy="1583087"/>
      </dsp:txXfrm>
    </dsp:sp>
    <dsp:sp modelId="{5433D2F1-4796-41FE-B638-DF76D872542D}">
      <dsp:nvSpPr>
        <dsp:cNvPr id="0" name=""/>
        <dsp:cNvSpPr/>
      </dsp:nvSpPr>
      <dsp:spPr>
        <a:xfrm>
          <a:off x="987" y="759431"/>
          <a:ext cx="1582296" cy="1582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What</a:t>
          </a:r>
          <a:endParaRPr lang="en-US" sz="2600" kern="1200" dirty="0"/>
        </a:p>
      </dsp:txBody>
      <dsp:txXfrm>
        <a:off x="232709" y="991153"/>
        <a:ext cx="1118852" cy="1118852"/>
      </dsp:txXfrm>
    </dsp:sp>
    <dsp:sp modelId="{E24E5F41-40BA-48AF-89E8-A6B0BE058EB2}">
      <dsp:nvSpPr>
        <dsp:cNvPr id="0" name=""/>
        <dsp:cNvSpPr/>
      </dsp:nvSpPr>
      <dsp:spPr>
        <a:xfrm>
          <a:off x="5222565" y="1392350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Use Correlation Analysis between Products</a:t>
          </a:r>
        </a:p>
      </dsp:txBody>
      <dsp:txXfrm>
        <a:off x="5602316" y="1392350"/>
        <a:ext cx="1993693" cy="1583087"/>
      </dsp:txXfrm>
    </dsp:sp>
    <dsp:sp modelId="{57A4E4BC-8057-4BC2-8446-2CF5FFDFBF8E}">
      <dsp:nvSpPr>
        <dsp:cNvPr id="0" name=""/>
        <dsp:cNvSpPr/>
      </dsp:nvSpPr>
      <dsp:spPr>
        <a:xfrm>
          <a:off x="5222565" y="2975437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Use Product Purchase Event History to Model When and Which Product should be offered</a:t>
          </a:r>
        </a:p>
      </dsp:txBody>
      <dsp:txXfrm>
        <a:off x="5602316" y="2975437"/>
        <a:ext cx="1993693" cy="1583087"/>
      </dsp:txXfrm>
    </dsp:sp>
    <dsp:sp modelId="{90924701-968F-47F2-8AE0-56DDCEA10785}">
      <dsp:nvSpPr>
        <dsp:cNvPr id="0" name=""/>
        <dsp:cNvSpPr/>
      </dsp:nvSpPr>
      <dsp:spPr>
        <a:xfrm>
          <a:off x="3956728" y="759431"/>
          <a:ext cx="1582296" cy="1582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How</a:t>
          </a:r>
        </a:p>
      </dsp:txBody>
      <dsp:txXfrm>
        <a:off x="4188450" y="991153"/>
        <a:ext cx="1118852" cy="1118852"/>
      </dsp:txXfrm>
    </dsp:sp>
    <dsp:sp modelId="{7B9857AD-86E6-4697-8122-30B3A67F524F}">
      <dsp:nvSpPr>
        <dsp:cNvPr id="0" name=""/>
        <dsp:cNvSpPr/>
      </dsp:nvSpPr>
      <dsp:spPr>
        <a:xfrm>
          <a:off x="9178307" y="1392350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Increase Take Rate of Campaigns</a:t>
          </a:r>
          <a:endParaRPr lang="en-GB" sz="1600" kern="1200" dirty="0"/>
        </a:p>
      </dsp:txBody>
      <dsp:txXfrm>
        <a:off x="9558058" y="1392350"/>
        <a:ext cx="1993693" cy="1583087"/>
      </dsp:txXfrm>
    </dsp:sp>
    <dsp:sp modelId="{1E568AB3-2D28-4386-A054-0CB9EA86A342}">
      <dsp:nvSpPr>
        <dsp:cNvPr id="0" name=""/>
        <dsp:cNvSpPr/>
      </dsp:nvSpPr>
      <dsp:spPr>
        <a:xfrm>
          <a:off x="9178307" y="2975437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Control the offers made to customers and avoid spamming customers with non productive campaigns</a:t>
          </a:r>
        </a:p>
      </dsp:txBody>
      <dsp:txXfrm>
        <a:off x="9558058" y="2975437"/>
        <a:ext cx="1993693" cy="1583087"/>
      </dsp:txXfrm>
    </dsp:sp>
    <dsp:sp modelId="{FDBF22D7-729E-46D1-92AC-E1C2CADC9D50}">
      <dsp:nvSpPr>
        <dsp:cNvPr id="0" name=""/>
        <dsp:cNvSpPr/>
      </dsp:nvSpPr>
      <dsp:spPr>
        <a:xfrm>
          <a:off x="7912469" y="759431"/>
          <a:ext cx="1582296" cy="1582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Benefits</a:t>
          </a:r>
        </a:p>
      </dsp:txBody>
      <dsp:txXfrm>
        <a:off x="8144191" y="991153"/>
        <a:ext cx="1118852" cy="1118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095ED-E526-45EE-93CA-619640F29DD0}">
      <dsp:nvSpPr>
        <dsp:cNvPr id="0" name=""/>
        <dsp:cNvSpPr/>
      </dsp:nvSpPr>
      <dsp:spPr>
        <a:xfrm>
          <a:off x="1266824" y="1392350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Analyze Frequent Call Center Call Reasons, Analyze Events that Lead Up to the Call</a:t>
          </a:r>
        </a:p>
      </dsp:txBody>
      <dsp:txXfrm>
        <a:off x="1646575" y="1392350"/>
        <a:ext cx="1993693" cy="1583087"/>
      </dsp:txXfrm>
    </dsp:sp>
    <dsp:sp modelId="{D265ACD1-0427-4367-A224-87DEB2B37AAB}">
      <dsp:nvSpPr>
        <dsp:cNvPr id="0" name=""/>
        <dsp:cNvSpPr/>
      </dsp:nvSpPr>
      <dsp:spPr>
        <a:xfrm>
          <a:off x="1266824" y="2975437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Access Call Center Logs and Mine the Free Text Comments</a:t>
          </a:r>
        </a:p>
      </dsp:txBody>
      <dsp:txXfrm>
        <a:off x="1646575" y="2975437"/>
        <a:ext cx="1993693" cy="1583087"/>
      </dsp:txXfrm>
    </dsp:sp>
    <dsp:sp modelId="{5433D2F1-4796-41FE-B638-DF76D872542D}">
      <dsp:nvSpPr>
        <dsp:cNvPr id="0" name=""/>
        <dsp:cNvSpPr/>
      </dsp:nvSpPr>
      <dsp:spPr>
        <a:xfrm>
          <a:off x="987" y="759431"/>
          <a:ext cx="1582296" cy="1582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What</a:t>
          </a:r>
          <a:endParaRPr lang="en-US" sz="2600" kern="1200" dirty="0"/>
        </a:p>
      </dsp:txBody>
      <dsp:txXfrm>
        <a:off x="232709" y="991153"/>
        <a:ext cx="1118852" cy="1118852"/>
      </dsp:txXfrm>
    </dsp:sp>
    <dsp:sp modelId="{E24E5F41-40BA-48AF-89E8-A6B0BE058EB2}">
      <dsp:nvSpPr>
        <dsp:cNvPr id="0" name=""/>
        <dsp:cNvSpPr/>
      </dsp:nvSpPr>
      <dsp:spPr>
        <a:xfrm>
          <a:off x="5222565" y="1392350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Use Link Analytics to identify sequence of events that lead up to the call</a:t>
          </a:r>
        </a:p>
      </dsp:txBody>
      <dsp:txXfrm>
        <a:off x="5602316" y="1392350"/>
        <a:ext cx="1993693" cy="1583087"/>
      </dsp:txXfrm>
    </dsp:sp>
    <dsp:sp modelId="{3C2E888E-E3B4-4E30-B680-3C801E933A77}">
      <dsp:nvSpPr>
        <dsp:cNvPr id="0" name=""/>
        <dsp:cNvSpPr/>
      </dsp:nvSpPr>
      <dsp:spPr>
        <a:xfrm>
          <a:off x="5222565" y="2975437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Use NLP to analyze and identify Products and Sentiments from Call Center Comments</a:t>
          </a:r>
        </a:p>
      </dsp:txBody>
      <dsp:txXfrm>
        <a:off x="5602316" y="2975437"/>
        <a:ext cx="1993693" cy="1583087"/>
      </dsp:txXfrm>
    </dsp:sp>
    <dsp:sp modelId="{90924701-968F-47F2-8AE0-56DDCEA10785}">
      <dsp:nvSpPr>
        <dsp:cNvPr id="0" name=""/>
        <dsp:cNvSpPr/>
      </dsp:nvSpPr>
      <dsp:spPr>
        <a:xfrm>
          <a:off x="3956728" y="759431"/>
          <a:ext cx="1582296" cy="1582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How</a:t>
          </a:r>
        </a:p>
      </dsp:txBody>
      <dsp:txXfrm>
        <a:off x="4188450" y="991153"/>
        <a:ext cx="1118852" cy="1118852"/>
      </dsp:txXfrm>
    </dsp:sp>
    <dsp:sp modelId="{7B9857AD-86E6-4697-8122-30B3A67F524F}">
      <dsp:nvSpPr>
        <dsp:cNvPr id="0" name=""/>
        <dsp:cNvSpPr/>
      </dsp:nvSpPr>
      <dsp:spPr>
        <a:xfrm>
          <a:off x="9178307" y="1392350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Reduce Call Volumes</a:t>
          </a:r>
        </a:p>
      </dsp:txBody>
      <dsp:txXfrm>
        <a:off x="9558058" y="1392350"/>
        <a:ext cx="1993693" cy="1583087"/>
      </dsp:txXfrm>
    </dsp:sp>
    <dsp:sp modelId="{3EA6A3E7-20BA-44D8-8644-5039C96CD7A1}">
      <dsp:nvSpPr>
        <dsp:cNvPr id="0" name=""/>
        <dsp:cNvSpPr/>
      </dsp:nvSpPr>
      <dsp:spPr>
        <a:xfrm>
          <a:off x="9178307" y="2975437"/>
          <a:ext cx="2373444" cy="158308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Manage Call Center Workforce by Forecasting Call Volumes</a:t>
          </a:r>
        </a:p>
      </dsp:txBody>
      <dsp:txXfrm>
        <a:off x="9558058" y="2975437"/>
        <a:ext cx="1993693" cy="1583087"/>
      </dsp:txXfrm>
    </dsp:sp>
    <dsp:sp modelId="{FDBF22D7-729E-46D1-92AC-E1C2CADC9D50}">
      <dsp:nvSpPr>
        <dsp:cNvPr id="0" name=""/>
        <dsp:cNvSpPr/>
      </dsp:nvSpPr>
      <dsp:spPr>
        <a:xfrm>
          <a:off x="7912469" y="759431"/>
          <a:ext cx="1582296" cy="1582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Benefits</a:t>
          </a:r>
        </a:p>
      </dsp:txBody>
      <dsp:txXfrm>
        <a:off x="8144191" y="991153"/>
        <a:ext cx="1118852" cy="1118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095ED-E526-45EE-93CA-619640F29DD0}">
      <dsp:nvSpPr>
        <dsp:cNvPr id="0" name=""/>
        <dsp:cNvSpPr/>
      </dsp:nvSpPr>
      <dsp:spPr>
        <a:xfrm>
          <a:off x="1266824" y="1392350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Identify</a:t>
          </a:r>
          <a:r>
            <a:rPr lang="en-GB" sz="1600" kern="1200" baseline="0" dirty="0"/>
            <a:t> which Transactions are Suspicious and either Flag them for Analysis or Block them</a:t>
          </a:r>
          <a:endParaRPr lang="en-GB" sz="1600" kern="1200" dirty="0"/>
        </a:p>
      </dsp:txBody>
      <dsp:txXfrm>
        <a:off x="1646575" y="1392350"/>
        <a:ext cx="1993693" cy="1583087"/>
      </dsp:txXfrm>
    </dsp:sp>
    <dsp:sp modelId="{5433D2F1-4796-41FE-B638-DF76D872542D}">
      <dsp:nvSpPr>
        <dsp:cNvPr id="0" name=""/>
        <dsp:cNvSpPr/>
      </dsp:nvSpPr>
      <dsp:spPr>
        <a:xfrm>
          <a:off x="987" y="759431"/>
          <a:ext cx="1582296" cy="1582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What</a:t>
          </a:r>
          <a:endParaRPr lang="en-US" sz="2600" kern="1200" dirty="0"/>
        </a:p>
      </dsp:txBody>
      <dsp:txXfrm>
        <a:off x="232709" y="991153"/>
        <a:ext cx="1118852" cy="1118852"/>
      </dsp:txXfrm>
    </dsp:sp>
    <dsp:sp modelId="{E24E5F41-40BA-48AF-89E8-A6B0BE058EB2}">
      <dsp:nvSpPr>
        <dsp:cNvPr id="0" name=""/>
        <dsp:cNvSpPr/>
      </dsp:nvSpPr>
      <dsp:spPr>
        <a:xfrm>
          <a:off x="5222565" y="1392350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Capture customers Locations, Networks, WIFI, Mobile MAC, etc and History of Transactions and Transaction Volume</a:t>
          </a:r>
        </a:p>
      </dsp:txBody>
      <dsp:txXfrm>
        <a:off x="5602316" y="1392350"/>
        <a:ext cx="1993693" cy="1583087"/>
      </dsp:txXfrm>
    </dsp:sp>
    <dsp:sp modelId="{AEABCD54-FB96-48B5-AB5D-A3C487ACFA2F}">
      <dsp:nvSpPr>
        <dsp:cNvPr id="0" name=""/>
        <dsp:cNvSpPr/>
      </dsp:nvSpPr>
      <dsp:spPr>
        <a:xfrm>
          <a:off x="5222565" y="2975437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Identify Transactions from new/unknown locations or deviating from past Transaction History for possible Fraud</a:t>
          </a:r>
        </a:p>
      </dsp:txBody>
      <dsp:txXfrm>
        <a:off x="5602316" y="2975437"/>
        <a:ext cx="1993693" cy="1583087"/>
      </dsp:txXfrm>
    </dsp:sp>
    <dsp:sp modelId="{90924701-968F-47F2-8AE0-56DDCEA10785}">
      <dsp:nvSpPr>
        <dsp:cNvPr id="0" name=""/>
        <dsp:cNvSpPr/>
      </dsp:nvSpPr>
      <dsp:spPr>
        <a:xfrm>
          <a:off x="3956728" y="759431"/>
          <a:ext cx="1582296" cy="1582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How</a:t>
          </a:r>
        </a:p>
      </dsp:txBody>
      <dsp:txXfrm>
        <a:off x="4188450" y="991153"/>
        <a:ext cx="1118852" cy="1118852"/>
      </dsp:txXfrm>
    </dsp:sp>
    <dsp:sp modelId="{7B9857AD-86E6-4697-8122-30B3A67F524F}">
      <dsp:nvSpPr>
        <dsp:cNvPr id="0" name=""/>
        <dsp:cNvSpPr/>
      </dsp:nvSpPr>
      <dsp:spPr>
        <a:xfrm>
          <a:off x="9178307" y="1392350"/>
          <a:ext cx="2373444" cy="158308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Reduce Fraud, Track Fraudulent Customers, IP, MAC, WIFI etc to maintain a Black List</a:t>
          </a:r>
        </a:p>
      </dsp:txBody>
      <dsp:txXfrm>
        <a:off x="9558058" y="1392350"/>
        <a:ext cx="1993693" cy="1583087"/>
      </dsp:txXfrm>
    </dsp:sp>
    <dsp:sp modelId="{9B43B1CB-3BF4-4057-A351-F8AA7A394720}">
      <dsp:nvSpPr>
        <dsp:cNvPr id="0" name=""/>
        <dsp:cNvSpPr/>
      </dsp:nvSpPr>
      <dsp:spPr>
        <a:xfrm>
          <a:off x="9178307" y="2975437"/>
          <a:ext cx="2373444" cy="158308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Improve Customer Satisfaction and safeguard Customers </a:t>
          </a:r>
          <a:r>
            <a:rPr lang="en-GB" sz="1600" kern="1200" dirty="0" err="1"/>
            <a:t>Intrests</a:t>
          </a:r>
          <a:r>
            <a:rPr lang="en-GB" sz="1600" kern="1200" dirty="0"/>
            <a:t> </a:t>
          </a:r>
        </a:p>
      </dsp:txBody>
      <dsp:txXfrm>
        <a:off x="9558058" y="2975437"/>
        <a:ext cx="1993693" cy="1583087"/>
      </dsp:txXfrm>
    </dsp:sp>
    <dsp:sp modelId="{FDBF22D7-729E-46D1-92AC-E1C2CADC9D50}">
      <dsp:nvSpPr>
        <dsp:cNvPr id="0" name=""/>
        <dsp:cNvSpPr/>
      </dsp:nvSpPr>
      <dsp:spPr>
        <a:xfrm>
          <a:off x="7912469" y="759431"/>
          <a:ext cx="1582296" cy="1582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Benefits</a:t>
          </a:r>
        </a:p>
      </dsp:txBody>
      <dsp:txXfrm>
        <a:off x="8144191" y="991153"/>
        <a:ext cx="1118852" cy="11188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095ED-E526-45EE-93CA-619640F29DD0}">
      <dsp:nvSpPr>
        <dsp:cNvPr id="0" name=""/>
        <dsp:cNvSpPr/>
      </dsp:nvSpPr>
      <dsp:spPr>
        <a:xfrm>
          <a:off x="1153096" y="1287069"/>
          <a:ext cx="2160370" cy="144096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Forecast When, Which and How much Cash is required at a ATM</a:t>
          </a:r>
        </a:p>
      </dsp:txBody>
      <dsp:txXfrm>
        <a:off x="1498755" y="1287069"/>
        <a:ext cx="1814711" cy="1440967"/>
      </dsp:txXfrm>
    </dsp:sp>
    <dsp:sp modelId="{08F6C294-6B26-484F-AE5F-0FF8E4CC837E}">
      <dsp:nvSpPr>
        <dsp:cNvPr id="0" name=""/>
        <dsp:cNvSpPr/>
      </dsp:nvSpPr>
      <dsp:spPr>
        <a:xfrm>
          <a:off x="1153096" y="2728036"/>
          <a:ext cx="2160370" cy="144096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Optimize ATM Cash Team Schedules and Routes for Optimum Usage</a:t>
          </a:r>
        </a:p>
      </dsp:txBody>
      <dsp:txXfrm>
        <a:off x="1498755" y="2728036"/>
        <a:ext cx="1814711" cy="1440967"/>
      </dsp:txXfrm>
    </dsp:sp>
    <dsp:sp modelId="{5433D2F1-4796-41FE-B638-DF76D872542D}">
      <dsp:nvSpPr>
        <dsp:cNvPr id="0" name=""/>
        <dsp:cNvSpPr/>
      </dsp:nvSpPr>
      <dsp:spPr>
        <a:xfrm>
          <a:off x="898" y="710971"/>
          <a:ext cx="1440246" cy="144024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What</a:t>
          </a:r>
          <a:endParaRPr lang="en-US" sz="2400" kern="1200" dirty="0"/>
        </a:p>
      </dsp:txBody>
      <dsp:txXfrm>
        <a:off x="211817" y="921890"/>
        <a:ext cx="1018408" cy="1018408"/>
      </dsp:txXfrm>
    </dsp:sp>
    <dsp:sp modelId="{E24E5F41-40BA-48AF-89E8-A6B0BE058EB2}">
      <dsp:nvSpPr>
        <dsp:cNvPr id="0" name=""/>
        <dsp:cNvSpPr/>
      </dsp:nvSpPr>
      <dsp:spPr>
        <a:xfrm>
          <a:off x="4753713" y="1287069"/>
          <a:ext cx="2160370" cy="144096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Model on ATM Usage Stats and D</a:t>
          </a:r>
          <a:r>
            <a:rPr lang="en-US" sz="1600" kern="1200" dirty="0" err="1"/>
            <a:t>enominations</a:t>
          </a:r>
          <a:r>
            <a:rPr lang="en-US" sz="1600" kern="1200" dirty="0"/>
            <a:t> to know the Cash Requirements</a:t>
          </a:r>
          <a:endParaRPr lang="en-GB" sz="1600" kern="1200" dirty="0"/>
        </a:p>
      </dsp:txBody>
      <dsp:txXfrm>
        <a:off x="5099372" y="1287069"/>
        <a:ext cx="1814711" cy="1440967"/>
      </dsp:txXfrm>
    </dsp:sp>
    <dsp:sp modelId="{484A57C3-EE88-407A-BCA7-DFF655A6D5B0}">
      <dsp:nvSpPr>
        <dsp:cNvPr id="0" name=""/>
        <dsp:cNvSpPr/>
      </dsp:nvSpPr>
      <dsp:spPr>
        <a:xfrm>
          <a:off x="4753713" y="2728036"/>
          <a:ext cx="2160370" cy="144096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Use Shortest Path Algorithms to plan the Cash Van’s Route</a:t>
          </a:r>
        </a:p>
      </dsp:txBody>
      <dsp:txXfrm>
        <a:off x="5099372" y="2728036"/>
        <a:ext cx="1814711" cy="1440967"/>
      </dsp:txXfrm>
    </dsp:sp>
    <dsp:sp modelId="{90924701-968F-47F2-8AE0-56DDCEA10785}">
      <dsp:nvSpPr>
        <dsp:cNvPr id="0" name=""/>
        <dsp:cNvSpPr/>
      </dsp:nvSpPr>
      <dsp:spPr>
        <a:xfrm>
          <a:off x="3601515" y="710971"/>
          <a:ext cx="1440246" cy="144024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How</a:t>
          </a:r>
        </a:p>
      </dsp:txBody>
      <dsp:txXfrm>
        <a:off x="3812434" y="921890"/>
        <a:ext cx="1018408" cy="1018408"/>
      </dsp:txXfrm>
    </dsp:sp>
    <dsp:sp modelId="{7B9857AD-86E6-4697-8122-30B3A67F524F}">
      <dsp:nvSpPr>
        <dsp:cNvPr id="0" name=""/>
        <dsp:cNvSpPr/>
      </dsp:nvSpPr>
      <dsp:spPr>
        <a:xfrm>
          <a:off x="8354330" y="1287069"/>
          <a:ext cx="2160370" cy="1440967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Ensure that ATM Machines are never out of Cash, Save on un-used Cash lying in ATM Machines</a:t>
          </a:r>
        </a:p>
      </dsp:txBody>
      <dsp:txXfrm>
        <a:off x="8699990" y="1287069"/>
        <a:ext cx="1814711" cy="1440967"/>
      </dsp:txXfrm>
    </dsp:sp>
    <dsp:sp modelId="{5B09F731-FC5B-4289-91E2-113AEC49BD4C}">
      <dsp:nvSpPr>
        <dsp:cNvPr id="0" name=""/>
        <dsp:cNvSpPr/>
      </dsp:nvSpPr>
      <dsp:spPr>
        <a:xfrm>
          <a:off x="8354330" y="2728036"/>
          <a:ext cx="2160370" cy="144096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Optimize ATM Van Route Plans </a:t>
          </a:r>
        </a:p>
      </dsp:txBody>
      <dsp:txXfrm>
        <a:off x="8699990" y="2728036"/>
        <a:ext cx="1814711" cy="1440967"/>
      </dsp:txXfrm>
    </dsp:sp>
    <dsp:sp modelId="{FDBF22D7-729E-46D1-92AC-E1C2CADC9D50}">
      <dsp:nvSpPr>
        <dsp:cNvPr id="0" name=""/>
        <dsp:cNvSpPr/>
      </dsp:nvSpPr>
      <dsp:spPr>
        <a:xfrm>
          <a:off x="7202133" y="710971"/>
          <a:ext cx="1440246" cy="144024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Benefits</a:t>
          </a:r>
        </a:p>
      </dsp:txBody>
      <dsp:txXfrm>
        <a:off x="7413052" y="921890"/>
        <a:ext cx="1018408" cy="1018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DEE5F-1118-48E0-81FE-692E00CD7ED8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1E28-DA07-4A05-AC37-6E5901D3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61E28-DA07-4A05-AC37-6E5901D3FA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E3BA2378-12B9-425D-82BF-7094456C6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D27345A9-4BEF-44CA-872C-459BBF691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7C94D295-0B2B-4336-B362-21432D13B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F189B2-1C35-4AB9-B029-8FCA4959CF8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8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FAADC5DA-F99A-4E73-A060-AB21E60050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5B68BB-303C-4153-BCA6-1A1F92C4FAA6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E604013-26A0-4A06-8FC6-152E3D82C4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8246FB8-82AB-4801-984D-477661BCC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41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26718660-02E7-4305-A73E-0332DBE408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E357D74D-91A0-4D95-AA63-A2C95A9C2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E8B98F45-34EA-4EA9-B556-073F9A4954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86A3F1-72C5-4598-90ED-4AF2DA291BC2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4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C71C53BA-AB82-4B25-8473-98343BB1E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A3CFDF-0AE9-4A27-8204-DD8D7022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51F5747A-72FC-4628-86B7-7271C1555C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258ABF-605B-43C8-84DA-A6D5047414CD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85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51A10843-693B-4ED9-AF85-21E45667D3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25C334E4-30FF-49D3-A4A6-0E48C9E34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B2A1C122-4BBD-4435-A392-35CF5B2BE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81CEDF-1FE4-404B-ABCC-2C7738A56B76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08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A27C537E-17D7-4A7C-A8FF-B58CE1F41B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03AF34FD-C293-43DD-8686-4AA9152B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476F5649-853E-4F14-950E-94C1CE8FC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58C4D7-E9FC-4ED1-B8F7-2169E922C8BD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30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70A427DD-A87B-4B4A-BC5F-20B58F1774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29862157-00B1-4A89-A3D4-7DAA8566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3DA00FDE-867F-4B25-B95A-3C3FDDED3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E8A7C4-B1DA-40E2-AB49-4462E8EBC584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5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A23A34B3-137B-4801-A15E-D26B70AA4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C8C22AE4-610E-4A3A-8617-C9D5D7DF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3234BEEE-07F7-4CA7-AE52-EFB94B5E5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5037C0-969D-4C0C-B90F-FAEC191551E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935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08538D26-D176-42B1-9642-D990952F7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668466A7-4706-45D3-9815-8A0772B49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586F7514-FC4E-4B40-9EE6-0ACEABD9C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5BB8D1-BDB2-4F8A-A0A4-74EE76EC6F7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01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B0445B7F-EBD4-4D61-A9B8-FC45F9751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0F098EC4-396C-47F3-97C4-158DCCBCD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4CA55E12-2121-44C7-8201-2AC3D96879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1A424C-51C2-4508-A5E9-F906AE88188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4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830146D-62A4-4F07-B2D7-4927287F8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A22B08-CA42-46E7-80F8-EA512D1E7FE8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67CFA24-669C-4EEF-AE81-B7F886B0D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4D5BA35-FB28-4D1B-A064-F6D3F0788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1828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12CD3227-D4FC-4B35-9195-743BF340DD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E14108-9945-4CF5-A98A-CCB80E79071C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78235FC7-1D36-4A29-AA1C-3F06BBF241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78E8F44-8B41-4DD8-8717-AECDF251A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03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MapReduce "Map（</a:t>
            </a:r>
            <a:r>
              <a:rPr lang="zh-CN" altLang="en-US" dirty="0"/>
              <a:t>映射）</a:t>
            </a:r>
            <a:r>
              <a:rPr lang="en-US" altLang="zh-CN" dirty="0"/>
              <a:t>"</a:t>
            </a:r>
            <a:r>
              <a:rPr lang="zh-CN" altLang="en-US" dirty="0"/>
              <a:t>和</a:t>
            </a:r>
            <a:r>
              <a:rPr lang="en-US" altLang="zh-CN" dirty="0"/>
              <a:t>"</a:t>
            </a:r>
            <a:r>
              <a:rPr lang="en-US" dirty="0"/>
              <a:t>Reduce（</a:t>
            </a:r>
            <a:r>
              <a:rPr lang="zh-CN" altLang="en-US" dirty="0"/>
              <a:t>归约）</a:t>
            </a:r>
            <a:r>
              <a:rPr lang="en-US" altLang="zh-CN" dirty="0"/>
              <a:t>“ :</a:t>
            </a:r>
            <a:r>
              <a:rPr lang="zh-CN" altLang="en-US" b="1" dirty="0"/>
              <a:t>映射和化简</a:t>
            </a: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是一个能够对大量数据进行分布式处理的软件框架。具有可靠、高效、可伸缩的特点。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hadoop2.0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还包括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br>
              <a:rPr lang="zh-CN" altLang="en-US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 Hadoop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的分布式文件系统。是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体系中数据存储管理的基础。它是一个高度容错的系统，能检测和应对硬件故障，用于在低成本的通用硬件上运行。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简化了文件的一致性模型，通过流式数据访问，提供高吞吐量应用程序数据访问功能，适合带有大型数据集的应用程序。</a:t>
            </a:r>
            <a:endParaRPr lang="zh-CN" altLang="en-US" dirty="0"/>
          </a:p>
          <a:p>
            <a:br>
              <a:rPr lang="zh-CN" altLang="en-US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（分布式计算框架）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是一种计算模型，用以进行大数据量的计算。其中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对数据集上的独立元素进行指定的操作，生成键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值对形式中间结果。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则对中间结果中相同“键”的所有“值”进行规约，以得到最终结果。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这样的功能划分，非常适合在大量计算机组成的分布式并行环境里进行数据处理。</a:t>
            </a:r>
            <a:endParaRPr lang="zh-CN" altLang="en-US" dirty="0"/>
          </a:p>
          <a:p>
            <a:br>
              <a:rPr lang="zh-CN" altLang="en-US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（基于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的数据仓库）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定义了一种类似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的查询语言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(HQL),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转化为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上执行。通常用于离线分析。</a:t>
            </a:r>
            <a:endParaRPr lang="zh-CN" altLang="en-US" dirty="0"/>
          </a:p>
          <a:p>
            <a:br>
              <a:rPr lang="zh-CN" altLang="en-US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（分布式列存数据库）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是一个针对结构化数据的可伸缩、高可靠、高性能、分布式和面向列的动态模式数据库。和传统关系数据库不同，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的数据模型：增强的稀疏排序映射表（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Key/Value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），其中，键由行关键字、列关键字和时间戳构成。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提供了对大规模数据的随机、实时读写访问，同时，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中保存的数据可以使用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来处理，它将数据存储和并行计算完美地结合在一起。</a:t>
            </a:r>
            <a:endParaRPr lang="zh-CN" altLang="en-US" dirty="0"/>
          </a:p>
          <a:p>
            <a:br>
              <a:rPr lang="zh-CN" altLang="en-US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（分布式协作服务） 解决分布式环境下的数据管理问题：统一命名，状态同步，集群管理，配置同步等。</a:t>
            </a:r>
            <a:endParaRPr lang="zh-CN" altLang="en-US" dirty="0"/>
          </a:p>
          <a:p>
            <a:br>
              <a:rPr lang="zh-CN" altLang="en-US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Sqoop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（数据同步工具）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Sqoop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SQL-to-Hadoop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的缩写，主要用于传统数据库和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之前传输数据。数据的导入和导出本质上是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程序，充分利用了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的并行化和容错性。</a:t>
            </a:r>
            <a:endParaRPr lang="zh-CN" altLang="en-US" dirty="0"/>
          </a:p>
          <a:p>
            <a:br>
              <a:rPr lang="zh-CN" altLang="en-US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（基于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的数据流系统） 由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yahoo!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开源，设计动机是提供一种基于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ad-hoc(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时发生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数据分析工具。定义了一种数据流语言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—Pig Latin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，将脚本转换为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上执行。通常用于进行离线分析。</a:t>
            </a:r>
            <a:endParaRPr lang="zh-CN" altLang="en-US" dirty="0"/>
          </a:p>
          <a:p>
            <a:br>
              <a:rPr lang="zh-CN" altLang="en-US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（日志收集工具）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Cloudera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开源的日志收集系统，具有分布式、高可靠、高容错、易于定制和扩展的特点。</a:t>
            </a:r>
            <a:br>
              <a:rPr lang="zh-CN" altLang="en-US" dirty="0"/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它将数据从产生、传输、处理并最终写入目标的路径的过程抽象为数据流，在具体的数据流中，数据源支持在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中定制数据发送方，从而支持收集各种不同协议数据。同时，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数据流提供对日志数据进行简单处理的能力，如过滤、格式转换等。此外，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还具有能够将日志写往各种数据目标（可定制）的能力。总的来说，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是一个可扩展、适合复杂环境的海量日志收集系统。</a:t>
            </a:r>
            <a:endParaRPr lang="zh-CN" altLang="en-US" dirty="0"/>
          </a:p>
          <a:p>
            <a:br>
              <a:rPr lang="zh-CN" altLang="en-US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Oozie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作业流调度引擎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Oozie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是一个基于工作流引擎的服务器，可以在上面运行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任务。它其实就是一个运行在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Servlet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容器（比如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 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应用。</a:t>
            </a:r>
            <a:endParaRPr lang="zh-CN" altLang="en-US" dirty="0"/>
          </a:p>
          <a:p>
            <a:br>
              <a:rPr lang="zh-CN" altLang="en-US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是一个新兴的大数据处理通用引擎，提供了分布式的内存抽象。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正如其名，最大的特点就是快（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Lightning-fast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），可比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 MapReduce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的处理速度快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倍。此外，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提供了简单易用的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，几行代码就能实现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WordCount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。本教程主要参考官网快速入门教程，介绍了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的安装，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shell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SQL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Streaming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等的基本使用。</a:t>
            </a:r>
            <a:endParaRPr lang="zh-CN" altLang="en-US" dirty="0"/>
          </a:p>
          <a:p>
            <a:br>
              <a:rPr lang="zh-CN" altLang="en-US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Yet Another Resource Negotiator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，另一种资源协调者）是一种新的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资源管理器，它是一个通用资源管理系统，可为上层应用提供统一的资源管理和调度，它的引入为集群在利用率、资源统一管理和数据共享等方面带来了巨大好处。</a:t>
            </a:r>
            <a:endParaRPr lang="zh-CN" altLang="en-US" dirty="0"/>
          </a:p>
          <a:p>
            <a:br>
              <a:rPr lang="zh-CN" altLang="en-US" dirty="0"/>
            </a:b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61E28-DA07-4A05-AC37-6E5901D3FA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79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客户细分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根据客户的概貌，历史交易和社交信息，进行客户画像，贴标签，</a:t>
            </a:r>
            <a:r>
              <a:rPr lang="zh-CN" altLang="en-US" dirty="0">
                <a:effectLst/>
              </a:rPr>
              <a:t>有助于推销特定于该部分的产品，低价值客户，潜在价值客户，次价值客户，高价值客户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61E28-DA07-4A05-AC37-6E5901D3FA2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8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交叉销售 个性化服务和咨询推荐</a:t>
            </a:r>
            <a:endParaRPr lang="en-US" altLang="zh-CN" dirty="0"/>
          </a:p>
          <a:p>
            <a:r>
              <a:rPr lang="zh-CN" altLang="en-US" dirty="0"/>
              <a:t>根据客户使用银行产品和服务的历史信息及在银行官网</a:t>
            </a:r>
            <a:r>
              <a:rPr lang="en-US" altLang="zh-CN" dirty="0"/>
              <a:t>/APP</a:t>
            </a:r>
            <a:r>
              <a:rPr lang="zh-CN" altLang="en-US" dirty="0"/>
              <a:t>留下的实时信息，利用大数据文本分析和挖掘技术，分析客户的长期、短期偏好和需求，预测当下和潜在偏好和需求，为客户推荐个性化服务或资讯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交叉行销（</a:t>
            </a:r>
            <a:r>
              <a:rPr lang="en-US" dirty="0"/>
              <a:t>cross-sell</a:t>
            </a:r>
            <a:r>
              <a:rPr lang="zh-CN" altLang="en-US" dirty="0"/>
              <a:t>）借助</a:t>
            </a:r>
            <a:r>
              <a:rPr lang="en-US" altLang="zh-CN" dirty="0"/>
              <a:t>CRM(</a:t>
            </a:r>
            <a:r>
              <a:rPr lang="zh-CN" altLang="en-US" dirty="0"/>
              <a:t>客户关系管理</a:t>
            </a:r>
            <a:r>
              <a:rPr lang="en-US" altLang="zh-CN" dirty="0"/>
              <a:t>)</a:t>
            </a:r>
            <a:r>
              <a:rPr lang="zh-CN" altLang="en-US" dirty="0"/>
              <a:t>，发现有顾客的多种需求，并通过满足其需求而销售多种相关服务或产品的一种新兴营销方式。</a:t>
            </a:r>
            <a:endParaRPr lang="en-US" altLang="zh-CN" dirty="0"/>
          </a:p>
          <a:p>
            <a:r>
              <a:rPr lang="zh-CN" altLang="en-US" dirty="0"/>
              <a:t>本来是来办理存款的结果被忽悠成购买理财产品了</a:t>
            </a:r>
            <a:endParaRPr lang="en-US" altLang="zh-CN" dirty="0"/>
          </a:p>
          <a:p>
            <a:r>
              <a:rPr lang="zh-CN" altLang="en-US" dirty="0"/>
              <a:t>向上行销（</a:t>
            </a:r>
            <a:r>
              <a:rPr lang="en-US" dirty="0"/>
              <a:t>up-sell）</a:t>
            </a:r>
            <a:r>
              <a:rPr lang="zh-CN" altLang="en-US" dirty="0"/>
              <a:t>：是一种发现顾客多种需求，并满足其多种需求的营销方式，从横向角度开发产品市场，是营销人员在完成本职工作以后，主动积极的向现有客户、市场等销售其他的、额外的产品或服务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61E28-DA07-4A05-AC37-6E5901D3FA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6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帮助银行从采集的客音数据、问卷调查、互联网舆情等数据分析客户的抱怨、诉求和需求，</a:t>
            </a:r>
          </a:p>
          <a:p>
            <a:r>
              <a:rPr lang="zh-CN" altLang="en-US" dirty="0"/>
              <a:t>从而为客户制定有针对性的服务策略。通过分析客音数据，挖掘客户对产品的诉求和抱怨信</a:t>
            </a:r>
            <a:endParaRPr lang="en-US" altLang="zh-CN" dirty="0"/>
          </a:p>
          <a:p>
            <a:r>
              <a:rPr lang="zh-CN" altLang="en-US" dirty="0"/>
              <a:t>息，在后续和客户接触时，提供更符合客户预期的信息。基于</a:t>
            </a:r>
            <a:r>
              <a:rPr lang="en-US" altLang="zh-CN" dirty="0"/>
              <a:t>360°</a:t>
            </a:r>
            <a:r>
              <a:rPr lang="zh-CN" altLang="en-US" dirty="0"/>
              <a:t>用户统一视图，客服人</a:t>
            </a:r>
            <a:endParaRPr lang="en-US" altLang="zh-CN" dirty="0"/>
          </a:p>
          <a:p>
            <a:r>
              <a:rPr lang="zh-CN" altLang="en-US" dirty="0"/>
              <a:t>员能全方位了解客户的基本信息、购买历史、投诉历史等，从而可以给客户推荐更合适的产品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61E28-DA07-4A05-AC37-6E5901D3FA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6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61E28-DA07-4A05-AC37-6E5901D3FA2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92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现金管理</a:t>
            </a:r>
            <a:endParaRPr lang="en-US" altLang="zh-CN" dirty="0"/>
          </a:p>
          <a:p>
            <a:r>
              <a:rPr lang="zh-CN" altLang="en-US" dirty="0"/>
              <a:t>利用机器学习和人工智能技术，通过对客户在</a:t>
            </a:r>
            <a:r>
              <a:rPr lang="en-US" altLang="zh-CN" dirty="0"/>
              <a:t>ATM</a:t>
            </a:r>
            <a:r>
              <a:rPr lang="zh-CN" altLang="en-US" dirty="0"/>
              <a:t>的现金流转的周期性规律分享，帮助客户更好的预测</a:t>
            </a:r>
          </a:p>
          <a:p>
            <a:r>
              <a:rPr lang="zh-CN" altLang="en-US" dirty="0"/>
              <a:t>和规划</a:t>
            </a:r>
            <a:r>
              <a:rPr lang="en-US" altLang="zh-CN" dirty="0"/>
              <a:t>ATM</a:t>
            </a:r>
            <a:r>
              <a:rPr lang="zh-CN" altLang="en-US" dirty="0"/>
              <a:t>现金准备，从而满足银行用户现金需求的条件下，实现渠道现金部署的最小化，从而显著降低不生</a:t>
            </a:r>
          </a:p>
          <a:p>
            <a:r>
              <a:rPr lang="zh-CN" altLang="en-US" dirty="0"/>
              <a:t>息</a:t>
            </a:r>
            <a:r>
              <a:rPr lang="zh-CN" altLang="en-US"/>
              <a:t>的</a:t>
            </a:r>
            <a:r>
              <a:rPr lang="zh-CN" altLang="en-US" dirty="0"/>
              <a:t>现金使用，实现资产安排和收益最大化。同时优化</a:t>
            </a:r>
            <a:r>
              <a:rPr lang="en-US" altLang="zh-CN" dirty="0"/>
              <a:t>ATM</a:t>
            </a:r>
            <a:r>
              <a:rPr lang="zh-CN" altLang="en-US" dirty="0"/>
              <a:t>现金押运车路线方案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61E28-DA07-4A05-AC37-6E5901D3FA2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8E8536E8-22D9-4C5E-87E7-DA690664F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E803BB-30BB-4BB7-B3AE-CA424F6EA831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F073DE8-08C0-422C-BB53-2D9314280D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C17FD3E-DA36-4806-B7A8-B8A69D33D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778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68B831C-0DBD-4E57-BD0D-619FF2B90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1C6375E-BF03-4CBC-B22E-E27887D86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303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42E70104-26FE-4206-850E-3654851DF6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59167B45-C4F5-4BC6-9DE6-8B258C6DA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44D9561-A06A-43C3-9A64-A92F9F6F2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B9CCA9-58F9-41E1-A582-2F45D484C00C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8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2E4A7A88-3C2E-4D23-AACA-81BBFB19D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FD39A054-1CC4-44E9-AFB9-036F99B0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C4F5E471-FBD0-4B8A-A5D7-F5BC54266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5F1224-4394-4C2A-A70C-AAC97F6C89E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79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2C1DCB61-22F1-4D5E-A648-94AF6F6CC3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889B3A64-F268-45C0-AB48-80229CB0D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59C375D5-4A0D-4053-8B28-E63BCC711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FCF70F-C63C-4390-8DA4-04352C060E4D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32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403C1786-5062-4632-B950-675D1B2418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BAB2B9EE-E906-4F44-B7DB-F6E37F600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BF84FF41-6ACA-4393-BD1B-8A7EA238A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B0E512-8981-415E-853A-DCE886593F81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02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EB5C47EA-F417-4478-B5E1-2C63FC624C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C651967A-0912-423C-B975-9A237E12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29DF0AFF-585E-4AED-AE79-ADD9CC0F0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505B7C-206C-4374-A245-3CBEBFE8D2D5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7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F113-3752-4F7D-B16D-74629D6A1E3E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F6A3-D4A4-4CF3-B800-006DC6F415E5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6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13D2-52FF-4944-9DDB-EC0D54DD46A0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8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BB5-5D65-446A-BAAC-4658617287D9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6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B89-3E72-496B-B933-293D62FDC1E7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3067"/>
            <a:ext cx="5181600" cy="4923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53067"/>
            <a:ext cx="5181600" cy="4923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83A-3975-4B85-92DD-821BC6385291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29A8-CD69-469B-8BF5-AA315363FB5A}" type="datetime1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7C61-602C-47C8-A15E-FEAA6C27909F}" type="datetime1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5AF6-E31D-432A-8AA1-339DC775BE4B}" type="datetime1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1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94BB-C559-484C-85AE-7F5E78E10827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6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B2BB-00B2-41A1-8700-38330253A36B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3997" y="50799"/>
            <a:ext cx="10515600" cy="880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997" y="1131357"/>
            <a:ext cx="105156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2548-51CF-4E0A-BD5B-EDFE88C3B6EA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5436" y="64895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4FD691E-BD72-427A-A209-391272D06E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3048"/>
            <a:ext cx="1340262" cy="5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7547" y="3925318"/>
            <a:ext cx="10840975" cy="61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72" tIns="29686" rIns="59372" bIns="29686">
            <a:spAutoFit/>
          </a:bodyPr>
          <a:lstStyle>
            <a:lvl1pPr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3600" b="1" dirty="0">
                <a:solidFill>
                  <a:schemeClr val="accent2"/>
                </a:solidFill>
                <a:latin typeface="Georgia" panose="02040502050405020303" pitchFamily="18" charset="0"/>
                <a:ea typeface="Adobe Fan Heiti Std B" panose="020B0700000000000000" pitchFamily="34" charset="-128"/>
                <a:cs typeface="Arial" panose="020B0604020202020204" pitchFamily="34" charset="0"/>
              </a:rPr>
              <a:t>Introduction of Banking Data Warehouse</a:t>
            </a:r>
            <a:endParaRPr lang="en-GB" altLang="en-US" sz="3600" b="1" dirty="0">
              <a:solidFill>
                <a:schemeClr val="accent2"/>
              </a:solidFill>
              <a:latin typeface="Georgia" panose="02040502050405020303" pitchFamily="18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" y="6299947"/>
            <a:ext cx="1346948" cy="5602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F6271-0832-4BC1-BE12-A33212E20033}"/>
              </a:ext>
            </a:extLst>
          </p:cNvPr>
          <p:cNvSpPr txBox="1"/>
          <p:nvPr/>
        </p:nvSpPr>
        <p:spPr>
          <a:xfrm>
            <a:off x="8462074" y="5455403"/>
            <a:ext cx="23596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Sky Zhang</a:t>
            </a:r>
          </a:p>
          <a:p>
            <a:r>
              <a:rPr lang="en-US" dirty="0"/>
              <a:t>zhkzhang@cn.ibm.com</a:t>
            </a:r>
          </a:p>
        </p:txBody>
      </p:sp>
    </p:spTree>
    <p:extLst>
      <p:ext uri="{BB962C8B-B14F-4D97-AF65-F5344CB8AC3E}">
        <p14:creationId xmlns:p14="http://schemas.microsoft.com/office/powerpoint/2010/main" val="5136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2A5E-AC6B-4DFC-B48D-625F987A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of ‘TL’ in GDW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D5177-D302-4A9B-BE8E-BAB6160B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10</a:t>
            </a:fld>
            <a:endParaRPr lang="en-US"/>
          </a:p>
        </p:txBody>
      </p:sp>
      <p:sp>
        <p:nvSpPr>
          <p:cNvPr id="4" name="AutoShape 32">
            <a:extLst>
              <a:ext uri="{FF2B5EF4-FFF2-40B4-BE49-F238E27FC236}">
                <a16:creationId xmlns:a16="http://schemas.microsoft.com/office/drawing/2014/main" id="{E1EE0C54-3128-4914-8804-0CEDC563E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447" y="3526692"/>
            <a:ext cx="1062038" cy="757238"/>
          </a:xfrm>
          <a:prstGeom prst="flowChartMultidocumen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63CB6BBE-2540-45F9-97C4-62B43C1E6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847" y="2155092"/>
            <a:ext cx="838200" cy="1295400"/>
          </a:xfrm>
          <a:prstGeom prst="flowChartMagneticDisk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B764FA15-FDC1-45DB-BC93-E9B8E14B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447" y="1088292"/>
            <a:ext cx="6172200" cy="4800600"/>
          </a:xfrm>
          <a:prstGeom prst="rect">
            <a:avLst/>
          </a:prstGeom>
          <a:solidFill>
            <a:srgbClr val="CCFFCC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6414C959-02BF-4769-8646-B12E2BDAE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247" y="1088292"/>
            <a:ext cx="1143000" cy="4800600"/>
          </a:xfrm>
          <a:prstGeom prst="rect">
            <a:avLst/>
          </a:prstGeom>
          <a:solidFill>
            <a:srgbClr val="FFCC99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C539BCCE-923C-40D7-86C2-96B816044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7047" y="1088292"/>
            <a:ext cx="0" cy="480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3C4BF17F-3703-4A2F-A314-17C8091C5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047" y="4517292"/>
            <a:ext cx="155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1600" b="1">
                <a:latin typeface="Arial" panose="020B0604020202020204" pitchFamily="34" charset="0"/>
              </a:rPr>
              <a:t>Interface Files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940D1B07-A5EA-424A-A612-1A9466DD7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247" y="2307492"/>
            <a:ext cx="1673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1600" b="1">
                <a:latin typeface="Arial" panose="020B0604020202020204" pitchFamily="34" charset="0"/>
              </a:rPr>
              <a:t>Pre-Processing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8E243C51-79EB-4D96-A9E8-29316C47D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797" y="4136292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1600" b="1">
                <a:latin typeface="Arial" panose="020B0604020202020204" pitchFamily="34" charset="0"/>
              </a:rPr>
              <a:t>Multi-Load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DF6EA183-DD3B-4C67-BF40-E3E53E43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247" y="4136292"/>
            <a:ext cx="1785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1600" b="1">
                <a:latin typeface="Arial" panose="020B0604020202020204" pitchFamily="34" charset="0"/>
              </a:rPr>
              <a:t>Post-Processing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A1F3C66C-9EE0-4F77-9547-47C7E33A0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47" y="3298092"/>
            <a:ext cx="838200" cy="1295400"/>
          </a:xfrm>
          <a:prstGeom prst="flowChartMagneticDisk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180C12D3-FA43-43DB-B6B7-88FE1BC74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447" y="5126892"/>
            <a:ext cx="1030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>
                <a:latin typeface="Arial" panose="020B0604020202020204" pitchFamily="34" charset="0"/>
              </a:rPr>
              <a:t>Source</a:t>
            </a:r>
          </a:p>
          <a:p>
            <a:pPr algn="l"/>
            <a:r>
              <a:rPr lang="en-US" altLang="zh-TW" sz="2000">
                <a:latin typeface="Arial" panose="020B0604020202020204" pitchFamily="34" charset="0"/>
              </a:rPr>
              <a:t>System</a:t>
            </a:r>
          </a:p>
        </p:txBody>
      </p:sp>
      <p:sp>
        <p:nvSpPr>
          <p:cNvPr id="15" name="AutoShape 19">
            <a:extLst>
              <a:ext uri="{FF2B5EF4-FFF2-40B4-BE49-F238E27FC236}">
                <a16:creationId xmlns:a16="http://schemas.microsoft.com/office/drawing/2014/main" id="{6FEC061D-5D83-4835-AACD-063274302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247" y="3679092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>
                <a:latin typeface="Arial Black" panose="020B0A04020102020204" pitchFamily="34" charset="0"/>
              </a:rPr>
              <a:t>E</a:t>
            </a:r>
            <a:endParaRPr lang="en-US" altLang="zh-TW"/>
          </a:p>
        </p:txBody>
      </p:sp>
      <p:sp>
        <p:nvSpPr>
          <p:cNvPr id="16" name="Text Box 27">
            <a:extLst>
              <a:ext uri="{FF2B5EF4-FFF2-40B4-BE49-F238E27FC236}">
                <a16:creationId xmlns:a16="http://schemas.microsoft.com/office/drawing/2014/main" id="{4BD11089-8A9E-4E54-9853-DF9E7F21F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647" y="5355492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>
                <a:latin typeface="Arial" panose="020B0604020202020204" pitchFamily="34" charset="0"/>
              </a:rPr>
              <a:t>GDW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36C3A633-845F-41D5-A284-F31804B1E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5847" y="1088292"/>
            <a:ext cx="0" cy="480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33">
            <a:extLst>
              <a:ext uri="{FF2B5EF4-FFF2-40B4-BE49-F238E27FC236}">
                <a16:creationId xmlns:a16="http://schemas.microsoft.com/office/drawing/2014/main" id="{36450071-635E-4BDD-8DD8-279DC16AD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847" y="2459892"/>
            <a:ext cx="838200" cy="1295400"/>
          </a:xfrm>
          <a:prstGeom prst="flowChartMagneticDisk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>
                <a:latin typeface="Arial" panose="020B0604020202020204" pitchFamily="34" charset="0"/>
              </a:rPr>
              <a:t>MCIF</a:t>
            </a:r>
          </a:p>
        </p:txBody>
      </p:sp>
      <p:sp>
        <p:nvSpPr>
          <p:cNvPr id="19" name="AutoShape 34">
            <a:extLst>
              <a:ext uri="{FF2B5EF4-FFF2-40B4-BE49-F238E27FC236}">
                <a16:creationId xmlns:a16="http://schemas.microsoft.com/office/drawing/2014/main" id="{39A7D129-91B5-4E6A-AF51-AF97DCADD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047" y="2764692"/>
            <a:ext cx="838200" cy="1295400"/>
          </a:xfrm>
          <a:prstGeom prst="flowChartMagneticDisk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>
                <a:latin typeface="Arial" panose="020B0604020202020204" pitchFamily="34" charset="0"/>
              </a:rPr>
              <a:t>LOAD</a:t>
            </a:r>
          </a:p>
        </p:txBody>
      </p:sp>
      <p:sp>
        <p:nvSpPr>
          <p:cNvPr id="20" name="AutoShape 12">
            <a:extLst>
              <a:ext uri="{FF2B5EF4-FFF2-40B4-BE49-F238E27FC236}">
                <a16:creationId xmlns:a16="http://schemas.microsoft.com/office/drawing/2014/main" id="{44FEAC7A-CF6A-45C1-9436-EEEBBAC81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447" y="2993292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1">
            <a:extLst>
              <a:ext uri="{FF2B5EF4-FFF2-40B4-BE49-F238E27FC236}">
                <a16:creationId xmlns:a16="http://schemas.microsoft.com/office/drawing/2014/main" id="{4134F4C8-4A11-4A13-8F60-CF30A004D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647" y="3679092"/>
            <a:ext cx="2743200" cy="485775"/>
          </a:xfrm>
          <a:prstGeom prst="rightArrow">
            <a:avLst>
              <a:gd name="adj1" fmla="val 50000"/>
              <a:gd name="adj2" fmla="val 141176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>
                <a:latin typeface="Arial Black" panose="020B0A04020102020204" pitchFamily="34" charset="0"/>
              </a:rPr>
              <a:t>T</a:t>
            </a:r>
            <a:endParaRPr lang="en-US" altLang="zh-TW"/>
          </a:p>
        </p:txBody>
      </p:sp>
      <p:sp>
        <p:nvSpPr>
          <p:cNvPr id="22" name="Line 35">
            <a:extLst>
              <a:ext uri="{FF2B5EF4-FFF2-40B4-BE49-F238E27FC236}">
                <a16:creationId xmlns:a16="http://schemas.microsoft.com/office/drawing/2014/main" id="{4A32347F-6E7C-4904-83D6-A6C8F74D7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5047" y="1088292"/>
            <a:ext cx="0" cy="480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36">
            <a:extLst>
              <a:ext uri="{FF2B5EF4-FFF2-40B4-BE49-F238E27FC236}">
                <a16:creationId xmlns:a16="http://schemas.microsoft.com/office/drawing/2014/main" id="{A1F01CB0-96A1-4EB5-B713-365B885D0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447" y="2764692"/>
            <a:ext cx="838200" cy="1295400"/>
          </a:xfrm>
          <a:prstGeom prst="flowChartMagneticDisk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>
                <a:latin typeface="Arial" panose="020B0604020202020204" pitchFamily="34" charset="0"/>
              </a:rPr>
              <a:t>LOAD</a:t>
            </a:r>
          </a:p>
        </p:txBody>
      </p:sp>
      <p:sp>
        <p:nvSpPr>
          <p:cNvPr id="24" name="AutoShape 37">
            <a:extLst>
              <a:ext uri="{FF2B5EF4-FFF2-40B4-BE49-F238E27FC236}">
                <a16:creationId xmlns:a16="http://schemas.microsoft.com/office/drawing/2014/main" id="{5D8F6328-FA4C-4D7D-A1E5-656E15A72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247" y="2764692"/>
            <a:ext cx="838200" cy="1295400"/>
          </a:xfrm>
          <a:prstGeom prst="flowChartMagneticDisk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>
                <a:latin typeface="Arial" panose="020B0604020202020204" pitchFamily="34" charset="0"/>
              </a:rPr>
              <a:t>MCIF</a:t>
            </a:r>
          </a:p>
        </p:txBody>
      </p:sp>
      <p:sp>
        <p:nvSpPr>
          <p:cNvPr id="25" name="AutoShape 13">
            <a:extLst>
              <a:ext uri="{FF2B5EF4-FFF2-40B4-BE49-F238E27FC236}">
                <a16:creationId xmlns:a16="http://schemas.microsoft.com/office/drawing/2014/main" id="{E68390ED-B515-45B8-8FB5-4271290DB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47" y="3679092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>
                <a:latin typeface="Arial Black" panose="020B0A04020102020204" pitchFamily="34" charset="0"/>
              </a:rPr>
              <a:t>T</a:t>
            </a:r>
            <a:endParaRPr lang="en-US" altLang="zh-TW"/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FDE6D547-924B-4C78-8623-D073CF83B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447" y="3679092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>
                <a:latin typeface="Arial Black" panose="020B0A04020102020204" pitchFamily="34" charset="0"/>
              </a:rPr>
              <a:t>L</a:t>
            </a:r>
            <a:endParaRPr lang="en-US" altLang="zh-TW"/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A7471AD0-1251-44EC-B8BE-70EA2D480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047" y="4745892"/>
            <a:ext cx="2270125" cy="1187450"/>
          </a:xfrm>
          <a:prstGeom prst="rect">
            <a:avLst/>
          </a:prstGeom>
          <a:solidFill>
            <a:srgbClr val="CCFF66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>
                <a:latin typeface="Arial Black" panose="020B0A04020102020204" pitchFamily="34" charset="0"/>
              </a:rPr>
              <a:t>E</a:t>
            </a:r>
            <a:r>
              <a:rPr lang="en-US" altLang="zh-TW">
                <a:latin typeface="Arial" panose="020B0604020202020204" pitchFamily="34" charset="0"/>
              </a:rPr>
              <a:t>xtraction</a:t>
            </a:r>
          </a:p>
          <a:p>
            <a:pPr algn="l"/>
            <a:r>
              <a:rPr lang="en-US" altLang="zh-TW">
                <a:latin typeface="Arial Black" panose="020B0A04020102020204" pitchFamily="34" charset="0"/>
              </a:rPr>
              <a:t>T</a:t>
            </a:r>
            <a:r>
              <a:rPr lang="en-US" altLang="zh-TW">
                <a:latin typeface="Arial" panose="020B0604020202020204" pitchFamily="34" charset="0"/>
              </a:rPr>
              <a:t>ransformation</a:t>
            </a:r>
          </a:p>
          <a:p>
            <a:pPr algn="l"/>
            <a:r>
              <a:rPr lang="en-US" altLang="zh-TW">
                <a:latin typeface="Arial Black" panose="020B0A04020102020204" pitchFamily="34" charset="0"/>
              </a:rPr>
              <a:t>L</a:t>
            </a:r>
            <a:r>
              <a:rPr lang="en-US" altLang="zh-TW">
                <a:latin typeface="Arial" panose="020B0604020202020204" pitchFamily="34" charset="0"/>
              </a:rPr>
              <a:t>oading</a:t>
            </a:r>
          </a:p>
        </p:txBody>
      </p:sp>
    </p:spTree>
    <p:extLst>
      <p:ext uri="{BB962C8B-B14F-4D97-AF65-F5344CB8AC3E}">
        <p14:creationId xmlns:p14="http://schemas.microsoft.com/office/powerpoint/2010/main" val="374150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BF154D86-4124-4A06-8584-E5F8B64A6E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98237E97-5A95-4B40-ABD1-0C0A5CBAAD4A}" type="slidenum">
              <a:rPr lang="en-US" altLang="en-US" sz="1000">
                <a:solidFill>
                  <a:srgbClr val="FFFFFF"/>
                </a:solidFill>
              </a:rPr>
              <a:pPr/>
              <a:t>11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5FB84E2-E0DB-4F79-AD2E-75E6F5EEB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High level job flow diagram 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579A115-BCA8-490E-99CD-8BD6B6117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B9FF0982-C30B-4D66-AF52-2B558989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9263" y="1305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0D9A999F-7B6B-43F2-91EE-97CC96B70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1" y="51350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 altLang="en-US" sz="1800"/>
          </a:p>
        </p:txBody>
      </p:sp>
      <p:sp>
        <p:nvSpPr>
          <p:cNvPr id="20487" name="Rectangle 6">
            <a:extLst>
              <a:ext uri="{FF2B5EF4-FFF2-40B4-BE49-F238E27FC236}">
                <a16:creationId xmlns:a16="http://schemas.microsoft.com/office/drawing/2014/main" id="{EC400A4C-1BB3-48D5-B587-740D725B1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355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20488" name="AutoShape 7">
            <a:extLst>
              <a:ext uri="{FF2B5EF4-FFF2-40B4-BE49-F238E27FC236}">
                <a16:creationId xmlns:a16="http://schemas.microsoft.com/office/drawing/2014/main" id="{5DFB663E-F8BC-4709-8A95-9DA05D9ABC9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00401" y="2286000"/>
            <a:ext cx="19335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8">
            <a:extLst>
              <a:ext uri="{FF2B5EF4-FFF2-40B4-BE49-F238E27FC236}">
                <a16:creationId xmlns:a16="http://schemas.microsoft.com/office/drawing/2014/main" id="{FC6B461C-4D01-4283-B67B-115C5E925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9100" y="2682875"/>
            <a:ext cx="0" cy="185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Freeform 9">
            <a:extLst>
              <a:ext uri="{FF2B5EF4-FFF2-40B4-BE49-F238E27FC236}">
                <a16:creationId xmlns:a16="http://schemas.microsoft.com/office/drawing/2014/main" id="{E061EE35-8E19-4C82-B958-36FC4A42002D}"/>
              </a:ext>
            </a:extLst>
          </p:cNvPr>
          <p:cNvSpPr>
            <a:spLocks/>
          </p:cNvSpPr>
          <p:nvPr/>
        </p:nvSpPr>
        <p:spPr bwMode="auto">
          <a:xfrm>
            <a:off x="7993064" y="2865439"/>
            <a:ext cx="92075" cy="90487"/>
          </a:xfrm>
          <a:custGeom>
            <a:avLst/>
            <a:gdLst>
              <a:gd name="T0" fmla="*/ 46038 w 58"/>
              <a:gd name="T1" fmla="*/ 90487 h 57"/>
              <a:gd name="T2" fmla="*/ 0 w 58"/>
              <a:gd name="T3" fmla="*/ 0 h 57"/>
              <a:gd name="T4" fmla="*/ 92075 w 58"/>
              <a:gd name="T5" fmla="*/ 0 h 57"/>
              <a:gd name="T6" fmla="*/ 46038 w 58"/>
              <a:gd name="T7" fmla="*/ 90487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" h="57">
                <a:moveTo>
                  <a:pt x="29" y="57"/>
                </a:moveTo>
                <a:lnTo>
                  <a:pt x="0" y="0"/>
                </a:lnTo>
                <a:lnTo>
                  <a:pt x="58" y="0"/>
                </a:lnTo>
                <a:lnTo>
                  <a:pt x="29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0">
            <a:extLst>
              <a:ext uri="{FF2B5EF4-FFF2-40B4-BE49-F238E27FC236}">
                <a16:creationId xmlns:a16="http://schemas.microsoft.com/office/drawing/2014/main" id="{57DB741D-E3DC-498A-B7F4-07BA7F100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3517901"/>
            <a:ext cx="0" cy="174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Freeform 11">
            <a:extLst>
              <a:ext uri="{FF2B5EF4-FFF2-40B4-BE49-F238E27FC236}">
                <a16:creationId xmlns:a16="http://schemas.microsoft.com/office/drawing/2014/main" id="{E0B8BA47-BFDF-4260-9E91-2412804E5DA2}"/>
              </a:ext>
            </a:extLst>
          </p:cNvPr>
          <p:cNvSpPr>
            <a:spLocks/>
          </p:cNvSpPr>
          <p:nvPr/>
        </p:nvSpPr>
        <p:spPr bwMode="auto">
          <a:xfrm>
            <a:off x="4098925" y="3689351"/>
            <a:ext cx="90488" cy="92075"/>
          </a:xfrm>
          <a:custGeom>
            <a:avLst/>
            <a:gdLst>
              <a:gd name="T0" fmla="*/ 46038 w 57"/>
              <a:gd name="T1" fmla="*/ 92075 h 58"/>
              <a:gd name="T2" fmla="*/ 0 w 57"/>
              <a:gd name="T3" fmla="*/ 0 h 58"/>
              <a:gd name="T4" fmla="*/ 90488 w 57"/>
              <a:gd name="T5" fmla="*/ 0 h 58"/>
              <a:gd name="T6" fmla="*/ 46038 w 57"/>
              <a:gd name="T7" fmla="*/ 92075 h 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" h="58">
                <a:moveTo>
                  <a:pt x="29" y="58"/>
                </a:moveTo>
                <a:lnTo>
                  <a:pt x="0" y="0"/>
                </a:lnTo>
                <a:lnTo>
                  <a:pt x="57" y="0"/>
                </a:lnTo>
                <a:lnTo>
                  <a:pt x="29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2">
            <a:extLst>
              <a:ext uri="{FF2B5EF4-FFF2-40B4-BE49-F238E27FC236}">
                <a16:creationId xmlns:a16="http://schemas.microsoft.com/office/drawing/2014/main" id="{766608EB-D4DF-4654-BCCF-9800AFC38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5138" y="4829176"/>
            <a:ext cx="0" cy="1889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Freeform 13">
            <a:extLst>
              <a:ext uri="{FF2B5EF4-FFF2-40B4-BE49-F238E27FC236}">
                <a16:creationId xmlns:a16="http://schemas.microsoft.com/office/drawing/2014/main" id="{2728D7CC-48C2-4775-886C-C73E2A773FE7}"/>
              </a:ext>
            </a:extLst>
          </p:cNvPr>
          <p:cNvSpPr>
            <a:spLocks/>
          </p:cNvSpPr>
          <p:nvPr/>
        </p:nvSpPr>
        <p:spPr bwMode="auto">
          <a:xfrm>
            <a:off x="8039101" y="5014914"/>
            <a:ext cx="92075" cy="92075"/>
          </a:xfrm>
          <a:custGeom>
            <a:avLst/>
            <a:gdLst>
              <a:gd name="T0" fmla="*/ 46038 w 58"/>
              <a:gd name="T1" fmla="*/ 92075 h 58"/>
              <a:gd name="T2" fmla="*/ 0 w 58"/>
              <a:gd name="T3" fmla="*/ 0 h 58"/>
              <a:gd name="T4" fmla="*/ 92075 w 58"/>
              <a:gd name="T5" fmla="*/ 0 h 58"/>
              <a:gd name="T6" fmla="*/ 46038 w 58"/>
              <a:gd name="T7" fmla="*/ 92075 h 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" h="58">
                <a:moveTo>
                  <a:pt x="29" y="58"/>
                </a:moveTo>
                <a:lnTo>
                  <a:pt x="0" y="0"/>
                </a:lnTo>
                <a:lnTo>
                  <a:pt x="58" y="0"/>
                </a:lnTo>
                <a:lnTo>
                  <a:pt x="29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4">
            <a:extLst>
              <a:ext uri="{FF2B5EF4-FFF2-40B4-BE49-F238E27FC236}">
                <a16:creationId xmlns:a16="http://schemas.microsoft.com/office/drawing/2014/main" id="{DF79C123-4F17-41EE-AC48-B1C7C4484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5138" y="4183064"/>
            <a:ext cx="0" cy="2174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Freeform 15">
            <a:extLst>
              <a:ext uri="{FF2B5EF4-FFF2-40B4-BE49-F238E27FC236}">
                <a16:creationId xmlns:a16="http://schemas.microsoft.com/office/drawing/2014/main" id="{815364D9-EE52-4907-92D0-23F3188F23C7}"/>
              </a:ext>
            </a:extLst>
          </p:cNvPr>
          <p:cNvSpPr>
            <a:spLocks/>
          </p:cNvSpPr>
          <p:nvPr/>
        </p:nvSpPr>
        <p:spPr bwMode="auto">
          <a:xfrm>
            <a:off x="8039101" y="4397376"/>
            <a:ext cx="92075" cy="92075"/>
          </a:xfrm>
          <a:custGeom>
            <a:avLst/>
            <a:gdLst>
              <a:gd name="T0" fmla="*/ 46038 w 58"/>
              <a:gd name="T1" fmla="*/ 92075 h 58"/>
              <a:gd name="T2" fmla="*/ 0 w 58"/>
              <a:gd name="T3" fmla="*/ 0 h 58"/>
              <a:gd name="T4" fmla="*/ 92075 w 58"/>
              <a:gd name="T5" fmla="*/ 0 h 58"/>
              <a:gd name="T6" fmla="*/ 46038 w 58"/>
              <a:gd name="T7" fmla="*/ 92075 h 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" h="58">
                <a:moveTo>
                  <a:pt x="29" y="58"/>
                </a:moveTo>
                <a:lnTo>
                  <a:pt x="0" y="0"/>
                </a:lnTo>
                <a:lnTo>
                  <a:pt x="58" y="0"/>
                </a:lnTo>
                <a:lnTo>
                  <a:pt x="29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16">
            <a:extLst>
              <a:ext uri="{FF2B5EF4-FFF2-40B4-BE49-F238E27FC236}">
                <a16:creationId xmlns:a16="http://schemas.microsoft.com/office/drawing/2014/main" id="{9241FF52-8219-44D4-8C2E-69E4AF3F7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4240213"/>
            <a:ext cx="0" cy="138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Freeform 17">
            <a:extLst>
              <a:ext uri="{FF2B5EF4-FFF2-40B4-BE49-F238E27FC236}">
                <a16:creationId xmlns:a16="http://schemas.microsoft.com/office/drawing/2014/main" id="{61A79567-4202-48E9-9D1A-3A556546DE27}"/>
              </a:ext>
            </a:extLst>
          </p:cNvPr>
          <p:cNvSpPr>
            <a:spLocks/>
          </p:cNvSpPr>
          <p:nvPr/>
        </p:nvSpPr>
        <p:spPr bwMode="auto">
          <a:xfrm>
            <a:off x="4144964" y="4375151"/>
            <a:ext cx="90487" cy="92075"/>
          </a:xfrm>
          <a:custGeom>
            <a:avLst/>
            <a:gdLst>
              <a:gd name="T0" fmla="*/ 44450 w 57"/>
              <a:gd name="T1" fmla="*/ 92075 h 58"/>
              <a:gd name="T2" fmla="*/ 0 w 57"/>
              <a:gd name="T3" fmla="*/ 0 h 58"/>
              <a:gd name="T4" fmla="*/ 90487 w 57"/>
              <a:gd name="T5" fmla="*/ 0 h 58"/>
              <a:gd name="T6" fmla="*/ 44450 w 57"/>
              <a:gd name="T7" fmla="*/ 92075 h 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" h="58">
                <a:moveTo>
                  <a:pt x="28" y="58"/>
                </a:moveTo>
                <a:lnTo>
                  <a:pt x="0" y="0"/>
                </a:lnTo>
                <a:lnTo>
                  <a:pt x="57" y="0"/>
                </a:lnTo>
                <a:lnTo>
                  <a:pt x="28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Line 18">
            <a:extLst>
              <a:ext uri="{FF2B5EF4-FFF2-40B4-BE49-F238E27FC236}">
                <a16:creationId xmlns:a16="http://schemas.microsoft.com/office/drawing/2014/main" id="{82763FAD-8E58-4DC3-ABDC-AAF3E85B9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2882900"/>
            <a:ext cx="0" cy="1079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Freeform 19">
            <a:extLst>
              <a:ext uri="{FF2B5EF4-FFF2-40B4-BE49-F238E27FC236}">
                <a16:creationId xmlns:a16="http://schemas.microsoft.com/office/drawing/2014/main" id="{A5B1B1CD-C83E-4370-84C7-F3686AC9A3A0}"/>
              </a:ext>
            </a:extLst>
          </p:cNvPr>
          <p:cNvSpPr>
            <a:spLocks/>
          </p:cNvSpPr>
          <p:nvPr/>
        </p:nvSpPr>
        <p:spPr bwMode="auto">
          <a:xfrm>
            <a:off x="4098925" y="2989264"/>
            <a:ext cx="90488" cy="90487"/>
          </a:xfrm>
          <a:custGeom>
            <a:avLst/>
            <a:gdLst>
              <a:gd name="T0" fmla="*/ 46038 w 57"/>
              <a:gd name="T1" fmla="*/ 90487 h 57"/>
              <a:gd name="T2" fmla="*/ 0 w 57"/>
              <a:gd name="T3" fmla="*/ 0 h 57"/>
              <a:gd name="T4" fmla="*/ 90488 w 57"/>
              <a:gd name="T5" fmla="*/ 0 h 57"/>
              <a:gd name="T6" fmla="*/ 46038 w 57"/>
              <a:gd name="T7" fmla="*/ 90487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" h="57">
                <a:moveTo>
                  <a:pt x="29" y="57"/>
                </a:moveTo>
                <a:lnTo>
                  <a:pt x="0" y="0"/>
                </a:lnTo>
                <a:lnTo>
                  <a:pt x="57" y="0"/>
                </a:lnTo>
                <a:lnTo>
                  <a:pt x="29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Line 20">
            <a:extLst>
              <a:ext uri="{FF2B5EF4-FFF2-40B4-BE49-F238E27FC236}">
                <a16:creationId xmlns:a16="http://schemas.microsoft.com/office/drawing/2014/main" id="{1C3A10E7-05AD-4FB1-816A-FE08F2204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9738" y="3416301"/>
            <a:ext cx="0" cy="201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Freeform 21">
            <a:extLst>
              <a:ext uri="{FF2B5EF4-FFF2-40B4-BE49-F238E27FC236}">
                <a16:creationId xmlns:a16="http://schemas.microsoft.com/office/drawing/2014/main" id="{7E9912D7-4BDB-49C5-9067-7065C059741E}"/>
              </a:ext>
            </a:extLst>
          </p:cNvPr>
          <p:cNvSpPr>
            <a:spLocks/>
          </p:cNvSpPr>
          <p:nvPr/>
        </p:nvSpPr>
        <p:spPr bwMode="auto">
          <a:xfrm>
            <a:off x="8013701" y="3614739"/>
            <a:ext cx="92075" cy="90487"/>
          </a:xfrm>
          <a:custGeom>
            <a:avLst/>
            <a:gdLst>
              <a:gd name="T0" fmla="*/ 46038 w 58"/>
              <a:gd name="T1" fmla="*/ 90487 h 57"/>
              <a:gd name="T2" fmla="*/ 0 w 58"/>
              <a:gd name="T3" fmla="*/ 0 h 57"/>
              <a:gd name="T4" fmla="*/ 92075 w 58"/>
              <a:gd name="T5" fmla="*/ 0 h 57"/>
              <a:gd name="T6" fmla="*/ 46038 w 58"/>
              <a:gd name="T7" fmla="*/ 90487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" h="57">
                <a:moveTo>
                  <a:pt x="29" y="57"/>
                </a:moveTo>
                <a:lnTo>
                  <a:pt x="0" y="0"/>
                </a:lnTo>
                <a:lnTo>
                  <a:pt x="58" y="0"/>
                </a:lnTo>
                <a:lnTo>
                  <a:pt x="29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Line 22">
            <a:extLst>
              <a:ext uri="{FF2B5EF4-FFF2-40B4-BE49-F238E27FC236}">
                <a16:creationId xmlns:a16="http://schemas.microsoft.com/office/drawing/2014/main" id="{7472C200-DD21-47DE-B75B-EA68D341C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5456238"/>
            <a:ext cx="0" cy="182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Line 23">
            <a:extLst>
              <a:ext uri="{FF2B5EF4-FFF2-40B4-BE49-F238E27FC236}">
                <a16:creationId xmlns:a16="http://schemas.microsoft.com/office/drawing/2014/main" id="{939C70F7-1267-4A89-B54A-9B8ABA2DA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0" y="4870451"/>
            <a:ext cx="0" cy="1174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Freeform 24">
            <a:extLst>
              <a:ext uri="{FF2B5EF4-FFF2-40B4-BE49-F238E27FC236}">
                <a16:creationId xmlns:a16="http://schemas.microsoft.com/office/drawing/2014/main" id="{1BD55B4E-8000-4D48-A111-B7B742ECDA43}"/>
              </a:ext>
            </a:extLst>
          </p:cNvPr>
          <p:cNvSpPr>
            <a:spLocks/>
          </p:cNvSpPr>
          <p:nvPr/>
        </p:nvSpPr>
        <p:spPr bwMode="auto">
          <a:xfrm>
            <a:off x="4138614" y="4984750"/>
            <a:ext cx="92075" cy="90488"/>
          </a:xfrm>
          <a:custGeom>
            <a:avLst/>
            <a:gdLst>
              <a:gd name="T0" fmla="*/ 46038 w 58"/>
              <a:gd name="T1" fmla="*/ 90488 h 57"/>
              <a:gd name="T2" fmla="*/ 0 w 58"/>
              <a:gd name="T3" fmla="*/ 0 h 57"/>
              <a:gd name="T4" fmla="*/ 92075 w 58"/>
              <a:gd name="T5" fmla="*/ 0 h 57"/>
              <a:gd name="T6" fmla="*/ 46038 w 58"/>
              <a:gd name="T7" fmla="*/ 90488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" h="57">
                <a:moveTo>
                  <a:pt x="29" y="57"/>
                </a:moveTo>
                <a:lnTo>
                  <a:pt x="0" y="0"/>
                </a:lnTo>
                <a:lnTo>
                  <a:pt x="58" y="0"/>
                </a:lnTo>
                <a:lnTo>
                  <a:pt x="29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Rectangle 25">
            <a:extLst>
              <a:ext uri="{FF2B5EF4-FFF2-40B4-BE49-F238E27FC236}">
                <a16:creationId xmlns:a16="http://schemas.microsoft.com/office/drawing/2014/main" id="{18F86FFC-9FE0-4BFE-98C1-F653C8D44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2422526"/>
            <a:ext cx="1658938" cy="46037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20507" name="Rectangle 26">
            <a:extLst>
              <a:ext uri="{FF2B5EF4-FFF2-40B4-BE49-F238E27FC236}">
                <a16:creationId xmlns:a16="http://schemas.microsoft.com/office/drawing/2014/main" id="{FA5E75E6-A9A2-4540-AFDE-62A90DA24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2501900"/>
            <a:ext cx="133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</a:rPr>
              <a:t>DHBG-BATCH-START </a:t>
            </a:r>
            <a:endParaRPr lang="en-US" altLang="zh-CN"/>
          </a:p>
        </p:txBody>
      </p:sp>
      <p:sp>
        <p:nvSpPr>
          <p:cNvPr id="20508" name="Rectangle 27">
            <a:extLst>
              <a:ext uri="{FF2B5EF4-FFF2-40B4-BE49-F238E27FC236}">
                <a16:creationId xmlns:a16="http://schemas.microsoft.com/office/drawing/2014/main" id="{3447C78A-C460-4762-8F66-11BDF91A1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9" y="2654300"/>
            <a:ext cx="85440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</a:rPr>
              <a:t>DHBG-READY</a:t>
            </a:r>
            <a:endParaRPr lang="en-US" altLang="zh-CN"/>
          </a:p>
        </p:txBody>
      </p:sp>
      <p:sp>
        <p:nvSpPr>
          <p:cNvPr id="20509" name="Rectangle 28">
            <a:extLst>
              <a:ext uri="{FF2B5EF4-FFF2-40B4-BE49-F238E27FC236}">
                <a16:creationId xmlns:a16="http://schemas.microsoft.com/office/drawing/2014/main" id="{7A5F48B4-3240-460B-A041-85AF06AA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9" y="5075238"/>
            <a:ext cx="1658937" cy="381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20510" name="Rectangle 29">
            <a:extLst>
              <a:ext uri="{FF2B5EF4-FFF2-40B4-BE49-F238E27FC236}">
                <a16:creationId xmlns:a16="http://schemas.microsoft.com/office/drawing/2014/main" id="{1F098A97-A3C9-460A-BE97-560C69C64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3" y="5192713"/>
            <a:ext cx="1143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</a:rPr>
              <a:t>Load data into GDW</a:t>
            </a:r>
            <a:endParaRPr lang="en-US" altLang="zh-CN"/>
          </a:p>
        </p:txBody>
      </p:sp>
      <p:sp>
        <p:nvSpPr>
          <p:cNvPr id="20511" name="Rectangle 30">
            <a:extLst>
              <a:ext uri="{FF2B5EF4-FFF2-40B4-BE49-F238E27FC236}">
                <a16:creationId xmlns:a16="http://schemas.microsoft.com/office/drawing/2014/main" id="{E91146A4-42F6-4E66-830B-4E0D57F6E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6" y="2955926"/>
            <a:ext cx="1698625" cy="46037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20512" name="Rectangle 31">
            <a:extLst>
              <a:ext uri="{FF2B5EF4-FFF2-40B4-BE49-F238E27FC236}">
                <a16:creationId xmlns:a16="http://schemas.microsoft.com/office/drawing/2014/main" id="{EE2FE93F-9DBF-4A0A-871D-4057BA2BF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1" y="3036888"/>
            <a:ext cx="1584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</a:rPr>
              <a:t>Generate interface for other </a:t>
            </a:r>
            <a:endParaRPr lang="en-US" altLang="zh-CN"/>
          </a:p>
        </p:txBody>
      </p:sp>
      <p:sp>
        <p:nvSpPr>
          <p:cNvPr id="20513" name="Rectangle 32">
            <a:extLst>
              <a:ext uri="{FF2B5EF4-FFF2-40B4-BE49-F238E27FC236}">
                <a16:creationId xmlns:a16="http://schemas.microsoft.com/office/drawing/2014/main" id="{66D6E2EC-E588-48B3-BB7C-10E787F7D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50" y="3187700"/>
            <a:ext cx="465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</a:rPr>
              <a:t>systems</a:t>
            </a:r>
            <a:endParaRPr lang="en-US" altLang="zh-CN"/>
          </a:p>
        </p:txBody>
      </p:sp>
      <p:sp>
        <p:nvSpPr>
          <p:cNvPr id="20514" name="Rectangle 33">
            <a:extLst>
              <a:ext uri="{FF2B5EF4-FFF2-40B4-BE49-F238E27FC236}">
                <a16:creationId xmlns:a16="http://schemas.microsoft.com/office/drawing/2014/main" id="{16A3BD12-7975-45A4-91D8-5F8A3603E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9" y="3781425"/>
            <a:ext cx="1608137" cy="458788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20515" name="Rectangle 34">
            <a:extLst>
              <a:ext uri="{FF2B5EF4-FFF2-40B4-BE49-F238E27FC236}">
                <a16:creationId xmlns:a16="http://schemas.microsoft.com/office/drawing/2014/main" id="{42E785CC-65A0-4C93-984B-F40E5EFED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40175"/>
            <a:ext cx="9540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</a:rPr>
              <a:t>Run Prepare Job</a:t>
            </a:r>
            <a:endParaRPr lang="en-US" altLang="zh-CN"/>
          </a:p>
        </p:txBody>
      </p:sp>
      <p:sp>
        <p:nvSpPr>
          <p:cNvPr id="20516" name="Rectangle 35">
            <a:extLst>
              <a:ext uri="{FF2B5EF4-FFF2-40B4-BE49-F238E27FC236}">
                <a16:creationId xmlns:a16="http://schemas.microsoft.com/office/drawing/2014/main" id="{60CA9483-D63F-4C81-BFB9-FBE96C591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9" y="4467226"/>
            <a:ext cx="1658937" cy="4032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20517" name="Rectangle 36">
            <a:extLst>
              <a:ext uri="{FF2B5EF4-FFF2-40B4-BE49-F238E27FC236}">
                <a16:creationId xmlns:a16="http://schemas.microsoft.com/office/drawing/2014/main" id="{EA97BC64-8C7A-464F-8299-9579EEBF3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13" y="4521200"/>
            <a:ext cx="146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</a:rPr>
              <a:t>Copy interface from other </a:t>
            </a:r>
            <a:endParaRPr lang="en-US" altLang="zh-CN"/>
          </a:p>
        </p:txBody>
      </p:sp>
      <p:sp>
        <p:nvSpPr>
          <p:cNvPr id="20518" name="Rectangle 37">
            <a:extLst>
              <a:ext uri="{FF2B5EF4-FFF2-40B4-BE49-F238E27FC236}">
                <a16:creationId xmlns:a16="http://schemas.microsoft.com/office/drawing/2014/main" id="{D4C5C258-7BC1-45B4-87CD-A4CD5CEC1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4672013"/>
            <a:ext cx="46968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</a:rPr>
              <a:t>systems</a:t>
            </a:r>
            <a:endParaRPr lang="en-US" altLang="zh-CN"/>
          </a:p>
        </p:txBody>
      </p:sp>
      <p:sp>
        <p:nvSpPr>
          <p:cNvPr id="20519" name="Rectangle 38">
            <a:extLst>
              <a:ext uri="{FF2B5EF4-FFF2-40B4-BE49-F238E27FC236}">
                <a16:creationId xmlns:a16="http://schemas.microsoft.com/office/drawing/2014/main" id="{EADAF1EF-4FC1-460F-B76B-FAA95914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226" y="3705225"/>
            <a:ext cx="1647825" cy="477838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20520" name="Rectangle 39">
            <a:extLst>
              <a:ext uri="{FF2B5EF4-FFF2-40B4-BE49-F238E27FC236}">
                <a16:creationId xmlns:a16="http://schemas.microsoft.com/office/drawing/2014/main" id="{F2B789E0-6654-42C9-89C4-9D4D922C7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1" y="3875088"/>
            <a:ext cx="81432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</a:rPr>
              <a:t>Housekeeping</a:t>
            </a:r>
            <a:endParaRPr lang="en-US" altLang="zh-CN"/>
          </a:p>
        </p:txBody>
      </p:sp>
      <p:sp>
        <p:nvSpPr>
          <p:cNvPr id="20521" name="Rectangle 40">
            <a:extLst>
              <a:ext uri="{FF2B5EF4-FFF2-40B4-BE49-F238E27FC236}">
                <a16:creationId xmlns:a16="http://schemas.microsoft.com/office/drawing/2014/main" id="{0887B4A7-5EE4-45AD-A869-22A71069C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38" y="4489451"/>
            <a:ext cx="1447800" cy="339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20522" name="Rectangle 41">
            <a:extLst>
              <a:ext uri="{FF2B5EF4-FFF2-40B4-BE49-F238E27FC236}">
                <a16:creationId xmlns:a16="http://schemas.microsoft.com/office/drawing/2014/main" id="{FAFC94B9-251D-473D-BF4A-FBCD4D300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13" y="4522788"/>
            <a:ext cx="1219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</a:rPr>
              <a:t>Backup interface and </a:t>
            </a:r>
            <a:endParaRPr lang="en-US" altLang="zh-CN"/>
          </a:p>
        </p:txBody>
      </p:sp>
      <p:sp>
        <p:nvSpPr>
          <p:cNvPr id="20523" name="Rectangle 42">
            <a:extLst>
              <a:ext uri="{FF2B5EF4-FFF2-40B4-BE49-F238E27FC236}">
                <a16:creationId xmlns:a16="http://schemas.microsoft.com/office/drawing/2014/main" id="{50F278EE-638C-4E7F-969B-255C222E7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4675188"/>
            <a:ext cx="17793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</a:rPr>
              <a:t>DB</a:t>
            </a:r>
            <a:endParaRPr lang="en-US" altLang="zh-CN"/>
          </a:p>
        </p:txBody>
      </p:sp>
      <p:sp>
        <p:nvSpPr>
          <p:cNvPr id="20524" name="Rectangle 43">
            <a:extLst>
              <a:ext uri="{FF2B5EF4-FFF2-40B4-BE49-F238E27FC236}">
                <a16:creationId xmlns:a16="http://schemas.microsoft.com/office/drawing/2014/main" id="{4CB74CAD-7686-4FCB-9DEC-6C2E6D239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1" y="5106988"/>
            <a:ext cx="1590675" cy="328612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20525" name="Rectangle 44">
            <a:extLst>
              <a:ext uri="{FF2B5EF4-FFF2-40B4-BE49-F238E27FC236}">
                <a16:creationId xmlns:a16="http://schemas.microsoft.com/office/drawing/2014/main" id="{E3796491-D63E-4C18-A347-7DC7FB29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5197475"/>
            <a:ext cx="933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</a:rPr>
              <a:t> GDW batch end</a:t>
            </a:r>
            <a:endParaRPr lang="en-US" altLang="zh-CN"/>
          </a:p>
        </p:txBody>
      </p:sp>
      <p:sp>
        <p:nvSpPr>
          <p:cNvPr id="20526" name="Rectangle 45">
            <a:extLst>
              <a:ext uri="{FF2B5EF4-FFF2-40B4-BE49-F238E27FC236}">
                <a16:creationId xmlns:a16="http://schemas.microsoft.com/office/drawing/2014/main" id="{AF09F499-1845-47A5-8BE2-855EF1F7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3079750"/>
            <a:ext cx="1589088" cy="43815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20527" name="Rectangle 46">
            <a:extLst>
              <a:ext uri="{FF2B5EF4-FFF2-40B4-BE49-F238E27FC236}">
                <a16:creationId xmlns:a16="http://schemas.microsoft.com/office/drawing/2014/main" id="{5FBE379B-D1FE-4712-9FD2-CBDF4DC3A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3225800"/>
            <a:ext cx="9969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</a:rPr>
              <a:t>GDW batch begin</a:t>
            </a:r>
            <a:endParaRPr lang="en-US" altLang="zh-CN"/>
          </a:p>
        </p:txBody>
      </p:sp>
      <p:sp>
        <p:nvSpPr>
          <p:cNvPr id="20528" name="Rectangle 47">
            <a:extLst>
              <a:ext uri="{FF2B5EF4-FFF2-40B4-BE49-F238E27FC236}">
                <a16:creationId xmlns:a16="http://schemas.microsoft.com/office/drawing/2014/main" id="{DF969C13-B474-4C1B-95EA-31CBFBCF8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2301875"/>
            <a:ext cx="1658938" cy="381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20529" name="Rectangle 48">
            <a:extLst>
              <a:ext uri="{FF2B5EF4-FFF2-40B4-BE49-F238E27FC236}">
                <a16:creationId xmlns:a16="http://schemas.microsoft.com/office/drawing/2014/main" id="{5BA239F9-B5AD-4C89-B5A7-3A041867B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2419350"/>
            <a:ext cx="12262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</a:rPr>
              <a:t>Generate single view </a:t>
            </a:r>
            <a:endParaRPr lang="en-US" altLang="zh-CN"/>
          </a:p>
        </p:txBody>
      </p:sp>
      <p:sp>
        <p:nvSpPr>
          <p:cNvPr id="20530" name="Line 49">
            <a:extLst>
              <a:ext uri="{FF2B5EF4-FFF2-40B4-BE49-F238E27FC236}">
                <a16:creationId xmlns:a16="http://schemas.microsoft.com/office/drawing/2014/main" id="{8B982F88-E2E1-425E-8754-E42EE69C6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6388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531" name="Line 50">
            <a:extLst>
              <a:ext uri="{FF2B5EF4-FFF2-40B4-BE49-F238E27FC236}">
                <a16:creationId xmlns:a16="http://schemas.microsoft.com/office/drawing/2014/main" id="{282984F5-D307-4595-8F5B-AD0DF6790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600200"/>
            <a:ext cx="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532" name="Line 51">
            <a:extLst>
              <a:ext uri="{FF2B5EF4-FFF2-40B4-BE49-F238E27FC236}">
                <a16:creationId xmlns:a16="http://schemas.microsoft.com/office/drawing/2014/main" id="{B5D02D7F-E426-4DF6-814C-740ABC68B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6002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533" name="Line 52">
            <a:extLst>
              <a:ext uri="{FF2B5EF4-FFF2-40B4-BE49-F238E27FC236}">
                <a16:creationId xmlns:a16="http://schemas.microsoft.com/office/drawing/2014/main" id="{D6894D3C-A883-44A1-88DC-6A1DCA37E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600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F6A4F77-85BA-412A-8100-3FE922234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Interface File Type (Basic)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220F93C-B67D-43C3-AA3D-17501C29A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Full Set (e.g. Account Master)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All records, even there is no change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Simple extraction by source system</a:t>
            </a:r>
          </a:p>
          <a:p>
            <a:r>
              <a:rPr lang="en-US" altLang="zh-TW">
                <a:ea typeface="PMingLiU" panose="02020500000000000000" pitchFamily="18" charset="-120"/>
              </a:rPr>
              <a:t>Daily Delta (e.g. Transactions)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Only records changed for the day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Need to log changes in source system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Potential miss in capturing of change</a:t>
            </a:r>
          </a:p>
        </p:txBody>
      </p:sp>
    </p:spTree>
    <p:extLst>
      <p:ext uri="{BB962C8B-B14F-4D97-AF65-F5344CB8AC3E}">
        <p14:creationId xmlns:p14="http://schemas.microsoft.com/office/powerpoint/2010/main" val="1786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F303406-89B3-44B5-A929-CA5CDEE29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Interface File Type (Adv.)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FB4197D-54B8-437C-8958-B1CE8D64E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Cycle Delta (e.g. Credit Card Accounts)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Daily Delta, PLUS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Full Set if falls on cycle date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Automatic synchronization</a:t>
            </a:r>
          </a:p>
          <a:p>
            <a:r>
              <a:rPr lang="en-US" altLang="zh-TW">
                <a:ea typeface="PMingLiU" panose="02020500000000000000" pitchFamily="18" charset="-120"/>
              </a:rPr>
              <a:t>Extended Delta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Daily Delta for last consecutive days, say 7 days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Automatic recovery from daily failure</a:t>
            </a:r>
          </a:p>
        </p:txBody>
      </p:sp>
    </p:spTree>
    <p:extLst>
      <p:ext uri="{BB962C8B-B14F-4D97-AF65-F5344CB8AC3E}">
        <p14:creationId xmlns:p14="http://schemas.microsoft.com/office/powerpoint/2010/main" val="18701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E83F57F-2013-48DD-9FE4-85FF8D2A6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Input File Validation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63BBE23-1028-41BB-B94D-0B084A006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Header/Trailer Record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Header date against processing date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Record count against processed detail records</a:t>
            </a:r>
          </a:p>
          <a:p>
            <a:r>
              <a:rPr lang="en-US" altLang="zh-TW">
                <a:ea typeface="PMingLiU" panose="02020500000000000000" pitchFamily="18" charset="-120"/>
              </a:rPr>
              <a:t>To detect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Input files not updated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File integrity error due to file transfer failure</a:t>
            </a:r>
          </a:p>
        </p:txBody>
      </p:sp>
    </p:spTree>
    <p:extLst>
      <p:ext uri="{BB962C8B-B14F-4D97-AF65-F5344CB8AC3E}">
        <p14:creationId xmlns:p14="http://schemas.microsoft.com/office/powerpoint/2010/main" val="10842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62990FC-5960-4A61-89CA-2A627DA39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TL: Update MCIF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361344F-AC4D-45C7-8C16-54BD2F56F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Empty MCIF.xx</a:t>
            </a:r>
          </a:p>
          <a:p>
            <a:r>
              <a:rPr lang="en-US" altLang="zh-TW">
                <a:ea typeface="PMingLiU" panose="02020500000000000000" pitchFamily="18" charset="-120"/>
              </a:rPr>
              <a:t>Copy from LOAD.xx to MCIF.xx</a:t>
            </a:r>
          </a:p>
          <a:p>
            <a:r>
              <a:rPr lang="en-US" altLang="zh-TW">
                <a:ea typeface="PMingLiU" panose="02020500000000000000" pitchFamily="18" charset="-120"/>
              </a:rPr>
              <a:t>Collect statistics on MCIF.xx</a:t>
            </a:r>
          </a:p>
          <a:p>
            <a:r>
              <a:rPr lang="en-US" altLang="zh-TW">
                <a:ea typeface="PMingLiU" panose="02020500000000000000" pitchFamily="18" charset="-120"/>
              </a:rPr>
              <a:t>Update job status to RUN_CONTROL</a:t>
            </a:r>
          </a:p>
          <a:p>
            <a:endParaRPr lang="zh-TW" altLang="en-US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6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718E33F-6C65-4B9B-89AF-DC326A52E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Load - Replace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45E9C99-6DC4-4ACC-B03C-AB904FEFE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Complete replacement</a:t>
            </a:r>
          </a:p>
          <a:p>
            <a:r>
              <a:rPr lang="en-US" altLang="zh-TW">
                <a:ea typeface="PMingLiU" panose="02020500000000000000" pitchFamily="18" charset="-120"/>
              </a:rPr>
              <a:t>Logic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Empty LOAD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Multi-load into LOAD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Replace MCIF from LOAD</a:t>
            </a:r>
          </a:p>
          <a:p>
            <a:pPr lvl="2"/>
            <a:r>
              <a:rPr lang="en-US" altLang="zh-TW">
                <a:ea typeface="PMingLiU" panose="02020500000000000000" pitchFamily="18" charset="-120"/>
              </a:rPr>
              <a:t>Empty MCIF</a:t>
            </a:r>
          </a:p>
          <a:p>
            <a:pPr lvl="2"/>
            <a:r>
              <a:rPr lang="en-US" altLang="zh-TW">
                <a:ea typeface="PMingLiU" panose="02020500000000000000" pitchFamily="18" charset="-120"/>
              </a:rPr>
              <a:t>Copy LOAD to MCIF</a:t>
            </a:r>
          </a:p>
        </p:txBody>
      </p:sp>
    </p:spTree>
    <p:extLst>
      <p:ext uri="{BB962C8B-B14F-4D97-AF65-F5344CB8AC3E}">
        <p14:creationId xmlns:p14="http://schemas.microsoft.com/office/powerpoint/2010/main" val="23914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B1FDD152-EA6D-4B51-99EB-223C79A28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Load - Append (Small)</a:t>
            </a:r>
          </a:p>
        </p:txBody>
      </p:sp>
      <p:sp>
        <p:nvSpPr>
          <p:cNvPr id="26627" name="Rectangle 1027">
            <a:extLst>
              <a:ext uri="{FF2B5EF4-FFF2-40B4-BE49-F238E27FC236}">
                <a16:creationId xmlns:a16="http://schemas.microsoft.com/office/drawing/2014/main" id="{EC5F4E6F-2CC3-4B8D-8231-4F6A0B9F0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Applicable for small tables</a:t>
            </a:r>
          </a:p>
          <a:p>
            <a:r>
              <a:rPr lang="en-US" altLang="zh-TW">
                <a:ea typeface="PMingLiU" panose="02020500000000000000" pitchFamily="18" charset="-120"/>
              </a:rPr>
              <a:t>Logic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Copy MCIF to LOAD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Multi-load into LOAD (Insert)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Replace MCIF from LOAD</a:t>
            </a:r>
          </a:p>
        </p:txBody>
      </p:sp>
    </p:spTree>
    <p:extLst>
      <p:ext uri="{BB962C8B-B14F-4D97-AF65-F5344CB8AC3E}">
        <p14:creationId xmlns:p14="http://schemas.microsoft.com/office/powerpoint/2010/main" val="234385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1D8A77C-D0FB-4012-BDB2-6434BE9E5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Load - Append (Large)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35DDC36-B423-4A44-9899-D14208251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Applicable for large tables</a:t>
            </a:r>
          </a:p>
          <a:p>
            <a:r>
              <a:rPr lang="en-US" altLang="zh-TW">
                <a:ea typeface="PMingLiU" panose="02020500000000000000" pitchFamily="18" charset="-120"/>
              </a:rPr>
              <a:t>Logic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Empty LOAD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Multi-load into LOAD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Append to MCIF from LOAD</a:t>
            </a:r>
          </a:p>
        </p:txBody>
      </p:sp>
    </p:spTree>
    <p:extLst>
      <p:ext uri="{BB962C8B-B14F-4D97-AF65-F5344CB8AC3E}">
        <p14:creationId xmlns:p14="http://schemas.microsoft.com/office/powerpoint/2010/main" val="155531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F9DAAF7-24CD-419D-83E4-A06F72B3B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Load - Upsert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62017B4-6F53-4D41-82A3-2D63C5BED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Equals </a:t>
            </a:r>
            <a:r>
              <a:rPr lang="en-US" altLang="zh-TW">
                <a:solidFill>
                  <a:schemeClr val="accent1"/>
                </a:solidFill>
                <a:ea typeface="PMingLiU" panose="02020500000000000000" pitchFamily="18" charset="-120"/>
              </a:rPr>
              <a:t>Up</a:t>
            </a:r>
            <a:r>
              <a:rPr lang="en-US" altLang="zh-TW">
                <a:ea typeface="PMingLiU" panose="02020500000000000000" pitchFamily="18" charset="-120"/>
              </a:rPr>
              <a:t>date + In</a:t>
            </a:r>
            <a:r>
              <a:rPr lang="en-US" altLang="zh-TW">
                <a:solidFill>
                  <a:schemeClr val="accent1"/>
                </a:solidFill>
                <a:ea typeface="PMingLiU" panose="02020500000000000000" pitchFamily="18" charset="-120"/>
              </a:rPr>
              <a:t>sert</a:t>
            </a:r>
            <a:endParaRPr lang="en-US" altLang="zh-TW">
              <a:ea typeface="PMingLiU" panose="02020500000000000000" pitchFamily="18" charset="-120"/>
            </a:endParaRPr>
          </a:p>
          <a:p>
            <a:r>
              <a:rPr lang="en-US" altLang="zh-TW">
                <a:ea typeface="PMingLiU" panose="02020500000000000000" pitchFamily="18" charset="-120"/>
              </a:rPr>
              <a:t>Logic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Copy MCIF to LOAD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Multi-load into LOAD</a:t>
            </a:r>
          </a:p>
          <a:p>
            <a:pPr lvl="2"/>
            <a:r>
              <a:rPr lang="en-US" altLang="zh-TW">
                <a:ea typeface="PMingLiU" panose="02020500000000000000" pitchFamily="18" charset="-120"/>
              </a:rPr>
              <a:t>If record found by key, Update</a:t>
            </a:r>
          </a:p>
          <a:p>
            <a:pPr lvl="2"/>
            <a:r>
              <a:rPr lang="en-US" altLang="zh-TW">
                <a:ea typeface="PMingLiU" panose="02020500000000000000" pitchFamily="18" charset="-120"/>
              </a:rPr>
              <a:t>If record not found by key, Insert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Replace MCIF from LOAD</a:t>
            </a:r>
          </a:p>
        </p:txBody>
      </p:sp>
    </p:spTree>
    <p:extLst>
      <p:ext uri="{BB962C8B-B14F-4D97-AF65-F5344CB8AC3E}">
        <p14:creationId xmlns:p14="http://schemas.microsoft.com/office/powerpoint/2010/main" val="304941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38ED5FD-6FB2-4737-9E8E-6C0D02482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Agenda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69901C9-0D7D-4533-BBBA-2AD382E27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600200"/>
            <a:ext cx="7775575" cy="439578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Data Warehouse Instruction</a:t>
            </a:r>
          </a:p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sz="1400" dirty="0">
                <a:ea typeface="SimSun" panose="02010600030101010101" pitchFamily="2" charset="-122"/>
              </a:rPr>
              <a:t>1) Data Warehouse Project background</a:t>
            </a:r>
          </a:p>
          <a:p>
            <a:pPr eaLnBrk="1" hangingPunct="1"/>
            <a:r>
              <a:rPr lang="en-US" altLang="zh-CN" sz="1400" dirty="0">
                <a:ea typeface="SimSun" panose="02010600030101010101" pitchFamily="2" charset="-122"/>
              </a:rPr>
              <a:t>  2) Data Warehouse Architecture</a:t>
            </a:r>
          </a:p>
          <a:p>
            <a:pPr eaLnBrk="1" hangingPunct="1"/>
            <a:r>
              <a:rPr lang="en-US" altLang="zh-CN" sz="1400" dirty="0">
                <a:ea typeface="SimSun" panose="02010600030101010101" pitchFamily="2" charset="-122"/>
              </a:rPr>
              <a:t>  3) Data  Warehouse application</a:t>
            </a:r>
          </a:p>
          <a:p>
            <a:pPr lvl="1" eaLnBrk="1" hangingPunct="1"/>
            <a:r>
              <a:rPr lang="en-US" altLang="zh-CN" sz="1200" dirty="0">
                <a:ea typeface="SimSun" panose="02010600030101010101" pitchFamily="2" charset="-122"/>
              </a:rPr>
              <a:t>FS-LDM    </a:t>
            </a:r>
          </a:p>
          <a:p>
            <a:pPr lvl="1" eaLnBrk="1" hangingPunct="1"/>
            <a:r>
              <a:rPr lang="en-US" altLang="zh-CN" sz="1200" dirty="0">
                <a:ea typeface="SimSun" panose="02010600030101010101" pitchFamily="2" charset="-122"/>
              </a:rPr>
              <a:t>Single Customer View</a:t>
            </a:r>
          </a:p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Data Mart Instruction</a:t>
            </a:r>
          </a:p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 </a:t>
            </a:r>
            <a:r>
              <a:rPr lang="en-US" altLang="zh-CN" sz="1400" dirty="0">
                <a:ea typeface="SimSun" panose="02010600030101010101" pitchFamily="2" charset="-122"/>
              </a:rPr>
              <a:t>1) </a:t>
            </a:r>
            <a:r>
              <a:rPr lang="en-US" altLang="zh-CN" sz="1400" dirty="0" err="1">
                <a:ea typeface="SimSun" panose="02010600030101010101" pitchFamily="2" charset="-122"/>
              </a:rPr>
              <a:t>Unica</a:t>
            </a:r>
            <a:r>
              <a:rPr lang="en-US" altLang="zh-CN" sz="1400" dirty="0">
                <a:ea typeface="SimSun" panose="02010600030101010101" pitchFamily="2" charset="-122"/>
              </a:rPr>
              <a:t> Data Mart</a:t>
            </a:r>
          </a:p>
          <a:p>
            <a:pPr eaLnBrk="1" hangingPunct="1"/>
            <a:r>
              <a:rPr lang="en-US" altLang="zh-CN" sz="1400" dirty="0">
                <a:ea typeface="SimSun" panose="02010600030101010101" pitchFamily="2" charset="-122"/>
              </a:rPr>
              <a:t>  2) CRM Data Mart</a:t>
            </a:r>
          </a:p>
          <a:p>
            <a:pPr eaLnBrk="1" hangingPunct="1"/>
            <a:r>
              <a:rPr lang="en-US" altLang="zh-CN" sz="1400" dirty="0">
                <a:ea typeface="SimSun" panose="02010600030101010101" pitchFamily="2" charset="-122"/>
              </a:rPr>
              <a:t> </a:t>
            </a:r>
            <a:r>
              <a:rPr lang="en-US" altLang="zh-CN" dirty="0">
                <a:ea typeface="SimSun" panose="02010600030101010101" pitchFamily="2" charset="-122"/>
              </a:rPr>
              <a:t>Big Data Instruction</a:t>
            </a:r>
          </a:p>
          <a:p>
            <a:pPr eaLnBrk="1" hangingPunct="1"/>
            <a:endParaRPr lang="en-US" altLang="zh-CN" dirty="0">
              <a:ea typeface="SimSun" panose="02010600030101010101" pitchFamily="2" charset="-122"/>
            </a:endParaRPr>
          </a:p>
          <a:p>
            <a:pPr eaLnBrk="1" hangingPunct="1"/>
            <a:endParaRPr lang="en-US" altLang="zh-CN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7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AC719C6-FB7C-4A64-807D-7830135E5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Load - Compact Upsert #1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90B4D12-B292-4DBA-8D01-04DE0111E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For keeping value histories by date range</a:t>
            </a:r>
          </a:p>
        </p:txBody>
      </p:sp>
      <p:graphicFrame>
        <p:nvGraphicFramePr>
          <p:cNvPr id="29700" name="Object 7">
            <a:extLst>
              <a:ext uri="{FF2B5EF4-FFF2-40B4-BE49-F238E27FC236}">
                <a16:creationId xmlns:a16="http://schemas.microsoft.com/office/drawing/2014/main" id="{2050FDB9-ABB5-4A8F-A373-B83829D15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590800"/>
          <a:ext cx="74676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Worksheet" r:id="rId3" imgW="4600809" imgH="1953122" progId="Excel.Sheet.8">
                  <p:embed/>
                </p:oleObj>
              </mc:Choice>
              <mc:Fallback>
                <p:oleObj name="Worksheet" r:id="rId3" imgW="4600809" imgH="1953122" progId="Excel.Sheet.8">
                  <p:embed/>
                  <p:pic>
                    <p:nvPicPr>
                      <p:cNvPr id="29700" name="Object 7">
                        <a:extLst>
                          <a:ext uri="{FF2B5EF4-FFF2-40B4-BE49-F238E27FC236}">
                            <a16:creationId xmlns:a16="http://schemas.microsoft.com/office/drawing/2014/main" id="{2050FDB9-ABB5-4A8F-A373-B83829D15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90800"/>
                        <a:ext cx="74676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3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0920E70-EF58-47F9-A97E-E0CE0CC7D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Single Customer View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996C6DD-3B99-4A5A-BC3B-278634AC8C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Provides a unified view of integrated client data distributed across multiple computing resources</a:t>
            </a:r>
          </a:p>
          <a:p>
            <a:r>
              <a:rPr lang="en-US" altLang="zh-CN">
                <a:ea typeface="SimSun" panose="02010600030101010101" pitchFamily="2" charset="-122"/>
              </a:rPr>
              <a:t>It can be used to power campaign management, direct marketing, data analysis, customer insight and business decision-making. </a:t>
            </a:r>
          </a:p>
          <a:p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95D0D1D2-28E9-4D49-95A5-16CC2CB35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2D08AF24-7604-4397-9552-248F22F8AAA1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CD0D121-C0B5-48D1-A2F8-E41FF073A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Gen. SCV tables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0D5BAA08-3AD5-4520-A9BF-4F78D6055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ea typeface="SimSun" panose="02010600030101010101" pitchFamily="2" charset="-122"/>
              </a:rPr>
              <a:t>Party</a:t>
            </a:r>
          </a:p>
          <a:p>
            <a:r>
              <a:rPr lang="en-US" altLang="zh-CN" sz="2000">
                <a:ea typeface="SimSun" panose="02010600030101010101" pitchFamily="2" charset="-122"/>
              </a:rPr>
              <a:t>Party_Acct</a:t>
            </a:r>
          </a:p>
          <a:p>
            <a:r>
              <a:rPr lang="en-US" altLang="zh-CN" sz="2000">
                <a:ea typeface="SimSun" panose="02010600030101010101" pitchFamily="2" charset="-122"/>
              </a:rPr>
              <a:t>Party_phone</a:t>
            </a:r>
          </a:p>
          <a:p>
            <a:r>
              <a:rPr lang="en-US" altLang="zh-CN" sz="2000">
                <a:ea typeface="SimSun" panose="02010600030101010101" pitchFamily="2" charset="-122"/>
              </a:rPr>
              <a:t>Party_addr</a:t>
            </a:r>
          </a:p>
          <a:p>
            <a:r>
              <a:rPr lang="en-US" altLang="zh-CN" sz="2000">
                <a:ea typeface="SimSun" panose="02010600030101010101" pitchFamily="2" charset="-122"/>
              </a:rPr>
              <a:t>Party_Party_relation</a:t>
            </a:r>
          </a:p>
          <a:p>
            <a:r>
              <a:rPr lang="en-US" altLang="zh-CN" sz="2000">
                <a:ea typeface="SimSun" panose="02010600030101010101" pitchFamily="2" charset="-122"/>
              </a:rPr>
              <a:t>Acct</a:t>
            </a:r>
          </a:p>
          <a:p>
            <a:r>
              <a:rPr lang="en-US" altLang="zh-CN" sz="2000">
                <a:ea typeface="SimSun" panose="02010600030101010101" pitchFamily="2" charset="-122"/>
              </a:rPr>
              <a:t>Acct_addr</a:t>
            </a:r>
          </a:p>
          <a:p>
            <a:r>
              <a:rPr lang="en-US" altLang="zh-CN" sz="2000">
                <a:ea typeface="SimSun" panose="02010600030101010101" pitchFamily="2" charset="-122"/>
              </a:rPr>
              <a:t>Acct_Acct_relation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13DA19F0-A1B8-440A-9F84-2DD3CF3A2F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4B6F7E8C-3A49-4880-BE99-CBF45CEBB819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6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BEED0500-8777-48F5-9239-B5FD5F827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Party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FFA1D08-ED8F-406F-B93E-7BA303FB68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AD8E633C-A189-4387-968B-5EC5803DF9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9D4F17F8-EC72-4CB5-A40A-7E2CBF4C6C75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34821" name="Picture 6">
            <a:extLst>
              <a:ext uri="{FF2B5EF4-FFF2-40B4-BE49-F238E27FC236}">
                <a16:creationId xmlns:a16="http://schemas.microsoft.com/office/drawing/2014/main" id="{EC144EE9-1445-4805-B567-1CFF26E41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1"/>
            <a:ext cx="8763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6">
            <a:extLst>
              <a:ext uri="{FF2B5EF4-FFF2-40B4-BE49-F238E27FC236}">
                <a16:creationId xmlns:a16="http://schemas.microsoft.com/office/drawing/2014/main" id="{C293472B-4686-465C-8632-EF98E6900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47800"/>
            <a:ext cx="1562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600" b="0"/>
              <a:t>Selection logic:</a:t>
            </a:r>
            <a:endParaRPr lang="zh-CN" altLang="en-US" sz="1600" b="0"/>
          </a:p>
        </p:txBody>
      </p:sp>
    </p:spTree>
    <p:extLst>
      <p:ext uri="{BB962C8B-B14F-4D97-AF65-F5344CB8AC3E}">
        <p14:creationId xmlns:p14="http://schemas.microsoft.com/office/powerpoint/2010/main" val="282774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E9E9346-FAEE-47ED-9B26-5B0803506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Party_addr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CDD794-02C0-440B-A596-786C96BE33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2600" y="5029201"/>
          <a:ext cx="7639050" cy="593725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1079400113"/>
                    </a:ext>
                  </a:extLst>
                </a:gridCol>
                <a:gridCol w="1312862">
                  <a:extLst>
                    <a:ext uri="{9D8B030D-6E8A-4147-A177-3AD203B41FA5}">
                      <a16:colId xmlns:a16="http://schemas.microsoft.com/office/drawing/2014/main" val="159034281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860483608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1519877317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728614407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865318222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438528886"/>
                    </a:ext>
                  </a:extLst>
                </a:gridCol>
                <a:gridCol w="1233487">
                  <a:extLst>
                    <a:ext uri="{9D8B030D-6E8A-4147-A177-3AD203B41FA5}">
                      <a16:colId xmlns:a16="http://schemas.microsoft.com/office/drawing/2014/main" val="965769004"/>
                    </a:ext>
                  </a:extLst>
                </a:gridCol>
              </a:tblGrid>
              <a:tr h="282317"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Document_Nbr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Document_Id_Type_Code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Country_Of_Issue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Addr_Use_Code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Addr_Line_1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Addr_Line_2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Addr_Line_3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Addr_Line_4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495415"/>
                  </a:ext>
                </a:extLst>
              </a:tr>
              <a:tr h="155704"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CSVUC10070          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2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  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M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LEVEL 13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MILLENNUM CITY 6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352 KWUN TONG ROAD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KWUN TONG KOWLOON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90100"/>
                  </a:ext>
                </a:extLst>
              </a:tr>
              <a:tr h="155704"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Z6675027            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B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CN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M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ROOM H 27/F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BLOCK 1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LOK HIN TERRACE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CHAI WAN HK</a:t>
                      </a:r>
                    </a:p>
                  </a:txBody>
                  <a:tcPr marL="7764" marR="7764" marT="777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830833"/>
                  </a:ext>
                </a:extLst>
              </a:tr>
            </a:tbl>
          </a:graphicData>
        </a:graphic>
      </p:graphicFrame>
      <p:sp>
        <p:nvSpPr>
          <p:cNvPr id="36905" name="Rectangle 6">
            <a:extLst>
              <a:ext uri="{FF2B5EF4-FFF2-40B4-BE49-F238E27FC236}">
                <a16:creationId xmlns:a16="http://schemas.microsoft.com/office/drawing/2014/main" id="{D7DB9569-BE53-47E6-B546-C637DEFD5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58964"/>
            <a:ext cx="64008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PRIORITY   SYSTEM                                              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--------   -------------------------------                     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 1         V+ (CREDIT CARD SYSTEM -- WITH ACTIVE PRIM. CARD)                 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 2         RM BANK PARTY (DHB)                                             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 3         CASHLINE (CSHLINE_PARTY)                            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 4         V+ (CREDIT CARD SYSTEM -- WITHOUT ACTIVE PRIM. CARD)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 -         CCIS (CREDIT CARD APPLICATION) </a:t>
            </a:r>
          </a:p>
        </p:txBody>
      </p:sp>
      <p:sp>
        <p:nvSpPr>
          <p:cNvPr id="36906" name="TextBox 4">
            <a:extLst>
              <a:ext uri="{FF2B5EF4-FFF2-40B4-BE49-F238E27FC236}">
                <a16:creationId xmlns:a16="http://schemas.microsoft.com/office/drawing/2014/main" id="{AA0DEF50-E61B-4C0E-BF99-2152D737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1490664"/>
            <a:ext cx="156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600" b="0"/>
              <a:t>Selection logic:</a:t>
            </a:r>
            <a:endParaRPr lang="zh-CN" altLang="en-US" sz="1600" b="0"/>
          </a:p>
        </p:txBody>
      </p:sp>
    </p:spTree>
    <p:extLst>
      <p:ext uri="{BB962C8B-B14F-4D97-AF65-F5344CB8AC3E}">
        <p14:creationId xmlns:p14="http://schemas.microsoft.com/office/powerpoint/2010/main" val="39188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A0EDFDD8-388B-4D74-88E2-9EF47677D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Party_phone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F2E288-8934-4CCC-912C-D0B52392E0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57400" y="4876800"/>
          <a:ext cx="8229600" cy="552450"/>
        </p:xfrm>
        <a:graphic>
          <a:graphicData uri="http://schemas.openxmlformats.org/drawingml/2006/table">
            <a:tbl>
              <a:tblPr/>
              <a:tblGrid>
                <a:gridCol w="1055688">
                  <a:extLst>
                    <a:ext uri="{9D8B030D-6E8A-4147-A177-3AD203B41FA5}">
                      <a16:colId xmlns:a16="http://schemas.microsoft.com/office/drawing/2014/main" val="2819118788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848770977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1296155298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val="1121565637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196319773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70045186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104341"/>
                    </a:ext>
                  </a:extLst>
                </a:gridCol>
              </a:tblGrid>
              <a:tr h="184150"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Document_Nbr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Document_Id_Type_Code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Country_Of_Issue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Phone_Type_Code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Phone_Nbr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Phone_Ext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Phone_accepted_ind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073592"/>
                  </a:ext>
                </a:extLst>
              </a:tr>
              <a:tr h="184150"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P3094263            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  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R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23924532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?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N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8580"/>
                  </a:ext>
                </a:extLst>
              </a:tr>
              <a:tr h="184150"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A9438311            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  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M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93562992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?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5000"/>
                        </a:spcBef>
                        <a:spcAft>
                          <a:spcPct val="1500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N</a:t>
                      </a:r>
                    </a:p>
                  </a:txBody>
                  <a:tcPr marL="9212" marR="9212" marT="921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588937"/>
                  </a:ext>
                </a:extLst>
              </a:tr>
            </a:tbl>
          </a:graphicData>
        </a:graphic>
      </p:graphicFrame>
      <p:sp>
        <p:nvSpPr>
          <p:cNvPr id="37925" name="Rectangle 3">
            <a:extLst>
              <a:ext uri="{FF2B5EF4-FFF2-40B4-BE49-F238E27FC236}">
                <a16:creationId xmlns:a16="http://schemas.microsoft.com/office/drawing/2014/main" id="{0C778C2E-FF58-4614-A5AE-9937F534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03400"/>
            <a:ext cx="67818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PRIORITY   SYSTEM                                          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--------   -------------------------------                 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 1         V+ (CREDIT CARD SYSTEM - ACTIVE PRIM CARD)      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 2         RM BANK PARTY                              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 3         CASHLINE                                        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 4         V+ (CREDIT CARD SYSTEM - NON ACTIVE PRIM CARD)  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 -         CCIS (CREDIT CARD APPLICATION)                  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 5         AVIVA LIFE                                      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 6         MANULIFE MLI                                    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 7         AVIVA GI </a:t>
            </a:r>
          </a:p>
        </p:txBody>
      </p:sp>
      <p:sp>
        <p:nvSpPr>
          <p:cNvPr id="37926" name="TextBox 5">
            <a:extLst>
              <a:ext uri="{FF2B5EF4-FFF2-40B4-BE49-F238E27FC236}">
                <a16:creationId xmlns:a16="http://schemas.microsoft.com/office/drawing/2014/main" id="{E1F9E5B7-C1B0-4673-A27D-2CE63C607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1490664"/>
            <a:ext cx="156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600" b="0"/>
              <a:t>Selection logic:</a:t>
            </a:r>
            <a:endParaRPr lang="zh-CN" altLang="en-US" sz="1600" b="0"/>
          </a:p>
        </p:txBody>
      </p:sp>
    </p:spTree>
    <p:extLst>
      <p:ext uri="{BB962C8B-B14F-4D97-AF65-F5344CB8AC3E}">
        <p14:creationId xmlns:p14="http://schemas.microsoft.com/office/powerpoint/2010/main" val="41506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B4D57DB6-A621-4400-AA83-88D3D2B0B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Gen. SCV report to downstream system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94CAB0D-356B-43FE-80BA-0426D602A0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ea typeface="SimSun" panose="02010600030101010101" pitchFamily="2" charset="-122"/>
              </a:rPr>
              <a:t>1. Generate party information report </a:t>
            </a:r>
          </a:p>
          <a:p>
            <a:r>
              <a:rPr lang="en-US" altLang="zh-CN" sz="2000">
                <a:ea typeface="SimSun" panose="02010600030101010101" pitchFamily="2" charset="-122"/>
              </a:rPr>
              <a:t>2. Generate active party account information report</a:t>
            </a:r>
          </a:p>
          <a:p>
            <a:r>
              <a:rPr lang="en-US" altLang="zh-CN" sz="2000">
                <a:ea typeface="SimSun" panose="02010600030101010101" pitchFamily="2" charset="-122"/>
              </a:rPr>
              <a:t>3. Generate active account balance amount report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including loan, deposit, unit trust, credit card, securities and insurance</a:t>
            </a:r>
          </a:p>
          <a:p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1A57098F-2199-4516-A59B-31F3C0793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646F3426-9EEC-40FF-AD6D-090953BE8566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7CEE447B-12F3-40AD-AE0A-6982C5400F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96A9CC75-F780-4B98-80E3-B34FA3B3546A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7A863CE-6B24-4636-9EA7-8D01A04AE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2246" y="2024185"/>
            <a:ext cx="7815385" cy="24071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>
                <a:ea typeface="SimSun" panose="02010600030101010101" pitchFamily="2" charset="-122"/>
              </a:rPr>
              <a:t> Part 2 Data Mart Instruction</a:t>
            </a:r>
          </a:p>
          <a:p>
            <a:pPr lvl="1" eaLnBrk="1" hangingPunct="1">
              <a:defRPr/>
            </a:pPr>
            <a:r>
              <a:rPr lang="en-US" altLang="zh-CN" dirty="0" err="1">
                <a:ea typeface="SimSun" panose="02010600030101010101" pitchFamily="2" charset="-122"/>
              </a:rPr>
              <a:t>Unica</a:t>
            </a:r>
            <a:r>
              <a:rPr lang="en-US" altLang="zh-CN" dirty="0">
                <a:ea typeface="SimSun" panose="02010600030101010101" pitchFamily="2" charset="-122"/>
              </a:rPr>
              <a:t> Data Mart</a:t>
            </a:r>
          </a:p>
          <a:p>
            <a:pPr lvl="1" eaLnBrk="1" hangingPunct="1">
              <a:defRPr/>
            </a:pPr>
            <a:r>
              <a:rPr lang="en-US" altLang="zh-CN" dirty="0">
                <a:ea typeface="SimSun" panose="02010600030101010101" pitchFamily="2" charset="-122"/>
              </a:rPr>
              <a:t>CRM  Data Mart</a:t>
            </a:r>
          </a:p>
          <a:p>
            <a:pPr marL="0" indent="0">
              <a:buNone/>
              <a:defRPr/>
            </a:pPr>
            <a:endParaRPr lang="en-US" altLang="zh-CN" dirty="0"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40964" name="Title 4">
            <a:extLst>
              <a:ext uri="{FF2B5EF4-FFF2-40B4-BE49-F238E27FC236}">
                <a16:creationId xmlns:a16="http://schemas.microsoft.com/office/drawing/2014/main" id="{A603DF4A-8207-49CF-8724-463B89C93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54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>
            <a:extLst>
              <a:ext uri="{FF2B5EF4-FFF2-40B4-BE49-F238E27FC236}">
                <a16:creationId xmlns:a16="http://schemas.microsoft.com/office/drawing/2014/main" id="{52C52B38-EDF6-4CE3-AAA0-7011E9270C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81723" y="1776414"/>
            <a:ext cx="9472246" cy="2397001"/>
          </a:xfrm>
        </p:spPr>
        <p:txBody>
          <a:bodyPr>
            <a:normAutofit/>
          </a:bodyPr>
          <a:lstStyle/>
          <a:p>
            <a:r>
              <a:rPr lang="en-US" altLang="zh-CN" dirty="0" err="1">
                <a:ea typeface="SimSun" panose="02010600030101010101" pitchFamily="2" charset="-122"/>
              </a:rPr>
              <a:t>Unica</a:t>
            </a:r>
            <a:r>
              <a:rPr lang="en-US" altLang="zh-CN" dirty="0">
                <a:ea typeface="SimSun" panose="02010600030101010101" pitchFamily="2" charset="-122"/>
              </a:rPr>
              <a:t> data mart Instruction </a:t>
            </a:r>
          </a:p>
          <a:p>
            <a:pPr lvl="1"/>
            <a:r>
              <a:rPr lang="en-US" altLang="zh-CN" dirty="0" err="1">
                <a:ea typeface="SimSun" panose="02010600030101010101" pitchFamily="2" charset="-122"/>
              </a:rPr>
              <a:t>Unica</a:t>
            </a:r>
            <a:r>
              <a:rPr lang="en-US" altLang="zh-CN" dirty="0">
                <a:ea typeface="SimSun" panose="02010600030101010101" pitchFamily="2" charset="-122"/>
              </a:rPr>
              <a:t> Campaign</a:t>
            </a:r>
          </a:p>
          <a:p>
            <a:pPr lvl="2"/>
            <a:r>
              <a:rPr lang="en-US" altLang="zh-CN" dirty="0">
                <a:ea typeface="SimSun" panose="02010600030101010101" pitchFamily="2" charset="-122"/>
              </a:rPr>
              <a:t>Campaign Management</a:t>
            </a:r>
          </a:p>
          <a:p>
            <a:pPr lvl="2"/>
            <a:r>
              <a:rPr lang="en-US" altLang="zh-CN" dirty="0">
                <a:ea typeface="SimSun" panose="02010600030101010101" pitchFamily="2" charset="-122"/>
              </a:rPr>
              <a:t>Vendor Management</a:t>
            </a:r>
          </a:p>
        </p:txBody>
      </p:sp>
      <p:sp>
        <p:nvSpPr>
          <p:cNvPr id="43011" name="灯片编号占位符 3">
            <a:extLst>
              <a:ext uri="{FF2B5EF4-FFF2-40B4-BE49-F238E27FC236}">
                <a16:creationId xmlns:a16="http://schemas.microsoft.com/office/drawing/2014/main" id="{204FE6F7-235D-46E7-9536-C7F221741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57B3EA88-CD24-48D0-94A1-6309D20AB511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3012" name="标题 4">
            <a:extLst>
              <a:ext uri="{FF2B5EF4-FFF2-40B4-BE49-F238E27FC236}">
                <a16:creationId xmlns:a16="http://schemas.microsoft.com/office/drawing/2014/main" id="{D01F2D22-9E3F-4A20-AD76-B20AC9F00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Unica Data Mart</a:t>
            </a:r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79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 descr="5%">
            <a:extLst>
              <a:ext uri="{FF2B5EF4-FFF2-40B4-BE49-F238E27FC236}">
                <a16:creationId xmlns:a16="http://schemas.microsoft.com/office/drawing/2014/main" id="{D09F2EFA-5E66-4E4D-A498-F97E4DF89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316414"/>
            <a:ext cx="5410200" cy="18557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5059" name="Rectangle 60">
            <a:extLst>
              <a:ext uri="{FF2B5EF4-FFF2-40B4-BE49-F238E27FC236}">
                <a16:creationId xmlns:a16="http://schemas.microsoft.com/office/drawing/2014/main" id="{D380F067-D7A7-4B15-B9C6-33AD5789D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724400"/>
            <a:ext cx="3352800" cy="990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zh-CN" b="0"/>
          </a:p>
        </p:txBody>
      </p:sp>
      <p:sp>
        <p:nvSpPr>
          <p:cNvPr id="45060" name="Title 1">
            <a:extLst>
              <a:ext uri="{FF2B5EF4-FFF2-40B4-BE49-F238E27FC236}">
                <a16:creationId xmlns:a16="http://schemas.microsoft.com/office/drawing/2014/main" id="{0583D8A5-3346-42B9-A8C7-55A3A5097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SimSun" panose="02010600030101010101" pitchFamily="2" charset="-122"/>
              </a:rPr>
              <a:t>Logical Diagram for GAS(Unica)</a:t>
            </a: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45061" name="Slide Number Placeholder 3">
            <a:extLst>
              <a:ext uri="{FF2B5EF4-FFF2-40B4-BE49-F238E27FC236}">
                <a16:creationId xmlns:a16="http://schemas.microsoft.com/office/drawing/2014/main" id="{579FB563-8253-4679-B5E6-1A048D0185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3FE4E86-5AB9-4077-8DC9-649E6C88277D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0486" name="Rectangle 5" descr="5%">
            <a:extLst>
              <a:ext uri="{FF2B5EF4-FFF2-40B4-BE49-F238E27FC236}">
                <a16:creationId xmlns:a16="http://schemas.microsoft.com/office/drawing/2014/main" id="{32DC5FEA-24A1-46C5-A895-7242CA612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1652589"/>
            <a:ext cx="3016250" cy="21113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D68ECADE-B095-4A6E-82FA-2C0B92636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6" y="1265239"/>
            <a:ext cx="1901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TW" sz="1000" b="0">
                <a:solidFill>
                  <a:schemeClr val="accent2"/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t>Hong Kong Mainframe  (H)</a:t>
            </a:r>
            <a:endParaRPr lang="en-US" altLang="zh-TW" sz="1800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45064" name="Text Box 16">
            <a:extLst>
              <a:ext uri="{FF2B5EF4-FFF2-40B4-BE49-F238E27FC236}">
                <a16:creationId xmlns:a16="http://schemas.microsoft.com/office/drawing/2014/main" id="{66DB60E0-2219-4051-A5D8-1423368AA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010026"/>
            <a:ext cx="1955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TW" sz="1000" b="0">
                <a:solidFill>
                  <a:schemeClr val="accent2"/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t>HK  Teradata DB Server</a:t>
            </a:r>
            <a:endParaRPr lang="en-US" altLang="zh-TW" sz="1800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490" name="Rectangle 113">
            <a:extLst>
              <a:ext uri="{FF2B5EF4-FFF2-40B4-BE49-F238E27FC236}">
                <a16:creationId xmlns:a16="http://schemas.microsoft.com/office/drawing/2014/main" id="{F67EA192-C0DF-4E90-A811-13B74E25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2066925"/>
            <a:ext cx="2455862" cy="110013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TW" altLang="en-US" sz="900" dirty="0">
                <a:latin typeface="Tahoma" pitchFamily="34" charset="0"/>
                <a:ea typeface="PMingLiU" pitchFamily="18" charset="-120"/>
              </a:rPr>
              <a:t> </a:t>
            </a:r>
            <a:r>
              <a:rPr lang="en-US" altLang="zh-TW" sz="1200" dirty="0">
                <a:latin typeface="Tahoma" pitchFamily="34" charset="0"/>
                <a:ea typeface="PMingLiU" pitchFamily="18" charset="-120"/>
              </a:rPr>
              <a:t>GAS(</a:t>
            </a:r>
            <a:r>
              <a:rPr lang="en-US" altLang="zh-TW" sz="1200" dirty="0" err="1">
                <a:latin typeface="Tahoma" pitchFamily="34" charset="0"/>
                <a:ea typeface="PMingLiU" pitchFamily="18" charset="-120"/>
              </a:rPr>
              <a:t>Unica</a:t>
            </a:r>
            <a:r>
              <a:rPr lang="en-US" altLang="zh-TW" sz="1200" dirty="0">
                <a:latin typeface="Tahoma" pitchFamily="34" charset="0"/>
                <a:ea typeface="PMingLiU" pitchFamily="18" charset="-120"/>
              </a:rPr>
              <a:t>)</a:t>
            </a:r>
          </a:p>
        </p:txBody>
      </p:sp>
      <p:cxnSp>
        <p:nvCxnSpPr>
          <p:cNvPr id="45066" name="AutoShape 119">
            <a:extLst>
              <a:ext uri="{FF2B5EF4-FFF2-40B4-BE49-F238E27FC236}">
                <a16:creationId xmlns:a16="http://schemas.microsoft.com/office/drawing/2014/main" id="{B8226739-83D0-44B9-9F8D-ADC772E09AAC}"/>
              </a:ext>
            </a:extLst>
          </p:cNvPr>
          <p:cNvCxnSpPr>
            <a:cxnSpLocks noChangeShapeType="1"/>
            <a:stCxn id="20490" idx="2"/>
            <a:endCxn id="45059" idx="0"/>
          </p:cNvCxnSpPr>
          <p:nvPr/>
        </p:nvCxnSpPr>
        <p:spPr bwMode="auto">
          <a:xfrm rot="5400000">
            <a:off x="6335714" y="3613151"/>
            <a:ext cx="1557337" cy="665163"/>
          </a:xfrm>
          <a:prstGeom prst="bentConnector3">
            <a:avLst>
              <a:gd name="adj1" fmla="val 53671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7" name="Rectangle 122">
            <a:extLst>
              <a:ext uri="{FF2B5EF4-FFF2-40B4-BE49-F238E27FC236}">
                <a16:creationId xmlns:a16="http://schemas.microsoft.com/office/drawing/2014/main" id="{978FCD85-55AF-47D4-BC5D-B4145C59C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6" y="3727451"/>
            <a:ext cx="74613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b="0"/>
          </a:p>
        </p:txBody>
      </p:sp>
      <p:sp>
        <p:nvSpPr>
          <p:cNvPr id="20493" name="Rectangle 136" descr="Dotted diamond">
            <a:extLst>
              <a:ext uri="{FF2B5EF4-FFF2-40B4-BE49-F238E27FC236}">
                <a16:creationId xmlns:a16="http://schemas.microsoft.com/office/drawing/2014/main" id="{205583AF-BA12-4AA2-B6D1-A15D94CE0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1747838"/>
            <a:ext cx="1066800" cy="135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TW">
              <a:latin typeface="Arial" charset="0"/>
              <a:ea typeface="PMingLiU" pitchFamily="18" charset="-120"/>
            </a:endParaRPr>
          </a:p>
        </p:txBody>
      </p:sp>
      <p:sp>
        <p:nvSpPr>
          <p:cNvPr id="45069" name="Text Box 137">
            <a:extLst>
              <a:ext uri="{FF2B5EF4-FFF2-40B4-BE49-F238E27FC236}">
                <a16:creationId xmlns:a16="http://schemas.microsoft.com/office/drawing/2014/main" id="{5AF8ED3E-E50F-462F-9FBE-13C68B1B0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3" y="1395413"/>
            <a:ext cx="1422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TW" sz="800" b="0">
                <a:solidFill>
                  <a:schemeClr val="accent2"/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t>C:D Staging Server(W)</a:t>
            </a:r>
            <a:endParaRPr lang="en-US" altLang="zh-TW" sz="800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cxnSp>
        <p:nvCxnSpPr>
          <p:cNvPr id="45070" name="AutoShape 175">
            <a:extLst>
              <a:ext uri="{FF2B5EF4-FFF2-40B4-BE49-F238E27FC236}">
                <a16:creationId xmlns:a16="http://schemas.microsoft.com/office/drawing/2014/main" id="{63B3BCA9-3ABD-4F82-8D15-35C70D871944}"/>
              </a:ext>
            </a:extLst>
          </p:cNvPr>
          <p:cNvCxnSpPr>
            <a:cxnSpLocks noChangeShapeType="1"/>
            <a:endCxn id="45075" idx="3"/>
          </p:cNvCxnSpPr>
          <p:nvPr/>
        </p:nvCxnSpPr>
        <p:spPr bwMode="auto">
          <a:xfrm rot="10800000" flipV="1">
            <a:off x="4964113" y="2779714"/>
            <a:ext cx="1255712" cy="95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071" name="Group 139">
            <a:extLst>
              <a:ext uri="{FF2B5EF4-FFF2-40B4-BE49-F238E27FC236}">
                <a16:creationId xmlns:a16="http://schemas.microsoft.com/office/drawing/2014/main" id="{AF38C192-B15B-4765-A137-8F19A58F33D7}"/>
              </a:ext>
            </a:extLst>
          </p:cNvPr>
          <p:cNvGrpSpPr>
            <a:grpSpLocks/>
          </p:cNvGrpSpPr>
          <p:nvPr/>
        </p:nvGrpSpPr>
        <p:grpSpPr bwMode="auto">
          <a:xfrm>
            <a:off x="2887663" y="2614614"/>
            <a:ext cx="831850" cy="365125"/>
            <a:chOff x="286106" y="1492301"/>
            <a:chExt cx="831900" cy="365760"/>
          </a:xfrm>
        </p:grpSpPr>
        <p:sp>
          <p:nvSpPr>
            <p:cNvPr id="20519" name="Rectangle 136" descr="Dotted diamond">
              <a:extLst>
                <a:ext uri="{FF2B5EF4-FFF2-40B4-BE49-F238E27FC236}">
                  <a16:creationId xmlns:a16="http://schemas.microsoft.com/office/drawing/2014/main" id="{12759743-73CB-444B-985A-51D6E9C77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06" y="1492301"/>
              <a:ext cx="831900" cy="36576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endParaRPr lang="en-US" altLang="zh-TW"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20520" name="Rectangle 13">
              <a:extLst>
                <a:ext uri="{FF2B5EF4-FFF2-40B4-BE49-F238E27FC236}">
                  <a16:creationId xmlns:a16="http://schemas.microsoft.com/office/drawing/2014/main" id="{83AB01BD-37BA-4E79-B074-87A23F735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62" y="1579765"/>
              <a:ext cx="560421" cy="19242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900">
                  <a:latin typeface="Arial" charset="0"/>
                </a:rPr>
                <a:t>UNICA</a:t>
              </a:r>
              <a:endParaRPr lang="zh-CN" altLang="en-US" sz="900">
                <a:latin typeface="Arial" charset="0"/>
              </a:endParaRPr>
            </a:p>
          </p:txBody>
        </p:sp>
      </p:grpSp>
      <p:cxnSp>
        <p:nvCxnSpPr>
          <p:cNvPr id="45072" name="AutoShape 175">
            <a:extLst>
              <a:ext uri="{FF2B5EF4-FFF2-40B4-BE49-F238E27FC236}">
                <a16:creationId xmlns:a16="http://schemas.microsoft.com/office/drawing/2014/main" id="{099E9523-F6A2-41D4-BE20-158902F0F30C}"/>
              </a:ext>
            </a:extLst>
          </p:cNvPr>
          <p:cNvCxnSpPr>
            <a:cxnSpLocks noChangeShapeType="1"/>
            <a:stCxn id="45075" idx="1"/>
            <a:endCxn id="20519" idx="3"/>
          </p:cNvCxnSpPr>
          <p:nvPr/>
        </p:nvCxnSpPr>
        <p:spPr bwMode="auto">
          <a:xfrm rot="10800000" flipV="1">
            <a:off x="3719513" y="2789239"/>
            <a:ext cx="825500" cy="79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3" name="Text Box 188">
            <a:extLst>
              <a:ext uri="{FF2B5EF4-FFF2-40B4-BE49-F238E27FC236}">
                <a16:creationId xmlns:a16="http://schemas.microsoft.com/office/drawing/2014/main" id="{6D1853FC-4C3C-4243-ABF1-2ADA0782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634" y="2555862"/>
            <a:ext cx="36740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TW" sz="700" b="0" i="1">
                <a:ea typeface="PMingLiU" panose="02020500000000000000" pitchFamily="18" charset="-120"/>
              </a:rPr>
              <a:t>SSH</a:t>
            </a:r>
            <a:endParaRPr lang="en-US" altLang="zh-TW" b="0">
              <a:ea typeface="PMingLiU" panose="02020500000000000000" pitchFamily="18" charset="-120"/>
            </a:endParaRPr>
          </a:p>
        </p:txBody>
      </p:sp>
      <p:sp>
        <p:nvSpPr>
          <p:cNvPr id="45074" name="Text Box 188">
            <a:extLst>
              <a:ext uri="{FF2B5EF4-FFF2-40B4-BE49-F238E27FC236}">
                <a16:creationId xmlns:a16="http://schemas.microsoft.com/office/drawing/2014/main" id="{1818A277-C65C-4021-B5B2-BE2A76F82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386" y="3793318"/>
            <a:ext cx="32412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TW" sz="700" b="0" i="1">
                <a:ea typeface="PMingLiU" panose="02020500000000000000" pitchFamily="18" charset="-120"/>
              </a:rPr>
              <a:t>CLI</a:t>
            </a:r>
            <a:endParaRPr lang="en-US" altLang="zh-TW" b="0">
              <a:ea typeface="PMingLiU" panose="02020500000000000000" pitchFamily="18" charset="-120"/>
            </a:endParaRPr>
          </a:p>
        </p:txBody>
      </p:sp>
      <p:sp>
        <p:nvSpPr>
          <p:cNvPr id="45075" name="AutoShape 139">
            <a:extLst>
              <a:ext uri="{FF2B5EF4-FFF2-40B4-BE49-F238E27FC236}">
                <a16:creationId xmlns:a16="http://schemas.microsoft.com/office/drawing/2014/main" id="{747396A7-69D2-4196-B353-4C0ABDFBA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3" y="2660651"/>
            <a:ext cx="419100" cy="257175"/>
          </a:xfrm>
          <a:prstGeom prst="flowChart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TW" sz="1200" b="0">
                <a:ea typeface="PMingLiU" panose="02020500000000000000" pitchFamily="18" charset="-120"/>
              </a:rPr>
              <a:t>(1)</a:t>
            </a:r>
          </a:p>
        </p:txBody>
      </p:sp>
      <p:sp>
        <p:nvSpPr>
          <p:cNvPr id="45076" name="AutoShape 10">
            <a:extLst>
              <a:ext uri="{FF2B5EF4-FFF2-40B4-BE49-F238E27FC236}">
                <a16:creationId xmlns:a16="http://schemas.microsoft.com/office/drawing/2014/main" id="{717763E1-12AE-4E66-8006-616C66FEE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800600"/>
            <a:ext cx="1143000" cy="914400"/>
          </a:xfrm>
          <a:prstGeom prst="can">
            <a:avLst>
              <a:gd name="adj" fmla="val 29514"/>
            </a:avLst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TW" sz="1400" b="0">
                <a:latin typeface="Tahoma" panose="020B0604030504040204" pitchFamily="34" charset="0"/>
                <a:ea typeface="PMingLiU" panose="02020500000000000000" pitchFamily="18" charset="-120"/>
              </a:rPr>
              <a:t>GDW DB</a:t>
            </a:r>
          </a:p>
        </p:txBody>
      </p:sp>
      <p:cxnSp>
        <p:nvCxnSpPr>
          <p:cNvPr id="45077" name="AutoShape 119">
            <a:extLst>
              <a:ext uri="{FF2B5EF4-FFF2-40B4-BE49-F238E27FC236}">
                <a16:creationId xmlns:a16="http://schemas.microsoft.com/office/drawing/2014/main" id="{DC6A46D1-2199-4DE6-A651-DB243F2154F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535864" y="3059114"/>
            <a:ext cx="1633537" cy="1811337"/>
          </a:xfrm>
          <a:prstGeom prst="bentConnector3">
            <a:avLst>
              <a:gd name="adj1" fmla="val 5233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8" name="AutoShape 175">
            <a:extLst>
              <a:ext uri="{FF2B5EF4-FFF2-40B4-BE49-F238E27FC236}">
                <a16:creationId xmlns:a16="http://schemas.microsoft.com/office/drawing/2014/main" id="{5E5741C1-B410-47B7-9816-93DE5D8966BD}"/>
              </a:ext>
            </a:extLst>
          </p:cNvPr>
          <p:cNvCxnSpPr>
            <a:cxnSpLocks noChangeShapeType="1"/>
            <a:stCxn id="20482" idx="1"/>
            <a:endCxn id="20519" idx="2"/>
          </p:cNvCxnSpPr>
          <p:nvPr/>
        </p:nvCxnSpPr>
        <p:spPr bwMode="auto">
          <a:xfrm rot="10800000">
            <a:off x="3303588" y="2979739"/>
            <a:ext cx="1497012" cy="22637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9" name="Text Box 188">
            <a:extLst>
              <a:ext uri="{FF2B5EF4-FFF2-40B4-BE49-F238E27FC236}">
                <a16:creationId xmlns:a16="http://schemas.microsoft.com/office/drawing/2014/main" id="{EE7CFEA3-B29E-4BAD-87E3-CFB892EFD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83" y="4947430"/>
            <a:ext cx="44274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TW" sz="700" b="0" i="1">
                <a:ea typeface="PMingLiU" panose="02020500000000000000" pitchFamily="18" charset="-120"/>
              </a:rPr>
              <a:t>ODBC</a:t>
            </a:r>
            <a:endParaRPr lang="en-US" altLang="zh-TW" b="0">
              <a:ea typeface="PMingLiU" panose="02020500000000000000" pitchFamily="18" charset="-120"/>
            </a:endParaRPr>
          </a:p>
        </p:txBody>
      </p:sp>
      <p:sp>
        <p:nvSpPr>
          <p:cNvPr id="18468" name="AutoShape 10">
            <a:extLst>
              <a:ext uri="{FF2B5EF4-FFF2-40B4-BE49-F238E27FC236}">
                <a16:creationId xmlns:a16="http://schemas.microsoft.com/office/drawing/2014/main" id="{757BC4A2-5C00-4571-8479-C56451AFA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876800"/>
            <a:ext cx="914400" cy="692150"/>
          </a:xfrm>
          <a:prstGeom prst="can">
            <a:avLst>
              <a:gd name="adj" fmla="val 29514"/>
            </a:avLst>
          </a:prstGeom>
          <a:gradFill rotWithShape="0">
            <a:gsLst>
              <a:gs pos="0">
                <a:schemeClr val="accent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1400" dirty="0" err="1">
                <a:latin typeface="Tahoma" pitchFamily="34" charset="0"/>
                <a:ea typeface="PMingLiU" pitchFamily="18" charset="-120"/>
              </a:rPr>
              <a:t>Unica</a:t>
            </a:r>
            <a:r>
              <a:rPr lang="en-US" altLang="zh-TW" sz="1400" dirty="0">
                <a:latin typeface="Tahoma" pitchFamily="34" charset="0"/>
                <a:ea typeface="PMingLiU" pitchFamily="18" charset="-120"/>
              </a:rPr>
              <a:t> </a:t>
            </a:r>
          </a:p>
          <a:p>
            <a:pPr algn="ctr" eaLnBrk="1" hangingPunct="1">
              <a:defRPr/>
            </a:pPr>
            <a:r>
              <a:rPr lang="en-US" altLang="zh-TW" sz="1400" dirty="0">
                <a:latin typeface="Tahoma" pitchFamily="34" charset="0"/>
                <a:ea typeface="PMingLiU" pitchFamily="18" charset="-120"/>
              </a:rPr>
              <a:t>Data Mart</a:t>
            </a:r>
          </a:p>
        </p:txBody>
      </p:sp>
      <p:sp>
        <p:nvSpPr>
          <p:cNvPr id="45081" name="Text Box 188">
            <a:extLst>
              <a:ext uri="{FF2B5EF4-FFF2-40B4-BE49-F238E27FC236}">
                <a16:creationId xmlns:a16="http://schemas.microsoft.com/office/drawing/2014/main" id="{1B87F008-032D-4757-9968-91CDAEF2E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5398" y="2508236"/>
            <a:ext cx="3385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TW" sz="700" b="0" i="1">
                <a:ea typeface="PMingLiU" panose="02020500000000000000" pitchFamily="18" charset="-120"/>
              </a:rPr>
              <a:t>C:D</a:t>
            </a:r>
            <a:endParaRPr lang="en-US" altLang="zh-TW" b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82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85B45CB1-BFFD-41E5-8A44-8DD197396D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9A53758-F2F3-4CEA-9808-7CE65C1F1F48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AB095EE-AC5C-4C2E-ABE4-41F2FE41A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0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 Part 1 Data Warehouse Instruction</a:t>
            </a:r>
          </a:p>
          <a:p>
            <a:pPr eaLnBrk="1" hangingPunct="1"/>
            <a:endParaRPr lang="en-US" altLang="zh-CN" dirty="0">
              <a:ea typeface="SimSun" panose="02010600030101010101" pitchFamily="2" charset="-122"/>
            </a:endParaRPr>
          </a:p>
          <a:p>
            <a:pPr eaLnBrk="1" hangingPunct="1"/>
            <a:endParaRPr lang="en-US" altLang="zh-CN" dirty="0">
              <a:ea typeface="SimSun" panose="02010600030101010101" pitchFamily="2" charset="-122"/>
            </a:endParaRPr>
          </a:p>
          <a:p>
            <a:pPr eaLnBrk="1" hangingPunct="1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7172" name="Title 4">
            <a:extLst>
              <a:ext uri="{FF2B5EF4-FFF2-40B4-BE49-F238E27FC236}">
                <a16:creationId xmlns:a16="http://schemas.microsoft.com/office/drawing/2014/main" id="{B9C6A6A9-4EB2-4B99-BD7B-4DE75FB99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07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0AB7D82F-3C1A-4500-B39C-C30802034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019" y="222779"/>
            <a:ext cx="8245475" cy="498475"/>
          </a:xfrm>
        </p:spPr>
        <p:txBody>
          <a:bodyPr/>
          <a:lstStyle/>
          <a:p>
            <a:r>
              <a:rPr lang="en-GB" altLang="zh-CN" sz="2400" dirty="0" err="1">
                <a:ea typeface="SimSun" panose="02010600030101010101" pitchFamily="2" charset="-122"/>
              </a:rPr>
              <a:t>Unica</a:t>
            </a:r>
            <a:r>
              <a:rPr lang="en-GB" altLang="zh-CN" sz="2400" dirty="0">
                <a:ea typeface="SimSun" panose="02010600030101010101" pitchFamily="2" charset="-122"/>
              </a:rPr>
              <a:t> Campaign </a:t>
            </a:r>
            <a:r>
              <a:rPr lang="en-US" altLang="zh-CN" sz="2400" dirty="0">
                <a:ea typeface="SimSun" panose="02010600030101010101" pitchFamily="2" charset="-122"/>
              </a:rPr>
              <a:t>Instruction</a:t>
            </a:r>
            <a:endParaRPr lang="zh-CN" altLang="en-US" sz="2400" dirty="0">
              <a:ea typeface="SimSun" panose="02010600030101010101" pitchFamily="2" charset="-122"/>
            </a:endParaRP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DCD623A6-CB13-4705-B280-77A83D0037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AC62F268-CBB0-4234-AC8F-36177C7C92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3FA5A067-F8E1-4C5B-8C72-76A9C99AE150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47109" name="Picture 6">
            <a:extLst>
              <a:ext uri="{FF2B5EF4-FFF2-40B4-BE49-F238E27FC236}">
                <a16:creationId xmlns:a16="http://schemas.microsoft.com/office/drawing/2014/main" id="{5216B65B-B7A5-44B7-A549-8EC625015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875699"/>
            <a:ext cx="9117623" cy="53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96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3883746F-71EA-405D-A5D4-4D12C5309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CRM Data Mart</a:t>
            </a: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E6CF26D2-7EF4-4639-B0CC-352B3B2FC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CRM Data Mart Instruction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Microsoft Dynamics Customer Relationship Management (CRM)</a:t>
            </a:r>
          </a:p>
          <a:p>
            <a:pPr lvl="2"/>
            <a:r>
              <a:rPr lang="en-US" altLang="zh-CN">
                <a:ea typeface="SimSun" panose="02010600030101010101" pitchFamily="2" charset="-122"/>
              </a:rPr>
              <a:t>Customer Management</a:t>
            </a:r>
          </a:p>
          <a:p>
            <a:pPr lvl="2"/>
            <a:r>
              <a:rPr lang="en-US" altLang="zh-CN">
                <a:ea typeface="SimSun" panose="02010600030101010101" pitchFamily="2" charset="-122"/>
              </a:rPr>
              <a:t>Service Management</a:t>
            </a:r>
          </a:p>
          <a:p>
            <a:pPr lvl="2"/>
            <a:r>
              <a:rPr lang="en-US" altLang="zh-CN">
                <a:ea typeface="SimSun" panose="02010600030101010101" pitchFamily="2" charset="-122"/>
              </a:rPr>
              <a:t>Marketing Management </a:t>
            </a:r>
          </a:p>
          <a:p>
            <a:pPr lvl="2"/>
            <a:r>
              <a:rPr lang="en-US" altLang="zh-CN">
                <a:ea typeface="SimSun" panose="02010600030101010101" pitchFamily="2" charset="-122"/>
              </a:rPr>
              <a:t>Product Management </a:t>
            </a: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AA02BB21-7EAB-46A0-BD1E-26B7345AC6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294471FE-AF5C-4707-B2A1-7471451E13B8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0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 descr="5%">
            <a:extLst>
              <a:ext uri="{FF2B5EF4-FFF2-40B4-BE49-F238E27FC236}">
                <a16:creationId xmlns:a16="http://schemas.microsoft.com/office/drawing/2014/main" id="{9F985656-4936-4323-B477-B1D4B22C4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316414"/>
            <a:ext cx="5410200" cy="18557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203" name="Rectangle 60">
            <a:extLst>
              <a:ext uri="{FF2B5EF4-FFF2-40B4-BE49-F238E27FC236}">
                <a16:creationId xmlns:a16="http://schemas.microsoft.com/office/drawing/2014/main" id="{03F5F6AA-A86A-46AE-8D41-70F2CCD56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724400"/>
            <a:ext cx="3352800" cy="990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zh-CN" b="0"/>
          </a:p>
        </p:txBody>
      </p:sp>
      <p:sp>
        <p:nvSpPr>
          <p:cNvPr id="51204" name="Title 1">
            <a:extLst>
              <a:ext uri="{FF2B5EF4-FFF2-40B4-BE49-F238E27FC236}">
                <a16:creationId xmlns:a16="http://schemas.microsoft.com/office/drawing/2014/main" id="{B8478713-7C06-488C-B062-C1DC71DD4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SimSun" panose="02010600030101010101" pitchFamily="2" charset="-122"/>
              </a:rPr>
              <a:t>Logical Diagram for GAS(CRM)</a:t>
            </a: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51205" name="Slide Number Placeholder 3">
            <a:extLst>
              <a:ext uri="{FF2B5EF4-FFF2-40B4-BE49-F238E27FC236}">
                <a16:creationId xmlns:a16="http://schemas.microsoft.com/office/drawing/2014/main" id="{9DF84868-4AF5-4B57-989C-CE4477D713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558E6C1-4E02-4C72-B1C3-41C22C8F4E10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0486" name="Rectangle 5" descr="5%">
            <a:extLst>
              <a:ext uri="{FF2B5EF4-FFF2-40B4-BE49-F238E27FC236}">
                <a16:creationId xmlns:a16="http://schemas.microsoft.com/office/drawing/2014/main" id="{523AA86C-4F15-4265-A81A-E5B22CC55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1652589"/>
            <a:ext cx="3016250" cy="21113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40D2CE55-074B-4813-A4F8-0AD0D1D5F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6" y="1265239"/>
            <a:ext cx="1901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TW" sz="1000" b="0">
                <a:solidFill>
                  <a:schemeClr val="accent2"/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t>Hong Kong Mainframe  (H)</a:t>
            </a:r>
            <a:endParaRPr lang="en-US" altLang="zh-TW" sz="1800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1208" name="Text Box 16">
            <a:extLst>
              <a:ext uri="{FF2B5EF4-FFF2-40B4-BE49-F238E27FC236}">
                <a16:creationId xmlns:a16="http://schemas.microsoft.com/office/drawing/2014/main" id="{185A0DB5-E2BB-4672-9805-346755BB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010026"/>
            <a:ext cx="1955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TW" sz="1000" b="0">
                <a:solidFill>
                  <a:schemeClr val="accent2"/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t>HK  Teradata DB Server</a:t>
            </a:r>
            <a:endParaRPr lang="en-US" altLang="zh-TW" sz="1800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490" name="Rectangle 113">
            <a:extLst>
              <a:ext uri="{FF2B5EF4-FFF2-40B4-BE49-F238E27FC236}">
                <a16:creationId xmlns:a16="http://schemas.microsoft.com/office/drawing/2014/main" id="{A9D23677-A1DC-4DCE-85D8-CB1985364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2066925"/>
            <a:ext cx="2455862" cy="110013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TW" altLang="en-US" sz="900" dirty="0">
                <a:latin typeface="Tahoma" pitchFamily="34" charset="0"/>
                <a:ea typeface="PMingLiU" pitchFamily="18" charset="-120"/>
              </a:rPr>
              <a:t> </a:t>
            </a:r>
            <a:r>
              <a:rPr lang="en-US" altLang="zh-TW" sz="1200" dirty="0">
                <a:latin typeface="Tahoma" pitchFamily="34" charset="0"/>
                <a:ea typeface="PMingLiU" pitchFamily="18" charset="-120"/>
              </a:rPr>
              <a:t>GAS(CRM)</a:t>
            </a:r>
          </a:p>
        </p:txBody>
      </p:sp>
      <p:cxnSp>
        <p:nvCxnSpPr>
          <p:cNvPr id="51210" name="AutoShape 119">
            <a:extLst>
              <a:ext uri="{FF2B5EF4-FFF2-40B4-BE49-F238E27FC236}">
                <a16:creationId xmlns:a16="http://schemas.microsoft.com/office/drawing/2014/main" id="{DC8923C2-B40F-4A64-806C-6BF782989F93}"/>
              </a:ext>
            </a:extLst>
          </p:cNvPr>
          <p:cNvCxnSpPr>
            <a:cxnSpLocks noChangeShapeType="1"/>
            <a:stCxn id="20490" idx="2"/>
            <a:endCxn id="51203" idx="0"/>
          </p:cNvCxnSpPr>
          <p:nvPr/>
        </p:nvCxnSpPr>
        <p:spPr bwMode="auto">
          <a:xfrm rot="5400000">
            <a:off x="6335714" y="3613151"/>
            <a:ext cx="1557337" cy="665163"/>
          </a:xfrm>
          <a:prstGeom prst="bentConnector3">
            <a:avLst>
              <a:gd name="adj1" fmla="val 53671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1" name="Rectangle 122">
            <a:extLst>
              <a:ext uri="{FF2B5EF4-FFF2-40B4-BE49-F238E27FC236}">
                <a16:creationId xmlns:a16="http://schemas.microsoft.com/office/drawing/2014/main" id="{AA965C44-53BF-433C-81DC-3EBD91A27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6" y="3727451"/>
            <a:ext cx="74613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b="0"/>
          </a:p>
        </p:txBody>
      </p:sp>
      <p:sp>
        <p:nvSpPr>
          <p:cNvPr id="51212" name="Text Box 188">
            <a:extLst>
              <a:ext uri="{FF2B5EF4-FFF2-40B4-BE49-F238E27FC236}">
                <a16:creationId xmlns:a16="http://schemas.microsoft.com/office/drawing/2014/main" id="{3E92BA62-FCF5-4814-A3C3-CE54F6FC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398" y="2660636"/>
            <a:ext cx="3385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TW" sz="700" b="0" i="1">
                <a:ea typeface="PMingLiU" panose="02020500000000000000" pitchFamily="18" charset="-120"/>
              </a:rPr>
              <a:t>C:D</a:t>
            </a:r>
            <a:endParaRPr lang="en-US" altLang="zh-TW" b="0">
              <a:ea typeface="PMingLiU" panose="02020500000000000000" pitchFamily="18" charset="-120"/>
            </a:endParaRPr>
          </a:p>
        </p:txBody>
      </p:sp>
      <p:cxnSp>
        <p:nvCxnSpPr>
          <p:cNvPr id="51213" name="AutoShape 175">
            <a:extLst>
              <a:ext uri="{FF2B5EF4-FFF2-40B4-BE49-F238E27FC236}">
                <a16:creationId xmlns:a16="http://schemas.microsoft.com/office/drawing/2014/main" id="{CAAFCB7E-5E50-45AB-A6D0-EF566D05610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2514600"/>
            <a:ext cx="2667000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14" name="Group 155">
            <a:extLst>
              <a:ext uri="{FF2B5EF4-FFF2-40B4-BE49-F238E27FC236}">
                <a16:creationId xmlns:a16="http://schemas.microsoft.com/office/drawing/2014/main" id="{168540A2-B05A-4E76-AA3D-FF114F4EA671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2362201"/>
            <a:ext cx="1122363" cy="669925"/>
            <a:chOff x="286106" y="1492301"/>
            <a:chExt cx="831900" cy="365760"/>
          </a:xfrm>
        </p:grpSpPr>
        <p:sp>
          <p:nvSpPr>
            <p:cNvPr id="20517" name="Rectangle 136" descr="Dotted diamond">
              <a:extLst>
                <a:ext uri="{FF2B5EF4-FFF2-40B4-BE49-F238E27FC236}">
                  <a16:creationId xmlns:a16="http://schemas.microsoft.com/office/drawing/2014/main" id="{B63ED9C5-C733-4F4E-9385-8DBA7F043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06" y="1492301"/>
              <a:ext cx="831900" cy="36576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endParaRPr lang="en-US" altLang="zh-TW"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20518" name="Rectangle 13">
              <a:extLst>
                <a:ext uri="{FF2B5EF4-FFF2-40B4-BE49-F238E27FC236}">
                  <a16:creationId xmlns:a16="http://schemas.microsoft.com/office/drawing/2014/main" id="{425924FA-C335-44BC-AA6F-828F4947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83" y="1579841"/>
              <a:ext cx="561267" cy="19241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900">
                  <a:latin typeface="Arial" charset="0"/>
                </a:rPr>
                <a:t>CRM</a:t>
              </a:r>
              <a:endParaRPr lang="zh-CN" altLang="en-US" sz="900">
                <a:latin typeface="Arial" charset="0"/>
              </a:endParaRPr>
            </a:p>
          </p:txBody>
        </p:sp>
      </p:grpSp>
      <p:sp>
        <p:nvSpPr>
          <p:cNvPr id="51215" name="Text Box 188">
            <a:extLst>
              <a:ext uri="{FF2B5EF4-FFF2-40B4-BE49-F238E27FC236}">
                <a16:creationId xmlns:a16="http://schemas.microsoft.com/office/drawing/2014/main" id="{39C96249-BF7B-4884-AAC8-28C194454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386" y="3793318"/>
            <a:ext cx="32412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TW" sz="700" b="0" i="1">
                <a:ea typeface="PMingLiU" panose="02020500000000000000" pitchFamily="18" charset="-120"/>
              </a:rPr>
              <a:t>CLI</a:t>
            </a:r>
            <a:endParaRPr lang="en-US" altLang="zh-TW" b="0">
              <a:ea typeface="PMingLiU" panose="02020500000000000000" pitchFamily="18" charset="-120"/>
            </a:endParaRPr>
          </a:p>
        </p:txBody>
      </p:sp>
      <p:sp>
        <p:nvSpPr>
          <p:cNvPr id="51216" name="Text Box 188">
            <a:extLst>
              <a:ext uri="{FF2B5EF4-FFF2-40B4-BE49-F238E27FC236}">
                <a16:creationId xmlns:a16="http://schemas.microsoft.com/office/drawing/2014/main" id="{4234775D-6EE8-41F8-AF7F-7DF6531B7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198" y="2279636"/>
            <a:ext cx="3385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TW" sz="700" b="0" i="1">
                <a:ea typeface="PMingLiU" panose="02020500000000000000" pitchFamily="18" charset="-120"/>
              </a:rPr>
              <a:t>C:D</a:t>
            </a:r>
            <a:endParaRPr lang="en-US" altLang="zh-TW" b="0">
              <a:ea typeface="PMingLiU" panose="02020500000000000000" pitchFamily="18" charset="-120"/>
            </a:endParaRPr>
          </a:p>
        </p:txBody>
      </p:sp>
      <p:sp>
        <p:nvSpPr>
          <p:cNvPr id="51217" name="AutoShape 10">
            <a:extLst>
              <a:ext uri="{FF2B5EF4-FFF2-40B4-BE49-F238E27FC236}">
                <a16:creationId xmlns:a16="http://schemas.microsoft.com/office/drawing/2014/main" id="{07B2BC70-2851-4974-8A94-4330DE6AD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800600"/>
            <a:ext cx="1143000" cy="914400"/>
          </a:xfrm>
          <a:prstGeom prst="can">
            <a:avLst>
              <a:gd name="adj" fmla="val 29514"/>
            </a:avLst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TW" sz="1400" b="0">
                <a:latin typeface="Tahoma" panose="020B0604030504040204" pitchFamily="34" charset="0"/>
                <a:ea typeface="PMingLiU" panose="02020500000000000000" pitchFamily="18" charset="-120"/>
              </a:rPr>
              <a:t>GDW DB</a:t>
            </a:r>
          </a:p>
        </p:txBody>
      </p:sp>
      <p:cxnSp>
        <p:nvCxnSpPr>
          <p:cNvPr id="51218" name="AutoShape 119">
            <a:extLst>
              <a:ext uri="{FF2B5EF4-FFF2-40B4-BE49-F238E27FC236}">
                <a16:creationId xmlns:a16="http://schemas.microsoft.com/office/drawing/2014/main" id="{811616A9-1FAD-40D9-86D7-55EFC5C8CB3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535864" y="3059114"/>
            <a:ext cx="1633537" cy="1811337"/>
          </a:xfrm>
          <a:prstGeom prst="bentConnector3">
            <a:avLst>
              <a:gd name="adj1" fmla="val 5233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5" name="AutoShape 10">
            <a:extLst>
              <a:ext uri="{FF2B5EF4-FFF2-40B4-BE49-F238E27FC236}">
                <a16:creationId xmlns:a16="http://schemas.microsoft.com/office/drawing/2014/main" id="{CBBE9E12-F09D-4726-AEB2-A906AF5E9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876800"/>
            <a:ext cx="914400" cy="692150"/>
          </a:xfrm>
          <a:prstGeom prst="can">
            <a:avLst>
              <a:gd name="adj" fmla="val 29514"/>
            </a:avLst>
          </a:prstGeom>
          <a:gradFill>
            <a:gsLst>
              <a:gs pos="0">
                <a:schemeClr val="accent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1200" dirty="0">
                <a:ea typeface="PMingLiU" pitchFamily="18" charset="-120"/>
              </a:rPr>
              <a:t>CRM </a:t>
            </a:r>
          </a:p>
          <a:p>
            <a:pPr algn="ctr" eaLnBrk="1" hangingPunct="1">
              <a:defRPr/>
            </a:pPr>
            <a:r>
              <a:rPr lang="en-US" altLang="zh-TW" sz="1200" dirty="0">
                <a:ea typeface="PMingLiU" pitchFamily="18" charset="-120"/>
              </a:rPr>
              <a:t>Data Mart</a:t>
            </a:r>
          </a:p>
        </p:txBody>
      </p:sp>
      <p:cxnSp>
        <p:nvCxnSpPr>
          <p:cNvPr id="51220" name="AutoShape 175">
            <a:extLst>
              <a:ext uri="{FF2B5EF4-FFF2-40B4-BE49-F238E27FC236}">
                <a16:creationId xmlns:a16="http://schemas.microsoft.com/office/drawing/2014/main" id="{70957E8B-6B44-4D19-AACB-47B6297358A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657600" y="2894014"/>
            <a:ext cx="25908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451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E475C692-F814-4F02-90F6-C2A7877AA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CRM Batch Architecture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F2C866B2-F171-4DBC-A7BD-82820CEE0D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E4CD977F-A534-42EE-9974-5EA073B31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4EE7D385-A561-4E69-B16D-C57F18F6FA5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33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53253" name="Picture 6">
            <a:extLst>
              <a:ext uri="{FF2B5EF4-FFF2-40B4-BE49-F238E27FC236}">
                <a16:creationId xmlns:a16="http://schemas.microsoft.com/office/drawing/2014/main" id="{CF65F13D-DA28-4CD2-8106-DD990D48B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131357"/>
            <a:ext cx="9525000" cy="497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1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ACCA9D4-EA97-4FBF-AE6F-FF2FBA244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Customer Demographics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E4EDA451-647D-40E7-ABEF-B21C910073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Customer Overview</a:t>
            </a:r>
          </a:p>
          <a:p>
            <a:pPr lvl="2"/>
            <a:r>
              <a:rPr lang="en-US" altLang="zh-CN">
                <a:ea typeface="SimSun" panose="02010600030101010101" pitchFamily="2" charset="-122"/>
              </a:rPr>
              <a:t>General Information</a:t>
            </a:r>
          </a:p>
          <a:p>
            <a:pPr lvl="2"/>
            <a:r>
              <a:rPr lang="en-US" altLang="zh-CN">
                <a:ea typeface="SimSun" panose="02010600030101010101" pitchFamily="2" charset="-122"/>
              </a:rPr>
              <a:t>Contact Information</a:t>
            </a:r>
          </a:p>
          <a:p>
            <a:pPr lvl="2"/>
            <a:r>
              <a:rPr lang="en-US" altLang="zh-CN">
                <a:ea typeface="SimSun" panose="02010600030101010101" pitchFamily="2" charset="-122"/>
              </a:rPr>
              <a:t>Qualification</a:t>
            </a:r>
          </a:p>
          <a:p>
            <a:r>
              <a:rPr lang="en-US" altLang="zh-CN">
                <a:ea typeface="SimSun" panose="02010600030101010101" pitchFamily="2" charset="-122"/>
              </a:rPr>
              <a:t>More phone</a:t>
            </a:r>
          </a:p>
          <a:p>
            <a:endParaRPr lang="en-US" altLang="zh-CN">
              <a:ea typeface="SimSun" panose="02010600030101010101" pitchFamily="2" charset="-122"/>
            </a:endParaRPr>
          </a:p>
          <a:p>
            <a:r>
              <a:rPr lang="en-US" altLang="zh-CN">
                <a:ea typeface="SimSun" panose="02010600030101010101" pitchFamily="2" charset="-122"/>
              </a:rPr>
              <a:t>More address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1099A207-5732-4E27-8CDC-EBD8A6BEF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686D754D-E03F-4D55-AB59-AE1BDBEB5D1A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34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55301" name="Picture 1">
            <a:extLst>
              <a:ext uri="{FF2B5EF4-FFF2-40B4-BE49-F238E27FC236}">
                <a16:creationId xmlns:a16="http://schemas.microsoft.com/office/drawing/2014/main" id="{B63C6ED8-CB44-4345-83D6-DDF11A6CC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762000"/>
            <a:ext cx="47767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5">
            <a:extLst>
              <a:ext uri="{FF2B5EF4-FFF2-40B4-BE49-F238E27FC236}">
                <a16:creationId xmlns:a16="http://schemas.microsoft.com/office/drawing/2014/main" id="{4E5910D6-6D05-45AC-A809-1AA54134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105401"/>
            <a:ext cx="4953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6">
            <a:extLst>
              <a:ext uri="{FF2B5EF4-FFF2-40B4-BE49-F238E27FC236}">
                <a16:creationId xmlns:a16="http://schemas.microsoft.com/office/drawing/2014/main" id="{25FCA522-7D9D-4941-AE6E-736069436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33800"/>
            <a:ext cx="4953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16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5892489D-2B83-46D9-9F55-A04A66B48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Customer information selection</a:t>
            </a: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E6E3C49F-B8B8-46F8-A475-EDBBCB5F44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DF819AA8-123E-47E3-9B87-FED1DA804F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5ADDE982-5167-48B4-8739-42D6A3DA3281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35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57349" name="Picture 3">
            <a:extLst>
              <a:ext uri="{FF2B5EF4-FFF2-40B4-BE49-F238E27FC236}">
                <a16:creationId xmlns:a16="http://schemas.microsoft.com/office/drawing/2014/main" id="{5FDAC99B-B276-4210-8D81-D7D8E224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97" y="1104003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3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1BBA3110-2D51-47BE-9A39-E282F9EF2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Product and account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94FCB8D4-32CF-4870-BDE1-1238527DA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>
                <a:ea typeface="SimSun" panose="02010600030101010101" pitchFamily="2" charset="-122"/>
              </a:rPr>
              <a:t>Cash</a:t>
            </a:r>
          </a:p>
          <a:p>
            <a:r>
              <a:rPr lang="en-US" altLang="zh-CN" sz="1400">
                <a:ea typeface="SimSun" panose="02010600030101010101" pitchFamily="2" charset="-122"/>
              </a:rPr>
              <a:t>Total Investment Portfolio</a:t>
            </a:r>
          </a:p>
          <a:p>
            <a:r>
              <a:rPr lang="en-US" altLang="zh-CN" sz="1400">
                <a:ea typeface="SimSun" panose="02010600030101010101" pitchFamily="2" charset="-122"/>
              </a:rPr>
              <a:t>Secured Loans</a:t>
            </a:r>
          </a:p>
          <a:p>
            <a:r>
              <a:rPr lang="en-US" altLang="zh-CN" sz="1400">
                <a:ea typeface="SimSun" panose="02010600030101010101" pitchFamily="2" charset="-122"/>
              </a:rPr>
              <a:t>Unsecured Loans</a:t>
            </a:r>
          </a:p>
          <a:p>
            <a:r>
              <a:rPr lang="en-US" altLang="zh-CN" sz="1400">
                <a:ea typeface="SimSun" panose="02010600030101010101" pitchFamily="2" charset="-122"/>
              </a:rPr>
              <a:t>Other Cash Investment</a:t>
            </a:r>
          </a:p>
          <a:p>
            <a:r>
              <a:rPr lang="en-US" altLang="zh-CN" sz="1400">
                <a:ea typeface="SimSun" panose="02010600030101010101" pitchFamily="2" charset="-122"/>
              </a:rPr>
              <a:t>Credit Card</a:t>
            </a:r>
          </a:p>
          <a:p>
            <a:r>
              <a:rPr lang="en-US" altLang="zh-CN" sz="1400">
                <a:ea typeface="SimSun" panose="02010600030101010101" pitchFamily="2" charset="-122"/>
              </a:rPr>
              <a:t>Total Insurance Portfolio</a:t>
            </a:r>
          </a:p>
          <a:p>
            <a:r>
              <a:rPr lang="en-US" altLang="zh-CN" sz="1400">
                <a:ea typeface="SimSun" panose="02010600030101010101" pitchFamily="2" charset="-122"/>
              </a:rPr>
              <a:t>Trade Finance</a:t>
            </a:r>
          </a:p>
          <a:p>
            <a:r>
              <a:rPr lang="en-US" altLang="zh-CN" sz="1400">
                <a:ea typeface="SimSun" panose="02010600030101010101" pitchFamily="2" charset="-122"/>
              </a:rPr>
              <a:t>Segment</a:t>
            </a:r>
          </a:p>
          <a:p>
            <a:r>
              <a:rPr lang="en-US" altLang="zh-CN" sz="1400">
                <a:ea typeface="SimSun" panose="02010600030101010101" pitchFamily="2" charset="-122"/>
              </a:rPr>
              <a:t>Self-Service Channels</a:t>
            </a:r>
          </a:p>
          <a:p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C99C6F7C-62FF-4D1B-BEFA-E934FDDF5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56340962-2939-452D-B62E-643ED43CFE55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36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CF72E4B2-81D2-41DC-B48F-3DD711DDA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SimSun" panose="02010600030101010101" pitchFamily="2" charset="-122"/>
              </a:rPr>
              <a:t>Account Details</a:t>
            </a:r>
            <a:br>
              <a:rPr lang="en-US" altLang="zh-CN" b="1">
                <a:ea typeface="SimSun" panose="02010600030101010101" pitchFamily="2" charset="-122"/>
              </a:rPr>
            </a:b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0DBB67E0-BC49-4D23-BD35-54FE0F150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8AB6B053-D9E1-4EF0-89A5-C03F91B2C9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F02A30FA-1B7F-4B6B-A362-33EF2C60A277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id="{78F15EE6-5592-4B83-A3EC-2505110DA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23" y="818013"/>
            <a:ext cx="6705600" cy="556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30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755E9358-6CB7-437B-A525-F0FDDF128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9E31C285-65E6-4114-99D5-10189C99F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200B5486-3A6B-486C-B961-8F535481B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58F7264F-69C5-4A78-953E-4885C591EECF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61445" name="Picture 2">
            <a:extLst>
              <a:ext uri="{FF2B5EF4-FFF2-40B4-BE49-F238E27FC236}">
                <a16:creationId xmlns:a16="http://schemas.microsoft.com/office/drawing/2014/main" id="{FE8AE2CA-DDAE-441D-9392-F1D82EA2B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14401"/>
            <a:ext cx="57912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25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E685DE86-676F-4EFC-B154-C43259E35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Master Data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1D159BDA-4F7E-4ECD-921C-7B6DC9491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2447" y="1985964"/>
            <a:ext cx="7775575" cy="3902075"/>
          </a:xfrm>
        </p:spPr>
        <p:txBody>
          <a:bodyPr/>
          <a:lstStyle/>
          <a:p>
            <a:r>
              <a:rPr lang="en-US" altLang="zh-CN" sz="1800" dirty="0">
                <a:ea typeface="SimSun" panose="02010600030101010101" pitchFamily="2" charset="-122"/>
              </a:rPr>
              <a:t>1 Address Type</a:t>
            </a:r>
          </a:p>
          <a:p>
            <a:r>
              <a:rPr lang="en-US" altLang="zh-CN" sz="1800" dirty="0">
                <a:ea typeface="SimSun" panose="02010600030101010101" pitchFamily="2" charset="-122"/>
              </a:rPr>
              <a:t>2 Phone Type</a:t>
            </a:r>
          </a:p>
          <a:p>
            <a:r>
              <a:rPr lang="en-US" altLang="zh-CN" sz="1800" dirty="0">
                <a:ea typeface="SimSun" panose="02010600030101010101" pitchFamily="2" charset="-122"/>
              </a:rPr>
              <a:t>3 Country</a:t>
            </a:r>
          </a:p>
          <a:p>
            <a:r>
              <a:rPr lang="en-US" altLang="zh-CN" sz="1800" dirty="0">
                <a:ea typeface="SimSun" panose="02010600030101010101" pitchFamily="2" charset="-122"/>
              </a:rPr>
              <a:t>4 Branch</a:t>
            </a:r>
          </a:p>
          <a:p>
            <a:r>
              <a:rPr lang="en-US" altLang="zh-CN" sz="1800" dirty="0">
                <a:ea typeface="SimSun" panose="02010600030101010101" pitchFamily="2" charset="-122"/>
              </a:rPr>
              <a:t>6 Officer Name</a:t>
            </a:r>
          </a:p>
          <a:p>
            <a:r>
              <a:rPr lang="en-US" altLang="zh-CN" sz="1800" dirty="0">
                <a:ea typeface="SimSun" panose="02010600030101010101" pitchFamily="2" charset="-122"/>
              </a:rPr>
              <a:t>7 Document Type</a:t>
            </a:r>
          </a:p>
          <a:p>
            <a:r>
              <a:rPr lang="en-US" altLang="zh-CN" sz="1800" dirty="0">
                <a:ea typeface="SimSun" panose="02010600030101010101" pitchFamily="2" charset="-122"/>
              </a:rPr>
              <a:t>8 Marital Status</a:t>
            </a:r>
          </a:p>
          <a:p>
            <a:r>
              <a:rPr lang="en-US" altLang="zh-CN" sz="1800" dirty="0">
                <a:ea typeface="SimSun" panose="02010600030101010101" pitchFamily="2" charset="-122"/>
              </a:rPr>
              <a:t>……</a:t>
            </a:r>
          </a:p>
          <a:p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C6226E7A-1DD0-444A-AAF5-FB7EBA36D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0B5852BE-BDA8-4E1C-8C29-18F61873BE3F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62469" name="TextBox 5">
            <a:extLst>
              <a:ext uri="{FF2B5EF4-FFF2-40B4-BE49-F238E27FC236}">
                <a16:creationId xmlns:a16="http://schemas.microsoft.com/office/drawing/2014/main" id="{2E509E6B-C407-472E-B2D6-BFE8A07EB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447" y="1399643"/>
            <a:ext cx="4411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b="0" dirty="0"/>
              <a:t>There are  30 reference tables.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25413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73A77CDF-5C76-4B8E-A3D8-4AB3DA4A3D55}"/>
              </a:ext>
            </a:extLst>
          </p:cNvPr>
          <p:cNvSpPr txBox="1">
            <a:spLocks noGrp="1"/>
          </p:cNvSpPr>
          <p:nvPr/>
        </p:nvSpPr>
        <p:spPr bwMode="black">
          <a:xfrm>
            <a:off x="9144001" y="6537326"/>
            <a:ext cx="10064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A17B0EB-5D3B-4A68-B94A-E48410BCA31F}" type="slidenum">
              <a:rPr lang="en-US" altLang="en-US" sz="1000">
                <a:solidFill>
                  <a:srgbClr val="FFFFFF"/>
                </a:solidFill>
              </a:rPr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19D0F65-3FB5-434F-9A5A-821A4956E7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Data Warehouse System Background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42C65D7-2248-4E58-B51A-37A1DF4E27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>
              <a:ea typeface="SimSun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Application Name: Group Data Warehouse(GDW)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Banking data warehouse application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Client Server and HOST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80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27EA4652-B439-45AF-91EA-D45958657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Alerts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E16E4BEE-AEF8-42F4-AE52-7A3DDED57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Alerts List</a:t>
            </a:r>
          </a:p>
          <a:p>
            <a:pPr lvl="1"/>
            <a:r>
              <a:rPr lang="en-US" altLang="zh-CN" sz="1600" dirty="0">
                <a:ea typeface="SimSun" panose="02010600030101010101" pitchFamily="2" charset="-122"/>
              </a:rPr>
              <a:t>Birthday Reminder Alert</a:t>
            </a:r>
          </a:p>
          <a:p>
            <a:pPr lvl="1"/>
            <a:r>
              <a:rPr lang="pt-BR" altLang="zh-CN" sz="1600" dirty="0">
                <a:ea typeface="SimSun" panose="02010600030101010101" pitchFamily="2" charset="-122"/>
              </a:rPr>
              <a:t>Deceased </a:t>
            </a:r>
            <a:r>
              <a:rPr lang="en-US" altLang="zh-CN" sz="1600" dirty="0">
                <a:ea typeface="SimSun" panose="02010600030101010101" pitchFamily="2" charset="-122"/>
              </a:rPr>
              <a:t>Alert</a:t>
            </a:r>
            <a:endParaRPr lang="pt-BR" altLang="zh-CN" sz="1600" dirty="0">
              <a:ea typeface="SimSun" panose="02010600030101010101" pitchFamily="2" charset="-122"/>
            </a:endParaRPr>
          </a:p>
          <a:p>
            <a:pPr lvl="1"/>
            <a:r>
              <a:rPr lang="en-US" altLang="zh-CN" sz="1600" dirty="0">
                <a:ea typeface="SimSun" panose="02010600030101010101" pitchFamily="2" charset="-122"/>
              </a:rPr>
              <a:t>Staff Alert</a:t>
            </a:r>
          </a:p>
          <a:p>
            <a:pPr lvl="1"/>
            <a:r>
              <a:rPr lang="en-US" altLang="zh-CN" sz="1600" dirty="0">
                <a:ea typeface="SimSun" panose="02010600030101010101" pitchFamily="2" charset="-122"/>
              </a:rPr>
              <a:t>Return mail  status Alert </a:t>
            </a:r>
          </a:p>
          <a:p>
            <a:pPr lvl="1"/>
            <a:r>
              <a:rPr lang="en-US" altLang="zh-CN" sz="1600" dirty="0">
                <a:ea typeface="SimSun" panose="02010600030101010101" pitchFamily="2" charset="-122"/>
              </a:rPr>
              <a:t>TD/SP Maturity</a:t>
            </a:r>
          </a:p>
          <a:p>
            <a:pPr lvl="1"/>
            <a:r>
              <a:rPr lang="en-US" altLang="zh-CN" sz="1600" dirty="0">
                <a:ea typeface="SimSun" panose="02010600030101010101" pitchFamily="2" charset="-122"/>
              </a:rPr>
              <a:t>Expire PI(professional Investment) Status Alert</a:t>
            </a: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467BC43F-639B-40F8-8B60-43FD85738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BAF11675-CD8F-4376-8D82-E2332ED6275B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40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1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196A1-C4CD-4162-978E-51F2858E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97" y="1164491"/>
            <a:ext cx="10515600" cy="46892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C4FA9800-52F1-42BA-9A98-05949B140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B57716B3-0022-4D6E-B7F1-421C1C78658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41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64516" name="Title 4">
            <a:extLst>
              <a:ext uri="{FF2B5EF4-FFF2-40B4-BE49-F238E27FC236}">
                <a16:creationId xmlns:a16="http://schemas.microsoft.com/office/drawing/2014/main" id="{C7C99F0F-34FD-4D76-841B-66E0043FE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F168C1-269A-4259-B583-1158BC6313DF}"/>
              </a:ext>
            </a:extLst>
          </p:cNvPr>
          <p:cNvSpPr txBox="1">
            <a:spLocks noChangeArrowheads="1"/>
          </p:cNvSpPr>
          <p:nvPr/>
        </p:nvSpPr>
        <p:spPr>
          <a:xfrm>
            <a:off x="2304197" y="2305537"/>
            <a:ext cx="7815385" cy="240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ea typeface="SimSun" panose="02010600030101010101" pitchFamily="2" charset="-122"/>
              </a:rPr>
              <a:t> Part 3 Big Data Instruction</a:t>
            </a:r>
          </a:p>
          <a:p>
            <a:pPr lvl="1">
              <a:defRPr/>
            </a:pPr>
            <a:r>
              <a:rPr lang="en-US" dirty="0"/>
              <a:t>Hadoop Ecosystem</a:t>
            </a:r>
          </a:p>
          <a:p>
            <a:pPr lvl="1">
              <a:defRPr/>
            </a:pPr>
            <a:r>
              <a:rPr lang="en-US" dirty="0"/>
              <a:t>BIP Regional Architecture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>
              <a:defRPr/>
            </a:pPr>
            <a:r>
              <a:rPr lang="en-GB" dirty="0"/>
              <a:t>Banking Analytical Models and  Use Cases</a:t>
            </a:r>
            <a:endParaRPr lang="en-US" altLang="zh-CN" dirty="0">
              <a:ea typeface="SimSun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94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53F0-2152-4143-92B1-83469B5F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68E8-006C-47F9-8FBE-1F0445D81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DA209-01E5-4E1B-8503-0805B076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DEB92-9DB4-4922-A138-64EACEAA4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136" y="812717"/>
            <a:ext cx="9105900" cy="57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5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726C-28C6-4088-87C0-083A36EC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 Regional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CEFA-AAE2-4531-B3A2-AA43AE68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2339F-C920-450F-A426-E567935F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A725D34-576F-4324-B262-C5A9AF7EF94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11" y="825500"/>
            <a:ext cx="12209024" cy="460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08A9916B-5F3C-45D9-9E57-37F59FB7CBF7}"/>
              </a:ext>
            </a:extLst>
          </p:cNvPr>
          <p:cNvSpPr txBox="1"/>
          <p:nvPr/>
        </p:nvSpPr>
        <p:spPr>
          <a:xfrm>
            <a:off x="1485242" y="5586450"/>
            <a:ext cx="7391401" cy="1210982"/>
          </a:xfrm>
          <a:prstGeom prst="rect">
            <a:avLst/>
          </a:prstGeom>
          <a:solidFill>
            <a:schemeClr val="bg1"/>
          </a:solidFill>
        </p:spPr>
        <p:txBody>
          <a:bodyPr wrap="square" lIns="68461" tIns="34231" rIns="68461" bIns="34231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56729" indent="-256729" algn="just">
              <a:spcBef>
                <a:spcPct val="20000"/>
              </a:spcBef>
              <a:buClr>
                <a:schemeClr val="accent1"/>
              </a:buClr>
              <a:buSzPct val="130000"/>
              <a:buFont typeface="+mj-lt"/>
              <a:buAutoNum type="arabicPeriod"/>
            </a:pPr>
            <a:r>
              <a:rPr lang="en-GB" sz="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Data from Regional systems (hosted in SG) will be loaded into BIP-Hadoop via SOI layer and Informatica (batch).</a:t>
            </a:r>
          </a:p>
          <a:p>
            <a:pPr marL="256729" indent="-256729" algn="just">
              <a:spcBef>
                <a:spcPct val="20000"/>
              </a:spcBef>
              <a:buClr>
                <a:schemeClr val="accent1"/>
              </a:buClr>
              <a:buSzPct val="130000"/>
              <a:buFont typeface="+mj-lt"/>
              <a:buAutoNum type="arabicPeriod"/>
            </a:pPr>
            <a:r>
              <a:rPr lang="en-GB" sz="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All Regional data stored on local staging server will be loaded into BIP-</a:t>
            </a:r>
            <a:r>
              <a:rPr lang="en-GB" sz="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Hadoop</a:t>
            </a:r>
            <a:r>
              <a:rPr lang="en-GB" sz="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56729" indent="-256729" algn="just">
              <a:spcBef>
                <a:spcPct val="20000"/>
              </a:spcBef>
              <a:buClr>
                <a:schemeClr val="accent1"/>
              </a:buClr>
              <a:buSzPct val="130000"/>
              <a:buFont typeface="+mj-lt"/>
              <a:buAutoNum type="arabicPeriod"/>
            </a:pPr>
            <a:r>
              <a:rPr lang="en-GB" sz="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Integrated Data will be loaded into BIP-Teradata for SIM and purpose built ADM.</a:t>
            </a:r>
          </a:p>
          <a:p>
            <a:pPr marL="256729" indent="-256729" algn="just">
              <a:spcBef>
                <a:spcPct val="20000"/>
              </a:spcBef>
              <a:buClr>
                <a:schemeClr val="accent1"/>
              </a:buClr>
              <a:buSzPct val="130000"/>
              <a:buFont typeface="+mj-lt"/>
              <a:buAutoNum type="arabicPeriod"/>
            </a:pPr>
            <a:r>
              <a:rPr lang="en-GB" sz="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QlikView and SASe will access data residing in both Teradata &amp; Hadoop. R will have access to data from Hadoop.</a:t>
            </a:r>
          </a:p>
          <a:p>
            <a:pPr marL="256729" indent="-256729" algn="just" eaLnBrk="0" hangingPunct="0">
              <a:spcBef>
                <a:spcPct val="20000"/>
              </a:spcBef>
              <a:buClr>
                <a:schemeClr val="accent1"/>
              </a:buClr>
              <a:buSzPct val="130000"/>
              <a:buFont typeface="+mj-lt"/>
              <a:buAutoNum type="arabicPeriod"/>
            </a:pPr>
            <a:r>
              <a:rPr lang="en-GB" sz="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Access for in-country users via web-browser will be for analytics and reporting tools. </a:t>
            </a:r>
          </a:p>
          <a:p>
            <a:pPr marL="256729" indent="-256729" algn="just" eaLnBrk="0" hangingPunct="0">
              <a:spcBef>
                <a:spcPct val="20000"/>
              </a:spcBef>
              <a:buClr>
                <a:schemeClr val="accent1"/>
              </a:buClr>
              <a:buSzPct val="130000"/>
              <a:buFont typeface="+mj-lt"/>
              <a:buAutoNum type="arabicPeriod"/>
            </a:pPr>
            <a:r>
              <a:rPr lang="en-GB" sz="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Access to Teradata SQL for in-country users will be via Citrix (residing in SG). </a:t>
            </a:r>
          </a:p>
          <a:p>
            <a:pPr marL="256729" indent="-256729" algn="just" eaLnBrk="0" hangingPunct="0">
              <a:spcBef>
                <a:spcPct val="20000"/>
              </a:spcBef>
              <a:buClr>
                <a:schemeClr val="accent1"/>
              </a:buClr>
              <a:buSzPct val="130000"/>
              <a:buFont typeface="+mj-lt"/>
              <a:buAutoNum type="arabicPeriod"/>
            </a:pPr>
            <a:r>
              <a:rPr lang="en-GB" sz="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Manual in-country data will be loaded into BIP through Manual File Gateway (MFG) accessible via web-browser.</a:t>
            </a:r>
          </a:p>
          <a:p>
            <a:pPr marL="256729" indent="-256729" algn="just" eaLnBrk="0" hangingPunct="0">
              <a:spcBef>
                <a:spcPct val="20000"/>
              </a:spcBef>
              <a:buClr>
                <a:schemeClr val="accent1"/>
              </a:buClr>
              <a:buSzPct val="130000"/>
              <a:buFont typeface="+mj-lt"/>
              <a:buAutoNum type="arabicPeriod"/>
            </a:pPr>
            <a:r>
              <a:rPr lang="en-GB" sz="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Downstream data will be pushed to In-Country Source system directly or via Staging Server.</a:t>
            </a:r>
          </a:p>
          <a:p>
            <a:pPr marL="256729" indent="-256729" algn="just">
              <a:spcBef>
                <a:spcPct val="20000"/>
              </a:spcBef>
              <a:buClr>
                <a:schemeClr val="accent1"/>
              </a:buClr>
              <a:buSzPct val="130000"/>
              <a:buFont typeface="+mj-lt"/>
              <a:buAutoNum type="arabicPeriod"/>
            </a:pPr>
            <a:r>
              <a:rPr lang="en-GB" sz="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Data from in-country source systems will be loaded via SOI OR local Staging server before being loaded into Hadoop.</a:t>
            </a:r>
          </a:p>
        </p:txBody>
      </p:sp>
    </p:spTree>
    <p:extLst>
      <p:ext uri="{BB962C8B-B14F-4D97-AF65-F5344CB8AC3E}">
        <p14:creationId xmlns:p14="http://schemas.microsoft.com/office/powerpoint/2010/main" val="147436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5DFE-4A2D-4C28-81ED-0B7735B7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GDW Online User Views Enablement in BIP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D10D-4827-4754-BBF2-24774B97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337CF-3874-4112-9679-79A5D014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6C058-B85C-47CC-A56B-AC97315525BD}"/>
              </a:ext>
            </a:extLst>
          </p:cNvPr>
          <p:cNvSpPr/>
          <p:nvPr/>
        </p:nvSpPr>
        <p:spPr bwMode="auto">
          <a:xfrm>
            <a:off x="1414585" y="1654542"/>
            <a:ext cx="6530376" cy="26726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F76487-0EBB-4A5B-904F-8874F38FB759}"/>
              </a:ext>
            </a:extLst>
          </p:cNvPr>
          <p:cNvSpPr/>
          <p:nvPr/>
        </p:nvSpPr>
        <p:spPr bwMode="auto">
          <a:xfrm>
            <a:off x="1589859" y="4472622"/>
            <a:ext cx="1097280" cy="137160"/>
          </a:xfrm>
          <a:prstGeom prst="rect">
            <a:avLst/>
          </a:prstGeom>
          <a:solidFill>
            <a:srgbClr val="CCE9AD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GB" sz="800" dirty="0"/>
              <a:t>Mainframe</a:t>
            </a:r>
            <a:endParaRPr 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872DC-6918-42AD-B251-DE6A58F49A90}"/>
              </a:ext>
            </a:extLst>
          </p:cNvPr>
          <p:cNvSpPr/>
          <p:nvPr/>
        </p:nvSpPr>
        <p:spPr bwMode="auto">
          <a:xfrm>
            <a:off x="4088293" y="4396711"/>
            <a:ext cx="1097280" cy="21544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GB" sz="800" dirty="0"/>
              <a:t>Open Systems</a:t>
            </a:r>
            <a:endParaRPr lang="en-US" sz="8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6A4A7A-6D38-4060-929C-BF58FF493CAC}"/>
              </a:ext>
            </a:extLst>
          </p:cNvPr>
          <p:cNvSpPr/>
          <p:nvPr/>
        </p:nvSpPr>
        <p:spPr bwMode="auto">
          <a:xfrm>
            <a:off x="2853509" y="4472622"/>
            <a:ext cx="1097280" cy="13716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800" dirty="0"/>
              <a:t>GDW</a:t>
            </a:r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7B280-F994-47B5-8EC2-69BD2109D3E7}"/>
              </a:ext>
            </a:extLst>
          </p:cNvPr>
          <p:cNvSpPr/>
          <p:nvPr/>
        </p:nvSpPr>
        <p:spPr bwMode="auto">
          <a:xfrm>
            <a:off x="2853509" y="4638992"/>
            <a:ext cx="1097280" cy="137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GB" sz="800" dirty="0"/>
              <a:t>BIP File Landing</a:t>
            </a:r>
            <a:endParaRPr 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382D5E-0F60-4491-A041-29DA6A702570}"/>
              </a:ext>
            </a:extLst>
          </p:cNvPr>
          <p:cNvSpPr/>
          <p:nvPr/>
        </p:nvSpPr>
        <p:spPr bwMode="auto">
          <a:xfrm>
            <a:off x="2853509" y="4805362"/>
            <a:ext cx="109728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800" dirty="0"/>
              <a:t>BIP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8F8432-C32E-44E1-85B0-B3F315E4188E}"/>
              </a:ext>
            </a:extLst>
          </p:cNvPr>
          <p:cNvSpPr/>
          <p:nvPr/>
        </p:nvSpPr>
        <p:spPr bwMode="auto">
          <a:xfrm>
            <a:off x="1589859" y="4805362"/>
            <a:ext cx="1097280" cy="137160"/>
          </a:xfrm>
          <a:prstGeom prst="rect">
            <a:avLst/>
          </a:prstGeom>
          <a:solidFill>
            <a:srgbClr val="588824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GB" sz="800" dirty="0"/>
              <a:t>OnDemand Server</a:t>
            </a:r>
            <a:endParaRPr lang="en-US" sz="8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B4647-D16B-4E50-BDA8-76AF729F68AF}"/>
              </a:ext>
            </a:extLst>
          </p:cNvPr>
          <p:cNvSpPr/>
          <p:nvPr/>
        </p:nvSpPr>
        <p:spPr bwMode="auto">
          <a:xfrm>
            <a:off x="1589859" y="4638992"/>
            <a:ext cx="1097280" cy="137160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GB" sz="800" dirty="0"/>
              <a:t>HK Staging</a:t>
            </a:r>
            <a:endParaRPr lang="en-US" sz="8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66602C-151F-4D22-B5D2-968ADFDED38D}"/>
              </a:ext>
            </a:extLst>
          </p:cNvPr>
          <p:cNvSpPr/>
          <p:nvPr/>
        </p:nvSpPr>
        <p:spPr bwMode="auto">
          <a:xfrm>
            <a:off x="4088293" y="4638992"/>
            <a:ext cx="109728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GB" sz="800" dirty="0"/>
              <a:t>Manulife</a:t>
            </a:r>
            <a:endParaRPr lang="en-US" sz="800" dirty="0" err="1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AF94062C-04E9-40AD-B8DF-FF76D2C6A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031" y="1654542"/>
            <a:ext cx="1737032" cy="1892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buAutoNum type="arabicParenR"/>
            </a:pPr>
            <a:r>
              <a:rPr lang="en-GB" sz="650" dirty="0"/>
              <a:t>BIP ETL Framework Process pull the file, process to OIA-A; later Loads data to Hadoop (OIA-H); Hive DB maintain History of Source</a:t>
            </a:r>
          </a:p>
          <a:p>
            <a:pPr marL="228600" indent="-228600" algn="l">
              <a:buAutoNum type="arabicParenR"/>
            </a:pPr>
            <a:r>
              <a:rPr lang="en-GB" sz="650" dirty="0"/>
              <a:t>Extract the data from Hive using SQL Scripts, these scripts logic will be inline to SIM Model</a:t>
            </a:r>
          </a:p>
          <a:p>
            <a:pPr marL="228600" indent="-228600" algn="l">
              <a:buAutoNum type="arabicParenR"/>
            </a:pPr>
            <a:r>
              <a:rPr lang="en-GB" sz="650" dirty="0"/>
              <a:t>New/Change records will get loaded to </a:t>
            </a:r>
            <a:r>
              <a:rPr lang="en-GB" sz="650" dirty="0" err="1"/>
              <a:t>WorkDB</a:t>
            </a:r>
            <a:r>
              <a:rPr lang="en-GB" sz="650" dirty="0"/>
              <a:t> thru ETL Framework</a:t>
            </a:r>
            <a:endParaRPr lang="en-GB" sz="650" b="1" dirty="0">
              <a:solidFill>
                <a:srgbClr val="C00000"/>
              </a:solidFill>
            </a:endParaRPr>
          </a:p>
          <a:p>
            <a:pPr marL="228600" indent="-228600" algn="l">
              <a:buAutoNum type="arabicParenR"/>
            </a:pPr>
            <a:r>
              <a:rPr lang="en-GB" sz="650" dirty="0"/>
              <a:t>Change/New records will get loaded to BIP SIM</a:t>
            </a:r>
          </a:p>
          <a:p>
            <a:pPr marL="228600" indent="-228600" algn="l">
              <a:buAutoNum type="arabicParenR"/>
            </a:pPr>
            <a:r>
              <a:rPr lang="en-GB" sz="650" dirty="0"/>
              <a:t>Use Data Virtualization tool to deploy the views which would connect to heterogeneous databases </a:t>
            </a:r>
          </a:p>
          <a:p>
            <a:pPr marL="685800" lvl="1" indent="-228600" algn="l">
              <a:buAutoNum type="arabicParenR"/>
            </a:pPr>
            <a:r>
              <a:rPr lang="en-GB" sz="650" dirty="0"/>
              <a:t>Teradata </a:t>
            </a:r>
          </a:p>
          <a:p>
            <a:pPr marL="685800" lvl="1" indent="-228600" algn="l">
              <a:buAutoNum type="arabicParenR"/>
            </a:pPr>
            <a:r>
              <a:rPr lang="en-GB" sz="650" dirty="0"/>
              <a:t>Hadoop - Hive</a:t>
            </a:r>
          </a:p>
          <a:p>
            <a:pPr marL="228600" indent="-228600" algn="l">
              <a:buAutoNum type="arabicParenR"/>
            </a:pPr>
            <a:r>
              <a:rPr lang="en-GB" sz="650" dirty="0"/>
              <a:t>HK Users Access the View DB thru Security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89F68-7397-49FC-8864-149AC6285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075" y="1960369"/>
            <a:ext cx="707960" cy="563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800" dirty="0"/>
              <a:t>BIP</a:t>
            </a:r>
          </a:p>
          <a:p>
            <a:pPr eaLnBrk="1" hangingPunct="1"/>
            <a:r>
              <a:rPr lang="en-GB" sz="800" dirty="0"/>
              <a:t>OIA-H</a:t>
            </a:r>
            <a:endParaRPr lang="en-US" sz="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75A423-9100-4FA1-9382-C5DB66A7B29F}"/>
              </a:ext>
            </a:extLst>
          </p:cNvPr>
          <p:cNvCxnSpPr>
            <a:cxnSpLocks/>
          </p:cNvCxnSpPr>
          <p:nvPr/>
        </p:nvCxnSpPr>
        <p:spPr bwMode="auto">
          <a:xfrm>
            <a:off x="3370823" y="2268411"/>
            <a:ext cx="5051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FE6B37-34DD-4FEB-B80E-AE97E2F6D0E5}"/>
              </a:ext>
            </a:extLst>
          </p:cNvPr>
          <p:cNvSpPr txBox="1"/>
          <p:nvPr/>
        </p:nvSpPr>
        <p:spPr>
          <a:xfrm>
            <a:off x="1617176" y="1960369"/>
            <a:ext cx="685576" cy="23910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sz="800"/>
            </a:lvl1pPr>
          </a:lstStyle>
          <a:p>
            <a:r>
              <a:rPr lang="en-GB" sz="750" dirty="0"/>
              <a:t>SG Open Systems</a:t>
            </a:r>
            <a:endParaRPr lang="en-US" sz="7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73DFD-735F-4E4C-93A8-8EBDB1A053FE}"/>
              </a:ext>
            </a:extLst>
          </p:cNvPr>
          <p:cNvSpPr txBox="1"/>
          <p:nvPr/>
        </p:nvSpPr>
        <p:spPr>
          <a:xfrm>
            <a:off x="1610965" y="2636308"/>
            <a:ext cx="685576" cy="239104"/>
          </a:xfrm>
          <a:prstGeom prst="rect">
            <a:avLst/>
          </a:prstGeom>
          <a:solidFill>
            <a:srgbClr val="CCE9A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sz="750"/>
            </a:lvl1pPr>
          </a:lstStyle>
          <a:p>
            <a:r>
              <a:rPr lang="en-GB" dirty="0"/>
              <a:t>SG MF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109EB1-6A6A-4BAA-B95F-D01F05069F49}"/>
              </a:ext>
            </a:extLst>
          </p:cNvPr>
          <p:cNvSpPr txBox="1"/>
          <p:nvPr/>
        </p:nvSpPr>
        <p:spPr>
          <a:xfrm>
            <a:off x="2685247" y="1962572"/>
            <a:ext cx="685576" cy="5615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eaLnBrk="1" hangingPunct="1">
              <a:defRPr sz="800"/>
            </a:lvl1pPr>
          </a:lstStyle>
          <a:p>
            <a:r>
              <a:rPr lang="en-GB" dirty="0"/>
              <a:t>BIP</a:t>
            </a:r>
          </a:p>
          <a:p>
            <a:r>
              <a:rPr lang="en-GB" dirty="0"/>
              <a:t>OIA-A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C7D0F4-E06D-4770-A27F-E74DBE380735}"/>
              </a:ext>
            </a:extLst>
          </p:cNvPr>
          <p:cNvCxnSpPr>
            <a:cxnSpLocks/>
          </p:cNvCxnSpPr>
          <p:nvPr/>
        </p:nvCxnSpPr>
        <p:spPr bwMode="auto">
          <a:xfrm>
            <a:off x="2309393" y="2107159"/>
            <a:ext cx="375854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B04D09-8E87-47F8-A01F-48B640D65F12}"/>
              </a:ext>
            </a:extLst>
          </p:cNvPr>
          <p:cNvCxnSpPr>
            <a:cxnSpLocks/>
          </p:cNvCxnSpPr>
          <p:nvPr/>
        </p:nvCxnSpPr>
        <p:spPr bwMode="auto">
          <a:xfrm>
            <a:off x="2309393" y="2445490"/>
            <a:ext cx="375854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20CD03-416A-464D-88CC-3779C789DCF3}"/>
              </a:ext>
            </a:extLst>
          </p:cNvPr>
          <p:cNvSpPr txBox="1"/>
          <p:nvPr/>
        </p:nvSpPr>
        <p:spPr>
          <a:xfrm>
            <a:off x="3288467" y="2255340"/>
            <a:ext cx="66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ETL </a:t>
            </a:r>
          </a:p>
          <a:p>
            <a:r>
              <a:rPr lang="en-GB" sz="750" dirty="0"/>
              <a:t>Framework</a:t>
            </a:r>
            <a:endParaRPr lang="en-US" sz="7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D7398E-E99E-4EB7-9853-3662E69B9ED1}"/>
              </a:ext>
            </a:extLst>
          </p:cNvPr>
          <p:cNvSpPr txBox="1"/>
          <p:nvPr/>
        </p:nvSpPr>
        <p:spPr>
          <a:xfrm>
            <a:off x="1610965" y="3056011"/>
            <a:ext cx="685576" cy="239104"/>
          </a:xfrm>
          <a:prstGeom prst="rect">
            <a:avLst/>
          </a:prstGeom>
          <a:solidFill>
            <a:srgbClr val="CCE9A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sz="750"/>
            </a:lvl1pPr>
          </a:lstStyle>
          <a:p>
            <a:r>
              <a:rPr lang="en-GB" dirty="0"/>
              <a:t>HK MF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BE88A3-F263-45B5-B365-A4F711284242}"/>
              </a:ext>
            </a:extLst>
          </p:cNvPr>
          <p:cNvSpPr txBox="1"/>
          <p:nvPr/>
        </p:nvSpPr>
        <p:spPr>
          <a:xfrm>
            <a:off x="1617176" y="2297371"/>
            <a:ext cx="685576" cy="239104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>
              <a:defRPr sz="750"/>
            </a:lvl1pPr>
          </a:lstStyle>
          <a:p>
            <a:r>
              <a:rPr lang="en-GB" dirty="0"/>
              <a:t>HK Staging Server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311B43-1BE4-401C-AFAE-79241B095E88}"/>
              </a:ext>
            </a:extLst>
          </p:cNvPr>
          <p:cNvSpPr/>
          <p:nvPr/>
        </p:nvSpPr>
        <p:spPr bwMode="auto">
          <a:xfrm>
            <a:off x="4088293" y="4806365"/>
            <a:ext cx="1097280" cy="137160"/>
          </a:xfrm>
          <a:prstGeom prst="rect">
            <a:avLst/>
          </a:prstGeom>
          <a:solidFill>
            <a:srgbClr val="00206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GB" sz="800" dirty="0" err="1">
                <a:solidFill>
                  <a:schemeClr val="bg1"/>
                </a:solidFill>
              </a:rPr>
              <a:t>ViewDB</a:t>
            </a:r>
            <a:endParaRPr lang="en-US" sz="800" dirty="0" err="1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BBB850-5060-4C8A-92F4-75C9D63B02A6}"/>
              </a:ext>
            </a:extLst>
          </p:cNvPr>
          <p:cNvSpPr txBox="1"/>
          <p:nvPr/>
        </p:nvSpPr>
        <p:spPr>
          <a:xfrm>
            <a:off x="2257942" y="1945777"/>
            <a:ext cx="3818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750" dirty="0"/>
              <a:t>C:D/</a:t>
            </a:r>
          </a:p>
          <a:p>
            <a:pPr algn="l"/>
            <a:r>
              <a:rPr lang="en-GB" sz="750" dirty="0"/>
              <a:t>SSH</a:t>
            </a:r>
            <a:endParaRPr lang="en-US" sz="7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C5934C-4B7B-4ECB-9BD3-3A5E72689A0B}"/>
              </a:ext>
            </a:extLst>
          </p:cNvPr>
          <p:cNvSpPr txBox="1"/>
          <p:nvPr/>
        </p:nvSpPr>
        <p:spPr>
          <a:xfrm>
            <a:off x="2292968" y="2292124"/>
            <a:ext cx="38183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750" dirty="0"/>
              <a:t>SSH</a:t>
            </a:r>
            <a:endParaRPr lang="en-US" sz="75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3422A3-DEB5-4760-BA87-B6C4861594B5}"/>
              </a:ext>
            </a:extLst>
          </p:cNvPr>
          <p:cNvCxnSpPr>
            <a:stCxn id="25" idx="0"/>
            <a:endCxn id="20" idx="2"/>
          </p:cNvCxnSpPr>
          <p:nvPr/>
        </p:nvCxnSpPr>
        <p:spPr bwMode="auto">
          <a:xfrm flipV="1">
            <a:off x="1953753" y="2875412"/>
            <a:ext cx="0" cy="1805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886E7A7-FBBA-4E8E-A75F-29E71BDC85AF}"/>
              </a:ext>
            </a:extLst>
          </p:cNvPr>
          <p:cNvSpPr txBox="1"/>
          <p:nvPr/>
        </p:nvSpPr>
        <p:spPr>
          <a:xfrm>
            <a:off x="1908166" y="2891089"/>
            <a:ext cx="34977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750" dirty="0"/>
              <a:t>C:D</a:t>
            </a:r>
            <a:endParaRPr lang="en-US" sz="750" dirty="0"/>
          </a:p>
        </p:txBody>
      </p:sp>
      <p:cxnSp>
        <p:nvCxnSpPr>
          <p:cNvPr id="32" name="Elbow Connector 71">
            <a:extLst>
              <a:ext uri="{FF2B5EF4-FFF2-40B4-BE49-F238E27FC236}">
                <a16:creationId xmlns:a16="http://schemas.microsoft.com/office/drawing/2014/main" id="{E0DCD516-8690-4D38-932E-D7278F2F35B8}"/>
              </a:ext>
            </a:extLst>
          </p:cNvPr>
          <p:cNvCxnSpPr>
            <a:stCxn id="20" idx="3"/>
            <a:endCxn id="21" idx="2"/>
          </p:cNvCxnSpPr>
          <p:nvPr/>
        </p:nvCxnSpPr>
        <p:spPr bwMode="auto">
          <a:xfrm flipV="1">
            <a:off x="2296541" y="2524125"/>
            <a:ext cx="731494" cy="23173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443BEB-C361-4964-BFEE-7A82D3397DD2}"/>
              </a:ext>
            </a:extLst>
          </p:cNvPr>
          <p:cNvSpPr txBox="1"/>
          <p:nvPr/>
        </p:nvSpPr>
        <p:spPr>
          <a:xfrm>
            <a:off x="2288688" y="2600719"/>
            <a:ext cx="76014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750" dirty="0"/>
              <a:t>Wire Protocol</a:t>
            </a:r>
            <a:endParaRPr lang="en-US" sz="75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C50C4A-8C15-4063-A14E-90640D173C1D}"/>
              </a:ext>
            </a:extLst>
          </p:cNvPr>
          <p:cNvSpPr/>
          <p:nvPr/>
        </p:nvSpPr>
        <p:spPr bwMode="auto">
          <a:xfrm>
            <a:off x="3566192" y="2101629"/>
            <a:ext cx="192321" cy="16003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C756E5-BC2C-4DB8-BE3B-B2060B9C1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811" y="1960369"/>
            <a:ext cx="707960" cy="563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800" dirty="0"/>
              <a:t>BIP</a:t>
            </a:r>
          </a:p>
          <a:p>
            <a:pPr eaLnBrk="1" hangingPunct="1"/>
            <a:r>
              <a:rPr lang="en-GB" sz="800" dirty="0"/>
              <a:t>TXFDB</a:t>
            </a:r>
            <a:endParaRPr lang="en-US" sz="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0A811-7382-4969-B44B-5A7CD980C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547" y="1942510"/>
            <a:ext cx="707960" cy="563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800" dirty="0"/>
              <a:t>BIP </a:t>
            </a:r>
          </a:p>
          <a:p>
            <a:pPr eaLnBrk="1" hangingPunct="1"/>
            <a:r>
              <a:rPr lang="en-GB" sz="800" dirty="0" err="1"/>
              <a:t>WorkDB</a:t>
            </a:r>
            <a:r>
              <a:rPr lang="en-GB" sz="800" dirty="0"/>
              <a:t> (Teradata)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5168AF-8734-4B09-9C30-581B71A0F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529" y="1946927"/>
            <a:ext cx="707960" cy="563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800" dirty="0"/>
              <a:t>BIP </a:t>
            </a:r>
          </a:p>
          <a:p>
            <a:pPr eaLnBrk="1" hangingPunct="1"/>
            <a:r>
              <a:rPr lang="en-GB" sz="800" dirty="0"/>
              <a:t>SIM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B93FAD-2C65-4D42-89D8-B4D46F5EC4C6}"/>
              </a:ext>
            </a:extLst>
          </p:cNvPr>
          <p:cNvCxnSpPr>
            <a:cxnSpLocks/>
          </p:cNvCxnSpPr>
          <p:nvPr/>
        </p:nvCxnSpPr>
        <p:spPr bwMode="auto">
          <a:xfrm>
            <a:off x="4577953" y="2290794"/>
            <a:ext cx="388508" cy="1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C6F9BF-A10D-4C28-8B22-80A9DB25511A}"/>
              </a:ext>
            </a:extLst>
          </p:cNvPr>
          <p:cNvCxnSpPr>
            <a:cxnSpLocks/>
          </p:cNvCxnSpPr>
          <p:nvPr/>
        </p:nvCxnSpPr>
        <p:spPr bwMode="auto">
          <a:xfrm>
            <a:off x="5672614" y="2275133"/>
            <a:ext cx="388508" cy="1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CC1A5E-09DD-4072-A03E-102E84481ADE}"/>
              </a:ext>
            </a:extLst>
          </p:cNvPr>
          <p:cNvCxnSpPr>
            <a:cxnSpLocks/>
          </p:cNvCxnSpPr>
          <p:nvPr/>
        </p:nvCxnSpPr>
        <p:spPr bwMode="auto">
          <a:xfrm>
            <a:off x="6767890" y="2286515"/>
            <a:ext cx="388508" cy="1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0E3957C-CDB3-4FD6-A629-D6903C526432}"/>
              </a:ext>
            </a:extLst>
          </p:cNvPr>
          <p:cNvSpPr txBox="1"/>
          <p:nvPr/>
        </p:nvSpPr>
        <p:spPr>
          <a:xfrm>
            <a:off x="4210644" y="2266670"/>
            <a:ext cx="114486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SQL </a:t>
            </a:r>
          </a:p>
          <a:p>
            <a:r>
              <a:rPr lang="en-GB" sz="750" dirty="0"/>
              <a:t>Scripts </a:t>
            </a:r>
          </a:p>
          <a:p>
            <a:r>
              <a:rPr lang="en-GB" sz="750" dirty="0"/>
              <a:t>(inline to GDW scripts)</a:t>
            </a:r>
            <a:endParaRPr lang="en-US" sz="75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8A7B283-E7E1-4584-B787-E91DA93205A4}"/>
              </a:ext>
            </a:extLst>
          </p:cNvPr>
          <p:cNvSpPr/>
          <p:nvPr/>
        </p:nvSpPr>
        <p:spPr bwMode="auto">
          <a:xfrm>
            <a:off x="4678132" y="2109163"/>
            <a:ext cx="192321" cy="16003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8B15F51-C75B-406A-BCD5-7D9E440DE997}"/>
              </a:ext>
            </a:extLst>
          </p:cNvPr>
          <p:cNvSpPr/>
          <p:nvPr/>
        </p:nvSpPr>
        <p:spPr bwMode="auto">
          <a:xfrm>
            <a:off x="5765844" y="2094237"/>
            <a:ext cx="192321" cy="16003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B6F954-ADD4-43AE-8532-60C803F86176}"/>
              </a:ext>
            </a:extLst>
          </p:cNvPr>
          <p:cNvSpPr/>
          <p:nvPr/>
        </p:nvSpPr>
        <p:spPr bwMode="auto">
          <a:xfrm>
            <a:off x="6865983" y="2112315"/>
            <a:ext cx="192321" cy="16003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E9BB41-E94C-4DD9-BDAD-2B47A7905182}"/>
              </a:ext>
            </a:extLst>
          </p:cNvPr>
          <p:cNvCxnSpPr>
            <a:cxnSpLocks/>
          </p:cNvCxnSpPr>
          <p:nvPr/>
        </p:nvCxnSpPr>
        <p:spPr bwMode="auto">
          <a:xfrm>
            <a:off x="7456032" y="2524086"/>
            <a:ext cx="0" cy="6453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3F273CA-B257-44A6-91C2-E9E81FEDB45C}"/>
              </a:ext>
            </a:extLst>
          </p:cNvPr>
          <p:cNvSpPr/>
          <p:nvPr/>
        </p:nvSpPr>
        <p:spPr bwMode="auto">
          <a:xfrm>
            <a:off x="6956822" y="2844950"/>
            <a:ext cx="476304" cy="1571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65597B-9E22-43FB-98F6-E935DF1EE887}"/>
              </a:ext>
            </a:extLst>
          </p:cNvPr>
          <p:cNvSpPr txBox="1"/>
          <p:nvPr/>
        </p:nvSpPr>
        <p:spPr>
          <a:xfrm>
            <a:off x="5560159" y="2359919"/>
            <a:ext cx="6639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ETL </a:t>
            </a:r>
          </a:p>
          <a:p>
            <a:r>
              <a:rPr lang="en-GB" sz="750" dirty="0"/>
              <a:t>Framework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06883D-EA18-426A-8CE5-F3369E0498ED}"/>
              </a:ext>
            </a:extLst>
          </p:cNvPr>
          <p:cNvSpPr txBox="1"/>
          <p:nvPr/>
        </p:nvSpPr>
        <p:spPr>
          <a:xfrm>
            <a:off x="6639155" y="2333646"/>
            <a:ext cx="66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ETL </a:t>
            </a:r>
          </a:p>
          <a:p>
            <a:r>
              <a:rPr lang="en-GB" sz="750" dirty="0"/>
              <a:t>Framework</a:t>
            </a:r>
            <a:endParaRPr lang="en-US" sz="75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11861F-9E28-45FF-8771-4BA84E053042}"/>
              </a:ext>
            </a:extLst>
          </p:cNvPr>
          <p:cNvSpPr/>
          <p:nvPr/>
        </p:nvSpPr>
        <p:spPr bwMode="auto">
          <a:xfrm>
            <a:off x="5217074" y="4479228"/>
            <a:ext cx="1097280" cy="2154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GB" sz="800" dirty="0">
                <a:solidFill>
                  <a:schemeClr val="bg1"/>
                </a:solidFill>
              </a:rPr>
              <a:t>Data Virtualization</a:t>
            </a:r>
            <a:endParaRPr lang="en-US" sz="800" dirty="0" err="1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FF7EEE2-C180-4A48-BBC3-8A7B3941DC1B}"/>
              </a:ext>
            </a:extLst>
          </p:cNvPr>
          <p:cNvGrpSpPr/>
          <p:nvPr/>
        </p:nvGrpSpPr>
        <p:grpSpPr>
          <a:xfrm>
            <a:off x="6173678" y="3138804"/>
            <a:ext cx="1665838" cy="1117576"/>
            <a:chOff x="3460898" y="3643137"/>
            <a:chExt cx="1665838" cy="79504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920E4F7-6359-4B07-9B1F-4E6FFA45D2B7}"/>
                </a:ext>
              </a:extLst>
            </p:cNvPr>
            <p:cNvSpPr/>
            <p:nvPr/>
          </p:nvSpPr>
          <p:spPr bwMode="auto">
            <a:xfrm>
              <a:off x="3460898" y="3673754"/>
              <a:ext cx="1665838" cy="764431"/>
            </a:xfrm>
            <a:prstGeom prst="rect">
              <a:avLst/>
            </a:prstGeom>
            <a:solidFill>
              <a:srgbClr val="66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sz="8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2F63BE-B090-4DCE-B68C-AE74281CDAE2}"/>
                </a:ext>
              </a:extLst>
            </p:cNvPr>
            <p:cNvSpPr txBox="1"/>
            <p:nvPr/>
          </p:nvSpPr>
          <p:spPr>
            <a:xfrm>
              <a:off x="3529252" y="3643137"/>
              <a:ext cx="1312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</a:rPr>
                <a:t>Data Virtualization</a:t>
              </a:r>
              <a:endParaRPr lang="en-US" sz="1000" b="1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44EB324-88B1-445C-BA99-564045285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202" y="3767779"/>
              <a:ext cx="707960" cy="196826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rgbClr val="002060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GB" sz="750" dirty="0" err="1">
                  <a:solidFill>
                    <a:schemeClr val="bg1"/>
                  </a:solidFill>
                </a:rPr>
                <a:t>ViewDB</a:t>
              </a:r>
              <a:r>
                <a:rPr lang="en-GB" sz="750" dirty="0">
                  <a:solidFill>
                    <a:schemeClr val="bg1"/>
                  </a:solidFill>
                </a:rPr>
                <a:t> 1</a:t>
              </a:r>
              <a:endParaRPr lang="en-US" sz="750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927BCBB-F344-4D7B-83AA-C05BA1013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202" y="3980886"/>
              <a:ext cx="707960" cy="196826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rgbClr val="002060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GB" sz="750" dirty="0" err="1">
                  <a:solidFill>
                    <a:schemeClr val="bg1"/>
                  </a:solidFill>
                </a:rPr>
                <a:t>ViewDB</a:t>
              </a:r>
              <a:r>
                <a:rPr lang="en-GB" sz="750" dirty="0">
                  <a:solidFill>
                    <a:schemeClr val="bg1"/>
                  </a:solidFill>
                </a:rPr>
                <a:t> 2</a:t>
              </a:r>
              <a:endParaRPr lang="en-US" sz="750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D6132E3-C7E8-4ED1-81E1-C9D351432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202" y="4201144"/>
              <a:ext cx="707960" cy="196826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rgbClr val="002060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GB" sz="750" dirty="0" err="1">
                  <a:solidFill>
                    <a:schemeClr val="bg1"/>
                  </a:solidFill>
                </a:rPr>
                <a:t>ViewDB</a:t>
              </a:r>
              <a:r>
                <a:rPr lang="en-GB" sz="750" dirty="0">
                  <a:solidFill>
                    <a:schemeClr val="bg1"/>
                  </a:solidFill>
                </a:rPr>
                <a:t> n</a:t>
              </a:r>
              <a:endParaRPr lang="en-US" sz="750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83">
            <a:extLst>
              <a:ext uri="{FF2B5EF4-FFF2-40B4-BE49-F238E27FC236}">
                <a16:creationId xmlns:a16="http://schemas.microsoft.com/office/drawing/2014/main" id="{2B18DD2C-E0AD-43A2-9718-A112E2C5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827" y="3439664"/>
            <a:ext cx="9525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750" dirty="0"/>
              <a:t>HK User</a:t>
            </a:r>
            <a:endParaRPr lang="en-US" sz="750" dirty="0"/>
          </a:p>
        </p:txBody>
      </p:sp>
      <p:pic>
        <p:nvPicPr>
          <p:cNvPr id="57" name="Picture 24" descr="j0292020">
            <a:extLst>
              <a:ext uri="{FF2B5EF4-FFF2-40B4-BE49-F238E27FC236}">
                <a16:creationId xmlns:a16="http://schemas.microsoft.com/office/drawing/2014/main" id="{4D426E1B-70DB-4471-AAB5-E456D1471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2533" y="3633012"/>
            <a:ext cx="403693" cy="306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58" name="Elbow Connector 20">
            <a:extLst>
              <a:ext uri="{FF2B5EF4-FFF2-40B4-BE49-F238E27FC236}">
                <a16:creationId xmlns:a16="http://schemas.microsoft.com/office/drawing/2014/main" id="{D284902F-174A-42FB-8006-A4875B60D364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 rot="16200000" flipH="1">
            <a:off x="4782649" y="1965531"/>
            <a:ext cx="864336" cy="198152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7FD2AE3-087E-4750-909D-2E4F00F8C2A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84293" y="3760922"/>
            <a:ext cx="587452" cy="30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750B3D7-EDE9-42CA-942D-A62D86DF2EC4}"/>
              </a:ext>
            </a:extLst>
          </p:cNvPr>
          <p:cNvSpPr/>
          <p:nvPr/>
        </p:nvSpPr>
        <p:spPr bwMode="auto">
          <a:xfrm>
            <a:off x="4231127" y="3096379"/>
            <a:ext cx="476304" cy="1571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5.2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4924891-01AE-431A-BF9F-B1420E80AC08}"/>
              </a:ext>
            </a:extLst>
          </p:cNvPr>
          <p:cNvSpPr/>
          <p:nvPr/>
        </p:nvSpPr>
        <p:spPr bwMode="auto">
          <a:xfrm>
            <a:off x="5774710" y="3577311"/>
            <a:ext cx="192321" cy="16003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0473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FA57-985B-429D-9624-71B58FE2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ja-JP" dirty="0"/>
              <a:t>Model Benefit / Complexity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3FBC-3672-44EF-970C-A4C7FE206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DD9A-0A07-4609-8C9C-5C07A43A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45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3C2F6B9-608A-4C5B-AF9C-03A66337FD91}"/>
              </a:ext>
            </a:extLst>
          </p:cNvPr>
          <p:cNvSpPr txBox="1">
            <a:spLocks/>
          </p:cNvSpPr>
          <p:nvPr/>
        </p:nvSpPr>
        <p:spPr>
          <a:xfrm>
            <a:off x="1219200" y="304800"/>
            <a:ext cx="9753600" cy="609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276" tIns="45639" rIns="91276" bIns="45639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20526" fontAlgn="base"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72B230-E483-4993-9E3F-7C16EBA4C0D0}"/>
              </a:ext>
            </a:extLst>
          </p:cNvPr>
          <p:cNvCxnSpPr/>
          <p:nvPr/>
        </p:nvCxnSpPr>
        <p:spPr>
          <a:xfrm flipV="1">
            <a:off x="609600" y="5738649"/>
            <a:ext cx="10972800" cy="63063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441DA4-F5E2-4FEF-A7F2-D68099759F15}"/>
              </a:ext>
            </a:extLst>
          </p:cNvPr>
          <p:cNvCxnSpPr/>
          <p:nvPr/>
        </p:nvCxnSpPr>
        <p:spPr>
          <a:xfrm flipV="1">
            <a:off x="1003736" y="1048516"/>
            <a:ext cx="3" cy="5123688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1683E5-FFB2-4F3F-8A67-B8846089054F}"/>
              </a:ext>
            </a:extLst>
          </p:cNvPr>
          <p:cNvSpPr txBox="1"/>
          <p:nvPr/>
        </p:nvSpPr>
        <p:spPr>
          <a:xfrm>
            <a:off x="10279117" y="5770181"/>
            <a:ext cx="1912883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dirty="0"/>
              <a:t>Value Add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8B6BD-E982-42DE-8FFF-CA5889039C15}"/>
              </a:ext>
            </a:extLst>
          </p:cNvPr>
          <p:cNvSpPr txBox="1"/>
          <p:nvPr/>
        </p:nvSpPr>
        <p:spPr>
          <a:xfrm>
            <a:off x="441434" y="725214"/>
            <a:ext cx="461661" cy="1726215"/>
          </a:xfrm>
          <a:prstGeom prst="rect">
            <a:avLst/>
          </a:prstGeom>
          <a:noFill/>
        </p:spPr>
        <p:txBody>
          <a:bodyPr vert="vert270" wrap="square" lIns="91438" tIns="45719" rIns="91438" bIns="45719" rtlCol="0">
            <a:spAutoFit/>
          </a:bodyPr>
          <a:lstStyle/>
          <a:p>
            <a:r>
              <a:rPr lang="en-GB" dirty="0"/>
              <a:t>Complexity</a:t>
            </a:r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970C90A-EAFD-4169-A7C2-661005585A84}"/>
              </a:ext>
            </a:extLst>
          </p:cNvPr>
          <p:cNvSpPr/>
          <p:nvPr/>
        </p:nvSpPr>
        <p:spPr>
          <a:xfrm>
            <a:off x="2301767" y="4619297"/>
            <a:ext cx="220716" cy="228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EEF22-1C4F-4455-AD63-E937840689D4}"/>
              </a:ext>
            </a:extLst>
          </p:cNvPr>
          <p:cNvSpPr txBox="1"/>
          <p:nvPr/>
        </p:nvSpPr>
        <p:spPr>
          <a:xfrm>
            <a:off x="2459421" y="4587765"/>
            <a:ext cx="1513491" cy="55399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500" dirty="0"/>
              <a:t>Micro Segmentation</a:t>
            </a:r>
            <a:endParaRPr lang="en-US" sz="15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CCA7A03-1BEE-4F57-A9D2-3E5685BF863E}"/>
              </a:ext>
            </a:extLst>
          </p:cNvPr>
          <p:cNvSpPr/>
          <p:nvPr/>
        </p:nvSpPr>
        <p:spPr>
          <a:xfrm>
            <a:off x="8397767" y="1208691"/>
            <a:ext cx="220716" cy="228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4E91E4-F26F-4E95-9DDE-D37D2DE9BE15}"/>
              </a:ext>
            </a:extLst>
          </p:cNvPr>
          <p:cNvSpPr txBox="1"/>
          <p:nvPr/>
        </p:nvSpPr>
        <p:spPr>
          <a:xfrm>
            <a:off x="8555421" y="1177159"/>
            <a:ext cx="1513491" cy="55399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500" dirty="0"/>
              <a:t>Workforce Planning</a:t>
            </a:r>
            <a:endParaRPr lang="en-US" sz="15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5CFE962-3DFB-423C-AD49-CF041F5A75A2}"/>
              </a:ext>
            </a:extLst>
          </p:cNvPr>
          <p:cNvSpPr/>
          <p:nvPr/>
        </p:nvSpPr>
        <p:spPr>
          <a:xfrm>
            <a:off x="5654567" y="4582511"/>
            <a:ext cx="220716" cy="228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B8E992-AF4B-4EDF-9F5F-A5E60AB969FB}"/>
              </a:ext>
            </a:extLst>
          </p:cNvPr>
          <p:cNvSpPr txBox="1"/>
          <p:nvPr/>
        </p:nvSpPr>
        <p:spPr>
          <a:xfrm>
            <a:off x="5812221" y="4550979"/>
            <a:ext cx="1513491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500" dirty="0"/>
              <a:t>AML</a:t>
            </a:r>
            <a:endParaRPr lang="en-US" sz="15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96A027B-52C4-4382-82B8-B632AA1991FA}"/>
              </a:ext>
            </a:extLst>
          </p:cNvPr>
          <p:cNvSpPr/>
          <p:nvPr/>
        </p:nvSpPr>
        <p:spPr>
          <a:xfrm>
            <a:off x="7609491" y="2438401"/>
            <a:ext cx="220716" cy="228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846436-D620-4777-B0D4-2349BC79710F}"/>
              </a:ext>
            </a:extLst>
          </p:cNvPr>
          <p:cNvSpPr txBox="1"/>
          <p:nvPr/>
        </p:nvSpPr>
        <p:spPr>
          <a:xfrm>
            <a:off x="7767145" y="2406868"/>
            <a:ext cx="1513491" cy="55399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500" dirty="0"/>
              <a:t>Social &amp; Sentiment </a:t>
            </a:r>
            <a:endParaRPr lang="en-US" sz="1500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A1CC3F0-29E5-4D67-82AF-AA0B3F2B1CBD}"/>
              </a:ext>
            </a:extLst>
          </p:cNvPr>
          <p:cNvSpPr/>
          <p:nvPr/>
        </p:nvSpPr>
        <p:spPr>
          <a:xfrm>
            <a:off x="2532995" y="3444657"/>
            <a:ext cx="220716" cy="228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8586C2-DDB1-4707-89B3-97BE7729AD2D}"/>
              </a:ext>
            </a:extLst>
          </p:cNvPr>
          <p:cNvSpPr txBox="1"/>
          <p:nvPr/>
        </p:nvSpPr>
        <p:spPr>
          <a:xfrm>
            <a:off x="2690649" y="3413126"/>
            <a:ext cx="1513491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500" dirty="0"/>
              <a:t>Call Center</a:t>
            </a:r>
            <a:endParaRPr lang="en-US" sz="1500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5DB5663-61CE-4CF9-8E07-73DBCB3033CA}"/>
              </a:ext>
            </a:extLst>
          </p:cNvPr>
          <p:cNvSpPr/>
          <p:nvPr/>
        </p:nvSpPr>
        <p:spPr>
          <a:xfrm>
            <a:off x="4424855" y="3825765"/>
            <a:ext cx="220716" cy="228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7D54BA-716B-4C88-AEFE-61583210FF15}"/>
              </a:ext>
            </a:extLst>
          </p:cNvPr>
          <p:cNvSpPr txBox="1"/>
          <p:nvPr/>
        </p:nvSpPr>
        <p:spPr>
          <a:xfrm>
            <a:off x="4582509" y="3794234"/>
            <a:ext cx="1513491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500" dirty="0"/>
              <a:t>Cross / Up Sell</a:t>
            </a:r>
            <a:endParaRPr lang="en-US" sz="1500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6A5D76C6-6657-4BF7-94D0-B2A767826E96}"/>
              </a:ext>
            </a:extLst>
          </p:cNvPr>
          <p:cNvSpPr/>
          <p:nvPr/>
        </p:nvSpPr>
        <p:spPr>
          <a:xfrm>
            <a:off x="6584731" y="1623392"/>
            <a:ext cx="220716" cy="228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47B640-22CD-4669-B77A-6533FBEAD11A}"/>
              </a:ext>
            </a:extLst>
          </p:cNvPr>
          <p:cNvSpPr txBox="1"/>
          <p:nvPr/>
        </p:nvSpPr>
        <p:spPr>
          <a:xfrm>
            <a:off x="6742385" y="1591859"/>
            <a:ext cx="1513491" cy="55399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500" dirty="0"/>
              <a:t>Offer Optimization</a:t>
            </a:r>
            <a:endParaRPr lang="en-US" sz="1500" dirty="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EC38D0D-4C06-408B-8181-0D7F67813697}"/>
              </a:ext>
            </a:extLst>
          </p:cNvPr>
          <p:cNvSpPr/>
          <p:nvPr/>
        </p:nvSpPr>
        <p:spPr>
          <a:xfrm>
            <a:off x="5181601" y="1271752"/>
            <a:ext cx="220716" cy="228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8A13D9-D0F7-4D6A-8AB9-248E1669A0DD}"/>
              </a:ext>
            </a:extLst>
          </p:cNvPr>
          <p:cNvSpPr txBox="1"/>
          <p:nvPr/>
        </p:nvSpPr>
        <p:spPr>
          <a:xfrm>
            <a:off x="5339255" y="1240219"/>
            <a:ext cx="1513491" cy="55399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500" dirty="0"/>
              <a:t>ATM Cash Forecasting</a:t>
            </a:r>
            <a:endParaRPr lang="en-US" sz="15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45C69785-1671-40CE-BC31-38C0F967B28D}"/>
              </a:ext>
            </a:extLst>
          </p:cNvPr>
          <p:cNvSpPr/>
          <p:nvPr/>
        </p:nvSpPr>
        <p:spPr>
          <a:xfrm>
            <a:off x="8382001" y="3105131"/>
            <a:ext cx="220716" cy="228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15ECD-1AB9-4C7A-98D2-CEFF6BA12825}"/>
              </a:ext>
            </a:extLst>
          </p:cNvPr>
          <p:cNvSpPr txBox="1"/>
          <p:nvPr/>
        </p:nvSpPr>
        <p:spPr>
          <a:xfrm>
            <a:off x="8539655" y="3073599"/>
            <a:ext cx="1513491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500" dirty="0"/>
              <a:t>Credit Scoring</a:t>
            </a:r>
            <a:endParaRPr lang="en-US" sz="15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6C3380A-B3C3-461D-92A2-9FEB335E5FC8}"/>
              </a:ext>
            </a:extLst>
          </p:cNvPr>
          <p:cNvSpPr/>
          <p:nvPr/>
        </p:nvSpPr>
        <p:spPr>
          <a:xfrm>
            <a:off x="9990085" y="2201917"/>
            <a:ext cx="220716" cy="228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9AE8A2-F048-4C31-B102-25A990A4E26F}"/>
              </a:ext>
            </a:extLst>
          </p:cNvPr>
          <p:cNvSpPr txBox="1"/>
          <p:nvPr/>
        </p:nvSpPr>
        <p:spPr>
          <a:xfrm>
            <a:off x="10147739" y="2170386"/>
            <a:ext cx="1513491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500" dirty="0"/>
              <a:t>Cash Flow</a:t>
            </a:r>
            <a:endParaRPr lang="en-US" sz="1500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543B951-6EDA-48F1-9F5A-20DEDCEF5DA8}"/>
              </a:ext>
            </a:extLst>
          </p:cNvPr>
          <p:cNvSpPr/>
          <p:nvPr/>
        </p:nvSpPr>
        <p:spPr>
          <a:xfrm>
            <a:off x="4204139" y="2737945"/>
            <a:ext cx="220716" cy="228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97F927-0766-460A-9332-5FB2285B4383}"/>
              </a:ext>
            </a:extLst>
          </p:cNvPr>
          <p:cNvSpPr txBox="1"/>
          <p:nvPr/>
        </p:nvSpPr>
        <p:spPr>
          <a:xfrm>
            <a:off x="4361793" y="2706414"/>
            <a:ext cx="1513491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500" dirty="0"/>
              <a:t>Web and Mobile</a:t>
            </a:r>
            <a:endParaRPr lang="en-US" sz="1500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E847E028-BF67-438E-A2B3-5FF4B35F6B28}"/>
              </a:ext>
            </a:extLst>
          </p:cNvPr>
          <p:cNvSpPr/>
          <p:nvPr/>
        </p:nvSpPr>
        <p:spPr>
          <a:xfrm>
            <a:off x="6931574" y="3925616"/>
            <a:ext cx="220716" cy="228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7EDF3C-6A99-4D0B-9413-AF49D9DF06AB}"/>
              </a:ext>
            </a:extLst>
          </p:cNvPr>
          <p:cNvSpPr txBox="1"/>
          <p:nvPr/>
        </p:nvSpPr>
        <p:spPr>
          <a:xfrm>
            <a:off x="7089228" y="3862554"/>
            <a:ext cx="651640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500" dirty="0"/>
              <a:t>Fraud</a:t>
            </a:r>
            <a:endParaRPr lang="en-US" sz="1500" dirty="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277BEE06-E42E-4273-93C2-BBED25C6AF49}"/>
              </a:ext>
            </a:extLst>
          </p:cNvPr>
          <p:cNvSpPr/>
          <p:nvPr/>
        </p:nvSpPr>
        <p:spPr>
          <a:xfrm>
            <a:off x="2475189" y="2501461"/>
            <a:ext cx="220716" cy="228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7DE9DC-6E54-4F61-985F-3E7DFAB5FE37}"/>
              </a:ext>
            </a:extLst>
          </p:cNvPr>
          <p:cNvSpPr txBox="1"/>
          <p:nvPr/>
        </p:nvSpPr>
        <p:spPr>
          <a:xfrm>
            <a:off x="2632843" y="2475187"/>
            <a:ext cx="1072055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500" dirty="0"/>
              <a:t>Attrition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4880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2DC3-A6C9-42BB-BFFE-FAC50993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ja-JP" dirty="0"/>
              <a:t>Customer &amp; Marketing Analytics – Micro Segmentation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3634-35C0-4FBC-A9E0-216DE3C01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5A7C5-A92B-4E2A-850A-3A427A54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Picture Placeholder 9">
            <a:extLst>
              <a:ext uri="{FF2B5EF4-FFF2-40B4-BE49-F238E27FC236}">
                <a16:creationId xmlns:a16="http://schemas.microsoft.com/office/drawing/2014/main" id="{36F8A48B-A51A-46B8-BA42-09DF8458D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631" y="722396"/>
          <a:ext cx="11552739" cy="531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Image result for micro segmentation">
            <a:extLst>
              <a:ext uri="{FF2B5EF4-FFF2-40B4-BE49-F238E27FC236}">
                <a16:creationId xmlns:a16="http://schemas.microsoft.com/office/drawing/2014/main" id="{DA29ADD8-1F76-4F8E-B762-AF48D3E1955E}"/>
              </a:ext>
            </a:extLst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229850" y="817647"/>
            <a:ext cx="1828800" cy="1216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278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5081-1741-4CEE-A1D2-416936E5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ja-JP" dirty="0"/>
              <a:t>Customer &amp; Marketing Analytics – Cross Sell / Up Sell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55B4-09E4-4CB9-BE71-424A8003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22BF1-A124-473C-8D58-E3A4C3F8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Picture Placeholder 9">
            <a:extLst>
              <a:ext uri="{FF2B5EF4-FFF2-40B4-BE49-F238E27FC236}">
                <a16:creationId xmlns:a16="http://schemas.microsoft.com/office/drawing/2014/main" id="{A345F5FD-1CC9-4274-9CEC-8C5B5A2F5EED}"/>
              </a:ext>
            </a:extLst>
          </p:cNvPr>
          <p:cNvGraphicFramePr>
            <a:graphicFrameLocks/>
          </p:cNvGraphicFramePr>
          <p:nvPr/>
        </p:nvGraphicFramePr>
        <p:xfrm>
          <a:off x="319631" y="722396"/>
          <a:ext cx="11552739" cy="531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9">
            <a:extLst>
              <a:ext uri="{FF2B5EF4-FFF2-40B4-BE49-F238E27FC236}">
                <a16:creationId xmlns:a16="http://schemas.microsoft.com/office/drawing/2014/main" id="{DE676D52-EB66-4343-AB08-758DD6089430}"/>
              </a:ext>
            </a:extLst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369957" y="772417"/>
            <a:ext cx="1828800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54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E808-0BE8-42EA-A50F-04FE3930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ja-JP" dirty="0"/>
              <a:t>Channel Management – Call </a:t>
            </a:r>
            <a:r>
              <a:rPr lang="en-SG" altLang="ja-JP" dirty="0" err="1"/>
              <a:t>Center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ABE4-0F23-4305-9FDA-091BC914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516C-4986-4114-A0FF-902C33C0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5" name="Picture Placeholder 9">
            <a:extLst>
              <a:ext uri="{FF2B5EF4-FFF2-40B4-BE49-F238E27FC236}">
                <a16:creationId xmlns:a16="http://schemas.microsoft.com/office/drawing/2014/main" id="{232A4B77-0584-4129-B0FC-238C2E534F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132281"/>
              </p:ext>
            </p:extLst>
          </p:nvPr>
        </p:nvGraphicFramePr>
        <p:xfrm>
          <a:off x="319631" y="723699"/>
          <a:ext cx="11552739" cy="531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206D4B6-722C-4447-962E-AAF78F3FE6D8}"/>
              </a:ext>
            </a:extLst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379458" y="801438"/>
            <a:ext cx="1828800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34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C14F-AD97-4B32-BE2B-E3A5ED5A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ja-JP" dirty="0"/>
              <a:t>Risk &amp; Fraud Analytics – Fraud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98E7-D228-41D6-B465-C9E903EC1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B13F2-AFEB-404B-BA55-A55A6D35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Picture Placeholder 9">
            <a:extLst>
              <a:ext uri="{FF2B5EF4-FFF2-40B4-BE49-F238E27FC236}">
                <a16:creationId xmlns:a16="http://schemas.microsoft.com/office/drawing/2014/main" id="{02CFD739-450B-47F6-B979-597E48DE7F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781190"/>
              </p:ext>
            </p:extLst>
          </p:nvPr>
        </p:nvGraphicFramePr>
        <p:xfrm>
          <a:off x="0" y="700503"/>
          <a:ext cx="11552739" cy="531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Image result for fraud  icon">
            <a:extLst>
              <a:ext uri="{FF2B5EF4-FFF2-40B4-BE49-F238E27FC236}">
                <a16:creationId xmlns:a16="http://schemas.microsoft.com/office/drawing/2014/main" id="{5396399E-DFF0-40D0-A257-DE2C6595F726}"/>
              </a:ext>
            </a:extLst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363200" y="794310"/>
            <a:ext cx="1828800" cy="1216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415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0D888F8-4CE0-4B78-8609-68EACB45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976" y="222251"/>
            <a:ext cx="8245475" cy="4984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Information Architecture</a:t>
            </a:r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24B42D28-3A2B-4B0B-B1E9-6E7E850F02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9B9BAD1E-E37D-4969-9A99-2861DE5FE147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10B46206-CCD6-40B9-A496-9815528D38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11439" y="1690688"/>
            <a:ext cx="1323975" cy="4405312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1800" b="0">
              <a:ea typeface="MS PGothic" panose="020B0600070205080204" pitchFamily="34" charset="-128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FFA6DC4-7022-41C4-8A02-DF2E113F1C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51839" y="1722439"/>
            <a:ext cx="1044575" cy="4371975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1800" b="0">
              <a:ea typeface="MS PGothic" panose="020B0600070205080204" pitchFamily="34" charset="-128"/>
            </a:endParaRP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DC09B1A3-ADA9-41CE-A981-21C8D5E4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1" y="1203326"/>
            <a:ext cx="1293813" cy="442913"/>
          </a:xfrm>
          <a:prstGeom prst="rect">
            <a:avLst/>
          </a:prstGeom>
          <a:solidFill>
            <a:schemeClr val="hlink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100">
                <a:solidFill>
                  <a:schemeClr val="bg1"/>
                </a:solidFill>
                <a:latin typeface="Arial Narrow" panose="020B0606020202030204" pitchFamily="34" charset="0"/>
                <a:ea typeface="가는각진제목체" pitchFamily="18" charset="-127"/>
              </a:rPr>
              <a:t>Systems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A2C67500-029D-42DE-90FA-1794A0E826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79701" y="1743076"/>
            <a:ext cx="1158875" cy="68262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1800" b="0">
              <a:ea typeface="MS PGothic" panose="020B0600070205080204" pitchFamily="34" charset="-128"/>
            </a:endParaRPr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4115829A-E394-464A-AACB-31C3D551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9" y="1797050"/>
            <a:ext cx="993775" cy="312738"/>
          </a:xfrm>
          <a:prstGeom prst="rect">
            <a:avLst/>
          </a:prstGeom>
          <a:solidFill>
            <a:srgbClr val="CED8EC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Systematics/Finacle</a:t>
            </a:r>
            <a:endParaRPr lang="zh-CN" altLang="en-US" sz="1200" b="0"/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530F8877-588C-4ABD-B903-2F9DD6FA4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1200150"/>
            <a:ext cx="1498600" cy="452438"/>
          </a:xfrm>
          <a:prstGeom prst="rect">
            <a:avLst/>
          </a:prstGeom>
          <a:solidFill>
            <a:schemeClr val="hlink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100">
                <a:solidFill>
                  <a:schemeClr val="bg1"/>
                </a:solidFill>
                <a:latin typeface="Arial Narrow" panose="020B0606020202030204" pitchFamily="34" charset="0"/>
                <a:ea typeface="가는각진제목체" pitchFamily="18" charset="-127"/>
              </a:rPr>
              <a:t>Analytics</a:t>
            </a:r>
          </a:p>
        </p:txBody>
      </p:sp>
      <p:sp>
        <p:nvSpPr>
          <p:cNvPr id="11274" name="Rectangle 20">
            <a:extLst>
              <a:ext uri="{FF2B5EF4-FFF2-40B4-BE49-F238E27FC236}">
                <a16:creationId xmlns:a16="http://schemas.microsoft.com/office/drawing/2014/main" id="{7158657E-C900-4550-B145-23C7AACE08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74938" y="2479675"/>
            <a:ext cx="1166812" cy="67468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1800" b="0">
              <a:ea typeface="MS PGothic" panose="020B0600070205080204" pitchFamily="34" charset="-128"/>
            </a:endParaRPr>
          </a:p>
        </p:txBody>
      </p:sp>
      <p:sp>
        <p:nvSpPr>
          <p:cNvPr id="11275" name="AutoShape 23">
            <a:extLst>
              <a:ext uri="{FF2B5EF4-FFF2-40B4-BE49-F238E27FC236}">
                <a16:creationId xmlns:a16="http://schemas.microsoft.com/office/drawing/2014/main" id="{0A063667-3759-4079-8BED-62B654500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1" y="2057400"/>
            <a:ext cx="441325" cy="323850"/>
          </a:xfrm>
          <a:prstGeom prst="can">
            <a:avLst>
              <a:gd name="adj" fmla="val 20833"/>
            </a:avLst>
          </a:prstGeom>
          <a:gradFill rotWithShape="1">
            <a:gsLst>
              <a:gs pos="0">
                <a:srgbClr val="FF0000"/>
              </a:gs>
              <a:gs pos="50000">
                <a:srgbClr val="FFFFFF"/>
              </a:gs>
              <a:gs pos="100000">
                <a:srgbClr val="FF0000"/>
              </a:gs>
            </a:gsLst>
            <a:lin ang="5400000" scaled="1"/>
          </a:gradFill>
          <a:ln w="15875">
            <a:solidFill>
              <a:srgbClr val="95AAD3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800" b="0">
              <a:latin typeface="Arial Narrow" panose="020B0606020202030204" pitchFamily="34" charset="0"/>
              <a:ea typeface="가는각진제목체" pitchFamily="18" charset="-127"/>
            </a:endParaRPr>
          </a:p>
        </p:txBody>
      </p:sp>
      <p:sp>
        <p:nvSpPr>
          <p:cNvPr id="11276" name="Rectangle 30">
            <a:extLst>
              <a:ext uri="{FF2B5EF4-FFF2-40B4-BE49-F238E27FC236}">
                <a16:creationId xmlns:a16="http://schemas.microsoft.com/office/drawing/2014/main" id="{44EE86B6-3716-4096-BFCC-DEA066568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9" y="1200151"/>
            <a:ext cx="852487" cy="442913"/>
          </a:xfrm>
          <a:prstGeom prst="rect">
            <a:avLst/>
          </a:prstGeom>
          <a:solidFill>
            <a:schemeClr val="hlink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100">
                <a:solidFill>
                  <a:schemeClr val="bg1"/>
                </a:solidFill>
                <a:latin typeface="Arial Narrow" panose="020B0606020202030204" pitchFamily="34" charset="0"/>
                <a:ea typeface="가는각진제목체" pitchFamily="18" charset="-127"/>
              </a:rPr>
              <a:t>Data Integration</a:t>
            </a:r>
          </a:p>
        </p:txBody>
      </p:sp>
      <p:sp>
        <p:nvSpPr>
          <p:cNvPr id="11277" name="Rectangle 9">
            <a:extLst>
              <a:ext uri="{FF2B5EF4-FFF2-40B4-BE49-F238E27FC236}">
                <a16:creationId xmlns:a16="http://schemas.microsoft.com/office/drawing/2014/main" id="{F9B4B98D-1EB2-4819-A771-32C612419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1" y="1203325"/>
            <a:ext cx="1044575" cy="452438"/>
          </a:xfrm>
          <a:prstGeom prst="rect">
            <a:avLst/>
          </a:prstGeom>
          <a:solidFill>
            <a:schemeClr val="hlink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100">
                <a:solidFill>
                  <a:schemeClr val="bg1"/>
                </a:solidFill>
                <a:latin typeface="Arial Narrow" panose="020B0606020202030204" pitchFamily="34" charset="0"/>
                <a:ea typeface="가는각진제목체" pitchFamily="18" charset="-127"/>
              </a:rPr>
              <a:t>Users</a:t>
            </a:r>
          </a:p>
        </p:txBody>
      </p:sp>
      <p:sp>
        <p:nvSpPr>
          <p:cNvPr id="11278" name="Rectangle 7">
            <a:extLst>
              <a:ext uri="{FF2B5EF4-FFF2-40B4-BE49-F238E27FC236}">
                <a16:creationId xmlns:a16="http://schemas.microsoft.com/office/drawing/2014/main" id="{0B495EA3-A29F-4F2C-A434-8FA30F8942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37013" y="1733551"/>
            <a:ext cx="812800" cy="3921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1800" b="0">
              <a:ea typeface="MS PGothic" panose="020B0600070205080204" pitchFamily="34" charset="-128"/>
            </a:endParaRPr>
          </a:p>
        </p:txBody>
      </p:sp>
      <p:sp>
        <p:nvSpPr>
          <p:cNvPr id="11279" name="Rectangle 8">
            <a:extLst>
              <a:ext uri="{FF2B5EF4-FFF2-40B4-BE49-F238E27FC236}">
                <a16:creationId xmlns:a16="http://schemas.microsoft.com/office/drawing/2014/main" id="{1980CBE9-70B0-463F-A516-CD0AEC63C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1933576"/>
            <a:ext cx="735012" cy="231775"/>
          </a:xfrm>
          <a:prstGeom prst="rect">
            <a:avLst/>
          </a:prstGeom>
          <a:solidFill>
            <a:srgbClr val="EAEAEA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100">
                <a:latin typeface="Arial Narrow" panose="020B0606020202030204" pitchFamily="34" charset="0"/>
                <a:ea typeface="가는각진제목체" pitchFamily="18" charset="-127"/>
              </a:rPr>
              <a:t>Extract</a:t>
            </a:r>
          </a:p>
        </p:txBody>
      </p:sp>
      <p:sp>
        <p:nvSpPr>
          <p:cNvPr id="11280" name="Rectangle 9">
            <a:extLst>
              <a:ext uri="{FF2B5EF4-FFF2-40B4-BE49-F238E27FC236}">
                <a16:creationId xmlns:a16="http://schemas.microsoft.com/office/drawing/2014/main" id="{2F2DA71B-DDA5-43E2-A86C-992E5E3EE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2917825"/>
            <a:ext cx="735012" cy="228600"/>
          </a:xfrm>
          <a:prstGeom prst="rect">
            <a:avLst/>
          </a:prstGeom>
          <a:solidFill>
            <a:srgbClr val="EAEAEA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100">
                <a:latin typeface="Arial Narrow" panose="020B0606020202030204" pitchFamily="34" charset="0"/>
                <a:ea typeface="가는각진제목체" pitchFamily="18" charset="-127"/>
              </a:rPr>
              <a:t>Standardize</a:t>
            </a:r>
          </a:p>
        </p:txBody>
      </p:sp>
      <p:sp>
        <p:nvSpPr>
          <p:cNvPr id="11281" name="Rectangle 10">
            <a:extLst>
              <a:ext uri="{FF2B5EF4-FFF2-40B4-BE49-F238E27FC236}">
                <a16:creationId xmlns:a16="http://schemas.microsoft.com/office/drawing/2014/main" id="{4F233C71-3F19-4396-B059-9B3DD9033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2589214"/>
            <a:ext cx="735012" cy="230187"/>
          </a:xfrm>
          <a:prstGeom prst="rect">
            <a:avLst/>
          </a:prstGeom>
          <a:solidFill>
            <a:srgbClr val="EAEAEA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100">
                <a:latin typeface="Arial Narrow" panose="020B0606020202030204" pitchFamily="34" charset="0"/>
                <a:ea typeface="가는각진제목체" pitchFamily="18" charset="-127"/>
              </a:rPr>
              <a:t>Cleanse</a:t>
            </a:r>
          </a:p>
        </p:txBody>
      </p:sp>
      <p:sp>
        <p:nvSpPr>
          <p:cNvPr id="11282" name="Rectangle 11">
            <a:extLst>
              <a:ext uri="{FF2B5EF4-FFF2-40B4-BE49-F238E27FC236}">
                <a16:creationId xmlns:a16="http://schemas.microsoft.com/office/drawing/2014/main" id="{CBC948D2-198B-4E13-A9B9-6201F14CC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3243264"/>
            <a:ext cx="735012" cy="230187"/>
          </a:xfrm>
          <a:prstGeom prst="rect">
            <a:avLst/>
          </a:prstGeom>
          <a:solidFill>
            <a:srgbClr val="EAEAEA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100">
                <a:latin typeface="Arial Narrow" panose="020B0606020202030204" pitchFamily="34" charset="0"/>
                <a:ea typeface="가는각진제목체" pitchFamily="18" charset="-127"/>
              </a:rPr>
              <a:t>Transform</a:t>
            </a:r>
          </a:p>
        </p:txBody>
      </p:sp>
      <p:sp>
        <p:nvSpPr>
          <p:cNvPr id="11283" name="Rectangle 36">
            <a:extLst>
              <a:ext uri="{FF2B5EF4-FFF2-40B4-BE49-F238E27FC236}">
                <a16:creationId xmlns:a16="http://schemas.microsoft.com/office/drawing/2014/main" id="{5722B7DD-2767-4B1A-BF3D-7CA8F2B5F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9" y="2263776"/>
            <a:ext cx="733425" cy="231775"/>
          </a:xfrm>
          <a:prstGeom prst="rect">
            <a:avLst/>
          </a:prstGeom>
          <a:solidFill>
            <a:srgbClr val="EAEAEA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100">
                <a:latin typeface="Arial Narrow" panose="020B0606020202030204" pitchFamily="34" charset="0"/>
                <a:ea typeface="가는각진제목체" pitchFamily="18" charset="-127"/>
              </a:rPr>
              <a:t>Analyze</a:t>
            </a: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9FB35956-47C5-43C9-8194-1FDEF26A4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5684839"/>
            <a:ext cx="4189412" cy="198437"/>
          </a:xfrm>
          <a:prstGeom prst="rect">
            <a:avLst/>
          </a:prstGeom>
          <a:solidFill>
            <a:srgbClr val="D6E1F0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blurRad="63500" dist="17961" dir="2700000" algn="ctr" rotWithShape="0">
              <a:srgbClr val="C0C0C0">
                <a:alpha val="50000"/>
              </a:srgbClr>
            </a:outerShdw>
          </a:effectLst>
        </p:spPr>
        <p:txBody>
          <a:bodyPr lIns="36000" tIns="36000" rIns="36000" bIns="36000" anchor="ctr"/>
          <a:lstStyle/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accent2"/>
              </a:buClr>
              <a:defRPr/>
            </a:pPr>
            <a:r>
              <a:rPr kumimoji="1" lang="en-US" altLang="ko-KR" sz="1100" b="1">
                <a:latin typeface="Arial Narrow" pitchFamily="34" charset="0"/>
                <a:ea typeface="가는각진제목체" pitchFamily="18" charset="-127"/>
              </a:rPr>
              <a:t>Business Glossary</a:t>
            </a:r>
          </a:p>
        </p:txBody>
      </p:sp>
      <p:sp>
        <p:nvSpPr>
          <p:cNvPr id="22" name="Rectangle 37">
            <a:extLst>
              <a:ext uri="{FF2B5EF4-FFF2-40B4-BE49-F238E27FC236}">
                <a16:creationId xmlns:a16="http://schemas.microsoft.com/office/drawing/2014/main" id="{1F8411C9-E005-4C6B-A71C-F6C648B9E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5916614"/>
            <a:ext cx="4189412" cy="179387"/>
          </a:xfrm>
          <a:prstGeom prst="rect">
            <a:avLst/>
          </a:prstGeom>
          <a:solidFill>
            <a:srgbClr val="D6E1F0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blurRad="63500" dist="17961" dir="2700000" algn="ctr" rotWithShape="0">
              <a:srgbClr val="C0C0C0">
                <a:alpha val="50000"/>
              </a:srgbClr>
            </a:outerShdw>
          </a:effectLst>
        </p:spPr>
        <p:txBody>
          <a:bodyPr lIns="36000" tIns="36000" rIns="36000" bIns="36000" anchor="ctr"/>
          <a:lstStyle/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accent2"/>
              </a:buClr>
              <a:defRPr/>
            </a:pPr>
            <a:r>
              <a:rPr kumimoji="1" lang="en-US" altLang="ko-KR" sz="1100" b="1">
                <a:latin typeface="Arial Narrow" pitchFamily="34" charset="0"/>
                <a:ea typeface="가는각진제목체" pitchFamily="18" charset="-127"/>
              </a:rPr>
              <a:t>Meta Data</a:t>
            </a:r>
          </a:p>
        </p:txBody>
      </p:sp>
      <p:sp>
        <p:nvSpPr>
          <p:cNvPr id="11286" name="Rectangle 6">
            <a:extLst>
              <a:ext uri="{FF2B5EF4-FFF2-40B4-BE49-F238E27FC236}">
                <a16:creationId xmlns:a16="http://schemas.microsoft.com/office/drawing/2014/main" id="{8362293C-5FF4-4423-B928-D008B4757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1203326"/>
            <a:ext cx="1752600" cy="447675"/>
          </a:xfrm>
          <a:prstGeom prst="rect">
            <a:avLst/>
          </a:prstGeom>
          <a:solidFill>
            <a:schemeClr val="hlink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100">
                <a:solidFill>
                  <a:schemeClr val="bg1"/>
                </a:solidFill>
                <a:latin typeface="Arial Narrow" panose="020B0606020202030204" pitchFamily="34" charset="0"/>
                <a:ea typeface="가는각진제목체" pitchFamily="18" charset="-127"/>
              </a:rPr>
              <a:t>Data Warehouse</a:t>
            </a:r>
          </a:p>
        </p:txBody>
      </p:sp>
      <p:sp>
        <p:nvSpPr>
          <p:cNvPr id="11287" name="Rectangle 23">
            <a:extLst>
              <a:ext uri="{FF2B5EF4-FFF2-40B4-BE49-F238E27FC236}">
                <a16:creationId xmlns:a16="http://schemas.microsoft.com/office/drawing/2014/main" id="{46F61E9C-7154-45FA-AE28-95A1210663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00613" y="1733551"/>
            <a:ext cx="1782762" cy="3921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800" b="0">
              <a:ea typeface="MS PGothic" panose="020B0600070205080204" pitchFamily="34" charset="-128"/>
            </a:endParaRPr>
          </a:p>
        </p:txBody>
      </p:sp>
      <p:sp>
        <p:nvSpPr>
          <p:cNvPr id="11288" name="AutoShape 93">
            <a:extLst>
              <a:ext uri="{FF2B5EF4-FFF2-40B4-BE49-F238E27FC236}">
                <a16:creationId xmlns:a16="http://schemas.microsoft.com/office/drawing/2014/main" id="{B58C97C7-1481-4C75-9345-5F50B90CA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3" y="1928814"/>
            <a:ext cx="1606550" cy="1589087"/>
          </a:xfrm>
          <a:prstGeom prst="can">
            <a:avLst>
              <a:gd name="adj" fmla="val 8356"/>
            </a:avLst>
          </a:prstGeom>
          <a:gradFill rotWithShape="1">
            <a:gsLst>
              <a:gs pos="0">
                <a:srgbClr val="CED8EC"/>
              </a:gs>
              <a:gs pos="50000">
                <a:srgbClr val="FFFFFF"/>
              </a:gs>
              <a:gs pos="100000">
                <a:srgbClr val="CED8EC"/>
              </a:gs>
            </a:gsLst>
            <a:lin ang="0" scaled="1"/>
          </a:gradFill>
          <a:ln w="15875">
            <a:solidFill>
              <a:srgbClr val="95AAD3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>
                <a:latin typeface="Arial Narrow" panose="020B0606020202030204" pitchFamily="34" charset="0"/>
                <a:ea typeface="가는각진제목체" pitchFamily="18" charset="-127"/>
              </a:rPr>
              <a:t>Detailed and Summary Data</a:t>
            </a:r>
          </a:p>
        </p:txBody>
      </p:sp>
      <p:sp>
        <p:nvSpPr>
          <p:cNvPr id="11289" name="AutoShape 111">
            <a:extLst>
              <a:ext uri="{FF2B5EF4-FFF2-40B4-BE49-F238E27FC236}">
                <a16:creationId xmlns:a16="http://schemas.microsoft.com/office/drawing/2014/main" id="{DCAAE5C7-FB7C-45F0-B83E-AABE389A9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2459039"/>
            <a:ext cx="685800" cy="663575"/>
          </a:xfrm>
          <a:prstGeom prst="can">
            <a:avLst>
              <a:gd name="adj" fmla="val 20833"/>
            </a:avLst>
          </a:prstGeom>
          <a:gradFill rotWithShape="1">
            <a:gsLst>
              <a:gs pos="0">
                <a:srgbClr val="CED8EC"/>
              </a:gs>
              <a:gs pos="50000">
                <a:srgbClr val="FFFFFF"/>
              </a:gs>
              <a:gs pos="100000">
                <a:srgbClr val="CED8EC"/>
              </a:gs>
            </a:gsLst>
            <a:lin ang="0" scaled="1"/>
          </a:gradFill>
          <a:ln w="15875">
            <a:solidFill>
              <a:srgbClr val="95AAD3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800">
                <a:latin typeface="Arial Narrow" panose="020B0606020202030204" pitchFamily="34" charset="0"/>
                <a:ea typeface="가는각진제목체" pitchFamily="18" charset="-127"/>
              </a:rPr>
              <a:t>Staging</a:t>
            </a:r>
          </a:p>
        </p:txBody>
      </p:sp>
      <p:sp>
        <p:nvSpPr>
          <p:cNvPr id="11290" name="Rectangle 5">
            <a:extLst>
              <a:ext uri="{FF2B5EF4-FFF2-40B4-BE49-F238E27FC236}">
                <a16:creationId xmlns:a16="http://schemas.microsoft.com/office/drawing/2014/main" id="{A821BD51-B1A6-415B-8D4B-10C307FA49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38939" y="1733551"/>
            <a:ext cx="1489075" cy="3921125"/>
          </a:xfrm>
          <a:prstGeom prst="rect">
            <a:avLst/>
          </a:prstGeom>
          <a:solidFill>
            <a:schemeClr val="bg1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>
                <a:ea typeface="MS PGothic" panose="020B0600070205080204" pitchFamily="34" charset="-128"/>
              </a:rPr>
              <a:t>Business Intelligence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1E6C7E9-275F-4D35-8B0D-9FE0DB53E7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81814" y="2209801"/>
            <a:ext cx="1247775" cy="409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chemeClr val="accent2"/>
              </a:buClr>
              <a:defRPr/>
            </a:pPr>
            <a:r>
              <a:rPr lang="en-US" altLang="zh-CN" sz="800">
                <a:cs typeface="SimSun" pitchFamily="2" charset="-122"/>
              </a:rPr>
              <a:t>Reporting</a:t>
            </a:r>
          </a:p>
        </p:txBody>
      </p:sp>
      <p:pic>
        <p:nvPicPr>
          <p:cNvPr id="11292" name="Picture 71">
            <a:extLst>
              <a:ext uri="{FF2B5EF4-FFF2-40B4-BE49-F238E27FC236}">
                <a16:creationId xmlns:a16="http://schemas.microsoft.com/office/drawing/2014/main" id="{4FDD0683-4672-4F30-880A-32B872134A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2190750"/>
            <a:ext cx="5032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>
            <a:extLst>
              <a:ext uri="{FF2B5EF4-FFF2-40B4-BE49-F238E27FC236}">
                <a16:creationId xmlns:a16="http://schemas.microsoft.com/office/drawing/2014/main" id="{A459F032-D97F-4951-B08E-5A1D4EC5FD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81814" y="2692401"/>
            <a:ext cx="1247775" cy="409575"/>
          </a:xfrm>
          <a:prstGeom prst="rect">
            <a:avLst/>
          </a:prstGeom>
          <a:solidFill>
            <a:srgbClr val="E4E7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accent2"/>
              </a:buClr>
              <a:defRPr/>
            </a:pPr>
            <a:r>
              <a:rPr lang="en-US" altLang="zh-CN" sz="800">
                <a:cs typeface="SimSun" pitchFamily="2" charset="-122"/>
              </a:rPr>
              <a:t>Query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E292F26D-59CE-4509-A3E9-7AF6C5446E8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81814" y="3182938"/>
            <a:ext cx="1247775" cy="411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chemeClr val="accent2"/>
              </a:buClr>
              <a:defRPr/>
            </a:pPr>
            <a:r>
              <a:rPr lang="en-US" altLang="zh-CN" sz="800">
                <a:cs typeface="SimSun" pitchFamily="2" charset="-122"/>
              </a:rPr>
              <a:t>Analysis</a:t>
            </a:r>
          </a:p>
        </p:txBody>
      </p:sp>
      <p:pic>
        <p:nvPicPr>
          <p:cNvPr id="11295" name="Picture 94">
            <a:extLst>
              <a:ext uri="{FF2B5EF4-FFF2-40B4-BE49-F238E27FC236}">
                <a16:creationId xmlns:a16="http://schemas.microsoft.com/office/drawing/2014/main" id="{DA6037B3-BE18-4D90-8583-F6858C728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2709863"/>
            <a:ext cx="4968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6" name="Picture 96">
            <a:extLst>
              <a:ext uri="{FF2B5EF4-FFF2-40B4-BE49-F238E27FC236}">
                <a16:creationId xmlns:a16="http://schemas.microsoft.com/office/drawing/2014/main" id="{E9D500D2-A9B2-474E-9891-F570871D9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4" y="3186113"/>
            <a:ext cx="5222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>
            <a:extLst>
              <a:ext uri="{FF2B5EF4-FFF2-40B4-BE49-F238E27FC236}">
                <a16:creationId xmlns:a16="http://schemas.microsoft.com/office/drawing/2014/main" id="{2008CA25-3FC1-4B68-B957-B540B7EC0E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81814" y="3648076"/>
            <a:ext cx="1247775" cy="411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chemeClr val="accent2"/>
              </a:buClr>
              <a:defRPr/>
            </a:pPr>
            <a:r>
              <a:rPr lang="en-US" altLang="zh-CN" sz="800">
                <a:cs typeface="SimSun" pitchFamily="2" charset="-122"/>
              </a:rPr>
              <a:t>Dashboards</a:t>
            </a:r>
          </a:p>
        </p:txBody>
      </p:sp>
      <p:pic>
        <p:nvPicPr>
          <p:cNvPr id="11298" name="Content Placeholder 4" descr="Clipboard01.jpg">
            <a:extLst>
              <a:ext uri="{FF2B5EF4-FFF2-40B4-BE49-F238E27FC236}">
                <a16:creationId xmlns:a16="http://schemas.microsoft.com/office/drawing/2014/main" id="{B23FFE5A-E020-43A7-8FE1-B7CD6ED1EE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3640139"/>
            <a:ext cx="509588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">
            <a:extLst>
              <a:ext uri="{FF2B5EF4-FFF2-40B4-BE49-F238E27FC236}">
                <a16:creationId xmlns:a16="http://schemas.microsoft.com/office/drawing/2014/main" id="{0F491345-B4E2-4F2F-B5EC-14384E8E6F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81814" y="4130676"/>
            <a:ext cx="1247775" cy="411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chemeClr val="accent2"/>
              </a:buClr>
              <a:defRPr/>
            </a:pPr>
            <a:r>
              <a:rPr lang="en-US" altLang="zh-CN" sz="800" dirty="0">
                <a:cs typeface="SimSun" pitchFamily="2" charset="-122"/>
              </a:rPr>
              <a:t>Event/</a:t>
            </a:r>
          </a:p>
          <a:p>
            <a:pPr>
              <a:buClr>
                <a:schemeClr val="accent2"/>
              </a:buClr>
              <a:defRPr/>
            </a:pPr>
            <a:r>
              <a:rPr lang="en-US" altLang="zh-CN" sz="800" dirty="0">
                <a:cs typeface="SimSun" pitchFamily="2" charset="-122"/>
              </a:rPr>
              <a:t>Notification</a:t>
            </a:r>
          </a:p>
        </p:txBody>
      </p:sp>
      <p:pic>
        <p:nvPicPr>
          <p:cNvPr id="11300" name="Picture 102">
            <a:extLst>
              <a:ext uri="{FF2B5EF4-FFF2-40B4-BE49-F238E27FC236}">
                <a16:creationId xmlns:a16="http://schemas.microsoft.com/office/drawing/2014/main" id="{7248F806-7BE6-4534-9A2D-9DBD921F4C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4102100"/>
            <a:ext cx="47148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1" name="Rectangle 23">
            <a:extLst>
              <a:ext uri="{FF2B5EF4-FFF2-40B4-BE49-F238E27FC236}">
                <a16:creationId xmlns:a16="http://schemas.microsoft.com/office/drawing/2014/main" id="{B6735A8E-8C58-453A-88AD-4D0E1D806A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43475" y="3724276"/>
            <a:ext cx="1651000" cy="1914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zh-CN" sz="900">
              <a:ea typeface="MS PGothic" panose="020B0600070205080204" pitchFamily="34" charset="-128"/>
            </a:endParaRPr>
          </a:p>
        </p:txBody>
      </p:sp>
      <p:sp>
        <p:nvSpPr>
          <p:cNvPr id="42" name="AutoShape 9">
            <a:extLst>
              <a:ext uri="{FF2B5EF4-FFF2-40B4-BE49-F238E27FC236}">
                <a16:creationId xmlns:a16="http://schemas.microsoft.com/office/drawing/2014/main" id="{00E8524C-CE68-4BB0-BA02-83E03C3B9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86200"/>
            <a:ext cx="590550" cy="522288"/>
          </a:xfrm>
          <a:prstGeom prst="can">
            <a:avLst>
              <a:gd name="adj" fmla="val 25000"/>
            </a:avLst>
          </a:prstGeom>
          <a:solidFill>
            <a:srgbClr val="404040"/>
          </a:solidFill>
          <a:ln w="9525">
            <a:solidFill>
              <a:srgbClr val="7283F9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80000"/>
              <a:defRPr/>
            </a:pPr>
            <a:r>
              <a:rPr lang="en-US" altLang="zh-CN" sz="800" dirty="0">
                <a:solidFill>
                  <a:schemeClr val="bg1"/>
                </a:solidFill>
              </a:rPr>
              <a:t>CRM</a:t>
            </a:r>
          </a:p>
          <a:p>
            <a:pPr algn="ctr">
              <a:buClr>
                <a:schemeClr val="accent1"/>
              </a:buClr>
              <a:buSzPct val="80000"/>
              <a:defRPr/>
            </a:pPr>
            <a:r>
              <a:rPr lang="en-US" altLang="zh-CN" sz="800" dirty="0">
                <a:solidFill>
                  <a:schemeClr val="bg1"/>
                </a:solidFill>
              </a:rPr>
              <a:t>Data Mart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619D80FD-697A-4F34-8BD8-C21802D649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81814" y="4622801"/>
            <a:ext cx="1247775" cy="409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chemeClr val="accent2"/>
              </a:buClr>
              <a:defRPr/>
            </a:pPr>
            <a:r>
              <a:rPr lang="en-US" altLang="zh-CN" sz="800" dirty="0">
                <a:cs typeface="SimSun" pitchFamily="2" charset="-122"/>
              </a:rPr>
              <a:t>Predictive </a:t>
            </a:r>
          </a:p>
          <a:p>
            <a:pPr>
              <a:buClr>
                <a:schemeClr val="accent2"/>
              </a:buClr>
              <a:defRPr/>
            </a:pPr>
            <a:r>
              <a:rPr lang="en-US" altLang="zh-CN" sz="800" dirty="0">
                <a:cs typeface="SimSun" pitchFamily="2" charset="-122"/>
              </a:rPr>
              <a:t>Analytics</a:t>
            </a:r>
          </a:p>
        </p:txBody>
      </p:sp>
      <p:pic>
        <p:nvPicPr>
          <p:cNvPr id="11304" name="Picture 150">
            <a:extLst>
              <a:ext uri="{FF2B5EF4-FFF2-40B4-BE49-F238E27FC236}">
                <a16:creationId xmlns:a16="http://schemas.microsoft.com/office/drawing/2014/main" id="{B4DEB79A-364E-4F06-A5FE-1100DD698C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7965">
            <a:off x="7600950" y="4741863"/>
            <a:ext cx="54133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Rectangle 8">
            <a:extLst>
              <a:ext uri="{FF2B5EF4-FFF2-40B4-BE49-F238E27FC236}">
                <a16:creationId xmlns:a16="http://schemas.microsoft.com/office/drawing/2014/main" id="{7EFD46CC-ACF9-4D7A-8719-9DE212C5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1" y="2544764"/>
            <a:ext cx="993775" cy="312737"/>
          </a:xfrm>
          <a:prstGeom prst="rect">
            <a:avLst/>
          </a:prstGeom>
          <a:solidFill>
            <a:srgbClr val="CED8EC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200" b="0"/>
              <a:t>Avaloq</a:t>
            </a:r>
            <a:endParaRPr lang="en-US" altLang="ko-KR" sz="1200">
              <a:latin typeface="Arial Narrow" panose="020B0606020202030204" pitchFamily="34" charset="0"/>
              <a:ea typeface="가는각진제목체" pitchFamily="18" charset="-127"/>
            </a:endParaRPr>
          </a:p>
        </p:txBody>
      </p:sp>
      <p:sp>
        <p:nvSpPr>
          <p:cNvPr id="11306" name="AutoShape 23">
            <a:extLst>
              <a:ext uri="{FF2B5EF4-FFF2-40B4-BE49-F238E27FC236}">
                <a16:creationId xmlns:a16="http://schemas.microsoft.com/office/drawing/2014/main" id="{F1744DA6-EBC9-45FA-8C76-9A0AA5EB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4" y="2805113"/>
            <a:ext cx="441325" cy="323850"/>
          </a:xfrm>
          <a:prstGeom prst="can">
            <a:avLst>
              <a:gd name="adj" fmla="val 20833"/>
            </a:avLst>
          </a:prstGeom>
          <a:gradFill rotWithShape="1">
            <a:gsLst>
              <a:gs pos="0">
                <a:srgbClr val="FF0000"/>
              </a:gs>
              <a:gs pos="50000">
                <a:srgbClr val="FFFFFF"/>
              </a:gs>
              <a:gs pos="100000">
                <a:srgbClr val="FF0000"/>
              </a:gs>
            </a:gsLst>
            <a:lin ang="5400000" scaled="1"/>
          </a:gradFill>
          <a:ln w="15875">
            <a:solidFill>
              <a:srgbClr val="95AAD3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800" b="0">
              <a:latin typeface="Arial Narrow" panose="020B0606020202030204" pitchFamily="34" charset="0"/>
              <a:ea typeface="가는각진제목체" pitchFamily="18" charset="-127"/>
            </a:endParaRPr>
          </a:p>
        </p:txBody>
      </p:sp>
      <p:sp>
        <p:nvSpPr>
          <p:cNvPr id="11307" name="Rectangle 20">
            <a:extLst>
              <a:ext uri="{FF2B5EF4-FFF2-40B4-BE49-F238E27FC236}">
                <a16:creationId xmlns:a16="http://schemas.microsoft.com/office/drawing/2014/main" id="{216CD0A6-6069-4D0C-83D1-C5E21EFF6F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73351" y="3203575"/>
            <a:ext cx="1166813" cy="679450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1800" b="0">
              <a:ea typeface="MS PGothic" panose="020B0600070205080204" pitchFamily="34" charset="-128"/>
            </a:endParaRPr>
          </a:p>
        </p:txBody>
      </p:sp>
      <p:sp>
        <p:nvSpPr>
          <p:cNvPr id="11308" name="Rectangle 8">
            <a:extLst>
              <a:ext uri="{FF2B5EF4-FFF2-40B4-BE49-F238E27FC236}">
                <a16:creationId xmlns:a16="http://schemas.microsoft.com/office/drawing/2014/main" id="{5E699EB9-97B9-4BB0-BCED-06B137993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1" y="3257550"/>
            <a:ext cx="993775" cy="312738"/>
          </a:xfrm>
          <a:prstGeom prst="rect">
            <a:avLst/>
          </a:prstGeom>
          <a:solidFill>
            <a:srgbClr val="CED8EC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200">
                <a:latin typeface="Arial Narrow" panose="020B0606020202030204" pitchFamily="34" charset="0"/>
                <a:ea typeface="가는각진제목체" pitchFamily="18" charset="-127"/>
              </a:rPr>
              <a:t>Vision Plus</a:t>
            </a:r>
          </a:p>
        </p:txBody>
      </p:sp>
      <p:sp>
        <p:nvSpPr>
          <p:cNvPr id="11309" name="AutoShape 23">
            <a:extLst>
              <a:ext uri="{FF2B5EF4-FFF2-40B4-BE49-F238E27FC236}">
                <a16:creationId xmlns:a16="http://schemas.microsoft.com/office/drawing/2014/main" id="{407E77DA-D6EF-4CA2-9855-9A8981BB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4" y="3517900"/>
            <a:ext cx="441325" cy="323850"/>
          </a:xfrm>
          <a:prstGeom prst="can">
            <a:avLst>
              <a:gd name="adj" fmla="val 20833"/>
            </a:avLst>
          </a:prstGeom>
          <a:gradFill rotWithShape="1">
            <a:gsLst>
              <a:gs pos="0">
                <a:srgbClr val="FF0000"/>
              </a:gs>
              <a:gs pos="50000">
                <a:srgbClr val="FFFFFF"/>
              </a:gs>
              <a:gs pos="100000">
                <a:srgbClr val="FF0000"/>
              </a:gs>
            </a:gsLst>
            <a:lin ang="5400000" scaled="1"/>
          </a:gradFill>
          <a:ln w="15875">
            <a:solidFill>
              <a:srgbClr val="95AAD3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800" b="0">
              <a:latin typeface="Arial Narrow" panose="020B0606020202030204" pitchFamily="34" charset="0"/>
              <a:ea typeface="가는각진제목체" pitchFamily="18" charset="-127"/>
            </a:endParaRPr>
          </a:p>
        </p:txBody>
      </p:sp>
      <p:sp>
        <p:nvSpPr>
          <p:cNvPr id="11310" name="AutoShape 111">
            <a:extLst>
              <a:ext uri="{FF2B5EF4-FFF2-40B4-BE49-F238E27FC236}">
                <a16:creationId xmlns:a16="http://schemas.microsoft.com/office/drawing/2014/main" id="{7F65643D-DB4D-4D9C-91BC-416F69E9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5" y="2459039"/>
            <a:ext cx="685800" cy="663575"/>
          </a:xfrm>
          <a:prstGeom prst="can">
            <a:avLst>
              <a:gd name="adj" fmla="val 20833"/>
            </a:avLst>
          </a:prstGeom>
          <a:gradFill rotWithShape="1">
            <a:gsLst>
              <a:gs pos="0">
                <a:srgbClr val="CED8EC"/>
              </a:gs>
              <a:gs pos="50000">
                <a:srgbClr val="FFFFFF"/>
              </a:gs>
              <a:gs pos="100000">
                <a:srgbClr val="CED8EC"/>
              </a:gs>
            </a:gsLst>
            <a:lin ang="0" scaled="1"/>
          </a:gradFill>
          <a:ln w="15875">
            <a:solidFill>
              <a:srgbClr val="95AAD3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800">
                <a:latin typeface="Arial Narrow" panose="020B0606020202030204" pitchFamily="34" charset="0"/>
                <a:ea typeface="가는각진제목체" pitchFamily="18" charset="-127"/>
              </a:rPr>
              <a:t>Data Warehouse</a:t>
            </a:r>
          </a:p>
        </p:txBody>
      </p:sp>
      <p:pic>
        <p:nvPicPr>
          <p:cNvPr id="11311" name="Picture 111">
            <a:extLst>
              <a:ext uri="{FF2B5EF4-FFF2-40B4-BE49-F238E27FC236}">
                <a16:creationId xmlns:a16="http://schemas.microsoft.com/office/drawing/2014/main" id="{1575EF31-E9D7-4260-A813-03ED6742EB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938" y="3063876"/>
            <a:ext cx="9509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12" name="Rectangle 20">
            <a:extLst>
              <a:ext uri="{FF2B5EF4-FFF2-40B4-BE49-F238E27FC236}">
                <a16:creationId xmlns:a16="http://schemas.microsoft.com/office/drawing/2014/main" id="{75F56D28-91A1-4D84-9A43-BE0D4E2F15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68588" y="3927475"/>
            <a:ext cx="1166812" cy="679450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1800" b="0">
              <a:ea typeface="MS PGothic" panose="020B0600070205080204" pitchFamily="34" charset="-128"/>
            </a:endParaRPr>
          </a:p>
        </p:txBody>
      </p:sp>
      <p:sp>
        <p:nvSpPr>
          <p:cNvPr id="11313" name="Rectangle 8">
            <a:extLst>
              <a:ext uri="{FF2B5EF4-FFF2-40B4-BE49-F238E27FC236}">
                <a16:creationId xmlns:a16="http://schemas.microsoft.com/office/drawing/2014/main" id="{064D8E84-0431-4AD5-B913-B7CC9C42F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1" y="3976689"/>
            <a:ext cx="993775" cy="312737"/>
          </a:xfrm>
          <a:prstGeom prst="rect">
            <a:avLst/>
          </a:prstGeom>
          <a:solidFill>
            <a:srgbClr val="CED8EC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200">
                <a:latin typeface="Arial Narrow" panose="020B0606020202030204" pitchFamily="34" charset="0"/>
                <a:ea typeface="가는각진제목체" pitchFamily="18" charset="-127"/>
              </a:rPr>
              <a:t>IBR</a:t>
            </a:r>
          </a:p>
        </p:txBody>
      </p:sp>
      <p:sp>
        <p:nvSpPr>
          <p:cNvPr id="11314" name="AutoShape 23">
            <a:extLst>
              <a:ext uri="{FF2B5EF4-FFF2-40B4-BE49-F238E27FC236}">
                <a16:creationId xmlns:a16="http://schemas.microsoft.com/office/drawing/2014/main" id="{5EBDA591-8F5C-4D20-8E65-93C4D6DAF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4" y="4237038"/>
            <a:ext cx="441325" cy="323850"/>
          </a:xfrm>
          <a:prstGeom prst="can">
            <a:avLst>
              <a:gd name="adj" fmla="val 20833"/>
            </a:avLst>
          </a:prstGeom>
          <a:gradFill rotWithShape="1">
            <a:gsLst>
              <a:gs pos="0">
                <a:srgbClr val="FF0000"/>
              </a:gs>
              <a:gs pos="50000">
                <a:srgbClr val="FFFFFF"/>
              </a:gs>
              <a:gs pos="100000">
                <a:srgbClr val="FF0000"/>
              </a:gs>
            </a:gsLst>
            <a:lin ang="5400000" scaled="1"/>
          </a:gradFill>
          <a:ln w="15875">
            <a:solidFill>
              <a:srgbClr val="95AAD3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800" b="0">
              <a:latin typeface="Arial Narrow" panose="020B0606020202030204" pitchFamily="34" charset="0"/>
              <a:ea typeface="가는각진제목체" pitchFamily="18" charset="-127"/>
            </a:endParaRPr>
          </a:p>
        </p:txBody>
      </p:sp>
      <p:sp>
        <p:nvSpPr>
          <p:cNvPr id="11315" name="Rectangle 20">
            <a:extLst>
              <a:ext uri="{FF2B5EF4-FFF2-40B4-BE49-F238E27FC236}">
                <a16:creationId xmlns:a16="http://schemas.microsoft.com/office/drawing/2014/main" id="{1A27A52E-DE90-45BE-8BF7-50EF5B2780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79701" y="4651375"/>
            <a:ext cx="1166813" cy="679450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1800" b="0">
              <a:ea typeface="MS PGothic" panose="020B0600070205080204" pitchFamily="34" charset="-128"/>
            </a:endParaRPr>
          </a:p>
        </p:txBody>
      </p:sp>
      <p:sp>
        <p:nvSpPr>
          <p:cNvPr id="11316" name="Rectangle 8">
            <a:extLst>
              <a:ext uri="{FF2B5EF4-FFF2-40B4-BE49-F238E27FC236}">
                <a16:creationId xmlns:a16="http://schemas.microsoft.com/office/drawing/2014/main" id="{2145C976-BBED-4D03-B60F-E062DAF52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4" y="4700589"/>
            <a:ext cx="993775" cy="312737"/>
          </a:xfrm>
          <a:prstGeom prst="rect">
            <a:avLst/>
          </a:prstGeom>
          <a:solidFill>
            <a:srgbClr val="CED8EC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200">
                <a:latin typeface="Arial Narrow" panose="020B0606020202030204" pitchFamily="34" charset="0"/>
                <a:ea typeface="가는각진제목체" pitchFamily="18" charset="-127"/>
              </a:rPr>
              <a:t>Leaps</a:t>
            </a:r>
          </a:p>
        </p:txBody>
      </p:sp>
      <p:sp>
        <p:nvSpPr>
          <p:cNvPr id="11317" name="AutoShape 23">
            <a:extLst>
              <a:ext uri="{FF2B5EF4-FFF2-40B4-BE49-F238E27FC236}">
                <a16:creationId xmlns:a16="http://schemas.microsoft.com/office/drawing/2014/main" id="{5B4C97EE-8BAD-4A25-8DE7-78A31B19A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6" y="4960938"/>
            <a:ext cx="441325" cy="323850"/>
          </a:xfrm>
          <a:prstGeom prst="can">
            <a:avLst>
              <a:gd name="adj" fmla="val 20833"/>
            </a:avLst>
          </a:prstGeom>
          <a:gradFill rotWithShape="1">
            <a:gsLst>
              <a:gs pos="0">
                <a:srgbClr val="FF0000"/>
              </a:gs>
              <a:gs pos="50000">
                <a:srgbClr val="FFFFFF"/>
              </a:gs>
              <a:gs pos="100000">
                <a:srgbClr val="FF0000"/>
              </a:gs>
            </a:gsLst>
            <a:lin ang="5400000" scaled="1"/>
          </a:gradFill>
          <a:ln w="15875">
            <a:solidFill>
              <a:srgbClr val="95AAD3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800" b="0">
              <a:latin typeface="Arial Narrow" panose="020B0606020202030204" pitchFamily="34" charset="0"/>
              <a:ea typeface="가는각진제목체" pitchFamily="18" charset="-127"/>
            </a:endParaRPr>
          </a:p>
        </p:txBody>
      </p:sp>
      <p:sp>
        <p:nvSpPr>
          <p:cNvPr id="11318" name="AutoShape 64">
            <a:extLst>
              <a:ext uri="{FF2B5EF4-FFF2-40B4-BE49-F238E27FC236}">
                <a16:creationId xmlns:a16="http://schemas.microsoft.com/office/drawing/2014/main" id="{F67A399D-5205-47A0-85A5-4C2CA8F10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14" y="5408614"/>
            <a:ext cx="669925" cy="454025"/>
          </a:xfrm>
          <a:prstGeom prst="flowChartMultidocumen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b="0"/>
          </a:p>
        </p:txBody>
      </p:sp>
      <p:sp>
        <p:nvSpPr>
          <p:cNvPr id="11319" name="Text Box 65">
            <a:extLst>
              <a:ext uri="{FF2B5EF4-FFF2-40B4-BE49-F238E27FC236}">
                <a16:creationId xmlns:a16="http://schemas.microsoft.com/office/drawing/2014/main" id="{6800E25C-05E0-40A8-AF91-F2DFA0AE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5915025"/>
            <a:ext cx="1041400" cy="1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900" b="0">
                <a:latin typeface="Arial Narrow" panose="020B0606020202030204" pitchFamily="34" charset="0"/>
              </a:rPr>
              <a:t>Text files/manual file</a:t>
            </a:r>
          </a:p>
        </p:txBody>
      </p:sp>
      <p:sp>
        <p:nvSpPr>
          <p:cNvPr id="60" name="AutoShape 9">
            <a:extLst>
              <a:ext uri="{FF2B5EF4-FFF2-40B4-BE49-F238E27FC236}">
                <a16:creationId xmlns:a16="http://schemas.microsoft.com/office/drawing/2014/main" id="{F508A662-4E2C-4683-B6C7-A6A7B6B2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86200"/>
            <a:ext cx="590550" cy="522288"/>
          </a:xfrm>
          <a:prstGeom prst="can">
            <a:avLst>
              <a:gd name="adj" fmla="val 25000"/>
            </a:avLst>
          </a:prstGeom>
          <a:solidFill>
            <a:srgbClr val="404040"/>
          </a:solidFill>
          <a:ln w="9525">
            <a:solidFill>
              <a:srgbClr val="7283F9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80000"/>
              <a:defRPr/>
            </a:pPr>
            <a:r>
              <a:rPr lang="en-US" altLang="zh-CN" sz="800" dirty="0" err="1">
                <a:solidFill>
                  <a:schemeClr val="bg1"/>
                </a:solidFill>
              </a:rPr>
              <a:t>Unica</a:t>
            </a:r>
            <a:endParaRPr lang="en-US" altLang="zh-CN" sz="800" dirty="0">
              <a:solidFill>
                <a:schemeClr val="bg1"/>
              </a:solidFill>
            </a:endParaRPr>
          </a:p>
          <a:p>
            <a:pPr algn="ctr">
              <a:buClr>
                <a:schemeClr val="accent1"/>
              </a:buClr>
              <a:buSzPct val="80000"/>
              <a:defRPr/>
            </a:pPr>
            <a:r>
              <a:rPr lang="en-US" altLang="zh-CN" sz="800" dirty="0">
                <a:solidFill>
                  <a:schemeClr val="bg1"/>
                </a:solidFill>
              </a:rPr>
              <a:t>Data Mart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1" name="AutoShape 9">
            <a:extLst>
              <a:ext uri="{FF2B5EF4-FFF2-40B4-BE49-F238E27FC236}">
                <a16:creationId xmlns:a16="http://schemas.microsoft.com/office/drawing/2014/main" id="{0B276172-9EA1-417F-BCCD-E9AF249E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0"/>
            <a:ext cx="590550" cy="522288"/>
          </a:xfrm>
          <a:prstGeom prst="can">
            <a:avLst>
              <a:gd name="adj" fmla="val 25000"/>
            </a:avLst>
          </a:prstGeom>
          <a:solidFill>
            <a:srgbClr val="404040"/>
          </a:solidFill>
          <a:ln w="9525">
            <a:solidFill>
              <a:srgbClr val="7283F9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80000"/>
              <a:defRPr/>
            </a:pPr>
            <a:r>
              <a:rPr lang="en-US" altLang="zh-CN" sz="800" dirty="0">
                <a:solidFill>
                  <a:schemeClr val="bg1"/>
                </a:solidFill>
              </a:rPr>
              <a:t>EPRC</a:t>
            </a:r>
          </a:p>
          <a:p>
            <a:pPr algn="ctr">
              <a:buClr>
                <a:schemeClr val="accent1"/>
              </a:buClr>
              <a:buSzPct val="80000"/>
              <a:defRPr/>
            </a:pPr>
            <a:r>
              <a:rPr lang="en-US" altLang="zh-CN" sz="800" dirty="0">
                <a:solidFill>
                  <a:schemeClr val="bg1"/>
                </a:solidFill>
              </a:rPr>
              <a:t>Data Mart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2" name="AutoShape 9">
            <a:extLst>
              <a:ext uri="{FF2B5EF4-FFF2-40B4-BE49-F238E27FC236}">
                <a16:creationId xmlns:a16="http://schemas.microsoft.com/office/drawing/2014/main" id="{E3F58D74-59D0-4EFE-BE54-03E9A89BC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72000"/>
            <a:ext cx="590550" cy="522288"/>
          </a:xfrm>
          <a:prstGeom prst="can">
            <a:avLst>
              <a:gd name="adj" fmla="val 25000"/>
            </a:avLst>
          </a:prstGeom>
          <a:solidFill>
            <a:srgbClr val="404040"/>
          </a:solidFill>
          <a:ln w="9525">
            <a:solidFill>
              <a:srgbClr val="7283F9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80000"/>
              <a:defRPr/>
            </a:pPr>
            <a:r>
              <a:rPr lang="en-US" altLang="zh-CN" sz="800" dirty="0">
                <a:solidFill>
                  <a:schemeClr val="bg1"/>
                </a:solidFill>
              </a:rPr>
              <a:t>Basel III</a:t>
            </a:r>
          </a:p>
          <a:p>
            <a:pPr algn="ctr">
              <a:buClr>
                <a:schemeClr val="accent1"/>
              </a:buClr>
              <a:buSzPct val="80000"/>
              <a:defRPr/>
            </a:pPr>
            <a:r>
              <a:rPr lang="en-US" altLang="zh-CN" sz="800" dirty="0">
                <a:solidFill>
                  <a:schemeClr val="bg1"/>
                </a:solidFill>
              </a:rPr>
              <a:t>Data Mart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323" name="Text Box 65">
            <a:extLst>
              <a:ext uri="{FF2B5EF4-FFF2-40B4-BE49-F238E27FC236}">
                <a16:creationId xmlns:a16="http://schemas.microsoft.com/office/drawing/2014/main" id="{2AC19540-2E82-46DF-A300-BCAAF80F2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10414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0">
                <a:latin typeface="Arial Narrow" panose="020B0606020202030204" pitchFamily="34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05429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BDD0-8EBE-4ACF-BC1D-587DD0F3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ja-JP" dirty="0"/>
              <a:t>Operational Analytics – ATM Cash Optimization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45445-7FCB-47F5-B3FB-9A089A79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Picture Placeholder 9">
            <a:extLst>
              <a:ext uri="{FF2B5EF4-FFF2-40B4-BE49-F238E27FC236}">
                <a16:creationId xmlns:a16="http://schemas.microsoft.com/office/drawing/2014/main" id="{9D845DC1-218E-4F9C-A5F5-14197C4368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3263" y="1131888"/>
          <a:ext cx="10515600" cy="487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E5EDF38E-87FD-419F-B0C3-773A27AC6E2A}"/>
              </a:ext>
            </a:extLst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363200" y="800907"/>
            <a:ext cx="1828800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725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3799641" y="2984285"/>
            <a:ext cx="4438835" cy="73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72" tIns="29686" rIns="59372" bIns="29686">
            <a:spAutoFit/>
          </a:bodyPr>
          <a:lstStyle>
            <a:lvl1pPr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4400" b="1" dirty="0">
                <a:latin typeface="Georgia" panose="02040502050405020303" pitchFamily="18" charset="0"/>
                <a:ea typeface="Adobe Fan Heiti Std B" panose="020B0700000000000000" pitchFamily="34" charset="-128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" y="6299947"/>
            <a:ext cx="1346948" cy="5602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>
            <a:extLst>
              <a:ext uri="{FF2B5EF4-FFF2-40B4-BE49-F238E27FC236}">
                <a16:creationId xmlns:a16="http://schemas.microsoft.com/office/drawing/2014/main" id="{8E8BB04C-DD8E-4B84-9671-09A379F858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9FAFFCF5-E7AA-4994-AE7D-0B3FC514C2F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D455A052-BF7F-4B3C-ACF7-49C74D95F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1"/>
            <a:ext cx="9144000" cy="562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3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>
            <a:extLst>
              <a:ext uri="{FF2B5EF4-FFF2-40B4-BE49-F238E27FC236}">
                <a16:creationId xmlns:a16="http://schemas.microsoft.com/office/drawing/2014/main" id="{1B265E9F-A1AA-4DB8-9BD3-414E4F1300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96D6E31F-4C20-4BAA-89B6-59552D299653}" type="slidenum">
              <a:rPr lang="en-US" altLang="en-US" sz="1000">
                <a:solidFill>
                  <a:srgbClr val="FFFFFF"/>
                </a:solidFill>
              </a:rPr>
              <a:pPr/>
              <a:t>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4339" name="Rectangle: Rounded Corners 2">
            <a:extLst>
              <a:ext uri="{FF2B5EF4-FFF2-40B4-BE49-F238E27FC236}">
                <a16:creationId xmlns:a16="http://schemas.microsoft.com/office/drawing/2014/main" id="{D4093B66-E6B5-47BD-90B2-4472DD4E6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4" y="1013428"/>
            <a:ext cx="898525" cy="25241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LEAPS</a:t>
            </a:r>
          </a:p>
        </p:txBody>
      </p:sp>
      <p:sp>
        <p:nvSpPr>
          <p:cNvPr id="14340" name="Rectangle: Rounded Corners 4">
            <a:extLst>
              <a:ext uri="{FF2B5EF4-FFF2-40B4-BE49-F238E27FC236}">
                <a16:creationId xmlns:a16="http://schemas.microsoft.com/office/drawing/2014/main" id="{0BFFEE3C-8E5D-46F6-B9FD-D53345B9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4" y="1307116"/>
            <a:ext cx="898525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BOSS</a:t>
            </a:r>
          </a:p>
        </p:txBody>
      </p:sp>
      <p:sp>
        <p:nvSpPr>
          <p:cNvPr id="14341" name="Rectangle: Rounded Corners 6">
            <a:extLst>
              <a:ext uri="{FF2B5EF4-FFF2-40B4-BE49-F238E27FC236}">
                <a16:creationId xmlns:a16="http://schemas.microsoft.com/office/drawing/2014/main" id="{E00A504D-D135-443F-B156-1DAA4A012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1" y="1605566"/>
            <a:ext cx="898525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VGI</a:t>
            </a:r>
          </a:p>
        </p:txBody>
      </p:sp>
      <p:sp>
        <p:nvSpPr>
          <p:cNvPr id="14342" name="Rectangle: Rounded Corners 30">
            <a:extLst>
              <a:ext uri="{FF2B5EF4-FFF2-40B4-BE49-F238E27FC236}">
                <a16:creationId xmlns:a16="http://schemas.microsoft.com/office/drawing/2014/main" id="{B1C9AF39-A999-4C4B-8CEF-5073EE8F8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1" y="1896078"/>
            <a:ext cx="898525" cy="25241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MLI</a:t>
            </a:r>
          </a:p>
        </p:txBody>
      </p:sp>
      <p:sp>
        <p:nvSpPr>
          <p:cNvPr id="14343" name="Rectangle: Rounded Corners 31">
            <a:extLst>
              <a:ext uri="{FF2B5EF4-FFF2-40B4-BE49-F238E27FC236}">
                <a16:creationId xmlns:a16="http://schemas.microsoft.com/office/drawing/2014/main" id="{E4724154-2C8F-4EAE-81E7-6E07A7F69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1" y="2191353"/>
            <a:ext cx="898525" cy="25241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CBHKSS</a:t>
            </a:r>
          </a:p>
        </p:txBody>
      </p:sp>
      <p:sp>
        <p:nvSpPr>
          <p:cNvPr id="14344" name="Rectangle: Rounded Corners 32">
            <a:extLst>
              <a:ext uri="{FF2B5EF4-FFF2-40B4-BE49-F238E27FC236}">
                <a16:creationId xmlns:a16="http://schemas.microsoft.com/office/drawing/2014/main" id="{ED1D48C1-110A-4975-AD65-4C9B188E4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4" y="2505678"/>
            <a:ext cx="898525" cy="25241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CONNOM</a:t>
            </a:r>
          </a:p>
        </p:txBody>
      </p:sp>
      <p:sp>
        <p:nvSpPr>
          <p:cNvPr id="14345" name="Rectangle: Rounded Corners 33">
            <a:extLst>
              <a:ext uri="{FF2B5EF4-FFF2-40B4-BE49-F238E27FC236}">
                <a16:creationId xmlns:a16="http://schemas.microsoft.com/office/drawing/2014/main" id="{E92D9F53-2C90-4160-9F76-7E2C0C2B8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6" y="2793016"/>
            <a:ext cx="898525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B2SAS</a:t>
            </a:r>
          </a:p>
        </p:txBody>
      </p:sp>
      <p:sp>
        <p:nvSpPr>
          <p:cNvPr id="14346" name="Rectangle: Rounded Corners 34">
            <a:extLst>
              <a:ext uri="{FF2B5EF4-FFF2-40B4-BE49-F238E27FC236}">
                <a16:creationId xmlns:a16="http://schemas.microsoft.com/office/drawing/2014/main" id="{43CF00AB-EF28-476B-BED2-2962A59AA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3096229"/>
            <a:ext cx="900112" cy="2508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Gweb</a:t>
            </a:r>
          </a:p>
        </p:txBody>
      </p:sp>
      <p:sp>
        <p:nvSpPr>
          <p:cNvPr id="14347" name="Rectangle: Rounded Corners 35">
            <a:extLst>
              <a:ext uri="{FF2B5EF4-FFF2-40B4-BE49-F238E27FC236}">
                <a16:creationId xmlns:a16="http://schemas.microsoft.com/office/drawing/2014/main" id="{EC760682-7D09-4AFC-B029-0D3C4F4C5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4" y="3399441"/>
            <a:ext cx="898525" cy="2508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ITS</a:t>
            </a:r>
          </a:p>
        </p:txBody>
      </p:sp>
      <p:sp>
        <p:nvSpPr>
          <p:cNvPr id="14348" name="Rectangle: Rounded Corners 36">
            <a:extLst>
              <a:ext uri="{FF2B5EF4-FFF2-40B4-BE49-F238E27FC236}">
                <a16:creationId xmlns:a16="http://schemas.microsoft.com/office/drawing/2014/main" id="{B68920C1-D1A7-4B82-8FD0-D78A41B9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3701066"/>
            <a:ext cx="900112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User</a:t>
            </a:r>
          </a:p>
        </p:txBody>
      </p:sp>
      <p:sp>
        <p:nvSpPr>
          <p:cNvPr id="14349" name="Rectangle: Rounded Corners 39">
            <a:extLst>
              <a:ext uri="{FF2B5EF4-FFF2-40B4-BE49-F238E27FC236}">
                <a16:creationId xmlns:a16="http://schemas.microsoft.com/office/drawing/2014/main" id="{F197CFD9-1C95-470B-954F-9CE44F7D0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1021366"/>
            <a:ext cx="925513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FC</a:t>
            </a:r>
          </a:p>
        </p:txBody>
      </p:sp>
      <p:sp>
        <p:nvSpPr>
          <p:cNvPr id="14350" name="Rectangle: Rounded Corners 40">
            <a:extLst>
              <a:ext uri="{FF2B5EF4-FFF2-40B4-BE49-F238E27FC236}">
                <a16:creationId xmlns:a16="http://schemas.microsoft.com/office/drawing/2014/main" id="{90D001E1-2FD7-4C55-AFD4-F4FC0F181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1322991"/>
            <a:ext cx="925513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FinIQ</a:t>
            </a:r>
          </a:p>
        </p:txBody>
      </p:sp>
      <p:sp>
        <p:nvSpPr>
          <p:cNvPr id="14351" name="Rectangle: Rounded Corners 41">
            <a:extLst>
              <a:ext uri="{FF2B5EF4-FFF2-40B4-BE49-F238E27FC236}">
                <a16:creationId xmlns:a16="http://schemas.microsoft.com/office/drawing/2014/main" id="{94F26A74-D4BC-4646-97BA-DC114554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1618266"/>
            <a:ext cx="925513" cy="2508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MUREX</a:t>
            </a:r>
          </a:p>
        </p:txBody>
      </p:sp>
      <p:sp>
        <p:nvSpPr>
          <p:cNvPr id="14352" name="Rectangle: Rounded Corners 42">
            <a:extLst>
              <a:ext uri="{FF2B5EF4-FFF2-40B4-BE49-F238E27FC236}">
                <a16:creationId xmlns:a16="http://schemas.microsoft.com/office/drawing/2014/main" id="{5AE40722-BA5B-4071-A69D-FAA4EA6B2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1908778"/>
            <a:ext cx="927100" cy="25241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TMS</a:t>
            </a:r>
          </a:p>
        </p:txBody>
      </p:sp>
      <p:sp>
        <p:nvSpPr>
          <p:cNvPr id="14353" name="Rectangle: Rounded Corners 43">
            <a:extLst>
              <a:ext uri="{FF2B5EF4-FFF2-40B4-BE49-F238E27FC236}">
                <a16:creationId xmlns:a16="http://schemas.microsoft.com/office/drawing/2014/main" id="{85A8C87F-F679-4648-83BF-04BAC33E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2199291"/>
            <a:ext cx="925513" cy="2508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AVQ</a:t>
            </a:r>
          </a:p>
        </p:txBody>
      </p:sp>
      <p:sp>
        <p:nvSpPr>
          <p:cNvPr id="14354" name="Rectangle: Rounded Corners 44">
            <a:extLst>
              <a:ext uri="{FF2B5EF4-FFF2-40B4-BE49-F238E27FC236}">
                <a16:creationId xmlns:a16="http://schemas.microsoft.com/office/drawing/2014/main" id="{63769AC9-2E90-4623-AEF4-233FAFA2C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2494566"/>
            <a:ext cx="925513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ATMH</a:t>
            </a:r>
          </a:p>
        </p:txBody>
      </p:sp>
      <p:sp>
        <p:nvSpPr>
          <p:cNvPr id="14355" name="Rectangle: Rounded Corners 45">
            <a:extLst>
              <a:ext uri="{FF2B5EF4-FFF2-40B4-BE49-F238E27FC236}">
                <a16:creationId xmlns:a16="http://schemas.microsoft.com/office/drawing/2014/main" id="{554B8EB6-6AA5-4532-B4F9-953F82DB8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2802541"/>
            <a:ext cx="927100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BIP(AVQ)</a:t>
            </a:r>
          </a:p>
        </p:txBody>
      </p:sp>
      <p:sp>
        <p:nvSpPr>
          <p:cNvPr id="14356" name="Rectangle: Rounded Corners 46">
            <a:extLst>
              <a:ext uri="{FF2B5EF4-FFF2-40B4-BE49-F238E27FC236}">
                <a16:creationId xmlns:a16="http://schemas.microsoft.com/office/drawing/2014/main" id="{4815510E-A39E-478A-B052-9145B3A4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3096228"/>
            <a:ext cx="927100" cy="25241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BIP(CCP)</a:t>
            </a:r>
          </a:p>
        </p:txBody>
      </p:sp>
      <p:sp>
        <p:nvSpPr>
          <p:cNvPr id="14357" name="Rectangle: Rounded Corners 47">
            <a:extLst>
              <a:ext uri="{FF2B5EF4-FFF2-40B4-BE49-F238E27FC236}">
                <a16:creationId xmlns:a16="http://schemas.microsoft.com/office/drawing/2014/main" id="{F633F5EB-D525-44E1-9456-D01305EC0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3394678"/>
            <a:ext cx="925513" cy="25241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BIP(FIN)</a:t>
            </a:r>
          </a:p>
        </p:txBody>
      </p:sp>
      <p:sp>
        <p:nvSpPr>
          <p:cNvPr id="14358" name="Rectangle: Rounded Corners 48">
            <a:extLst>
              <a:ext uri="{FF2B5EF4-FFF2-40B4-BE49-F238E27FC236}">
                <a16:creationId xmlns:a16="http://schemas.microsoft.com/office/drawing/2014/main" id="{30009524-98A7-4E36-9088-3FFEA4022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3678841"/>
            <a:ext cx="925513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BIP(IPE)</a:t>
            </a:r>
          </a:p>
        </p:txBody>
      </p:sp>
      <p:sp>
        <p:nvSpPr>
          <p:cNvPr id="14359" name="Rectangle: Rounded Corners 49">
            <a:extLst>
              <a:ext uri="{FF2B5EF4-FFF2-40B4-BE49-F238E27FC236}">
                <a16:creationId xmlns:a16="http://schemas.microsoft.com/office/drawing/2014/main" id="{32E2A659-F1F4-4D18-9B75-AFE87F316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3958241"/>
            <a:ext cx="925512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BIP(IB)</a:t>
            </a:r>
          </a:p>
        </p:txBody>
      </p:sp>
      <p:sp>
        <p:nvSpPr>
          <p:cNvPr id="14360" name="Rectangle: Rounded Corners 50">
            <a:extLst>
              <a:ext uri="{FF2B5EF4-FFF2-40B4-BE49-F238E27FC236}">
                <a16:creationId xmlns:a16="http://schemas.microsoft.com/office/drawing/2014/main" id="{C586D6AA-BDB6-4AAF-B0B1-60D275C5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4240816"/>
            <a:ext cx="927100" cy="2508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BIP(KONY)</a:t>
            </a:r>
          </a:p>
        </p:txBody>
      </p:sp>
      <p:sp>
        <p:nvSpPr>
          <p:cNvPr id="14361" name="Rectangle: Rounded Corners 51">
            <a:extLst>
              <a:ext uri="{FF2B5EF4-FFF2-40B4-BE49-F238E27FC236}">
                <a16:creationId xmlns:a16="http://schemas.microsoft.com/office/drawing/2014/main" id="{F6395409-1E4C-4E79-B266-F764220E9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4521803"/>
            <a:ext cx="925512" cy="25241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BIP(SOI)</a:t>
            </a:r>
          </a:p>
        </p:txBody>
      </p:sp>
      <p:sp>
        <p:nvSpPr>
          <p:cNvPr id="14362" name="Rectangle: Rounded Corners 52">
            <a:extLst>
              <a:ext uri="{FF2B5EF4-FFF2-40B4-BE49-F238E27FC236}">
                <a16:creationId xmlns:a16="http://schemas.microsoft.com/office/drawing/2014/main" id="{7D7D0A82-9CD3-49B3-B504-B3BD3369F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4183666"/>
            <a:ext cx="925512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AVQ</a:t>
            </a:r>
          </a:p>
        </p:txBody>
      </p:sp>
      <p:sp>
        <p:nvSpPr>
          <p:cNvPr id="14363" name="Rectangle: Rounded Corners 53">
            <a:extLst>
              <a:ext uri="{FF2B5EF4-FFF2-40B4-BE49-F238E27FC236}">
                <a16:creationId xmlns:a16="http://schemas.microsoft.com/office/drawing/2014/main" id="{8DA8A9DB-1C85-413A-A686-FAAE5CCE8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4486879"/>
            <a:ext cx="925512" cy="2508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BNK</a:t>
            </a:r>
          </a:p>
        </p:txBody>
      </p:sp>
      <p:sp>
        <p:nvSpPr>
          <p:cNvPr id="14364" name="Rectangle: Rounded Corners 54">
            <a:extLst>
              <a:ext uri="{FF2B5EF4-FFF2-40B4-BE49-F238E27FC236}">
                <a16:creationId xmlns:a16="http://schemas.microsoft.com/office/drawing/2014/main" id="{0C1AB922-48B2-46AC-8B52-9819C911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4780566"/>
            <a:ext cx="925512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CCP</a:t>
            </a:r>
          </a:p>
        </p:txBody>
      </p:sp>
      <p:sp>
        <p:nvSpPr>
          <p:cNvPr id="14365" name="Rectangle: Rounded Corners 55">
            <a:extLst>
              <a:ext uri="{FF2B5EF4-FFF2-40B4-BE49-F238E27FC236}">
                <a16:creationId xmlns:a16="http://schemas.microsoft.com/office/drawing/2014/main" id="{98E24260-D855-4EC2-ADAD-4A3922F37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5367941"/>
            <a:ext cx="927100" cy="2508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GFU</a:t>
            </a:r>
          </a:p>
        </p:txBody>
      </p:sp>
      <p:sp>
        <p:nvSpPr>
          <p:cNvPr id="14366" name="Rectangle: Rounded Corners 56">
            <a:extLst>
              <a:ext uri="{FF2B5EF4-FFF2-40B4-BE49-F238E27FC236}">
                <a16:creationId xmlns:a16="http://schemas.microsoft.com/office/drawing/2014/main" id="{5C29E433-7D16-4A34-90DA-CAA333A5D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1" y="5656866"/>
            <a:ext cx="925513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IMEX</a:t>
            </a:r>
          </a:p>
        </p:txBody>
      </p:sp>
      <p:sp>
        <p:nvSpPr>
          <p:cNvPr id="14367" name="Rectangle: Rounded Corners 57">
            <a:extLst>
              <a:ext uri="{FF2B5EF4-FFF2-40B4-BE49-F238E27FC236}">
                <a16:creationId xmlns:a16="http://schemas.microsoft.com/office/drawing/2014/main" id="{202F98D3-5212-47D4-9EF4-E8AD22ABE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4183666"/>
            <a:ext cx="927100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GMI</a:t>
            </a:r>
          </a:p>
        </p:txBody>
      </p:sp>
      <p:sp>
        <p:nvSpPr>
          <p:cNvPr id="14368" name="Rectangle: Rounded Corners 58">
            <a:extLst>
              <a:ext uri="{FF2B5EF4-FFF2-40B4-BE49-F238E27FC236}">
                <a16:creationId xmlns:a16="http://schemas.microsoft.com/office/drawing/2014/main" id="{54EC4545-07C6-4ED9-B3E9-12849B3B0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5966429"/>
            <a:ext cx="925512" cy="2508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FPRO</a:t>
            </a:r>
          </a:p>
        </p:txBody>
      </p:sp>
      <p:sp>
        <p:nvSpPr>
          <p:cNvPr id="14369" name="Rectangle: Rounded Corners 60">
            <a:extLst>
              <a:ext uri="{FF2B5EF4-FFF2-40B4-BE49-F238E27FC236}">
                <a16:creationId xmlns:a16="http://schemas.microsoft.com/office/drawing/2014/main" id="{1785E3D9-FD81-4DBB-ACAE-A6A27D0DF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6" y="4497991"/>
            <a:ext cx="898525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GUT</a:t>
            </a:r>
          </a:p>
        </p:txBody>
      </p:sp>
      <p:sp>
        <p:nvSpPr>
          <p:cNvPr id="14370" name="Rectangle: Rounded Corners 61">
            <a:extLst>
              <a:ext uri="{FF2B5EF4-FFF2-40B4-BE49-F238E27FC236}">
                <a16:creationId xmlns:a16="http://schemas.microsoft.com/office/drawing/2014/main" id="{ACB3ACEB-A6F7-4E1D-9D82-F3CDDD77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4828191"/>
            <a:ext cx="992188" cy="4556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LRM/LRE/LAM/LCL/LTS</a:t>
            </a:r>
          </a:p>
        </p:txBody>
      </p:sp>
      <p:sp>
        <p:nvSpPr>
          <p:cNvPr id="14371" name="Rectangle: Rounded Corners 63">
            <a:extLst>
              <a:ext uri="{FF2B5EF4-FFF2-40B4-BE49-F238E27FC236}">
                <a16:creationId xmlns:a16="http://schemas.microsoft.com/office/drawing/2014/main" id="{CD508F1C-668C-4284-BEB6-8EF7E9721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5074253"/>
            <a:ext cx="900112" cy="25241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Vplus (UL)</a:t>
            </a:r>
          </a:p>
        </p:txBody>
      </p:sp>
      <p:sp>
        <p:nvSpPr>
          <p:cNvPr id="14372" name="Rectangle: Rounded Corners 64">
            <a:extLst>
              <a:ext uri="{FF2B5EF4-FFF2-40B4-BE49-F238E27FC236}">
                <a16:creationId xmlns:a16="http://schemas.microsoft.com/office/drawing/2014/main" id="{978634C7-3F1F-4CDA-B215-2E3F2E2E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9" y="5377466"/>
            <a:ext cx="898525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TZ</a:t>
            </a:r>
          </a:p>
        </p:txBody>
      </p:sp>
      <p:sp>
        <p:nvSpPr>
          <p:cNvPr id="14373" name="Rectangle: Rounded Corners 65">
            <a:extLst>
              <a:ext uri="{FF2B5EF4-FFF2-40B4-BE49-F238E27FC236}">
                <a16:creationId xmlns:a16="http://schemas.microsoft.com/office/drawing/2014/main" id="{9DBFD3D9-2B4C-4584-A6C5-9E5495182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5679091"/>
            <a:ext cx="900112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RE3</a:t>
            </a:r>
          </a:p>
        </p:txBody>
      </p:sp>
      <p:sp>
        <p:nvSpPr>
          <p:cNvPr id="14374" name="Rectangle: Rounded Corners 67">
            <a:extLst>
              <a:ext uri="{FF2B5EF4-FFF2-40B4-BE49-F238E27FC236}">
                <a16:creationId xmlns:a16="http://schemas.microsoft.com/office/drawing/2014/main" id="{00EED9F4-1491-4A1B-9DC7-BCE62361E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3" y="1273779"/>
            <a:ext cx="1308100" cy="623887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CD Staging</a:t>
            </a:r>
          </a:p>
        </p:txBody>
      </p:sp>
      <p:sp>
        <p:nvSpPr>
          <p:cNvPr id="14375" name="Rectangle 68">
            <a:extLst>
              <a:ext uri="{FF2B5EF4-FFF2-40B4-BE49-F238E27FC236}">
                <a16:creationId xmlns:a16="http://schemas.microsoft.com/office/drawing/2014/main" id="{CC8AE945-3036-47C6-8527-F1DF83505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6" y="926115"/>
            <a:ext cx="2066925" cy="3913188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4376" name="Rectangle: Rounded Corners 69">
            <a:extLst>
              <a:ext uri="{FF2B5EF4-FFF2-40B4-BE49-F238E27FC236}">
                <a16:creationId xmlns:a16="http://schemas.microsoft.com/office/drawing/2014/main" id="{50FF8D47-66AF-4210-AA9E-E0754E5A1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3051779"/>
            <a:ext cx="1341438" cy="623887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GDW</a:t>
            </a:r>
          </a:p>
        </p:txBody>
      </p:sp>
      <p:cxnSp>
        <p:nvCxnSpPr>
          <p:cNvPr id="14377" name="Connector: Elbow 71">
            <a:extLst>
              <a:ext uri="{FF2B5EF4-FFF2-40B4-BE49-F238E27FC236}">
                <a16:creationId xmlns:a16="http://schemas.microsoft.com/office/drawing/2014/main" id="{92493CE4-7209-490A-A75A-898F73F12C71}"/>
              </a:ext>
            </a:extLst>
          </p:cNvPr>
          <p:cNvCxnSpPr>
            <a:cxnSpLocks/>
            <a:endCxn id="14374" idx="1"/>
          </p:cNvCxnSpPr>
          <p:nvPr/>
        </p:nvCxnSpPr>
        <p:spPr bwMode="auto">
          <a:xfrm flipV="1">
            <a:off x="4114801" y="1584929"/>
            <a:ext cx="1262063" cy="12969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8" name="Straight Arrow Connector 83">
            <a:extLst>
              <a:ext uri="{FF2B5EF4-FFF2-40B4-BE49-F238E27FC236}">
                <a16:creationId xmlns:a16="http://schemas.microsoft.com/office/drawing/2014/main" id="{A063B1E3-8CBF-4094-A4AA-75391BF81611}"/>
              </a:ext>
            </a:extLst>
          </p:cNvPr>
          <p:cNvCxnSpPr>
            <a:cxnSpLocks/>
          </p:cNvCxnSpPr>
          <p:nvPr/>
        </p:nvCxnSpPr>
        <p:spPr bwMode="auto">
          <a:xfrm>
            <a:off x="5822951" y="1908778"/>
            <a:ext cx="11113" cy="11668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9" name="Rectangle 84">
            <a:extLst>
              <a:ext uri="{FF2B5EF4-FFF2-40B4-BE49-F238E27FC236}">
                <a16:creationId xmlns:a16="http://schemas.microsoft.com/office/drawing/2014/main" id="{48CF1482-C09C-45B3-B453-1A5E543C8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4" y="3997929"/>
            <a:ext cx="2573337" cy="243522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/>
          </a:p>
        </p:txBody>
      </p:sp>
      <p:cxnSp>
        <p:nvCxnSpPr>
          <p:cNvPr id="14380" name="Straight Arrow Connector 87">
            <a:extLst>
              <a:ext uri="{FF2B5EF4-FFF2-40B4-BE49-F238E27FC236}">
                <a16:creationId xmlns:a16="http://schemas.microsoft.com/office/drawing/2014/main" id="{A8ADC7CD-989D-4588-BE67-477556E6D0AA}"/>
              </a:ext>
            </a:extLst>
          </p:cNvPr>
          <p:cNvCxnSpPr>
            <a:cxnSpLocks/>
            <a:stCxn id="14379" idx="0"/>
            <a:endCxn id="14376" idx="2"/>
          </p:cNvCxnSpPr>
          <p:nvPr/>
        </p:nvCxnSpPr>
        <p:spPr bwMode="auto">
          <a:xfrm flipH="1" flipV="1">
            <a:off x="6022975" y="3675666"/>
            <a:ext cx="6350" cy="3222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1" name="Rectangle: Rounded Corners 89">
            <a:extLst>
              <a:ext uri="{FF2B5EF4-FFF2-40B4-BE49-F238E27FC236}">
                <a16:creationId xmlns:a16="http://schemas.microsoft.com/office/drawing/2014/main" id="{3C0D7A18-CFA6-4589-9D7A-6A62E6A05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1032479"/>
            <a:ext cx="925513" cy="2508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CBDINV</a:t>
            </a:r>
          </a:p>
        </p:txBody>
      </p:sp>
      <p:sp>
        <p:nvSpPr>
          <p:cNvPr id="14382" name="Rectangle: Rounded Corners 90">
            <a:extLst>
              <a:ext uri="{FF2B5EF4-FFF2-40B4-BE49-F238E27FC236}">
                <a16:creationId xmlns:a16="http://schemas.microsoft.com/office/drawing/2014/main" id="{88461B0D-91D6-4CE2-A219-E8C488B54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1334104"/>
            <a:ext cx="925513" cy="2508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CBHKSS</a:t>
            </a:r>
          </a:p>
        </p:txBody>
      </p:sp>
      <p:sp>
        <p:nvSpPr>
          <p:cNvPr id="14383" name="Rectangle: Rounded Corners 91">
            <a:extLst>
              <a:ext uri="{FF2B5EF4-FFF2-40B4-BE49-F238E27FC236}">
                <a16:creationId xmlns:a16="http://schemas.microsoft.com/office/drawing/2014/main" id="{DA2308B9-DA46-4F06-8F6E-B67523342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1627791"/>
            <a:ext cx="925513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CPMS</a:t>
            </a:r>
          </a:p>
        </p:txBody>
      </p:sp>
      <p:sp>
        <p:nvSpPr>
          <p:cNvPr id="14384" name="Rectangle: Rounded Corners 92">
            <a:extLst>
              <a:ext uri="{FF2B5EF4-FFF2-40B4-BE49-F238E27FC236}">
                <a16:creationId xmlns:a16="http://schemas.microsoft.com/office/drawing/2014/main" id="{06F9E8EB-CADE-412C-9E4D-8AB221BC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139" y="1921478"/>
            <a:ext cx="898525" cy="25241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TMS</a:t>
            </a:r>
          </a:p>
        </p:txBody>
      </p:sp>
      <p:sp>
        <p:nvSpPr>
          <p:cNvPr id="14385" name="Rectangle: Rounded Corners 93">
            <a:extLst>
              <a:ext uri="{FF2B5EF4-FFF2-40B4-BE49-F238E27FC236}">
                <a16:creationId xmlns:a16="http://schemas.microsoft.com/office/drawing/2014/main" id="{D2101ED6-B737-45A0-B6B4-891D91088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2470753"/>
            <a:ext cx="898525" cy="25241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HKCOLS</a:t>
            </a:r>
          </a:p>
        </p:txBody>
      </p:sp>
      <p:sp>
        <p:nvSpPr>
          <p:cNvPr id="14386" name="Rectangle 94">
            <a:extLst>
              <a:ext uri="{FF2B5EF4-FFF2-40B4-BE49-F238E27FC236}">
                <a16:creationId xmlns:a16="http://schemas.microsoft.com/office/drawing/2014/main" id="{A58D233D-6551-45B4-B8E7-87F3096CF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714" y="953104"/>
            <a:ext cx="1436687" cy="1271587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/>
          </a:p>
        </p:txBody>
      </p:sp>
      <p:cxnSp>
        <p:nvCxnSpPr>
          <p:cNvPr id="14387" name="Connector: Elbow 95">
            <a:extLst>
              <a:ext uri="{FF2B5EF4-FFF2-40B4-BE49-F238E27FC236}">
                <a16:creationId xmlns:a16="http://schemas.microsoft.com/office/drawing/2014/main" id="{51F7137F-80B9-4A98-9B85-91A21C5D9D2D}"/>
              </a:ext>
            </a:extLst>
          </p:cNvPr>
          <p:cNvCxnSpPr>
            <a:cxnSpLocks/>
            <a:stCxn id="14374" idx="3"/>
            <a:endCxn id="14386" idx="1"/>
          </p:cNvCxnSpPr>
          <p:nvPr/>
        </p:nvCxnSpPr>
        <p:spPr bwMode="auto">
          <a:xfrm>
            <a:off x="6684963" y="1584928"/>
            <a:ext cx="1936750" cy="4762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8" name="Connector: Elbow 98">
            <a:extLst>
              <a:ext uri="{FF2B5EF4-FFF2-40B4-BE49-F238E27FC236}">
                <a16:creationId xmlns:a16="http://schemas.microsoft.com/office/drawing/2014/main" id="{261599BA-29EE-41CB-AD4C-ABF0696794DE}"/>
              </a:ext>
            </a:extLst>
          </p:cNvPr>
          <p:cNvCxnSpPr>
            <a:cxnSpLocks/>
            <a:stCxn id="14376" idx="3"/>
            <a:endCxn id="14395" idx="1"/>
          </p:cNvCxnSpPr>
          <p:nvPr/>
        </p:nvCxnSpPr>
        <p:spPr bwMode="auto">
          <a:xfrm flipV="1">
            <a:off x="6694489" y="3359753"/>
            <a:ext cx="1927225" cy="4762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9" name="Straight Arrow Connector 102">
            <a:extLst>
              <a:ext uri="{FF2B5EF4-FFF2-40B4-BE49-F238E27FC236}">
                <a16:creationId xmlns:a16="http://schemas.microsoft.com/office/drawing/2014/main" id="{79F2BAB0-5DCC-4607-9D68-ACF947FC6C20}"/>
              </a:ext>
            </a:extLst>
          </p:cNvPr>
          <p:cNvCxnSpPr>
            <a:cxnSpLocks/>
          </p:cNvCxnSpPr>
          <p:nvPr/>
        </p:nvCxnSpPr>
        <p:spPr bwMode="auto">
          <a:xfrm flipV="1">
            <a:off x="6238875" y="1878616"/>
            <a:ext cx="0" cy="11906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90" name="Rectangle: Rounded Corners 106">
            <a:extLst>
              <a:ext uri="{FF2B5EF4-FFF2-40B4-BE49-F238E27FC236}">
                <a16:creationId xmlns:a16="http://schemas.microsoft.com/office/drawing/2014/main" id="{4CCF7D4B-C04B-453E-B069-67606DE61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2783491"/>
            <a:ext cx="898525" cy="2508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CEP</a:t>
            </a:r>
          </a:p>
        </p:txBody>
      </p:sp>
      <p:sp>
        <p:nvSpPr>
          <p:cNvPr id="14391" name="Rectangle: Rounded Corners 107">
            <a:extLst>
              <a:ext uri="{FF2B5EF4-FFF2-40B4-BE49-F238E27FC236}">
                <a16:creationId xmlns:a16="http://schemas.microsoft.com/office/drawing/2014/main" id="{935E9A48-8C33-4F81-B0D2-8198DE82E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3091466"/>
            <a:ext cx="898525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GCG</a:t>
            </a:r>
          </a:p>
        </p:txBody>
      </p:sp>
      <p:sp>
        <p:nvSpPr>
          <p:cNvPr id="14392" name="Rectangle: Rounded Corners 108">
            <a:extLst>
              <a:ext uri="{FF2B5EF4-FFF2-40B4-BE49-F238E27FC236}">
                <a16:creationId xmlns:a16="http://schemas.microsoft.com/office/drawing/2014/main" id="{D9537F76-D6B7-43C9-92AE-90A6BD069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4439" y="3423254"/>
            <a:ext cx="1019175" cy="2508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LAM/LRE/CCP</a:t>
            </a:r>
          </a:p>
        </p:txBody>
      </p:sp>
      <p:sp>
        <p:nvSpPr>
          <p:cNvPr id="14393" name="Rectangle: Rounded Corners 111">
            <a:extLst>
              <a:ext uri="{FF2B5EF4-FFF2-40B4-BE49-F238E27FC236}">
                <a16:creationId xmlns:a16="http://schemas.microsoft.com/office/drawing/2014/main" id="{C4D29AA1-3EA7-4C24-BAB4-28BE34E7B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076" y="3731228"/>
            <a:ext cx="898525" cy="25241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BDW</a:t>
            </a:r>
          </a:p>
        </p:txBody>
      </p:sp>
      <p:sp>
        <p:nvSpPr>
          <p:cNvPr id="14394" name="Rectangle: Rounded Corners 112">
            <a:extLst>
              <a:ext uri="{FF2B5EF4-FFF2-40B4-BE49-F238E27FC236}">
                <a16:creationId xmlns:a16="http://schemas.microsoft.com/office/drawing/2014/main" id="{2D31FE39-9B9A-4A45-81BA-6A3CD1A4E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076" y="4043966"/>
            <a:ext cx="898525" cy="2508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BIP</a:t>
            </a:r>
          </a:p>
        </p:txBody>
      </p:sp>
      <p:sp>
        <p:nvSpPr>
          <p:cNvPr id="14395" name="Rectangle 113">
            <a:extLst>
              <a:ext uri="{FF2B5EF4-FFF2-40B4-BE49-F238E27FC236}">
                <a16:creationId xmlns:a16="http://schemas.microsoft.com/office/drawing/2014/main" id="{418E6547-6184-4520-ADF6-D58950EDB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714" y="2340578"/>
            <a:ext cx="1431925" cy="20383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4396" name="Rectangle: Rounded Corners 118">
            <a:extLst>
              <a:ext uri="{FF2B5EF4-FFF2-40B4-BE49-F238E27FC236}">
                <a16:creationId xmlns:a16="http://schemas.microsoft.com/office/drawing/2014/main" id="{A6E0DEFF-F51C-4A29-B7A0-DC1D74760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4439" y="4605941"/>
            <a:ext cx="898525" cy="2508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GAS</a:t>
            </a:r>
          </a:p>
        </p:txBody>
      </p:sp>
      <p:sp>
        <p:nvSpPr>
          <p:cNvPr id="14397" name="Rectangle: Rounded Corners 120">
            <a:extLst>
              <a:ext uri="{FF2B5EF4-FFF2-40B4-BE49-F238E27FC236}">
                <a16:creationId xmlns:a16="http://schemas.microsoft.com/office/drawing/2014/main" id="{554A4993-1A9B-4F97-87AB-FE64499B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4439" y="4944078"/>
            <a:ext cx="898525" cy="25241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GB2</a:t>
            </a:r>
          </a:p>
        </p:txBody>
      </p:sp>
      <p:sp>
        <p:nvSpPr>
          <p:cNvPr id="14398" name="Rectangle: Rounded Corners 121">
            <a:extLst>
              <a:ext uri="{FF2B5EF4-FFF2-40B4-BE49-F238E27FC236}">
                <a16:creationId xmlns:a16="http://schemas.microsoft.com/office/drawing/2014/main" id="{5CCE13E5-132D-40E9-BC38-3CCF581AF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314" y="5285391"/>
            <a:ext cx="898525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GCI</a:t>
            </a:r>
          </a:p>
        </p:txBody>
      </p:sp>
      <p:sp>
        <p:nvSpPr>
          <p:cNvPr id="14399" name="Rectangle 122">
            <a:extLst>
              <a:ext uri="{FF2B5EF4-FFF2-40B4-BE49-F238E27FC236}">
                <a16:creationId xmlns:a16="http://schemas.microsoft.com/office/drawing/2014/main" id="{0EFDD62B-5DD3-46EE-8EAF-19B524B8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714" y="4477354"/>
            <a:ext cx="1431925" cy="211137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4400" name="Rectangle: Rounded Corners 123">
            <a:extLst>
              <a:ext uri="{FF2B5EF4-FFF2-40B4-BE49-F238E27FC236}">
                <a16:creationId xmlns:a16="http://schemas.microsoft.com/office/drawing/2014/main" id="{B63370A8-6442-4C6B-9FFA-F4B6CE5E8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189" y="5653691"/>
            <a:ext cx="898525" cy="2524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CDM</a:t>
            </a:r>
          </a:p>
        </p:txBody>
      </p:sp>
      <p:sp>
        <p:nvSpPr>
          <p:cNvPr id="14401" name="Rectangle: Rounded Corners 124">
            <a:extLst>
              <a:ext uri="{FF2B5EF4-FFF2-40B4-BE49-F238E27FC236}">
                <a16:creationId xmlns:a16="http://schemas.microsoft.com/office/drawing/2014/main" id="{ACDE848E-D1B6-4859-8E04-CCF6B3ED8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189" y="6010879"/>
            <a:ext cx="898525" cy="2889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1000">
                <a:latin typeface="Sum"/>
              </a:rPr>
              <a:t>Smart Workstation</a:t>
            </a:r>
          </a:p>
        </p:txBody>
      </p:sp>
      <p:sp>
        <p:nvSpPr>
          <p:cNvPr id="14402" name="TextBox 126">
            <a:extLst>
              <a:ext uri="{FF2B5EF4-FFF2-40B4-BE49-F238E27FC236}">
                <a16:creationId xmlns:a16="http://schemas.microsoft.com/office/drawing/2014/main" id="{2AC8C06F-693D-4B9A-A48B-4EA768FA2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9525" y="6126766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/>
              <a:t>……</a:t>
            </a:r>
          </a:p>
        </p:txBody>
      </p:sp>
      <p:cxnSp>
        <p:nvCxnSpPr>
          <p:cNvPr id="14403" name="Connector: Elbow 127">
            <a:extLst>
              <a:ext uri="{FF2B5EF4-FFF2-40B4-BE49-F238E27FC236}">
                <a16:creationId xmlns:a16="http://schemas.microsoft.com/office/drawing/2014/main" id="{C2A89E59-B857-4D1B-A295-734F7146CF30}"/>
              </a:ext>
            </a:extLst>
          </p:cNvPr>
          <p:cNvCxnSpPr>
            <a:cxnSpLocks/>
            <a:stCxn id="14376" idx="3"/>
            <a:endCxn id="14399" idx="1"/>
          </p:cNvCxnSpPr>
          <p:nvPr/>
        </p:nvCxnSpPr>
        <p:spPr bwMode="auto">
          <a:xfrm>
            <a:off x="6694489" y="3364516"/>
            <a:ext cx="1927225" cy="216852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04" name="矩形 5">
            <a:extLst>
              <a:ext uri="{FF2B5EF4-FFF2-40B4-BE49-F238E27FC236}">
                <a16:creationId xmlns:a16="http://schemas.microsoft.com/office/drawing/2014/main" id="{0771966C-8371-445C-BFC1-B76A758A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12" y="233965"/>
            <a:ext cx="4060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TW" b="0" dirty="0"/>
              <a:t>Data Warehouse Application</a:t>
            </a:r>
          </a:p>
        </p:txBody>
      </p:sp>
    </p:spTree>
    <p:extLst>
      <p:ext uri="{BB962C8B-B14F-4D97-AF65-F5344CB8AC3E}">
        <p14:creationId xmlns:p14="http://schemas.microsoft.com/office/powerpoint/2010/main" val="7681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5F7604C-A759-4DDE-9587-4006A1AFB3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26B89745-F2BE-47D3-82AE-DE95A3E5AEF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4692E34-3515-44BC-ADA7-6A58794DD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ETL Time Schedule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7AA0557-D18D-4A18-AB28-1C1D239C3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776414"/>
            <a:ext cx="8080375" cy="4319587"/>
          </a:xfrm>
        </p:spPr>
        <p:txBody>
          <a:bodyPr/>
          <a:lstStyle/>
          <a:p>
            <a:pPr lvl="4" eaLnBrk="1" hangingPunct="1"/>
            <a:endParaRPr lang="en-US" altLang="zh-CN">
              <a:ea typeface="SimSun" panose="02010600030101010101" pitchFamily="2" charset="-122"/>
            </a:endParaRPr>
          </a:p>
          <a:p>
            <a:pPr eaLnBrk="1" hangingPunct="1"/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15365" name="Line 5">
            <a:extLst>
              <a:ext uri="{FF2B5EF4-FFF2-40B4-BE49-F238E27FC236}">
                <a16:creationId xmlns:a16="http://schemas.microsoft.com/office/drawing/2014/main" id="{4917D120-FFA2-4097-96C1-3ADB1D742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825750"/>
            <a:ext cx="5943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2F0E7F91-2106-4258-97DB-3D7E99F69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700" y="2762250"/>
            <a:ext cx="1588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id="{04BF525A-86D0-4E29-AC73-8D148F280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2771776"/>
            <a:ext cx="1588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8">
            <a:extLst>
              <a:ext uri="{FF2B5EF4-FFF2-40B4-BE49-F238E27FC236}">
                <a16:creationId xmlns:a16="http://schemas.microsoft.com/office/drawing/2014/main" id="{10286DF7-33D1-40C6-BC8A-1CC1AE814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67225" y="2762251"/>
            <a:ext cx="1588" cy="157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Text Box 10">
            <a:extLst>
              <a:ext uri="{FF2B5EF4-FFF2-40B4-BE49-F238E27FC236}">
                <a16:creationId xmlns:a16="http://schemas.microsoft.com/office/drawing/2014/main" id="{4E2A333B-667B-4313-8842-F07DAA797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2581276"/>
            <a:ext cx="581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 b="0"/>
              <a:t>18:00</a:t>
            </a:r>
          </a:p>
        </p:txBody>
      </p:sp>
      <p:sp>
        <p:nvSpPr>
          <p:cNvPr id="15370" name="Text Box 11">
            <a:extLst>
              <a:ext uri="{FF2B5EF4-FFF2-40B4-BE49-F238E27FC236}">
                <a16:creationId xmlns:a16="http://schemas.microsoft.com/office/drawing/2014/main" id="{2A79DDCF-439A-4841-A8E9-74D071320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43176"/>
            <a:ext cx="6667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 b="0"/>
              <a:t>23:55</a:t>
            </a:r>
          </a:p>
        </p:txBody>
      </p:sp>
      <p:sp>
        <p:nvSpPr>
          <p:cNvPr id="15371" name="Text Box 12">
            <a:extLst>
              <a:ext uri="{FF2B5EF4-FFF2-40B4-BE49-F238E27FC236}">
                <a16:creationId xmlns:a16="http://schemas.microsoft.com/office/drawing/2014/main" id="{E0CE3A0E-6E3D-4D1B-94A8-C479D06CB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6" y="2505076"/>
            <a:ext cx="485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 b="0"/>
              <a:t>6:00</a:t>
            </a:r>
          </a:p>
        </p:txBody>
      </p:sp>
      <p:sp>
        <p:nvSpPr>
          <p:cNvPr id="15372" name="Line 14">
            <a:extLst>
              <a:ext uri="{FF2B5EF4-FFF2-40B4-BE49-F238E27FC236}">
                <a16:creationId xmlns:a16="http://schemas.microsoft.com/office/drawing/2014/main" id="{653B5709-5934-404B-9C23-595336BA8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4" y="2752725"/>
            <a:ext cx="1587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17">
            <a:extLst>
              <a:ext uri="{FF2B5EF4-FFF2-40B4-BE49-F238E27FC236}">
                <a16:creationId xmlns:a16="http://schemas.microsoft.com/office/drawing/2014/main" id="{20E3CE4E-E0E8-468A-BFFE-A7610D103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2752725"/>
            <a:ext cx="1588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Text Box 18">
            <a:extLst>
              <a:ext uri="{FF2B5EF4-FFF2-40B4-BE49-F238E27FC236}">
                <a16:creationId xmlns:a16="http://schemas.microsoft.com/office/drawing/2014/main" id="{5F24B9C1-161D-4BAB-BA8C-DB0E8D1EB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6" y="2498726"/>
            <a:ext cx="581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 b="0"/>
              <a:t>12:00</a:t>
            </a:r>
          </a:p>
        </p:txBody>
      </p:sp>
      <p:sp>
        <p:nvSpPr>
          <p:cNvPr id="15375" name="Text Box 19">
            <a:extLst>
              <a:ext uri="{FF2B5EF4-FFF2-40B4-BE49-F238E27FC236}">
                <a16:creationId xmlns:a16="http://schemas.microsoft.com/office/drawing/2014/main" id="{75E52F8E-AA65-44CD-8CDC-5B295A62B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89" y="2497138"/>
            <a:ext cx="555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 b="0"/>
              <a:t>23:00</a:t>
            </a:r>
          </a:p>
        </p:txBody>
      </p:sp>
      <p:sp>
        <p:nvSpPr>
          <p:cNvPr id="15376" name="Text Box 21">
            <a:extLst>
              <a:ext uri="{FF2B5EF4-FFF2-40B4-BE49-F238E27FC236}">
                <a16:creationId xmlns:a16="http://schemas.microsoft.com/office/drawing/2014/main" id="{466B7C9D-847B-46A9-A7D9-A0644364F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1" y="2505076"/>
            <a:ext cx="581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 b="0"/>
              <a:t>00:00</a:t>
            </a:r>
          </a:p>
        </p:txBody>
      </p:sp>
      <p:sp>
        <p:nvSpPr>
          <p:cNvPr id="15377" name="Line 22">
            <a:extLst>
              <a:ext uri="{FF2B5EF4-FFF2-40B4-BE49-F238E27FC236}">
                <a16:creationId xmlns:a16="http://schemas.microsoft.com/office/drawing/2014/main" id="{1E4CE397-49A2-4E88-9336-B714F729A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5538" y="3124200"/>
            <a:ext cx="754062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Text Box 23">
            <a:extLst>
              <a:ext uri="{FF2B5EF4-FFF2-40B4-BE49-F238E27FC236}">
                <a16:creationId xmlns:a16="http://schemas.microsoft.com/office/drawing/2014/main" id="{768E7985-C296-40E8-83E3-21FAC4AFD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24201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 b="0"/>
              <a:t>Banking loading</a:t>
            </a:r>
          </a:p>
        </p:txBody>
      </p:sp>
      <p:sp>
        <p:nvSpPr>
          <p:cNvPr id="15379" name="Text Box 25">
            <a:extLst>
              <a:ext uri="{FF2B5EF4-FFF2-40B4-BE49-F238E27FC236}">
                <a16:creationId xmlns:a16="http://schemas.microsoft.com/office/drawing/2014/main" id="{7935B406-A1DA-4F1F-ADEB-49E0A39C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3752850"/>
            <a:ext cx="24669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8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1000" b="0"/>
              <a:t>Single view</a:t>
            </a:r>
          </a:p>
        </p:txBody>
      </p:sp>
      <p:sp>
        <p:nvSpPr>
          <p:cNvPr id="15380" name="Line 31">
            <a:extLst>
              <a:ext uri="{FF2B5EF4-FFF2-40B4-BE49-F238E27FC236}">
                <a16:creationId xmlns:a16="http://schemas.microsoft.com/office/drawing/2014/main" id="{F23FA025-EC96-4BB0-A80B-48C8E63B6B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9563" y="5400675"/>
            <a:ext cx="304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Text Box 33">
            <a:extLst>
              <a:ext uri="{FF2B5EF4-FFF2-40B4-BE49-F238E27FC236}">
                <a16:creationId xmlns:a16="http://schemas.microsoft.com/office/drawing/2014/main" id="{3FA858C9-DE42-45B1-BD1A-1502355A1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5057776"/>
            <a:ext cx="16176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 b="0"/>
              <a:t>GAS </a:t>
            </a:r>
          </a:p>
        </p:txBody>
      </p:sp>
      <p:sp>
        <p:nvSpPr>
          <p:cNvPr id="15382" name="Line 35">
            <a:extLst>
              <a:ext uri="{FF2B5EF4-FFF2-40B4-BE49-F238E27FC236}">
                <a16:creationId xmlns:a16="http://schemas.microsoft.com/office/drawing/2014/main" id="{0834803C-EE33-477A-8F6D-52F400D1F9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5550" y="2552700"/>
            <a:ext cx="19050" cy="1790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Text Box 38">
            <a:extLst>
              <a:ext uri="{FF2B5EF4-FFF2-40B4-BE49-F238E27FC236}">
                <a16:creationId xmlns:a16="http://schemas.microsoft.com/office/drawing/2014/main" id="{4739F680-B467-435D-9C48-BF7816398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6" y="2047876"/>
            <a:ext cx="581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 b="0"/>
              <a:t>17:00</a:t>
            </a:r>
          </a:p>
        </p:txBody>
      </p:sp>
      <p:sp>
        <p:nvSpPr>
          <p:cNvPr id="15384" name="Text Box 40">
            <a:extLst>
              <a:ext uri="{FF2B5EF4-FFF2-40B4-BE49-F238E27FC236}">
                <a16:creationId xmlns:a16="http://schemas.microsoft.com/office/drawing/2014/main" id="{6C9949B8-86FC-4E1B-BE8F-895249D1E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6" y="3467101"/>
            <a:ext cx="561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 b="0"/>
              <a:t>GDW</a:t>
            </a:r>
          </a:p>
        </p:txBody>
      </p:sp>
      <p:sp>
        <p:nvSpPr>
          <p:cNvPr id="15385" name="Line 41">
            <a:extLst>
              <a:ext uri="{FF2B5EF4-FFF2-40B4-BE49-F238E27FC236}">
                <a16:creationId xmlns:a16="http://schemas.microsoft.com/office/drawing/2014/main" id="{EDA19B6D-08A8-4F46-8490-58C26AEEA8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543176"/>
            <a:ext cx="0" cy="27146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Text Box 42">
            <a:extLst>
              <a:ext uri="{FF2B5EF4-FFF2-40B4-BE49-F238E27FC236}">
                <a16:creationId xmlns:a16="http://schemas.microsoft.com/office/drawing/2014/main" id="{BD44350E-4244-4629-8BF2-2F1489C7C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133601"/>
            <a:ext cx="571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 b="0"/>
              <a:t>03:30</a:t>
            </a:r>
          </a:p>
        </p:txBody>
      </p:sp>
      <p:sp>
        <p:nvSpPr>
          <p:cNvPr id="15387" name="Line 43">
            <a:extLst>
              <a:ext uri="{FF2B5EF4-FFF2-40B4-BE49-F238E27FC236}">
                <a16:creationId xmlns:a16="http://schemas.microsoft.com/office/drawing/2014/main" id="{2D543FCA-0781-4856-B8DB-C9F170C3C4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362201"/>
            <a:ext cx="0" cy="2867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Text Box 44">
            <a:extLst>
              <a:ext uri="{FF2B5EF4-FFF2-40B4-BE49-F238E27FC236}">
                <a16:creationId xmlns:a16="http://schemas.microsoft.com/office/drawing/2014/main" id="{30135A97-3CC6-45A3-A7BC-199AE72D2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00" y="2133601"/>
            <a:ext cx="571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 b="0"/>
              <a:t>07:00</a:t>
            </a:r>
          </a:p>
        </p:txBody>
      </p:sp>
      <p:sp>
        <p:nvSpPr>
          <p:cNvPr id="15389" name="Text Box 45">
            <a:extLst>
              <a:ext uri="{FF2B5EF4-FFF2-40B4-BE49-F238E27FC236}">
                <a16:creationId xmlns:a16="http://schemas.microsoft.com/office/drawing/2014/main" id="{90D3BA5F-B0C0-4719-9E7C-2031433EE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3" y="5456239"/>
            <a:ext cx="838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 b="0"/>
              <a:t>CRM</a:t>
            </a:r>
          </a:p>
        </p:txBody>
      </p:sp>
      <p:sp>
        <p:nvSpPr>
          <p:cNvPr id="15390" name="Text Box 47">
            <a:extLst>
              <a:ext uri="{FF2B5EF4-FFF2-40B4-BE49-F238E27FC236}">
                <a16:creationId xmlns:a16="http://schemas.microsoft.com/office/drawing/2014/main" id="{8D06E6FF-0959-4A69-B3C8-37D4EAC28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278439"/>
            <a:ext cx="1143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 b="0"/>
              <a:t>Unica&amp; EPRC</a:t>
            </a:r>
          </a:p>
        </p:txBody>
      </p:sp>
      <p:sp>
        <p:nvSpPr>
          <p:cNvPr id="15391" name="Line 50">
            <a:extLst>
              <a:ext uri="{FF2B5EF4-FFF2-40B4-BE49-F238E27FC236}">
                <a16:creationId xmlns:a16="http://schemas.microsoft.com/office/drawing/2014/main" id="{5596A5F0-7048-4F8B-BD27-1CDFCB4BD4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67225" y="2743200"/>
            <a:ext cx="0" cy="2590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Line 46">
            <a:extLst>
              <a:ext uri="{FF2B5EF4-FFF2-40B4-BE49-F238E27FC236}">
                <a16:creationId xmlns:a16="http://schemas.microsoft.com/office/drawing/2014/main" id="{85657E94-CEFD-4AC6-B2D8-C5809E042F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733800"/>
            <a:ext cx="6858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1">
            <a:extLst>
              <a:ext uri="{FF2B5EF4-FFF2-40B4-BE49-F238E27FC236}">
                <a16:creationId xmlns:a16="http://schemas.microsoft.com/office/drawing/2014/main" id="{B24D85DF-2080-48F6-A01C-28FBF6F9F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429000"/>
            <a:ext cx="304800" cy="0"/>
          </a:xfrm>
          <a:prstGeom prst="line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/>
          </a:p>
        </p:txBody>
      </p:sp>
      <p:sp>
        <p:nvSpPr>
          <p:cNvPr id="15394" name="Line 50">
            <a:extLst>
              <a:ext uri="{FF2B5EF4-FFF2-40B4-BE49-F238E27FC236}">
                <a16:creationId xmlns:a16="http://schemas.microsoft.com/office/drawing/2014/main" id="{DD1D1F05-DF07-40A3-8A10-E279D2B1B1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743200"/>
            <a:ext cx="0" cy="2590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5" name="Line 31">
            <a:extLst>
              <a:ext uri="{FF2B5EF4-FFF2-40B4-BE49-F238E27FC236}">
                <a16:creationId xmlns:a16="http://schemas.microsoft.com/office/drawing/2014/main" id="{E73CDB38-39BC-445D-85E4-AB8E80A28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5181600"/>
            <a:ext cx="304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Text Box 45">
            <a:extLst>
              <a:ext uri="{FF2B5EF4-FFF2-40B4-BE49-F238E27FC236}">
                <a16:creationId xmlns:a16="http://schemas.microsoft.com/office/drawing/2014/main" id="{A6AD3D96-7DBC-408C-9DFD-45427B850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429001"/>
            <a:ext cx="838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000" b="0"/>
              <a:t>Credit Card</a:t>
            </a:r>
          </a:p>
        </p:txBody>
      </p:sp>
      <p:sp>
        <p:nvSpPr>
          <p:cNvPr id="15397" name="Line 46">
            <a:extLst>
              <a:ext uri="{FF2B5EF4-FFF2-40B4-BE49-F238E27FC236}">
                <a16:creationId xmlns:a16="http://schemas.microsoft.com/office/drawing/2014/main" id="{E9306579-D7D9-4177-AA31-05D591F3C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4350" y="4151313"/>
            <a:ext cx="19812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8" name="Text Box 25">
            <a:extLst>
              <a:ext uri="{FF2B5EF4-FFF2-40B4-BE49-F238E27FC236}">
                <a16:creationId xmlns:a16="http://schemas.microsoft.com/office/drawing/2014/main" id="{FB8E48B7-105F-4C04-A851-CD03866B8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4260850"/>
            <a:ext cx="24669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8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1000" b="0"/>
              <a:t>Backup Tables</a:t>
            </a:r>
          </a:p>
        </p:txBody>
      </p:sp>
      <p:sp>
        <p:nvSpPr>
          <p:cNvPr id="15399" name="Line 17">
            <a:extLst>
              <a:ext uri="{FF2B5EF4-FFF2-40B4-BE49-F238E27FC236}">
                <a16:creationId xmlns:a16="http://schemas.microsoft.com/office/drawing/2014/main" id="{C08196D1-2E39-470D-A1D3-3D5CC45D5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014" y="2743200"/>
            <a:ext cx="1587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6CB2B1F-B0BF-4979-B425-71084ED63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FS-LDM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7450927-E725-47FD-8557-04D59F68D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208F9A12-DB08-409E-9844-418186DBF4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880AE0AA-5550-4BE3-97E1-81BC77A0C79F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id="{CA897235-1DED-49F7-9540-3806FEF0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03" y="931332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25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" ma:contentTypeID="0x0101001E1C4733670BBA4FB751FEE0C9EF109106002741CF08311DE2418582C179C9A5D2D5" ma:contentTypeVersion="11" ma:contentTypeDescription="Team, department, function formal presentation &#10;Retention: 3 years once the document is moved to the records repository." ma:contentTypeScope="" ma:versionID="69b3fc1dbb2ac80d358578f6a34592ae">
  <xsd:schema xmlns:xsd="http://www.w3.org/2001/XMLSchema" xmlns:xs="http://www.w3.org/2001/XMLSchema" xmlns:p="http://schemas.microsoft.com/office/2006/metadata/properties" xmlns:ns1="http://schemas.microsoft.com/sharepoint/v3" xmlns:ns2="21c5917a-da52-46e9-b786-ef7e9914342e" xmlns:ns3="5664753d-6f6a-4a1f-b2d2-7109be7b84c7" xmlns:ns4="http://schemas.microsoft.com/sharepoint/v4" targetNamespace="http://schemas.microsoft.com/office/2006/metadata/properties" ma:root="true" ma:fieldsID="fd49d9170f9007f2abd001727b11b999" ns1:_="" ns2:_="" ns3:_="" ns4:_="">
    <xsd:import namespace="http://schemas.microsoft.com/sharepoint/v3"/>
    <xsd:import namespace="21c5917a-da52-46e9-b786-ef7e9914342e"/>
    <xsd:import namespace="5664753d-6f6a-4a1f-b2d2-7109be7b84c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Event_x0020_Name" minOccurs="0"/>
                <xsd:element ref="ns3:_dlc_DocId" minOccurs="0"/>
                <xsd:element ref="ns3:_dlc_DocIdUrl" minOccurs="0"/>
                <xsd:element ref="ns3:_dlc_DocIdPersistId" minOccurs="0"/>
                <xsd:element ref="ns4:IconOverlay" minOccurs="0"/>
                <xsd:element ref="ns1:_vti_ItemDeclaredRecord" minOccurs="0"/>
                <xsd:element ref="ns1:_vti_ItemHoldRecord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vti_ItemDeclaredRecord" ma:index="13" nillable="true" ma:displayName="Declared Inactive" ma:description="" ma:hidden="true" ma:internalName="_vti_ItemDeclaredRecord" ma:readOnly="true">
      <xsd:simpleType>
        <xsd:restriction base="dms:DateTime"/>
      </xsd:simpleType>
    </xsd:element>
    <xsd:element name="_vti_ItemHoldRecordStatus" ma:index="14" nillable="true" ma:displayName="Hold and Record Status" ma:decimals="0" ma:description="" ma:hidden="true" ma:indexed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5917a-da52-46e9-b786-ef7e9914342e" elementFormDefault="qualified">
    <xsd:import namespace="http://schemas.microsoft.com/office/2006/documentManagement/types"/>
    <xsd:import namespace="http://schemas.microsoft.com/office/infopath/2007/PartnerControls"/>
    <xsd:element name="Event_x0020_Name" ma:index="8" nillable="true" ma:displayName="Event Name" ma:format="Dropdown" ma:internalName="Event_x0020_Name">
      <xsd:simpleType>
        <xsd:union memberTypes="dms:Text">
          <xsd:simpleType>
            <xsd:restriction base="dms:Choice">
              <xsd:enumeration value="IBM RRM June 2011"/>
              <xsd:enumeration value="Survey"/>
              <xsd:enumeration value="IBM RRM June 2011"/>
              <xsd:enumeration value="PMI Mega Presentation"/>
              <xsd:enumeration value="IBM RRM November 2011"/>
              <xsd:enumeration value="IBM Engagement @ PMI"/>
              <xsd:enumeration value="Kolkata Visit - February 2012"/>
              <xsd:enumeration value="Kolkata Visit - October 30th, 2012"/>
              <xsd:enumeration value="Kolkata Visit - March 2013 - Jagtar handover"/>
              <xsd:enumeration value="PMI Audit - 2014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4753d-6f6a-4a1f-b2d2-7109be7b84c7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vent_x0020_Name xmlns="21c5917a-da52-46e9-b786-ef7e9914342e">PMI Senior Leadership Visit 2015</Event_x0020_Name>
    <IconOverlay xmlns="http://schemas.microsoft.com/sharepoint/v4" xsi:nil="true"/>
    <_dlc_DocId xmlns="5664753d-6f6a-4a1f-b2d2-7109be7b84c7">db24bcaf-1dff-4f2b-ab90-cca6fc2a305e</_dlc_DocId>
    <_dlc_DocIdUrl xmlns="5664753d-6f6a-4a1f-b2d2-7109be7b84c7">
      <Url>http://workpoint.pmiapps.biz/teams/ISTS1/IBM%20India%20Services/_layouts/DocIdRedir.aspx?ID=db24bcaf-1dff-4f2b-ab90-cca6fc2a305e</Url>
      <Description>db24bcaf-1dff-4f2b-ab90-cca6fc2a305e</Description>
    </_dlc_DocIdUrl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6776B4-8E86-4401-B805-DDB0F0362E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D9D654FB-291D-452D-8109-F5B965753EB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9D82FA2-6408-4828-ADC5-6283DAAD59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c5917a-da52-46e9-b786-ef7e9914342e"/>
    <ds:schemaRef ds:uri="5664753d-6f6a-4a1f-b2d2-7109be7b84c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697BF6A-F7B7-47C1-A0BD-C09393ED02E4}">
  <ds:schemaRefs>
    <ds:schemaRef ds:uri="http://purl.org/dc/terms/"/>
    <ds:schemaRef ds:uri="5664753d-6f6a-4a1f-b2d2-7109be7b84c7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schemas.microsoft.com/sharepoint/v4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1c5917a-da52-46e9-b786-ef7e9914342e"/>
  </ds:schemaRefs>
</ds:datastoreItem>
</file>

<file path=customXml/itemProps5.xml><?xml version="1.0" encoding="utf-8"?>
<ds:datastoreItem xmlns:ds="http://schemas.openxmlformats.org/officeDocument/2006/customXml" ds:itemID="{D9F10C1A-9A5C-4C54-A9A7-4E8C7CDD30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2740</Words>
  <Application>Microsoft Office PowerPoint</Application>
  <PresentationFormat>Widescreen</PresentationFormat>
  <Paragraphs>628</Paragraphs>
  <Slides>51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72" baseType="lpstr">
      <vt:lpstr>Adobe Fan Heiti Std B</vt:lpstr>
      <vt:lpstr>Gulim</vt:lpstr>
      <vt:lpstr>ＭＳ Ｐゴシック</vt:lpstr>
      <vt:lpstr>ＭＳ Ｐゴシック</vt:lpstr>
      <vt:lpstr>PMingLiU</vt:lpstr>
      <vt:lpstr>PMingLiU</vt:lpstr>
      <vt:lpstr>Sum</vt:lpstr>
      <vt:lpstr>가는각진제목체</vt:lpstr>
      <vt:lpstr>宋体</vt:lpstr>
      <vt:lpstr>宋体</vt:lpstr>
      <vt:lpstr>Arial</vt:lpstr>
      <vt:lpstr>Arial Black</vt:lpstr>
      <vt:lpstr>Arial Narrow</vt:lpstr>
      <vt:lpstr>Calibri</vt:lpstr>
      <vt:lpstr>Calibri Light</vt:lpstr>
      <vt:lpstr>Georgia</vt:lpstr>
      <vt:lpstr>Tahoma</vt:lpstr>
      <vt:lpstr>Times New Roman</vt:lpstr>
      <vt:lpstr>Wingdings</vt:lpstr>
      <vt:lpstr>Office Theme</vt:lpstr>
      <vt:lpstr>Worksheet</vt:lpstr>
      <vt:lpstr>PowerPoint Presentation</vt:lpstr>
      <vt:lpstr>Agenda</vt:lpstr>
      <vt:lpstr>PowerPoint Presentation</vt:lpstr>
      <vt:lpstr>Data Warehouse System Background</vt:lpstr>
      <vt:lpstr>Information Architecture</vt:lpstr>
      <vt:lpstr>PowerPoint Presentation</vt:lpstr>
      <vt:lpstr>PowerPoint Presentation</vt:lpstr>
      <vt:lpstr>ETL Time Schedule</vt:lpstr>
      <vt:lpstr>FS-LDM</vt:lpstr>
      <vt:lpstr>Overview of ‘TL’ in GDW</vt:lpstr>
      <vt:lpstr>High level job flow diagram </vt:lpstr>
      <vt:lpstr>Interface File Type (Basic)</vt:lpstr>
      <vt:lpstr>Interface File Type (Adv.)</vt:lpstr>
      <vt:lpstr>Input File Validation</vt:lpstr>
      <vt:lpstr>TL: Update MCIF</vt:lpstr>
      <vt:lpstr>Load - Replace</vt:lpstr>
      <vt:lpstr>Load - Append (Small)</vt:lpstr>
      <vt:lpstr>Load - Append (Large)</vt:lpstr>
      <vt:lpstr>Load - Upsert</vt:lpstr>
      <vt:lpstr>Load - Compact Upsert #1</vt:lpstr>
      <vt:lpstr>Single Customer View</vt:lpstr>
      <vt:lpstr>Gen. SCV tables</vt:lpstr>
      <vt:lpstr>Party</vt:lpstr>
      <vt:lpstr>Party_addr</vt:lpstr>
      <vt:lpstr>Party_phone</vt:lpstr>
      <vt:lpstr>Gen. SCV report to downstream system</vt:lpstr>
      <vt:lpstr>PowerPoint Presentation</vt:lpstr>
      <vt:lpstr>Unica Data Mart</vt:lpstr>
      <vt:lpstr>Logical Diagram for GAS(Unica)</vt:lpstr>
      <vt:lpstr>Unica Campaign Instruction</vt:lpstr>
      <vt:lpstr>CRM Data Mart</vt:lpstr>
      <vt:lpstr>Logical Diagram for GAS(CRM)</vt:lpstr>
      <vt:lpstr>CRM Batch Architecture</vt:lpstr>
      <vt:lpstr>Customer Demographics</vt:lpstr>
      <vt:lpstr>Customer information selection</vt:lpstr>
      <vt:lpstr>Product and account</vt:lpstr>
      <vt:lpstr>Account Details </vt:lpstr>
      <vt:lpstr>PowerPoint Presentation</vt:lpstr>
      <vt:lpstr>Master Data</vt:lpstr>
      <vt:lpstr>Alerts</vt:lpstr>
      <vt:lpstr>PowerPoint Presentation</vt:lpstr>
      <vt:lpstr>Hadoop Ecosystem</vt:lpstr>
      <vt:lpstr>BIP Regional Architecture</vt:lpstr>
      <vt:lpstr>GDW Online User Views Enablement in BIP</vt:lpstr>
      <vt:lpstr>Model Benefit / Complexity Matrix</vt:lpstr>
      <vt:lpstr>Customer &amp; Marketing Analytics – Micro Segmentation</vt:lpstr>
      <vt:lpstr>Customer &amp; Marketing Analytics – Cross Sell / Up Sell</vt:lpstr>
      <vt:lpstr>Channel Management – Call Center</vt:lpstr>
      <vt:lpstr>Risk &amp; Fraud Analytics – Fraud</vt:lpstr>
      <vt:lpstr>Operational Analytics – ATM Cash Optimization</vt:lpstr>
      <vt:lpstr>PowerPoint Presentation</vt:lpstr>
    </vt:vector>
  </TitlesOfParts>
  <Company>Philip Morris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Chakrabarti, Soumyajit (contracted)</dc:creator>
  <cp:lastModifiedBy>ZHI KUN ZHANG</cp:lastModifiedBy>
  <cp:revision>212</cp:revision>
  <dcterms:created xsi:type="dcterms:W3CDTF">2015-06-20T18:38:51Z</dcterms:created>
  <dcterms:modified xsi:type="dcterms:W3CDTF">2018-08-15T15:46:49Z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0x0101001E1C4733670BBA4FB751FEE0C9EF109106002741CF08311DE2418582C179C9A5D2D5</vt:lpwstr>
  </property>
  <property fmtid="{D5CDD505-2E9C-101B-9397-08002B2CF9AE}" pid="3" name="_dlc_DocIdItemGuid">
    <vt:lpwstr>412c1ebc-a06f-4041-8a07-3ec184c4a2d2</vt:lpwstr>
  </property>
</Properties>
</file>