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customXml/itemProps5.xml" ContentType="application/vnd.openxmlformats-officedocument.customXmlPropertie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69"/>
  </p:notesMasterIdLst>
  <p:handoutMasterIdLst>
    <p:handoutMasterId r:id="rId70"/>
  </p:handoutMasterIdLst>
  <p:sldIdLst>
    <p:sldId id="256" r:id="rId7"/>
    <p:sldId id="363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258" r:id="rId68"/>
  </p:sldIdLst>
  <p:sldSz cx="12192000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0424" autoAdjust="0"/>
  </p:normalViewPr>
  <p:slideViewPr>
    <p:cSldViewPr snapToGrid="0">
      <p:cViewPr>
        <p:scale>
          <a:sx n="60" d="100"/>
          <a:sy n="60" d="100"/>
        </p:scale>
        <p:origin x="-2514" y="-408"/>
      </p:cViewPr>
      <p:guideLst>
        <p:guide orient="horz" pos="26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-418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" Type="http://schemas.openxmlformats.org/officeDocument/2006/relationships/slide" Target="slides/slide1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7D1D-A729-4934-8BA1-1BFBBED341A9}" type="datetimeFigureOut">
              <a:rPr lang="zh-CN" altLang="en-US" smtClean="0"/>
              <a:pPr/>
              <a:t>2019/1/27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7200D-C83D-4FCF-AB1F-60B07F2229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DEE5F-1118-48E0-81FE-692E00CD7ED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7288" y="1143000"/>
            <a:ext cx="4543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1E28-DA07-4A05-AC37-6E5901D3F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14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1143000"/>
            <a:ext cx="4543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1E28-DA07-4A05-AC37-6E5901D3FA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171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D830146D-62A4-4F07-B2D7-4927287F8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A22B08-CA42-46E7-80F8-EA512D1E7FE8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C67CFA24-669C-4EEF-AE81-B7F886B0D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1143000"/>
            <a:ext cx="4543425" cy="30861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D4D5BA35-FB28-4D1B-A064-F6D3F0788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0182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NCR Proprietary and Confidential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4B0D1C15-ABCE-4E66-98D0-F228915658B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0863" y="304800"/>
            <a:ext cx="5832475" cy="3962400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5149"/>
            <a:ext cx="9144000" cy="288280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9"/>
            <a:ext cx="9144000" cy="19991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F113-3752-4F7D-B16D-74629D6A1E3E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294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F6A3-D4A4-4CF3-B800-006DC6F415E5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0601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40855"/>
            <a:ext cx="2628900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40855"/>
            <a:ext cx="7734300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13D2-52FF-4944-9DDB-EC0D54DD46A0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398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97" y="61336"/>
            <a:ext cx="10515600" cy="8665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97" y="1033584"/>
            <a:ext cx="10515600" cy="6518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BB5-5D65-446A-BAAC-4658617287D9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5633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64351"/>
            <a:ext cx="10515600" cy="344441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541353"/>
            <a:ext cx="10515600" cy="18113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B89-3E72-496B-B933-293D62FDC1E7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367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2963"/>
            <a:ext cx="5181600" cy="5945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12963"/>
            <a:ext cx="5181600" cy="5945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83A-3975-4B85-92DD-821BC6385291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16754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5"/>
            <a:ext cx="10515600" cy="16004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029849"/>
            <a:ext cx="5157787" cy="99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024646"/>
            <a:ext cx="515778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29849"/>
            <a:ext cx="5183188" cy="99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24646"/>
            <a:ext cx="5183188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29A8-CD69-469B-8BF5-AA315363FB5A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4432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7C61-602C-47C8-A15E-FEAA6C27909F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643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5AF6-E31D-432A-8AA1-339DC775BE4B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412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52028"/>
            <a:ext cx="3932237" cy="19320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484120"/>
            <a:ext cx="3932237" cy="46021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4BB-C559-484C-85AE-7F5E78E10827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16649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52028"/>
            <a:ext cx="3932237" cy="19320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484120"/>
            <a:ext cx="3932237" cy="46021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B2BB-00B2-41A1-8700-38330253A36B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1953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3997" y="61337"/>
            <a:ext cx="10515600" cy="1063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997" y="1366009"/>
            <a:ext cx="10515600" cy="5892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5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2548-51CF-4E0A-BD5B-EDFE88C3B6EA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5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436" y="7835489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572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7550" y="4739458"/>
            <a:ext cx="10840975" cy="61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72" tIns="29686" rIns="59372" bIns="29686">
            <a:spAutoFit/>
          </a:bodyPr>
          <a:lstStyle>
            <a:lvl1pPr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3600" b="1">
                <a:solidFill>
                  <a:schemeClr val="accent2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Introduction </a:t>
            </a:r>
            <a:r>
              <a:rPr lang="en-US" altLang="en-US" sz="3600" b="1" smtClean="0">
                <a:solidFill>
                  <a:schemeClr val="accent2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to Teradata </a:t>
            </a:r>
            <a:r>
              <a:rPr lang="en-US" altLang="en-US" sz="3600" b="1" smtClean="0">
                <a:solidFill>
                  <a:schemeClr val="accent2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d</a:t>
            </a:r>
            <a:r>
              <a:rPr lang="en-US" altLang="en-US" sz="3600" b="1" smtClean="0">
                <a:solidFill>
                  <a:schemeClr val="accent2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atabase </a:t>
            </a:r>
            <a:r>
              <a:rPr lang="en-US" altLang="en-US" sz="3600" b="1" smtClean="0">
                <a:solidFill>
                  <a:schemeClr val="accent2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3600" b="1" smtClean="0">
                <a:solidFill>
                  <a:schemeClr val="accent2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r</a:t>
            </a:r>
            <a:r>
              <a:rPr lang="en-US" altLang="en-US" sz="3600" b="1" smtClean="0">
                <a:solidFill>
                  <a:schemeClr val="accent2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ight</a:t>
            </a:r>
            <a:endParaRPr lang="en-GB" altLang="en-US" sz="3600" b="1" dirty="0">
              <a:solidFill>
                <a:schemeClr val="accent2"/>
              </a:solidFill>
              <a:latin typeface="Georgia" panose="02040502050405020303" pitchFamily="18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7F6271-0832-4BC1-BE12-A33212E20033}"/>
              </a:ext>
            </a:extLst>
          </p:cNvPr>
          <p:cNvSpPr txBox="1"/>
          <p:nvPr/>
        </p:nvSpPr>
        <p:spPr>
          <a:xfrm>
            <a:off x="8462074" y="6586894"/>
            <a:ext cx="2173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Sky Zhang</a:t>
            </a:r>
          </a:p>
          <a:p>
            <a:r>
              <a:rPr lang="en-US" smtClean="0"/>
              <a:t>skyzhang@ocbc.local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36224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Spool Space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03200" y="1472072"/>
            <a:ext cx="11988800" cy="6693324"/>
            <a:chOff x="96" y="768"/>
            <a:chExt cx="5664" cy="3492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288" y="768"/>
              <a:ext cx="5280" cy="337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90989" algn="l"/>
                </a:tabLst>
              </a:pP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CREATE USER Susan FROM CS_Users AS PERMANENT = 100e6 BYTES, </a:t>
              </a:r>
            </a:p>
            <a:p>
              <a:pPr>
                <a:tabLst>
                  <a:tab pos="590989" algn="l"/>
                </a:tabLst>
              </a:pP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	</a:t>
              </a:r>
              <a:r>
                <a:rPr lang="en-US" altLang="zh-CN">
                  <a:solidFill>
                    <a:srgbClr val="CC3300"/>
                  </a:solidFill>
                  <a:ea typeface="宋体" charset="-122"/>
                </a:rPr>
                <a:t>SPOOL = 500e6 BYTES</a:t>
              </a: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, PASSWORD = secret …</a:t>
              </a:r>
            </a:p>
          </p:txBody>
        </p:sp>
        <p:sp>
          <p:nvSpPr>
            <p:cNvPr id="11269" name="Text Box 62"/>
            <p:cNvSpPr txBox="1">
              <a:spLocks noChangeArrowheads="1"/>
            </p:cNvSpPr>
            <p:nvPr/>
          </p:nvSpPr>
          <p:spPr bwMode="auto">
            <a:xfrm>
              <a:off x="96" y="1584"/>
              <a:ext cx="6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Spool Space Limit per AMP</a:t>
              </a:r>
            </a:p>
          </p:txBody>
        </p:sp>
        <p:sp>
          <p:nvSpPr>
            <p:cNvPr id="11270" name="Text Box 63"/>
            <p:cNvSpPr txBox="1">
              <a:spLocks noChangeArrowheads="1"/>
            </p:cNvSpPr>
            <p:nvPr/>
          </p:nvSpPr>
          <p:spPr bwMode="auto">
            <a:xfrm>
              <a:off x="96" y="2274"/>
              <a:ext cx="5664" cy="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63530" indent="-363530">
                <a:spcBef>
                  <a:spcPct val="30000"/>
                </a:spcBef>
                <a:buSzPct val="120000"/>
                <a:buFontTx/>
                <a:buChar char="•"/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Spool space is work space acquired automatically by the system for intermediate query results or answer sets.</a:t>
              </a:r>
              <a:endParaRPr lang="en-US" altLang="zh-CN" sz="2300">
                <a:ea typeface="宋体" charset="-122"/>
              </a:endParaRPr>
            </a:p>
            <a:p>
              <a:pPr marL="958579" lvl="1" indent="-373684">
                <a:spcBef>
                  <a:spcPct val="30000"/>
                </a:spcBef>
                <a:buSzPct val="120000"/>
                <a:buFont typeface="Arial" charset="0"/>
                <a:buChar char="–"/>
              </a:pPr>
              <a:r>
                <a:rPr lang="en-US" altLang="zh-CN">
                  <a:ea typeface="宋体" charset="-122"/>
                </a:rPr>
                <a:t>SELECT statements generally use Spool space.</a:t>
              </a:r>
            </a:p>
            <a:p>
              <a:pPr marL="958579" lvl="1" indent="-373684">
                <a:spcBef>
                  <a:spcPct val="30000"/>
                </a:spcBef>
                <a:buSzPct val="120000"/>
                <a:buFont typeface="Arial" charset="0"/>
                <a:buChar char="–"/>
              </a:pPr>
              <a:r>
                <a:rPr lang="en-US" altLang="zh-CN">
                  <a:ea typeface="宋体" charset="-122"/>
                </a:rPr>
                <a:t>Only INSERT, UPDATE, and DELETE statements affect table contents.</a:t>
              </a:r>
            </a:p>
            <a:p>
              <a:pPr marL="363530" indent="-363530">
                <a:spcBef>
                  <a:spcPct val="40000"/>
                </a:spcBef>
                <a:buSzPct val="120000"/>
                <a:buFontTx/>
                <a:buChar char="•"/>
              </a:pPr>
              <a:r>
                <a:rPr lang="en-US" altLang="zh-CN" sz="2300">
                  <a:ea typeface="宋体" charset="-122"/>
                </a:rPr>
                <a:t>The Spool limit cannot exceed the Spool limit of the original owner.</a:t>
              </a:r>
            </a:p>
            <a:p>
              <a:pPr marL="363530" indent="-363530">
                <a:spcBef>
                  <a:spcPct val="40000"/>
                </a:spcBef>
                <a:buSzPct val="120000"/>
                <a:buFontTx/>
                <a:buChar char="•"/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The Spool limit is divided by the number of AMPS in the system, giving a per-AMP limit that cannot be exceeded.</a:t>
              </a:r>
            </a:p>
            <a:p>
              <a:pPr marL="958579" lvl="1" indent="-373684">
                <a:spcBef>
                  <a:spcPct val="20000"/>
                </a:spcBef>
                <a:buSzPct val="120000"/>
                <a:buFont typeface="Arial" charset="0"/>
                <a:buChar char="–"/>
              </a:pPr>
              <a:r>
                <a:rPr lang="en-US" altLang="zh-CN">
                  <a:ea typeface="宋体" charset="-122"/>
                </a:rPr>
                <a:t>"Insufficient Spool" errors often result from poorly distributed data or joins on columns with large numbers of non-unique values.</a:t>
              </a:r>
            </a:p>
            <a:p>
              <a:pPr marL="958579" lvl="1" indent="-373684">
                <a:spcBef>
                  <a:spcPct val="20000"/>
                </a:spcBef>
                <a:buSzPct val="120000"/>
                <a:buFont typeface="Arial" charset="0"/>
                <a:buChar char="–"/>
              </a:pPr>
              <a:r>
                <a:rPr lang="en-US" altLang="zh-CN">
                  <a:ea typeface="宋体" charset="-122"/>
                </a:rPr>
                <a:t>Keeping Spool rows small and few in number reduces Spool I/O.</a:t>
              </a:r>
            </a:p>
          </p:txBody>
        </p:sp>
        <p:grpSp>
          <p:nvGrpSpPr>
            <p:cNvPr id="3" name="Group 84"/>
            <p:cNvGrpSpPr>
              <a:grpSpLocks/>
            </p:cNvGrpSpPr>
            <p:nvPr/>
          </p:nvGrpSpPr>
          <p:grpSpPr bwMode="auto">
            <a:xfrm>
              <a:off x="816" y="1248"/>
              <a:ext cx="4350" cy="893"/>
              <a:chOff x="1104" y="1267"/>
              <a:chExt cx="4350" cy="893"/>
            </a:xfrm>
          </p:grpSpPr>
          <p:grpSp>
            <p:nvGrpSpPr>
              <p:cNvPr id="4" name="Group 82"/>
              <p:cNvGrpSpPr>
                <a:grpSpLocks/>
              </p:cNvGrpSpPr>
              <p:nvPr/>
            </p:nvGrpSpPr>
            <p:grpSpPr bwMode="auto">
              <a:xfrm>
                <a:off x="1104" y="1267"/>
                <a:ext cx="3486" cy="893"/>
                <a:chOff x="1104" y="1267"/>
                <a:chExt cx="3486" cy="893"/>
              </a:xfrm>
            </p:grpSpPr>
            <p:sp>
              <p:nvSpPr>
                <p:cNvPr id="11285" name="Line 6"/>
                <p:cNvSpPr>
                  <a:spLocks noChangeShapeType="1"/>
                </p:cNvSpPr>
                <p:nvPr/>
              </p:nvSpPr>
              <p:spPr bwMode="auto">
                <a:xfrm>
                  <a:off x="1776" y="145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536" y="1603"/>
                  <a:ext cx="462" cy="557"/>
                  <a:chOff x="450" y="4416"/>
                  <a:chExt cx="462" cy="557"/>
                </a:xfrm>
              </p:grpSpPr>
              <p:sp>
                <p:nvSpPr>
                  <p:cNvPr id="11337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416"/>
                    <a:ext cx="432" cy="557"/>
                  </a:xfrm>
                  <a:prstGeom prst="can">
                    <a:avLst>
                      <a:gd name="adj" fmla="val 32234"/>
                    </a:avLst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1133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" y="4608"/>
                    <a:ext cx="375" cy="193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>
                        <a:ea typeface="宋体" charset="-122"/>
                      </a:rPr>
                      <a:t>50 MB</a:t>
                    </a:r>
                  </a:p>
                </p:txBody>
              </p:sp>
              <p:sp>
                <p:nvSpPr>
                  <p:cNvPr id="1133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632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800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8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84" y="1267"/>
                  <a:ext cx="414" cy="19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AMP</a:t>
                  </a:r>
                </a:p>
              </p:txBody>
            </p:sp>
            <p:sp>
              <p:nvSpPr>
                <p:cNvPr id="11288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145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1968" y="1603"/>
                  <a:ext cx="462" cy="557"/>
                  <a:chOff x="450" y="4416"/>
                  <a:chExt cx="462" cy="557"/>
                </a:xfrm>
              </p:grpSpPr>
              <p:sp>
                <p:nvSpPr>
                  <p:cNvPr id="11333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416"/>
                    <a:ext cx="432" cy="557"/>
                  </a:xfrm>
                  <a:prstGeom prst="can">
                    <a:avLst>
                      <a:gd name="adj" fmla="val 32234"/>
                    </a:avLst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1133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" y="4608"/>
                    <a:ext cx="375" cy="193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>
                        <a:ea typeface="宋体" charset="-122"/>
                      </a:rPr>
                      <a:t>50 MB</a:t>
                    </a:r>
                  </a:p>
                </p:txBody>
              </p:sp>
              <p:sp>
                <p:nvSpPr>
                  <p:cNvPr id="1133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632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800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016" y="1267"/>
                  <a:ext cx="414" cy="19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AMP</a:t>
                  </a:r>
                </a:p>
              </p:txBody>
            </p:sp>
            <p:sp>
              <p:nvSpPr>
                <p:cNvPr id="11291" name="Line 20"/>
                <p:cNvSpPr>
                  <a:spLocks noChangeShapeType="1"/>
                </p:cNvSpPr>
                <p:nvPr/>
              </p:nvSpPr>
              <p:spPr bwMode="auto">
                <a:xfrm>
                  <a:off x="2640" y="145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21"/>
                <p:cNvGrpSpPr>
                  <a:grpSpLocks/>
                </p:cNvGrpSpPr>
                <p:nvPr/>
              </p:nvGrpSpPr>
              <p:grpSpPr bwMode="auto">
                <a:xfrm>
                  <a:off x="2400" y="1603"/>
                  <a:ext cx="462" cy="557"/>
                  <a:chOff x="450" y="4416"/>
                  <a:chExt cx="462" cy="557"/>
                </a:xfrm>
              </p:grpSpPr>
              <p:sp>
                <p:nvSpPr>
                  <p:cNvPr id="11329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416"/>
                    <a:ext cx="432" cy="557"/>
                  </a:xfrm>
                  <a:prstGeom prst="can">
                    <a:avLst>
                      <a:gd name="adj" fmla="val 32234"/>
                    </a:avLst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1133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" y="4608"/>
                    <a:ext cx="375" cy="193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>
                        <a:ea typeface="宋体" charset="-122"/>
                      </a:rPr>
                      <a:t>50 MB</a:t>
                    </a:r>
                  </a:p>
                </p:txBody>
              </p:sp>
              <p:sp>
                <p:nvSpPr>
                  <p:cNvPr id="1133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632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800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9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448" y="1267"/>
                  <a:ext cx="414" cy="19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AMP</a:t>
                  </a:r>
                </a:p>
              </p:txBody>
            </p:sp>
            <p:sp>
              <p:nvSpPr>
                <p:cNvPr id="11294" name="Line 27"/>
                <p:cNvSpPr>
                  <a:spLocks noChangeShapeType="1"/>
                </p:cNvSpPr>
                <p:nvPr/>
              </p:nvSpPr>
              <p:spPr bwMode="auto">
                <a:xfrm>
                  <a:off x="3072" y="145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" name="Group 28"/>
                <p:cNvGrpSpPr>
                  <a:grpSpLocks/>
                </p:cNvGrpSpPr>
                <p:nvPr/>
              </p:nvGrpSpPr>
              <p:grpSpPr bwMode="auto">
                <a:xfrm>
                  <a:off x="2832" y="1603"/>
                  <a:ext cx="462" cy="557"/>
                  <a:chOff x="450" y="4416"/>
                  <a:chExt cx="462" cy="557"/>
                </a:xfrm>
              </p:grpSpPr>
              <p:sp>
                <p:nvSpPr>
                  <p:cNvPr id="11325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416"/>
                    <a:ext cx="432" cy="557"/>
                  </a:xfrm>
                  <a:prstGeom prst="can">
                    <a:avLst>
                      <a:gd name="adj" fmla="val 32234"/>
                    </a:avLst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1132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" y="4608"/>
                    <a:ext cx="375" cy="193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>
                        <a:ea typeface="宋体" charset="-122"/>
                      </a:rPr>
                      <a:t>50 MB</a:t>
                    </a:r>
                  </a:p>
                </p:txBody>
              </p:sp>
              <p:sp>
                <p:nvSpPr>
                  <p:cNvPr id="1132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632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800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9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880" y="1267"/>
                  <a:ext cx="414" cy="19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AMP</a:t>
                  </a:r>
                </a:p>
              </p:txBody>
            </p:sp>
            <p:sp>
              <p:nvSpPr>
                <p:cNvPr id="11297" name="Line 34"/>
                <p:cNvSpPr>
                  <a:spLocks noChangeShapeType="1"/>
                </p:cNvSpPr>
                <p:nvPr/>
              </p:nvSpPr>
              <p:spPr bwMode="auto">
                <a:xfrm>
                  <a:off x="4368" y="145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35"/>
                <p:cNvGrpSpPr>
                  <a:grpSpLocks/>
                </p:cNvGrpSpPr>
                <p:nvPr/>
              </p:nvGrpSpPr>
              <p:grpSpPr bwMode="auto">
                <a:xfrm>
                  <a:off x="4128" y="1603"/>
                  <a:ext cx="462" cy="557"/>
                  <a:chOff x="450" y="4416"/>
                  <a:chExt cx="462" cy="557"/>
                </a:xfrm>
              </p:grpSpPr>
              <p:sp>
                <p:nvSpPr>
                  <p:cNvPr id="11321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416"/>
                    <a:ext cx="432" cy="557"/>
                  </a:xfrm>
                  <a:prstGeom prst="can">
                    <a:avLst>
                      <a:gd name="adj" fmla="val 32234"/>
                    </a:avLst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11322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" y="4608"/>
                    <a:ext cx="375" cy="193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>
                        <a:ea typeface="宋体" charset="-122"/>
                      </a:rPr>
                      <a:t>50 MB</a:t>
                    </a:r>
                  </a:p>
                </p:txBody>
              </p:sp>
              <p:sp>
                <p:nvSpPr>
                  <p:cNvPr id="1132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632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800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9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176" y="1267"/>
                  <a:ext cx="414" cy="19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AMP</a:t>
                  </a:r>
                </a:p>
              </p:txBody>
            </p:sp>
            <p:sp>
              <p:nvSpPr>
                <p:cNvPr id="11300" name="Line 41"/>
                <p:cNvSpPr>
                  <a:spLocks noChangeShapeType="1"/>
                </p:cNvSpPr>
                <p:nvPr/>
              </p:nvSpPr>
              <p:spPr bwMode="auto">
                <a:xfrm>
                  <a:off x="3936" y="145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42"/>
                <p:cNvGrpSpPr>
                  <a:grpSpLocks/>
                </p:cNvGrpSpPr>
                <p:nvPr/>
              </p:nvGrpSpPr>
              <p:grpSpPr bwMode="auto">
                <a:xfrm>
                  <a:off x="3696" y="1603"/>
                  <a:ext cx="462" cy="557"/>
                  <a:chOff x="450" y="4416"/>
                  <a:chExt cx="462" cy="557"/>
                </a:xfrm>
              </p:grpSpPr>
              <p:sp>
                <p:nvSpPr>
                  <p:cNvPr id="11317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416"/>
                    <a:ext cx="432" cy="557"/>
                  </a:xfrm>
                  <a:prstGeom prst="can">
                    <a:avLst>
                      <a:gd name="adj" fmla="val 32234"/>
                    </a:avLst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1131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" y="4608"/>
                    <a:ext cx="375" cy="193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>
                        <a:ea typeface="宋体" charset="-122"/>
                      </a:rPr>
                      <a:t>50 MB</a:t>
                    </a:r>
                  </a:p>
                </p:txBody>
              </p:sp>
              <p:sp>
                <p:nvSpPr>
                  <p:cNvPr id="1131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632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800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0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744" y="1267"/>
                  <a:ext cx="414" cy="19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AMP</a:t>
                  </a:r>
                </a:p>
              </p:txBody>
            </p:sp>
            <p:sp>
              <p:nvSpPr>
                <p:cNvPr id="11303" name="Line 48"/>
                <p:cNvSpPr>
                  <a:spLocks noChangeShapeType="1"/>
                </p:cNvSpPr>
                <p:nvPr/>
              </p:nvSpPr>
              <p:spPr bwMode="auto">
                <a:xfrm>
                  <a:off x="3504" y="145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49"/>
                <p:cNvGrpSpPr>
                  <a:grpSpLocks/>
                </p:cNvGrpSpPr>
                <p:nvPr/>
              </p:nvGrpSpPr>
              <p:grpSpPr bwMode="auto">
                <a:xfrm>
                  <a:off x="3264" y="1603"/>
                  <a:ext cx="462" cy="557"/>
                  <a:chOff x="450" y="4416"/>
                  <a:chExt cx="462" cy="557"/>
                </a:xfrm>
              </p:grpSpPr>
              <p:sp>
                <p:nvSpPr>
                  <p:cNvPr id="11313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4416"/>
                    <a:ext cx="432" cy="557"/>
                  </a:xfrm>
                  <a:prstGeom prst="can">
                    <a:avLst>
                      <a:gd name="adj" fmla="val 32234"/>
                    </a:avLst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11314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" y="4608"/>
                    <a:ext cx="375" cy="193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>
                        <a:ea typeface="宋体" charset="-122"/>
                      </a:rPr>
                      <a:t>50 MB</a:t>
                    </a:r>
                  </a:p>
                </p:txBody>
              </p:sp>
              <p:sp>
                <p:nvSpPr>
                  <p:cNvPr id="1131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632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4800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0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312" y="1267"/>
                  <a:ext cx="414" cy="19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AMP</a:t>
                  </a:r>
                </a:p>
              </p:txBody>
            </p:sp>
            <p:sp>
              <p:nvSpPr>
                <p:cNvPr id="11306" name="Line 55"/>
                <p:cNvSpPr>
                  <a:spLocks noChangeShapeType="1"/>
                </p:cNvSpPr>
                <p:nvPr/>
              </p:nvSpPr>
              <p:spPr bwMode="auto">
                <a:xfrm>
                  <a:off x="1344" y="1459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" name="Group 56"/>
                <p:cNvGrpSpPr>
                  <a:grpSpLocks/>
                </p:cNvGrpSpPr>
                <p:nvPr/>
              </p:nvGrpSpPr>
              <p:grpSpPr bwMode="auto">
                <a:xfrm>
                  <a:off x="1104" y="1603"/>
                  <a:ext cx="462" cy="557"/>
                  <a:chOff x="960" y="3504"/>
                  <a:chExt cx="462" cy="557"/>
                </a:xfrm>
              </p:grpSpPr>
              <p:sp>
                <p:nvSpPr>
                  <p:cNvPr id="11309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990" y="3504"/>
                    <a:ext cx="432" cy="557"/>
                  </a:xfrm>
                  <a:prstGeom prst="can">
                    <a:avLst>
                      <a:gd name="adj" fmla="val 32234"/>
                    </a:avLst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1131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3696"/>
                    <a:ext cx="375" cy="193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>
                        <a:ea typeface="宋体" charset="-122"/>
                      </a:rPr>
                      <a:t>50 MB</a:t>
                    </a:r>
                  </a:p>
                </p:txBody>
              </p:sp>
              <p:sp>
                <p:nvSpPr>
                  <p:cNvPr id="1131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990" y="3720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990" y="3888"/>
                    <a:ext cx="432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0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152" y="1267"/>
                  <a:ext cx="414" cy="19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AMP</a:t>
                  </a:r>
                  <a:endParaRPr lang="en-US" altLang="zh-CN" sz="3100">
                    <a:latin typeface="Times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13" name="Group 64"/>
              <p:cNvGrpSpPr>
                <a:grpSpLocks/>
              </p:cNvGrpSpPr>
              <p:nvPr/>
            </p:nvGrpSpPr>
            <p:grpSpPr bwMode="auto">
              <a:xfrm>
                <a:off x="4560" y="1603"/>
                <a:ext cx="462" cy="557"/>
                <a:chOff x="450" y="4416"/>
                <a:chExt cx="462" cy="557"/>
              </a:xfrm>
            </p:grpSpPr>
            <p:sp>
              <p:nvSpPr>
                <p:cNvPr id="11281" name="AutoShape 65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128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50 MB</a:t>
                  </a:r>
                </a:p>
              </p:txBody>
            </p:sp>
            <p:sp>
              <p:nvSpPr>
                <p:cNvPr id="11283" name="Line 67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4" name="Line 68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274" name="Text Box 69"/>
              <p:cNvSpPr txBox="1">
                <a:spLocks noChangeArrowheads="1"/>
              </p:cNvSpPr>
              <p:nvPr/>
            </p:nvSpPr>
            <p:spPr bwMode="auto">
              <a:xfrm>
                <a:off x="4608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grpSp>
            <p:nvGrpSpPr>
              <p:cNvPr id="14" name="Group 76"/>
              <p:cNvGrpSpPr>
                <a:grpSpLocks/>
              </p:cNvGrpSpPr>
              <p:nvPr/>
            </p:nvGrpSpPr>
            <p:grpSpPr bwMode="auto">
              <a:xfrm>
                <a:off x="4992" y="1603"/>
                <a:ext cx="462" cy="557"/>
                <a:chOff x="450" y="4416"/>
                <a:chExt cx="462" cy="557"/>
              </a:xfrm>
            </p:grpSpPr>
            <p:sp>
              <p:nvSpPr>
                <p:cNvPr id="11277" name="AutoShape 77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127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50 MB</a:t>
                  </a:r>
                </a:p>
              </p:txBody>
            </p:sp>
            <p:sp>
              <p:nvSpPr>
                <p:cNvPr id="11279" name="Line 79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0" name="Line 80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276" name="Text Box 81"/>
              <p:cNvSpPr txBox="1">
                <a:spLocks noChangeArrowheads="1"/>
              </p:cNvSpPr>
              <p:nvPr/>
            </p:nvSpPr>
            <p:spPr bwMode="auto">
              <a:xfrm>
                <a:off x="5040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</p:grpSp>
      </p:grpSp>
      <p:sp>
        <p:nvSpPr>
          <p:cNvPr id="77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Temporary Space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203200" y="1472071"/>
            <a:ext cx="11988800" cy="6831330"/>
            <a:chOff x="96" y="768"/>
            <a:chExt cx="5664" cy="3564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288" y="768"/>
              <a:ext cx="5280" cy="337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90989" algn="l"/>
                </a:tabLst>
              </a:pP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CREATE USER Susan FROM CS_Users AS PERMANENT = 100e6 BYTES, </a:t>
              </a:r>
            </a:p>
            <a:p>
              <a:pPr>
                <a:tabLst>
                  <a:tab pos="590989" algn="l"/>
                </a:tabLst>
              </a:pP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	SPOOL = 500e6 BYTES, </a:t>
              </a: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TEMPORARY = 150e6 BYTES</a:t>
              </a: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, PASSWORD = secret …</a:t>
              </a:r>
            </a:p>
          </p:txBody>
        </p:sp>
        <p:sp>
          <p:nvSpPr>
            <p:cNvPr id="12293" name="Text Box 62"/>
            <p:cNvSpPr txBox="1">
              <a:spLocks noChangeArrowheads="1"/>
            </p:cNvSpPr>
            <p:nvPr/>
          </p:nvSpPr>
          <p:spPr bwMode="auto">
            <a:xfrm>
              <a:off x="144" y="1536"/>
              <a:ext cx="720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Temporary Space Limit per AMP</a:t>
              </a:r>
            </a:p>
          </p:txBody>
        </p:sp>
        <p:sp>
          <p:nvSpPr>
            <p:cNvPr id="12294" name="Text Box 63"/>
            <p:cNvSpPr txBox="1">
              <a:spLocks noChangeArrowheads="1"/>
            </p:cNvSpPr>
            <p:nvPr/>
          </p:nvSpPr>
          <p:spPr bwMode="auto">
            <a:xfrm>
              <a:off x="96" y="2467"/>
              <a:ext cx="5664" cy="1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63530" indent="-36353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Temporary space is space acquired automatically by the system when a "Global Temporary" table is used and materialized. </a:t>
              </a:r>
              <a:endParaRPr lang="en-US" altLang="zh-CN" sz="2300">
                <a:ea typeface="宋体" charset="-122"/>
              </a:endParaRPr>
            </a:p>
            <a:p>
              <a:pPr marL="363530" indent="-36353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 sz="2300">
                  <a:ea typeface="宋体" charset="-122"/>
                </a:rPr>
                <a:t>The Temporary limit cannot exceed the Temporary limit of the original owner.</a:t>
              </a:r>
            </a:p>
            <a:p>
              <a:pPr marL="363530" indent="-36353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The Temporary limit is divided by the number of AMPS in the system, giving a per-AMP limit that cannot be exceeded.</a:t>
              </a:r>
            </a:p>
            <a:p>
              <a:pPr marL="954518" lvl="1" indent="-369622">
                <a:spcBef>
                  <a:spcPct val="35000"/>
                </a:spcBef>
                <a:buSzPct val="120000"/>
                <a:buFont typeface="Arial" charset="0"/>
                <a:buChar char="–"/>
              </a:pPr>
              <a:r>
                <a:rPr lang="en-US" altLang="zh-CN">
                  <a:ea typeface="宋体" charset="-122"/>
                </a:rPr>
                <a:t>"Insufficient Temporary" errors often result from poorly distributed data or joins on columns with large numbers of non-unique values.</a:t>
              </a:r>
            </a:p>
            <a:p>
              <a:pPr marL="363530" indent="-363530">
                <a:spcBef>
                  <a:spcPct val="100000"/>
                </a:spcBef>
                <a:buSzPct val="120000"/>
                <a:buFontTx/>
                <a:buChar char="•"/>
              </a:pPr>
              <a:r>
                <a:rPr lang="en-US" altLang="zh-CN" sz="2300">
                  <a:ea typeface="宋体" charset="-122"/>
                </a:rPr>
                <a:t>Note:  Volatile Temporary tables and derived tables utilize Spool space.</a:t>
              </a:r>
            </a:p>
          </p:txBody>
        </p:sp>
        <p:grpSp>
          <p:nvGrpSpPr>
            <p:cNvPr id="3" name="Group 78"/>
            <p:cNvGrpSpPr>
              <a:grpSpLocks/>
            </p:cNvGrpSpPr>
            <p:nvPr/>
          </p:nvGrpSpPr>
          <p:grpSpPr bwMode="auto">
            <a:xfrm>
              <a:off x="864" y="1248"/>
              <a:ext cx="4350" cy="894"/>
              <a:chOff x="1104" y="1266"/>
              <a:chExt cx="4350" cy="894"/>
            </a:xfrm>
          </p:grpSpPr>
          <p:sp>
            <p:nvSpPr>
              <p:cNvPr id="12296" name="Line 6"/>
              <p:cNvSpPr>
                <a:spLocks noChangeShapeType="1"/>
              </p:cNvSpPr>
              <p:nvPr/>
            </p:nvSpPr>
            <p:spPr bwMode="auto">
              <a:xfrm>
                <a:off x="1776" y="1459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536" y="1603"/>
                <a:ext cx="462" cy="557"/>
                <a:chOff x="450" y="4416"/>
                <a:chExt cx="462" cy="557"/>
              </a:xfrm>
            </p:grpSpPr>
            <p:sp>
              <p:nvSpPr>
                <p:cNvPr id="12362" name="AutoShape 8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6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64" name="Line 10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5" name="Line 11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29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2299" name="Line 13"/>
              <p:cNvSpPr>
                <a:spLocks noChangeShapeType="1"/>
              </p:cNvSpPr>
              <p:nvPr/>
            </p:nvSpPr>
            <p:spPr bwMode="auto">
              <a:xfrm>
                <a:off x="2208" y="1459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1968" y="1603"/>
                <a:ext cx="462" cy="557"/>
                <a:chOff x="450" y="4416"/>
                <a:chExt cx="462" cy="557"/>
              </a:xfrm>
            </p:grpSpPr>
            <p:sp>
              <p:nvSpPr>
                <p:cNvPr id="12358" name="AutoShape 15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5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60" name="Line 17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1" name="Line 18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01" name="Text Box 19"/>
              <p:cNvSpPr txBox="1">
                <a:spLocks noChangeArrowheads="1"/>
              </p:cNvSpPr>
              <p:nvPr/>
            </p:nvSpPr>
            <p:spPr bwMode="auto">
              <a:xfrm>
                <a:off x="2016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2302" name="Line 20"/>
              <p:cNvSpPr>
                <a:spLocks noChangeShapeType="1"/>
              </p:cNvSpPr>
              <p:nvPr/>
            </p:nvSpPr>
            <p:spPr bwMode="auto">
              <a:xfrm>
                <a:off x="2640" y="1459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400" y="1603"/>
                <a:ext cx="462" cy="557"/>
                <a:chOff x="450" y="4416"/>
                <a:chExt cx="462" cy="557"/>
              </a:xfrm>
            </p:grpSpPr>
            <p:sp>
              <p:nvSpPr>
                <p:cNvPr id="12354" name="AutoShape 22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5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56" name="Line 24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57" name="Line 25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04" name="Text Box 26"/>
              <p:cNvSpPr txBox="1">
                <a:spLocks noChangeArrowheads="1"/>
              </p:cNvSpPr>
              <p:nvPr/>
            </p:nvSpPr>
            <p:spPr bwMode="auto">
              <a:xfrm>
                <a:off x="2448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2305" name="Line 27"/>
              <p:cNvSpPr>
                <a:spLocks noChangeShapeType="1"/>
              </p:cNvSpPr>
              <p:nvPr/>
            </p:nvSpPr>
            <p:spPr bwMode="auto">
              <a:xfrm>
                <a:off x="3072" y="1459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2832" y="1603"/>
                <a:ext cx="462" cy="557"/>
                <a:chOff x="450" y="4416"/>
                <a:chExt cx="462" cy="557"/>
              </a:xfrm>
            </p:grpSpPr>
            <p:sp>
              <p:nvSpPr>
                <p:cNvPr id="12350" name="AutoShape 29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5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52" name="Line 31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53" name="Line 32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07" name="Text Box 33"/>
              <p:cNvSpPr txBox="1">
                <a:spLocks noChangeArrowheads="1"/>
              </p:cNvSpPr>
              <p:nvPr/>
            </p:nvSpPr>
            <p:spPr bwMode="auto">
              <a:xfrm>
                <a:off x="2880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2308" name="Line 34"/>
              <p:cNvSpPr>
                <a:spLocks noChangeShapeType="1"/>
              </p:cNvSpPr>
              <p:nvPr/>
            </p:nvSpPr>
            <p:spPr bwMode="auto">
              <a:xfrm>
                <a:off x="4368" y="1459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4128" y="1603"/>
                <a:ext cx="462" cy="557"/>
                <a:chOff x="450" y="4416"/>
                <a:chExt cx="462" cy="557"/>
              </a:xfrm>
            </p:grpSpPr>
            <p:sp>
              <p:nvSpPr>
                <p:cNvPr id="12346" name="AutoShape 36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4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48" name="Line 38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9" name="Line 39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10" name="Text Box 40"/>
              <p:cNvSpPr txBox="1">
                <a:spLocks noChangeArrowheads="1"/>
              </p:cNvSpPr>
              <p:nvPr/>
            </p:nvSpPr>
            <p:spPr bwMode="auto">
              <a:xfrm>
                <a:off x="4176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2311" name="Line 41"/>
              <p:cNvSpPr>
                <a:spLocks noChangeShapeType="1"/>
              </p:cNvSpPr>
              <p:nvPr/>
            </p:nvSpPr>
            <p:spPr bwMode="auto">
              <a:xfrm>
                <a:off x="3936" y="1459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42"/>
              <p:cNvGrpSpPr>
                <a:grpSpLocks/>
              </p:cNvGrpSpPr>
              <p:nvPr/>
            </p:nvGrpSpPr>
            <p:grpSpPr bwMode="auto">
              <a:xfrm>
                <a:off x="3696" y="1603"/>
                <a:ext cx="462" cy="557"/>
                <a:chOff x="450" y="4416"/>
                <a:chExt cx="462" cy="557"/>
              </a:xfrm>
            </p:grpSpPr>
            <p:sp>
              <p:nvSpPr>
                <p:cNvPr id="12342" name="AutoShape 43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4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44" name="Line 45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5" name="Line 46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13" name="Text Box 47"/>
              <p:cNvSpPr txBox="1">
                <a:spLocks noChangeArrowheads="1"/>
              </p:cNvSpPr>
              <p:nvPr/>
            </p:nvSpPr>
            <p:spPr bwMode="auto">
              <a:xfrm>
                <a:off x="3744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2314" name="Line 48"/>
              <p:cNvSpPr>
                <a:spLocks noChangeShapeType="1"/>
              </p:cNvSpPr>
              <p:nvPr/>
            </p:nvSpPr>
            <p:spPr bwMode="auto">
              <a:xfrm>
                <a:off x="3504" y="1459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49"/>
              <p:cNvGrpSpPr>
                <a:grpSpLocks/>
              </p:cNvGrpSpPr>
              <p:nvPr/>
            </p:nvGrpSpPr>
            <p:grpSpPr bwMode="auto">
              <a:xfrm>
                <a:off x="3264" y="1603"/>
                <a:ext cx="462" cy="557"/>
                <a:chOff x="450" y="4416"/>
                <a:chExt cx="462" cy="557"/>
              </a:xfrm>
            </p:grpSpPr>
            <p:sp>
              <p:nvSpPr>
                <p:cNvPr id="12338" name="AutoShape 50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3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40" name="Line 52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1" name="Line 53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16" name="Text Box 54"/>
              <p:cNvSpPr txBox="1">
                <a:spLocks noChangeArrowheads="1"/>
              </p:cNvSpPr>
              <p:nvPr/>
            </p:nvSpPr>
            <p:spPr bwMode="auto">
              <a:xfrm>
                <a:off x="3312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2317" name="Line 55"/>
              <p:cNvSpPr>
                <a:spLocks noChangeShapeType="1"/>
              </p:cNvSpPr>
              <p:nvPr/>
            </p:nvSpPr>
            <p:spPr bwMode="auto">
              <a:xfrm>
                <a:off x="1344" y="1459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56"/>
              <p:cNvGrpSpPr>
                <a:grpSpLocks/>
              </p:cNvGrpSpPr>
              <p:nvPr/>
            </p:nvGrpSpPr>
            <p:grpSpPr bwMode="auto">
              <a:xfrm>
                <a:off x="1104" y="1603"/>
                <a:ext cx="462" cy="557"/>
                <a:chOff x="960" y="3504"/>
                <a:chExt cx="462" cy="557"/>
              </a:xfrm>
            </p:grpSpPr>
            <p:sp>
              <p:nvSpPr>
                <p:cNvPr id="12334" name="AutoShape 57"/>
                <p:cNvSpPr>
                  <a:spLocks noChangeArrowheads="1"/>
                </p:cNvSpPr>
                <p:nvPr/>
              </p:nvSpPr>
              <p:spPr bwMode="auto">
                <a:xfrm>
                  <a:off x="990" y="3504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3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960" y="3696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36" name="Line 59"/>
                <p:cNvSpPr>
                  <a:spLocks noChangeShapeType="1"/>
                </p:cNvSpPr>
                <p:nvPr/>
              </p:nvSpPr>
              <p:spPr bwMode="auto">
                <a:xfrm>
                  <a:off x="990" y="372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7" name="Line 60"/>
                <p:cNvSpPr>
                  <a:spLocks noChangeShapeType="1"/>
                </p:cNvSpPr>
                <p:nvPr/>
              </p:nvSpPr>
              <p:spPr bwMode="auto">
                <a:xfrm>
                  <a:off x="990" y="3888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19" name="Text Box 61"/>
              <p:cNvSpPr txBox="1">
                <a:spLocks noChangeArrowheads="1"/>
              </p:cNvSpPr>
              <p:nvPr/>
            </p:nvSpPr>
            <p:spPr bwMode="auto">
              <a:xfrm>
                <a:off x="1152" y="1267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  <a:endParaRPr lang="en-US" altLang="zh-CN" sz="3100">
                  <a:latin typeface="Times" pitchFamily="18" charset="0"/>
                  <a:ea typeface="宋体" charset="-122"/>
                </a:endParaRPr>
              </a:p>
            </p:txBody>
          </p:sp>
          <p:sp>
            <p:nvSpPr>
              <p:cNvPr id="12320" name="Line 64"/>
              <p:cNvSpPr>
                <a:spLocks noChangeShapeType="1"/>
              </p:cNvSpPr>
              <p:nvPr/>
            </p:nvSpPr>
            <p:spPr bwMode="auto">
              <a:xfrm>
                <a:off x="4800" y="145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65"/>
              <p:cNvGrpSpPr>
                <a:grpSpLocks/>
              </p:cNvGrpSpPr>
              <p:nvPr/>
            </p:nvGrpSpPr>
            <p:grpSpPr bwMode="auto">
              <a:xfrm>
                <a:off x="4560" y="1602"/>
                <a:ext cx="462" cy="557"/>
                <a:chOff x="450" y="4416"/>
                <a:chExt cx="462" cy="557"/>
              </a:xfrm>
            </p:grpSpPr>
            <p:sp>
              <p:nvSpPr>
                <p:cNvPr id="12330" name="AutoShape 66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3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32" name="Line 68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3" name="Line 69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22" name="Text Box 70"/>
              <p:cNvSpPr txBox="1">
                <a:spLocks noChangeArrowheads="1"/>
              </p:cNvSpPr>
              <p:nvPr/>
            </p:nvSpPr>
            <p:spPr bwMode="auto">
              <a:xfrm>
                <a:off x="4608" y="1266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2323" name="Line 71"/>
              <p:cNvSpPr>
                <a:spLocks noChangeShapeType="1"/>
              </p:cNvSpPr>
              <p:nvPr/>
            </p:nvSpPr>
            <p:spPr bwMode="auto">
              <a:xfrm>
                <a:off x="5232" y="145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" name="Group 72"/>
              <p:cNvGrpSpPr>
                <a:grpSpLocks/>
              </p:cNvGrpSpPr>
              <p:nvPr/>
            </p:nvGrpSpPr>
            <p:grpSpPr bwMode="auto">
              <a:xfrm>
                <a:off x="4992" y="1602"/>
                <a:ext cx="462" cy="557"/>
                <a:chOff x="450" y="4416"/>
                <a:chExt cx="462" cy="557"/>
              </a:xfrm>
            </p:grpSpPr>
            <p:sp>
              <p:nvSpPr>
                <p:cNvPr id="12326" name="AutoShape 73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2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75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15 MB</a:t>
                  </a:r>
                </a:p>
              </p:txBody>
            </p:sp>
            <p:sp>
              <p:nvSpPr>
                <p:cNvPr id="12328" name="Line 75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9" name="Line 76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25" name="Text Box 77"/>
              <p:cNvSpPr txBox="1">
                <a:spLocks noChangeArrowheads="1"/>
              </p:cNvSpPr>
              <p:nvPr/>
            </p:nvSpPr>
            <p:spPr bwMode="auto">
              <a:xfrm>
                <a:off x="5040" y="1266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</p:grpSp>
      </p:grpSp>
      <p:sp>
        <p:nvSpPr>
          <p:cNvPr id="7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Creating Tables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03200" y="1161934"/>
            <a:ext cx="10838738" cy="7038734"/>
            <a:chOff x="96" y="672"/>
            <a:chExt cx="5232" cy="3641"/>
          </a:xfrm>
        </p:grpSpPr>
        <p:sp>
          <p:nvSpPr>
            <p:cNvPr id="13316" name="Rectangle 25"/>
            <p:cNvSpPr>
              <a:spLocks noChangeArrowheads="1"/>
            </p:cNvSpPr>
            <p:nvPr/>
          </p:nvSpPr>
          <p:spPr bwMode="auto">
            <a:xfrm>
              <a:off x="96" y="672"/>
              <a:ext cx="4416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10000"/>
                </a:spcBef>
                <a:tabLst>
                  <a:tab pos="363530" algn="l"/>
                </a:tabLst>
              </a:pPr>
              <a:r>
                <a:rPr lang="en-US" altLang="zh-CN" sz="2300">
                  <a:ea typeface="宋体" charset="-122"/>
                </a:rPr>
                <a:t>Creating a table requires ...</a:t>
              </a:r>
            </a:p>
            <a:p>
              <a:pPr>
                <a:spcBef>
                  <a:spcPct val="10000"/>
                </a:spcBef>
                <a:tabLst>
                  <a:tab pos="363530" algn="l"/>
                </a:tabLst>
              </a:pPr>
              <a:r>
                <a:rPr lang="en-US" altLang="zh-CN" sz="2300">
                  <a:ea typeface="宋体" charset="-122"/>
                </a:rPr>
                <a:t>	</a:t>
              </a:r>
              <a:r>
                <a:rPr lang="en-US" altLang="zh-CN">
                  <a:ea typeface="宋体" charset="-122"/>
                </a:rPr>
                <a:t>–  defining columns</a:t>
              </a:r>
            </a:p>
            <a:p>
              <a:pPr>
                <a:spcBef>
                  <a:spcPct val="10000"/>
                </a:spcBef>
                <a:tabLst>
                  <a:tab pos="363530" algn="l"/>
                </a:tabLst>
              </a:pPr>
              <a:r>
                <a:rPr lang="en-US" altLang="zh-CN">
                  <a:ea typeface="宋体" charset="-122"/>
                </a:rPr>
                <a:t>	–  assignment of a primary index (either by user or Teradata)</a:t>
              </a:r>
            </a:p>
            <a:p>
              <a:pPr>
                <a:spcBef>
                  <a:spcPct val="10000"/>
                </a:spcBef>
                <a:tabLst>
                  <a:tab pos="363530" algn="l"/>
                </a:tabLst>
              </a:pPr>
              <a:r>
                <a:rPr lang="en-US" altLang="zh-CN">
                  <a:ea typeface="宋体" charset="-122"/>
                </a:rPr>
                <a:t>	–  optional assignment of secondary indexes</a:t>
              </a:r>
            </a:p>
          </p:txBody>
        </p:sp>
        <p:sp>
          <p:nvSpPr>
            <p:cNvPr id="13317" name="Rectangle 26"/>
            <p:cNvSpPr>
              <a:spLocks noChangeArrowheads="1"/>
            </p:cNvSpPr>
            <p:nvPr/>
          </p:nvSpPr>
          <p:spPr bwMode="auto">
            <a:xfrm>
              <a:off x="1008" y="1480"/>
              <a:ext cx="3744" cy="1248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tabLst>
                  <a:tab pos="1462240" algn="l"/>
                  <a:tab pos="4313608" algn="l"/>
                </a:tabLst>
              </a:pPr>
              <a:r>
                <a:rPr lang="en-US" altLang="zh-CN">
                  <a:ea typeface="宋体" charset="-122"/>
                </a:rPr>
                <a:t>CREATE TABLE Employee</a:t>
              </a:r>
            </a:p>
            <a:p>
              <a:pPr>
                <a:spcBef>
                  <a:spcPct val="10000"/>
                </a:spcBef>
                <a:tabLst>
                  <a:tab pos="1462240" algn="l"/>
                  <a:tab pos="4313608" algn="l"/>
                </a:tabLst>
              </a:pPr>
              <a:r>
                <a:rPr lang="en-US" altLang="zh-CN">
                  <a:ea typeface="宋体" charset="-122"/>
                </a:rPr>
                <a:t>	(Employee_Number	INTEGER NOT NULL</a:t>
              </a:r>
              <a:br>
                <a:rPr lang="en-US" altLang="zh-CN">
                  <a:ea typeface="宋体" charset="-122"/>
                </a:rPr>
              </a:br>
              <a:r>
                <a:rPr lang="en-US" altLang="zh-CN">
                  <a:ea typeface="宋体" charset="-122"/>
                </a:rPr>
                <a:t>	,Last_Name	CHAR(20) NOT NULL</a:t>
              </a:r>
              <a:br>
                <a:rPr lang="en-US" altLang="zh-CN">
                  <a:ea typeface="宋体" charset="-122"/>
                </a:rPr>
              </a:br>
              <a:r>
                <a:rPr lang="en-US" altLang="zh-CN">
                  <a:ea typeface="宋体" charset="-122"/>
                </a:rPr>
                <a:t>	,First_Name	VARCHAR(20)</a:t>
              </a:r>
              <a:br>
                <a:rPr lang="en-US" altLang="zh-CN">
                  <a:ea typeface="宋体" charset="-122"/>
                </a:rPr>
              </a:br>
              <a:r>
                <a:rPr lang="en-US" altLang="zh-CN">
                  <a:ea typeface="宋体" charset="-122"/>
                </a:rPr>
                <a:t>	          :</a:t>
              </a:r>
            </a:p>
            <a:p>
              <a:pPr>
                <a:spcBef>
                  <a:spcPct val="10000"/>
                </a:spcBef>
                <a:tabLst>
                  <a:tab pos="1462240" algn="l"/>
                  <a:tab pos="4313608" algn="l"/>
                </a:tabLst>
              </a:pPr>
              <a:r>
                <a:rPr lang="en-US" altLang="zh-CN">
                  <a:ea typeface="宋体" charset="-122"/>
                </a:rPr>
                <a:t>	,Job_Code	CHAR(3))</a:t>
              </a:r>
            </a:p>
            <a:p>
              <a:pPr>
                <a:spcBef>
                  <a:spcPct val="10000"/>
                </a:spcBef>
                <a:tabLst>
                  <a:tab pos="1462240" algn="l"/>
                  <a:tab pos="4313608" algn="l"/>
                </a:tabLst>
              </a:pPr>
              <a:r>
                <a:rPr lang="en-US" altLang="zh-CN">
                  <a:ea typeface="宋体" charset="-122"/>
                </a:rPr>
                <a:t>	UNIQUE PRIMARY INDEX (Employee_Number)</a:t>
              </a:r>
              <a:br>
                <a:rPr lang="en-US" altLang="zh-CN">
                  <a:ea typeface="宋体" charset="-122"/>
                </a:rPr>
              </a:br>
              <a:r>
                <a:rPr lang="en-US" altLang="zh-CN">
                  <a:ea typeface="宋体" charset="-122"/>
                </a:rPr>
                <a:t>	INDEX (Last_Name) ;</a:t>
              </a:r>
            </a:p>
          </p:txBody>
        </p:sp>
        <p:sp>
          <p:nvSpPr>
            <p:cNvPr id="13318" name="Rectangle 27"/>
            <p:cNvSpPr>
              <a:spLocks noChangeArrowheads="1"/>
            </p:cNvSpPr>
            <p:nvPr/>
          </p:nvSpPr>
          <p:spPr bwMode="auto">
            <a:xfrm>
              <a:off x="1008" y="2352"/>
              <a:ext cx="70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tabLst>
                  <a:tab pos="950456" algn="l"/>
                </a:tabLst>
              </a:pPr>
              <a:r>
                <a:rPr lang="en-US" altLang="zh-CN" sz="1500">
                  <a:ea typeface="宋体" charset="-122"/>
                </a:rPr>
                <a:t>Primary	</a:t>
              </a:r>
              <a:r>
                <a:rPr lang="en-US" altLang="zh-CN" sz="1500">
                  <a:ea typeface="宋体" charset="-122"/>
                  <a:sym typeface="Symbol" pitchFamily="18" charset="2"/>
                </a:rPr>
                <a:t></a:t>
              </a:r>
              <a:endParaRPr lang="en-US" altLang="zh-CN" sz="1500">
                <a:ea typeface="宋体" charset="-122"/>
              </a:endParaRPr>
            </a:p>
            <a:p>
              <a:pPr>
                <a:spcBef>
                  <a:spcPct val="15000"/>
                </a:spcBef>
                <a:tabLst>
                  <a:tab pos="950456" algn="l"/>
                </a:tabLst>
              </a:pPr>
              <a:r>
                <a:rPr lang="en-US" altLang="zh-CN" sz="1500">
                  <a:ea typeface="宋体" charset="-122"/>
                </a:rPr>
                <a:t>Secondary	</a:t>
              </a:r>
              <a:r>
                <a:rPr lang="en-US" altLang="zh-CN" sz="1500">
                  <a:ea typeface="宋体" charset="-122"/>
                  <a:sym typeface="Symbol" pitchFamily="18" charset="2"/>
                </a:rPr>
                <a:t></a:t>
              </a:r>
            </a:p>
          </p:txBody>
        </p:sp>
        <p:sp>
          <p:nvSpPr>
            <p:cNvPr id="13319" name="Rectangle 28"/>
            <p:cNvSpPr>
              <a:spLocks noChangeArrowheads="1"/>
            </p:cNvSpPr>
            <p:nvPr/>
          </p:nvSpPr>
          <p:spPr bwMode="auto">
            <a:xfrm>
              <a:off x="96" y="2976"/>
              <a:ext cx="2592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Other database objects may be created or dropped as needed.</a:t>
              </a:r>
            </a:p>
          </p:txBody>
        </p:sp>
        <p:sp>
          <p:nvSpPr>
            <p:cNvPr id="13320" name="Rectangle 29"/>
            <p:cNvSpPr>
              <a:spLocks noChangeArrowheads="1"/>
            </p:cNvSpPr>
            <p:nvPr/>
          </p:nvSpPr>
          <p:spPr bwMode="auto">
            <a:xfrm>
              <a:off x="2880" y="2784"/>
              <a:ext cx="2217" cy="1071"/>
            </a:xfrm>
            <a:prstGeom prst="rect">
              <a:avLst/>
            </a:prstGeom>
            <a:solidFill>
              <a:srgbClr val="99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321" name="Rectangle 30"/>
            <p:cNvSpPr>
              <a:spLocks noChangeArrowheads="1"/>
            </p:cNvSpPr>
            <p:nvPr/>
          </p:nvSpPr>
          <p:spPr bwMode="auto">
            <a:xfrm>
              <a:off x="4032" y="2808"/>
              <a:ext cx="870" cy="1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4612" tIns="38100" rIns="74612" bIns="38100">
              <a:spAutoFit/>
            </a:bodyPr>
            <a:lstStyle/>
            <a:p>
              <a:pPr defTabSz="771738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Tables</a:t>
              </a:r>
            </a:p>
            <a:p>
              <a:pPr defTabSz="771738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Views</a:t>
              </a:r>
            </a:p>
            <a:p>
              <a:pPr defTabSz="771738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Macros</a:t>
              </a:r>
            </a:p>
            <a:p>
              <a:pPr defTabSz="771738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Triggers</a:t>
              </a:r>
            </a:p>
            <a:p>
              <a:pPr defTabSz="771738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Procedures</a:t>
              </a:r>
            </a:p>
            <a:p>
              <a:pPr defTabSz="771738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UDFs</a:t>
              </a:r>
            </a:p>
            <a:p>
              <a:pPr defTabSz="771738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Join/Hash Indexes</a:t>
              </a:r>
            </a:p>
          </p:txBody>
        </p:sp>
        <p:sp>
          <p:nvSpPr>
            <p:cNvPr id="13322" name="Rectangle 31"/>
            <p:cNvSpPr>
              <a:spLocks noChangeArrowheads="1"/>
            </p:cNvSpPr>
            <p:nvPr/>
          </p:nvSpPr>
          <p:spPr bwMode="auto">
            <a:xfrm>
              <a:off x="3072" y="3120"/>
              <a:ext cx="401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4612" tIns="38100" rIns="74612" bIns="38100">
              <a:spAutoFit/>
            </a:bodyPr>
            <a:lstStyle/>
            <a:p>
              <a:pPr defTabSz="771738">
                <a:lnSpc>
                  <a:spcPct val="120000"/>
                </a:lnSpc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CREATE</a:t>
              </a:r>
            </a:p>
            <a:p>
              <a:pPr defTabSz="771738">
                <a:lnSpc>
                  <a:spcPct val="120000"/>
                </a:lnSpc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DROP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3704" y="2816"/>
              <a:ext cx="184" cy="944"/>
              <a:chOff x="1409" y="4513"/>
              <a:chExt cx="120" cy="482"/>
            </a:xfrm>
          </p:grpSpPr>
          <p:sp>
            <p:nvSpPr>
              <p:cNvPr id="13331" name="Freeform 33"/>
              <p:cNvSpPr>
                <a:spLocks/>
              </p:cNvSpPr>
              <p:nvPr/>
            </p:nvSpPr>
            <p:spPr bwMode="auto">
              <a:xfrm>
                <a:off x="1409" y="4753"/>
                <a:ext cx="120" cy="242"/>
              </a:xfrm>
              <a:custGeom>
                <a:avLst/>
                <a:gdLst>
                  <a:gd name="T0" fmla="*/ 0 w 120"/>
                  <a:gd name="T1" fmla="*/ 238 h 242"/>
                  <a:gd name="T2" fmla="*/ 7 w 120"/>
                  <a:gd name="T3" fmla="*/ 241 h 242"/>
                  <a:gd name="T4" fmla="*/ 14 w 120"/>
                  <a:gd name="T5" fmla="*/ 241 h 242"/>
                  <a:gd name="T6" fmla="*/ 21 w 120"/>
                  <a:gd name="T7" fmla="*/ 241 h 242"/>
                  <a:gd name="T8" fmla="*/ 28 w 120"/>
                  <a:gd name="T9" fmla="*/ 241 h 242"/>
                  <a:gd name="T10" fmla="*/ 35 w 120"/>
                  <a:gd name="T11" fmla="*/ 238 h 242"/>
                  <a:gd name="T12" fmla="*/ 42 w 120"/>
                  <a:gd name="T13" fmla="*/ 233 h 242"/>
                  <a:gd name="T14" fmla="*/ 49 w 120"/>
                  <a:gd name="T15" fmla="*/ 229 h 242"/>
                  <a:gd name="T16" fmla="*/ 57 w 120"/>
                  <a:gd name="T17" fmla="*/ 222 h 242"/>
                  <a:gd name="T18" fmla="*/ 61 w 120"/>
                  <a:gd name="T19" fmla="*/ 215 h 242"/>
                  <a:gd name="T20" fmla="*/ 66 w 120"/>
                  <a:gd name="T21" fmla="*/ 207 h 242"/>
                  <a:gd name="T22" fmla="*/ 66 w 120"/>
                  <a:gd name="T23" fmla="*/ 200 h 242"/>
                  <a:gd name="T24" fmla="*/ 66 w 120"/>
                  <a:gd name="T25" fmla="*/ 193 h 242"/>
                  <a:gd name="T26" fmla="*/ 66 w 120"/>
                  <a:gd name="T27" fmla="*/ 186 h 242"/>
                  <a:gd name="T28" fmla="*/ 66 w 120"/>
                  <a:gd name="T29" fmla="*/ 179 h 242"/>
                  <a:gd name="T30" fmla="*/ 66 w 120"/>
                  <a:gd name="T31" fmla="*/ 172 h 242"/>
                  <a:gd name="T32" fmla="*/ 66 w 120"/>
                  <a:gd name="T33" fmla="*/ 165 h 242"/>
                  <a:gd name="T34" fmla="*/ 66 w 120"/>
                  <a:gd name="T35" fmla="*/ 158 h 242"/>
                  <a:gd name="T36" fmla="*/ 66 w 120"/>
                  <a:gd name="T37" fmla="*/ 151 h 242"/>
                  <a:gd name="T38" fmla="*/ 66 w 120"/>
                  <a:gd name="T39" fmla="*/ 144 h 242"/>
                  <a:gd name="T40" fmla="*/ 66 w 120"/>
                  <a:gd name="T41" fmla="*/ 137 h 242"/>
                  <a:gd name="T42" fmla="*/ 66 w 120"/>
                  <a:gd name="T43" fmla="*/ 129 h 242"/>
                  <a:gd name="T44" fmla="*/ 66 w 120"/>
                  <a:gd name="T45" fmla="*/ 122 h 242"/>
                  <a:gd name="T46" fmla="*/ 66 w 120"/>
                  <a:gd name="T47" fmla="*/ 115 h 242"/>
                  <a:gd name="T48" fmla="*/ 66 w 120"/>
                  <a:gd name="T49" fmla="*/ 108 h 242"/>
                  <a:gd name="T50" fmla="*/ 66 w 120"/>
                  <a:gd name="T51" fmla="*/ 101 h 242"/>
                  <a:gd name="T52" fmla="*/ 66 w 120"/>
                  <a:gd name="T53" fmla="*/ 94 h 242"/>
                  <a:gd name="T54" fmla="*/ 66 w 120"/>
                  <a:gd name="T55" fmla="*/ 87 h 242"/>
                  <a:gd name="T56" fmla="*/ 66 w 120"/>
                  <a:gd name="T57" fmla="*/ 80 h 242"/>
                  <a:gd name="T58" fmla="*/ 66 w 120"/>
                  <a:gd name="T59" fmla="*/ 73 h 242"/>
                  <a:gd name="T60" fmla="*/ 69 w 120"/>
                  <a:gd name="T61" fmla="*/ 66 h 242"/>
                  <a:gd name="T62" fmla="*/ 71 w 120"/>
                  <a:gd name="T63" fmla="*/ 59 h 242"/>
                  <a:gd name="T64" fmla="*/ 76 w 120"/>
                  <a:gd name="T65" fmla="*/ 51 h 242"/>
                  <a:gd name="T66" fmla="*/ 78 w 120"/>
                  <a:gd name="T67" fmla="*/ 44 h 242"/>
                  <a:gd name="T68" fmla="*/ 85 w 120"/>
                  <a:gd name="T69" fmla="*/ 37 h 242"/>
                  <a:gd name="T70" fmla="*/ 88 w 120"/>
                  <a:gd name="T71" fmla="*/ 30 h 242"/>
                  <a:gd name="T72" fmla="*/ 95 w 120"/>
                  <a:gd name="T73" fmla="*/ 25 h 242"/>
                  <a:gd name="T74" fmla="*/ 99 w 120"/>
                  <a:gd name="T75" fmla="*/ 18 h 242"/>
                  <a:gd name="T76" fmla="*/ 107 w 120"/>
                  <a:gd name="T77" fmla="*/ 14 h 242"/>
                  <a:gd name="T78" fmla="*/ 111 w 120"/>
                  <a:gd name="T79" fmla="*/ 7 h 242"/>
                  <a:gd name="T80" fmla="*/ 119 w 120"/>
                  <a:gd name="T81" fmla="*/ 0 h 24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0"/>
                  <a:gd name="T124" fmla="*/ 0 h 242"/>
                  <a:gd name="T125" fmla="*/ 120 w 120"/>
                  <a:gd name="T126" fmla="*/ 242 h 24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0" h="242">
                    <a:moveTo>
                      <a:pt x="0" y="238"/>
                    </a:moveTo>
                    <a:lnTo>
                      <a:pt x="7" y="241"/>
                    </a:lnTo>
                    <a:lnTo>
                      <a:pt x="14" y="241"/>
                    </a:lnTo>
                    <a:lnTo>
                      <a:pt x="21" y="241"/>
                    </a:lnTo>
                    <a:lnTo>
                      <a:pt x="28" y="241"/>
                    </a:lnTo>
                    <a:lnTo>
                      <a:pt x="35" y="238"/>
                    </a:lnTo>
                    <a:lnTo>
                      <a:pt x="42" y="233"/>
                    </a:lnTo>
                    <a:lnTo>
                      <a:pt x="49" y="229"/>
                    </a:lnTo>
                    <a:lnTo>
                      <a:pt x="57" y="222"/>
                    </a:lnTo>
                    <a:lnTo>
                      <a:pt x="61" y="215"/>
                    </a:lnTo>
                    <a:lnTo>
                      <a:pt x="66" y="207"/>
                    </a:lnTo>
                    <a:lnTo>
                      <a:pt x="66" y="200"/>
                    </a:lnTo>
                    <a:lnTo>
                      <a:pt x="66" y="193"/>
                    </a:lnTo>
                    <a:lnTo>
                      <a:pt x="66" y="186"/>
                    </a:lnTo>
                    <a:lnTo>
                      <a:pt x="66" y="179"/>
                    </a:lnTo>
                    <a:lnTo>
                      <a:pt x="66" y="172"/>
                    </a:lnTo>
                    <a:lnTo>
                      <a:pt x="66" y="165"/>
                    </a:lnTo>
                    <a:lnTo>
                      <a:pt x="66" y="158"/>
                    </a:lnTo>
                    <a:lnTo>
                      <a:pt x="66" y="151"/>
                    </a:lnTo>
                    <a:lnTo>
                      <a:pt x="66" y="144"/>
                    </a:lnTo>
                    <a:lnTo>
                      <a:pt x="66" y="137"/>
                    </a:lnTo>
                    <a:lnTo>
                      <a:pt x="66" y="129"/>
                    </a:lnTo>
                    <a:lnTo>
                      <a:pt x="66" y="122"/>
                    </a:lnTo>
                    <a:lnTo>
                      <a:pt x="66" y="115"/>
                    </a:lnTo>
                    <a:lnTo>
                      <a:pt x="66" y="108"/>
                    </a:lnTo>
                    <a:lnTo>
                      <a:pt x="66" y="101"/>
                    </a:lnTo>
                    <a:lnTo>
                      <a:pt x="66" y="94"/>
                    </a:lnTo>
                    <a:lnTo>
                      <a:pt x="66" y="87"/>
                    </a:lnTo>
                    <a:lnTo>
                      <a:pt x="66" y="80"/>
                    </a:lnTo>
                    <a:lnTo>
                      <a:pt x="66" y="73"/>
                    </a:lnTo>
                    <a:lnTo>
                      <a:pt x="69" y="66"/>
                    </a:lnTo>
                    <a:lnTo>
                      <a:pt x="71" y="59"/>
                    </a:lnTo>
                    <a:lnTo>
                      <a:pt x="76" y="51"/>
                    </a:lnTo>
                    <a:lnTo>
                      <a:pt x="78" y="44"/>
                    </a:lnTo>
                    <a:lnTo>
                      <a:pt x="85" y="37"/>
                    </a:lnTo>
                    <a:lnTo>
                      <a:pt x="88" y="30"/>
                    </a:lnTo>
                    <a:lnTo>
                      <a:pt x="95" y="25"/>
                    </a:lnTo>
                    <a:lnTo>
                      <a:pt x="99" y="18"/>
                    </a:lnTo>
                    <a:lnTo>
                      <a:pt x="107" y="14"/>
                    </a:lnTo>
                    <a:lnTo>
                      <a:pt x="111" y="7"/>
                    </a:lnTo>
                    <a:lnTo>
                      <a:pt x="119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332" name="Freeform 34"/>
              <p:cNvSpPr>
                <a:spLocks/>
              </p:cNvSpPr>
              <p:nvPr/>
            </p:nvSpPr>
            <p:spPr bwMode="auto">
              <a:xfrm>
                <a:off x="1409" y="4513"/>
                <a:ext cx="120" cy="242"/>
              </a:xfrm>
              <a:custGeom>
                <a:avLst/>
                <a:gdLst>
                  <a:gd name="T0" fmla="*/ 0 w 120"/>
                  <a:gd name="T1" fmla="*/ 2 h 242"/>
                  <a:gd name="T2" fmla="*/ 7 w 120"/>
                  <a:gd name="T3" fmla="*/ 0 h 242"/>
                  <a:gd name="T4" fmla="*/ 14 w 120"/>
                  <a:gd name="T5" fmla="*/ 0 h 242"/>
                  <a:gd name="T6" fmla="*/ 21 w 120"/>
                  <a:gd name="T7" fmla="*/ 0 h 242"/>
                  <a:gd name="T8" fmla="*/ 28 w 120"/>
                  <a:gd name="T9" fmla="*/ 0 h 242"/>
                  <a:gd name="T10" fmla="*/ 35 w 120"/>
                  <a:gd name="T11" fmla="*/ 2 h 242"/>
                  <a:gd name="T12" fmla="*/ 42 w 120"/>
                  <a:gd name="T13" fmla="*/ 7 h 242"/>
                  <a:gd name="T14" fmla="*/ 49 w 120"/>
                  <a:gd name="T15" fmla="*/ 11 h 242"/>
                  <a:gd name="T16" fmla="*/ 57 w 120"/>
                  <a:gd name="T17" fmla="*/ 18 h 242"/>
                  <a:gd name="T18" fmla="*/ 61 w 120"/>
                  <a:gd name="T19" fmla="*/ 25 h 242"/>
                  <a:gd name="T20" fmla="*/ 66 w 120"/>
                  <a:gd name="T21" fmla="*/ 33 h 242"/>
                  <a:gd name="T22" fmla="*/ 66 w 120"/>
                  <a:gd name="T23" fmla="*/ 40 h 242"/>
                  <a:gd name="T24" fmla="*/ 66 w 120"/>
                  <a:gd name="T25" fmla="*/ 47 h 242"/>
                  <a:gd name="T26" fmla="*/ 66 w 120"/>
                  <a:gd name="T27" fmla="*/ 54 h 242"/>
                  <a:gd name="T28" fmla="*/ 66 w 120"/>
                  <a:gd name="T29" fmla="*/ 61 h 242"/>
                  <a:gd name="T30" fmla="*/ 66 w 120"/>
                  <a:gd name="T31" fmla="*/ 68 h 242"/>
                  <a:gd name="T32" fmla="*/ 66 w 120"/>
                  <a:gd name="T33" fmla="*/ 75 h 242"/>
                  <a:gd name="T34" fmla="*/ 66 w 120"/>
                  <a:gd name="T35" fmla="*/ 82 h 242"/>
                  <a:gd name="T36" fmla="*/ 66 w 120"/>
                  <a:gd name="T37" fmla="*/ 89 h 242"/>
                  <a:gd name="T38" fmla="*/ 66 w 120"/>
                  <a:gd name="T39" fmla="*/ 96 h 242"/>
                  <a:gd name="T40" fmla="*/ 66 w 120"/>
                  <a:gd name="T41" fmla="*/ 103 h 242"/>
                  <a:gd name="T42" fmla="*/ 66 w 120"/>
                  <a:gd name="T43" fmla="*/ 111 h 242"/>
                  <a:gd name="T44" fmla="*/ 66 w 120"/>
                  <a:gd name="T45" fmla="*/ 118 h 242"/>
                  <a:gd name="T46" fmla="*/ 66 w 120"/>
                  <a:gd name="T47" fmla="*/ 125 h 242"/>
                  <a:gd name="T48" fmla="*/ 66 w 120"/>
                  <a:gd name="T49" fmla="*/ 132 h 242"/>
                  <a:gd name="T50" fmla="*/ 66 w 120"/>
                  <a:gd name="T51" fmla="*/ 139 h 242"/>
                  <a:gd name="T52" fmla="*/ 66 w 120"/>
                  <a:gd name="T53" fmla="*/ 146 h 242"/>
                  <a:gd name="T54" fmla="*/ 66 w 120"/>
                  <a:gd name="T55" fmla="*/ 153 h 242"/>
                  <a:gd name="T56" fmla="*/ 66 w 120"/>
                  <a:gd name="T57" fmla="*/ 160 h 242"/>
                  <a:gd name="T58" fmla="*/ 66 w 120"/>
                  <a:gd name="T59" fmla="*/ 167 h 242"/>
                  <a:gd name="T60" fmla="*/ 69 w 120"/>
                  <a:gd name="T61" fmla="*/ 174 h 242"/>
                  <a:gd name="T62" fmla="*/ 71 w 120"/>
                  <a:gd name="T63" fmla="*/ 181 h 242"/>
                  <a:gd name="T64" fmla="*/ 76 w 120"/>
                  <a:gd name="T65" fmla="*/ 189 h 242"/>
                  <a:gd name="T66" fmla="*/ 78 w 120"/>
                  <a:gd name="T67" fmla="*/ 196 h 242"/>
                  <a:gd name="T68" fmla="*/ 85 w 120"/>
                  <a:gd name="T69" fmla="*/ 203 h 242"/>
                  <a:gd name="T70" fmla="*/ 88 w 120"/>
                  <a:gd name="T71" fmla="*/ 210 h 242"/>
                  <a:gd name="T72" fmla="*/ 95 w 120"/>
                  <a:gd name="T73" fmla="*/ 215 h 242"/>
                  <a:gd name="T74" fmla="*/ 99 w 120"/>
                  <a:gd name="T75" fmla="*/ 222 h 242"/>
                  <a:gd name="T76" fmla="*/ 107 w 120"/>
                  <a:gd name="T77" fmla="*/ 226 h 242"/>
                  <a:gd name="T78" fmla="*/ 111 w 120"/>
                  <a:gd name="T79" fmla="*/ 233 h 242"/>
                  <a:gd name="T80" fmla="*/ 119 w 120"/>
                  <a:gd name="T81" fmla="*/ 241 h 24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0"/>
                  <a:gd name="T124" fmla="*/ 0 h 242"/>
                  <a:gd name="T125" fmla="*/ 120 w 120"/>
                  <a:gd name="T126" fmla="*/ 242 h 24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0" h="242">
                    <a:moveTo>
                      <a:pt x="0" y="2"/>
                    </a:moveTo>
                    <a:lnTo>
                      <a:pt x="7" y="0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5" y="2"/>
                    </a:lnTo>
                    <a:lnTo>
                      <a:pt x="42" y="7"/>
                    </a:lnTo>
                    <a:lnTo>
                      <a:pt x="49" y="11"/>
                    </a:lnTo>
                    <a:lnTo>
                      <a:pt x="57" y="18"/>
                    </a:lnTo>
                    <a:lnTo>
                      <a:pt x="61" y="25"/>
                    </a:lnTo>
                    <a:lnTo>
                      <a:pt x="66" y="33"/>
                    </a:lnTo>
                    <a:lnTo>
                      <a:pt x="66" y="40"/>
                    </a:lnTo>
                    <a:lnTo>
                      <a:pt x="66" y="47"/>
                    </a:lnTo>
                    <a:lnTo>
                      <a:pt x="66" y="54"/>
                    </a:lnTo>
                    <a:lnTo>
                      <a:pt x="66" y="61"/>
                    </a:lnTo>
                    <a:lnTo>
                      <a:pt x="66" y="68"/>
                    </a:lnTo>
                    <a:lnTo>
                      <a:pt x="66" y="75"/>
                    </a:lnTo>
                    <a:lnTo>
                      <a:pt x="66" y="82"/>
                    </a:lnTo>
                    <a:lnTo>
                      <a:pt x="66" y="89"/>
                    </a:lnTo>
                    <a:lnTo>
                      <a:pt x="66" y="96"/>
                    </a:lnTo>
                    <a:lnTo>
                      <a:pt x="66" y="103"/>
                    </a:lnTo>
                    <a:lnTo>
                      <a:pt x="66" y="111"/>
                    </a:lnTo>
                    <a:lnTo>
                      <a:pt x="66" y="118"/>
                    </a:lnTo>
                    <a:lnTo>
                      <a:pt x="66" y="125"/>
                    </a:lnTo>
                    <a:lnTo>
                      <a:pt x="66" y="132"/>
                    </a:lnTo>
                    <a:lnTo>
                      <a:pt x="66" y="139"/>
                    </a:lnTo>
                    <a:lnTo>
                      <a:pt x="66" y="146"/>
                    </a:lnTo>
                    <a:lnTo>
                      <a:pt x="66" y="153"/>
                    </a:lnTo>
                    <a:lnTo>
                      <a:pt x="66" y="160"/>
                    </a:lnTo>
                    <a:lnTo>
                      <a:pt x="66" y="167"/>
                    </a:lnTo>
                    <a:lnTo>
                      <a:pt x="69" y="174"/>
                    </a:lnTo>
                    <a:lnTo>
                      <a:pt x="71" y="181"/>
                    </a:lnTo>
                    <a:lnTo>
                      <a:pt x="76" y="189"/>
                    </a:lnTo>
                    <a:lnTo>
                      <a:pt x="78" y="196"/>
                    </a:lnTo>
                    <a:lnTo>
                      <a:pt x="85" y="203"/>
                    </a:lnTo>
                    <a:lnTo>
                      <a:pt x="88" y="210"/>
                    </a:lnTo>
                    <a:lnTo>
                      <a:pt x="95" y="215"/>
                    </a:lnTo>
                    <a:lnTo>
                      <a:pt x="99" y="222"/>
                    </a:lnTo>
                    <a:lnTo>
                      <a:pt x="107" y="226"/>
                    </a:lnTo>
                    <a:lnTo>
                      <a:pt x="111" y="233"/>
                    </a:lnTo>
                    <a:lnTo>
                      <a:pt x="119" y="241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3324" name="Rectangle 35"/>
            <p:cNvSpPr>
              <a:spLocks noChangeArrowheads="1"/>
            </p:cNvSpPr>
            <p:nvPr/>
          </p:nvSpPr>
          <p:spPr bwMode="auto">
            <a:xfrm>
              <a:off x="144" y="3619"/>
              <a:ext cx="2496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15000"/>
                </a:spcBef>
                <a:tabLst>
                  <a:tab pos="292448" algn="l"/>
                </a:tabLst>
              </a:pPr>
              <a:r>
                <a:rPr lang="en-US" altLang="zh-CN">
                  <a:ea typeface="宋体" charset="-122"/>
                </a:rPr>
                <a:t>Secondary indexes may be</a:t>
              </a:r>
            </a:p>
            <a:p>
              <a:pPr>
                <a:spcBef>
                  <a:spcPct val="10000"/>
                </a:spcBef>
                <a:tabLst>
                  <a:tab pos="292448" algn="l"/>
                </a:tabLst>
              </a:pPr>
              <a:r>
                <a:rPr lang="en-US" altLang="zh-CN">
                  <a:ea typeface="宋体" charset="-122"/>
                </a:rPr>
                <a:t>	 –  created at table creation</a:t>
              </a:r>
            </a:p>
            <a:p>
              <a:pPr>
                <a:spcBef>
                  <a:spcPct val="10000"/>
                </a:spcBef>
                <a:tabLst>
                  <a:tab pos="292448" algn="l"/>
                </a:tabLst>
              </a:pPr>
              <a:r>
                <a:rPr lang="en-US" altLang="zh-CN">
                  <a:ea typeface="宋体" charset="-122"/>
                </a:rPr>
                <a:t>	 –  created after table creation</a:t>
              </a:r>
            </a:p>
            <a:p>
              <a:pPr>
                <a:spcBef>
                  <a:spcPct val="10000"/>
                </a:spcBef>
                <a:tabLst>
                  <a:tab pos="292448" algn="l"/>
                </a:tabLst>
              </a:pPr>
              <a:r>
                <a:rPr lang="en-US" altLang="zh-CN">
                  <a:ea typeface="宋体" charset="-122"/>
                </a:rPr>
                <a:t>	 –  dropped after table creation</a:t>
              </a:r>
            </a:p>
          </p:txBody>
        </p:sp>
        <p:sp>
          <p:nvSpPr>
            <p:cNvPr id="13325" name="Rectangle 36"/>
            <p:cNvSpPr>
              <a:spLocks noChangeArrowheads="1"/>
            </p:cNvSpPr>
            <p:nvPr/>
          </p:nvSpPr>
          <p:spPr bwMode="auto">
            <a:xfrm>
              <a:off x="2880" y="3881"/>
              <a:ext cx="2270" cy="432"/>
            </a:xfrm>
            <a:prstGeom prst="rect">
              <a:avLst/>
            </a:prstGeom>
            <a:solidFill>
              <a:srgbClr val="99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300">
                <a:solidFill>
                  <a:srgbClr val="99FFCC"/>
                </a:solidFill>
                <a:ea typeface="宋体" charset="-122"/>
              </a:endParaRPr>
            </a:p>
          </p:txBody>
        </p:sp>
        <p:sp>
          <p:nvSpPr>
            <p:cNvPr id="13326" name="Rectangle 37"/>
            <p:cNvSpPr>
              <a:spLocks noChangeArrowheads="1"/>
            </p:cNvSpPr>
            <p:nvPr/>
          </p:nvSpPr>
          <p:spPr bwMode="auto">
            <a:xfrm>
              <a:off x="3072" y="3854"/>
              <a:ext cx="401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4612" tIns="38100" rIns="74612" bIns="38100">
              <a:spAutoFit/>
            </a:bodyPr>
            <a:lstStyle/>
            <a:p>
              <a:pPr defTabSz="771738">
                <a:lnSpc>
                  <a:spcPct val="120000"/>
                </a:lnSpc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CREATE</a:t>
              </a:r>
            </a:p>
            <a:p>
              <a:pPr defTabSz="771738">
                <a:lnSpc>
                  <a:spcPct val="120000"/>
                </a:lnSpc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DROP</a:t>
              </a:r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696" y="3888"/>
              <a:ext cx="144" cy="336"/>
              <a:chOff x="1409" y="4513"/>
              <a:chExt cx="120" cy="482"/>
            </a:xfrm>
          </p:grpSpPr>
          <p:sp>
            <p:nvSpPr>
              <p:cNvPr id="13329" name="Freeform 39"/>
              <p:cNvSpPr>
                <a:spLocks/>
              </p:cNvSpPr>
              <p:nvPr/>
            </p:nvSpPr>
            <p:spPr bwMode="auto">
              <a:xfrm>
                <a:off x="1409" y="4753"/>
                <a:ext cx="120" cy="242"/>
              </a:xfrm>
              <a:custGeom>
                <a:avLst/>
                <a:gdLst>
                  <a:gd name="T0" fmla="*/ 0 w 120"/>
                  <a:gd name="T1" fmla="*/ 238 h 242"/>
                  <a:gd name="T2" fmla="*/ 7 w 120"/>
                  <a:gd name="T3" fmla="*/ 241 h 242"/>
                  <a:gd name="T4" fmla="*/ 14 w 120"/>
                  <a:gd name="T5" fmla="*/ 241 h 242"/>
                  <a:gd name="T6" fmla="*/ 21 w 120"/>
                  <a:gd name="T7" fmla="*/ 241 h 242"/>
                  <a:gd name="T8" fmla="*/ 28 w 120"/>
                  <a:gd name="T9" fmla="*/ 241 h 242"/>
                  <a:gd name="T10" fmla="*/ 35 w 120"/>
                  <a:gd name="T11" fmla="*/ 238 h 242"/>
                  <a:gd name="T12" fmla="*/ 42 w 120"/>
                  <a:gd name="T13" fmla="*/ 233 h 242"/>
                  <a:gd name="T14" fmla="*/ 49 w 120"/>
                  <a:gd name="T15" fmla="*/ 229 h 242"/>
                  <a:gd name="T16" fmla="*/ 57 w 120"/>
                  <a:gd name="T17" fmla="*/ 222 h 242"/>
                  <a:gd name="T18" fmla="*/ 61 w 120"/>
                  <a:gd name="T19" fmla="*/ 215 h 242"/>
                  <a:gd name="T20" fmla="*/ 66 w 120"/>
                  <a:gd name="T21" fmla="*/ 207 h 242"/>
                  <a:gd name="T22" fmla="*/ 66 w 120"/>
                  <a:gd name="T23" fmla="*/ 200 h 242"/>
                  <a:gd name="T24" fmla="*/ 66 w 120"/>
                  <a:gd name="T25" fmla="*/ 193 h 242"/>
                  <a:gd name="T26" fmla="*/ 66 w 120"/>
                  <a:gd name="T27" fmla="*/ 186 h 242"/>
                  <a:gd name="T28" fmla="*/ 66 w 120"/>
                  <a:gd name="T29" fmla="*/ 179 h 242"/>
                  <a:gd name="T30" fmla="*/ 66 w 120"/>
                  <a:gd name="T31" fmla="*/ 172 h 242"/>
                  <a:gd name="T32" fmla="*/ 66 w 120"/>
                  <a:gd name="T33" fmla="*/ 165 h 242"/>
                  <a:gd name="T34" fmla="*/ 66 w 120"/>
                  <a:gd name="T35" fmla="*/ 158 h 242"/>
                  <a:gd name="T36" fmla="*/ 66 w 120"/>
                  <a:gd name="T37" fmla="*/ 151 h 242"/>
                  <a:gd name="T38" fmla="*/ 66 w 120"/>
                  <a:gd name="T39" fmla="*/ 144 h 242"/>
                  <a:gd name="T40" fmla="*/ 66 w 120"/>
                  <a:gd name="T41" fmla="*/ 137 h 242"/>
                  <a:gd name="T42" fmla="*/ 66 w 120"/>
                  <a:gd name="T43" fmla="*/ 129 h 242"/>
                  <a:gd name="T44" fmla="*/ 66 w 120"/>
                  <a:gd name="T45" fmla="*/ 122 h 242"/>
                  <a:gd name="T46" fmla="*/ 66 w 120"/>
                  <a:gd name="T47" fmla="*/ 115 h 242"/>
                  <a:gd name="T48" fmla="*/ 66 w 120"/>
                  <a:gd name="T49" fmla="*/ 108 h 242"/>
                  <a:gd name="T50" fmla="*/ 66 w 120"/>
                  <a:gd name="T51" fmla="*/ 101 h 242"/>
                  <a:gd name="T52" fmla="*/ 66 w 120"/>
                  <a:gd name="T53" fmla="*/ 94 h 242"/>
                  <a:gd name="T54" fmla="*/ 66 w 120"/>
                  <a:gd name="T55" fmla="*/ 87 h 242"/>
                  <a:gd name="T56" fmla="*/ 66 w 120"/>
                  <a:gd name="T57" fmla="*/ 80 h 242"/>
                  <a:gd name="T58" fmla="*/ 66 w 120"/>
                  <a:gd name="T59" fmla="*/ 73 h 242"/>
                  <a:gd name="T60" fmla="*/ 69 w 120"/>
                  <a:gd name="T61" fmla="*/ 66 h 242"/>
                  <a:gd name="T62" fmla="*/ 71 w 120"/>
                  <a:gd name="T63" fmla="*/ 59 h 242"/>
                  <a:gd name="T64" fmla="*/ 76 w 120"/>
                  <a:gd name="T65" fmla="*/ 51 h 242"/>
                  <a:gd name="T66" fmla="*/ 78 w 120"/>
                  <a:gd name="T67" fmla="*/ 44 h 242"/>
                  <a:gd name="T68" fmla="*/ 85 w 120"/>
                  <a:gd name="T69" fmla="*/ 37 h 242"/>
                  <a:gd name="T70" fmla="*/ 88 w 120"/>
                  <a:gd name="T71" fmla="*/ 30 h 242"/>
                  <a:gd name="T72" fmla="*/ 95 w 120"/>
                  <a:gd name="T73" fmla="*/ 25 h 242"/>
                  <a:gd name="T74" fmla="*/ 99 w 120"/>
                  <a:gd name="T75" fmla="*/ 18 h 242"/>
                  <a:gd name="T76" fmla="*/ 107 w 120"/>
                  <a:gd name="T77" fmla="*/ 14 h 242"/>
                  <a:gd name="T78" fmla="*/ 111 w 120"/>
                  <a:gd name="T79" fmla="*/ 7 h 242"/>
                  <a:gd name="T80" fmla="*/ 119 w 120"/>
                  <a:gd name="T81" fmla="*/ 0 h 24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0"/>
                  <a:gd name="T124" fmla="*/ 0 h 242"/>
                  <a:gd name="T125" fmla="*/ 120 w 120"/>
                  <a:gd name="T126" fmla="*/ 242 h 24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0" h="242">
                    <a:moveTo>
                      <a:pt x="0" y="238"/>
                    </a:moveTo>
                    <a:lnTo>
                      <a:pt x="7" y="241"/>
                    </a:lnTo>
                    <a:lnTo>
                      <a:pt x="14" y="241"/>
                    </a:lnTo>
                    <a:lnTo>
                      <a:pt x="21" y="241"/>
                    </a:lnTo>
                    <a:lnTo>
                      <a:pt x="28" y="241"/>
                    </a:lnTo>
                    <a:lnTo>
                      <a:pt x="35" y="238"/>
                    </a:lnTo>
                    <a:lnTo>
                      <a:pt x="42" y="233"/>
                    </a:lnTo>
                    <a:lnTo>
                      <a:pt x="49" y="229"/>
                    </a:lnTo>
                    <a:lnTo>
                      <a:pt x="57" y="222"/>
                    </a:lnTo>
                    <a:lnTo>
                      <a:pt x="61" y="215"/>
                    </a:lnTo>
                    <a:lnTo>
                      <a:pt x="66" y="207"/>
                    </a:lnTo>
                    <a:lnTo>
                      <a:pt x="66" y="200"/>
                    </a:lnTo>
                    <a:lnTo>
                      <a:pt x="66" y="193"/>
                    </a:lnTo>
                    <a:lnTo>
                      <a:pt x="66" y="186"/>
                    </a:lnTo>
                    <a:lnTo>
                      <a:pt x="66" y="179"/>
                    </a:lnTo>
                    <a:lnTo>
                      <a:pt x="66" y="172"/>
                    </a:lnTo>
                    <a:lnTo>
                      <a:pt x="66" y="165"/>
                    </a:lnTo>
                    <a:lnTo>
                      <a:pt x="66" y="158"/>
                    </a:lnTo>
                    <a:lnTo>
                      <a:pt x="66" y="151"/>
                    </a:lnTo>
                    <a:lnTo>
                      <a:pt x="66" y="144"/>
                    </a:lnTo>
                    <a:lnTo>
                      <a:pt x="66" y="137"/>
                    </a:lnTo>
                    <a:lnTo>
                      <a:pt x="66" y="129"/>
                    </a:lnTo>
                    <a:lnTo>
                      <a:pt x="66" y="122"/>
                    </a:lnTo>
                    <a:lnTo>
                      <a:pt x="66" y="115"/>
                    </a:lnTo>
                    <a:lnTo>
                      <a:pt x="66" y="108"/>
                    </a:lnTo>
                    <a:lnTo>
                      <a:pt x="66" y="101"/>
                    </a:lnTo>
                    <a:lnTo>
                      <a:pt x="66" y="94"/>
                    </a:lnTo>
                    <a:lnTo>
                      <a:pt x="66" y="87"/>
                    </a:lnTo>
                    <a:lnTo>
                      <a:pt x="66" y="80"/>
                    </a:lnTo>
                    <a:lnTo>
                      <a:pt x="66" y="73"/>
                    </a:lnTo>
                    <a:lnTo>
                      <a:pt x="69" y="66"/>
                    </a:lnTo>
                    <a:lnTo>
                      <a:pt x="71" y="59"/>
                    </a:lnTo>
                    <a:lnTo>
                      <a:pt x="76" y="51"/>
                    </a:lnTo>
                    <a:lnTo>
                      <a:pt x="78" y="44"/>
                    </a:lnTo>
                    <a:lnTo>
                      <a:pt x="85" y="37"/>
                    </a:lnTo>
                    <a:lnTo>
                      <a:pt x="88" y="30"/>
                    </a:lnTo>
                    <a:lnTo>
                      <a:pt x="95" y="25"/>
                    </a:lnTo>
                    <a:lnTo>
                      <a:pt x="99" y="18"/>
                    </a:lnTo>
                    <a:lnTo>
                      <a:pt x="107" y="14"/>
                    </a:lnTo>
                    <a:lnTo>
                      <a:pt x="111" y="7"/>
                    </a:lnTo>
                    <a:lnTo>
                      <a:pt x="119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330" name="Freeform 40"/>
              <p:cNvSpPr>
                <a:spLocks/>
              </p:cNvSpPr>
              <p:nvPr/>
            </p:nvSpPr>
            <p:spPr bwMode="auto">
              <a:xfrm>
                <a:off x="1409" y="4513"/>
                <a:ext cx="120" cy="242"/>
              </a:xfrm>
              <a:custGeom>
                <a:avLst/>
                <a:gdLst>
                  <a:gd name="T0" fmla="*/ 0 w 120"/>
                  <a:gd name="T1" fmla="*/ 2 h 242"/>
                  <a:gd name="T2" fmla="*/ 7 w 120"/>
                  <a:gd name="T3" fmla="*/ 0 h 242"/>
                  <a:gd name="T4" fmla="*/ 14 w 120"/>
                  <a:gd name="T5" fmla="*/ 0 h 242"/>
                  <a:gd name="T6" fmla="*/ 21 w 120"/>
                  <a:gd name="T7" fmla="*/ 0 h 242"/>
                  <a:gd name="T8" fmla="*/ 28 w 120"/>
                  <a:gd name="T9" fmla="*/ 0 h 242"/>
                  <a:gd name="T10" fmla="*/ 35 w 120"/>
                  <a:gd name="T11" fmla="*/ 2 h 242"/>
                  <a:gd name="T12" fmla="*/ 42 w 120"/>
                  <a:gd name="T13" fmla="*/ 7 h 242"/>
                  <a:gd name="T14" fmla="*/ 49 w 120"/>
                  <a:gd name="T15" fmla="*/ 11 h 242"/>
                  <a:gd name="T16" fmla="*/ 57 w 120"/>
                  <a:gd name="T17" fmla="*/ 18 h 242"/>
                  <a:gd name="T18" fmla="*/ 61 w 120"/>
                  <a:gd name="T19" fmla="*/ 25 h 242"/>
                  <a:gd name="T20" fmla="*/ 66 w 120"/>
                  <a:gd name="T21" fmla="*/ 33 h 242"/>
                  <a:gd name="T22" fmla="*/ 66 w 120"/>
                  <a:gd name="T23" fmla="*/ 40 h 242"/>
                  <a:gd name="T24" fmla="*/ 66 w 120"/>
                  <a:gd name="T25" fmla="*/ 47 h 242"/>
                  <a:gd name="T26" fmla="*/ 66 w 120"/>
                  <a:gd name="T27" fmla="*/ 54 h 242"/>
                  <a:gd name="T28" fmla="*/ 66 w 120"/>
                  <a:gd name="T29" fmla="*/ 61 h 242"/>
                  <a:gd name="T30" fmla="*/ 66 w 120"/>
                  <a:gd name="T31" fmla="*/ 68 h 242"/>
                  <a:gd name="T32" fmla="*/ 66 w 120"/>
                  <a:gd name="T33" fmla="*/ 75 h 242"/>
                  <a:gd name="T34" fmla="*/ 66 w 120"/>
                  <a:gd name="T35" fmla="*/ 82 h 242"/>
                  <a:gd name="T36" fmla="*/ 66 w 120"/>
                  <a:gd name="T37" fmla="*/ 89 h 242"/>
                  <a:gd name="T38" fmla="*/ 66 w 120"/>
                  <a:gd name="T39" fmla="*/ 96 h 242"/>
                  <a:gd name="T40" fmla="*/ 66 w 120"/>
                  <a:gd name="T41" fmla="*/ 103 h 242"/>
                  <a:gd name="T42" fmla="*/ 66 w 120"/>
                  <a:gd name="T43" fmla="*/ 111 h 242"/>
                  <a:gd name="T44" fmla="*/ 66 w 120"/>
                  <a:gd name="T45" fmla="*/ 118 h 242"/>
                  <a:gd name="T46" fmla="*/ 66 w 120"/>
                  <a:gd name="T47" fmla="*/ 125 h 242"/>
                  <a:gd name="T48" fmla="*/ 66 w 120"/>
                  <a:gd name="T49" fmla="*/ 132 h 242"/>
                  <a:gd name="T50" fmla="*/ 66 w 120"/>
                  <a:gd name="T51" fmla="*/ 139 h 242"/>
                  <a:gd name="T52" fmla="*/ 66 w 120"/>
                  <a:gd name="T53" fmla="*/ 146 h 242"/>
                  <a:gd name="T54" fmla="*/ 66 w 120"/>
                  <a:gd name="T55" fmla="*/ 153 h 242"/>
                  <a:gd name="T56" fmla="*/ 66 w 120"/>
                  <a:gd name="T57" fmla="*/ 160 h 242"/>
                  <a:gd name="T58" fmla="*/ 66 w 120"/>
                  <a:gd name="T59" fmla="*/ 167 h 242"/>
                  <a:gd name="T60" fmla="*/ 69 w 120"/>
                  <a:gd name="T61" fmla="*/ 174 h 242"/>
                  <a:gd name="T62" fmla="*/ 71 w 120"/>
                  <a:gd name="T63" fmla="*/ 181 h 242"/>
                  <a:gd name="T64" fmla="*/ 76 w 120"/>
                  <a:gd name="T65" fmla="*/ 189 h 242"/>
                  <a:gd name="T66" fmla="*/ 78 w 120"/>
                  <a:gd name="T67" fmla="*/ 196 h 242"/>
                  <a:gd name="T68" fmla="*/ 85 w 120"/>
                  <a:gd name="T69" fmla="*/ 203 h 242"/>
                  <a:gd name="T70" fmla="*/ 88 w 120"/>
                  <a:gd name="T71" fmla="*/ 210 h 242"/>
                  <a:gd name="T72" fmla="*/ 95 w 120"/>
                  <a:gd name="T73" fmla="*/ 215 h 242"/>
                  <a:gd name="T74" fmla="*/ 99 w 120"/>
                  <a:gd name="T75" fmla="*/ 222 h 242"/>
                  <a:gd name="T76" fmla="*/ 107 w 120"/>
                  <a:gd name="T77" fmla="*/ 226 h 242"/>
                  <a:gd name="T78" fmla="*/ 111 w 120"/>
                  <a:gd name="T79" fmla="*/ 233 h 242"/>
                  <a:gd name="T80" fmla="*/ 119 w 120"/>
                  <a:gd name="T81" fmla="*/ 241 h 24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0"/>
                  <a:gd name="T124" fmla="*/ 0 h 242"/>
                  <a:gd name="T125" fmla="*/ 120 w 120"/>
                  <a:gd name="T126" fmla="*/ 242 h 24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0" h="242">
                    <a:moveTo>
                      <a:pt x="0" y="2"/>
                    </a:moveTo>
                    <a:lnTo>
                      <a:pt x="7" y="0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5" y="2"/>
                    </a:lnTo>
                    <a:lnTo>
                      <a:pt x="42" y="7"/>
                    </a:lnTo>
                    <a:lnTo>
                      <a:pt x="49" y="11"/>
                    </a:lnTo>
                    <a:lnTo>
                      <a:pt x="57" y="18"/>
                    </a:lnTo>
                    <a:lnTo>
                      <a:pt x="61" y="25"/>
                    </a:lnTo>
                    <a:lnTo>
                      <a:pt x="66" y="33"/>
                    </a:lnTo>
                    <a:lnTo>
                      <a:pt x="66" y="40"/>
                    </a:lnTo>
                    <a:lnTo>
                      <a:pt x="66" y="47"/>
                    </a:lnTo>
                    <a:lnTo>
                      <a:pt x="66" y="54"/>
                    </a:lnTo>
                    <a:lnTo>
                      <a:pt x="66" y="61"/>
                    </a:lnTo>
                    <a:lnTo>
                      <a:pt x="66" y="68"/>
                    </a:lnTo>
                    <a:lnTo>
                      <a:pt x="66" y="75"/>
                    </a:lnTo>
                    <a:lnTo>
                      <a:pt x="66" y="82"/>
                    </a:lnTo>
                    <a:lnTo>
                      <a:pt x="66" y="89"/>
                    </a:lnTo>
                    <a:lnTo>
                      <a:pt x="66" y="96"/>
                    </a:lnTo>
                    <a:lnTo>
                      <a:pt x="66" y="103"/>
                    </a:lnTo>
                    <a:lnTo>
                      <a:pt x="66" y="111"/>
                    </a:lnTo>
                    <a:lnTo>
                      <a:pt x="66" y="118"/>
                    </a:lnTo>
                    <a:lnTo>
                      <a:pt x="66" y="125"/>
                    </a:lnTo>
                    <a:lnTo>
                      <a:pt x="66" y="132"/>
                    </a:lnTo>
                    <a:lnTo>
                      <a:pt x="66" y="139"/>
                    </a:lnTo>
                    <a:lnTo>
                      <a:pt x="66" y="146"/>
                    </a:lnTo>
                    <a:lnTo>
                      <a:pt x="66" y="153"/>
                    </a:lnTo>
                    <a:lnTo>
                      <a:pt x="66" y="160"/>
                    </a:lnTo>
                    <a:lnTo>
                      <a:pt x="66" y="167"/>
                    </a:lnTo>
                    <a:lnTo>
                      <a:pt x="69" y="174"/>
                    </a:lnTo>
                    <a:lnTo>
                      <a:pt x="71" y="181"/>
                    </a:lnTo>
                    <a:lnTo>
                      <a:pt x="76" y="189"/>
                    </a:lnTo>
                    <a:lnTo>
                      <a:pt x="78" y="196"/>
                    </a:lnTo>
                    <a:lnTo>
                      <a:pt x="85" y="203"/>
                    </a:lnTo>
                    <a:lnTo>
                      <a:pt x="88" y="210"/>
                    </a:lnTo>
                    <a:lnTo>
                      <a:pt x="95" y="215"/>
                    </a:lnTo>
                    <a:lnTo>
                      <a:pt x="99" y="222"/>
                    </a:lnTo>
                    <a:lnTo>
                      <a:pt x="107" y="226"/>
                    </a:lnTo>
                    <a:lnTo>
                      <a:pt x="111" y="233"/>
                    </a:lnTo>
                    <a:lnTo>
                      <a:pt x="119" y="241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3328" name="Rectangle 41"/>
            <p:cNvSpPr>
              <a:spLocks noChangeArrowheads="1"/>
            </p:cNvSpPr>
            <p:nvPr/>
          </p:nvSpPr>
          <p:spPr bwMode="auto">
            <a:xfrm>
              <a:off x="3888" y="3936"/>
              <a:ext cx="14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INDEX (secondary only)</a:t>
              </a:r>
            </a:p>
          </p:txBody>
        </p:sp>
      </p:grpSp>
      <p:sp>
        <p:nvSpPr>
          <p:cNvPr id="21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Data Types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985917"/>
            <a:ext cx="11887200" cy="7193598"/>
            <a:chOff x="96" y="720"/>
            <a:chExt cx="5616" cy="3753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96" y="727"/>
              <a:ext cx="5616" cy="18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96" y="732"/>
              <a:ext cx="5616" cy="3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defTabSz="1056062">
                <a:spcBef>
                  <a:spcPct val="5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TYPE	Name	Bytes	Description</a:t>
              </a:r>
            </a:p>
            <a:p>
              <a:pPr defTabSz="1056062">
                <a:spcBef>
                  <a:spcPct val="65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Date/Time</a:t>
              </a:r>
              <a:r>
                <a:rPr lang="en-US" altLang="zh-CN">
                  <a:ea typeface="宋体" charset="-122"/>
                </a:rPr>
                <a:t>	DATE	4	YYYYMMDD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TIME (WITH ZONE)	6 / 8	HHMMSSZZ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TIMESTAMP (WITH ZONE)  	10 / 12	YYYYMMDDHHMMSSZZ</a:t>
              </a:r>
            </a:p>
            <a:p>
              <a:pPr defTabSz="1056062">
                <a:spcBef>
                  <a:spcPct val="8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Numeric</a:t>
              </a:r>
              <a:r>
                <a:rPr lang="en-US" altLang="zh-CN">
                  <a:ea typeface="宋体" charset="-122"/>
                </a:rPr>
                <a:t>	DECIMAL or NUMERIC (n, m)	2, 4, 8	+ OR –  (up to 18 digits V2R6.1 and prior)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	</a:t>
              </a: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or 16</a:t>
              </a:r>
              <a:r>
                <a:rPr lang="en-US" altLang="zh-CN">
                  <a:ea typeface="宋体" charset="-122"/>
                </a:rPr>
                <a:t>	              </a:t>
              </a: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(up to 38 digits is V2R6.2 feature)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BYTEINT	1	-128 to +127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SMALLINT	2	-32,768 to +32,767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INTEGER	4	-2,147,483,648 to +2,147,483,647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</a:t>
              </a: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BIGINT	8	-2</a:t>
              </a:r>
              <a:r>
                <a:rPr lang="en-US" altLang="zh-CN" baseline="30000">
                  <a:solidFill>
                    <a:srgbClr val="CC0000"/>
                  </a:solidFill>
                  <a:ea typeface="宋体" charset="-122"/>
                </a:rPr>
                <a:t>63</a:t>
              </a: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 to +2</a:t>
              </a:r>
              <a:r>
                <a:rPr lang="en-US" altLang="zh-CN" baseline="30000">
                  <a:solidFill>
                    <a:srgbClr val="CC0000"/>
                  </a:solidFill>
                  <a:ea typeface="宋体" charset="-122"/>
                </a:rPr>
                <a:t>63 </a:t>
              </a: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- 1 (+9,223,372,036,854,775,807)</a:t>
              </a:r>
              <a:r>
                <a:rPr lang="en-US" altLang="zh-CN">
                  <a:ea typeface="宋体" charset="-122"/>
                </a:rPr>
                <a:t> 	FLOAT, REAL, DOUBLE PRECISION	8	IEEE floating pt</a:t>
              </a:r>
            </a:p>
            <a:p>
              <a:pPr defTabSz="1056062">
                <a:spcBef>
                  <a:spcPct val="8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Byte</a:t>
              </a:r>
              <a:r>
                <a:rPr lang="en-US" altLang="zh-CN">
                  <a:ea typeface="宋体" charset="-122"/>
                </a:rPr>
                <a:t>	BYTE(n)	0 – 64,000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VARBYTE (n)	0 – 64,000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BLOB	0 – 2 GB	Binary Large Object (V2R5.1)</a:t>
              </a:r>
            </a:p>
            <a:p>
              <a:pPr defTabSz="1056062">
                <a:spcBef>
                  <a:spcPct val="8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Character</a:t>
              </a:r>
              <a:r>
                <a:rPr lang="en-US" altLang="zh-CN">
                  <a:ea typeface="宋体" charset="-122"/>
                </a:rPr>
                <a:t>	CHAR (n)	0 – 64,000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VARCHAR (n)	0 – 64,000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LONG VARCHAR		same as VARCHAR(64,000)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GRAPHIC	0 – 32,000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VARGRAPHIC	0 – 32,000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LONG VARGRAPHIC		same as VARGRAPHIC(32,000)</a:t>
              </a:r>
            </a:p>
            <a:p>
              <a:pPr defTabSz="1056062">
                <a:spcBef>
                  <a:spcPct val="10000"/>
                </a:spcBef>
                <a:tabLst>
                  <a:tab pos="1316016" algn="l"/>
                  <a:tab pos="5345299" algn="l"/>
                  <a:tab pos="6588203" algn="l"/>
                </a:tabLst>
              </a:pPr>
              <a:r>
                <a:rPr lang="en-US" altLang="zh-CN">
                  <a:ea typeface="宋体" charset="-122"/>
                </a:rPr>
                <a:t>	CLOB	0 – 2 GB	Character Large Object (V2R5.1)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96" y="720"/>
              <a:ext cx="5616" cy="3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96" y="912"/>
              <a:ext cx="56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96" y="1440"/>
              <a:ext cx="56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96" y="2544"/>
              <a:ext cx="56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96" y="3120"/>
              <a:ext cx="56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 and Privileges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16000" y="1380067"/>
            <a:ext cx="10464800" cy="6694515"/>
            <a:chOff x="480" y="720"/>
            <a:chExt cx="4944" cy="3708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480" y="720"/>
              <a:ext cx="3456" cy="3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Data Definition Privileges</a:t>
              </a:r>
              <a:endParaRPr lang="en-US" altLang="zh-CN" sz="2300">
                <a:solidFill>
                  <a:srgbClr val="000000"/>
                </a:solidFill>
                <a:ea typeface="宋体" charset="-122"/>
              </a:endParaRP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</a:t>
              </a:r>
              <a:r>
                <a:rPr lang="en-US" altLang="zh-CN" u="sng">
                  <a:solidFill>
                    <a:srgbClr val="000000"/>
                  </a:solidFill>
                  <a:ea typeface="宋体" charset="-122"/>
                </a:rPr>
                <a:t>Command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</a:t>
              </a:r>
              <a:r>
                <a:rPr lang="en-US" altLang="zh-CN" u="sng">
                  <a:solidFill>
                    <a:srgbClr val="000000"/>
                  </a:solidFill>
                  <a:ea typeface="宋体" charset="-122"/>
                </a:rPr>
                <a:t>Object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	Database and/or User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CREATE	Table and/or View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DROP	Macro and/or Trigger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	Stored Procedure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	Role and/or </a:t>
              </a:r>
              <a:r>
                <a:rPr lang="en-US" altLang="zh-CN" smtClean="0">
                  <a:solidFill>
                    <a:srgbClr val="000000"/>
                  </a:solidFill>
                  <a:ea typeface="宋体" charset="-122"/>
                </a:rPr>
                <a:t>Profile</a:t>
              </a:r>
              <a:endParaRPr lang="en-US" altLang="zh-CN" sz="2300">
                <a:solidFill>
                  <a:srgbClr val="0000CC"/>
                </a:solidFill>
                <a:ea typeface="宋体" charset="-122"/>
              </a:endParaRP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Data Manipulation Privileges</a:t>
              </a:r>
              <a:endParaRPr lang="en-US" altLang="zh-CN" sz="2300">
                <a:solidFill>
                  <a:srgbClr val="000000"/>
                </a:solidFill>
                <a:ea typeface="宋体" charset="-122"/>
              </a:endParaRP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SELECT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INSERT	Table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UPDATE	View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</a:t>
              </a:r>
              <a:r>
                <a:rPr lang="en-US" altLang="zh-CN" smtClean="0">
                  <a:solidFill>
                    <a:srgbClr val="000000"/>
                  </a:solidFill>
                  <a:ea typeface="宋体" charset="-122"/>
                </a:rPr>
                <a:t>DELETE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EXECUTE	Macro and/or Stored Procedure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Data Control Privileges</a:t>
              </a:r>
              <a:endParaRPr lang="en-US" altLang="zh-CN" sz="2300">
                <a:solidFill>
                  <a:srgbClr val="000000"/>
                </a:solidFill>
                <a:ea typeface="宋体" charset="-122"/>
              </a:endParaRP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DUMP	Database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RESTORE	Table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CHECKPOINT	Journal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	Privileges on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GRANT	Databases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REVOKE	Users</a:t>
              </a:r>
            </a:p>
            <a:p>
              <a:pPr defTabSz="1600340">
                <a:tabLst>
                  <a:tab pos="442734" algn="l"/>
                  <a:tab pos="241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	Objects</a:t>
              </a: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3456" y="720"/>
              <a:ext cx="16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300">
                  <a:ea typeface="宋体" charset="-122"/>
                </a:rPr>
                <a:t>A Sample Scenario</a:t>
              </a:r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4416" y="1920"/>
              <a:ext cx="3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lg" len="med"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4036" y="1008"/>
              <a:ext cx="0" cy="28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lg" len="med"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3648" y="1008"/>
              <a:ext cx="0" cy="3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lg" len="med"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5040" y="2976"/>
              <a:ext cx="284" cy="922"/>
              <a:chOff x="5040" y="2976"/>
              <a:chExt cx="284" cy="922"/>
            </a:xfrm>
          </p:grpSpPr>
          <p:sp>
            <p:nvSpPr>
              <p:cNvPr id="15407" name="Line 10"/>
              <p:cNvSpPr>
                <a:spLocks noChangeShapeType="1"/>
              </p:cNvSpPr>
              <p:nvPr/>
            </p:nvSpPr>
            <p:spPr bwMode="auto">
              <a:xfrm>
                <a:off x="5184" y="2976"/>
                <a:ext cx="1" cy="9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stealth" w="lg" len="med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040" y="3079"/>
                <a:ext cx="284" cy="751"/>
                <a:chOff x="4512" y="3600"/>
                <a:chExt cx="284" cy="751"/>
              </a:xfrm>
            </p:grpSpPr>
            <p:sp>
              <p:nvSpPr>
                <p:cNvPr id="15409" name="Rectangle 12"/>
                <p:cNvSpPr>
                  <a:spLocks noChangeArrowheads="1"/>
                </p:cNvSpPr>
                <p:nvPr/>
              </p:nvSpPr>
              <p:spPr bwMode="auto">
                <a:xfrm>
                  <a:off x="4512" y="3600"/>
                  <a:ext cx="284" cy="71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4560" y="3600"/>
                  <a:ext cx="180" cy="751"/>
                  <a:chOff x="3443" y="3535"/>
                  <a:chExt cx="180" cy="751"/>
                </a:xfrm>
              </p:grpSpPr>
              <p:sp>
                <p:nvSpPr>
                  <p:cNvPr id="15411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43" y="3535"/>
                    <a:ext cx="18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n-US" altLang="zh-CN" sz="2300">
                        <a:solidFill>
                          <a:srgbClr val="000000"/>
                        </a:solidFill>
                        <a:ea typeface="宋体" charset="-122"/>
                      </a:rPr>
                      <a:t>O</a:t>
                    </a:r>
                  </a:p>
                </p:txBody>
              </p:sp>
              <p:sp>
                <p:nvSpPr>
                  <p:cNvPr id="15412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443" y="3708"/>
                    <a:ext cx="16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n-US" altLang="zh-CN" sz="2300">
                        <a:solidFill>
                          <a:srgbClr val="000000"/>
                        </a:solidFill>
                        <a:ea typeface="宋体" charset="-122"/>
                      </a:rPr>
                      <a:t>P</a:t>
                    </a:r>
                  </a:p>
                </p:txBody>
              </p:sp>
              <p:sp>
                <p:nvSpPr>
                  <p:cNvPr id="15413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443" y="3881"/>
                    <a:ext cx="156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n-US" altLang="zh-CN" sz="2300">
                        <a:solidFill>
                          <a:srgbClr val="000000"/>
                        </a:solidFill>
                        <a:ea typeface="宋体" charset="-122"/>
                      </a:rPr>
                      <a:t>E</a:t>
                    </a:r>
                  </a:p>
                </p:txBody>
              </p:sp>
              <p:sp>
                <p:nvSpPr>
                  <p:cNvPr id="1541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43" y="4053"/>
                    <a:ext cx="164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n-US" altLang="zh-CN" sz="2300">
                        <a:solidFill>
                          <a:srgbClr val="000000"/>
                        </a:solidFill>
                        <a:ea typeface="宋体" charset="-122"/>
                      </a:rPr>
                      <a:t>R</a:t>
                    </a:r>
                  </a:p>
                </p:txBody>
              </p:sp>
            </p:grpSp>
          </p:grpSp>
        </p:grpSp>
        <p:sp>
          <p:nvSpPr>
            <p:cNvPr id="15370" name="Line 18"/>
            <p:cNvSpPr>
              <a:spLocks noChangeShapeType="1"/>
            </p:cNvSpPr>
            <p:nvPr/>
          </p:nvSpPr>
          <p:spPr bwMode="auto">
            <a:xfrm>
              <a:off x="3456" y="1008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19"/>
            <p:cNvSpPr>
              <a:spLocks noChangeShapeType="1"/>
            </p:cNvSpPr>
            <p:nvPr/>
          </p:nvSpPr>
          <p:spPr bwMode="auto">
            <a:xfrm>
              <a:off x="3456" y="1920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20"/>
            <p:cNvSpPr>
              <a:spLocks noChangeShapeType="1"/>
            </p:cNvSpPr>
            <p:nvPr/>
          </p:nvSpPr>
          <p:spPr bwMode="auto">
            <a:xfrm>
              <a:off x="3456" y="2976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21"/>
            <p:cNvSpPr>
              <a:spLocks noChangeShapeType="1"/>
            </p:cNvSpPr>
            <p:nvPr/>
          </p:nvSpPr>
          <p:spPr bwMode="auto">
            <a:xfrm>
              <a:off x="3456" y="3888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22"/>
            <p:cNvSpPr>
              <a:spLocks noChangeShapeType="1"/>
            </p:cNvSpPr>
            <p:nvPr/>
          </p:nvSpPr>
          <p:spPr bwMode="auto">
            <a:xfrm>
              <a:off x="3456" y="422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23"/>
            <p:cNvSpPr>
              <a:spLocks noChangeShapeType="1"/>
            </p:cNvSpPr>
            <p:nvPr/>
          </p:nvSpPr>
          <p:spPr bwMode="auto">
            <a:xfrm>
              <a:off x="3456" y="254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560" y="2544"/>
              <a:ext cx="572" cy="432"/>
              <a:chOff x="3140" y="2692"/>
              <a:chExt cx="572" cy="432"/>
            </a:xfrm>
          </p:grpSpPr>
          <p:sp>
            <p:nvSpPr>
              <p:cNvPr id="15404" name="Line 25"/>
              <p:cNvSpPr>
                <a:spLocks noChangeShapeType="1"/>
              </p:cNvSpPr>
              <p:nvPr/>
            </p:nvSpPr>
            <p:spPr bwMode="auto">
              <a:xfrm>
                <a:off x="3412" y="2692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stealth" w="lg" len="med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5" name="Rectangle 26"/>
              <p:cNvSpPr>
                <a:spLocks noChangeArrowheads="1"/>
              </p:cNvSpPr>
              <p:nvPr/>
            </p:nvSpPr>
            <p:spPr bwMode="auto">
              <a:xfrm>
                <a:off x="3140" y="2812"/>
                <a:ext cx="572" cy="1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06" name="Rectangle 27"/>
              <p:cNvSpPr>
                <a:spLocks noChangeArrowheads="1"/>
              </p:cNvSpPr>
              <p:nvPr/>
            </p:nvSpPr>
            <p:spPr bwMode="auto">
              <a:xfrm>
                <a:off x="3156" y="2784"/>
                <a:ext cx="4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sz="2300">
                    <a:solidFill>
                      <a:srgbClr val="000000"/>
                    </a:solidFill>
                    <a:ea typeface="宋体" charset="-122"/>
                  </a:rPr>
                  <a:t>ADMIN</a:t>
                </a:r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4272" y="2064"/>
              <a:ext cx="284" cy="751"/>
              <a:chOff x="2840" y="2039"/>
              <a:chExt cx="284" cy="751"/>
            </a:xfrm>
          </p:grpSpPr>
          <p:sp>
            <p:nvSpPr>
              <p:cNvPr id="15398" name="Rectangle 29"/>
              <p:cNvSpPr>
                <a:spLocks noChangeArrowheads="1"/>
              </p:cNvSpPr>
              <p:nvPr/>
            </p:nvSpPr>
            <p:spPr bwMode="auto">
              <a:xfrm>
                <a:off x="2840" y="2058"/>
                <a:ext cx="284" cy="71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2874" y="2039"/>
                <a:ext cx="177" cy="751"/>
                <a:chOff x="3203" y="2193"/>
                <a:chExt cx="177" cy="751"/>
              </a:xfrm>
            </p:grpSpPr>
            <p:sp>
              <p:nvSpPr>
                <p:cNvPr id="15400" name="Rectangle 31"/>
                <p:cNvSpPr>
                  <a:spLocks noChangeArrowheads="1"/>
                </p:cNvSpPr>
                <p:nvPr/>
              </p:nvSpPr>
              <p:spPr bwMode="auto">
                <a:xfrm>
                  <a:off x="3203" y="2193"/>
                  <a:ext cx="17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U</a:t>
                  </a:r>
                </a:p>
              </p:txBody>
            </p:sp>
            <p:sp>
              <p:nvSpPr>
                <p:cNvPr id="15401" name="Rectangle 32"/>
                <p:cNvSpPr>
                  <a:spLocks noChangeArrowheads="1"/>
                </p:cNvSpPr>
                <p:nvPr/>
              </p:nvSpPr>
              <p:spPr bwMode="auto">
                <a:xfrm>
                  <a:off x="3203" y="2366"/>
                  <a:ext cx="15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S</a:t>
                  </a:r>
                </a:p>
              </p:txBody>
            </p:sp>
            <p:sp>
              <p:nvSpPr>
                <p:cNvPr id="15402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3" y="2539"/>
                  <a:ext cx="15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E</a:t>
                  </a:r>
                </a:p>
              </p:txBody>
            </p:sp>
            <p:sp>
              <p:nvSpPr>
                <p:cNvPr id="15403" name="Rectangle 34"/>
                <p:cNvSpPr>
                  <a:spLocks noChangeArrowheads="1"/>
                </p:cNvSpPr>
                <p:nvPr/>
              </p:nvSpPr>
              <p:spPr bwMode="auto">
                <a:xfrm>
                  <a:off x="3203" y="2711"/>
                  <a:ext cx="16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R</a:t>
                  </a:r>
                </a:p>
              </p:txBody>
            </p:sp>
          </p:grp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3888" y="1200"/>
              <a:ext cx="282" cy="2058"/>
              <a:chOff x="2448" y="1488"/>
              <a:chExt cx="282" cy="2058"/>
            </a:xfrm>
          </p:grpSpPr>
          <p:sp>
            <p:nvSpPr>
              <p:cNvPr id="15385" name="Rectangle 36"/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282" cy="205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2496" y="1536"/>
                <a:ext cx="207" cy="1961"/>
                <a:chOff x="2819" y="1617"/>
                <a:chExt cx="207" cy="1961"/>
              </a:xfrm>
            </p:grpSpPr>
            <p:sp>
              <p:nvSpPr>
                <p:cNvPr id="15387" name="Rectangle 38"/>
                <p:cNvSpPr>
                  <a:spLocks noChangeArrowheads="1"/>
                </p:cNvSpPr>
                <p:nvPr/>
              </p:nvSpPr>
              <p:spPr bwMode="auto">
                <a:xfrm>
                  <a:off x="2819" y="1617"/>
                  <a:ext cx="16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P</a:t>
                  </a:r>
                </a:p>
              </p:txBody>
            </p:sp>
            <p:sp>
              <p:nvSpPr>
                <p:cNvPr id="15388" name="Rectangle 39"/>
                <p:cNvSpPr>
                  <a:spLocks noChangeArrowheads="1"/>
                </p:cNvSpPr>
                <p:nvPr/>
              </p:nvSpPr>
              <p:spPr bwMode="auto">
                <a:xfrm>
                  <a:off x="2819" y="1790"/>
                  <a:ext cx="16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R</a:t>
                  </a:r>
                </a:p>
              </p:txBody>
            </p:sp>
            <p:sp>
              <p:nvSpPr>
                <p:cNvPr id="15389" name="Rectangle 40"/>
                <p:cNvSpPr>
                  <a:spLocks noChangeArrowheads="1"/>
                </p:cNvSpPr>
                <p:nvPr/>
              </p:nvSpPr>
              <p:spPr bwMode="auto">
                <a:xfrm>
                  <a:off x="2819" y="1963"/>
                  <a:ext cx="1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O</a:t>
                  </a:r>
                </a:p>
              </p:txBody>
            </p:sp>
            <p:sp>
              <p:nvSpPr>
                <p:cNvPr id="15390" name="Rectangle 41"/>
                <p:cNvSpPr>
                  <a:spLocks noChangeArrowheads="1"/>
                </p:cNvSpPr>
                <p:nvPr/>
              </p:nvSpPr>
              <p:spPr bwMode="auto">
                <a:xfrm>
                  <a:off x="2819" y="2136"/>
                  <a:ext cx="17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G</a:t>
                  </a:r>
                </a:p>
              </p:txBody>
            </p:sp>
            <p:sp>
              <p:nvSpPr>
                <p:cNvPr id="15391" name="Rectangle 42"/>
                <p:cNvSpPr>
                  <a:spLocks noChangeArrowheads="1"/>
                </p:cNvSpPr>
                <p:nvPr/>
              </p:nvSpPr>
              <p:spPr bwMode="auto">
                <a:xfrm>
                  <a:off x="2819" y="2308"/>
                  <a:ext cx="16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R</a:t>
                  </a:r>
                </a:p>
              </p:txBody>
            </p:sp>
            <p:sp>
              <p:nvSpPr>
                <p:cNvPr id="15392" name="Rectangle 43"/>
                <p:cNvSpPr>
                  <a:spLocks noChangeArrowheads="1"/>
                </p:cNvSpPr>
                <p:nvPr/>
              </p:nvSpPr>
              <p:spPr bwMode="auto">
                <a:xfrm>
                  <a:off x="2819" y="2481"/>
                  <a:ext cx="16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A</a:t>
                  </a:r>
                </a:p>
              </p:txBody>
            </p:sp>
            <p:sp>
              <p:nvSpPr>
                <p:cNvPr id="15393" name="Rectangle 44"/>
                <p:cNvSpPr>
                  <a:spLocks noChangeArrowheads="1"/>
                </p:cNvSpPr>
                <p:nvPr/>
              </p:nvSpPr>
              <p:spPr bwMode="auto">
                <a:xfrm>
                  <a:off x="2819" y="2654"/>
                  <a:ext cx="20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M</a:t>
                  </a:r>
                </a:p>
              </p:txBody>
            </p:sp>
            <p:sp>
              <p:nvSpPr>
                <p:cNvPr id="15394" name="Rectangle 45"/>
                <p:cNvSpPr>
                  <a:spLocks noChangeArrowheads="1"/>
                </p:cNvSpPr>
                <p:nvPr/>
              </p:nvSpPr>
              <p:spPr bwMode="auto">
                <a:xfrm>
                  <a:off x="2819" y="2827"/>
                  <a:ext cx="20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M</a:t>
                  </a:r>
                </a:p>
              </p:txBody>
            </p:sp>
            <p:sp>
              <p:nvSpPr>
                <p:cNvPr id="15395" name="Rectangle 46"/>
                <p:cNvSpPr>
                  <a:spLocks noChangeArrowheads="1"/>
                </p:cNvSpPr>
                <p:nvPr/>
              </p:nvSpPr>
              <p:spPr bwMode="auto">
                <a:xfrm>
                  <a:off x="2819" y="2999"/>
                  <a:ext cx="15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E</a:t>
                  </a:r>
                </a:p>
              </p:txBody>
            </p:sp>
            <p:sp>
              <p:nvSpPr>
                <p:cNvPr id="15396" name="Rectangle 47"/>
                <p:cNvSpPr>
                  <a:spLocks noChangeArrowheads="1"/>
                </p:cNvSpPr>
                <p:nvPr/>
              </p:nvSpPr>
              <p:spPr bwMode="auto">
                <a:xfrm>
                  <a:off x="2819" y="3172"/>
                  <a:ext cx="16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R</a:t>
                  </a:r>
                </a:p>
              </p:txBody>
            </p:sp>
            <p:sp>
              <p:nvSpPr>
                <p:cNvPr id="15397" name="Rectangle 48"/>
                <p:cNvSpPr>
                  <a:spLocks noChangeArrowheads="1"/>
                </p:cNvSpPr>
                <p:nvPr/>
              </p:nvSpPr>
              <p:spPr bwMode="auto">
                <a:xfrm>
                  <a:off x="2819" y="3345"/>
                  <a:ext cx="15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S</a:t>
                  </a:r>
                </a:p>
              </p:txBody>
            </p:sp>
          </p:grpSp>
        </p:grp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3504" y="2208"/>
              <a:ext cx="284" cy="589"/>
              <a:chOff x="2066" y="1493"/>
              <a:chExt cx="284" cy="589"/>
            </a:xfrm>
          </p:grpSpPr>
          <p:sp>
            <p:nvSpPr>
              <p:cNvPr id="15380" name="Rectangle 50"/>
              <p:cNvSpPr>
                <a:spLocks noChangeArrowheads="1"/>
              </p:cNvSpPr>
              <p:nvPr/>
            </p:nvSpPr>
            <p:spPr bwMode="auto">
              <a:xfrm>
                <a:off x="2066" y="1512"/>
                <a:ext cx="284" cy="57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2100" y="1493"/>
                <a:ext cx="173" cy="579"/>
                <a:chOff x="2437" y="1953"/>
                <a:chExt cx="173" cy="579"/>
              </a:xfrm>
            </p:grpSpPr>
            <p:sp>
              <p:nvSpPr>
                <p:cNvPr id="15382" name="Rectangle 52"/>
                <p:cNvSpPr>
                  <a:spLocks noChangeArrowheads="1"/>
                </p:cNvSpPr>
                <p:nvPr/>
              </p:nvSpPr>
              <p:spPr bwMode="auto">
                <a:xfrm>
                  <a:off x="2437" y="1953"/>
                  <a:ext cx="17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D</a:t>
                  </a:r>
                </a:p>
              </p:txBody>
            </p:sp>
            <p:sp>
              <p:nvSpPr>
                <p:cNvPr id="15383" name="Rectangle 53"/>
                <p:cNvSpPr>
                  <a:spLocks noChangeArrowheads="1"/>
                </p:cNvSpPr>
                <p:nvPr/>
              </p:nvSpPr>
              <p:spPr bwMode="auto">
                <a:xfrm>
                  <a:off x="2437" y="2126"/>
                  <a:ext cx="16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B</a:t>
                  </a:r>
                </a:p>
              </p:txBody>
            </p:sp>
            <p:sp>
              <p:nvSpPr>
                <p:cNvPr id="15384" name="Rectangle 54"/>
                <p:cNvSpPr>
                  <a:spLocks noChangeArrowheads="1"/>
                </p:cNvSpPr>
                <p:nvPr/>
              </p:nvSpPr>
              <p:spPr bwMode="auto">
                <a:xfrm>
                  <a:off x="2437" y="2299"/>
                  <a:ext cx="16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300">
                      <a:solidFill>
                        <a:srgbClr val="000000"/>
                      </a:solidFill>
                      <a:ea typeface="宋体" charset="-122"/>
                    </a:rPr>
                    <a:t>A</a:t>
                  </a:r>
                </a:p>
              </p:txBody>
            </p:sp>
          </p:grpSp>
        </p:grpSp>
      </p:grpSp>
      <p:sp>
        <p:nvSpPr>
          <p:cNvPr id="55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2000" y="180175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Creating New Users and Databases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1376234"/>
            <a:ext cx="8860367" cy="6789162"/>
            <a:chOff x="720" y="720"/>
            <a:chExt cx="4186" cy="354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20" y="720"/>
              <a:ext cx="3792" cy="2497"/>
              <a:chOff x="96" y="720"/>
              <a:chExt cx="3792" cy="2497"/>
            </a:xfrm>
          </p:grpSpPr>
          <p:sp>
            <p:nvSpPr>
              <p:cNvPr id="16390" name="Line 5"/>
              <p:cNvSpPr>
                <a:spLocks noChangeShapeType="1"/>
              </p:cNvSpPr>
              <p:nvPr/>
            </p:nvSpPr>
            <p:spPr bwMode="auto">
              <a:xfrm>
                <a:off x="1584" y="2064"/>
                <a:ext cx="0" cy="28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1" name="Rectangle 6"/>
              <p:cNvSpPr>
                <a:spLocks noChangeArrowheads="1"/>
              </p:cNvSpPr>
              <p:nvPr/>
            </p:nvSpPr>
            <p:spPr bwMode="auto">
              <a:xfrm>
                <a:off x="912" y="1872"/>
                <a:ext cx="914" cy="193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Human_Resources</a:t>
                </a:r>
              </a:p>
            </p:txBody>
          </p:sp>
          <p:sp>
            <p:nvSpPr>
              <p:cNvPr id="16392" name="Rectangle 7"/>
              <p:cNvSpPr>
                <a:spLocks noChangeArrowheads="1"/>
              </p:cNvSpPr>
              <p:nvPr/>
            </p:nvSpPr>
            <p:spPr bwMode="auto">
              <a:xfrm>
                <a:off x="2448" y="1872"/>
                <a:ext cx="584" cy="193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Accounting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872" y="720"/>
                <a:ext cx="1125" cy="288"/>
                <a:chOff x="1583" y="816"/>
                <a:chExt cx="1125" cy="288"/>
              </a:xfrm>
            </p:grpSpPr>
            <p:sp>
              <p:nvSpPr>
                <p:cNvPr id="16429" name="Rectangle 9"/>
                <p:cNvSpPr>
                  <a:spLocks noChangeArrowheads="1"/>
                </p:cNvSpPr>
                <p:nvPr/>
              </p:nvSpPr>
              <p:spPr bwMode="auto">
                <a:xfrm>
                  <a:off x="1583" y="816"/>
                  <a:ext cx="1125" cy="288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64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948" y="858"/>
                  <a:ext cx="273" cy="1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DBC</a:t>
                  </a:r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872" y="1200"/>
                <a:ext cx="1125" cy="288"/>
                <a:chOff x="1584" y="1392"/>
                <a:chExt cx="1125" cy="288"/>
              </a:xfrm>
            </p:grpSpPr>
            <p:sp>
              <p:nvSpPr>
                <p:cNvPr id="164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1392"/>
                  <a:ext cx="1125" cy="288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6428" name="Rectangle 13"/>
                <p:cNvSpPr>
                  <a:spLocks noChangeArrowheads="1"/>
                </p:cNvSpPr>
                <p:nvPr/>
              </p:nvSpPr>
              <p:spPr bwMode="auto">
                <a:xfrm>
                  <a:off x="1838" y="1440"/>
                  <a:ext cx="427" cy="1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SYSDBA</a:t>
                  </a:r>
                </a:p>
              </p:txBody>
            </p:sp>
          </p:grpSp>
          <p:sp>
            <p:nvSpPr>
              <p:cNvPr id="16395" name="Line 14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6" name="Line 15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2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7" name="Line 16"/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8" name="Line 17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9" name="Line 18"/>
              <p:cNvSpPr>
                <a:spLocks noChangeShapeType="1"/>
              </p:cNvSpPr>
              <p:nvPr/>
            </p:nvSpPr>
            <p:spPr bwMode="auto">
              <a:xfrm>
                <a:off x="2448" y="1008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0" name="Line 19"/>
              <p:cNvSpPr>
                <a:spLocks noChangeShapeType="1"/>
              </p:cNvSpPr>
              <p:nvPr/>
            </p:nvSpPr>
            <p:spPr bwMode="auto">
              <a:xfrm>
                <a:off x="816" y="2352"/>
                <a:ext cx="0" cy="7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1" name="Line 20"/>
              <p:cNvSpPr>
                <a:spLocks noChangeShapeType="1"/>
              </p:cNvSpPr>
              <p:nvPr/>
            </p:nvSpPr>
            <p:spPr bwMode="auto">
              <a:xfrm>
                <a:off x="816" y="2352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21"/>
              <p:cNvSpPr>
                <a:spLocks noChangeShapeType="1"/>
              </p:cNvSpPr>
              <p:nvPr/>
            </p:nvSpPr>
            <p:spPr bwMode="auto">
              <a:xfrm>
                <a:off x="2352" y="2352"/>
                <a:ext cx="0" cy="7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Line 22"/>
              <p:cNvSpPr>
                <a:spLocks noChangeShapeType="1"/>
              </p:cNvSpPr>
              <p:nvPr/>
            </p:nvSpPr>
            <p:spPr bwMode="auto">
              <a:xfrm>
                <a:off x="288" y="292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4" name="Line 23"/>
              <p:cNvSpPr>
                <a:spLocks noChangeShapeType="1"/>
              </p:cNvSpPr>
              <p:nvPr/>
            </p:nvSpPr>
            <p:spPr bwMode="auto">
              <a:xfrm>
                <a:off x="288" y="2928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Line 24"/>
              <p:cNvSpPr>
                <a:spLocks noChangeShapeType="1"/>
              </p:cNvSpPr>
              <p:nvPr/>
            </p:nvSpPr>
            <p:spPr bwMode="auto">
              <a:xfrm>
                <a:off x="1296" y="292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Line 2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Line 2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8" name="Line 27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9" name="Rectangle 28"/>
              <p:cNvSpPr>
                <a:spLocks noChangeArrowheads="1"/>
              </p:cNvSpPr>
              <p:nvPr/>
            </p:nvSpPr>
            <p:spPr bwMode="auto">
              <a:xfrm>
                <a:off x="119" y="3047"/>
                <a:ext cx="406" cy="167"/>
              </a:xfrm>
              <a:prstGeom prst="rect">
                <a:avLst/>
              </a:prstGeom>
              <a:solidFill>
                <a:srgbClr val="F8F8F8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10" name="Rectangle 29"/>
              <p:cNvSpPr>
                <a:spLocks noChangeArrowheads="1"/>
              </p:cNvSpPr>
              <p:nvPr/>
            </p:nvSpPr>
            <p:spPr bwMode="auto">
              <a:xfrm>
                <a:off x="96" y="3024"/>
                <a:ext cx="314" cy="19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PR01</a:t>
                </a:r>
              </a:p>
            </p:txBody>
          </p:sp>
          <p:sp>
            <p:nvSpPr>
              <p:cNvPr id="16411" name="Rectangle 30"/>
              <p:cNvSpPr>
                <a:spLocks noChangeArrowheads="1"/>
              </p:cNvSpPr>
              <p:nvPr/>
            </p:nvSpPr>
            <p:spPr bwMode="auto">
              <a:xfrm>
                <a:off x="599" y="3047"/>
                <a:ext cx="406" cy="167"/>
              </a:xfrm>
              <a:prstGeom prst="rect">
                <a:avLst/>
              </a:prstGeom>
              <a:solidFill>
                <a:srgbClr val="F8F8F8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12" name="Rectangle 31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314" cy="19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PR02</a:t>
                </a:r>
              </a:p>
            </p:txBody>
          </p:sp>
          <p:sp>
            <p:nvSpPr>
              <p:cNvPr id="16413" name="Rectangle 32"/>
              <p:cNvSpPr>
                <a:spLocks noChangeArrowheads="1"/>
              </p:cNvSpPr>
              <p:nvPr/>
            </p:nvSpPr>
            <p:spPr bwMode="auto">
              <a:xfrm>
                <a:off x="1079" y="3047"/>
                <a:ext cx="406" cy="167"/>
              </a:xfrm>
              <a:prstGeom prst="rect">
                <a:avLst/>
              </a:prstGeom>
              <a:solidFill>
                <a:srgbClr val="F8F8F8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14" name="Rectangle 33"/>
              <p:cNvSpPr>
                <a:spLocks noChangeArrowheads="1"/>
              </p:cNvSpPr>
              <p:nvPr/>
            </p:nvSpPr>
            <p:spPr bwMode="auto">
              <a:xfrm>
                <a:off x="1056" y="3024"/>
                <a:ext cx="314" cy="19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PR03</a:t>
                </a:r>
              </a:p>
            </p:txBody>
          </p:sp>
          <p:sp>
            <p:nvSpPr>
              <p:cNvPr id="16415" name="Rectangle 34"/>
              <p:cNvSpPr>
                <a:spLocks noChangeArrowheads="1"/>
              </p:cNvSpPr>
              <p:nvPr/>
            </p:nvSpPr>
            <p:spPr bwMode="auto">
              <a:xfrm>
                <a:off x="1703" y="3047"/>
                <a:ext cx="406" cy="167"/>
              </a:xfrm>
              <a:prstGeom prst="rect">
                <a:avLst/>
              </a:prstGeom>
              <a:solidFill>
                <a:srgbClr val="F8F8F8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16" name="Rectangle 35"/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307" cy="19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BF01</a:t>
                </a:r>
              </a:p>
            </p:txBody>
          </p:sp>
          <p:sp>
            <p:nvSpPr>
              <p:cNvPr id="16417" name="Rectangle 36"/>
              <p:cNvSpPr>
                <a:spLocks noChangeArrowheads="1"/>
              </p:cNvSpPr>
              <p:nvPr/>
            </p:nvSpPr>
            <p:spPr bwMode="auto">
              <a:xfrm>
                <a:off x="2183" y="3047"/>
                <a:ext cx="406" cy="167"/>
              </a:xfrm>
              <a:prstGeom prst="rect">
                <a:avLst/>
              </a:prstGeom>
              <a:solidFill>
                <a:srgbClr val="F8F8F8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18" name="Rectangle 37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307" cy="19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BF02</a:t>
                </a:r>
              </a:p>
            </p:txBody>
          </p:sp>
          <p:sp>
            <p:nvSpPr>
              <p:cNvPr id="16419" name="Rectangle 38"/>
              <p:cNvSpPr>
                <a:spLocks noChangeArrowheads="1"/>
              </p:cNvSpPr>
              <p:nvPr/>
            </p:nvSpPr>
            <p:spPr bwMode="auto">
              <a:xfrm>
                <a:off x="2663" y="3047"/>
                <a:ext cx="406" cy="167"/>
              </a:xfrm>
              <a:prstGeom prst="rect">
                <a:avLst/>
              </a:prstGeom>
              <a:solidFill>
                <a:srgbClr val="F8F8F8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20" name="Rectangle 39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307" cy="19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BF03</a:t>
                </a:r>
              </a:p>
            </p:txBody>
          </p:sp>
          <p:grpSp>
            <p:nvGrpSpPr>
              <p:cNvPr id="6" name="Group 40"/>
              <p:cNvGrpSpPr>
                <a:grpSpLocks/>
              </p:cNvGrpSpPr>
              <p:nvPr/>
            </p:nvGrpSpPr>
            <p:grpSpPr bwMode="auto">
              <a:xfrm>
                <a:off x="452" y="2520"/>
                <a:ext cx="753" cy="247"/>
                <a:chOff x="379" y="2871"/>
                <a:chExt cx="753" cy="247"/>
              </a:xfrm>
            </p:grpSpPr>
            <p:sp>
              <p:nvSpPr>
                <p:cNvPr id="16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379" y="2873"/>
                  <a:ext cx="753" cy="245"/>
                </a:xfrm>
                <a:prstGeom prst="rect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6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380" y="2871"/>
                  <a:ext cx="527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>
                      <a:solidFill>
                        <a:srgbClr val="000000"/>
                      </a:solidFill>
                      <a:ea typeface="宋体" charset="-122"/>
                    </a:rPr>
                    <a:t>Personnel</a:t>
                  </a:r>
                </a:p>
              </p:txBody>
            </p:sp>
          </p:grpSp>
          <p:grpSp>
            <p:nvGrpSpPr>
              <p:cNvPr id="7" name="Group 43"/>
              <p:cNvGrpSpPr>
                <a:grpSpLocks/>
              </p:cNvGrpSpPr>
              <p:nvPr/>
            </p:nvGrpSpPr>
            <p:grpSpPr bwMode="auto">
              <a:xfrm>
                <a:off x="1920" y="2544"/>
                <a:ext cx="754" cy="245"/>
                <a:chOff x="1570" y="2871"/>
                <a:chExt cx="754" cy="245"/>
              </a:xfrm>
            </p:grpSpPr>
            <p:sp>
              <p:nvSpPr>
                <p:cNvPr id="16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1570" y="2871"/>
                  <a:ext cx="754" cy="245"/>
                </a:xfrm>
                <a:prstGeom prst="rect">
                  <a:avLst/>
                </a:prstGeom>
                <a:solidFill>
                  <a:srgbClr val="FFFF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6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1629" y="2873"/>
                  <a:ext cx="450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>
                      <a:solidFill>
                        <a:srgbClr val="000000"/>
                      </a:solidFill>
                      <a:ea typeface="宋体" charset="-122"/>
                    </a:rPr>
                    <a:t>Benefits</a:t>
                  </a:r>
                </a:p>
              </p:txBody>
            </p:sp>
          </p:grpSp>
        </p:grpSp>
        <p:sp>
          <p:nvSpPr>
            <p:cNvPr id="16389" name="Text Box 46"/>
            <p:cNvSpPr txBox="1">
              <a:spLocks noChangeArrowheads="1"/>
            </p:cNvSpPr>
            <p:nvPr/>
          </p:nvSpPr>
          <p:spPr bwMode="auto">
            <a:xfrm>
              <a:off x="912" y="3506"/>
              <a:ext cx="399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666132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You can grant CREATE DATABASE authority to any user.</a:t>
              </a:r>
            </a:p>
            <a:p>
              <a:pPr>
                <a:spcBef>
                  <a:spcPct val="50000"/>
                </a:spcBef>
                <a:tabLst>
                  <a:tab pos="666132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The user may then create other users and databases from:</a:t>
              </a:r>
            </a:p>
            <a:p>
              <a:pPr marL="666132" lvl="1" indent="-373684">
                <a:spcBef>
                  <a:spcPct val="20000"/>
                </a:spcBef>
                <a:buSzPct val="125000"/>
                <a:buFontTx/>
                <a:buChar char="•"/>
                <a:tabLst>
                  <a:tab pos="666132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The user’s own space, or</a:t>
              </a:r>
            </a:p>
            <a:p>
              <a:pPr marL="666132" lvl="1" indent="-373684">
                <a:spcBef>
                  <a:spcPct val="20000"/>
                </a:spcBef>
                <a:buSzPct val="125000"/>
                <a:buFontTx/>
                <a:buChar char="•"/>
                <a:tabLst>
                  <a:tab pos="666132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The space of another user or database (if authorized).</a:t>
              </a:r>
            </a:p>
          </p:txBody>
        </p:sp>
      </p:grpSp>
      <p:sp>
        <p:nvSpPr>
          <p:cNvPr id="47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184009"/>
            <a:ext cx="9652000" cy="1012049"/>
          </a:xfrm>
        </p:spPr>
        <p:txBody>
          <a:bodyPr/>
          <a:lstStyle/>
          <a:p>
            <a:r>
              <a:rPr lang="en-US" altLang="zh-CN" sz="3100" smtClean="0">
                <a:solidFill>
                  <a:schemeClr val="bg1"/>
                </a:solidFill>
                <a:ea typeface="宋体" charset="-122"/>
              </a:rPr>
              <a:t>Teradata Administrator  </a:t>
            </a:r>
            <a:r>
              <a:rPr lang="en-US" altLang="zh-CN" sz="3300" smtClean="0">
                <a:solidFill>
                  <a:schemeClr val="bg1"/>
                </a:solidFill>
                <a:ea typeface="宋体" charset="-122"/>
              </a:rPr>
              <a:t>Tools Menu &gt; Create Options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1600" y="1274646"/>
            <a:ext cx="11170745" cy="6213975"/>
            <a:chOff x="48" y="665"/>
            <a:chExt cx="5712" cy="3655"/>
          </a:xfrm>
        </p:grpSpPr>
        <p:sp>
          <p:nvSpPr>
            <p:cNvPr id="1029" name="Text Box 4"/>
            <p:cNvSpPr txBox="1">
              <a:spLocks noChangeArrowheads="1"/>
            </p:cNvSpPr>
            <p:nvPr/>
          </p:nvSpPr>
          <p:spPr bwMode="auto">
            <a:xfrm>
              <a:off x="48" y="768"/>
              <a:ext cx="1440" cy="2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20000"/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Teradata Administrator can be used to create and manage users and databases.</a:t>
              </a:r>
            </a:p>
            <a:p>
              <a:pPr>
                <a:spcBef>
                  <a:spcPct val="50000"/>
                </a:spcBef>
                <a:buSzPct val="120000"/>
              </a:pPr>
              <a:endParaRPr lang="en-US" altLang="zh-CN" u="sng">
                <a:ea typeface="宋体" charset="-122"/>
              </a:endParaRPr>
            </a:p>
            <a:p>
              <a:pPr>
                <a:spcBef>
                  <a:spcPct val="50000"/>
                </a:spcBef>
                <a:buSzPct val="120000"/>
              </a:pPr>
              <a:r>
                <a:rPr lang="en-US" altLang="zh-CN" u="sng">
                  <a:ea typeface="宋体" charset="-122"/>
                </a:rPr>
                <a:t>Tools menu</a:t>
              </a:r>
              <a:endParaRPr lang="en-US" altLang="zh-CN">
                <a:ea typeface="宋体" charset="-122"/>
              </a:endParaRPr>
            </a:p>
            <a:p>
              <a:pPr marL="373684" lvl="1" indent="-211212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Selections to create and modify databases and users, grant/revoke access rights, and send ad hoc query requests to Teradata.</a:t>
              </a:r>
            </a:p>
            <a:p>
              <a:pPr marL="373684" lvl="1" indent="-211212">
                <a:spcBef>
                  <a:spcPct val="50000"/>
                </a:spcBef>
                <a:buSzPct val="125000"/>
                <a:buFontTx/>
                <a:buChar char="•"/>
              </a:pPr>
              <a:r>
                <a:rPr lang="en-US" altLang="zh-CN">
                  <a:ea typeface="宋体" charset="-122"/>
                </a:rPr>
                <a:t>Options include the ability to clone a user, move space, and set preferences.</a:t>
              </a:r>
            </a:p>
            <a:p>
              <a:pPr marL="373684" lvl="1" indent="-211212">
                <a:spcBef>
                  <a:spcPct val="50000"/>
                </a:spcBef>
                <a:buSzPct val="125000"/>
                <a:buFontTx/>
                <a:buChar char="•"/>
              </a:pPr>
              <a:r>
                <a:rPr lang="en-US" altLang="zh-CN">
                  <a:ea typeface="宋体" charset="-122"/>
                </a:rPr>
                <a:t>This example illustrates how to create a database by completing the entries.</a:t>
              </a:r>
              <a:endParaRPr lang="en-US" altLang="zh-CN" sz="2300">
                <a:ea typeface="宋体" charset="-122"/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1511" y="665"/>
            <a:ext cx="4249" cy="3655"/>
          </p:xfrm>
          <a:graphic>
            <a:graphicData uri="http://schemas.openxmlformats.org/presentationml/2006/ole">
              <p:oleObj spid="_x0000_s1026" name="Bitmap Image" r:id="rId3" imgW="6744641" imgH="5800000" progId="PBrush">
                <p:embed/>
              </p:oleObj>
            </a:graphicData>
          </a:graphic>
        </p:graphicFrame>
        <p:sp>
          <p:nvSpPr>
            <p:cNvPr id="1030" name="Arc 6"/>
            <p:cNvSpPr>
              <a:spLocks/>
            </p:cNvSpPr>
            <p:nvPr/>
          </p:nvSpPr>
          <p:spPr bwMode="auto">
            <a:xfrm>
              <a:off x="4560" y="1008"/>
              <a:ext cx="576" cy="1392"/>
            </a:xfrm>
            <a:custGeom>
              <a:avLst/>
              <a:gdLst>
                <a:gd name="T0" fmla="*/ 0 w 21600"/>
                <a:gd name="T1" fmla="*/ 0 h 21599"/>
                <a:gd name="T2" fmla="*/ 15 w 21600"/>
                <a:gd name="T3" fmla="*/ 90 h 21599"/>
                <a:gd name="T4" fmla="*/ 0 w 21600"/>
                <a:gd name="T5" fmla="*/ 9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39" y="0"/>
                  </a:moveTo>
                  <a:cubicBezTo>
                    <a:pt x="12074" y="131"/>
                    <a:pt x="21600" y="9763"/>
                    <a:pt x="21600" y="21599"/>
                  </a:cubicBezTo>
                </a:path>
                <a:path w="21600" h="21599" stroke="0" extrusionOk="0">
                  <a:moveTo>
                    <a:pt x="239" y="0"/>
                  </a:moveTo>
                  <a:cubicBezTo>
                    <a:pt x="12074" y="131"/>
                    <a:pt x="21600" y="9763"/>
                    <a:pt x="21600" y="21599"/>
                  </a:cubicBezTo>
                  <a:lnTo>
                    <a:pt x="0" y="21599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Module </a:t>
            </a:r>
            <a:r>
              <a:rPr lang="en-US" altLang="zh-CN" sz="3600" smtClean="0">
                <a:solidFill>
                  <a:schemeClr val="bg1"/>
                </a:solidFill>
                <a:ea typeface="宋体" charset="-122"/>
              </a:rPr>
              <a:t>2: </a:t>
            </a:r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12800" y="2259861"/>
            <a:ext cx="11074400" cy="365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 sz="2300">
                <a:ea typeface="宋体" charset="-122"/>
              </a:rPr>
              <a:t>After completing this module, you will be able to:</a:t>
            </a:r>
          </a:p>
          <a:p>
            <a:pPr lvl="1" indent="-363530"/>
            <a:endParaRPr lang="en-US" altLang="zh-CN" sz="2300">
              <a:ea typeface="宋体" charset="-122"/>
            </a:endParaRPr>
          </a:p>
          <a:p>
            <a:pPr lvl="1" indent="-363530">
              <a:buFont typeface="Symbol" pitchFamily="18" charset="2"/>
              <a:buChar char="·"/>
            </a:pPr>
            <a:r>
              <a:rPr lang="en-US" altLang="zh-CN" sz="2300">
                <a:ea typeface="宋体" charset="-122"/>
              </a:rPr>
              <a:t>Use the DBC.AllRights, DBC.UserRights and DBC.UserGrantedRights views to obtain information about current users.</a:t>
            </a:r>
          </a:p>
          <a:p>
            <a:pPr lvl="1" indent="-363530"/>
            <a:endParaRPr lang="en-US" altLang="zh-CN" sz="2300">
              <a:ea typeface="宋体" charset="-122"/>
            </a:endParaRPr>
          </a:p>
          <a:p>
            <a:pPr lvl="1" indent="-363530">
              <a:buFont typeface="Symbol" pitchFamily="18" charset="2"/>
              <a:buChar char="·"/>
            </a:pPr>
            <a:r>
              <a:rPr lang="en-US" altLang="zh-CN" sz="2300">
                <a:ea typeface="宋体" charset="-122"/>
              </a:rPr>
              <a:t>Use views and macros to access information about privileges.</a:t>
            </a:r>
          </a:p>
          <a:p>
            <a:pPr lvl="1" indent="-363530"/>
            <a:endParaRPr lang="en-US" altLang="zh-CN" sz="2300">
              <a:ea typeface="宋体" charset="-122"/>
            </a:endParaRPr>
          </a:p>
          <a:p>
            <a:pPr lvl="1" indent="-363530">
              <a:buFont typeface="Symbol" pitchFamily="18" charset="2"/>
              <a:buChar char="·"/>
            </a:pPr>
            <a:r>
              <a:rPr lang="en-US" altLang="zh-CN" sz="2300">
                <a:ea typeface="宋体" charset="-122"/>
              </a:rPr>
              <a:t>Use the GRANT and REVOKE statements to assign and remove access rights.</a:t>
            </a:r>
          </a:p>
          <a:p>
            <a:pPr lvl="1" indent="-363530">
              <a:buFont typeface="Symbol" pitchFamily="18" charset="2"/>
              <a:buChar char="·"/>
            </a:pPr>
            <a:endParaRPr lang="en-US" altLang="zh-CN" sz="2300">
              <a:ea typeface="宋体" charset="-122"/>
            </a:endParaRPr>
          </a:p>
          <a:p>
            <a:pPr lvl="1" indent="-363530">
              <a:buFont typeface="Symbol" pitchFamily="18" charset="2"/>
              <a:buChar char="·"/>
            </a:pPr>
            <a:r>
              <a:rPr lang="en-US" altLang="zh-CN" sz="2300">
                <a:ea typeface="宋体" charset="-122"/>
              </a:rPr>
              <a:t>Understand the impact of the GIVE statement with access rights.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Privileges/Access Rights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1600" y="1380067"/>
            <a:ext cx="11988800" cy="6455395"/>
            <a:chOff x="48" y="720"/>
            <a:chExt cx="5664" cy="3552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480" y="720"/>
              <a:ext cx="5136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300">
                  <a:ea typeface="宋体" charset="-122"/>
                </a:rPr>
                <a:t>A privilege (or access right) is the right of a specific user to perform a specified operation.  </a:t>
              </a:r>
            </a:p>
            <a:p>
              <a:pPr marL="363530" lvl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Note: Some access rights don't directly correspond to an SQL statement.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6" y="1488"/>
              <a:ext cx="5184" cy="1008"/>
              <a:chOff x="336" y="1488"/>
              <a:chExt cx="5184" cy="1008"/>
            </a:xfrm>
          </p:grpSpPr>
          <p:sp>
            <p:nvSpPr>
              <p:cNvPr id="21523" name="Rectangle 6"/>
              <p:cNvSpPr>
                <a:spLocks noChangeArrowheads="1"/>
              </p:cNvSpPr>
              <p:nvPr/>
            </p:nvSpPr>
            <p:spPr bwMode="auto">
              <a:xfrm>
                <a:off x="336" y="1488"/>
                <a:ext cx="5184" cy="100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24" name="Text Box 7"/>
              <p:cNvSpPr txBox="1">
                <a:spLocks noChangeArrowheads="1"/>
              </p:cNvSpPr>
              <p:nvPr/>
            </p:nvSpPr>
            <p:spPr bwMode="auto">
              <a:xfrm>
                <a:off x="480" y="1584"/>
                <a:ext cx="720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CREATE</a:t>
                </a:r>
              </a:p>
            </p:txBody>
          </p:sp>
          <p:sp>
            <p:nvSpPr>
              <p:cNvPr id="21525" name="Text Box 8"/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720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</a:t>
                </a:r>
              </a:p>
            </p:txBody>
          </p:sp>
          <p:sp>
            <p:nvSpPr>
              <p:cNvPr id="21526" name="Text Box 9"/>
              <p:cNvSpPr txBox="1">
                <a:spLocks noChangeArrowheads="1"/>
              </p:cNvSpPr>
              <p:nvPr/>
            </p:nvSpPr>
            <p:spPr bwMode="auto">
              <a:xfrm>
                <a:off x="2208" y="1584"/>
                <a:ext cx="864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INDEX</a:t>
                </a:r>
              </a:p>
            </p:txBody>
          </p:sp>
          <p:sp>
            <p:nvSpPr>
              <p:cNvPr id="21527" name="Text Box 10"/>
              <p:cNvSpPr txBox="1">
                <a:spLocks noChangeArrowheads="1"/>
              </p:cNvSpPr>
              <p:nvPr/>
            </p:nvSpPr>
            <p:spPr bwMode="auto">
              <a:xfrm>
                <a:off x="4032" y="1872"/>
                <a:ext cx="1392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REFERENCES</a:t>
                </a:r>
              </a:p>
            </p:txBody>
          </p:sp>
          <p:sp>
            <p:nvSpPr>
              <p:cNvPr id="21528" name="Text Box 11"/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658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EXECUTE</a:t>
                </a:r>
              </a:p>
            </p:txBody>
          </p:sp>
          <p:sp>
            <p:nvSpPr>
              <p:cNvPr id="21529" name="Text Box 12"/>
              <p:cNvSpPr txBox="1">
                <a:spLocks noChangeArrowheads="1"/>
              </p:cNvSpPr>
              <p:nvPr/>
            </p:nvSpPr>
            <p:spPr bwMode="auto">
              <a:xfrm>
                <a:off x="480" y="1872"/>
                <a:ext cx="714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SELECT</a:t>
                </a:r>
              </a:p>
            </p:txBody>
          </p:sp>
          <p:sp>
            <p:nvSpPr>
              <p:cNvPr id="21530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872"/>
                <a:ext cx="864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UPDATE</a:t>
                </a:r>
              </a:p>
            </p:txBody>
          </p:sp>
          <p:sp>
            <p:nvSpPr>
              <p:cNvPr id="21531" name="Text Box 14"/>
              <p:cNvSpPr txBox="1">
                <a:spLocks noChangeArrowheads="1"/>
              </p:cNvSpPr>
              <p:nvPr/>
            </p:nvSpPr>
            <p:spPr bwMode="auto">
              <a:xfrm>
                <a:off x="1344" y="1872"/>
                <a:ext cx="720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INSERT</a:t>
                </a:r>
              </a:p>
            </p:txBody>
          </p:sp>
          <p:sp>
            <p:nvSpPr>
              <p:cNvPr id="21532" name="Text Box 15"/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672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DELETE</a:t>
                </a:r>
              </a:p>
            </p:txBody>
          </p:sp>
          <p:sp>
            <p:nvSpPr>
              <p:cNvPr id="21533" name="Text Box 16"/>
              <p:cNvSpPr txBox="1">
                <a:spLocks noChangeArrowheads="1"/>
              </p:cNvSpPr>
              <p:nvPr/>
            </p:nvSpPr>
            <p:spPr bwMode="auto">
              <a:xfrm>
                <a:off x="2208" y="2160"/>
                <a:ext cx="659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CHECKPOINT</a:t>
                </a:r>
              </a:p>
            </p:txBody>
          </p:sp>
          <p:sp>
            <p:nvSpPr>
              <p:cNvPr id="21534" name="Text Box 17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720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DUMP</a:t>
                </a:r>
              </a:p>
            </p:txBody>
          </p:sp>
          <p:sp>
            <p:nvSpPr>
              <p:cNvPr id="21535" name="Text Box 18"/>
              <p:cNvSpPr txBox="1">
                <a:spLocks noChangeArrowheads="1"/>
              </p:cNvSpPr>
              <p:nvPr/>
            </p:nvSpPr>
            <p:spPr bwMode="auto">
              <a:xfrm>
                <a:off x="1337" y="2160"/>
                <a:ext cx="727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RESTORE</a:t>
                </a:r>
              </a:p>
            </p:txBody>
          </p:sp>
          <p:sp>
            <p:nvSpPr>
              <p:cNvPr id="21536" name="Text Box 19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054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EXECUTE PROCEDURE</a:t>
                </a:r>
              </a:p>
            </p:txBody>
          </p:sp>
        </p:grpSp>
        <p:sp>
          <p:nvSpPr>
            <p:cNvPr id="21510" name="Text Box 20"/>
            <p:cNvSpPr txBox="1">
              <a:spLocks noChangeArrowheads="1"/>
            </p:cNvSpPr>
            <p:nvPr/>
          </p:nvSpPr>
          <p:spPr bwMode="auto">
            <a:xfrm>
              <a:off x="2016" y="2688"/>
              <a:ext cx="12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ea typeface="宋体" charset="-122"/>
                </a:rPr>
                <a:t>On a specified </a:t>
              </a:r>
              <a:r>
                <a:rPr lang="en-US" altLang="zh-CN" sz="2300" u="sng">
                  <a:solidFill>
                    <a:srgbClr val="000000"/>
                  </a:solidFill>
                  <a:ea typeface="宋体" charset="-122"/>
                </a:rPr>
                <a:t>Object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8" y="3072"/>
              <a:ext cx="5664" cy="1200"/>
              <a:chOff x="48" y="3072"/>
              <a:chExt cx="5664" cy="1200"/>
            </a:xfrm>
          </p:grpSpPr>
          <p:sp>
            <p:nvSpPr>
              <p:cNvPr id="21512" name="Rectangle 22"/>
              <p:cNvSpPr>
                <a:spLocks noChangeArrowheads="1"/>
              </p:cNvSpPr>
              <p:nvPr/>
            </p:nvSpPr>
            <p:spPr bwMode="auto">
              <a:xfrm>
                <a:off x="48" y="3072"/>
                <a:ext cx="5664" cy="1200"/>
              </a:xfrm>
              <a:prstGeom prst="rect">
                <a:avLst/>
              </a:prstGeom>
              <a:solidFill>
                <a:srgbClr val="0099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513" name="Text Box 23"/>
              <p:cNvSpPr txBox="1">
                <a:spLocks noChangeArrowheads="1"/>
              </p:cNvSpPr>
              <p:nvPr/>
            </p:nvSpPr>
            <p:spPr bwMode="auto">
              <a:xfrm>
                <a:off x="1920" y="3168"/>
                <a:ext cx="816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DATABASE</a:t>
                </a:r>
              </a:p>
            </p:txBody>
          </p:sp>
          <p:sp>
            <p:nvSpPr>
              <p:cNvPr id="21514" name="Text Box 24"/>
              <p:cNvSpPr txBox="1">
                <a:spLocks noChangeArrowheads="1"/>
              </p:cNvSpPr>
              <p:nvPr/>
            </p:nvSpPr>
            <p:spPr bwMode="auto">
              <a:xfrm>
                <a:off x="2880" y="3168"/>
                <a:ext cx="816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USER</a:t>
                </a:r>
              </a:p>
            </p:txBody>
          </p:sp>
          <p:sp>
            <p:nvSpPr>
              <p:cNvPr id="21515" name="Text Box 25"/>
              <p:cNvSpPr txBox="1">
                <a:spLocks noChangeArrowheads="1"/>
              </p:cNvSpPr>
              <p:nvPr/>
            </p:nvSpPr>
            <p:spPr bwMode="auto">
              <a:xfrm>
                <a:off x="144" y="3504"/>
                <a:ext cx="816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TABLE</a:t>
                </a:r>
              </a:p>
            </p:txBody>
          </p:sp>
          <p:sp>
            <p:nvSpPr>
              <p:cNvPr id="21516" name="Text Box 26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816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VIEW</a:t>
                </a:r>
              </a:p>
            </p:txBody>
          </p:sp>
          <p:sp>
            <p:nvSpPr>
              <p:cNvPr id="21517" name="Text Box 27"/>
              <p:cNvSpPr txBox="1">
                <a:spLocks noChangeArrowheads="1"/>
              </p:cNvSpPr>
              <p:nvPr/>
            </p:nvSpPr>
            <p:spPr bwMode="auto">
              <a:xfrm>
                <a:off x="1968" y="3504"/>
                <a:ext cx="816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MACRO</a:t>
                </a:r>
              </a:p>
            </p:txBody>
          </p:sp>
          <p:sp>
            <p:nvSpPr>
              <p:cNvPr id="21518" name="Text Box 28"/>
              <p:cNvSpPr txBox="1">
                <a:spLocks noChangeArrowheads="1"/>
              </p:cNvSpPr>
              <p:nvPr/>
            </p:nvSpPr>
            <p:spPr bwMode="auto">
              <a:xfrm>
                <a:off x="2880" y="3504"/>
                <a:ext cx="816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TRIGGER</a:t>
                </a:r>
              </a:p>
            </p:txBody>
          </p:sp>
          <p:sp>
            <p:nvSpPr>
              <p:cNvPr id="21519" name="Text Box 29"/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634" cy="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STORED </a:t>
                </a:r>
              </a:p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PROCEDURE</a:t>
                </a:r>
              </a:p>
            </p:txBody>
          </p:sp>
          <p:sp>
            <p:nvSpPr>
              <p:cNvPr id="21520" name="Text Box 30"/>
              <p:cNvSpPr txBox="1">
                <a:spLocks noChangeArrowheads="1"/>
              </p:cNvSpPr>
              <p:nvPr/>
            </p:nvSpPr>
            <p:spPr bwMode="auto">
              <a:xfrm>
                <a:off x="144" y="3936"/>
                <a:ext cx="816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COLUMN</a:t>
                </a:r>
              </a:p>
            </p:txBody>
          </p:sp>
          <p:sp>
            <p:nvSpPr>
              <p:cNvPr id="21521" name="Text Box 31"/>
              <p:cNvSpPr txBox="1">
                <a:spLocks noChangeArrowheads="1"/>
              </p:cNvSpPr>
              <p:nvPr/>
            </p:nvSpPr>
            <p:spPr bwMode="auto">
              <a:xfrm>
                <a:off x="1056" y="3936"/>
                <a:ext cx="816" cy="1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COLUMN</a:t>
                </a:r>
              </a:p>
            </p:txBody>
          </p:sp>
          <p:sp>
            <p:nvSpPr>
              <p:cNvPr id="21522" name="Text Box 32"/>
              <p:cNvSpPr txBox="1">
                <a:spLocks noChangeArrowheads="1"/>
              </p:cNvSpPr>
              <p:nvPr/>
            </p:nvSpPr>
            <p:spPr bwMode="auto">
              <a:xfrm>
                <a:off x="4704" y="3504"/>
                <a:ext cx="912" cy="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User-Defined</a:t>
                </a:r>
              </a:p>
              <a:p>
                <a:pPr algn="ctr"/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FUNCTION</a:t>
                </a:r>
              </a:p>
            </p:txBody>
          </p:sp>
        </p:grpSp>
      </p:grpSp>
      <p:sp>
        <p:nvSpPr>
          <p:cNvPr id="33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 Mechanisms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016000" y="1380067"/>
            <a:ext cx="9448800" cy="6716324"/>
            <a:chOff x="480" y="720"/>
            <a:chExt cx="4464" cy="3504"/>
          </a:xfrm>
        </p:grpSpPr>
        <p:cxnSp>
          <p:nvCxnSpPr>
            <p:cNvPr id="22532" name="AutoShape 4"/>
            <p:cNvCxnSpPr>
              <a:cxnSpLocks noChangeShapeType="1"/>
              <a:stCxn id="22542" idx="2"/>
            </p:cNvCxnSpPr>
            <p:nvPr/>
          </p:nvCxnSpPr>
          <p:spPr bwMode="auto">
            <a:xfrm rot="16200000" flipH="1">
              <a:off x="2713" y="648"/>
              <a:ext cx="574" cy="1873"/>
            </a:xfrm>
            <a:prstGeom prst="curvedConnector2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 type="none" w="sm" len="sm"/>
              <a:tailEnd type="stealth" w="lg" len="lg"/>
            </a:ln>
          </p:spPr>
        </p:cxn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 flipH="1">
              <a:off x="2688" y="1104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1679" y="2209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680" y="2496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4512" y="2208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3984" y="2496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lg" len="med"/>
              <a:tailEnd type="none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1680" y="2630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1680" y="2640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4512" y="2630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3984" y="2640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728" y="960"/>
              <a:ext cx="67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Implicit Right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 algn="ctr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(Ownership)</a:t>
              </a:r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480" y="1920"/>
              <a:ext cx="571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Automatic 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 algn="ctr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(Default)</a:t>
              </a:r>
              <a:endParaRPr lang="en-US" altLang="zh-CN" sz="2300">
                <a:ea typeface="宋体" charset="-122"/>
              </a:endParaRPr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4176" y="1728"/>
              <a:ext cx="40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Explicit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296" y="1968"/>
              <a:ext cx="730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CREATE</a:t>
              </a: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296" y="2928"/>
              <a:ext cx="720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DROP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224" y="1968"/>
              <a:ext cx="720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GRANT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4224" y="2928"/>
              <a:ext cx="720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REVOKE</a:t>
              </a: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2400" y="2208"/>
              <a:ext cx="1440" cy="912"/>
              <a:chOff x="2208" y="2208"/>
              <a:chExt cx="1440" cy="912"/>
            </a:xfrm>
          </p:grpSpPr>
          <p:sp>
            <p:nvSpPr>
              <p:cNvPr id="22571" name="Rectangle 22"/>
              <p:cNvSpPr>
                <a:spLocks noChangeArrowheads="1"/>
              </p:cNvSpPr>
              <p:nvPr/>
            </p:nvSpPr>
            <p:spPr bwMode="auto">
              <a:xfrm>
                <a:off x="2283" y="2362"/>
                <a:ext cx="866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72" name="Rectangle 23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77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DBC.AccessRights</a:t>
                </a:r>
                <a:endParaRPr lang="en-US" altLang="zh-CN" sz="2300">
                  <a:ea typeface="宋体" charset="-122"/>
                </a:endParaRPr>
              </a:p>
            </p:txBody>
          </p:sp>
          <p:sp>
            <p:nvSpPr>
              <p:cNvPr id="22573" name="AutoShape 24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1440" cy="912"/>
              </a:xfrm>
              <a:prstGeom prst="can">
                <a:avLst>
                  <a:gd name="adj" fmla="val 32787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2304" y="2592"/>
                <a:ext cx="1248" cy="384"/>
                <a:chOff x="1872" y="3360"/>
                <a:chExt cx="1248" cy="384"/>
              </a:xfrm>
            </p:grpSpPr>
            <p:sp>
              <p:nvSpPr>
                <p:cNvPr id="22575" name="Line 26"/>
                <p:cNvSpPr>
                  <a:spLocks noChangeShapeType="1"/>
                </p:cNvSpPr>
                <p:nvPr/>
              </p:nvSpPr>
              <p:spPr bwMode="auto">
                <a:xfrm>
                  <a:off x="1872" y="3360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6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3456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7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336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8" name="Line 29"/>
                <p:cNvSpPr>
                  <a:spLocks noChangeShapeType="1"/>
                </p:cNvSpPr>
                <p:nvPr/>
              </p:nvSpPr>
              <p:spPr bwMode="auto">
                <a:xfrm>
                  <a:off x="2139" y="336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9" name="Line 30"/>
                <p:cNvSpPr>
                  <a:spLocks noChangeShapeType="1"/>
                </p:cNvSpPr>
                <p:nvPr/>
              </p:nvSpPr>
              <p:spPr bwMode="auto">
                <a:xfrm>
                  <a:off x="2352" y="336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0" name="Line 31"/>
                <p:cNvSpPr>
                  <a:spLocks noChangeShapeType="1"/>
                </p:cNvSpPr>
                <p:nvPr/>
              </p:nvSpPr>
              <p:spPr bwMode="auto">
                <a:xfrm>
                  <a:off x="2853" y="336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1" name="Line 32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2" name="Line 33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3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3648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3312" y="720"/>
              <a:ext cx="1440" cy="912"/>
              <a:chOff x="3120" y="672"/>
              <a:chExt cx="1440" cy="912"/>
            </a:xfrm>
          </p:grpSpPr>
          <p:sp>
            <p:nvSpPr>
              <p:cNvPr id="22558" name="Rectangle 36"/>
              <p:cNvSpPr>
                <a:spLocks noChangeArrowheads="1"/>
              </p:cNvSpPr>
              <p:nvPr/>
            </p:nvSpPr>
            <p:spPr bwMode="auto">
              <a:xfrm>
                <a:off x="3195" y="826"/>
                <a:ext cx="866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59" name="Rectangle 37"/>
              <p:cNvSpPr>
                <a:spLocks noChangeArrowheads="1"/>
              </p:cNvSpPr>
              <p:nvPr/>
            </p:nvSpPr>
            <p:spPr bwMode="auto">
              <a:xfrm>
                <a:off x="3504" y="768"/>
                <a:ext cx="55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DBC.Owners</a:t>
                </a:r>
                <a:endParaRPr lang="en-US" altLang="zh-CN" sz="2300">
                  <a:ea typeface="宋体" charset="-122"/>
                </a:endParaRPr>
              </a:p>
            </p:txBody>
          </p:sp>
          <p:sp>
            <p:nvSpPr>
              <p:cNvPr id="22560" name="AutoShape 38"/>
              <p:cNvSpPr>
                <a:spLocks noChangeArrowheads="1"/>
              </p:cNvSpPr>
              <p:nvPr/>
            </p:nvSpPr>
            <p:spPr bwMode="auto">
              <a:xfrm>
                <a:off x="3120" y="672"/>
                <a:ext cx="1440" cy="912"/>
              </a:xfrm>
              <a:prstGeom prst="can">
                <a:avLst>
                  <a:gd name="adj" fmla="val 31032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3216" y="1056"/>
                <a:ext cx="1248" cy="384"/>
                <a:chOff x="3216" y="1056"/>
                <a:chExt cx="1248" cy="384"/>
              </a:xfrm>
            </p:grpSpPr>
            <p:sp>
              <p:nvSpPr>
                <p:cNvPr id="22562" name="Line 40"/>
                <p:cNvSpPr>
                  <a:spLocks noChangeShapeType="1"/>
                </p:cNvSpPr>
                <p:nvPr/>
              </p:nvSpPr>
              <p:spPr bwMode="auto">
                <a:xfrm>
                  <a:off x="3216" y="1056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3" name="Line 41"/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4" name="Line 42"/>
                <p:cNvSpPr>
                  <a:spLocks noChangeShapeType="1"/>
                </p:cNvSpPr>
                <p:nvPr/>
              </p:nvSpPr>
              <p:spPr bwMode="auto">
                <a:xfrm>
                  <a:off x="3216" y="1056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5" name="Line 43"/>
                <p:cNvSpPr>
                  <a:spLocks noChangeShapeType="1"/>
                </p:cNvSpPr>
                <p:nvPr/>
              </p:nvSpPr>
              <p:spPr bwMode="auto">
                <a:xfrm>
                  <a:off x="3483" y="1056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6" name="Line 44"/>
                <p:cNvSpPr>
                  <a:spLocks noChangeShapeType="1"/>
                </p:cNvSpPr>
                <p:nvPr/>
              </p:nvSpPr>
              <p:spPr bwMode="auto">
                <a:xfrm>
                  <a:off x="3888" y="1056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7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056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8" name="Line 46"/>
                <p:cNvSpPr>
                  <a:spLocks noChangeShapeType="1"/>
                </p:cNvSpPr>
                <p:nvPr/>
              </p:nvSpPr>
              <p:spPr bwMode="auto">
                <a:xfrm>
                  <a:off x="4464" y="1056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9" name="Line 47"/>
                <p:cNvSpPr>
                  <a:spLocks noChangeShapeType="1"/>
                </p:cNvSpPr>
                <p:nvPr/>
              </p:nvSpPr>
              <p:spPr bwMode="auto">
                <a:xfrm>
                  <a:off x="3216" y="1248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0" name="Line 48"/>
                <p:cNvSpPr>
                  <a:spLocks noChangeShapeType="1"/>
                </p:cNvSpPr>
                <p:nvPr/>
              </p:nvSpPr>
              <p:spPr bwMode="auto">
                <a:xfrm>
                  <a:off x="3216" y="1344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642" name="Rectangle 50"/>
            <p:cNvSpPr>
              <a:spLocks noChangeArrowheads="1"/>
            </p:cNvSpPr>
            <p:nvPr/>
          </p:nvSpPr>
          <p:spPr bwMode="auto">
            <a:xfrm>
              <a:off x="2136" y="3264"/>
              <a:ext cx="1968" cy="28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2"/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sz="2300">
                <a:ea typeface="宋体" charset="-122"/>
              </a:endParaRPr>
            </a:p>
          </p:txBody>
        </p:sp>
        <p:sp>
          <p:nvSpPr>
            <p:cNvPr id="22552" name="Text Box 51"/>
            <p:cNvSpPr txBox="1">
              <a:spLocks noChangeArrowheads="1"/>
            </p:cNvSpPr>
            <p:nvPr/>
          </p:nvSpPr>
          <p:spPr bwMode="auto">
            <a:xfrm>
              <a:off x="2136" y="3312"/>
              <a:ext cx="1968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DBC.AllRights[V][X]</a:t>
              </a:r>
            </a:p>
          </p:txBody>
        </p:sp>
        <p:sp>
          <p:nvSpPr>
            <p:cNvPr id="110644" name="Rectangle 52"/>
            <p:cNvSpPr>
              <a:spLocks noChangeArrowheads="1"/>
            </p:cNvSpPr>
            <p:nvPr/>
          </p:nvSpPr>
          <p:spPr bwMode="auto">
            <a:xfrm>
              <a:off x="2136" y="3600"/>
              <a:ext cx="1968" cy="28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2"/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sz="2300">
                <a:ea typeface="宋体" charset="-122"/>
              </a:endParaRPr>
            </a:p>
          </p:txBody>
        </p:sp>
        <p:sp>
          <p:nvSpPr>
            <p:cNvPr id="22554" name="Text Box 53"/>
            <p:cNvSpPr txBox="1">
              <a:spLocks noChangeArrowheads="1"/>
            </p:cNvSpPr>
            <p:nvPr/>
          </p:nvSpPr>
          <p:spPr bwMode="auto">
            <a:xfrm>
              <a:off x="2160" y="3648"/>
              <a:ext cx="192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DBC.UserRights[V]</a:t>
              </a:r>
            </a:p>
          </p:txBody>
        </p:sp>
        <p:sp>
          <p:nvSpPr>
            <p:cNvPr id="110646" name="Rectangle 54"/>
            <p:cNvSpPr>
              <a:spLocks noChangeArrowheads="1"/>
            </p:cNvSpPr>
            <p:nvPr/>
          </p:nvSpPr>
          <p:spPr bwMode="auto">
            <a:xfrm>
              <a:off x="2136" y="3936"/>
              <a:ext cx="1968" cy="28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2"/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sz="2300">
                <a:ea typeface="宋体" charset="-122"/>
              </a:endParaRPr>
            </a:p>
          </p:txBody>
        </p:sp>
        <p:sp>
          <p:nvSpPr>
            <p:cNvPr id="22556" name="Text Box 55"/>
            <p:cNvSpPr txBox="1">
              <a:spLocks noChangeArrowheads="1"/>
            </p:cNvSpPr>
            <p:nvPr/>
          </p:nvSpPr>
          <p:spPr bwMode="auto">
            <a:xfrm>
              <a:off x="2160" y="3984"/>
              <a:ext cx="192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DBC.UserGrantedRights[V]</a:t>
              </a:r>
            </a:p>
          </p:txBody>
        </p:sp>
        <p:sp>
          <p:nvSpPr>
            <p:cNvPr id="22557" name="Text Box 56"/>
            <p:cNvSpPr txBox="1">
              <a:spLocks noChangeArrowheads="1"/>
            </p:cNvSpPr>
            <p:nvPr/>
          </p:nvSpPr>
          <p:spPr bwMode="auto">
            <a:xfrm>
              <a:off x="912" y="3504"/>
              <a:ext cx="1056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Views for user </a:t>
              </a:r>
            </a:p>
            <a:p>
              <a:r>
                <a:rPr lang="en-US" altLang="zh-CN">
                  <a:ea typeface="宋体" charset="-122"/>
                </a:rPr>
                <a:t>access rights:</a:t>
              </a:r>
            </a:p>
          </p:txBody>
        </p:sp>
      </p:grpSp>
      <p:sp>
        <p:nvSpPr>
          <p:cNvPr id="56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="" xmlns:a16="http://schemas.microsoft.com/office/drawing/2014/main" id="{238ED5FD-6FB2-4737-9E8E-6C0D02482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ea typeface="SimSun" panose="02010600030101010101" pitchFamily="2" charset="-122"/>
              </a:rPr>
              <a:t>Agenda</a:t>
            </a:r>
          </a:p>
        </p:txBody>
      </p:sp>
      <p:sp>
        <p:nvSpPr>
          <p:cNvPr id="5122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="" xmlns:a16="http://schemas.microsoft.com/office/drawing/2014/main" id="{B69901C9-0D7D-4533-BBBA-2AD382E273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04300" y="1569381"/>
            <a:ext cx="7775575" cy="5307012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Module 1: Database and User</a:t>
            </a:r>
          </a:p>
          <a:p>
            <a:pPr>
              <a:buNone/>
            </a:pPr>
            <a:endParaRPr lang="en-US" altLang="zh-CN" sz="1200" dirty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Module 2: </a:t>
            </a:r>
            <a:r>
              <a:rPr lang="en-US" altLang="zh-CN" smtClean="0">
                <a:ea typeface="宋体" charset="-122"/>
              </a:rPr>
              <a:t>Access Rights</a:t>
            </a:r>
            <a:endParaRPr lang="en-US" altLang="zh-CN" smtClean="0">
              <a:ea typeface="SimSun" panose="02010600030101010101" pitchFamily="2" charset="-122"/>
            </a:endParaRPr>
          </a:p>
          <a:p>
            <a:pPr eaLnBrk="1" hangingPunct="1"/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Module 3: Roles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endParaRPr lang="en-US" altLang="zh-CN" sz="1400">
              <a:ea typeface="SimSun" panose="02010600030101010101" pitchFamily="2" charset="-122"/>
            </a:endParaRPr>
          </a:p>
          <a:p>
            <a:pPr eaLnBrk="1" hangingPunct="1"/>
            <a:endParaRPr lang="en-US" altLang="zh-CN" sz="1400" dirty="0">
              <a:ea typeface="SimSun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752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503" y="61336"/>
            <a:ext cx="9438094" cy="866539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Gennar’s World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5994400" y="1748084"/>
            <a:ext cx="0" cy="8280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876800" y="1932094"/>
            <a:ext cx="2133600" cy="350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SYSDBA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540000" y="3312160"/>
            <a:ext cx="650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657600" y="2576124"/>
            <a:ext cx="447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689600" y="2576124"/>
            <a:ext cx="0" cy="7360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930400" y="3588173"/>
            <a:ext cx="1422400" cy="354601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pPr algn="ctr"/>
            <a:r>
              <a:rPr lang="en-US" altLang="zh-CN" sz="1500">
                <a:ea typeface="宋体" charset="-122"/>
              </a:rPr>
              <a:t>Gennar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540000" y="3312160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2029884" y="3950442"/>
            <a:ext cx="0" cy="1569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032000" y="4140200"/>
            <a:ext cx="1930400" cy="350768"/>
            <a:chOff x="960" y="2160"/>
            <a:chExt cx="912" cy="183"/>
          </a:xfrm>
        </p:grpSpPr>
        <p:sp>
          <p:nvSpPr>
            <p:cNvPr id="23607" name="Text Box 12"/>
            <p:cNvSpPr txBox="1">
              <a:spLocks noChangeArrowheads="1"/>
            </p:cNvSpPr>
            <p:nvPr/>
          </p:nvSpPr>
          <p:spPr bwMode="auto">
            <a:xfrm>
              <a:off x="1056" y="2160"/>
              <a:ext cx="816" cy="18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Golf</a:t>
              </a:r>
            </a:p>
          </p:txBody>
        </p:sp>
        <p:sp>
          <p:nvSpPr>
            <p:cNvPr id="23608" name="Line 13"/>
            <p:cNvSpPr>
              <a:spLocks noChangeShapeType="1"/>
            </p:cNvSpPr>
            <p:nvPr/>
          </p:nvSpPr>
          <p:spPr bwMode="auto">
            <a:xfrm>
              <a:off x="960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032000" y="4600223"/>
            <a:ext cx="1930400" cy="350768"/>
            <a:chOff x="960" y="2400"/>
            <a:chExt cx="912" cy="183"/>
          </a:xfrm>
        </p:grpSpPr>
        <p:sp>
          <p:nvSpPr>
            <p:cNvPr id="23605" name="Text Box 15"/>
            <p:cNvSpPr txBox="1">
              <a:spLocks noChangeArrowheads="1"/>
            </p:cNvSpPr>
            <p:nvPr/>
          </p:nvSpPr>
          <p:spPr bwMode="auto">
            <a:xfrm>
              <a:off x="1056" y="2400"/>
              <a:ext cx="816" cy="183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Braves</a:t>
              </a:r>
            </a:p>
          </p:txBody>
        </p:sp>
        <p:sp>
          <p:nvSpPr>
            <p:cNvPr id="23606" name="Line 16"/>
            <p:cNvSpPr>
              <a:spLocks noChangeShapeType="1"/>
            </p:cNvSpPr>
            <p:nvPr/>
          </p:nvSpPr>
          <p:spPr bwMode="auto">
            <a:xfrm>
              <a:off x="960" y="249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32000" y="5060245"/>
            <a:ext cx="1930400" cy="350768"/>
            <a:chOff x="960" y="2640"/>
            <a:chExt cx="912" cy="183"/>
          </a:xfrm>
        </p:grpSpPr>
        <p:sp>
          <p:nvSpPr>
            <p:cNvPr id="23603" name="Text Box 18"/>
            <p:cNvSpPr txBox="1">
              <a:spLocks noChangeArrowheads="1"/>
            </p:cNvSpPr>
            <p:nvPr/>
          </p:nvSpPr>
          <p:spPr bwMode="auto">
            <a:xfrm>
              <a:off x="1056" y="2640"/>
              <a:ext cx="816" cy="183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Delegate Tasks</a:t>
              </a:r>
            </a:p>
          </p:txBody>
        </p:sp>
        <p:sp>
          <p:nvSpPr>
            <p:cNvPr id="23604" name="Line 19"/>
            <p:cNvSpPr>
              <a:spLocks noChangeShapeType="1"/>
            </p:cNvSpPr>
            <p:nvPr/>
          </p:nvSpPr>
          <p:spPr bwMode="auto">
            <a:xfrm>
              <a:off x="960" y="273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203200" y="6164298"/>
            <a:ext cx="11785600" cy="178011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>
                <a:ea typeface="宋体" charset="-122"/>
              </a:rPr>
              <a:t>Gennar 	– GRANT SELECT ON Golf TO Dan; </a:t>
            </a:r>
          </a:p>
          <a:p>
            <a:r>
              <a:rPr lang="en-US" altLang="zh-CN">
                <a:ea typeface="宋体" charset="-122"/>
              </a:rPr>
              <a:t>Dan 	– CREATE VIEW Golf_v AS SELECT Name, Location, Rating, Price FROM Gennar.Golf;</a:t>
            </a:r>
          </a:p>
          <a:p>
            <a:r>
              <a:rPr lang="en-US" altLang="zh-CN">
                <a:ea typeface="宋体" charset="-122"/>
              </a:rPr>
              <a:t>Dan 	– GRANT SELECT ON Golf_v TO Samira;  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(3523 error – fails)</a:t>
            </a: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Gennar 	– GRANT SELECT ON Golf TO 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ALL</a:t>
            </a:r>
            <a:r>
              <a:rPr lang="en-US" altLang="zh-CN">
                <a:ea typeface="宋体" charset="-122"/>
              </a:rPr>
              <a:t> Dan 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WITH GRANT OPTION</a:t>
            </a:r>
            <a:r>
              <a:rPr lang="en-US" altLang="zh-CN">
                <a:ea typeface="宋体" charset="-122"/>
              </a:rPr>
              <a:t>;</a:t>
            </a:r>
          </a:p>
          <a:p>
            <a:r>
              <a:rPr lang="en-US" altLang="zh-CN">
                <a:ea typeface="宋体" charset="-122"/>
              </a:rPr>
              <a:t>Dan 	– GRANT SELECT ON Golf_v TO Samira;  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(success)</a:t>
            </a: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5080000" y="3588173"/>
            <a:ext cx="1422400" cy="354601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pPr algn="ctr"/>
            <a:r>
              <a:rPr lang="en-US" altLang="zh-CN" sz="1500">
                <a:ea typeface="宋体" charset="-122"/>
              </a:rPr>
              <a:t>Dan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5486400" y="4140200"/>
            <a:ext cx="1422400" cy="350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Golf_v</a:t>
            </a:r>
          </a:p>
        </p:txBody>
      </p:sp>
      <p:sp>
        <p:nvSpPr>
          <p:cNvPr id="111639" name="Line 23"/>
          <p:cNvSpPr>
            <a:spLocks noChangeShapeType="1"/>
          </p:cNvSpPr>
          <p:nvPr/>
        </p:nvSpPr>
        <p:spPr bwMode="auto">
          <a:xfrm>
            <a:off x="5283200" y="4324209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23570" name="Line 24"/>
          <p:cNvSpPr>
            <a:spLocks noChangeShapeType="1"/>
          </p:cNvSpPr>
          <p:nvPr/>
        </p:nvSpPr>
        <p:spPr bwMode="auto">
          <a:xfrm>
            <a:off x="5892800" y="3312160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23571" name="Text Box 25"/>
          <p:cNvSpPr txBox="1">
            <a:spLocks noChangeArrowheads="1"/>
          </p:cNvSpPr>
          <p:nvPr/>
        </p:nvSpPr>
        <p:spPr bwMode="auto">
          <a:xfrm>
            <a:off x="4876800" y="1380067"/>
            <a:ext cx="2133600" cy="350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DBC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7924800" y="3588173"/>
            <a:ext cx="1422400" cy="354601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pPr algn="ctr"/>
            <a:r>
              <a:rPr lang="en-US" altLang="zh-CN" sz="1500">
                <a:ea typeface="宋体" charset="-122"/>
              </a:rPr>
              <a:t>Samira</a:t>
            </a:r>
          </a:p>
        </p:txBody>
      </p:sp>
      <p:sp>
        <p:nvSpPr>
          <p:cNvPr id="111643" name="Line 27"/>
          <p:cNvSpPr>
            <a:spLocks noChangeShapeType="1"/>
          </p:cNvSpPr>
          <p:nvPr/>
        </p:nvSpPr>
        <p:spPr bwMode="auto">
          <a:xfrm>
            <a:off x="8737600" y="3312160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>
            <a:off x="8128000" y="3956191"/>
            <a:ext cx="0" cy="6440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400800" y="5336260"/>
            <a:ext cx="1320800" cy="507942"/>
            <a:chOff x="3264" y="2784"/>
            <a:chExt cx="864" cy="265"/>
          </a:xfrm>
        </p:grpSpPr>
        <p:sp>
          <p:nvSpPr>
            <p:cNvPr id="23601" name="Text Box 30"/>
            <p:cNvSpPr txBox="1">
              <a:spLocks noChangeArrowheads="1"/>
            </p:cNvSpPr>
            <p:nvPr/>
          </p:nvSpPr>
          <p:spPr bwMode="auto">
            <a:xfrm>
              <a:off x="3264" y="2880"/>
              <a:ext cx="864" cy="16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Son_11</a:t>
              </a:r>
            </a:p>
          </p:txBody>
        </p:sp>
        <p:sp>
          <p:nvSpPr>
            <p:cNvPr id="23602" name="Line 31"/>
            <p:cNvSpPr>
              <a:spLocks noChangeShapeType="1"/>
            </p:cNvSpPr>
            <p:nvPr/>
          </p:nvSpPr>
          <p:spPr bwMode="auto">
            <a:xfrm>
              <a:off x="3552" y="278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48" name="Line 32"/>
          <p:cNvSpPr>
            <a:spLocks noChangeShapeType="1"/>
          </p:cNvSpPr>
          <p:nvPr/>
        </p:nvSpPr>
        <p:spPr bwMode="auto">
          <a:xfrm>
            <a:off x="5283200" y="3956191"/>
            <a:ext cx="0" cy="13800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267200" y="5336260"/>
            <a:ext cx="4775200" cy="507942"/>
            <a:chOff x="2016" y="2784"/>
            <a:chExt cx="2256" cy="265"/>
          </a:xfrm>
        </p:grpSpPr>
        <p:sp>
          <p:nvSpPr>
            <p:cNvPr id="23598" name="Line 34"/>
            <p:cNvSpPr>
              <a:spLocks noChangeShapeType="1"/>
            </p:cNvSpPr>
            <p:nvPr/>
          </p:nvSpPr>
          <p:spPr bwMode="auto">
            <a:xfrm>
              <a:off x="2304" y="278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Text Box 35"/>
            <p:cNvSpPr txBox="1">
              <a:spLocks noChangeArrowheads="1"/>
            </p:cNvSpPr>
            <p:nvPr/>
          </p:nvSpPr>
          <p:spPr bwMode="auto">
            <a:xfrm>
              <a:off x="2016" y="2880"/>
              <a:ext cx="864" cy="16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Daughter_15</a:t>
              </a:r>
            </a:p>
          </p:txBody>
        </p:sp>
        <p:sp>
          <p:nvSpPr>
            <p:cNvPr id="23600" name="Line 36"/>
            <p:cNvSpPr>
              <a:spLocks noChangeShapeType="1"/>
            </p:cNvSpPr>
            <p:nvPr/>
          </p:nvSpPr>
          <p:spPr bwMode="auto">
            <a:xfrm>
              <a:off x="2304" y="278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8" name="Text Box 37"/>
          <p:cNvSpPr txBox="1">
            <a:spLocks noChangeArrowheads="1"/>
          </p:cNvSpPr>
          <p:nvPr/>
        </p:nvSpPr>
        <p:spPr bwMode="auto">
          <a:xfrm>
            <a:off x="4572000" y="2760134"/>
            <a:ext cx="2101851" cy="350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Students</a:t>
            </a: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908800" y="4600224"/>
            <a:ext cx="3657600" cy="507942"/>
            <a:chOff x="3504" y="2400"/>
            <a:chExt cx="1584" cy="265"/>
          </a:xfrm>
        </p:grpSpPr>
        <p:sp>
          <p:nvSpPr>
            <p:cNvPr id="23593" name="Text Box 39"/>
            <p:cNvSpPr txBox="1">
              <a:spLocks noChangeArrowheads="1"/>
            </p:cNvSpPr>
            <p:nvPr/>
          </p:nvSpPr>
          <p:spPr bwMode="auto">
            <a:xfrm>
              <a:off x="4320" y="2496"/>
              <a:ext cx="672" cy="16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Son_3</a:t>
              </a:r>
            </a:p>
          </p:txBody>
        </p:sp>
        <p:sp>
          <p:nvSpPr>
            <p:cNvPr id="23594" name="Line 40"/>
            <p:cNvSpPr>
              <a:spLocks noChangeShapeType="1"/>
            </p:cNvSpPr>
            <p:nvPr/>
          </p:nvSpPr>
          <p:spPr bwMode="auto">
            <a:xfrm>
              <a:off x="3744" y="240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Text Box 41"/>
            <p:cNvSpPr txBox="1">
              <a:spLocks noChangeArrowheads="1"/>
            </p:cNvSpPr>
            <p:nvPr/>
          </p:nvSpPr>
          <p:spPr bwMode="auto">
            <a:xfrm>
              <a:off x="3504" y="2496"/>
              <a:ext cx="672" cy="16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Daughter_13</a:t>
              </a:r>
            </a:p>
          </p:txBody>
        </p:sp>
        <p:sp>
          <p:nvSpPr>
            <p:cNvPr id="23596" name="Line 42"/>
            <p:cNvSpPr>
              <a:spLocks noChangeShapeType="1"/>
            </p:cNvSpPr>
            <p:nvPr/>
          </p:nvSpPr>
          <p:spPr bwMode="auto">
            <a:xfrm>
              <a:off x="3744" y="240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3"/>
            <p:cNvSpPr>
              <a:spLocks noChangeShapeType="1"/>
            </p:cNvSpPr>
            <p:nvPr/>
          </p:nvSpPr>
          <p:spPr bwMode="auto">
            <a:xfrm>
              <a:off x="4560" y="240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8026400" y="5336260"/>
            <a:ext cx="1524000" cy="507942"/>
            <a:chOff x="3264" y="2784"/>
            <a:chExt cx="864" cy="265"/>
          </a:xfrm>
        </p:grpSpPr>
        <p:sp>
          <p:nvSpPr>
            <p:cNvPr id="23591" name="Text Box 45"/>
            <p:cNvSpPr txBox="1">
              <a:spLocks noChangeArrowheads="1"/>
            </p:cNvSpPr>
            <p:nvPr/>
          </p:nvSpPr>
          <p:spPr bwMode="auto">
            <a:xfrm>
              <a:off x="3264" y="2880"/>
              <a:ext cx="864" cy="16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Daughter_8</a:t>
              </a:r>
            </a:p>
          </p:txBody>
        </p:sp>
        <p:sp>
          <p:nvSpPr>
            <p:cNvPr id="23592" name="Line 46"/>
            <p:cNvSpPr>
              <a:spLocks noChangeShapeType="1"/>
            </p:cNvSpPr>
            <p:nvPr/>
          </p:nvSpPr>
          <p:spPr bwMode="auto">
            <a:xfrm>
              <a:off x="3552" y="278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9042400" y="5336260"/>
            <a:ext cx="2235200" cy="507942"/>
            <a:chOff x="4272" y="2784"/>
            <a:chExt cx="960" cy="265"/>
          </a:xfrm>
        </p:grpSpPr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4608" y="2784"/>
              <a:ext cx="624" cy="265"/>
              <a:chOff x="3264" y="2784"/>
              <a:chExt cx="864" cy="265"/>
            </a:xfrm>
          </p:grpSpPr>
          <p:sp>
            <p:nvSpPr>
              <p:cNvPr id="23589" name="Text Box 49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864" cy="169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Future ?</a:t>
                </a:r>
              </a:p>
            </p:txBody>
          </p:sp>
          <p:sp>
            <p:nvSpPr>
              <p:cNvPr id="23590" name="Line 50"/>
              <p:cNvSpPr>
                <a:spLocks noChangeShapeType="1"/>
              </p:cNvSpPr>
              <p:nvPr/>
            </p:nvSpPr>
            <p:spPr bwMode="auto">
              <a:xfrm>
                <a:off x="3552" y="278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8" name="Line 51"/>
            <p:cNvSpPr>
              <a:spLocks noChangeShapeType="1"/>
            </p:cNvSpPr>
            <p:nvPr/>
          </p:nvSpPr>
          <p:spPr bwMode="auto">
            <a:xfrm flipH="1">
              <a:off x="4272" y="278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9855200" y="4600224"/>
            <a:ext cx="2235200" cy="507942"/>
            <a:chOff x="4272" y="2784"/>
            <a:chExt cx="960" cy="265"/>
          </a:xfrm>
        </p:grpSpPr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4608" y="2784"/>
              <a:ext cx="624" cy="265"/>
              <a:chOff x="3264" y="2784"/>
              <a:chExt cx="864" cy="265"/>
            </a:xfrm>
          </p:grpSpPr>
          <p:sp>
            <p:nvSpPr>
              <p:cNvPr id="23585" name="Text Box 54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864" cy="169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Future ?</a:t>
                </a:r>
              </a:p>
            </p:txBody>
          </p:sp>
          <p:sp>
            <p:nvSpPr>
              <p:cNvPr id="23586" name="Line 55"/>
              <p:cNvSpPr>
                <a:spLocks noChangeShapeType="1"/>
              </p:cNvSpPr>
              <p:nvPr/>
            </p:nvSpPr>
            <p:spPr bwMode="auto">
              <a:xfrm>
                <a:off x="3552" y="278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4" name="Line 56"/>
            <p:cNvSpPr>
              <a:spLocks noChangeShapeType="1"/>
            </p:cNvSpPr>
            <p:nvPr/>
          </p:nvSpPr>
          <p:spPr bwMode="auto">
            <a:xfrm flipH="1">
              <a:off x="4272" y="278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1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1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1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1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7" grpId="0" animBg="1"/>
      <p:bldP spid="111638" grpId="0" animBg="1"/>
      <p:bldP spid="111639" grpId="0" animBg="1"/>
      <p:bldP spid="111642" grpId="0" animBg="1"/>
      <p:bldP spid="111643" grpId="0" animBg="1"/>
      <p:bldP spid="111644" grpId="0" animBg="1"/>
      <p:bldP spid="1116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CREATE USER – Automatic Rights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1380067"/>
            <a:ext cx="11988800" cy="6626237"/>
            <a:chOff x="96" y="720"/>
            <a:chExt cx="5664" cy="3457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96" y="720"/>
              <a:ext cx="566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By issuing a CREATE USER statement, the CREATOR causes Automatic rights to be generated for both the created user and the creator.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48" y="1152"/>
              <a:ext cx="1226" cy="647"/>
              <a:chOff x="2240" y="1248"/>
              <a:chExt cx="1226" cy="647"/>
            </a:xfrm>
          </p:grpSpPr>
          <p:sp>
            <p:nvSpPr>
              <p:cNvPr id="24611" name="Rectangle 6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1045" cy="240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612" name="Rectangle 7"/>
              <p:cNvSpPr>
                <a:spLocks noChangeArrowheads="1"/>
              </p:cNvSpPr>
              <p:nvPr/>
            </p:nvSpPr>
            <p:spPr bwMode="auto">
              <a:xfrm>
                <a:off x="2576" y="1296"/>
                <a:ext cx="339" cy="145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SYSDBA</a:t>
                </a:r>
                <a:endParaRPr lang="en-US" altLang="zh-CN" sz="3100">
                  <a:latin typeface="Times" pitchFamily="18" charset="0"/>
                  <a:ea typeface="宋体" charset="-122"/>
                </a:endParaRPr>
              </a:p>
            </p:txBody>
          </p:sp>
          <p:sp>
            <p:nvSpPr>
              <p:cNvPr id="24613" name="Rectangle 8"/>
              <p:cNvSpPr>
                <a:spLocks noChangeArrowheads="1"/>
              </p:cNvSpPr>
              <p:nvPr/>
            </p:nvSpPr>
            <p:spPr bwMode="auto">
              <a:xfrm>
                <a:off x="2240" y="1632"/>
                <a:ext cx="1226" cy="26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614" name="Rectangle 9"/>
              <p:cNvSpPr>
                <a:spLocks noChangeArrowheads="1"/>
              </p:cNvSpPr>
              <p:nvPr/>
            </p:nvSpPr>
            <p:spPr bwMode="auto">
              <a:xfrm>
                <a:off x="2544" y="1703"/>
                <a:ext cx="496" cy="145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Accounting</a:t>
                </a:r>
                <a:endParaRPr lang="en-US" altLang="zh-CN" sz="3100">
                  <a:latin typeface="Times" pitchFamily="18" charset="0"/>
                  <a:ea typeface="宋体" charset="-122"/>
                </a:endParaRPr>
              </a:p>
            </p:txBody>
          </p:sp>
          <p:sp>
            <p:nvSpPr>
              <p:cNvPr id="24615" name="Line 10"/>
              <p:cNvSpPr>
                <a:spLocks noChangeShapeType="1"/>
              </p:cNvSpPr>
              <p:nvPr/>
            </p:nvSpPr>
            <p:spPr bwMode="auto">
              <a:xfrm flipV="1">
                <a:off x="2864" y="1488"/>
                <a:ext cx="1" cy="1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2" name="Text Box 11"/>
            <p:cNvSpPr txBox="1">
              <a:spLocks noChangeArrowheads="1"/>
            </p:cNvSpPr>
            <p:nvPr/>
          </p:nvSpPr>
          <p:spPr bwMode="auto">
            <a:xfrm>
              <a:off x="2448" y="1200"/>
              <a:ext cx="3168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SYSDBA creates a new user named Accounting.</a:t>
              </a:r>
            </a:p>
          </p:txBody>
        </p:sp>
        <p:sp>
          <p:nvSpPr>
            <p:cNvPr id="24583" name="Text Box 12"/>
            <p:cNvSpPr txBox="1">
              <a:spLocks noChangeArrowheads="1"/>
            </p:cNvSpPr>
            <p:nvPr/>
          </p:nvSpPr>
          <p:spPr bwMode="auto">
            <a:xfrm>
              <a:off x="96" y="1910"/>
              <a:ext cx="346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u="sng">
                  <a:solidFill>
                    <a:srgbClr val="000000"/>
                  </a:solidFill>
                  <a:ea typeface="宋体" charset="-122"/>
                </a:rPr>
                <a:t>Both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 SYSDBA and Accounting are given the following rights over Accounting:</a:t>
              </a:r>
              <a:endParaRPr lang="en-US" altLang="zh-CN" sz="2300">
                <a:ea typeface="宋体" charset="-122"/>
              </a:endParaRPr>
            </a:p>
          </p:txBody>
        </p:sp>
        <p:sp>
          <p:nvSpPr>
            <p:cNvPr id="24584" name="Text Box 13"/>
            <p:cNvSpPr txBox="1">
              <a:spLocks noChangeArrowheads="1"/>
            </p:cNvSpPr>
            <p:nvPr/>
          </p:nvSpPr>
          <p:spPr bwMode="auto">
            <a:xfrm>
              <a:off x="96" y="3696"/>
              <a:ext cx="2906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SYSDBA is given the following additional rights over Accounting:</a:t>
              </a: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40" y="3984"/>
              <a:ext cx="5098" cy="193"/>
              <a:chOff x="384" y="3984"/>
              <a:chExt cx="5098" cy="193"/>
            </a:xfrm>
          </p:grpSpPr>
          <p:sp>
            <p:nvSpPr>
              <p:cNvPr id="24607" name="Text Box 15"/>
              <p:cNvSpPr txBox="1">
                <a:spLocks noChangeArrowheads="1"/>
              </p:cNvSpPr>
              <p:nvPr/>
            </p:nvSpPr>
            <p:spPr bwMode="auto">
              <a:xfrm>
                <a:off x="384" y="3984"/>
                <a:ext cx="1210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CREATE Database</a:t>
                </a:r>
              </a:p>
            </p:txBody>
          </p:sp>
          <p:sp>
            <p:nvSpPr>
              <p:cNvPr id="24608" name="Text Box 16"/>
              <p:cNvSpPr txBox="1">
                <a:spLocks noChangeArrowheads="1"/>
              </p:cNvSpPr>
              <p:nvPr/>
            </p:nvSpPr>
            <p:spPr bwMode="auto">
              <a:xfrm>
                <a:off x="1680" y="3984"/>
                <a:ext cx="1210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 Database</a:t>
                </a:r>
              </a:p>
            </p:txBody>
          </p:sp>
          <p:sp>
            <p:nvSpPr>
              <p:cNvPr id="24609" name="Text Box 17"/>
              <p:cNvSpPr txBox="1">
                <a:spLocks noChangeArrowheads="1"/>
              </p:cNvSpPr>
              <p:nvPr/>
            </p:nvSpPr>
            <p:spPr bwMode="auto">
              <a:xfrm>
                <a:off x="2976" y="3984"/>
                <a:ext cx="1210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CREATE User</a:t>
                </a:r>
              </a:p>
            </p:txBody>
          </p:sp>
          <p:sp>
            <p:nvSpPr>
              <p:cNvPr id="24610" name="Text Box 18"/>
              <p:cNvSpPr txBox="1">
                <a:spLocks noChangeArrowheads="1"/>
              </p:cNvSpPr>
              <p:nvPr/>
            </p:nvSpPr>
            <p:spPr bwMode="auto">
              <a:xfrm>
                <a:off x="4272" y="3984"/>
                <a:ext cx="1210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 User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40" y="2208"/>
              <a:ext cx="5376" cy="1345"/>
              <a:chOff x="240" y="2208"/>
              <a:chExt cx="5376" cy="1345"/>
            </a:xfrm>
          </p:grpSpPr>
          <p:sp>
            <p:nvSpPr>
              <p:cNvPr id="24587" name="Text Box 20"/>
              <p:cNvSpPr txBox="1">
                <a:spLocks noChangeArrowheads="1"/>
              </p:cNvSpPr>
              <p:nvPr/>
            </p:nvSpPr>
            <p:spPr bwMode="auto">
              <a:xfrm>
                <a:off x="240" y="2208"/>
                <a:ext cx="120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CREATE Table</a:t>
                </a:r>
              </a:p>
            </p:txBody>
          </p:sp>
          <p:sp>
            <p:nvSpPr>
              <p:cNvPr id="24588" name="Text Box 21"/>
              <p:cNvSpPr txBox="1">
                <a:spLocks noChangeArrowheads="1"/>
              </p:cNvSpPr>
              <p:nvPr/>
            </p:nvSpPr>
            <p:spPr bwMode="auto">
              <a:xfrm>
                <a:off x="1536" y="2208"/>
                <a:ext cx="121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 Table</a:t>
                </a:r>
              </a:p>
            </p:txBody>
          </p:sp>
          <p:sp>
            <p:nvSpPr>
              <p:cNvPr id="24589" name="Text Box 22"/>
              <p:cNvSpPr txBox="1">
                <a:spLocks noChangeArrowheads="1"/>
              </p:cNvSpPr>
              <p:nvPr/>
            </p:nvSpPr>
            <p:spPr bwMode="auto">
              <a:xfrm>
                <a:off x="2832" y="2208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CREATE View</a:t>
                </a:r>
              </a:p>
            </p:txBody>
          </p:sp>
          <p:sp>
            <p:nvSpPr>
              <p:cNvPr id="24590" name="Text Box 23"/>
              <p:cNvSpPr txBox="1">
                <a:spLocks noChangeArrowheads="1"/>
              </p:cNvSpPr>
              <p:nvPr/>
            </p:nvSpPr>
            <p:spPr bwMode="auto">
              <a:xfrm>
                <a:off x="4272" y="2208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 View</a:t>
                </a:r>
              </a:p>
            </p:txBody>
          </p:sp>
          <p:sp>
            <p:nvSpPr>
              <p:cNvPr id="24591" name="Text Box 24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121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CREATE Macro</a:t>
                </a:r>
              </a:p>
            </p:txBody>
          </p:sp>
          <p:sp>
            <p:nvSpPr>
              <p:cNvPr id="24592" name="Text Box 25"/>
              <p:cNvSpPr txBox="1">
                <a:spLocks noChangeArrowheads="1"/>
              </p:cNvSpPr>
              <p:nvPr/>
            </p:nvSpPr>
            <p:spPr bwMode="auto">
              <a:xfrm>
                <a:off x="1536" y="2496"/>
                <a:ext cx="121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 Macro</a:t>
                </a:r>
              </a:p>
            </p:txBody>
          </p:sp>
          <p:sp>
            <p:nvSpPr>
              <p:cNvPr id="24593" name="Text Box 26"/>
              <p:cNvSpPr txBox="1">
                <a:spLocks noChangeArrowheads="1"/>
              </p:cNvSpPr>
              <p:nvPr/>
            </p:nvSpPr>
            <p:spPr bwMode="auto">
              <a:xfrm>
                <a:off x="2832" y="2496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CREATE Trigger</a:t>
                </a:r>
              </a:p>
            </p:txBody>
          </p:sp>
          <p:sp>
            <p:nvSpPr>
              <p:cNvPr id="24594" name="Text Box 27"/>
              <p:cNvSpPr txBox="1">
                <a:spLocks noChangeArrowheads="1"/>
              </p:cNvSpPr>
              <p:nvPr/>
            </p:nvSpPr>
            <p:spPr bwMode="auto">
              <a:xfrm>
                <a:off x="4272" y="2496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 Trigger</a:t>
                </a:r>
              </a:p>
            </p:txBody>
          </p:sp>
          <p:sp>
            <p:nvSpPr>
              <p:cNvPr id="24595" name="Text Box 28"/>
              <p:cNvSpPr txBox="1">
                <a:spLocks noChangeArrowheads="1"/>
              </p:cNvSpPr>
              <p:nvPr/>
            </p:nvSpPr>
            <p:spPr bwMode="auto">
              <a:xfrm>
                <a:off x="240" y="2784"/>
                <a:ext cx="121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SELECT</a:t>
                </a:r>
              </a:p>
            </p:txBody>
          </p:sp>
          <p:sp>
            <p:nvSpPr>
              <p:cNvPr id="24596" name="Text Box 29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121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INSERT</a:t>
                </a:r>
              </a:p>
            </p:txBody>
          </p:sp>
          <p:sp>
            <p:nvSpPr>
              <p:cNvPr id="24597" name="Text Box 30"/>
              <p:cNvSpPr txBox="1">
                <a:spLocks noChangeArrowheads="1"/>
              </p:cNvSpPr>
              <p:nvPr/>
            </p:nvSpPr>
            <p:spPr bwMode="auto">
              <a:xfrm>
                <a:off x="2832" y="2784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UPDATE</a:t>
                </a:r>
              </a:p>
            </p:txBody>
          </p:sp>
          <p:sp>
            <p:nvSpPr>
              <p:cNvPr id="24598" name="Text Box 31"/>
              <p:cNvSpPr txBox="1">
                <a:spLocks noChangeArrowheads="1"/>
              </p:cNvSpPr>
              <p:nvPr/>
            </p:nvSpPr>
            <p:spPr bwMode="auto">
              <a:xfrm>
                <a:off x="4272" y="2784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DELETE</a:t>
                </a:r>
              </a:p>
            </p:txBody>
          </p:sp>
          <p:sp>
            <p:nvSpPr>
              <p:cNvPr id="24599" name="Text Box 32"/>
              <p:cNvSpPr txBox="1">
                <a:spLocks noChangeArrowheads="1"/>
              </p:cNvSpPr>
              <p:nvPr/>
            </p:nvSpPr>
            <p:spPr bwMode="auto">
              <a:xfrm>
                <a:off x="240" y="3072"/>
                <a:ext cx="121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EXECUTE</a:t>
                </a:r>
              </a:p>
            </p:txBody>
          </p:sp>
          <p:sp>
            <p:nvSpPr>
              <p:cNvPr id="24600" name="Text Box 33"/>
              <p:cNvSpPr txBox="1">
                <a:spLocks noChangeArrowheads="1"/>
              </p:cNvSpPr>
              <p:nvPr/>
            </p:nvSpPr>
            <p:spPr bwMode="auto">
              <a:xfrm>
                <a:off x="1536" y="3072"/>
                <a:ext cx="121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 Procedure</a:t>
                </a:r>
              </a:p>
            </p:txBody>
          </p:sp>
          <p:sp>
            <p:nvSpPr>
              <p:cNvPr id="24601" name="Text Box 34"/>
              <p:cNvSpPr txBox="1">
                <a:spLocks noChangeArrowheads="1"/>
              </p:cNvSpPr>
              <p:nvPr/>
            </p:nvSpPr>
            <p:spPr bwMode="auto">
              <a:xfrm>
                <a:off x="2832" y="3072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 Function</a:t>
                </a:r>
              </a:p>
            </p:txBody>
          </p:sp>
          <p:sp>
            <p:nvSpPr>
              <p:cNvPr id="24602" name="Text Box 35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DUMP</a:t>
                </a:r>
              </a:p>
            </p:txBody>
          </p:sp>
          <p:sp>
            <p:nvSpPr>
              <p:cNvPr id="24603" name="Text Box 36"/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21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CHECKPOINT</a:t>
                </a:r>
              </a:p>
            </p:txBody>
          </p:sp>
          <p:sp>
            <p:nvSpPr>
              <p:cNvPr id="24604" name="Text Box 37"/>
              <p:cNvSpPr txBox="1">
                <a:spLocks noChangeArrowheads="1"/>
              </p:cNvSpPr>
              <p:nvPr/>
            </p:nvSpPr>
            <p:spPr bwMode="auto">
              <a:xfrm>
                <a:off x="240" y="3360"/>
                <a:ext cx="1210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RESTORE</a:t>
                </a:r>
              </a:p>
            </p:txBody>
          </p:sp>
          <p:sp>
            <p:nvSpPr>
              <p:cNvPr id="24605" name="Text Box 38"/>
              <p:cNvSpPr txBox="1">
                <a:spLocks noChangeArrowheads="1"/>
              </p:cNvSpPr>
              <p:nvPr/>
            </p:nvSpPr>
            <p:spPr bwMode="auto">
              <a:xfrm>
                <a:off x="2832" y="3360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CREATE Authorization</a:t>
                </a:r>
              </a:p>
            </p:txBody>
          </p:sp>
          <p:sp>
            <p:nvSpPr>
              <p:cNvPr id="24606" name="Text Box 39"/>
              <p:cNvSpPr txBox="1">
                <a:spLocks noChangeArrowheads="1"/>
              </p:cNvSpPr>
              <p:nvPr/>
            </p:nvSpPr>
            <p:spPr bwMode="auto">
              <a:xfrm>
                <a:off x="4272" y="3360"/>
                <a:ext cx="1344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DROP Authorization</a:t>
                </a:r>
              </a:p>
            </p:txBody>
          </p:sp>
        </p:grpSp>
      </p:grpSp>
      <p:sp>
        <p:nvSpPr>
          <p:cNvPr id="40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Implicit, Automatic, and Explicit Rights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0034" y="1564075"/>
            <a:ext cx="11319933" cy="6262053"/>
            <a:chOff x="326" y="816"/>
            <a:chExt cx="5348" cy="3267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1248" y="2256"/>
              <a:ext cx="0" cy="2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576" y="2064"/>
              <a:ext cx="914" cy="193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Human_Resources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16" y="2064"/>
              <a:ext cx="1296" cy="193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Accounting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536" y="816"/>
              <a:ext cx="1125" cy="288"/>
              <a:chOff x="1583" y="816"/>
              <a:chExt cx="1125" cy="288"/>
            </a:xfrm>
          </p:grpSpPr>
          <p:sp>
            <p:nvSpPr>
              <p:cNvPr id="25630" name="Rectangle 8"/>
              <p:cNvSpPr>
                <a:spLocks noChangeArrowheads="1"/>
              </p:cNvSpPr>
              <p:nvPr/>
            </p:nvSpPr>
            <p:spPr bwMode="auto">
              <a:xfrm>
                <a:off x="1583" y="816"/>
                <a:ext cx="1125" cy="28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631" name="Rectangle 9"/>
              <p:cNvSpPr>
                <a:spLocks noChangeArrowheads="1"/>
              </p:cNvSpPr>
              <p:nvPr/>
            </p:nvSpPr>
            <p:spPr bwMode="auto">
              <a:xfrm>
                <a:off x="1948" y="858"/>
                <a:ext cx="273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DBC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536" y="1296"/>
              <a:ext cx="1125" cy="288"/>
              <a:chOff x="1584" y="1392"/>
              <a:chExt cx="1125" cy="288"/>
            </a:xfrm>
          </p:grpSpPr>
          <p:sp>
            <p:nvSpPr>
              <p:cNvPr id="25628" name="Rectangle 11"/>
              <p:cNvSpPr>
                <a:spLocks noChangeArrowheads="1"/>
              </p:cNvSpPr>
              <p:nvPr/>
            </p:nvSpPr>
            <p:spPr bwMode="auto">
              <a:xfrm>
                <a:off x="1584" y="1392"/>
                <a:ext cx="1125" cy="28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629" name="Rectangle 12"/>
              <p:cNvSpPr>
                <a:spLocks noChangeArrowheads="1"/>
              </p:cNvSpPr>
              <p:nvPr/>
            </p:nvSpPr>
            <p:spPr bwMode="auto">
              <a:xfrm>
                <a:off x="1838" y="1440"/>
                <a:ext cx="427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SYSDBA</a:t>
                </a:r>
              </a:p>
            </p:txBody>
          </p:sp>
        </p:grpSp>
        <p:sp>
          <p:nvSpPr>
            <p:cNvPr id="25609" name="Line 13"/>
            <p:cNvSpPr>
              <a:spLocks noChangeShapeType="1"/>
            </p:cNvSpPr>
            <p:nvPr/>
          </p:nvSpPr>
          <p:spPr bwMode="auto">
            <a:xfrm>
              <a:off x="1248" y="177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4"/>
            <p:cNvSpPr>
              <a:spLocks noChangeShapeType="1"/>
            </p:cNvSpPr>
            <p:nvPr/>
          </p:nvSpPr>
          <p:spPr bwMode="auto">
            <a:xfrm>
              <a:off x="1248" y="1776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Line 15"/>
            <p:cNvSpPr>
              <a:spLocks noChangeShapeType="1"/>
            </p:cNvSpPr>
            <p:nvPr/>
          </p:nvSpPr>
          <p:spPr bwMode="auto">
            <a:xfrm>
              <a:off x="2736" y="177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Line 16"/>
            <p:cNvSpPr>
              <a:spLocks noChangeShapeType="1"/>
            </p:cNvSpPr>
            <p:nvPr/>
          </p:nvSpPr>
          <p:spPr bwMode="auto">
            <a:xfrm>
              <a:off x="2112" y="1584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Line 17"/>
            <p:cNvSpPr>
              <a:spLocks noChangeShapeType="1"/>
            </p:cNvSpPr>
            <p:nvPr/>
          </p:nvSpPr>
          <p:spPr bwMode="auto">
            <a:xfrm>
              <a:off x="2112" y="1104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18"/>
            <p:cNvSpPr>
              <a:spLocks noChangeShapeType="1"/>
            </p:cNvSpPr>
            <p:nvPr/>
          </p:nvSpPr>
          <p:spPr bwMode="auto">
            <a:xfrm>
              <a:off x="864" y="254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19"/>
            <p:cNvSpPr>
              <a:spLocks noChangeShapeType="1"/>
            </p:cNvSpPr>
            <p:nvPr/>
          </p:nvSpPr>
          <p:spPr bwMode="auto">
            <a:xfrm>
              <a:off x="624" y="254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480" y="2736"/>
              <a:ext cx="753" cy="247"/>
              <a:chOff x="379" y="2871"/>
              <a:chExt cx="753" cy="247"/>
            </a:xfrm>
          </p:grpSpPr>
          <p:sp>
            <p:nvSpPr>
              <p:cNvPr id="25626" name="Rectangle 21"/>
              <p:cNvSpPr>
                <a:spLocks noChangeArrowheads="1"/>
              </p:cNvSpPr>
              <p:nvPr/>
            </p:nvSpPr>
            <p:spPr bwMode="auto">
              <a:xfrm>
                <a:off x="379" y="2873"/>
                <a:ext cx="753" cy="245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627" name="Rectangle 22"/>
              <p:cNvSpPr>
                <a:spLocks noChangeArrowheads="1"/>
              </p:cNvSpPr>
              <p:nvPr/>
            </p:nvSpPr>
            <p:spPr bwMode="auto">
              <a:xfrm>
                <a:off x="380" y="2871"/>
                <a:ext cx="527" cy="19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Personnel</a:t>
                </a:r>
              </a:p>
            </p:txBody>
          </p:sp>
        </p:grpSp>
        <p:sp>
          <p:nvSpPr>
            <p:cNvPr id="25617" name="Text Box 23"/>
            <p:cNvSpPr txBox="1">
              <a:spLocks noChangeArrowheads="1"/>
            </p:cNvSpPr>
            <p:nvPr/>
          </p:nvSpPr>
          <p:spPr bwMode="auto">
            <a:xfrm>
              <a:off x="2975" y="1248"/>
              <a:ext cx="1611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GRANT USER ON</a:t>
              </a:r>
              <a:br>
                <a:rPr lang="en-US" altLang="zh-CN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Human_Resources TO Accounting;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25618" name="Text Box 24"/>
            <p:cNvSpPr txBox="1">
              <a:spLocks noChangeArrowheads="1"/>
            </p:cNvSpPr>
            <p:nvPr/>
          </p:nvSpPr>
          <p:spPr bwMode="auto">
            <a:xfrm>
              <a:off x="3504" y="1968"/>
              <a:ext cx="2170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tabLst>
                  <a:tab pos="292448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CREATE USER Personnel</a:t>
              </a:r>
              <a:br>
                <a:rPr lang="en-US" altLang="zh-CN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FROM Human_Resources</a:t>
              </a:r>
              <a:br>
                <a:rPr lang="en-US" altLang="zh-CN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AS PASSWORD = securepwd,</a:t>
              </a:r>
            </a:p>
            <a:p>
              <a:pPr>
                <a:tabLst>
                  <a:tab pos="292448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PERM = 10e6;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619" name="Line 25"/>
            <p:cNvSpPr>
              <a:spLocks noChangeShapeType="1"/>
            </p:cNvSpPr>
            <p:nvPr/>
          </p:nvSpPr>
          <p:spPr bwMode="auto">
            <a:xfrm flipH="1">
              <a:off x="1296" y="2352"/>
              <a:ext cx="14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492" cy="1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CREATOR</a:t>
              </a:r>
            </a:p>
          </p:txBody>
        </p:sp>
        <p:sp>
          <p:nvSpPr>
            <p:cNvPr id="25621" name="Text Box 27"/>
            <p:cNvSpPr txBox="1">
              <a:spLocks noChangeArrowheads="1"/>
            </p:cNvSpPr>
            <p:nvPr/>
          </p:nvSpPr>
          <p:spPr bwMode="auto">
            <a:xfrm>
              <a:off x="326" y="1094"/>
              <a:ext cx="428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Owners</a:t>
              </a:r>
            </a:p>
          </p:txBody>
        </p:sp>
        <p:sp>
          <p:nvSpPr>
            <p:cNvPr id="25622" name="Line 28"/>
            <p:cNvSpPr>
              <a:spLocks noChangeShapeType="1"/>
            </p:cNvSpPr>
            <p:nvPr/>
          </p:nvSpPr>
          <p:spPr bwMode="auto">
            <a:xfrm flipV="1">
              <a:off x="912" y="960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Line 29"/>
            <p:cNvSpPr>
              <a:spLocks noChangeShapeType="1"/>
            </p:cNvSpPr>
            <p:nvPr/>
          </p:nvSpPr>
          <p:spPr bwMode="auto">
            <a:xfrm>
              <a:off x="912" y="1200"/>
              <a:ext cx="48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Line 30"/>
            <p:cNvSpPr>
              <a:spLocks noChangeShapeType="1"/>
            </p:cNvSpPr>
            <p:nvPr/>
          </p:nvSpPr>
          <p:spPr bwMode="auto">
            <a:xfrm>
              <a:off x="912" y="1200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Text Box 31"/>
            <p:cNvSpPr txBox="1">
              <a:spLocks noChangeArrowheads="1"/>
            </p:cNvSpPr>
            <p:nvPr/>
          </p:nvSpPr>
          <p:spPr bwMode="auto">
            <a:xfrm>
              <a:off x="624" y="3312"/>
              <a:ext cx="3199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How many automatic access rights are created for Personnel?</a:t>
              </a:r>
            </a:p>
            <a:p>
              <a:endParaRPr lang="en-US" altLang="zh-CN"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How many automatic access rights are created for Human_Resources?</a:t>
              </a:r>
            </a:p>
            <a:p>
              <a:endParaRPr lang="en-US" altLang="zh-CN"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How many automatic access rights are created for Accounting?</a:t>
              </a:r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131484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GRANT </a:t>
            </a:r>
            <a:r>
              <a:rPr lang="en-US" altLang="zh-CN" sz="3600" smtClean="0">
                <a:solidFill>
                  <a:schemeClr val="bg1"/>
                </a:solidFill>
                <a:ea typeface="宋体" charset="-122"/>
              </a:rPr>
              <a:t>Command --</a:t>
            </a:r>
            <a:r>
              <a:rPr lang="en-US" altLang="zh-CN" sz="3100" smtClean="0">
                <a:solidFill>
                  <a:schemeClr val="bg1"/>
                </a:solidFill>
                <a:ea typeface="宋体" charset="-122"/>
              </a:rPr>
              <a:t>(</a:t>
            </a:r>
            <a:r>
              <a:rPr lang="en-US" altLang="zh-CN" sz="3100">
                <a:solidFill>
                  <a:schemeClr val="bg1"/>
                </a:solidFill>
                <a:ea typeface="宋体" charset="-122"/>
              </a:rPr>
              <a:t>SQL Form)</a:t>
            </a:r>
            <a:endParaRPr lang="en-US" altLang="zh-CN" sz="3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288062"/>
            <a:ext cx="11887200" cy="115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To GRANT a privilege, the user (grantor) must have one of the following:</a:t>
            </a:r>
          </a:p>
          <a:p>
            <a:pPr lvl="1" indent="-300572">
              <a:spcBef>
                <a:spcPct val="25000"/>
              </a:spcBef>
              <a:buSzPct val="120000"/>
              <a:buFontTx/>
              <a:buChar char="•"/>
            </a:pPr>
            <a:r>
              <a:rPr lang="en-US" altLang="zh-CN">
                <a:ea typeface="宋体" charset="-122"/>
              </a:rPr>
              <a:t>Have the privilege granted, </a:t>
            </a:r>
            <a:r>
              <a:rPr lang="en-US" altLang="zh-CN" u="sng">
                <a:ea typeface="宋体" charset="-122"/>
              </a:rPr>
              <a:t>and</a:t>
            </a:r>
            <a:r>
              <a:rPr lang="en-US" altLang="zh-CN">
                <a:ea typeface="宋体" charset="-122"/>
              </a:rPr>
              <a:t> hold GRANT authority on the privilege</a:t>
            </a:r>
          </a:p>
          <a:p>
            <a:pPr lvl="1" indent="-300572">
              <a:spcBef>
                <a:spcPct val="15000"/>
              </a:spcBef>
              <a:buSzPct val="120000"/>
              <a:buFontTx/>
              <a:buChar char="•"/>
            </a:pPr>
            <a:r>
              <a:rPr lang="en-US" altLang="zh-CN">
                <a:ea typeface="宋体" charset="-122"/>
              </a:rPr>
              <a:t>Be an owner of the object.</a:t>
            </a:r>
            <a:endParaRPr lang="en-US" altLang="zh-CN" b="0">
              <a:ea typeface="宋体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4800" y="2484121"/>
            <a:ext cx="11609917" cy="5627606"/>
            <a:chOff x="144" y="1296"/>
            <a:chExt cx="5485" cy="2936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20" y="3304"/>
              <a:ext cx="3520" cy="928"/>
              <a:chOff x="320" y="3304"/>
              <a:chExt cx="3520" cy="928"/>
            </a:xfrm>
          </p:grpSpPr>
          <p:sp>
            <p:nvSpPr>
              <p:cNvPr id="26730" name="Rectangle 8"/>
              <p:cNvSpPr>
                <a:spLocks noChangeArrowheads="1"/>
              </p:cNvSpPr>
              <p:nvPr/>
            </p:nvSpPr>
            <p:spPr bwMode="auto">
              <a:xfrm>
                <a:off x="588" y="3500"/>
                <a:ext cx="101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TO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31" name="Rectangle 9"/>
              <p:cNvSpPr>
                <a:spLocks noChangeArrowheads="1"/>
              </p:cNvSpPr>
              <p:nvPr/>
            </p:nvSpPr>
            <p:spPr bwMode="auto">
              <a:xfrm>
                <a:off x="1040" y="3648"/>
                <a:ext cx="128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ALL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32" name="Rectangle 10"/>
              <p:cNvSpPr>
                <a:spLocks noChangeArrowheads="1"/>
              </p:cNvSpPr>
              <p:nvPr/>
            </p:nvSpPr>
            <p:spPr bwMode="auto">
              <a:xfrm>
                <a:off x="1424" y="3504"/>
                <a:ext cx="366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username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33" name="Rectangle 11"/>
              <p:cNvSpPr>
                <a:spLocks noChangeArrowheads="1"/>
              </p:cNvSpPr>
              <p:nvPr/>
            </p:nvSpPr>
            <p:spPr bwMode="auto">
              <a:xfrm>
                <a:off x="1328" y="3792"/>
                <a:ext cx="264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PUBLIC</a:t>
                </a:r>
                <a:endParaRPr lang="en-US" altLang="zh-CN" sz="1500">
                  <a:ea typeface="宋体" charset="-122"/>
                </a:endParaRPr>
              </a:p>
            </p:txBody>
          </p: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320" y="3456"/>
                <a:ext cx="154" cy="171"/>
                <a:chOff x="518" y="885"/>
                <a:chExt cx="154" cy="171"/>
              </a:xfrm>
            </p:grpSpPr>
            <p:sp>
              <p:nvSpPr>
                <p:cNvPr id="26773" name="Oval 13"/>
                <p:cNvSpPr>
                  <a:spLocks noChangeArrowheads="1"/>
                </p:cNvSpPr>
                <p:nvPr/>
              </p:nvSpPr>
              <p:spPr bwMode="auto">
                <a:xfrm>
                  <a:off x="528" y="912"/>
                  <a:ext cx="144" cy="144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67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18" y="885"/>
                  <a:ext cx="139" cy="16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>
                      <a:ea typeface="宋体" charset="-122"/>
                    </a:rPr>
                    <a:t>A</a:t>
                  </a:r>
                </a:p>
              </p:txBody>
            </p:sp>
          </p:grpSp>
          <p:sp>
            <p:nvSpPr>
              <p:cNvPr id="26735" name="Line 15"/>
              <p:cNvSpPr>
                <a:spLocks noChangeShapeType="1"/>
              </p:cNvSpPr>
              <p:nvPr/>
            </p:nvSpPr>
            <p:spPr bwMode="auto">
              <a:xfrm>
                <a:off x="752" y="3552"/>
                <a:ext cx="6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6" name="Line 16"/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19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7" name="Line 17"/>
              <p:cNvSpPr>
                <a:spLocks noChangeShapeType="1"/>
              </p:cNvSpPr>
              <p:nvPr/>
            </p:nvSpPr>
            <p:spPr bwMode="auto">
              <a:xfrm>
                <a:off x="864" y="38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8" name="Line 18"/>
              <p:cNvSpPr>
                <a:spLocks noChangeShapeType="1"/>
              </p:cNvSpPr>
              <p:nvPr/>
            </p:nvSpPr>
            <p:spPr bwMode="auto">
              <a:xfrm flipH="1">
                <a:off x="1728" y="3840"/>
                <a:ext cx="29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9" name="Rectangle 19"/>
              <p:cNvSpPr>
                <a:spLocks noChangeArrowheads="1"/>
              </p:cNvSpPr>
              <p:nvPr/>
            </p:nvSpPr>
            <p:spPr bwMode="auto">
              <a:xfrm>
                <a:off x="1415" y="3324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40" name="Line 20"/>
              <p:cNvSpPr>
                <a:spLocks noChangeShapeType="1"/>
              </p:cNvSpPr>
              <p:nvPr/>
            </p:nvSpPr>
            <p:spPr bwMode="auto">
              <a:xfrm>
                <a:off x="912" y="3408"/>
                <a:ext cx="4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1" name="Line 21"/>
              <p:cNvSpPr>
                <a:spLocks noChangeShapeType="1"/>
              </p:cNvSpPr>
              <p:nvPr/>
            </p:nvSpPr>
            <p:spPr bwMode="auto">
              <a:xfrm>
                <a:off x="1488" y="3408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2" name="Line 22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3" name="Line 23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4" name="Line 24"/>
              <p:cNvSpPr>
                <a:spLocks noChangeShapeType="1"/>
              </p:cNvSpPr>
              <p:nvPr/>
            </p:nvSpPr>
            <p:spPr bwMode="auto">
              <a:xfrm>
                <a:off x="494" y="3552"/>
                <a:ext cx="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5" name="Rectangle 25"/>
              <p:cNvSpPr>
                <a:spLocks noChangeArrowheads="1"/>
              </p:cNvSpPr>
              <p:nvPr/>
            </p:nvSpPr>
            <p:spPr bwMode="auto">
              <a:xfrm>
                <a:off x="2174" y="3648"/>
                <a:ext cx="798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WITH GRANT OPTION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46" name="Line 26"/>
              <p:cNvSpPr>
                <a:spLocks noChangeShapeType="1"/>
              </p:cNvSpPr>
              <p:nvPr/>
            </p:nvSpPr>
            <p:spPr bwMode="auto">
              <a:xfrm>
                <a:off x="2064" y="3696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7" name="Line 27"/>
              <p:cNvSpPr>
                <a:spLocks noChangeShapeType="1"/>
              </p:cNvSpPr>
              <p:nvPr/>
            </p:nvSpPr>
            <p:spPr bwMode="auto">
              <a:xfrm>
                <a:off x="3216" y="3696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48" name="Rectangle 28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24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;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49" name="Line 29"/>
              <p:cNvSpPr>
                <a:spLocks noChangeShapeType="1"/>
              </p:cNvSpPr>
              <p:nvPr/>
            </p:nvSpPr>
            <p:spPr bwMode="auto">
              <a:xfrm>
                <a:off x="3504" y="3696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0" name="Line 30"/>
              <p:cNvSpPr>
                <a:spLocks noChangeShapeType="1"/>
              </p:cNvSpPr>
              <p:nvPr/>
            </p:nvSpPr>
            <p:spPr bwMode="auto">
              <a:xfrm>
                <a:off x="3648" y="3696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1" name="Oval 31"/>
              <p:cNvSpPr>
                <a:spLocks noChangeArrowheads="1"/>
              </p:cNvSpPr>
              <p:nvPr/>
            </p:nvSpPr>
            <p:spPr bwMode="auto">
              <a:xfrm>
                <a:off x="1630" y="330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25</a:t>
                </a:r>
              </a:p>
            </p:txBody>
          </p:sp>
          <p:sp>
            <p:nvSpPr>
              <p:cNvPr id="26752" name="Line 32"/>
              <p:cNvSpPr>
                <a:spLocks noChangeShapeType="1"/>
              </p:cNvSpPr>
              <p:nvPr/>
            </p:nvSpPr>
            <p:spPr bwMode="auto">
              <a:xfrm>
                <a:off x="864" y="3552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3" name="Line 33"/>
              <p:cNvSpPr>
                <a:spLocks noChangeShapeType="1"/>
              </p:cNvSpPr>
              <p:nvPr/>
            </p:nvSpPr>
            <p:spPr bwMode="auto">
              <a:xfrm>
                <a:off x="912" y="340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4" name="Line 34"/>
              <p:cNvSpPr>
                <a:spLocks noChangeShapeType="1"/>
              </p:cNvSpPr>
              <p:nvPr/>
            </p:nvSpPr>
            <p:spPr bwMode="auto">
              <a:xfrm>
                <a:off x="1968" y="340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5" name="Line 35"/>
              <p:cNvSpPr>
                <a:spLocks noChangeShapeType="1"/>
              </p:cNvSpPr>
              <p:nvPr/>
            </p:nvSpPr>
            <p:spPr bwMode="auto">
              <a:xfrm>
                <a:off x="960" y="355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6" name="Line 36"/>
              <p:cNvSpPr>
                <a:spLocks noChangeShapeType="1"/>
              </p:cNvSpPr>
              <p:nvPr/>
            </p:nvSpPr>
            <p:spPr bwMode="auto">
              <a:xfrm>
                <a:off x="1296" y="355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7" name="Line 37"/>
              <p:cNvSpPr>
                <a:spLocks noChangeShapeType="1"/>
              </p:cNvSpPr>
              <p:nvPr/>
            </p:nvSpPr>
            <p:spPr bwMode="auto">
              <a:xfrm>
                <a:off x="2016" y="3552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8" name="Line 38"/>
              <p:cNvSpPr>
                <a:spLocks noChangeShapeType="1"/>
              </p:cNvSpPr>
              <p:nvPr/>
            </p:nvSpPr>
            <p:spPr bwMode="auto">
              <a:xfrm>
                <a:off x="3264" y="355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9" name="Line 39"/>
              <p:cNvSpPr>
                <a:spLocks noChangeShapeType="1"/>
              </p:cNvSpPr>
              <p:nvPr/>
            </p:nvSpPr>
            <p:spPr bwMode="auto">
              <a:xfrm>
                <a:off x="3696" y="355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0" name="Line 40"/>
              <p:cNvSpPr>
                <a:spLocks noChangeShapeType="1"/>
              </p:cNvSpPr>
              <p:nvPr/>
            </p:nvSpPr>
            <p:spPr bwMode="auto">
              <a:xfrm>
                <a:off x="2064" y="355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1" name="Line 41"/>
              <p:cNvSpPr>
                <a:spLocks noChangeShapeType="1"/>
              </p:cNvSpPr>
              <p:nvPr/>
            </p:nvSpPr>
            <p:spPr bwMode="auto">
              <a:xfrm>
                <a:off x="3504" y="355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2" name="Line 42"/>
              <p:cNvSpPr>
                <a:spLocks noChangeShapeType="1"/>
              </p:cNvSpPr>
              <p:nvPr/>
            </p:nvSpPr>
            <p:spPr bwMode="auto">
              <a:xfrm>
                <a:off x="3840" y="345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3" name="Line 43"/>
              <p:cNvSpPr>
                <a:spLocks noChangeShapeType="1"/>
              </p:cNvSpPr>
              <p:nvPr/>
            </p:nvSpPr>
            <p:spPr bwMode="auto">
              <a:xfrm>
                <a:off x="800" y="3552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4" name="Line 44"/>
              <p:cNvSpPr>
                <a:spLocks noChangeShapeType="1"/>
              </p:cNvSpPr>
              <p:nvPr/>
            </p:nvSpPr>
            <p:spPr bwMode="auto">
              <a:xfrm>
                <a:off x="800" y="4176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5" name="Rectangle 45"/>
              <p:cNvSpPr>
                <a:spLocks noChangeArrowheads="1"/>
              </p:cNvSpPr>
              <p:nvPr/>
            </p:nvSpPr>
            <p:spPr bwMode="auto">
              <a:xfrm>
                <a:off x="1396" y="4112"/>
                <a:ext cx="397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ea typeface="宋体" charset="-122"/>
                  </a:rPr>
                  <a:t>role_name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66" name="Line 46"/>
              <p:cNvSpPr>
                <a:spLocks noChangeShapeType="1"/>
              </p:cNvSpPr>
              <p:nvPr/>
            </p:nvSpPr>
            <p:spPr bwMode="auto">
              <a:xfrm>
                <a:off x="1904" y="4176"/>
                <a:ext cx="150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7" name="Line 47"/>
              <p:cNvSpPr>
                <a:spLocks noChangeShapeType="1"/>
              </p:cNvSpPr>
              <p:nvPr/>
            </p:nvSpPr>
            <p:spPr bwMode="auto">
              <a:xfrm>
                <a:off x="3408" y="3552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8" name="Rectangle 48"/>
              <p:cNvSpPr>
                <a:spLocks noChangeArrowheads="1"/>
              </p:cNvSpPr>
              <p:nvPr/>
            </p:nvSpPr>
            <p:spPr bwMode="auto">
              <a:xfrm>
                <a:off x="1615" y="3949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69" name="Line 49"/>
              <p:cNvSpPr>
                <a:spLocks noChangeShapeType="1"/>
              </p:cNvSpPr>
              <p:nvPr/>
            </p:nvSpPr>
            <p:spPr bwMode="auto">
              <a:xfrm>
                <a:off x="1272" y="40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70" name="Line 50"/>
              <p:cNvSpPr>
                <a:spLocks noChangeShapeType="1"/>
              </p:cNvSpPr>
              <p:nvPr/>
            </p:nvSpPr>
            <p:spPr bwMode="auto">
              <a:xfrm>
                <a:off x="2000" y="40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71" name="Line 51"/>
              <p:cNvSpPr>
                <a:spLocks noChangeShapeType="1"/>
              </p:cNvSpPr>
              <p:nvPr/>
            </p:nvSpPr>
            <p:spPr bwMode="auto">
              <a:xfrm>
                <a:off x="1278" y="4032"/>
                <a:ext cx="2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72" name="Line 52"/>
              <p:cNvSpPr>
                <a:spLocks noChangeShapeType="1"/>
              </p:cNvSpPr>
              <p:nvPr/>
            </p:nvSpPr>
            <p:spPr bwMode="auto">
              <a:xfrm>
                <a:off x="1680" y="4032"/>
                <a:ext cx="3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44" y="1296"/>
              <a:ext cx="5485" cy="1896"/>
              <a:chOff x="144" y="1296"/>
              <a:chExt cx="5485" cy="1896"/>
            </a:xfrm>
          </p:grpSpPr>
          <p:sp>
            <p:nvSpPr>
              <p:cNvPr id="26633" name="Rectangle 54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261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CC"/>
                    </a:solidFill>
                    <a:ea typeface="宋体" charset="-122"/>
                  </a:rPr>
                  <a:t>GRANT</a:t>
                </a:r>
              </a:p>
            </p:txBody>
          </p:sp>
          <p:sp>
            <p:nvSpPr>
              <p:cNvPr id="26634" name="Rectangle 55"/>
              <p:cNvSpPr>
                <a:spLocks noChangeArrowheads="1"/>
              </p:cNvSpPr>
              <p:nvPr/>
            </p:nvSpPr>
            <p:spPr bwMode="auto">
              <a:xfrm>
                <a:off x="908" y="1344"/>
                <a:ext cx="12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ALL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35" name="Rectangle 56"/>
              <p:cNvSpPr>
                <a:spLocks noChangeArrowheads="1"/>
              </p:cNvSpPr>
              <p:nvPr/>
            </p:nvSpPr>
            <p:spPr bwMode="auto">
              <a:xfrm>
                <a:off x="1196" y="1728"/>
                <a:ext cx="315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privilege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36" name="Rectangle 57"/>
              <p:cNvSpPr>
                <a:spLocks noChangeArrowheads="1"/>
              </p:cNvSpPr>
              <p:nvPr/>
            </p:nvSpPr>
            <p:spPr bwMode="auto">
              <a:xfrm>
                <a:off x="1655" y="1838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37" name="Rectangle 58"/>
              <p:cNvSpPr>
                <a:spLocks noChangeArrowheads="1"/>
              </p:cNvSpPr>
              <p:nvPr/>
            </p:nvSpPr>
            <p:spPr bwMode="auto">
              <a:xfrm>
                <a:off x="874" y="2016"/>
                <a:ext cx="300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ALL BUT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38" name="Rectangle 59"/>
              <p:cNvSpPr>
                <a:spLocks noChangeArrowheads="1"/>
              </p:cNvSpPr>
              <p:nvPr/>
            </p:nvSpPr>
            <p:spPr bwMode="auto">
              <a:xfrm>
                <a:off x="1340" y="1440"/>
                <a:ext cx="41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PRIVILEGES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39" name="Rectangle 60"/>
              <p:cNvSpPr>
                <a:spLocks noChangeArrowheads="1"/>
              </p:cNvSpPr>
              <p:nvPr/>
            </p:nvSpPr>
            <p:spPr bwMode="auto">
              <a:xfrm>
                <a:off x="2684" y="1344"/>
                <a:ext cx="323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dbname 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40" name="Rectangle 61"/>
              <p:cNvSpPr>
                <a:spLocks noChangeArrowheads="1"/>
              </p:cNvSpPr>
              <p:nvPr/>
            </p:nvSpPr>
            <p:spPr bwMode="auto">
              <a:xfrm>
                <a:off x="2540" y="1488"/>
                <a:ext cx="82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dbname.object_name 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41" name="Rectangle 62"/>
              <p:cNvSpPr>
                <a:spLocks noChangeArrowheads="1"/>
              </p:cNvSpPr>
              <p:nvPr/>
            </p:nvSpPr>
            <p:spPr bwMode="auto">
              <a:xfrm>
                <a:off x="2684" y="1632"/>
                <a:ext cx="482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object_name</a:t>
                </a:r>
                <a:endParaRPr lang="en-US" altLang="zh-CN" sz="1500">
                  <a:ea typeface="宋体" charset="-122"/>
                </a:endParaRPr>
              </a:p>
            </p:txBody>
          </p: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5475" y="1296"/>
                <a:ext cx="154" cy="171"/>
                <a:chOff x="518" y="885"/>
                <a:chExt cx="154" cy="171"/>
              </a:xfrm>
            </p:grpSpPr>
            <p:sp>
              <p:nvSpPr>
                <p:cNvPr id="26728" name="Oval 64"/>
                <p:cNvSpPr>
                  <a:spLocks noChangeArrowheads="1"/>
                </p:cNvSpPr>
                <p:nvPr/>
              </p:nvSpPr>
              <p:spPr bwMode="auto">
                <a:xfrm>
                  <a:off x="528" y="912"/>
                  <a:ext cx="144" cy="144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672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518" y="885"/>
                  <a:ext cx="139" cy="16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>
                      <a:ea typeface="宋体" charset="-122"/>
                    </a:rPr>
                    <a:t>A</a:t>
                  </a:r>
                </a:p>
              </p:txBody>
            </p:sp>
          </p:grpSp>
          <p:grpSp>
            <p:nvGrpSpPr>
              <p:cNvPr id="8" name="Group 66"/>
              <p:cNvGrpSpPr>
                <a:grpSpLocks/>
              </p:cNvGrpSpPr>
              <p:nvPr/>
            </p:nvGrpSpPr>
            <p:grpSpPr bwMode="auto">
              <a:xfrm>
                <a:off x="1248" y="1392"/>
                <a:ext cx="48" cy="96"/>
                <a:chOff x="2112" y="720"/>
                <a:chExt cx="48" cy="96"/>
              </a:xfrm>
            </p:grpSpPr>
            <p:sp>
              <p:nvSpPr>
                <p:cNvPr id="26726" name="Line 67"/>
                <p:cNvSpPr>
                  <a:spLocks noChangeShapeType="1"/>
                </p:cNvSpPr>
                <p:nvPr/>
              </p:nvSpPr>
              <p:spPr bwMode="auto">
                <a:xfrm>
                  <a:off x="2112" y="720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727" name="Line 68"/>
                <p:cNvSpPr>
                  <a:spLocks noChangeShapeType="1"/>
                </p:cNvSpPr>
                <p:nvPr/>
              </p:nvSpPr>
              <p:spPr bwMode="auto">
                <a:xfrm>
                  <a:off x="2112" y="81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44" name="Line 69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9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Line 70"/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0" cy="6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6" name="Line 71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6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7" name="Line 72"/>
              <p:cNvSpPr>
                <a:spLocks noChangeShapeType="1"/>
              </p:cNvSpPr>
              <p:nvPr/>
            </p:nvSpPr>
            <p:spPr bwMode="auto">
              <a:xfrm>
                <a:off x="2064" y="1392"/>
                <a:ext cx="0" cy="6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8" name="Line 73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1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Line 74"/>
              <p:cNvSpPr>
                <a:spLocks noChangeShapeType="1"/>
              </p:cNvSpPr>
              <p:nvPr/>
            </p:nvSpPr>
            <p:spPr bwMode="auto">
              <a:xfrm>
                <a:off x="1388" y="192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Line 75"/>
              <p:cNvSpPr>
                <a:spLocks noChangeShapeType="1"/>
              </p:cNvSpPr>
              <p:nvPr/>
            </p:nvSpPr>
            <p:spPr bwMode="auto">
              <a:xfrm>
                <a:off x="1968" y="192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1" name="Line 76"/>
              <p:cNvSpPr>
                <a:spLocks noChangeShapeType="1"/>
              </p:cNvSpPr>
              <p:nvPr/>
            </p:nvSpPr>
            <p:spPr bwMode="auto">
              <a:xfrm>
                <a:off x="1388" y="1920"/>
                <a:ext cx="22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Line 77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Line 78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235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Line 79"/>
              <p:cNvSpPr>
                <a:spLocks noChangeShapeType="1"/>
              </p:cNvSpPr>
              <p:nvPr/>
            </p:nvSpPr>
            <p:spPr bwMode="auto">
              <a:xfrm>
                <a:off x="2400" y="15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Line 80"/>
              <p:cNvSpPr>
                <a:spLocks noChangeShapeType="1"/>
              </p:cNvSpPr>
              <p:nvPr/>
            </p:nvSpPr>
            <p:spPr bwMode="auto">
              <a:xfrm flipH="1">
                <a:off x="3600" y="1536"/>
                <a:ext cx="17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6" name="Line 8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7" name="Line 82"/>
              <p:cNvSpPr>
                <a:spLocks noChangeShapeType="1"/>
              </p:cNvSpPr>
              <p:nvPr/>
            </p:nvSpPr>
            <p:spPr bwMode="auto">
              <a:xfrm flipH="1">
                <a:off x="3312" y="1680"/>
                <a:ext cx="20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8" name="Line 83"/>
              <p:cNvSpPr>
                <a:spLocks noChangeShapeType="1"/>
              </p:cNvSpPr>
              <p:nvPr/>
            </p:nvSpPr>
            <p:spPr bwMode="auto">
              <a:xfrm>
                <a:off x="528" y="139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84"/>
              <p:cNvGrpSpPr>
                <a:grpSpLocks/>
              </p:cNvGrpSpPr>
              <p:nvPr/>
            </p:nvGrpSpPr>
            <p:grpSpPr bwMode="auto">
              <a:xfrm flipH="1">
                <a:off x="1968" y="1392"/>
                <a:ext cx="48" cy="96"/>
                <a:chOff x="2112" y="720"/>
                <a:chExt cx="48" cy="96"/>
              </a:xfrm>
            </p:grpSpPr>
            <p:sp>
              <p:nvSpPr>
                <p:cNvPr id="26724" name="Line 85"/>
                <p:cNvSpPr>
                  <a:spLocks noChangeShapeType="1"/>
                </p:cNvSpPr>
                <p:nvPr/>
              </p:nvSpPr>
              <p:spPr bwMode="auto">
                <a:xfrm>
                  <a:off x="2112" y="720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725" name="Line 86"/>
                <p:cNvSpPr>
                  <a:spLocks noChangeShapeType="1"/>
                </p:cNvSpPr>
                <p:nvPr/>
              </p:nvSpPr>
              <p:spPr bwMode="auto">
                <a:xfrm>
                  <a:off x="2112" y="81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60" name="Line 87"/>
              <p:cNvSpPr>
                <a:spLocks noChangeShapeType="1"/>
              </p:cNvSpPr>
              <p:nvPr/>
            </p:nvSpPr>
            <p:spPr bwMode="auto">
              <a:xfrm>
                <a:off x="2352" y="13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Rectangle 88"/>
              <p:cNvSpPr>
                <a:spLocks noChangeArrowheads="1"/>
              </p:cNvSpPr>
              <p:nvPr/>
            </p:nvSpPr>
            <p:spPr bwMode="auto">
              <a:xfrm>
                <a:off x="2156" y="1344"/>
                <a:ext cx="11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ON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62" name="Line 89"/>
              <p:cNvSpPr>
                <a:spLocks noChangeShapeType="1"/>
              </p:cNvSpPr>
              <p:nvPr/>
            </p:nvSpPr>
            <p:spPr bwMode="auto">
              <a:xfrm>
                <a:off x="768" y="1776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Line 90"/>
              <p:cNvSpPr>
                <a:spLocks noChangeShapeType="1"/>
              </p:cNvSpPr>
              <p:nvPr/>
            </p:nvSpPr>
            <p:spPr bwMode="auto">
              <a:xfrm>
                <a:off x="1632" y="1776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Rectangle 91"/>
              <p:cNvSpPr>
                <a:spLocks noChangeArrowheads="1"/>
              </p:cNvSpPr>
              <p:nvPr/>
            </p:nvSpPr>
            <p:spPr bwMode="auto">
              <a:xfrm>
                <a:off x="1376" y="1552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65" name="Line 92"/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Line 93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Line 94"/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8" name="Line 95"/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9" name="Rectangle 96"/>
              <p:cNvSpPr>
                <a:spLocks noChangeArrowheads="1"/>
              </p:cNvSpPr>
              <p:nvPr/>
            </p:nvSpPr>
            <p:spPr bwMode="auto">
              <a:xfrm>
                <a:off x="1484" y="2016"/>
                <a:ext cx="315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privilege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70" name="Line 97"/>
              <p:cNvSpPr>
                <a:spLocks noChangeShapeType="1"/>
              </p:cNvSpPr>
              <p:nvPr/>
            </p:nvSpPr>
            <p:spPr bwMode="auto">
              <a:xfrm>
                <a:off x="2400" y="1392"/>
                <a:ext cx="0" cy="12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1" name="Line 98"/>
              <p:cNvSpPr>
                <a:spLocks noChangeShapeType="1"/>
              </p:cNvSpPr>
              <p:nvPr/>
            </p:nvSpPr>
            <p:spPr bwMode="auto">
              <a:xfrm>
                <a:off x="5328" y="1392"/>
                <a:ext cx="0" cy="12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2" name="Rectangle 99"/>
              <p:cNvSpPr>
                <a:spLocks noChangeArrowheads="1"/>
              </p:cNvSpPr>
              <p:nvPr/>
            </p:nvSpPr>
            <p:spPr bwMode="auto">
              <a:xfrm>
                <a:off x="2492" y="1776"/>
                <a:ext cx="1207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PROCEDURE      </a:t>
                </a:r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procedure_name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73" name="Line 100"/>
              <p:cNvSpPr>
                <a:spLocks noChangeShapeType="1"/>
              </p:cNvSpPr>
              <p:nvPr/>
            </p:nvSpPr>
            <p:spPr bwMode="auto">
              <a:xfrm>
                <a:off x="2400" y="18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4" name="Line 101"/>
              <p:cNvSpPr>
                <a:spLocks noChangeShapeType="1"/>
              </p:cNvSpPr>
              <p:nvPr/>
            </p:nvSpPr>
            <p:spPr bwMode="auto">
              <a:xfrm>
                <a:off x="3164" y="1824"/>
                <a:ext cx="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5" name="Line 102"/>
              <p:cNvSpPr>
                <a:spLocks noChangeShapeType="1"/>
              </p:cNvSpPr>
              <p:nvPr/>
            </p:nvSpPr>
            <p:spPr bwMode="auto">
              <a:xfrm>
                <a:off x="1306" y="2064"/>
                <a:ext cx="1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6" name="Line 103"/>
              <p:cNvSpPr>
                <a:spLocks noChangeShapeType="1"/>
              </p:cNvSpPr>
              <p:nvPr/>
            </p:nvSpPr>
            <p:spPr bwMode="auto">
              <a:xfrm>
                <a:off x="4080" y="1824"/>
                <a:ext cx="125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7" name="Rectangle 104"/>
              <p:cNvSpPr>
                <a:spLocks noChangeArrowheads="1"/>
              </p:cNvSpPr>
              <p:nvPr/>
            </p:nvSpPr>
            <p:spPr bwMode="auto">
              <a:xfrm>
                <a:off x="2492" y="1920"/>
                <a:ext cx="1708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SPECIFIC FUNCTION     </a:t>
                </a:r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specific_function_name</a:t>
                </a:r>
                <a:endParaRPr lang="en-US" altLang="zh-CN" sz="1500" i="1">
                  <a:ea typeface="宋体" charset="-122"/>
                </a:endParaRPr>
              </a:p>
            </p:txBody>
          </p:sp>
          <p:sp>
            <p:nvSpPr>
              <p:cNvPr id="26678" name="Line 105"/>
              <p:cNvSpPr>
                <a:spLocks noChangeShapeType="1"/>
              </p:cNvSpPr>
              <p:nvPr/>
            </p:nvSpPr>
            <p:spPr bwMode="auto">
              <a:xfrm>
                <a:off x="2400" y="1968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9" name="Line 106"/>
              <p:cNvSpPr>
                <a:spLocks noChangeShapeType="1"/>
              </p:cNvSpPr>
              <p:nvPr/>
            </p:nvSpPr>
            <p:spPr bwMode="auto">
              <a:xfrm>
                <a:off x="4752" y="196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0" name="Line 107"/>
              <p:cNvSpPr>
                <a:spLocks noChangeShapeType="1"/>
              </p:cNvSpPr>
              <p:nvPr/>
            </p:nvSpPr>
            <p:spPr bwMode="auto">
              <a:xfrm>
                <a:off x="3504" y="1968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1" name="Rectangle 108"/>
              <p:cNvSpPr>
                <a:spLocks noChangeArrowheads="1"/>
              </p:cNvSpPr>
              <p:nvPr/>
            </p:nvSpPr>
            <p:spPr bwMode="auto">
              <a:xfrm>
                <a:off x="2506" y="2208"/>
                <a:ext cx="2151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FUNCTION    </a:t>
                </a:r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function_name      </a:t>
                </a:r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(                                              )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82" name="Line 109"/>
              <p:cNvSpPr>
                <a:spLocks noChangeShapeType="1"/>
              </p:cNvSpPr>
              <p:nvPr/>
            </p:nvSpPr>
            <p:spPr bwMode="auto">
              <a:xfrm>
                <a:off x="2396" y="2256"/>
                <a:ext cx="6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3" name="Line 110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4" name="Line 111"/>
              <p:cNvSpPr>
                <a:spLocks noChangeShapeType="1"/>
              </p:cNvSpPr>
              <p:nvPr/>
            </p:nvSpPr>
            <p:spPr bwMode="auto">
              <a:xfrm>
                <a:off x="5180" y="211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5" name="Line 11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6" name="Line 113"/>
              <p:cNvSpPr>
                <a:spLocks noChangeShapeType="1"/>
              </p:cNvSpPr>
              <p:nvPr/>
            </p:nvSpPr>
            <p:spPr bwMode="auto">
              <a:xfrm>
                <a:off x="4704" y="211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7" name="Line 114"/>
              <p:cNvSpPr>
                <a:spLocks noChangeShapeType="1"/>
              </p:cNvSpPr>
              <p:nvPr/>
            </p:nvSpPr>
            <p:spPr bwMode="auto">
              <a:xfrm>
                <a:off x="3984" y="2256"/>
                <a:ext cx="1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8" name="Line 115"/>
              <p:cNvSpPr>
                <a:spLocks noChangeShapeType="1"/>
              </p:cNvSpPr>
              <p:nvPr/>
            </p:nvSpPr>
            <p:spPr bwMode="auto">
              <a:xfrm>
                <a:off x="3020" y="2256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9" name="Line 116"/>
              <p:cNvSpPr>
                <a:spLocks noChangeShapeType="1"/>
              </p:cNvSpPr>
              <p:nvPr/>
            </p:nvSpPr>
            <p:spPr bwMode="auto">
              <a:xfrm>
                <a:off x="3840" y="225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0" name="Line 117"/>
              <p:cNvSpPr>
                <a:spLocks noChangeShapeType="1"/>
              </p:cNvSpPr>
              <p:nvPr/>
            </p:nvSpPr>
            <p:spPr bwMode="auto">
              <a:xfrm>
                <a:off x="5276" y="2256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1" name="Rectangle 118"/>
              <p:cNvSpPr>
                <a:spLocks noChangeArrowheads="1"/>
              </p:cNvSpPr>
              <p:nvPr/>
            </p:nvSpPr>
            <p:spPr bwMode="auto">
              <a:xfrm>
                <a:off x="4637" y="2025"/>
                <a:ext cx="4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92" name="Line 119"/>
              <p:cNvSpPr>
                <a:spLocks noChangeShapeType="1"/>
              </p:cNvSpPr>
              <p:nvPr/>
            </p:nvSpPr>
            <p:spPr bwMode="auto">
              <a:xfrm>
                <a:off x="4080" y="225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3" name="Line 120"/>
              <p:cNvSpPr>
                <a:spLocks noChangeShapeType="1"/>
              </p:cNvSpPr>
              <p:nvPr/>
            </p:nvSpPr>
            <p:spPr bwMode="auto">
              <a:xfrm>
                <a:off x="5136" y="225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4" name="Line 121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5" name="Rectangle 122"/>
              <p:cNvSpPr>
                <a:spLocks noChangeArrowheads="1"/>
              </p:cNvSpPr>
              <p:nvPr/>
            </p:nvSpPr>
            <p:spPr bwMode="auto">
              <a:xfrm>
                <a:off x="4656" y="2328"/>
                <a:ext cx="432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| par_dt |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696" name="Line 123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7" name="Line 124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8" name="Line 125"/>
              <p:cNvSpPr>
                <a:spLocks noChangeShapeType="1"/>
              </p:cNvSpPr>
              <p:nvPr/>
            </p:nvSpPr>
            <p:spPr bwMode="auto">
              <a:xfrm>
                <a:off x="4128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9" name="Rectangle 126"/>
              <p:cNvSpPr>
                <a:spLocks noChangeArrowheads="1"/>
              </p:cNvSpPr>
              <p:nvPr/>
            </p:nvSpPr>
            <p:spPr bwMode="auto">
              <a:xfrm>
                <a:off x="4172" y="2476"/>
                <a:ext cx="384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par_nm 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00" name="Line 127"/>
              <p:cNvSpPr>
                <a:spLocks noChangeShapeType="1"/>
              </p:cNvSpPr>
              <p:nvPr/>
            </p:nvSpPr>
            <p:spPr bwMode="auto">
              <a:xfrm>
                <a:off x="4608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1" name="Line 128"/>
              <p:cNvSpPr>
                <a:spLocks noChangeShapeType="1"/>
              </p:cNvSpPr>
              <p:nvPr/>
            </p:nvSpPr>
            <p:spPr bwMode="auto">
              <a:xfrm>
                <a:off x="4560" y="2544"/>
                <a:ext cx="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2" name="Line 129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1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3" name="Line 130"/>
              <p:cNvSpPr>
                <a:spLocks noChangeShapeType="1"/>
              </p:cNvSpPr>
              <p:nvPr/>
            </p:nvSpPr>
            <p:spPr bwMode="auto">
              <a:xfrm>
                <a:off x="624" y="283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4" name="Rectangle 131"/>
              <p:cNvSpPr>
                <a:spLocks noChangeArrowheads="1"/>
              </p:cNvSpPr>
              <p:nvPr/>
            </p:nvSpPr>
            <p:spPr bwMode="auto">
              <a:xfrm>
                <a:off x="1008" y="2784"/>
                <a:ext cx="50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role_privilege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05" name="Rectangle 132"/>
              <p:cNvSpPr>
                <a:spLocks noChangeArrowheads="1"/>
              </p:cNvSpPr>
              <p:nvPr/>
            </p:nvSpPr>
            <p:spPr bwMode="auto">
              <a:xfrm>
                <a:off x="1335" y="2607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06" name="Line 133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7" name="Line 134"/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8" name="Line 135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9" name="Line 136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0" name="Line 137"/>
              <p:cNvSpPr>
                <a:spLocks noChangeShapeType="1"/>
              </p:cNvSpPr>
              <p:nvPr/>
            </p:nvSpPr>
            <p:spPr bwMode="auto">
              <a:xfrm>
                <a:off x="1680" y="2832"/>
                <a:ext cx="37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1" name="Line 138"/>
              <p:cNvSpPr>
                <a:spLocks noChangeShapeType="1"/>
              </p:cNvSpPr>
              <p:nvPr/>
            </p:nvSpPr>
            <p:spPr bwMode="auto">
              <a:xfrm>
                <a:off x="5424" y="1392"/>
                <a:ext cx="0" cy="1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2" name="Line 139"/>
              <p:cNvSpPr>
                <a:spLocks noChangeShapeType="1"/>
              </p:cNvSpPr>
              <p:nvPr/>
            </p:nvSpPr>
            <p:spPr bwMode="auto">
              <a:xfrm>
                <a:off x="62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3" name="Rectangle 140"/>
              <p:cNvSpPr>
                <a:spLocks noChangeArrowheads="1"/>
              </p:cNvSpPr>
              <p:nvPr/>
            </p:nvSpPr>
            <p:spPr bwMode="auto">
              <a:xfrm>
                <a:off x="1008" y="3072"/>
                <a:ext cx="599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profile_privilege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14" name="Rectangle 141"/>
              <p:cNvSpPr>
                <a:spLocks noChangeArrowheads="1"/>
              </p:cNvSpPr>
              <p:nvPr/>
            </p:nvSpPr>
            <p:spPr bwMode="auto">
              <a:xfrm>
                <a:off x="1380" y="2898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15" name="Line 142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6" name="Line 143"/>
              <p:cNvSpPr>
                <a:spLocks noChangeShapeType="1"/>
              </p:cNvSpPr>
              <p:nvPr/>
            </p:nvSpPr>
            <p:spPr bwMode="auto">
              <a:xfrm>
                <a:off x="1824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7" name="Line 144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8" name="Line 145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9" name="Line 146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36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0" name="Rectangle 147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69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TYPE     </a:t>
                </a:r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UDT_name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6721" name="Line 148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6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2" name="Line 149"/>
              <p:cNvSpPr>
                <a:spLocks noChangeShapeType="1"/>
              </p:cNvSpPr>
              <p:nvPr/>
            </p:nvSpPr>
            <p:spPr bwMode="auto">
              <a:xfrm>
                <a:off x="2784" y="2640"/>
                <a:ext cx="6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3" name="Line 150"/>
              <p:cNvSpPr>
                <a:spLocks noChangeShapeType="1"/>
              </p:cNvSpPr>
              <p:nvPr/>
            </p:nvSpPr>
            <p:spPr bwMode="auto">
              <a:xfrm flipH="1">
                <a:off x="3408" y="2640"/>
                <a:ext cx="19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1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Granting Rights at Database Level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2800" y="1288063"/>
            <a:ext cx="10566400" cy="6902250"/>
            <a:chOff x="384" y="672"/>
            <a:chExt cx="4992" cy="360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4" y="672"/>
              <a:ext cx="4896" cy="2256"/>
              <a:chOff x="384" y="672"/>
              <a:chExt cx="4896" cy="2256"/>
            </a:xfrm>
          </p:grpSpPr>
          <p:sp>
            <p:nvSpPr>
              <p:cNvPr id="27655" name="Line 6"/>
              <p:cNvSpPr>
                <a:spLocks noChangeShapeType="1"/>
              </p:cNvSpPr>
              <p:nvPr/>
            </p:nvSpPr>
            <p:spPr bwMode="auto">
              <a:xfrm>
                <a:off x="2880" y="67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6" name="Text Box 7"/>
              <p:cNvSpPr txBox="1">
                <a:spLocks noChangeArrowheads="1"/>
              </p:cNvSpPr>
              <p:nvPr/>
            </p:nvSpPr>
            <p:spPr bwMode="auto">
              <a:xfrm>
                <a:off x="2352" y="768"/>
                <a:ext cx="1008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SYSDBA</a:t>
                </a:r>
              </a:p>
            </p:txBody>
          </p:sp>
          <p:sp>
            <p:nvSpPr>
              <p:cNvPr id="27657" name="Line 8"/>
              <p:cNvSpPr>
                <a:spLocks noChangeShapeType="1"/>
              </p:cNvSpPr>
              <p:nvPr/>
            </p:nvSpPr>
            <p:spPr bwMode="auto">
              <a:xfrm>
                <a:off x="672" y="158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8" name="Line 9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34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9" name="Line 10"/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0" name="Line 11"/>
              <p:cNvSpPr>
                <a:spLocks noChangeShapeType="1"/>
              </p:cNvSpPr>
              <p:nvPr/>
            </p:nvSpPr>
            <p:spPr bwMode="auto">
              <a:xfrm>
                <a:off x="2208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1" name="Line 12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00" y="1728"/>
                <a:ext cx="624" cy="891"/>
                <a:chOff x="1200" y="1920"/>
                <a:chExt cx="624" cy="891"/>
              </a:xfrm>
            </p:grpSpPr>
            <p:sp>
              <p:nvSpPr>
                <p:cNvPr id="27706" name="Rectangle 14"/>
                <p:cNvSpPr>
                  <a:spLocks noChangeArrowheads="1"/>
                </p:cNvSpPr>
                <p:nvPr/>
              </p:nvSpPr>
              <p:spPr bwMode="auto">
                <a:xfrm>
                  <a:off x="1200" y="1920"/>
                  <a:ext cx="624" cy="864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77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64" y="1920"/>
                  <a:ext cx="417" cy="891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HR_VM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View_1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View_2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: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Macro_1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Macro_2</a:t>
                  </a:r>
                </a:p>
              </p:txBody>
            </p:sp>
          </p:grpSp>
          <p:sp>
            <p:nvSpPr>
              <p:cNvPr id="27663" name="Text Box 16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99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Human_Resources</a:t>
                </a:r>
              </a:p>
            </p:txBody>
          </p:sp>
          <p:sp>
            <p:nvSpPr>
              <p:cNvPr id="27664" name="Line 17"/>
              <p:cNvSpPr>
                <a:spLocks noChangeShapeType="1"/>
              </p:cNvSpPr>
              <p:nvPr/>
            </p:nvSpPr>
            <p:spPr bwMode="auto">
              <a:xfrm>
                <a:off x="1488" y="110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1872" y="1728"/>
                <a:ext cx="720" cy="891"/>
                <a:chOff x="1872" y="1920"/>
                <a:chExt cx="720" cy="891"/>
              </a:xfrm>
            </p:grpSpPr>
            <p:sp>
              <p:nvSpPr>
                <p:cNvPr id="27704" name="Rectangle 19"/>
                <p:cNvSpPr>
                  <a:spLocks noChangeArrowheads="1"/>
                </p:cNvSpPr>
                <p:nvPr/>
              </p:nvSpPr>
              <p:spPr bwMode="auto">
                <a:xfrm>
                  <a:off x="1872" y="1920"/>
                  <a:ext cx="720" cy="864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77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68" y="1920"/>
                  <a:ext cx="373" cy="891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HR_Tab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Table_1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Table_2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Table_3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Table_4</a:t>
                  </a: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</p:txBody>
            </p:sp>
          </p:grpSp>
          <p:sp>
            <p:nvSpPr>
              <p:cNvPr id="27666" name="Line 21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7" name="Line 22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8" name="Line 23"/>
              <p:cNvSpPr>
                <a:spLocks noChangeShapeType="1"/>
              </p:cNvSpPr>
              <p:nvPr/>
            </p:nvSpPr>
            <p:spPr bwMode="auto">
              <a:xfrm>
                <a:off x="4944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Line 24"/>
              <p:cNvSpPr>
                <a:spLocks noChangeShapeType="1"/>
              </p:cNvSpPr>
              <p:nvPr/>
            </p:nvSpPr>
            <p:spPr bwMode="auto">
              <a:xfrm>
                <a:off x="4176" y="144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3840" y="1728"/>
                <a:ext cx="672" cy="891"/>
                <a:chOff x="3456" y="1920"/>
                <a:chExt cx="672" cy="891"/>
              </a:xfrm>
            </p:grpSpPr>
            <p:sp>
              <p:nvSpPr>
                <p:cNvPr id="27702" name="Rectangle 26"/>
                <p:cNvSpPr>
                  <a:spLocks noChangeArrowheads="1"/>
                </p:cNvSpPr>
                <p:nvPr/>
              </p:nvSpPr>
              <p:spPr bwMode="auto">
                <a:xfrm>
                  <a:off x="3456" y="1920"/>
                  <a:ext cx="672" cy="864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770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81" y="1920"/>
                  <a:ext cx="510" cy="891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Payroll_VM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View_5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View_6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: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Macro_3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Macro_4</a:t>
                  </a:r>
                </a:p>
              </p:txBody>
            </p:sp>
          </p:grpSp>
          <p:sp>
            <p:nvSpPr>
              <p:cNvPr id="27671" name="Text Box 28"/>
              <p:cNvSpPr txBox="1">
                <a:spLocks noChangeArrowheads="1"/>
              </p:cNvSpPr>
              <p:nvPr/>
            </p:nvSpPr>
            <p:spPr bwMode="auto">
              <a:xfrm>
                <a:off x="3648" y="1248"/>
                <a:ext cx="1008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Payroll</a:t>
                </a:r>
              </a:p>
            </p:txBody>
          </p:sp>
          <p:sp>
            <p:nvSpPr>
              <p:cNvPr id="27672" name="Line 29"/>
              <p:cNvSpPr>
                <a:spLocks noChangeShapeType="1"/>
              </p:cNvSpPr>
              <p:nvPr/>
            </p:nvSpPr>
            <p:spPr bwMode="auto">
              <a:xfrm>
                <a:off x="4176" y="110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4560" y="1728"/>
                <a:ext cx="720" cy="864"/>
                <a:chOff x="4176" y="1920"/>
                <a:chExt cx="720" cy="864"/>
              </a:xfrm>
            </p:grpSpPr>
            <p:sp>
              <p:nvSpPr>
                <p:cNvPr id="27700" name="Rectangle 31"/>
                <p:cNvSpPr>
                  <a:spLocks noChangeArrowheads="1"/>
                </p:cNvSpPr>
                <p:nvPr/>
              </p:nvSpPr>
              <p:spPr bwMode="auto">
                <a:xfrm>
                  <a:off x="4176" y="1920"/>
                  <a:ext cx="720" cy="864"/>
                </a:xfrm>
                <a:prstGeom prst="rect">
                  <a:avLst/>
                </a:prstGeom>
                <a:solidFill>
                  <a:srgbClr val="CCFFCC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770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176" y="1920"/>
                  <a:ext cx="720" cy="86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Payroll_Tab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Table_5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Table_6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Table_7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Table_8</a:t>
                  </a: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</p:txBody>
            </p:sp>
          </p:grpSp>
          <p:sp>
            <p:nvSpPr>
              <p:cNvPr id="27674" name="Text Box 33"/>
              <p:cNvSpPr txBox="1">
                <a:spLocks noChangeArrowheads="1"/>
              </p:cNvSpPr>
              <p:nvPr/>
            </p:nvSpPr>
            <p:spPr bwMode="auto">
              <a:xfrm>
                <a:off x="384" y="1728"/>
                <a:ext cx="672" cy="169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HR_Users</a:t>
                </a:r>
              </a:p>
            </p:txBody>
          </p:sp>
          <p:sp>
            <p:nvSpPr>
              <p:cNvPr id="27675" name="Line 34"/>
              <p:cNvSpPr>
                <a:spLocks noChangeShapeType="1"/>
              </p:cNvSpPr>
              <p:nvPr/>
            </p:nvSpPr>
            <p:spPr bwMode="auto">
              <a:xfrm>
                <a:off x="672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6" name="Text Box 35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HR_02</a:t>
                </a:r>
              </a:p>
            </p:txBody>
          </p:sp>
          <p:sp>
            <p:nvSpPr>
              <p:cNvPr id="27677" name="Text Box 36"/>
              <p:cNvSpPr txBox="1">
                <a:spLocks noChangeArrowheads="1"/>
              </p:cNvSpPr>
              <p:nvPr/>
            </p:nvSpPr>
            <p:spPr bwMode="auto">
              <a:xfrm>
                <a:off x="528" y="268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HR_04</a:t>
                </a:r>
              </a:p>
            </p:txBody>
          </p:sp>
          <p:sp>
            <p:nvSpPr>
              <p:cNvPr id="27678" name="Line 37"/>
              <p:cNvSpPr>
                <a:spLocks noChangeShapeType="1"/>
              </p:cNvSpPr>
              <p:nvPr/>
            </p:nvSpPr>
            <p:spPr bwMode="auto">
              <a:xfrm>
                <a:off x="431" y="1917"/>
                <a:ext cx="0" cy="10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432" y="1968"/>
                <a:ext cx="519" cy="183"/>
                <a:chOff x="96" y="2208"/>
                <a:chExt cx="519" cy="183"/>
              </a:xfrm>
            </p:grpSpPr>
            <p:sp>
              <p:nvSpPr>
                <p:cNvPr id="2769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92" y="2208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HR_01</a:t>
                  </a:r>
                </a:p>
              </p:txBody>
            </p:sp>
            <p:sp>
              <p:nvSpPr>
                <p:cNvPr id="27699" name="Line 40"/>
                <p:cNvSpPr>
                  <a:spLocks noChangeShapeType="1"/>
                </p:cNvSpPr>
                <p:nvPr/>
              </p:nvSpPr>
              <p:spPr bwMode="auto">
                <a:xfrm>
                  <a:off x="96" y="23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80" name="Line 41"/>
              <p:cNvSpPr>
                <a:spLocks noChangeShapeType="1"/>
              </p:cNvSpPr>
              <p:nvPr/>
            </p:nvSpPr>
            <p:spPr bwMode="auto">
              <a:xfrm>
                <a:off x="432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42"/>
              <p:cNvGrpSpPr>
                <a:grpSpLocks/>
              </p:cNvGrpSpPr>
              <p:nvPr/>
            </p:nvGrpSpPr>
            <p:grpSpPr bwMode="auto">
              <a:xfrm>
                <a:off x="432" y="2448"/>
                <a:ext cx="519" cy="183"/>
                <a:chOff x="96" y="2592"/>
                <a:chExt cx="519" cy="183"/>
              </a:xfrm>
            </p:grpSpPr>
            <p:sp>
              <p:nvSpPr>
                <p:cNvPr id="2769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92" y="2592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HR_03</a:t>
                  </a:r>
                </a:p>
              </p:txBody>
            </p:sp>
            <p:sp>
              <p:nvSpPr>
                <p:cNvPr id="27697" name="Line 44"/>
                <p:cNvSpPr>
                  <a:spLocks noChangeShapeType="1"/>
                </p:cNvSpPr>
                <p:nvPr/>
              </p:nvSpPr>
              <p:spPr bwMode="auto">
                <a:xfrm>
                  <a:off x="96" y="268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82" name="Line 45"/>
              <p:cNvSpPr>
                <a:spLocks noChangeShapeType="1"/>
              </p:cNvSpPr>
              <p:nvPr/>
            </p:nvSpPr>
            <p:spPr bwMode="auto">
              <a:xfrm>
                <a:off x="432" y="27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3" name="Text Box 46"/>
              <p:cNvSpPr txBox="1">
                <a:spLocks noChangeArrowheads="1"/>
              </p:cNvSpPr>
              <p:nvPr/>
            </p:nvSpPr>
            <p:spPr bwMode="auto">
              <a:xfrm>
                <a:off x="3072" y="1728"/>
                <a:ext cx="672" cy="169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PY_Users</a:t>
                </a:r>
              </a:p>
            </p:txBody>
          </p:sp>
          <p:sp>
            <p:nvSpPr>
              <p:cNvPr id="27684" name="Line 47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Text Box 48"/>
              <p:cNvSpPr txBox="1">
                <a:spLocks noChangeArrowheads="1"/>
              </p:cNvSpPr>
              <p:nvPr/>
            </p:nvSpPr>
            <p:spPr bwMode="auto">
              <a:xfrm>
                <a:off x="3216" y="220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PY_02</a:t>
                </a:r>
              </a:p>
            </p:txBody>
          </p:sp>
          <p:sp>
            <p:nvSpPr>
              <p:cNvPr id="27686" name="Text Box 49"/>
              <p:cNvSpPr txBox="1">
                <a:spLocks noChangeArrowheads="1"/>
              </p:cNvSpPr>
              <p:nvPr/>
            </p:nvSpPr>
            <p:spPr bwMode="auto">
              <a:xfrm>
                <a:off x="3216" y="268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PY_04</a:t>
                </a:r>
              </a:p>
            </p:txBody>
          </p:sp>
          <p:sp>
            <p:nvSpPr>
              <p:cNvPr id="27687" name="Line 50"/>
              <p:cNvSpPr>
                <a:spLocks noChangeShapeType="1"/>
              </p:cNvSpPr>
              <p:nvPr/>
            </p:nvSpPr>
            <p:spPr bwMode="auto">
              <a:xfrm>
                <a:off x="3119" y="1917"/>
                <a:ext cx="0" cy="10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51"/>
              <p:cNvGrpSpPr>
                <a:grpSpLocks/>
              </p:cNvGrpSpPr>
              <p:nvPr/>
            </p:nvGrpSpPr>
            <p:grpSpPr bwMode="auto">
              <a:xfrm>
                <a:off x="3120" y="1968"/>
                <a:ext cx="519" cy="183"/>
                <a:chOff x="96" y="2208"/>
                <a:chExt cx="519" cy="183"/>
              </a:xfrm>
            </p:grpSpPr>
            <p:sp>
              <p:nvSpPr>
                <p:cNvPr id="2769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92" y="2208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PY_01</a:t>
                  </a:r>
                </a:p>
              </p:txBody>
            </p:sp>
            <p:sp>
              <p:nvSpPr>
                <p:cNvPr id="27695" name="Line 53"/>
                <p:cNvSpPr>
                  <a:spLocks noChangeShapeType="1"/>
                </p:cNvSpPr>
                <p:nvPr/>
              </p:nvSpPr>
              <p:spPr bwMode="auto">
                <a:xfrm>
                  <a:off x="96" y="23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89" name="Line 54"/>
              <p:cNvSpPr>
                <a:spLocks noChangeShapeType="1"/>
              </p:cNvSpPr>
              <p:nvPr/>
            </p:nvSpPr>
            <p:spPr bwMode="auto">
              <a:xfrm>
                <a:off x="312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55"/>
              <p:cNvGrpSpPr>
                <a:grpSpLocks/>
              </p:cNvGrpSpPr>
              <p:nvPr/>
            </p:nvGrpSpPr>
            <p:grpSpPr bwMode="auto">
              <a:xfrm>
                <a:off x="3120" y="2448"/>
                <a:ext cx="519" cy="183"/>
                <a:chOff x="96" y="2592"/>
                <a:chExt cx="519" cy="183"/>
              </a:xfrm>
            </p:grpSpPr>
            <p:sp>
              <p:nvSpPr>
                <p:cNvPr id="2769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92" y="2592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PY_03</a:t>
                  </a:r>
                </a:p>
              </p:txBody>
            </p:sp>
            <p:sp>
              <p:nvSpPr>
                <p:cNvPr id="27693" name="Line 57"/>
                <p:cNvSpPr>
                  <a:spLocks noChangeShapeType="1"/>
                </p:cNvSpPr>
                <p:nvPr/>
              </p:nvSpPr>
              <p:spPr bwMode="auto">
                <a:xfrm>
                  <a:off x="96" y="268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91" name="Line 58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3" name="Text Box 59"/>
            <p:cNvSpPr txBox="1">
              <a:spLocks noChangeArrowheads="1"/>
            </p:cNvSpPr>
            <p:nvPr/>
          </p:nvSpPr>
          <p:spPr bwMode="auto">
            <a:xfrm>
              <a:off x="720" y="3024"/>
              <a:ext cx="3130" cy="7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GRANT SELECT ON HR_Tab TO HR_VM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WITH GRANT OPTION;</a:t>
              </a:r>
            </a:p>
            <a:p>
              <a:r>
                <a:rPr lang="en-US" altLang="zh-CN">
                  <a:ea typeface="宋体" charset="-122"/>
                </a:rPr>
                <a:t>GRANT SELECT, EXECUTE ON  HR_VM TO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ALL</a:t>
              </a:r>
              <a:r>
                <a:rPr lang="en-US" altLang="zh-CN">
                  <a:ea typeface="宋体" charset="-122"/>
                </a:rPr>
                <a:t> HR_Users;</a:t>
              </a:r>
            </a:p>
            <a:p>
              <a:endParaRPr lang="en-US" altLang="zh-CN" sz="1500"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GRANT SELECT ON Payroll_Tab TO Payroll_VM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WITH GRANT OPTION</a:t>
              </a:r>
              <a:r>
                <a:rPr lang="en-US" altLang="zh-CN">
                  <a:ea typeface="宋体" charset="-122"/>
                </a:rPr>
                <a:t>;</a:t>
              </a:r>
            </a:p>
            <a:p>
              <a:r>
                <a:rPr lang="en-US" altLang="zh-CN">
                  <a:ea typeface="宋体" charset="-122"/>
                </a:rPr>
                <a:t>GRANT SELECT, EXECUTE ON  Payroll_VM TO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ALL</a:t>
              </a:r>
              <a:r>
                <a:rPr lang="en-US" altLang="zh-CN">
                  <a:ea typeface="宋体" charset="-122"/>
                </a:rPr>
                <a:t> PY_Users;</a:t>
              </a:r>
            </a:p>
          </p:txBody>
        </p:sp>
        <p:sp>
          <p:nvSpPr>
            <p:cNvPr id="27654" name="Text Box 60"/>
            <p:cNvSpPr txBox="1">
              <a:spLocks noChangeArrowheads="1"/>
            </p:cNvSpPr>
            <p:nvPr/>
          </p:nvSpPr>
          <p:spPr bwMode="auto">
            <a:xfrm>
              <a:off x="480" y="3936"/>
              <a:ext cx="4896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The ALL option grants the SELECT and EXECUTE privileges to HR_Users </a:t>
              </a:r>
            </a:p>
            <a:p>
              <a:pPr algn="ctr"/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and all of its current and future descendants on the database HR_VM.</a:t>
              </a:r>
            </a:p>
          </p:txBody>
        </p:sp>
      </p:grpSp>
      <p:sp>
        <p:nvSpPr>
          <p:cNvPr id="60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2352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300">
                <a:solidFill>
                  <a:schemeClr val="bg1"/>
                </a:solidFill>
                <a:ea typeface="宋体" charset="-122"/>
              </a:rPr>
              <a:t>GRANT Rights at the Table or Column Level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380067"/>
            <a:ext cx="11480800" cy="6626236"/>
            <a:chOff x="144" y="720"/>
            <a:chExt cx="5424" cy="3457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44" y="720"/>
              <a:ext cx="23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300">
                  <a:ea typeface="宋体" charset="-122"/>
                </a:rPr>
                <a:t>To UPDATE a table or columns of a table: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336" y="1008"/>
              <a:ext cx="5232" cy="77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tabLst>
                  <a:tab pos="6661315" algn="l"/>
                </a:tabLst>
              </a:pPr>
              <a:r>
                <a:rPr lang="en-US" altLang="zh-CN">
                  <a:ea typeface="宋体" charset="-122"/>
                </a:rPr>
                <a:t>GRANT UPDATE 	ON Employee TO tfact01;</a:t>
              </a:r>
            </a:p>
            <a:p>
              <a:pPr>
                <a:tabLst>
                  <a:tab pos="6661315" algn="l"/>
                </a:tabLst>
              </a:pPr>
              <a:endParaRPr lang="en-US" altLang="zh-CN">
                <a:ea typeface="宋体" charset="-122"/>
              </a:endParaRPr>
            </a:p>
            <a:p>
              <a:pPr>
                <a:tabLst>
                  <a:tab pos="6661315" algn="l"/>
                </a:tabLst>
              </a:pPr>
              <a:r>
                <a:rPr lang="en-US" altLang="zh-CN">
                  <a:ea typeface="宋体" charset="-122"/>
                </a:rPr>
                <a:t>GRANT UPDATE (salary_amount) 	ON Employee TO tfact01;</a:t>
              </a:r>
            </a:p>
            <a:p>
              <a:pPr>
                <a:tabLst>
                  <a:tab pos="6661315" algn="l"/>
                </a:tabLst>
              </a:pPr>
              <a:endParaRPr lang="en-US" altLang="zh-CN">
                <a:ea typeface="宋体" charset="-122"/>
              </a:endParaRPr>
            </a:p>
            <a:p>
              <a:pPr>
                <a:tabLst>
                  <a:tab pos="6661315" algn="l"/>
                </a:tabLst>
              </a:pPr>
              <a:r>
                <a:rPr lang="en-US" altLang="zh-CN">
                  <a:ea typeface="宋体" charset="-122"/>
                </a:rPr>
                <a:t>GRANT UPDATE (ALL BUT salary_amount) 	ON Employee TO tfact01;</a:t>
              </a: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144" y="2064"/>
              <a:ext cx="32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300">
                  <a:ea typeface="宋体" charset="-122"/>
                </a:rPr>
                <a:t>To CREATE or ALTER a table with foreign key references: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36" y="2400"/>
              <a:ext cx="5232" cy="77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tabLst>
                  <a:tab pos="6661315" algn="l"/>
                </a:tabLst>
              </a:pPr>
              <a:r>
                <a:rPr lang="en-US" altLang="zh-CN">
                  <a:ea typeface="宋体" charset="-122"/>
                </a:rPr>
                <a:t>GRANT REFERENCES 	ON Employee TO tfact01;</a:t>
              </a:r>
            </a:p>
            <a:p>
              <a:pPr>
                <a:tabLst>
                  <a:tab pos="6661315" algn="l"/>
                </a:tabLst>
              </a:pPr>
              <a:endParaRPr lang="en-US" altLang="zh-CN">
                <a:ea typeface="宋体" charset="-122"/>
              </a:endParaRPr>
            </a:p>
            <a:p>
              <a:pPr>
                <a:tabLst>
                  <a:tab pos="6661315" algn="l"/>
                </a:tabLst>
              </a:pPr>
              <a:r>
                <a:rPr lang="en-US" altLang="zh-CN">
                  <a:ea typeface="宋体" charset="-122"/>
                </a:rPr>
                <a:t>GRANT REFERENCES (employee_number)	ON Employee TO tfact01;</a:t>
              </a:r>
            </a:p>
            <a:p>
              <a:pPr>
                <a:tabLst>
                  <a:tab pos="6661315" algn="l"/>
                </a:tabLst>
              </a:pPr>
              <a:endParaRPr lang="en-US" altLang="zh-CN">
                <a:ea typeface="宋体" charset="-122"/>
              </a:endParaRPr>
            </a:p>
            <a:p>
              <a:pPr>
                <a:tabLst>
                  <a:tab pos="6661315" algn="l"/>
                </a:tabLst>
              </a:pPr>
              <a:r>
                <a:rPr lang="en-US" altLang="zh-CN">
                  <a:ea typeface="宋体" charset="-122"/>
                </a:rPr>
                <a:t>GRANT REFERENCES (ALL BUT employee_number)	ON Employee TO tfact01;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144" y="3456"/>
              <a:ext cx="5424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300">
                  <a:ea typeface="宋体" charset="-122"/>
                </a:rPr>
                <a:t>The INDEX privilege is granted at the table level to allow a user to CREATE or DROP indexes on a table: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84" y="3984"/>
              <a:ext cx="2784" cy="193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tabLst>
                  <a:tab pos="6661315" algn="l"/>
                </a:tabLst>
              </a:pPr>
              <a:r>
                <a:rPr lang="en-US" altLang="zh-CN">
                  <a:ea typeface="宋体" charset="-122"/>
                </a:rPr>
                <a:t>GRANT INDEX ON Employee TO tfact01;</a:t>
              </a:r>
            </a:p>
          </p:txBody>
        </p:sp>
      </p:grp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REVOKE </a:t>
            </a:r>
            <a:r>
              <a:rPr lang="en-US" altLang="zh-CN" sz="3600" smtClean="0">
                <a:solidFill>
                  <a:schemeClr val="bg1"/>
                </a:solidFill>
                <a:ea typeface="宋体" charset="-122"/>
              </a:rPr>
              <a:t>Command --</a:t>
            </a:r>
            <a:r>
              <a:rPr lang="en-US" altLang="zh-CN" sz="3100" smtClean="0">
                <a:solidFill>
                  <a:schemeClr val="bg1"/>
                </a:solidFill>
                <a:ea typeface="宋体" charset="-122"/>
              </a:rPr>
              <a:t>(</a:t>
            </a:r>
            <a:r>
              <a:rPr lang="en-US" altLang="zh-CN" sz="3100">
                <a:solidFill>
                  <a:schemeClr val="bg1"/>
                </a:solidFill>
                <a:ea typeface="宋体" charset="-122"/>
              </a:rPr>
              <a:t>SQL Form)</a:t>
            </a:r>
            <a:endParaRPr lang="en-US" altLang="zh-CN" sz="3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03200" y="1288063"/>
            <a:ext cx="11988800" cy="11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To REVOKE a privilege, the user must have one of the following:</a:t>
            </a:r>
          </a:p>
          <a:p>
            <a:pPr lvl="1" indent="-300572">
              <a:spcBef>
                <a:spcPct val="25000"/>
              </a:spcBef>
              <a:buSzPct val="120000"/>
              <a:buFontTx/>
              <a:buChar char="•"/>
            </a:pPr>
            <a:r>
              <a:rPr lang="en-US" altLang="zh-CN">
                <a:ea typeface="宋体" charset="-122"/>
              </a:rPr>
              <a:t>Have the privilege granted, </a:t>
            </a:r>
            <a:r>
              <a:rPr lang="en-US" altLang="zh-CN" u="sng">
                <a:ea typeface="宋体" charset="-122"/>
              </a:rPr>
              <a:t>and</a:t>
            </a:r>
            <a:r>
              <a:rPr lang="en-US" altLang="zh-CN">
                <a:ea typeface="宋体" charset="-122"/>
              </a:rPr>
              <a:t> hold GRANT authority on the privilege</a:t>
            </a:r>
          </a:p>
          <a:p>
            <a:pPr lvl="1" indent="-300572">
              <a:spcBef>
                <a:spcPct val="5000"/>
              </a:spcBef>
              <a:buSzPct val="120000"/>
              <a:buFontTx/>
              <a:buChar char="•"/>
            </a:pPr>
            <a:r>
              <a:rPr lang="en-US" altLang="zh-CN">
                <a:ea typeface="宋体" charset="-122"/>
              </a:rPr>
              <a:t>Be an owner of the object.</a:t>
            </a:r>
            <a:endParaRPr lang="en-US" altLang="zh-CN" b="0"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8000" y="2484120"/>
            <a:ext cx="11277600" cy="5713860"/>
            <a:chOff x="240" y="1296"/>
            <a:chExt cx="5328" cy="298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1296"/>
              <a:ext cx="4810" cy="1416"/>
              <a:chOff x="336" y="1394"/>
              <a:chExt cx="4810" cy="1416"/>
            </a:xfrm>
          </p:grpSpPr>
          <p:sp>
            <p:nvSpPr>
              <p:cNvPr id="29793" name="Rectangle 6"/>
              <p:cNvSpPr>
                <a:spLocks noChangeArrowheads="1"/>
              </p:cNvSpPr>
              <p:nvPr/>
            </p:nvSpPr>
            <p:spPr bwMode="auto">
              <a:xfrm>
                <a:off x="336" y="1442"/>
                <a:ext cx="296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CC"/>
                    </a:solidFill>
                    <a:ea typeface="宋体" charset="-122"/>
                  </a:rPr>
                  <a:t>REVOKE</a:t>
                </a:r>
              </a:p>
            </p:txBody>
          </p:sp>
          <p:sp>
            <p:nvSpPr>
              <p:cNvPr id="29794" name="Rectangle 7"/>
              <p:cNvSpPr>
                <a:spLocks noChangeArrowheads="1"/>
              </p:cNvSpPr>
              <p:nvPr/>
            </p:nvSpPr>
            <p:spPr bwMode="auto">
              <a:xfrm>
                <a:off x="2736" y="1442"/>
                <a:ext cx="12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ALL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95" name="Rectangle 8"/>
              <p:cNvSpPr>
                <a:spLocks noChangeArrowheads="1"/>
              </p:cNvSpPr>
              <p:nvPr/>
            </p:nvSpPr>
            <p:spPr bwMode="auto">
              <a:xfrm>
                <a:off x="3540" y="1646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96" name="Rectangle 9"/>
              <p:cNvSpPr>
                <a:spLocks noChangeArrowheads="1"/>
              </p:cNvSpPr>
              <p:nvPr/>
            </p:nvSpPr>
            <p:spPr bwMode="auto">
              <a:xfrm>
                <a:off x="3168" y="1538"/>
                <a:ext cx="41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PRIVILEGES</a:t>
                </a:r>
                <a:endParaRPr lang="en-US" altLang="zh-CN" sz="1500">
                  <a:ea typeface="宋体" charset="-122"/>
                </a:endParaRPr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992" y="1394"/>
                <a:ext cx="154" cy="171"/>
                <a:chOff x="518" y="885"/>
                <a:chExt cx="154" cy="171"/>
              </a:xfrm>
            </p:grpSpPr>
            <p:sp>
              <p:nvSpPr>
                <p:cNvPr id="29853" name="Oval 11"/>
                <p:cNvSpPr>
                  <a:spLocks noChangeArrowheads="1"/>
                </p:cNvSpPr>
                <p:nvPr/>
              </p:nvSpPr>
              <p:spPr bwMode="auto">
                <a:xfrm>
                  <a:off x="528" y="912"/>
                  <a:ext cx="144" cy="144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985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8" y="885"/>
                  <a:ext cx="139" cy="16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>
                      <a:ea typeface="宋体" charset="-122"/>
                    </a:rPr>
                    <a:t>A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072" y="1490"/>
                <a:ext cx="48" cy="96"/>
                <a:chOff x="2112" y="720"/>
                <a:chExt cx="48" cy="96"/>
              </a:xfrm>
            </p:grpSpPr>
            <p:sp>
              <p:nvSpPr>
                <p:cNvPr id="29851" name="Line 14"/>
                <p:cNvSpPr>
                  <a:spLocks noChangeShapeType="1"/>
                </p:cNvSpPr>
                <p:nvPr/>
              </p:nvSpPr>
              <p:spPr bwMode="auto">
                <a:xfrm>
                  <a:off x="2112" y="720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2" name="Line 15"/>
                <p:cNvSpPr>
                  <a:spLocks noChangeShapeType="1"/>
                </p:cNvSpPr>
                <p:nvPr/>
              </p:nvSpPr>
              <p:spPr bwMode="auto">
                <a:xfrm>
                  <a:off x="2112" y="81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99" name="Line 16"/>
              <p:cNvSpPr>
                <a:spLocks noChangeShapeType="1"/>
              </p:cNvSpPr>
              <p:nvPr/>
            </p:nvSpPr>
            <p:spPr bwMode="auto">
              <a:xfrm>
                <a:off x="2976" y="1490"/>
                <a:ext cx="115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0" name="Line 17"/>
              <p:cNvSpPr>
                <a:spLocks noChangeShapeType="1"/>
              </p:cNvSpPr>
              <p:nvPr/>
            </p:nvSpPr>
            <p:spPr bwMode="auto">
              <a:xfrm>
                <a:off x="2592" y="1490"/>
                <a:ext cx="0" cy="6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1" name="Line 18"/>
              <p:cNvSpPr>
                <a:spLocks noChangeShapeType="1"/>
              </p:cNvSpPr>
              <p:nvPr/>
            </p:nvSpPr>
            <p:spPr bwMode="auto">
              <a:xfrm>
                <a:off x="2592" y="1874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2" name="Line 19"/>
              <p:cNvSpPr>
                <a:spLocks noChangeShapeType="1"/>
              </p:cNvSpPr>
              <p:nvPr/>
            </p:nvSpPr>
            <p:spPr bwMode="auto">
              <a:xfrm>
                <a:off x="3936" y="1490"/>
                <a:ext cx="0" cy="6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3" name="Line 20"/>
              <p:cNvSpPr>
                <a:spLocks noChangeShapeType="1"/>
              </p:cNvSpPr>
              <p:nvPr/>
            </p:nvSpPr>
            <p:spPr bwMode="auto">
              <a:xfrm>
                <a:off x="3792" y="187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4" name="Line 21"/>
              <p:cNvSpPr>
                <a:spLocks noChangeShapeType="1"/>
              </p:cNvSpPr>
              <p:nvPr/>
            </p:nvSpPr>
            <p:spPr bwMode="auto">
              <a:xfrm>
                <a:off x="3264" y="173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5" name="Line 22"/>
              <p:cNvSpPr>
                <a:spLocks noChangeShapeType="1"/>
              </p:cNvSpPr>
              <p:nvPr/>
            </p:nvSpPr>
            <p:spPr bwMode="auto">
              <a:xfrm>
                <a:off x="3840" y="173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6" name="Line 23"/>
              <p:cNvSpPr>
                <a:spLocks noChangeShapeType="1"/>
              </p:cNvSpPr>
              <p:nvPr/>
            </p:nvSpPr>
            <p:spPr bwMode="auto">
              <a:xfrm>
                <a:off x="3264" y="173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7" name="Line 24"/>
              <p:cNvSpPr>
                <a:spLocks noChangeShapeType="1"/>
              </p:cNvSpPr>
              <p:nvPr/>
            </p:nvSpPr>
            <p:spPr bwMode="auto">
              <a:xfrm>
                <a:off x="3600" y="173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8" name="Line 25"/>
              <p:cNvSpPr>
                <a:spLocks noChangeShapeType="1"/>
              </p:cNvSpPr>
              <p:nvPr/>
            </p:nvSpPr>
            <p:spPr bwMode="auto">
              <a:xfrm>
                <a:off x="864" y="1490"/>
                <a:ext cx="18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 flipH="1">
                <a:off x="3792" y="1490"/>
                <a:ext cx="48" cy="96"/>
                <a:chOff x="2112" y="720"/>
                <a:chExt cx="48" cy="96"/>
              </a:xfrm>
            </p:grpSpPr>
            <p:sp>
              <p:nvSpPr>
                <p:cNvPr id="29849" name="Line 27"/>
                <p:cNvSpPr>
                  <a:spLocks noChangeShapeType="1"/>
                </p:cNvSpPr>
                <p:nvPr/>
              </p:nvSpPr>
              <p:spPr bwMode="auto">
                <a:xfrm>
                  <a:off x="2112" y="720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50" name="Line 28"/>
                <p:cNvSpPr>
                  <a:spLocks noChangeShapeType="1"/>
                </p:cNvSpPr>
                <p:nvPr/>
              </p:nvSpPr>
              <p:spPr bwMode="auto">
                <a:xfrm>
                  <a:off x="2112" y="81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810" name="Rectangle 29"/>
              <p:cNvSpPr>
                <a:spLocks noChangeArrowheads="1"/>
              </p:cNvSpPr>
              <p:nvPr/>
            </p:nvSpPr>
            <p:spPr bwMode="auto">
              <a:xfrm>
                <a:off x="3360" y="1826"/>
                <a:ext cx="315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privilege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811" name="Rectangle 30"/>
              <p:cNvSpPr>
                <a:spLocks noChangeArrowheads="1"/>
              </p:cNvSpPr>
              <p:nvPr/>
            </p:nvSpPr>
            <p:spPr bwMode="auto">
              <a:xfrm>
                <a:off x="1118" y="1586"/>
                <a:ext cx="798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WITH GRANT OPTION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812" name="Line 31"/>
              <p:cNvSpPr>
                <a:spLocks noChangeShapeType="1"/>
              </p:cNvSpPr>
              <p:nvPr/>
            </p:nvSpPr>
            <p:spPr bwMode="auto">
              <a:xfrm>
                <a:off x="1008" y="163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3" name="Line 32"/>
              <p:cNvSpPr>
                <a:spLocks noChangeShapeType="1"/>
              </p:cNvSpPr>
              <p:nvPr/>
            </p:nvSpPr>
            <p:spPr bwMode="auto">
              <a:xfrm>
                <a:off x="2160" y="163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4" name="Line 33"/>
              <p:cNvSpPr>
                <a:spLocks noChangeShapeType="1"/>
              </p:cNvSpPr>
              <p:nvPr/>
            </p:nvSpPr>
            <p:spPr bwMode="auto">
              <a:xfrm>
                <a:off x="2208" y="149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5" name="Line 34"/>
              <p:cNvSpPr>
                <a:spLocks noChangeShapeType="1"/>
              </p:cNvSpPr>
              <p:nvPr/>
            </p:nvSpPr>
            <p:spPr bwMode="auto">
              <a:xfrm>
                <a:off x="1008" y="149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6" name="Rectangle 35"/>
              <p:cNvSpPr>
                <a:spLocks noChangeArrowheads="1"/>
              </p:cNvSpPr>
              <p:nvPr/>
            </p:nvSpPr>
            <p:spPr bwMode="auto">
              <a:xfrm>
                <a:off x="2750" y="2114"/>
                <a:ext cx="300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ALL BUT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817" name="Line 36"/>
              <p:cNvSpPr>
                <a:spLocks noChangeShapeType="1"/>
              </p:cNvSpPr>
              <p:nvPr/>
            </p:nvSpPr>
            <p:spPr bwMode="auto">
              <a:xfrm>
                <a:off x="2592" y="2162"/>
                <a:ext cx="11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8" name="Line 37"/>
              <p:cNvSpPr>
                <a:spLocks noChangeShapeType="1"/>
              </p:cNvSpPr>
              <p:nvPr/>
            </p:nvSpPr>
            <p:spPr bwMode="auto">
              <a:xfrm>
                <a:off x="3798" y="2162"/>
                <a:ext cx="1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9" name="Line 38"/>
              <p:cNvSpPr>
                <a:spLocks noChangeShapeType="1"/>
              </p:cNvSpPr>
              <p:nvPr/>
            </p:nvSpPr>
            <p:spPr bwMode="auto">
              <a:xfrm>
                <a:off x="3264" y="201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20" name="Line 39"/>
              <p:cNvSpPr>
                <a:spLocks noChangeShapeType="1"/>
              </p:cNvSpPr>
              <p:nvPr/>
            </p:nvSpPr>
            <p:spPr bwMode="auto">
              <a:xfrm>
                <a:off x="3840" y="201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21" name="Line 40"/>
              <p:cNvSpPr>
                <a:spLocks noChangeShapeType="1"/>
              </p:cNvSpPr>
              <p:nvPr/>
            </p:nvSpPr>
            <p:spPr bwMode="auto">
              <a:xfrm>
                <a:off x="3264" y="201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22" name="Line 41"/>
              <p:cNvSpPr>
                <a:spLocks noChangeShapeType="1"/>
              </p:cNvSpPr>
              <p:nvPr/>
            </p:nvSpPr>
            <p:spPr bwMode="auto">
              <a:xfrm>
                <a:off x="3600" y="201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23" name="Rectangle 42"/>
              <p:cNvSpPr>
                <a:spLocks noChangeArrowheads="1"/>
              </p:cNvSpPr>
              <p:nvPr/>
            </p:nvSpPr>
            <p:spPr bwMode="auto">
              <a:xfrm>
                <a:off x="3360" y="2114"/>
                <a:ext cx="315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privilege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824" name="Line 43"/>
              <p:cNvSpPr>
                <a:spLocks noChangeShapeType="1"/>
              </p:cNvSpPr>
              <p:nvPr/>
            </p:nvSpPr>
            <p:spPr bwMode="auto">
              <a:xfrm>
                <a:off x="3182" y="2162"/>
                <a:ext cx="1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25" name="Rectangle 44"/>
              <p:cNvSpPr>
                <a:spLocks noChangeArrowheads="1"/>
              </p:cNvSpPr>
              <p:nvPr/>
            </p:nvSpPr>
            <p:spPr bwMode="auto">
              <a:xfrm>
                <a:off x="3538" y="1935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826" name="Line 45"/>
              <p:cNvSpPr>
                <a:spLocks noChangeShapeType="1"/>
              </p:cNvSpPr>
              <p:nvPr/>
            </p:nvSpPr>
            <p:spPr bwMode="auto">
              <a:xfrm>
                <a:off x="2400" y="1490"/>
                <a:ext cx="0" cy="12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27" name="Line 46"/>
              <p:cNvSpPr>
                <a:spLocks noChangeShapeType="1"/>
              </p:cNvSpPr>
              <p:nvPr/>
            </p:nvSpPr>
            <p:spPr bwMode="auto">
              <a:xfrm>
                <a:off x="2400" y="245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28" name="Rectangle 47"/>
              <p:cNvSpPr>
                <a:spLocks noChangeArrowheads="1"/>
              </p:cNvSpPr>
              <p:nvPr/>
            </p:nvSpPr>
            <p:spPr bwMode="auto">
              <a:xfrm>
                <a:off x="2784" y="2402"/>
                <a:ext cx="50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role_privilege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829" name="Rectangle 48"/>
              <p:cNvSpPr>
                <a:spLocks noChangeArrowheads="1"/>
              </p:cNvSpPr>
              <p:nvPr/>
            </p:nvSpPr>
            <p:spPr bwMode="auto">
              <a:xfrm>
                <a:off x="3108" y="2240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830" name="Line 49"/>
              <p:cNvSpPr>
                <a:spLocks noChangeShapeType="1"/>
              </p:cNvSpPr>
              <p:nvPr/>
            </p:nvSpPr>
            <p:spPr bwMode="auto">
              <a:xfrm>
                <a:off x="2688" y="230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31" name="Line 50"/>
              <p:cNvSpPr>
                <a:spLocks noChangeShapeType="1"/>
              </p:cNvSpPr>
              <p:nvPr/>
            </p:nvSpPr>
            <p:spPr bwMode="auto">
              <a:xfrm>
                <a:off x="3552" y="230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32" name="Line 51"/>
              <p:cNvSpPr>
                <a:spLocks noChangeShapeType="1"/>
              </p:cNvSpPr>
              <p:nvPr/>
            </p:nvSpPr>
            <p:spPr bwMode="auto">
              <a:xfrm>
                <a:off x="2688" y="2306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33" name="Line 52"/>
              <p:cNvSpPr>
                <a:spLocks noChangeShapeType="1"/>
              </p:cNvSpPr>
              <p:nvPr/>
            </p:nvSpPr>
            <p:spPr bwMode="auto">
              <a:xfrm>
                <a:off x="3168" y="2306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34" name="Line 53"/>
              <p:cNvSpPr>
                <a:spLocks noChangeShapeType="1"/>
              </p:cNvSpPr>
              <p:nvPr/>
            </p:nvSpPr>
            <p:spPr bwMode="auto">
              <a:xfrm>
                <a:off x="3456" y="2450"/>
                <a:ext cx="15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35" name="Line 54"/>
              <p:cNvSpPr>
                <a:spLocks noChangeShapeType="1"/>
              </p:cNvSpPr>
              <p:nvPr/>
            </p:nvSpPr>
            <p:spPr bwMode="auto">
              <a:xfrm>
                <a:off x="2400" y="273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36" name="Rectangle 55"/>
              <p:cNvSpPr>
                <a:spLocks noChangeArrowheads="1"/>
              </p:cNvSpPr>
              <p:nvPr/>
            </p:nvSpPr>
            <p:spPr bwMode="auto">
              <a:xfrm>
                <a:off x="2784" y="2690"/>
                <a:ext cx="599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profile_privilege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837" name="Rectangle 56"/>
              <p:cNvSpPr>
                <a:spLocks noChangeArrowheads="1"/>
              </p:cNvSpPr>
              <p:nvPr/>
            </p:nvSpPr>
            <p:spPr bwMode="auto">
              <a:xfrm>
                <a:off x="3159" y="2522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838" name="Line 57"/>
              <p:cNvSpPr>
                <a:spLocks noChangeShapeType="1"/>
              </p:cNvSpPr>
              <p:nvPr/>
            </p:nvSpPr>
            <p:spPr bwMode="auto">
              <a:xfrm>
                <a:off x="2688" y="25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39" name="Line 58"/>
              <p:cNvSpPr>
                <a:spLocks noChangeShapeType="1"/>
              </p:cNvSpPr>
              <p:nvPr/>
            </p:nvSpPr>
            <p:spPr bwMode="auto">
              <a:xfrm>
                <a:off x="3600" y="25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40" name="Line 59"/>
              <p:cNvSpPr>
                <a:spLocks noChangeShapeType="1"/>
              </p:cNvSpPr>
              <p:nvPr/>
            </p:nvSpPr>
            <p:spPr bwMode="auto">
              <a:xfrm>
                <a:off x="2688" y="2594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41" name="Line 60"/>
              <p:cNvSpPr>
                <a:spLocks noChangeShapeType="1"/>
              </p:cNvSpPr>
              <p:nvPr/>
            </p:nvSpPr>
            <p:spPr bwMode="auto">
              <a:xfrm>
                <a:off x="3216" y="2594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42" name="Line 61"/>
              <p:cNvSpPr>
                <a:spLocks noChangeShapeType="1"/>
              </p:cNvSpPr>
              <p:nvPr/>
            </p:nvSpPr>
            <p:spPr bwMode="auto">
              <a:xfrm>
                <a:off x="3552" y="2738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4992" y="2354"/>
                <a:ext cx="154" cy="171"/>
                <a:chOff x="518" y="885"/>
                <a:chExt cx="154" cy="171"/>
              </a:xfrm>
            </p:grpSpPr>
            <p:sp>
              <p:nvSpPr>
                <p:cNvPr id="29847" name="Oval 63"/>
                <p:cNvSpPr>
                  <a:spLocks noChangeArrowheads="1"/>
                </p:cNvSpPr>
                <p:nvPr/>
              </p:nvSpPr>
              <p:spPr bwMode="auto">
                <a:xfrm>
                  <a:off x="528" y="912"/>
                  <a:ext cx="144" cy="144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984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518" y="885"/>
                  <a:ext cx="136" cy="16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>
                      <a:ea typeface="宋体" charset="-122"/>
                    </a:rPr>
                    <a:t>B</a:t>
                  </a:r>
                </a:p>
              </p:txBody>
            </p:sp>
          </p:grpSp>
          <p:sp>
            <p:nvSpPr>
              <p:cNvPr id="29844" name="Line 65"/>
              <p:cNvSpPr>
                <a:spLocks noChangeShapeType="1"/>
              </p:cNvSpPr>
              <p:nvPr/>
            </p:nvSpPr>
            <p:spPr bwMode="auto">
              <a:xfrm>
                <a:off x="4080" y="245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45" name="Line 66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6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46" name="Rectangle 67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11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ON</a:t>
                </a:r>
                <a:endParaRPr lang="en-US" altLang="zh-CN" sz="1500">
                  <a:ea typeface="宋体" charset="-122"/>
                </a:endParaRPr>
              </a:p>
            </p:txBody>
          </p:sp>
        </p:grp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240" y="2736"/>
              <a:ext cx="5328" cy="1541"/>
              <a:chOff x="240" y="2736"/>
              <a:chExt cx="5328" cy="1541"/>
            </a:xfrm>
          </p:grpSpPr>
          <p:grpSp>
            <p:nvGrpSpPr>
              <p:cNvPr id="9" name="Group 69"/>
              <p:cNvGrpSpPr>
                <a:grpSpLocks/>
              </p:cNvGrpSpPr>
              <p:nvPr/>
            </p:nvGrpSpPr>
            <p:grpSpPr bwMode="auto">
              <a:xfrm>
                <a:off x="240" y="2880"/>
                <a:ext cx="154" cy="171"/>
                <a:chOff x="48" y="1728"/>
                <a:chExt cx="154" cy="171"/>
              </a:xfrm>
            </p:grpSpPr>
            <p:sp>
              <p:nvSpPr>
                <p:cNvPr id="29791" name="Oval 70"/>
                <p:cNvSpPr>
                  <a:spLocks noChangeArrowheads="1"/>
                </p:cNvSpPr>
                <p:nvPr/>
              </p:nvSpPr>
              <p:spPr bwMode="auto">
                <a:xfrm>
                  <a:off x="58" y="1755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979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8" y="1728"/>
                  <a:ext cx="139" cy="16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>
                      <a:ea typeface="宋体" charset="-122"/>
                    </a:rPr>
                    <a:t>A</a:t>
                  </a:r>
                </a:p>
              </p:txBody>
            </p:sp>
          </p:grpSp>
          <p:sp>
            <p:nvSpPr>
              <p:cNvPr id="29704" name="Line 72"/>
              <p:cNvSpPr>
                <a:spLocks noChangeShapeType="1"/>
              </p:cNvSpPr>
              <p:nvPr/>
            </p:nvSpPr>
            <p:spPr bwMode="auto">
              <a:xfrm>
                <a:off x="3696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5" name="Rectangle 73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01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TO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06" name="Rectangle 74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128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ALL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07" name="Rectangle 75"/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366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username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08" name="Rectangle 76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264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PUBLIC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09" name="Line 77"/>
              <p:cNvSpPr>
                <a:spLocks noChangeShapeType="1"/>
              </p:cNvSpPr>
              <p:nvPr/>
            </p:nvSpPr>
            <p:spPr bwMode="auto">
              <a:xfrm>
                <a:off x="4032" y="2976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0" name="Line 78"/>
              <p:cNvSpPr>
                <a:spLocks noChangeShapeType="1"/>
              </p:cNvSpPr>
              <p:nvPr/>
            </p:nvSpPr>
            <p:spPr bwMode="auto">
              <a:xfrm>
                <a:off x="5136" y="2976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1" name="Line 79"/>
              <p:cNvSpPr>
                <a:spLocks noChangeShapeType="1"/>
              </p:cNvSpPr>
              <p:nvPr/>
            </p:nvSpPr>
            <p:spPr bwMode="auto">
              <a:xfrm>
                <a:off x="4176" y="326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2" name="Line 80"/>
              <p:cNvSpPr>
                <a:spLocks noChangeShapeType="1"/>
              </p:cNvSpPr>
              <p:nvPr/>
            </p:nvSpPr>
            <p:spPr bwMode="auto">
              <a:xfrm flipH="1">
                <a:off x="4944" y="326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3" name="Rectangle 81"/>
              <p:cNvSpPr>
                <a:spLocks noChangeArrowheads="1"/>
              </p:cNvSpPr>
              <p:nvPr/>
            </p:nvSpPr>
            <p:spPr bwMode="auto">
              <a:xfrm>
                <a:off x="4644" y="2744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14" name="Line 82"/>
              <p:cNvSpPr>
                <a:spLocks noChangeShapeType="1"/>
              </p:cNvSpPr>
              <p:nvPr/>
            </p:nvSpPr>
            <p:spPr bwMode="auto">
              <a:xfrm>
                <a:off x="4224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5" name="Line 83"/>
              <p:cNvSpPr>
                <a:spLocks noChangeShapeType="1"/>
              </p:cNvSpPr>
              <p:nvPr/>
            </p:nvSpPr>
            <p:spPr bwMode="auto">
              <a:xfrm>
                <a:off x="4704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6" name="Line 84"/>
              <p:cNvSpPr>
                <a:spLocks noChangeShapeType="1"/>
              </p:cNvSpPr>
              <p:nvPr/>
            </p:nvSpPr>
            <p:spPr bwMode="auto">
              <a:xfrm>
                <a:off x="4272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7" name="Line 85"/>
              <p:cNvSpPr>
                <a:spLocks noChangeShapeType="1"/>
              </p:cNvSpPr>
              <p:nvPr/>
            </p:nvSpPr>
            <p:spPr bwMode="auto">
              <a:xfrm>
                <a:off x="4512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8" name="Rectangle 86"/>
              <p:cNvSpPr>
                <a:spLocks noChangeArrowheads="1"/>
              </p:cNvSpPr>
              <p:nvPr/>
            </p:nvSpPr>
            <p:spPr bwMode="auto">
              <a:xfrm>
                <a:off x="5361" y="3066"/>
                <a:ext cx="24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;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19" name="Line 87"/>
              <p:cNvSpPr>
                <a:spLocks noChangeShapeType="1"/>
              </p:cNvSpPr>
              <p:nvPr/>
            </p:nvSpPr>
            <p:spPr bwMode="auto">
              <a:xfrm>
                <a:off x="5280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0" name="Line 88"/>
              <p:cNvSpPr>
                <a:spLocks noChangeShapeType="1"/>
              </p:cNvSpPr>
              <p:nvPr/>
            </p:nvSpPr>
            <p:spPr bwMode="auto">
              <a:xfrm>
                <a:off x="5424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1" name="Line 89"/>
              <p:cNvSpPr>
                <a:spLocks noChangeShapeType="1"/>
              </p:cNvSpPr>
              <p:nvPr/>
            </p:nvSpPr>
            <p:spPr bwMode="auto">
              <a:xfrm>
                <a:off x="4176" y="2976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Line 90"/>
              <p:cNvSpPr>
                <a:spLocks noChangeShapeType="1"/>
              </p:cNvSpPr>
              <p:nvPr/>
            </p:nvSpPr>
            <p:spPr bwMode="auto">
              <a:xfrm>
                <a:off x="4224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3" name="Line 91"/>
              <p:cNvSpPr>
                <a:spLocks noChangeShapeType="1"/>
              </p:cNvSpPr>
              <p:nvPr/>
            </p:nvSpPr>
            <p:spPr bwMode="auto">
              <a:xfrm>
                <a:off x="5184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4" name="Line 92"/>
              <p:cNvSpPr>
                <a:spLocks noChangeShapeType="1"/>
              </p:cNvSpPr>
              <p:nvPr/>
            </p:nvSpPr>
            <p:spPr bwMode="auto">
              <a:xfrm>
                <a:off x="4272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5" name="Line 93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6" name="Line 94"/>
              <p:cNvSpPr>
                <a:spLocks noChangeShapeType="1"/>
              </p:cNvSpPr>
              <p:nvPr/>
            </p:nvSpPr>
            <p:spPr bwMode="auto">
              <a:xfrm>
                <a:off x="5472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7" name="Line 95"/>
              <p:cNvSpPr>
                <a:spLocks noChangeShapeType="1"/>
              </p:cNvSpPr>
              <p:nvPr/>
            </p:nvSpPr>
            <p:spPr bwMode="auto">
              <a:xfrm>
                <a:off x="5280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8" name="Line 96"/>
              <p:cNvSpPr>
                <a:spLocks noChangeShapeType="1"/>
              </p:cNvSpPr>
              <p:nvPr/>
            </p:nvSpPr>
            <p:spPr bwMode="auto">
              <a:xfrm>
                <a:off x="5566" y="288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9" name="Rectangle 97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397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ea typeface="宋体" charset="-122"/>
                  </a:rPr>
                  <a:t>role_name</a:t>
                </a:r>
              </a:p>
            </p:txBody>
          </p:sp>
          <p:sp>
            <p:nvSpPr>
              <p:cNvPr id="29730" name="Line 98"/>
              <p:cNvSpPr>
                <a:spLocks noChangeShapeType="1"/>
              </p:cNvSpPr>
              <p:nvPr/>
            </p:nvSpPr>
            <p:spPr bwMode="auto">
              <a:xfrm>
                <a:off x="5040" y="360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1" name="Line 99"/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2" name="Rectangle 100"/>
              <p:cNvSpPr>
                <a:spLocks noChangeArrowheads="1"/>
              </p:cNvSpPr>
              <p:nvPr/>
            </p:nvSpPr>
            <p:spPr bwMode="auto">
              <a:xfrm>
                <a:off x="4686" y="3384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33" name="Line 101"/>
              <p:cNvSpPr>
                <a:spLocks noChangeShapeType="1"/>
              </p:cNvSpPr>
              <p:nvPr/>
            </p:nvSpPr>
            <p:spPr bwMode="auto">
              <a:xfrm>
                <a:off x="4392" y="345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4" name="Line 102"/>
              <p:cNvSpPr>
                <a:spLocks noChangeShapeType="1"/>
              </p:cNvSpPr>
              <p:nvPr/>
            </p:nvSpPr>
            <p:spPr bwMode="auto">
              <a:xfrm>
                <a:off x="5088" y="345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5" name="Line 103"/>
              <p:cNvSpPr>
                <a:spLocks noChangeShapeType="1"/>
              </p:cNvSpPr>
              <p:nvPr/>
            </p:nvSpPr>
            <p:spPr bwMode="auto">
              <a:xfrm>
                <a:off x="4398" y="3456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6" name="Line 104"/>
              <p:cNvSpPr>
                <a:spLocks noChangeShapeType="1"/>
              </p:cNvSpPr>
              <p:nvPr/>
            </p:nvSpPr>
            <p:spPr bwMode="auto">
              <a:xfrm>
                <a:off x="4752" y="345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7" name="Rectangle 105"/>
              <p:cNvSpPr>
                <a:spLocks noChangeArrowheads="1"/>
              </p:cNvSpPr>
              <p:nvPr/>
            </p:nvSpPr>
            <p:spPr bwMode="auto">
              <a:xfrm>
                <a:off x="3776" y="3072"/>
                <a:ext cx="228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FROM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38" name="Line 106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9" name="Line 107"/>
              <p:cNvSpPr>
                <a:spLocks noChangeShapeType="1"/>
              </p:cNvSpPr>
              <p:nvPr/>
            </p:nvSpPr>
            <p:spPr bwMode="auto">
              <a:xfrm>
                <a:off x="4080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0" name="Line 108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1" name="Line 109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2" name="Rectangle 110"/>
              <p:cNvSpPr>
                <a:spLocks noChangeArrowheads="1"/>
              </p:cNvSpPr>
              <p:nvPr/>
            </p:nvSpPr>
            <p:spPr bwMode="auto">
              <a:xfrm>
                <a:off x="768" y="2928"/>
                <a:ext cx="323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dbname 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43" name="Rectangle 111"/>
              <p:cNvSpPr>
                <a:spLocks noChangeArrowheads="1"/>
              </p:cNvSpPr>
              <p:nvPr/>
            </p:nvSpPr>
            <p:spPr bwMode="auto">
              <a:xfrm>
                <a:off x="624" y="3072"/>
                <a:ext cx="82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dbname.object_name 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44" name="Rectangle 112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482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object_name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45" name="Line 113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22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6" name="Line 114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7" name="Line 115"/>
              <p:cNvSpPr>
                <a:spLocks noChangeShapeType="1"/>
              </p:cNvSpPr>
              <p:nvPr/>
            </p:nvSpPr>
            <p:spPr bwMode="auto">
              <a:xfrm flipH="1">
                <a:off x="1680" y="3120"/>
                <a:ext cx="17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8" name="Line 116"/>
              <p:cNvSpPr>
                <a:spLocks noChangeShapeType="1"/>
              </p:cNvSpPr>
              <p:nvPr/>
            </p:nvSpPr>
            <p:spPr bwMode="auto">
              <a:xfrm>
                <a:off x="480" y="32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9" name="Line 117"/>
              <p:cNvSpPr>
                <a:spLocks noChangeShapeType="1"/>
              </p:cNvSpPr>
              <p:nvPr/>
            </p:nvSpPr>
            <p:spPr bwMode="auto">
              <a:xfrm flipH="1">
                <a:off x="1392" y="3264"/>
                <a:ext cx="20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0" name="Line 118"/>
              <p:cNvSpPr>
                <a:spLocks noChangeShapeType="1"/>
              </p:cNvSpPr>
              <p:nvPr/>
            </p:nvSpPr>
            <p:spPr bwMode="auto">
              <a:xfrm>
                <a:off x="432" y="297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1" name="Line 119"/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0" cy="12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2" name="Line 120"/>
              <p:cNvSpPr>
                <a:spLocks noChangeShapeType="1"/>
              </p:cNvSpPr>
              <p:nvPr/>
            </p:nvSpPr>
            <p:spPr bwMode="auto">
              <a:xfrm>
                <a:off x="3408" y="2976"/>
                <a:ext cx="0" cy="12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3" name="Rectangle 121"/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1207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PROCEDURE      </a:t>
                </a:r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procedure_name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54" name="Line 122"/>
              <p:cNvSpPr>
                <a:spLocks noChangeShapeType="1"/>
              </p:cNvSpPr>
              <p:nvPr/>
            </p:nvSpPr>
            <p:spPr bwMode="auto">
              <a:xfrm>
                <a:off x="480" y="3408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5" name="Line 123"/>
              <p:cNvSpPr>
                <a:spLocks noChangeShapeType="1"/>
              </p:cNvSpPr>
              <p:nvPr/>
            </p:nvSpPr>
            <p:spPr bwMode="auto">
              <a:xfrm>
                <a:off x="1248" y="3408"/>
                <a:ext cx="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6" name="Line 124"/>
              <p:cNvSpPr>
                <a:spLocks noChangeShapeType="1"/>
              </p:cNvSpPr>
              <p:nvPr/>
            </p:nvSpPr>
            <p:spPr bwMode="auto">
              <a:xfrm>
                <a:off x="2156" y="3412"/>
                <a:ext cx="125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7" name="Rectangle 125"/>
              <p:cNvSpPr>
                <a:spLocks noChangeArrowheads="1"/>
              </p:cNvSpPr>
              <p:nvPr/>
            </p:nvSpPr>
            <p:spPr bwMode="auto">
              <a:xfrm>
                <a:off x="576" y="3504"/>
                <a:ext cx="1708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SPECIFIC FUNCTION     </a:t>
                </a:r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specific_function_name</a:t>
                </a:r>
                <a:endParaRPr lang="en-US" altLang="zh-CN" sz="1500" i="1">
                  <a:ea typeface="宋体" charset="-122"/>
                </a:endParaRPr>
              </a:p>
            </p:txBody>
          </p:sp>
          <p:sp>
            <p:nvSpPr>
              <p:cNvPr id="29758" name="Line 126"/>
              <p:cNvSpPr>
                <a:spLocks noChangeShapeType="1"/>
              </p:cNvSpPr>
              <p:nvPr/>
            </p:nvSpPr>
            <p:spPr bwMode="auto">
              <a:xfrm>
                <a:off x="480" y="3552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59" name="Line 127"/>
              <p:cNvSpPr>
                <a:spLocks noChangeShapeType="1"/>
              </p:cNvSpPr>
              <p:nvPr/>
            </p:nvSpPr>
            <p:spPr bwMode="auto">
              <a:xfrm>
                <a:off x="2832" y="355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0" name="Line 128"/>
              <p:cNvSpPr>
                <a:spLocks noChangeShapeType="1"/>
              </p:cNvSpPr>
              <p:nvPr/>
            </p:nvSpPr>
            <p:spPr bwMode="auto">
              <a:xfrm>
                <a:off x="1584" y="3552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1" name="Rectangle 129"/>
              <p:cNvSpPr>
                <a:spLocks noChangeArrowheads="1"/>
              </p:cNvSpPr>
              <p:nvPr/>
            </p:nvSpPr>
            <p:spPr bwMode="auto">
              <a:xfrm>
                <a:off x="590" y="3792"/>
                <a:ext cx="2151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FUNCTION    </a:t>
                </a:r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function_name      </a:t>
                </a:r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(                                              )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62" name="Line 130"/>
              <p:cNvSpPr>
                <a:spLocks noChangeShapeType="1"/>
              </p:cNvSpPr>
              <p:nvPr/>
            </p:nvSpPr>
            <p:spPr bwMode="auto">
              <a:xfrm>
                <a:off x="480" y="3840"/>
                <a:ext cx="6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3" name="Line 131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4" name="Line 132"/>
              <p:cNvSpPr>
                <a:spLocks noChangeShapeType="1"/>
              </p:cNvSpPr>
              <p:nvPr/>
            </p:nvSpPr>
            <p:spPr bwMode="auto">
              <a:xfrm>
                <a:off x="3264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5" name="Line 133"/>
              <p:cNvSpPr>
                <a:spLocks noChangeShapeType="1"/>
              </p:cNvSpPr>
              <p:nvPr/>
            </p:nvSpPr>
            <p:spPr bwMode="auto">
              <a:xfrm>
                <a:off x="2160" y="3984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6" name="Line 134"/>
              <p:cNvSpPr>
                <a:spLocks noChangeShapeType="1"/>
              </p:cNvSpPr>
              <p:nvPr/>
            </p:nvSpPr>
            <p:spPr bwMode="auto">
              <a:xfrm>
                <a:off x="2784" y="3696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7" name="Line 135"/>
              <p:cNvSpPr>
                <a:spLocks noChangeShapeType="1"/>
              </p:cNvSpPr>
              <p:nvPr/>
            </p:nvSpPr>
            <p:spPr bwMode="auto">
              <a:xfrm>
                <a:off x="2078" y="3840"/>
                <a:ext cx="1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8" name="Line 136"/>
              <p:cNvSpPr>
                <a:spLocks noChangeShapeType="1"/>
              </p:cNvSpPr>
              <p:nvPr/>
            </p:nvSpPr>
            <p:spPr bwMode="auto">
              <a:xfrm>
                <a:off x="1104" y="384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9" name="Line 137"/>
              <p:cNvSpPr>
                <a:spLocks noChangeShapeType="1"/>
              </p:cNvSpPr>
              <p:nvPr/>
            </p:nvSpPr>
            <p:spPr bwMode="auto">
              <a:xfrm>
                <a:off x="1920" y="38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0" name="Line 138"/>
              <p:cNvSpPr>
                <a:spLocks noChangeShapeType="1"/>
              </p:cNvSpPr>
              <p:nvPr/>
            </p:nvSpPr>
            <p:spPr bwMode="auto">
              <a:xfrm>
                <a:off x="3360" y="384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1" name="Rectangle 139"/>
              <p:cNvSpPr>
                <a:spLocks noChangeArrowheads="1"/>
              </p:cNvSpPr>
              <p:nvPr/>
            </p:nvSpPr>
            <p:spPr bwMode="auto">
              <a:xfrm>
                <a:off x="2728" y="3608"/>
                <a:ext cx="4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72" name="Line 140"/>
              <p:cNvSpPr>
                <a:spLocks noChangeShapeType="1"/>
              </p:cNvSpPr>
              <p:nvPr/>
            </p:nvSpPr>
            <p:spPr bwMode="auto">
              <a:xfrm>
                <a:off x="2160" y="384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3" name="Line 141"/>
              <p:cNvSpPr>
                <a:spLocks noChangeShapeType="1"/>
              </p:cNvSpPr>
              <p:nvPr/>
            </p:nvSpPr>
            <p:spPr bwMode="auto">
              <a:xfrm>
                <a:off x="3216" y="384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4" name="Line 142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5" name="Rectangle 143"/>
              <p:cNvSpPr>
                <a:spLocks noChangeArrowheads="1"/>
              </p:cNvSpPr>
              <p:nvPr/>
            </p:nvSpPr>
            <p:spPr bwMode="auto">
              <a:xfrm>
                <a:off x="2740" y="3912"/>
                <a:ext cx="432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| par_dt |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76" name="Line 144"/>
              <p:cNvSpPr>
                <a:spLocks noChangeShapeType="1"/>
              </p:cNvSpPr>
              <p:nvPr/>
            </p:nvSpPr>
            <p:spPr bwMode="auto">
              <a:xfrm>
                <a:off x="3168" y="398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7" name="Line 145"/>
              <p:cNvSpPr>
                <a:spLocks noChangeShapeType="1"/>
              </p:cNvSpPr>
              <p:nvPr/>
            </p:nvSpPr>
            <p:spPr bwMode="auto">
              <a:xfrm>
                <a:off x="2208" y="4128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8" name="Line 146"/>
              <p:cNvSpPr>
                <a:spLocks noChangeShapeType="1"/>
              </p:cNvSpPr>
              <p:nvPr/>
            </p:nvSpPr>
            <p:spPr bwMode="auto">
              <a:xfrm>
                <a:off x="2208" y="398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9" name="Rectangle 147"/>
              <p:cNvSpPr>
                <a:spLocks noChangeArrowheads="1"/>
              </p:cNvSpPr>
              <p:nvPr/>
            </p:nvSpPr>
            <p:spPr bwMode="auto">
              <a:xfrm>
                <a:off x="2256" y="4060"/>
                <a:ext cx="384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par_nm 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80" name="Line 148"/>
              <p:cNvSpPr>
                <a:spLocks noChangeShapeType="1"/>
              </p:cNvSpPr>
              <p:nvPr/>
            </p:nvSpPr>
            <p:spPr bwMode="auto">
              <a:xfrm>
                <a:off x="2688" y="398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1" name="Line 149"/>
              <p:cNvSpPr>
                <a:spLocks noChangeShapeType="1"/>
              </p:cNvSpPr>
              <p:nvPr/>
            </p:nvSpPr>
            <p:spPr bwMode="auto">
              <a:xfrm>
                <a:off x="2640" y="4128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150"/>
              <p:cNvGrpSpPr>
                <a:grpSpLocks/>
              </p:cNvGrpSpPr>
              <p:nvPr/>
            </p:nvGrpSpPr>
            <p:grpSpPr bwMode="auto">
              <a:xfrm>
                <a:off x="3456" y="2880"/>
                <a:ext cx="154" cy="171"/>
                <a:chOff x="518" y="885"/>
                <a:chExt cx="154" cy="171"/>
              </a:xfrm>
            </p:grpSpPr>
            <p:sp>
              <p:nvSpPr>
                <p:cNvPr id="29789" name="Oval 151"/>
                <p:cNvSpPr>
                  <a:spLocks noChangeArrowheads="1"/>
                </p:cNvSpPr>
                <p:nvPr/>
              </p:nvSpPr>
              <p:spPr bwMode="auto">
                <a:xfrm>
                  <a:off x="528" y="912"/>
                  <a:ext cx="144" cy="144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2979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518" y="885"/>
                  <a:ext cx="136" cy="16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>
                      <a:ea typeface="宋体" charset="-122"/>
                    </a:rPr>
                    <a:t>B</a:t>
                  </a:r>
                </a:p>
              </p:txBody>
            </p:sp>
          </p:grpSp>
          <p:sp>
            <p:nvSpPr>
              <p:cNvPr id="29783" name="Line 153"/>
              <p:cNvSpPr>
                <a:spLocks noChangeShapeType="1"/>
              </p:cNvSpPr>
              <p:nvPr/>
            </p:nvSpPr>
            <p:spPr bwMode="auto">
              <a:xfrm>
                <a:off x="3612" y="2976"/>
                <a:ext cx="1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4" name="Oval 154"/>
              <p:cNvSpPr>
                <a:spLocks noChangeArrowheads="1"/>
              </p:cNvSpPr>
              <p:nvPr/>
            </p:nvSpPr>
            <p:spPr bwMode="auto">
              <a:xfrm>
                <a:off x="4862" y="273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25</a:t>
                </a:r>
              </a:p>
            </p:txBody>
          </p:sp>
          <p:sp>
            <p:nvSpPr>
              <p:cNvPr id="29785" name="Rectangle 155"/>
              <p:cNvSpPr>
                <a:spLocks noChangeArrowheads="1"/>
              </p:cNvSpPr>
              <p:nvPr/>
            </p:nvSpPr>
            <p:spPr bwMode="auto">
              <a:xfrm>
                <a:off x="576" y="4157"/>
                <a:ext cx="734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TYPE     </a:t>
                </a:r>
                <a:r>
                  <a:rPr lang="en-US" altLang="zh-CN" sz="1500" i="1">
                    <a:solidFill>
                      <a:srgbClr val="000000"/>
                    </a:solidFill>
                    <a:ea typeface="宋体" charset="-122"/>
                  </a:rPr>
                  <a:t>UDT_name  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29786" name="Line 156"/>
              <p:cNvSpPr>
                <a:spLocks noChangeShapeType="1"/>
              </p:cNvSpPr>
              <p:nvPr/>
            </p:nvSpPr>
            <p:spPr bwMode="auto">
              <a:xfrm>
                <a:off x="480" y="4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7" name="Line 157"/>
              <p:cNvSpPr>
                <a:spLocks noChangeShapeType="1"/>
              </p:cNvSpPr>
              <p:nvPr/>
            </p:nvSpPr>
            <p:spPr bwMode="auto">
              <a:xfrm flipH="1">
                <a:off x="1536" y="4224"/>
                <a:ext cx="18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8" name="Line 158"/>
              <p:cNvSpPr>
                <a:spLocks noChangeShapeType="1"/>
              </p:cNvSpPr>
              <p:nvPr/>
            </p:nvSpPr>
            <p:spPr bwMode="auto">
              <a:xfrm>
                <a:off x="864" y="4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9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032000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Revoking Non-Existent Rights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12800" y="1288062"/>
            <a:ext cx="10363200" cy="7017255"/>
            <a:chOff x="384" y="672"/>
            <a:chExt cx="4896" cy="3661"/>
          </a:xfrm>
        </p:grpSpPr>
        <p:sp>
          <p:nvSpPr>
            <p:cNvPr id="30724" name="Text Box 6"/>
            <p:cNvSpPr txBox="1">
              <a:spLocks noChangeArrowheads="1"/>
            </p:cNvSpPr>
            <p:nvPr/>
          </p:nvSpPr>
          <p:spPr bwMode="auto">
            <a:xfrm>
              <a:off x="672" y="2976"/>
              <a:ext cx="4416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412319" algn="l"/>
                </a:tabLst>
              </a:pPr>
              <a:r>
                <a:rPr lang="en-US" altLang="zh-CN">
                  <a:ea typeface="宋体" charset="-122"/>
                </a:rPr>
                <a:t>GRANT SELECT ON Payroll_VM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TO ALL</a:t>
              </a:r>
              <a:r>
                <a:rPr lang="en-US" altLang="zh-CN">
                  <a:ea typeface="宋体" charset="-122"/>
                </a:rPr>
                <a:t> PY_Users;</a:t>
              </a: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tabLst>
                  <a:tab pos="5412319" algn="l"/>
                </a:tabLst>
              </a:pPr>
              <a:r>
                <a:rPr lang="en-US" altLang="zh-CN">
                  <a:ea typeface="宋体" charset="-122"/>
                </a:rPr>
                <a:t>Grant Accepted.</a:t>
              </a:r>
            </a:p>
            <a:p>
              <a:pPr>
                <a:tabLst>
                  <a:tab pos="5412319" algn="l"/>
                </a:tabLst>
              </a:pPr>
              <a:endParaRPr lang="en-US" altLang="zh-CN">
                <a:ea typeface="宋体" charset="-122"/>
              </a:endParaRPr>
            </a:p>
            <a:p>
              <a:pPr>
                <a:tabLst>
                  <a:tab pos="5412319" algn="l"/>
                </a:tabLst>
              </a:pPr>
              <a:r>
                <a:rPr lang="en-US" altLang="zh-CN">
                  <a:ea typeface="宋体" charset="-122"/>
                </a:rPr>
                <a:t>REVOKE SELECT ON Payroll_VM.View_6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FROM ALL</a:t>
              </a:r>
              <a:r>
                <a:rPr lang="en-US" altLang="zh-CN">
                  <a:ea typeface="宋体" charset="-122"/>
                </a:rPr>
                <a:t> PY_Users;</a:t>
              </a:r>
            </a:p>
            <a:p>
              <a:pPr>
                <a:tabLst>
                  <a:tab pos="5412319" algn="l"/>
                </a:tabLst>
              </a:pPr>
              <a:r>
                <a:rPr lang="en-US" altLang="zh-CN">
                  <a:ea typeface="宋体" charset="-122"/>
                </a:rPr>
                <a:t>Revoke Accepted.</a:t>
              </a:r>
            </a:p>
          </p:txBody>
        </p:sp>
        <p:sp>
          <p:nvSpPr>
            <p:cNvPr id="30725" name="Text Box 7"/>
            <p:cNvSpPr txBox="1">
              <a:spLocks noChangeArrowheads="1"/>
            </p:cNvSpPr>
            <p:nvPr/>
          </p:nvSpPr>
          <p:spPr bwMode="auto">
            <a:xfrm>
              <a:off x="624" y="3916"/>
              <a:ext cx="4608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REVOKE is passive.  It does not add rows to DBC.AccessRights, </a:t>
              </a:r>
            </a:p>
            <a:p>
              <a:pPr algn="ctr"/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but removes rows if they exist.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84" y="672"/>
              <a:ext cx="4896" cy="2256"/>
              <a:chOff x="384" y="672"/>
              <a:chExt cx="4896" cy="2256"/>
            </a:xfrm>
          </p:grpSpPr>
          <p:sp>
            <p:nvSpPr>
              <p:cNvPr id="30727" name="Line 9"/>
              <p:cNvSpPr>
                <a:spLocks noChangeShapeType="1"/>
              </p:cNvSpPr>
              <p:nvPr/>
            </p:nvSpPr>
            <p:spPr bwMode="auto">
              <a:xfrm>
                <a:off x="672" y="158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8" name="Line 10"/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9" name="Line 11"/>
              <p:cNvSpPr>
                <a:spLocks noChangeShapeType="1"/>
              </p:cNvSpPr>
              <p:nvPr/>
            </p:nvSpPr>
            <p:spPr bwMode="auto">
              <a:xfrm>
                <a:off x="2208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0" name="Line 12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00" y="1728"/>
                <a:ext cx="624" cy="891"/>
                <a:chOff x="1200" y="1920"/>
                <a:chExt cx="624" cy="891"/>
              </a:xfrm>
            </p:grpSpPr>
            <p:sp>
              <p:nvSpPr>
                <p:cNvPr id="307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200" y="1920"/>
                  <a:ext cx="624" cy="864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077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64" y="1920"/>
                  <a:ext cx="417" cy="891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HR_VM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View_1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View_2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: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Macro_1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Macro_2</a:t>
                  </a: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872" y="1728"/>
                <a:ext cx="720" cy="891"/>
                <a:chOff x="1872" y="1920"/>
                <a:chExt cx="720" cy="891"/>
              </a:xfrm>
            </p:grpSpPr>
            <p:sp>
              <p:nvSpPr>
                <p:cNvPr id="30776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2" y="1920"/>
                  <a:ext cx="720" cy="864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077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68" y="1920"/>
                  <a:ext cx="373" cy="891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HR_Tab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Table_1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Table_2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Table_3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Table_4</a:t>
                  </a: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</p:txBody>
            </p:sp>
          </p:grpSp>
          <p:sp>
            <p:nvSpPr>
              <p:cNvPr id="30733" name="Line 19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4" name="Line 20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5" name="Line 21"/>
              <p:cNvSpPr>
                <a:spLocks noChangeShapeType="1"/>
              </p:cNvSpPr>
              <p:nvPr/>
            </p:nvSpPr>
            <p:spPr bwMode="auto">
              <a:xfrm>
                <a:off x="4944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6" name="Line 22"/>
              <p:cNvSpPr>
                <a:spLocks noChangeShapeType="1"/>
              </p:cNvSpPr>
              <p:nvPr/>
            </p:nvSpPr>
            <p:spPr bwMode="auto">
              <a:xfrm>
                <a:off x="4176" y="144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3840" y="1728"/>
                <a:ext cx="672" cy="891"/>
                <a:chOff x="3456" y="1920"/>
                <a:chExt cx="672" cy="891"/>
              </a:xfrm>
            </p:grpSpPr>
            <p:sp>
              <p:nvSpPr>
                <p:cNvPr id="30774" name="Rectangle 24"/>
                <p:cNvSpPr>
                  <a:spLocks noChangeArrowheads="1"/>
                </p:cNvSpPr>
                <p:nvPr/>
              </p:nvSpPr>
              <p:spPr bwMode="auto">
                <a:xfrm>
                  <a:off x="3456" y="1920"/>
                  <a:ext cx="672" cy="864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077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481" y="1920"/>
                  <a:ext cx="510" cy="891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Payroll_VM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View_5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View_6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: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Macro_3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Macro_4</a:t>
                  </a:r>
                </a:p>
              </p:txBody>
            </p:sp>
          </p:grp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4560" y="1728"/>
                <a:ext cx="720" cy="864"/>
                <a:chOff x="4176" y="1920"/>
                <a:chExt cx="720" cy="864"/>
              </a:xfrm>
            </p:grpSpPr>
            <p:sp>
              <p:nvSpPr>
                <p:cNvPr id="30772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920"/>
                  <a:ext cx="720" cy="864"/>
                </a:xfrm>
                <a:prstGeom prst="rect">
                  <a:avLst/>
                </a:prstGeom>
                <a:solidFill>
                  <a:srgbClr val="CCFFCC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077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176" y="1920"/>
                  <a:ext cx="720" cy="86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Payroll_Tab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Table_5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Table_6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Table_7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Table_8</a:t>
                  </a: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</p:txBody>
            </p:sp>
          </p:grpSp>
          <p:sp>
            <p:nvSpPr>
              <p:cNvPr id="30739" name="Text Box 29"/>
              <p:cNvSpPr txBox="1">
                <a:spLocks noChangeArrowheads="1"/>
              </p:cNvSpPr>
              <p:nvPr/>
            </p:nvSpPr>
            <p:spPr bwMode="auto">
              <a:xfrm>
                <a:off x="384" y="1728"/>
                <a:ext cx="672" cy="169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HR_Users</a:t>
                </a:r>
              </a:p>
            </p:txBody>
          </p:sp>
          <p:sp>
            <p:nvSpPr>
              <p:cNvPr id="30740" name="Line 30"/>
              <p:cNvSpPr>
                <a:spLocks noChangeShapeType="1"/>
              </p:cNvSpPr>
              <p:nvPr/>
            </p:nvSpPr>
            <p:spPr bwMode="auto">
              <a:xfrm>
                <a:off x="672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Text Box 31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HR_02</a:t>
                </a:r>
              </a:p>
            </p:txBody>
          </p:sp>
          <p:sp>
            <p:nvSpPr>
              <p:cNvPr id="30742" name="Text Box 32"/>
              <p:cNvSpPr txBox="1">
                <a:spLocks noChangeArrowheads="1"/>
              </p:cNvSpPr>
              <p:nvPr/>
            </p:nvSpPr>
            <p:spPr bwMode="auto">
              <a:xfrm>
                <a:off x="528" y="268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HR_04</a:t>
                </a:r>
              </a:p>
            </p:txBody>
          </p:sp>
          <p:sp>
            <p:nvSpPr>
              <p:cNvPr id="30743" name="Line 33"/>
              <p:cNvSpPr>
                <a:spLocks noChangeShapeType="1"/>
              </p:cNvSpPr>
              <p:nvPr/>
            </p:nvSpPr>
            <p:spPr bwMode="auto">
              <a:xfrm>
                <a:off x="431" y="1917"/>
                <a:ext cx="0" cy="10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432" y="1968"/>
                <a:ext cx="519" cy="183"/>
                <a:chOff x="96" y="2208"/>
                <a:chExt cx="519" cy="183"/>
              </a:xfrm>
            </p:grpSpPr>
            <p:sp>
              <p:nvSpPr>
                <p:cNvPr id="3077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92" y="2208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HR_01</a:t>
                  </a:r>
                </a:p>
              </p:txBody>
            </p:sp>
            <p:sp>
              <p:nvSpPr>
                <p:cNvPr id="30771" name="Line 36"/>
                <p:cNvSpPr>
                  <a:spLocks noChangeShapeType="1"/>
                </p:cNvSpPr>
                <p:nvPr/>
              </p:nvSpPr>
              <p:spPr bwMode="auto">
                <a:xfrm>
                  <a:off x="96" y="23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745" name="Line 37"/>
              <p:cNvSpPr>
                <a:spLocks noChangeShapeType="1"/>
              </p:cNvSpPr>
              <p:nvPr/>
            </p:nvSpPr>
            <p:spPr bwMode="auto">
              <a:xfrm>
                <a:off x="432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432" y="2448"/>
                <a:ext cx="519" cy="183"/>
                <a:chOff x="96" y="2592"/>
                <a:chExt cx="519" cy="183"/>
              </a:xfrm>
            </p:grpSpPr>
            <p:sp>
              <p:nvSpPr>
                <p:cNvPr id="3076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92" y="2592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HR_03</a:t>
                  </a:r>
                </a:p>
              </p:txBody>
            </p:sp>
            <p:sp>
              <p:nvSpPr>
                <p:cNvPr id="30769" name="Line 40"/>
                <p:cNvSpPr>
                  <a:spLocks noChangeShapeType="1"/>
                </p:cNvSpPr>
                <p:nvPr/>
              </p:nvSpPr>
              <p:spPr bwMode="auto">
                <a:xfrm>
                  <a:off x="96" y="268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747" name="Line 41"/>
              <p:cNvSpPr>
                <a:spLocks noChangeShapeType="1"/>
              </p:cNvSpPr>
              <p:nvPr/>
            </p:nvSpPr>
            <p:spPr bwMode="auto">
              <a:xfrm>
                <a:off x="432" y="27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8" name="Text Box 42"/>
              <p:cNvSpPr txBox="1">
                <a:spLocks noChangeArrowheads="1"/>
              </p:cNvSpPr>
              <p:nvPr/>
            </p:nvSpPr>
            <p:spPr bwMode="auto">
              <a:xfrm>
                <a:off x="3072" y="1728"/>
                <a:ext cx="672" cy="169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PY_Users</a:t>
                </a:r>
              </a:p>
            </p:txBody>
          </p:sp>
          <p:sp>
            <p:nvSpPr>
              <p:cNvPr id="30749" name="Line 43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0" name="Text Box 44"/>
              <p:cNvSpPr txBox="1">
                <a:spLocks noChangeArrowheads="1"/>
              </p:cNvSpPr>
              <p:nvPr/>
            </p:nvSpPr>
            <p:spPr bwMode="auto">
              <a:xfrm>
                <a:off x="3216" y="220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PY_02</a:t>
                </a:r>
              </a:p>
            </p:txBody>
          </p:sp>
          <p:sp>
            <p:nvSpPr>
              <p:cNvPr id="30751" name="Text Box 45"/>
              <p:cNvSpPr txBox="1">
                <a:spLocks noChangeArrowheads="1"/>
              </p:cNvSpPr>
              <p:nvPr/>
            </p:nvSpPr>
            <p:spPr bwMode="auto">
              <a:xfrm>
                <a:off x="3216" y="268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PY_04</a:t>
                </a:r>
              </a:p>
            </p:txBody>
          </p:sp>
          <p:sp>
            <p:nvSpPr>
              <p:cNvPr id="30752" name="Line 46"/>
              <p:cNvSpPr>
                <a:spLocks noChangeShapeType="1"/>
              </p:cNvSpPr>
              <p:nvPr/>
            </p:nvSpPr>
            <p:spPr bwMode="auto">
              <a:xfrm>
                <a:off x="3119" y="1917"/>
                <a:ext cx="0" cy="10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3120" y="1968"/>
                <a:ext cx="519" cy="183"/>
                <a:chOff x="96" y="2208"/>
                <a:chExt cx="519" cy="183"/>
              </a:xfrm>
            </p:grpSpPr>
            <p:sp>
              <p:nvSpPr>
                <p:cNvPr id="3076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92" y="2208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PY_01</a:t>
                  </a:r>
                </a:p>
              </p:txBody>
            </p:sp>
            <p:sp>
              <p:nvSpPr>
                <p:cNvPr id="30767" name="Line 49"/>
                <p:cNvSpPr>
                  <a:spLocks noChangeShapeType="1"/>
                </p:cNvSpPr>
                <p:nvPr/>
              </p:nvSpPr>
              <p:spPr bwMode="auto">
                <a:xfrm>
                  <a:off x="96" y="23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754" name="Line 50"/>
              <p:cNvSpPr>
                <a:spLocks noChangeShapeType="1"/>
              </p:cNvSpPr>
              <p:nvPr/>
            </p:nvSpPr>
            <p:spPr bwMode="auto">
              <a:xfrm>
                <a:off x="312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3120" y="2448"/>
                <a:ext cx="519" cy="183"/>
                <a:chOff x="96" y="2592"/>
                <a:chExt cx="519" cy="183"/>
              </a:xfrm>
            </p:grpSpPr>
            <p:sp>
              <p:nvSpPr>
                <p:cNvPr id="3076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92" y="2592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PY_03</a:t>
                  </a:r>
                </a:p>
              </p:txBody>
            </p:sp>
            <p:sp>
              <p:nvSpPr>
                <p:cNvPr id="30765" name="Line 53"/>
                <p:cNvSpPr>
                  <a:spLocks noChangeShapeType="1"/>
                </p:cNvSpPr>
                <p:nvPr/>
              </p:nvSpPr>
              <p:spPr bwMode="auto">
                <a:xfrm>
                  <a:off x="96" y="268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756" name="Line 54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7" name="Line 55"/>
              <p:cNvSpPr>
                <a:spLocks noChangeShapeType="1"/>
              </p:cNvSpPr>
              <p:nvPr/>
            </p:nvSpPr>
            <p:spPr bwMode="auto">
              <a:xfrm>
                <a:off x="2880" y="67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8" name="Text Box 56"/>
              <p:cNvSpPr txBox="1">
                <a:spLocks noChangeArrowheads="1"/>
              </p:cNvSpPr>
              <p:nvPr/>
            </p:nvSpPr>
            <p:spPr bwMode="auto">
              <a:xfrm>
                <a:off x="2352" y="768"/>
                <a:ext cx="1008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SYSDBA</a:t>
                </a:r>
              </a:p>
            </p:txBody>
          </p:sp>
          <p:sp>
            <p:nvSpPr>
              <p:cNvPr id="30759" name="Line 57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34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0" name="Text Box 58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99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Human_Resources</a:t>
                </a:r>
              </a:p>
            </p:txBody>
          </p:sp>
          <p:sp>
            <p:nvSpPr>
              <p:cNvPr id="30761" name="Line 59"/>
              <p:cNvSpPr>
                <a:spLocks noChangeShapeType="1"/>
              </p:cNvSpPr>
              <p:nvPr/>
            </p:nvSpPr>
            <p:spPr bwMode="auto">
              <a:xfrm>
                <a:off x="1488" y="110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2" name="Text Box 60"/>
              <p:cNvSpPr txBox="1">
                <a:spLocks noChangeArrowheads="1"/>
              </p:cNvSpPr>
              <p:nvPr/>
            </p:nvSpPr>
            <p:spPr bwMode="auto">
              <a:xfrm>
                <a:off x="3648" y="1248"/>
                <a:ext cx="1008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Payroll</a:t>
                </a:r>
              </a:p>
            </p:txBody>
          </p:sp>
          <p:sp>
            <p:nvSpPr>
              <p:cNvPr id="30763" name="Line 61"/>
              <p:cNvSpPr>
                <a:spLocks noChangeShapeType="1"/>
              </p:cNvSpPr>
              <p:nvPr/>
            </p:nvSpPr>
            <p:spPr bwMode="auto">
              <a:xfrm>
                <a:off x="4176" y="110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0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Removing a Level in the Hierarchy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6400" y="1656080"/>
            <a:ext cx="11480800" cy="6409643"/>
            <a:chOff x="192" y="864"/>
            <a:chExt cx="5424" cy="3344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1536" y="1248"/>
              <a:ext cx="1776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84896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LOGON with the required </a:t>
              </a:r>
            </a:p>
            <a:p>
              <a:pPr>
                <a:tabLst>
                  <a:tab pos="584896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privileges, and</a:t>
              </a:r>
            </a:p>
            <a:p>
              <a:pPr>
                <a:spcBef>
                  <a:spcPct val="50000"/>
                </a:spcBef>
                <a:tabLst>
                  <a:tab pos="584896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1)  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GIVE C TO A ;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>
                <a:tabLst>
                  <a:tab pos="584896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2)  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DELETE USER B ;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>
                <a:tabLst>
                  <a:tab pos="584896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3)  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DROP USER B ;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2" y="864"/>
              <a:ext cx="960" cy="1776"/>
              <a:chOff x="192" y="864"/>
              <a:chExt cx="960" cy="1776"/>
            </a:xfrm>
          </p:grpSpPr>
          <p:sp>
            <p:nvSpPr>
              <p:cNvPr id="31777" name="Line 6"/>
              <p:cNvSpPr>
                <a:spLocks noChangeShapeType="1"/>
              </p:cNvSpPr>
              <p:nvPr/>
            </p:nvSpPr>
            <p:spPr bwMode="auto">
              <a:xfrm>
                <a:off x="664" y="1152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192" y="864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192" y="864"/>
                <a:ext cx="192" cy="336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A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296" cy="336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5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B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5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C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86" name="Rectangle 15"/>
              <p:cNvSpPr>
                <a:spLocks noChangeArrowheads="1"/>
              </p:cNvSpPr>
              <p:nvPr/>
            </p:nvSpPr>
            <p:spPr bwMode="auto">
              <a:xfrm>
                <a:off x="192" y="2304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87" name="Rectangle 16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6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D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88" name="Rectangle 17"/>
              <p:cNvSpPr>
                <a:spLocks noChangeArrowheads="1"/>
              </p:cNvSpPr>
              <p:nvPr/>
            </p:nvSpPr>
            <p:spPr bwMode="auto">
              <a:xfrm>
                <a:off x="192" y="2304"/>
                <a:ext cx="144" cy="336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408" y="864"/>
              <a:ext cx="2208" cy="1344"/>
              <a:chOff x="3408" y="864"/>
              <a:chExt cx="2208" cy="1344"/>
            </a:xfrm>
          </p:grpSpPr>
          <p:sp>
            <p:nvSpPr>
              <p:cNvPr id="31762" name="Line 19"/>
              <p:cNvSpPr>
                <a:spLocks noChangeShapeType="1"/>
              </p:cNvSpPr>
              <p:nvPr/>
            </p:nvSpPr>
            <p:spPr bwMode="auto">
              <a:xfrm>
                <a:off x="4504" y="115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3" name="Rectangle 20"/>
              <p:cNvSpPr>
                <a:spLocks noChangeArrowheads="1"/>
              </p:cNvSpPr>
              <p:nvPr/>
            </p:nvSpPr>
            <p:spPr bwMode="auto">
              <a:xfrm>
                <a:off x="4032" y="864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64" name="Rectangle 21"/>
              <p:cNvSpPr>
                <a:spLocks noChangeArrowheads="1"/>
              </p:cNvSpPr>
              <p:nvPr/>
            </p:nvSpPr>
            <p:spPr bwMode="auto">
              <a:xfrm>
                <a:off x="4032" y="864"/>
                <a:ext cx="192" cy="336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65" name="Rectangle 22"/>
              <p:cNvSpPr>
                <a:spLocks noChangeArrowheads="1"/>
              </p:cNvSpPr>
              <p:nvPr/>
            </p:nvSpPr>
            <p:spPr bwMode="auto">
              <a:xfrm>
                <a:off x="4464" y="960"/>
                <a:ext cx="6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A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66" name="Rectangle 2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96" cy="336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67" name="Rectangle 24"/>
              <p:cNvSpPr>
                <a:spLocks noChangeArrowheads="1"/>
              </p:cNvSpPr>
              <p:nvPr/>
            </p:nvSpPr>
            <p:spPr bwMode="auto">
              <a:xfrm>
                <a:off x="4656" y="1872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68" name="Rectangle 25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6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D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69" name="Rectangle 26"/>
              <p:cNvSpPr>
                <a:spLocks noChangeArrowheads="1"/>
              </p:cNvSpPr>
              <p:nvPr/>
            </p:nvSpPr>
            <p:spPr bwMode="auto">
              <a:xfrm>
                <a:off x="4656" y="1872"/>
                <a:ext cx="144" cy="336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70" name="Line 27"/>
              <p:cNvSpPr>
                <a:spLocks noChangeShapeType="1"/>
              </p:cNvSpPr>
              <p:nvPr/>
            </p:nvSpPr>
            <p:spPr bwMode="auto">
              <a:xfrm>
                <a:off x="3840" y="1296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1" name="Line 28"/>
              <p:cNvSpPr>
                <a:spLocks noChangeShapeType="1"/>
              </p:cNvSpPr>
              <p:nvPr/>
            </p:nvSpPr>
            <p:spPr bwMode="auto">
              <a:xfrm>
                <a:off x="3840" y="12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2" name="Line 29"/>
              <p:cNvSpPr>
                <a:spLocks noChangeShapeType="1"/>
              </p:cNvSpPr>
              <p:nvPr/>
            </p:nvSpPr>
            <p:spPr bwMode="auto">
              <a:xfrm>
                <a:off x="5136" y="1296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3" name="Rectangle 30"/>
              <p:cNvSpPr>
                <a:spLocks noChangeArrowheads="1"/>
              </p:cNvSpPr>
              <p:nvPr/>
            </p:nvSpPr>
            <p:spPr bwMode="auto">
              <a:xfrm>
                <a:off x="4656" y="1392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74" name="Rectangle 31"/>
              <p:cNvSpPr>
                <a:spLocks noChangeArrowheads="1"/>
              </p:cNvSpPr>
              <p:nvPr/>
            </p:nvSpPr>
            <p:spPr bwMode="auto">
              <a:xfrm>
                <a:off x="5088" y="1488"/>
                <a:ext cx="5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C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7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76" name="Rectangle 33"/>
              <p:cNvSpPr>
                <a:spLocks noChangeArrowheads="1"/>
              </p:cNvSpPr>
              <p:nvPr/>
            </p:nvSpPr>
            <p:spPr bwMode="auto">
              <a:xfrm>
                <a:off x="3840" y="1488"/>
                <a:ext cx="5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B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1728" y="2352"/>
              <a:ext cx="1920" cy="1296"/>
              <a:chOff x="1728" y="2352"/>
              <a:chExt cx="1920" cy="1296"/>
            </a:xfrm>
          </p:grpSpPr>
          <p:sp>
            <p:nvSpPr>
              <p:cNvPr id="31753" name="Line 35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4" name="Rectangle 36"/>
              <p:cNvSpPr>
                <a:spLocks noChangeArrowheads="1"/>
              </p:cNvSpPr>
              <p:nvPr/>
            </p:nvSpPr>
            <p:spPr bwMode="auto">
              <a:xfrm>
                <a:off x="1728" y="2352"/>
                <a:ext cx="192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55" name="Rectangle 37"/>
              <p:cNvSpPr>
                <a:spLocks noChangeArrowheads="1"/>
              </p:cNvSpPr>
              <p:nvPr/>
            </p:nvSpPr>
            <p:spPr bwMode="auto">
              <a:xfrm>
                <a:off x="1728" y="2352"/>
                <a:ext cx="192" cy="336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56" name="Rectangle 38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6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A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57" name="Rectangle 39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58" name="Rectangle 40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5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C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59" name="Rectangle 41"/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960" cy="3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1760" name="Rectangle 42"/>
              <p:cNvSpPr>
                <a:spLocks noChangeArrowheads="1"/>
              </p:cNvSpPr>
              <p:nvPr/>
            </p:nvSpPr>
            <p:spPr bwMode="auto">
              <a:xfrm>
                <a:off x="2640" y="3408"/>
                <a:ext cx="6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D</a:t>
                </a:r>
                <a:endParaRPr lang="en-US" altLang="zh-CN" sz="31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761" name="Rectangle 43"/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144" cy="336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31752" name="Text Box 44"/>
            <p:cNvSpPr txBox="1">
              <a:spLocks noChangeArrowheads="1"/>
            </p:cNvSpPr>
            <p:nvPr/>
          </p:nvSpPr>
          <p:spPr bwMode="auto">
            <a:xfrm>
              <a:off x="240" y="3792"/>
              <a:ext cx="4586" cy="41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ea typeface="宋体" charset="-122"/>
                </a:rPr>
                <a:t>Although B no longer exists as a user, the privileges granted or caused to be granted are not automatically revoked.</a:t>
              </a:r>
              <a:endParaRPr lang="en-US" altLang="zh-CN" sz="2300">
                <a:ea typeface="宋体" charset="-122"/>
              </a:endParaRPr>
            </a:p>
          </p:txBody>
        </p:sp>
      </p:grpSp>
      <p:sp>
        <p:nvSpPr>
          <p:cNvPr id="45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Inheriting Access Rights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288062"/>
            <a:ext cx="11252200" cy="6863915"/>
            <a:chOff x="288" y="672"/>
            <a:chExt cx="5316" cy="3581"/>
          </a:xfrm>
        </p:grpSpPr>
        <p:sp>
          <p:nvSpPr>
            <p:cNvPr id="32772" name="Text Box 5"/>
            <p:cNvSpPr txBox="1">
              <a:spLocks noChangeArrowheads="1"/>
            </p:cNvSpPr>
            <p:nvPr/>
          </p:nvSpPr>
          <p:spPr bwMode="auto">
            <a:xfrm>
              <a:off x="528" y="3120"/>
              <a:ext cx="4656" cy="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412319" algn="l"/>
                </a:tabLst>
              </a:pPr>
              <a:r>
                <a:rPr lang="en-US" altLang="zh-CN">
                  <a:ea typeface="宋体" charset="-122"/>
                </a:rPr>
                <a:t>GRANT SELECT ON Payroll_Tab TO Payroll_VM WITH GRANT OPTION;</a:t>
              </a:r>
            </a:p>
            <a:p>
              <a:pPr>
                <a:spcBef>
                  <a:spcPct val="15000"/>
                </a:spcBef>
                <a:tabLst>
                  <a:tab pos="5412319" algn="l"/>
                </a:tabLst>
              </a:pPr>
              <a:r>
                <a:rPr lang="en-US" altLang="zh-CN">
                  <a:ea typeface="宋体" charset="-122"/>
                </a:rPr>
                <a:t>GRANT SELECT, EXECUTE ON Payroll_VM TO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ALL</a:t>
              </a:r>
              <a:r>
                <a:rPr lang="en-US" altLang="zh-CN">
                  <a:ea typeface="宋体" charset="-122"/>
                </a:rPr>
                <a:t> PY_Users;</a:t>
              </a:r>
            </a:p>
            <a:p>
              <a:pPr>
                <a:tabLst>
                  <a:tab pos="5412319" algn="l"/>
                </a:tabLst>
              </a:pPr>
              <a:endParaRPr lang="en-US" altLang="zh-CN">
                <a:ea typeface="宋体" charset="-122"/>
              </a:endParaRPr>
            </a:p>
            <a:p>
              <a:pPr>
                <a:tabLst>
                  <a:tab pos="5412319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CREATE USER Ann FROM PY_Users AS PERM = 0, PASSWORD = temp;</a:t>
              </a:r>
            </a:p>
          </p:txBody>
        </p:sp>
        <p:sp>
          <p:nvSpPr>
            <p:cNvPr id="32773" name="Freeform 6"/>
            <p:cNvSpPr>
              <a:spLocks/>
            </p:cNvSpPr>
            <p:nvPr/>
          </p:nvSpPr>
          <p:spPr bwMode="auto">
            <a:xfrm>
              <a:off x="3701" y="2782"/>
              <a:ext cx="1903" cy="912"/>
            </a:xfrm>
            <a:custGeom>
              <a:avLst/>
              <a:gdLst>
                <a:gd name="T0" fmla="*/ 1543 w 1903"/>
                <a:gd name="T1" fmla="*/ 912 h 912"/>
                <a:gd name="T2" fmla="*/ 1902 w 1903"/>
                <a:gd name="T3" fmla="*/ 538 h 912"/>
                <a:gd name="T4" fmla="*/ 1551 w 1903"/>
                <a:gd name="T5" fmla="*/ 109 h 912"/>
                <a:gd name="T6" fmla="*/ 0 w 1903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3"/>
                <a:gd name="T13" fmla="*/ 0 h 912"/>
                <a:gd name="T14" fmla="*/ 1903 w 1903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3" h="912">
                  <a:moveTo>
                    <a:pt x="1543" y="912"/>
                  </a:moveTo>
                  <a:cubicBezTo>
                    <a:pt x="1603" y="850"/>
                    <a:pt x="1901" y="672"/>
                    <a:pt x="1902" y="538"/>
                  </a:cubicBezTo>
                  <a:cubicBezTo>
                    <a:pt x="1903" y="404"/>
                    <a:pt x="1868" y="199"/>
                    <a:pt x="1551" y="109"/>
                  </a:cubicBezTo>
                  <a:cubicBezTo>
                    <a:pt x="1234" y="19"/>
                    <a:pt x="323" y="23"/>
                    <a:pt x="0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288" y="4060"/>
              <a:ext cx="376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Ann “inherits” the SELECT and EXECUTE access rights for the database Payroll_VM. 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84" y="672"/>
              <a:ext cx="4896" cy="2208"/>
              <a:chOff x="384" y="672"/>
              <a:chExt cx="4896" cy="2208"/>
            </a:xfrm>
          </p:grpSpPr>
          <p:sp>
            <p:nvSpPr>
              <p:cNvPr id="32776" name="Line 9"/>
              <p:cNvSpPr>
                <a:spLocks noChangeShapeType="1"/>
              </p:cNvSpPr>
              <p:nvPr/>
            </p:nvSpPr>
            <p:spPr bwMode="auto">
              <a:xfrm>
                <a:off x="672" y="158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7" name="Line 10"/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8" name="Line 11"/>
              <p:cNvSpPr>
                <a:spLocks noChangeShapeType="1"/>
              </p:cNvSpPr>
              <p:nvPr/>
            </p:nvSpPr>
            <p:spPr bwMode="auto">
              <a:xfrm>
                <a:off x="2208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9" name="Line 12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00" y="1728"/>
                <a:ext cx="624" cy="891"/>
                <a:chOff x="1200" y="1920"/>
                <a:chExt cx="624" cy="891"/>
              </a:xfrm>
            </p:grpSpPr>
            <p:sp>
              <p:nvSpPr>
                <p:cNvPr id="32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1200" y="1920"/>
                  <a:ext cx="624" cy="864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2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64" y="1920"/>
                  <a:ext cx="417" cy="891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HR_VM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View_1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View_2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: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Macro_1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Macro_2</a:t>
                  </a: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872" y="1728"/>
                <a:ext cx="720" cy="891"/>
                <a:chOff x="1872" y="1920"/>
                <a:chExt cx="720" cy="891"/>
              </a:xfrm>
            </p:grpSpPr>
            <p:sp>
              <p:nvSpPr>
                <p:cNvPr id="32823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2" y="1920"/>
                  <a:ext cx="720" cy="864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68" y="1920"/>
                  <a:ext cx="373" cy="891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HR_Tab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Table_1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Table_2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Table_3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Table_4</a:t>
                  </a: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</p:txBody>
            </p:sp>
          </p:grpSp>
          <p:sp>
            <p:nvSpPr>
              <p:cNvPr id="32782" name="Line 19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3" name="Line 20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4" name="Line 21"/>
              <p:cNvSpPr>
                <a:spLocks noChangeShapeType="1"/>
              </p:cNvSpPr>
              <p:nvPr/>
            </p:nvSpPr>
            <p:spPr bwMode="auto">
              <a:xfrm>
                <a:off x="4944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5" name="Line 22"/>
              <p:cNvSpPr>
                <a:spLocks noChangeShapeType="1"/>
              </p:cNvSpPr>
              <p:nvPr/>
            </p:nvSpPr>
            <p:spPr bwMode="auto">
              <a:xfrm>
                <a:off x="4176" y="144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3840" y="1728"/>
                <a:ext cx="672" cy="891"/>
                <a:chOff x="3456" y="1920"/>
                <a:chExt cx="672" cy="891"/>
              </a:xfrm>
            </p:grpSpPr>
            <p:sp>
              <p:nvSpPr>
                <p:cNvPr id="32821" name="Rectangle 24"/>
                <p:cNvSpPr>
                  <a:spLocks noChangeArrowheads="1"/>
                </p:cNvSpPr>
                <p:nvPr/>
              </p:nvSpPr>
              <p:spPr bwMode="auto">
                <a:xfrm>
                  <a:off x="3456" y="1920"/>
                  <a:ext cx="672" cy="864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2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481" y="1920"/>
                  <a:ext cx="510" cy="891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Payroll_VM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View_5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View_6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: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Macro_3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Macro_4</a:t>
                  </a:r>
                </a:p>
              </p:txBody>
            </p:sp>
          </p:grp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4560" y="1728"/>
                <a:ext cx="720" cy="864"/>
                <a:chOff x="4176" y="1920"/>
                <a:chExt cx="720" cy="864"/>
              </a:xfrm>
            </p:grpSpPr>
            <p:sp>
              <p:nvSpPr>
                <p:cNvPr id="32819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920"/>
                  <a:ext cx="720" cy="864"/>
                </a:xfrm>
                <a:prstGeom prst="rect">
                  <a:avLst/>
                </a:prstGeom>
                <a:solidFill>
                  <a:srgbClr val="CCFFCC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2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176" y="1920"/>
                  <a:ext cx="720" cy="863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500">
                      <a:solidFill>
                        <a:srgbClr val="0033CC"/>
                      </a:solidFill>
                      <a:ea typeface="宋体" charset="-122"/>
                    </a:rPr>
                    <a:t>Payroll_Tab</a:t>
                  </a:r>
                  <a:endParaRPr lang="en-US" altLang="zh-CN" sz="1500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Table_5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Table_6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Table_7</a:t>
                  </a:r>
                </a:p>
                <a:p>
                  <a:pPr algn="ctr"/>
                  <a:r>
                    <a:rPr lang="en-US" altLang="zh-CN" sz="1500">
                      <a:ea typeface="宋体" charset="-122"/>
                    </a:rPr>
                    <a:t>Table_8</a:t>
                  </a: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</p:txBody>
            </p:sp>
          </p:grpSp>
          <p:sp>
            <p:nvSpPr>
              <p:cNvPr id="32788" name="Text Box 29"/>
              <p:cNvSpPr txBox="1">
                <a:spLocks noChangeArrowheads="1"/>
              </p:cNvSpPr>
              <p:nvPr/>
            </p:nvSpPr>
            <p:spPr bwMode="auto">
              <a:xfrm>
                <a:off x="384" y="1728"/>
                <a:ext cx="672" cy="169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HR_Users</a:t>
                </a:r>
              </a:p>
            </p:txBody>
          </p:sp>
          <p:sp>
            <p:nvSpPr>
              <p:cNvPr id="32789" name="Line 30"/>
              <p:cNvSpPr>
                <a:spLocks noChangeShapeType="1"/>
              </p:cNvSpPr>
              <p:nvPr/>
            </p:nvSpPr>
            <p:spPr bwMode="auto">
              <a:xfrm>
                <a:off x="672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0" name="Text Box 31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Jan</a:t>
                </a:r>
              </a:p>
            </p:txBody>
          </p:sp>
          <p:sp>
            <p:nvSpPr>
              <p:cNvPr id="32791" name="Line 32"/>
              <p:cNvSpPr>
                <a:spLocks noChangeShapeType="1"/>
              </p:cNvSpPr>
              <p:nvPr/>
            </p:nvSpPr>
            <p:spPr bwMode="auto">
              <a:xfrm>
                <a:off x="431" y="1917"/>
                <a:ext cx="0" cy="8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>
                <a:off x="432" y="1968"/>
                <a:ext cx="519" cy="183"/>
                <a:chOff x="96" y="2208"/>
                <a:chExt cx="519" cy="183"/>
              </a:xfrm>
            </p:grpSpPr>
            <p:sp>
              <p:nvSpPr>
                <p:cNvPr id="3281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2" y="2208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500">
                      <a:ea typeface="宋体" charset="-122"/>
                    </a:rPr>
                    <a:t>Bob</a:t>
                  </a:r>
                </a:p>
              </p:txBody>
            </p:sp>
            <p:sp>
              <p:nvSpPr>
                <p:cNvPr id="32818" name="Line 35"/>
                <p:cNvSpPr>
                  <a:spLocks noChangeShapeType="1"/>
                </p:cNvSpPr>
                <p:nvPr/>
              </p:nvSpPr>
              <p:spPr bwMode="auto">
                <a:xfrm>
                  <a:off x="96" y="23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793" name="Line 36"/>
              <p:cNvSpPr>
                <a:spLocks noChangeShapeType="1"/>
              </p:cNvSpPr>
              <p:nvPr/>
            </p:nvSpPr>
            <p:spPr bwMode="auto">
              <a:xfrm>
                <a:off x="432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432" y="2448"/>
                <a:ext cx="519" cy="183"/>
                <a:chOff x="96" y="2592"/>
                <a:chExt cx="519" cy="183"/>
              </a:xfrm>
            </p:grpSpPr>
            <p:sp>
              <p:nvSpPr>
                <p:cNvPr id="3281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92" y="2592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500">
                      <a:ea typeface="宋体" charset="-122"/>
                    </a:rPr>
                    <a:t>Ted</a:t>
                  </a:r>
                </a:p>
              </p:txBody>
            </p:sp>
            <p:sp>
              <p:nvSpPr>
                <p:cNvPr id="32816" name="Line 39"/>
                <p:cNvSpPr>
                  <a:spLocks noChangeShapeType="1"/>
                </p:cNvSpPr>
                <p:nvPr/>
              </p:nvSpPr>
              <p:spPr bwMode="auto">
                <a:xfrm>
                  <a:off x="96" y="268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795" name="Text Box 40"/>
              <p:cNvSpPr txBox="1">
                <a:spLocks noChangeArrowheads="1"/>
              </p:cNvSpPr>
              <p:nvPr/>
            </p:nvSpPr>
            <p:spPr bwMode="auto">
              <a:xfrm>
                <a:off x="3072" y="1728"/>
                <a:ext cx="672" cy="169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PY_Users</a:t>
                </a:r>
              </a:p>
            </p:txBody>
          </p:sp>
          <p:sp>
            <p:nvSpPr>
              <p:cNvPr id="32796" name="Line 41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7" name="Text Box 42"/>
              <p:cNvSpPr txBox="1">
                <a:spLocks noChangeArrowheads="1"/>
              </p:cNvSpPr>
              <p:nvPr/>
            </p:nvSpPr>
            <p:spPr bwMode="auto">
              <a:xfrm>
                <a:off x="3216" y="220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Kay</a:t>
                </a:r>
              </a:p>
            </p:txBody>
          </p:sp>
          <p:sp>
            <p:nvSpPr>
              <p:cNvPr id="32798" name="Line 43"/>
              <p:cNvSpPr>
                <a:spLocks noChangeShapeType="1"/>
              </p:cNvSpPr>
              <p:nvPr/>
            </p:nvSpPr>
            <p:spPr bwMode="auto">
              <a:xfrm>
                <a:off x="3119" y="1917"/>
                <a:ext cx="0" cy="9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3120" y="1968"/>
                <a:ext cx="519" cy="183"/>
                <a:chOff x="96" y="2208"/>
                <a:chExt cx="519" cy="183"/>
              </a:xfrm>
            </p:grpSpPr>
            <p:sp>
              <p:nvSpPr>
                <p:cNvPr id="3281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92" y="2208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500">
                      <a:ea typeface="宋体" charset="-122"/>
                    </a:rPr>
                    <a:t>Joe</a:t>
                  </a:r>
                </a:p>
              </p:txBody>
            </p:sp>
            <p:sp>
              <p:nvSpPr>
                <p:cNvPr id="32814" name="Line 46"/>
                <p:cNvSpPr>
                  <a:spLocks noChangeShapeType="1"/>
                </p:cNvSpPr>
                <p:nvPr/>
              </p:nvSpPr>
              <p:spPr bwMode="auto">
                <a:xfrm>
                  <a:off x="96" y="230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00" name="Line 47"/>
              <p:cNvSpPr>
                <a:spLocks noChangeShapeType="1"/>
              </p:cNvSpPr>
              <p:nvPr/>
            </p:nvSpPr>
            <p:spPr bwMode="auto">
              <a:xfrm>
                <a:off x="312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48"/>
              <p:cNvGrpSpPr>
                <a:grpSpLocks/>
              </p:cNvGrpSpPr>
              <p:nvPr/>
            </p:nvGrpSpPr>
            <p:grpSpPr bwMode="auto">
              <a:xfrm>
                <a:off x="3120" y="2448"/>
                <a:ext cx="519" cy="183"/>
                <a:chOff x="96" y="2592"/>
                <a:chExt cx="519" cy="183"/>
              </a:xfrm>
            </p:grpSpPr>
            <p:sp>
              <p:nvSpPr>
                <p:cNvPr id="3281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92" y="2592"/>
                  <a:ext cx="42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500">
                      <a:ea typeface="宋体" charset="-122"/>
                    </a:rPr>
                    <a:t>Ron</a:t>
                  </a:r>
                </a:p>
              </p:txBody>
            </p:sp>
            <p:sp>
              <p:nvSpPr>
                <p:cNvPr id="32812" name="Line 50"/>
                <p:cNvSpPr>
                  <a:spLocks noChangeShapeType="1"/>
                </p:cNvSpPr>
                <p:nvPr/>
              </p:nvSpPr>
              <p:spPr bwMode="auto">
                <a:xfrm>
                  <a:off x="96" y="268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02" name="Line 51"/>
              <p:cNvSpPr>
                <a:spLocks noChangeShapeType="1"/>
              </p:cNvSpPr>
              <p:nvPr/>
            </p:nvSpPr>
            <p:spPr bwMode="auto">
              <a:xfrm>
                <a:off x="2880" y="67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Text Box 52"/>
              <p:cNvSpPr txBox="1">
                <a:spLocks noChangeArrowheads="1"/>
              </p:cNvSpPr>
              <p:nvPr/>
            </p:nvSpPr>
            <p:spPr bwMode="auto">
              <a:xfrm>
                <a:off x="2352" y="768"/>
                <a:ext cx="1008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SYSDBA</a:t>
                </a:r>
              </a:p>
            </p:txBody>
          </p:sp>
          <p:sp>
            <p:nvSpPr>
              <p:cNvPr id="32804" name="Line 53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34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Text Box 5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99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altLang="zh-CN" sz="1500">
                    <a:ea typeface="宋体" charset="-122"/>
                  </a:rPr>
                  <a:t>Human_Resources</a:t>
                </a:r>
              </a:p>
            </p:txBody>
          </p:sp>
          <p:sp>
            <p:nvSpPr>
              <p:cNvPr id="32806" name="Line 55"/>
              <p:cNvSpPr>
                <a:spLocks noChangeShapeType="1"/>
              </p:cNvSpPr>
              <p:nvPr/>
            </p:nvSpPr>
            <p:spPr bwMode="auto">
              <a:xfrm>
                <a:off x="1488" y="110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Text Box 56"/>
              <p:cNvSpPr txBox="1">
                <a:spLocks noChangeArrowheads="1"/>
              </p:cNvSpPr>
              <p:nvPr/>
            </p:nvSpPr>
            <p:spPr bwMode="auto">
              <a:xfrm>
                <a:off x="3648" y="1248"/>
                <a:ext cx="1008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Payroll</a:t>
                </a:r>
              </a:p>
            </p:txBody>
          </p:sp>
          <p:sp>
            <p:nvSpPr>
              <p:cNvPr id="32808" name="Line 57"/>
              <p:cNvSpPr>
                <a:spLocks noChangeShapeType="1"/>
              </p:cNvSpPr>
              <p:nvPr/>
            </p:nvSpPr>
            <p:spPr bwMode="auto">
              <a:xfrm>
                <a:off x="4176" y="110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9" name="Text Box 58"/>
              <p:cNvSpPr txBox="1">
                <a:spLocks noChangeArrowheads="1"/>
              </p:cNvSpPr>
              <p:nvPr/>
            </p:nvSpPr>
            <p:spPr bwMode="auto">
              <a:xfrm>
                <a:off x="3216" y="2688"/>
                <a:ext cx="423" cy="183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solidFill>
                      <a:srgbClr val="0000CC"/>
                    </a:solidFill>
                    <a:ea typeface="宋体" charset="-122"/>
                  </a:rPr>
                  <a:t>Ann</a:t>
                </a:r>
              </a:p>
            </p:txBody>
          </p:sp>
          <p:sp>
            <p:nvSpPr>
              <p:cNvPr id="32810" name="Line 59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9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>
          <a:xfrm>
            <a:off x="2235200" y="199775"/>
            <a:ext cx="9652000" cy="1012049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Module 1: Database and User</a:t>
            </a:r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1930400" y="2300111"/>
            <a:ext cx="7920526" cy="330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6979" tIns="58490" rIns="116979" bIns="58490">
            <a:spAutoFit/>
          </a:bodyPr>
          <a:lstStyle/>
          <a:p>
            <a:r>
              <a:rPr lang="en-US" altLang="zh-CN" sz="2300">
                <a:ea typeface="宋体" charset="-122"/>
              </a:rPr>
              <a:t>After completing this module, you will be able to:</a:t>
            </a:r>
          </a:p>
          <a:p>
            <a:pPr lvl="1" indent="-363530">
              <a:spcBef>
                <a:spcPct val="75000"/>
              </a:spcBef>
              <a:buSzPct val="125000"/>
              <a:buFont typeface="Arial" charset="0"/>
              <a:buChar char="•"/>
            </a:pPr>
            <a:r>
              <a:rPr lang="en-US" altLang="zh-CN" sz="2300">
                <a:ea typeface="宋体" charset="-122"/>
              </a:rPr>
              <a:t>Distinguish between a Teradata Database and Teradata User.</a:t>
            </a:r>
          </a:p>
          <a:p>
            <a:pPr lvl="1" indent="-363530">
              <a:spcBef>
                <a:spcPct val="75000"/>
              </a:spcBef>
              <a:buSzPct val="125000"/>
              <a:buFont typeface="Arial" charset="0"/>
              <a:buChar char="•"/>
            </a:pPr>
            <a:r>
              <a:rPr lang="en-US" altLang="zh-CN" sz="2300">
                <a:ea typeface="宋体" charset="-122"/>
              </a:rPr>
              <a:t>Define Perm Space and explain how it is used.</a:t>
            </a:r>
          </a:p>
          <a:p>
            <a:pPr lvl="1" indent="-363530">
              <a:spcBef>
                <a:spcPct val="75000"/>
              </a:spcBef>
              <a:buSzPct val="125000"/>
              <a:buFont typeface="Arial" charset="0"/>
              <a:buChar char="•"/>
            </a:pPr>
            <a:r>
              <a:rPr lang="en-US" altLang="zh-CN" sz="2300">
                <a:ea typeface="宋体" charset="-122"/>
              </a:rPr>
              <a:t>Define Spool Space and its use.</a:t>
            </a:r>
          </a:p>
          <a:p>
            <a:pPr lvl="1" indent="-363530">
              <a:spcBef>
                <a:spcPct val="75000"/>
              </a:spcBef>
              <a:buSzPct val="125000"/>
              <a:buFont typeface="Arial" charset="0"/>
              <a:buChar char="•"/>
            </a:pPr>
            <a:r>
              <a:rPr lang="en-US" altLang="zh-CN" sz="2300">
                <a:ea typeface="宋体" charset="-122"/>
              </a:rPr>
              <a:t>Visualize the hierarchy of objects in a Teradata system.</a:t>
            </a:r>
          </a:p>
          <a:p>
            <a:pPr lvl="1" indent="-363530"/>
            <a:endParaRPr lang="en-US" altLang="zh-CN" sz="2300">
              <a:ea typeface="宋体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029884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The GIVE Statement and Access Rights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684" y="1282312"/>
            <a:ext cx="11887200" cy="6819830"/>
            <a:chOff x="144" y="672"/>
            <a:chExt cx="5616" cy="3558"/>
          </a:xfrm>
        </p:grpSpPr>
        <p:sp>
          <p:nvSpPr>
            <p:cNvPr id="33796" name="Text Box 5"/>
            <p:cNvSpPr txBox="1">
              <a:spLocks noChangeArrowheads="1"/>
            </p:cNvSpPr>
            <p:nvPr/>
          </p:nvSpPr>
          <p:spPr bwMode="auto">
            <a:xfrm>
              <a:off x="1152" y="3072"/>
              <a:ext cx="2688" cy="4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412319" algn="l"/>
                </a:tabLst>
              </a:pPr>
              <a:r>
                <a:rPr lang="en-US" altLang="zh-CN">
                  <a:ea typeface="宋体" charset="-122"/>
                </a:rPr>
                <a:t>.LOGON sysdba, password;</a:t>
              </a:r>
            </a:p>
            <a:p>
              <a:pPr>
                <a:tabLst>
                  <a:tab pos="5412319" algn="l"/>
                </a:tabLst>
              </a:pPr>
              <a:endParaRPr lang="en-US" altLang="zh-CN" sz="1300">
                <a:ea typeface="宋体" charset="-122"/>
              </a:endParaRPr>
            </a:p>
            <a:p>
              <a:pPr>
                <a:tabLst>
                  <a:tab pos="5412319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GIVE Ann TO HR_users;</a:t>
              </a:r>
            </a:p>
          </p:txBody>
        </p:sp>
        <p:sp>
          <p:nvSpPr>
            <p:cNvPr id="33797" name="Line 6"/>
            <p:cNvSpPr>
              <a:spLocks noChangeShapeType="1"/>
            </p:cNvSpPr>
            <p:nvPr/>
          </p:nvSpPr>
          <p:spPr bwMode="auto">
            <a:xfrm>
              <a:off x="672" y="1584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8" name="Line 7"/>
            <p:cNvSpPr>
              <a:spLocks noChangeShapeType="1"/>
            </p:cNvSpPr>
            <p:nvPr/>
          </p:nvSpPr>
          <p:spPr bwMode="auto">
            <a:xfrm>
              <a:off x="1488" y="158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9" name="Line 8"/>
            <p:cNvSpPr>
              <a:spLocks noChangeShapeType="1"/>
            </p:cNvSpPr>
            <p:nvPr/>
          </p:nvSpPr>
          <p:spPr bwMode="auto">
            <a:xfrm>
              <a:off x="2208" y="158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Line 9"/>
            <p:cNvSpPr>
              <a:spLocks noChangeShapeType="1"/>
            </p:cNvSpPr>
            <p:nvPr/>
          </p:nvSpPr>
          <p:spPr bwMode="auto">
            <a:xfrm>
              <a:off x="1488" y="14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00" y="1728"/>
              <a:ext cx="624" cy="891"/>
              <a:chOff x="1200" y="1920"/>
              <a:chExt cx="624" cy="891"/>
            </a:xfrm>
          </p:grpSpPr>
          <p:sp>
            <p:nvSpPr>
              <p:cNvPr id="33855" name="Rectangle 11"/>
              <p:cNvSpPr>
                <a:spLocks noChangeArrowheads="1"/>
              </p:cNvSpPr>
              <p:nvPr/>
            </p:nvSpPr>
            <p:spPr bwMode="auto">
              <a:xfrm>
                <a:off x="1200" y="1920"/>
                <a:ext cx="624" cy="864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856" name="Text Box 12"/>
              <p:cNvSpPr txBox="1">
                <a:spLocks noChangeArrowheads="1"/>
              </p:cNvSpPr>
              <p:nvPr/>
            </p:nvSpPr>
            <p:spPr bwMode="auto">
              <a:xfrm>
                <a:off x="1264" y="1920"/>
                <a:ext cx="417" cy="891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33CC"/>
                    </a:solidFill>
                    <a:ea typeface="宋体" charset="-122"/>
                  </a:rPr>
                  <a:t>HR_VM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View_1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View_2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: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Macro_1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Macro_2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872" y="1728"/>
              <a:ext cx="720" cy="891"/>
              <a:chOff x="1872" y="1920"/>
              <a:chExt cx="720" cy="891"/>
            </a:xfrm>
          </p:grpSpPr>
          <p:sp>
            <p:nvSpPr>
              <p:cNvPr id="33853" name="Rectangle 14"/>
              <p:cNvSpPr>
                <a:spLocks noChangeArrowheads="1"/>
              </p:cNvSpPr>
              <p:nvPr/>
            </p:nvSpPr>
            <p:spPr bwMode="auto">
              <a:xfrm>
                <a:off x="1872" y="1920"/>
                <a:ext cx="720" cy="864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854" name="Text Box 15"/>
              <p:cNvSpPr txBox="1">
                <a:spLocks noChangeArrowheads="1"/>
              </p:cNvSpPr>
              <p:nvPr/>
            </p:nvSpPr>
            <p:spPr bwMode="auto">
              <a:xfrm>
                <a:off x="1968" y="1920"/>
                <a:ext cx="373" cy="891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33CC"/>
                    </a:solidFill>
                    <a:ea typeface="宋体" charset="-122"/>
                  </a:rPr>
                  <a:t>HR_Tab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Table_1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Table_2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Table_3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Table_4</a:t>
                </a:r>
              </a:p>
              <a:p>
                <a:pPr algn="ctr"/>
                <a:endParaRPr lang="en-US" altLang="zh-CN" sz="1500">
                  <a:ea typeface="宋体" charset="-122"/>
                </a:endParaRPr>
              </a:p>
            </p:txBody>
          </p:sp>
        </p:grpSp>
        <p:sp>
          <p:nvSpPr>
            <p:cNvPr id="33803" name="Line 16"/>
            <p:cNvSpPr>
              <a:spLocks noChangeShapeType="1"/>
            </p:cNvSpPr>
            <p:nvPr/>
          </p:nvSpPr>
          <p:spPr bwMode="auto">
            <a:xfrm>
              <a:off x="3360" y="1584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Line 17"/>
            <p:cNvSpPr>
              <a:spLocks noChangeShapeType="1"/>
            </p:cNvSpPr>
            <p:nvPr/>
          </p:nvSpPr>
          <p:spPr bwMode="auto">
            <a:xfrm>
              <a:off x="4176" y="158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>
              <a:off x="4944" y="158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Line 19"/>
            <p:cNvSpPr>
              <a:spLocks noChangeShapeType="1"/>
            </p:cNvSpPr>
            <p:nvPr/>
          </p:nvSpPr>
          <p:spPr bwMode="auto">
            <a:xfrm>
              <a:off x="4176" y="14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840" y="1728"/>
              <a:ext cx="672" cy="891"/>
              <a:chOff x="3456" y="1920"/>
              <a:chExt cx="672" cy="891"/>
            </a:xfrm>
          </p:grpSpPr>
          <p:sp>
            <p:nvSpPr>
              <p:cNvPr id="33851" name="Rectangle 21"/>
              <p:cNvSpPr>
                <a:spLocks noChangeArrowheads="1"/>
              </p:cNvSpPr>
              <p:nvPr/>
            </p:nvSpPr>
            <p:spPr bwMode="auto">
              <a:xfrm>
                <a:off x="3456" y="1920"/>
                <a:ext cx="672" cy="864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852" name="Text Box 22"/>
              <p:cNvSpPr txBox="1">
                <a:spLocks noChangeArrowheads="1"/>
              </p:cNvSpPr>
              <p:nvPr/>
            </p:nvSpPr>
            <p:spPr bwMode="auto">
              <a:xfrm>
                <a:off x="3481" y="1920"/>
                <a:ext cx="510" cy="891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33CC"/>
                    </a:solidFill>
                    <a:ea typeface="宋体" charset="-122"/>
                  </a:rPr>
                  <a:t>Payroll_VM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View_5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View_6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: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Macro_3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Macro_4</a:t>
                </a:r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4560" y="1728"/>
              <a:ext cx="720" cy="864"/>
              <a:chOff x="4176" y="1920"/>
              <a:chExt cx="720" cy="864"/>
            </a:xfrm>
          </p:grpSpPr>
          <p:sp>
            <p:nvSpPr>
              <p:cNvPr id="33849" name="Rectangle 24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720" cy="864"/>
              </a:xfrm>
              <a:prstGeom prst="rect">
                <a:avLst/>
              </a:prstGeom>
              <a:solidFill>
                <a:srgbClr val="CCFFCC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850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920"/>
                <a:ext cx="720" cy="86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solidFill>
                      <a:srgbClr val="0033CC"/>
                    </a:solidFill>
                    <a:ea typeface="宋体" charset="-122"/>
                  </a:rPr>
                  <a:t>Payroll_Tab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Table_5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Table_6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Table_7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Table_8</a:t>
                </a:r>
              </a:p>
              <a:p>
                <a:pPr algn="ctr"/>
                <a:endParaRPr lang="en-US" altLang="zh-CN" sz="1500">
                  <a:ea typeface="宋体" charset="-122"/>
                </a:endParaRPr>
              </a:p>
            </p:txBody>
          </p:sp>
        </p:grpSp>
        <p:sp>
          <p:nvSpPr>
            <p:cNvPr id="33809" name="Text Box 26"/>
            <p:cNvSpPr txBox="1">
              <a:spLocks noChangeArrowheads="1"/>
            </p:cNvSpPr>
            <p:nvPr/>
          </p:nvSpPr>
          <p:spPr bwMode="auto">
            <a:xfrm>
              <a:off x="384" y="1728"/>
              <a:ext cx="672" cy="169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HR_Users</a:t>
              </a:r>
            </a:p>
          </p:txBody>
        </p:sp>
        <p:sp>
          <p:nvSpPr>
            <p:cNvPr id="33810" name="Line 27"/>
            <p:cNvSpPr>
              <a:spLocks noChangeShapeType="1"/>
            </p:cNvSpPr>
            <p:nvPr/>
          </p:nvSpPr>
          <p:spPr bwMode="auto">
            <a:xfrm>
              <a:off x="672" y="158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Text Box 28"/>
            <p:cNvSpPr txBox="1">
              <a:spLocks noChangeArrowheads="1"/>
            </p:cNvSpPr>
            <p:nvPr/>
          </p:nvSpPr>
          <p:spPr bwMode="auto">
            <a:xfrm>
              <a:off x="528" y="2208"/>
              <a:ext cx="423" cy="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Jan</a:t>
              </a:r>
            </a:p>
          </p:txBody>
        </p:sp>
        <p:sp>
          <p:nvSpPr>
            <p:cNvPr id="33812" name="Line 29"/>
            <p:cNvSpPr>
              <a:spLocks noChangeShapeType="1"/>
            </p:cNvSpPr>
            <p:nvPr/>
          </p:nvSpPr>
          <p:spPr bwMode="auto">
            <a:xfrm>
              <a:off x="431" y="1917"/>
              <a:ext cx="0" cy="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432" y="1968"/>
              <a:ext cx="519" cy="183"/>
              <a:chOff x="96" y="2208"/>
              <a:chExt cx="519" cy="183"/>
            </a:xfrm>
          </p:grpSpPr>
          <p:sp>
            <p:nvSpPr>
              <p:cNvPr id="33847" name="Text Box 31"/>
              <p:cNvSpPr txBox="1">
                <a:spLocks noChangeArrowheads="1"/>
              </p:cNvSpPr>
              <p:nvPr/>
            </p:nvSpPr>
            <p:spPr bwMode="auto">
              <a:xfrm>
                <a:off x="192" y="220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Bob</a:t>
                </a:r>
              </a:p>
            </p:txBody>
          </p:sp>
          <p:sp>
            <p:nvSpPr>
              <p:cNvPr id="33848" name="Line 32"/>
              <p:cNvSpPr>
                <a:spLocks noChangeShapeType="1"/>
              </p:cNvSpPr>
              <p:nvPr/>
            </p:nvSpPr>
            <p:spPr bwMode="auto">
              <a:xfrm>
                <a:off x="96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4" name="Line 33"/>
            <p:cNvSpPr>
              <a:spLocks noChangeShapeType="1"/>
            </p:cNvSpPr>
            <p:nvPr/>
          </p:nvSpPr>
          <p:spPr bwMode="auto">
            <a:xfrm>
              <a:off x="432" y="23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432" y="2448"/>
              <a:ext cx="519" cy="183"/>
              <a:chOff x="96" y="2592"/>
              <a:chExt cx="519" cy="183"/>
            </a:xfrm>
          </p:grpSpPr>
          <p:sp>
            <p:nvSpPr>
              <p:cNvPr id="33845" name="Text Box 35"/>
              <p:cNvSpPr txBox="1">
                <a:spLocks noChangeArrowheads="1"/>
              </p:cNvSpPr>
              <p:nvPr/>
            </p:nvSpPr>
            <p:spPr bwMode="auto">
              <a:xfrm>
                <a:off x="192" y="2592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Ted</a:t>
                </a:r>
              </a:p>
            </p:txBody>
          </p:sp>
          <p:sp>
            <p:nvSpPr>
              <p:cNvPr id="33846" name="Line 36"/>
              <p:cNvSpPr>
                <a:spLocks noChangeShapeType="1"/>
              </p:cNvSpPr>
              <p:nvPr/>
            </p:nvSpPr>
            <p:spPr bwMode="auto">
              <a:xfrm>
                <a:off x="96" y="268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6" name="Text Box 37"/>
            <p:cNvSpPr txBox="1">
              <a:spLocks noChangeArrowheads="1"/>
            </p:cNvSpPr>
            <p:nvPr/>
          </p:nvSpPr>
          <p:spPr bwMode="auto">
            <a:xfrm>
              <a:off x="3072" y="1728"/>
              <a:ext cx="672" cy="169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PY_Users</a:t>
              </a:r>
            </a:p>
          </p:txBody>
        </p:sp>
        <p:sp>
          <p:nvSpPr>
            <p:cNvPr id="33817" name="Line 38"/>
            <p:cNvSpPr>
              <a:spLocks noChangeShapeType="1"/>
            </p:cNvSpPr>
            <p:nvPr/>
          </p:nvSpPr>
          <p:spPr bwMode="auto">
            <a:xfrm>
              <a:off x="3360" y="158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Text Box 39"/>
            <p:cNvSpPr txBox="1">
              <a:spLocks noChangeArrowheads="1"/>
            </p:cNvSpPr>
            <p:nvPr/>
          </p:nvSpPr>
          <p:spPr bwMode="auto">
            <a:xfrm>
              <a:off x="3216" y="2208"/>
              <a:ext cx="423" cy="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Kay</a:t>
              </a:r>
            </a:p>
          </p:txBody>
        </p:sp>
        <p:sp>
          <p:nvSpPr>
            <p:cNvPr id="33819" name="Line 40"/>
            <p:cNvSpPr>
              <a:spLocks noChangeShapeType="1"/>
            </p:cNvSpPr>
            <p:nvPr/>
          </p:nvSpPr>
          <p:spPr bwMode="auto">
            <a:xfrm>
              <a:off x="3119" y="1917"/>
              <a:ext cx="0" cy="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120" y="1968"/>
              <a:ext cx="519" cy="183"/>
              <a:chOff x="96" y="2208"/>
              <a:chExt cx="519" cy="183"/>
            </a:xfrm>
          </p:grpSpPr>
          <p:sp>
            <p:nvSpPr>
              <p:cNvPr id="33843" name="Text Box 42"/>
              <p:cNvSpPr txBox="1">
                <a:spLocks noChangeArrowheads="1"/>
              </p:cNvSpPr>
              <p:nvPr/>
            </p:nvSpPr>
            <p:spPr bwMode="auto">
              <a:xfrm>
                <a:off x="192" y="2208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Joe</a:t>
                </a:r>
              </a:p>
            </p:txBody>
          </p:sp>
          <p:sp>
            <p:nvSpPr>
              <p:cNvPr id="33844" name="Line 43"/>
              <p:cNvSpPr>
                <a:spLocks noChangeShapeType="1"/>
              </p:cNvSpPr>
              <p:nvPr/>
            </p:nvSpPr>
            <p:spPr bwMode="auto">
              <a:xfrm>
                <a:off x="96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21" name="Line 44"/>
            <p:cNvSpPr>
              <a:spLocks noChangeShapeType="1"/>
            </p:cNvSpPr>
            <p:nvPr/>
          </p:nvSpPr>
          <p:spPr bwMode="auto">
            <a:xfrm>
              <a:off x="3120" y="23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3120" y="2448"/>
              <a:ext cx="519" cy="183"/>
              <a:chOff x="96" y="2592"/>
              <a:chExt cx="519" cy="183"/>
            </a:xfrm>
          </p:grpSpPr>
          <p:sp>
            <p:nvSpPr>
              <p:cNvPr id="33841" name="Text Box 46"/>
              <p:cNvSpPr txBox="1">
                <a:spLocks noChangeArrowheads="1"/>
              </p:cNvSpPr>
              <p:nvPr/>
            </p:nvSpPr>
            <p:spPr bwMode="auto">
              <a:xfrm>
                <a:off x="192" y="2592"/>
                <a:ext cx="423" cy="1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ea typeface="宋体" charset="-122"/>
                  </a:rPr>
                  <a:t>Ron</a:t>
                </a:r>
              </a:p>
            </p:txBody>
          </p:sp>
          <p:sp>
            <p:nvSpPr>
              <p:cNvPr id="33842" name="Line 47"/>
              <p:cNvSpPr>
                <a:spLocks noChangeShapeType="1"/>
              </p:cNvSpPr>
              <p:nvPr/>
            </p:nvSpPr>
            <p:spPr bwMode="auto">
              <a:xfrm>
                <a:off x="96" y="268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23" name="Line 48"/>
            <p:cNvSpPr>
              <a:spLocks noChangeShapeType="1"/>
            </p:cNvSpPr>
            <p:nvPr/>
          </p:nvSpPr>
          <p:spPr bwMode="auto">
            <a:xfrm>
              <a:off x="2880" y="67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4" name="Text Box 49"/>
            <p:cNvSpPr txBox="1">
              <a:spLocks noChangeArrowheads="1"/>
            </p:cNvSpPr>
            <p:nvPr/>
          </p:nvSpPr>
          <p:spPr bwMode="auto">
            <a:xfrm>
              <a:off x="2352" y="768"/>
              <a:ext cx="1008" cy="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SYSDBA</a:t>
              </a:r>
            </a:p>
          </p:txBody>
        </p:sp>
        <p:sp>
          <p:nvSpPr>
            <p:cNvPr id="33825" name="Line 50"/>
            <p:cNvSpPr>
              <a:spLocks noChangeShapeType="1"/>
            </p:cNvSpPr>
            <p:nvPr/>
          </p:nvSpPr>
          <p:spPr bwMode="auto">
            <a:xfrm>
              <a:off x="1104" y="1104"/>
              <a:ext cx="34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6" name="Text Box 51"/>
            <p:cNvSpPr txBox="1">
              <a:spLocks noChangeArrowheads="1"/>
            </p:cNvSpPr>
            <p:nvPr/>
          </p:nvSpPr>
          <p:spPr bwMode="auto">
            <a:xfrm>
              <a:off x="1008" y="1248"/>
              <a:ext cx="993" cy="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500">
                  <a:ea typeface="宋体" charset="-122"/>
                </a:rPr>
                <a:t>Human_Resources</a:t>
              </a:r>
            </a:p>
          </p:txBody>
        </p:sp>
        <p:sp>
          <p:nvSpPr>
            <p:cNvPr id="33827" name="Line 52"/>
            <p:cNvSpPr>
              <a:spLocks noChangeShapeType="1"/>
            </p:cNvSpPr>
            <p:nvPr/>
          </p:nvSpPr>
          <p:spPr bwMode="auto">
            <a:xfrm>
              <a:off x="1488" y="11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Text Box 53"/>
            <p:cNvSpPr txBox="1">
              <a:spLocks noChangeArrowheads="1"/>
            </p:cNvSpPr>
            <p:nvPr/>
          </p:nvSpPr>
          <p:spPr bwMode="auto">
            <a:xfrm>
              <a:off x="3648" y="1248"/>
              <a:ext cx="1008" cy="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Payroll</a:t>
              </a:r>
            </a:p>
          </p:txBody>
        </p:sp>
        <p:sp>
          <p:nvSpPr>
            <p:cNvPr id="33829" name="Line 54"/>
            <p:cNvSpPr>
              <a:spLocks noChangeShapeType="1"/>
            </p:cNvSpPr>
            <p:nvPr/>
          </p:nvSpPr>
          <p:spPr bwMode="auto">
            <a:xfrm>
              <a:off x="4176" y="11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0" name="Text Box 55"/>
            <p:cNvSpPr txBox="1">
              <a:spLocks noChangeArrowheads="1"/>
            </p:cNvSpPr>
            <p:nvPr/>
          </p:nvSpPr>
          <p:spPr bwMode="auto">
            <a:xfrm>
              <a:off x="3216" y="2688"/>
              <a:ext cx="423" cy="1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solidFill>
                    <a:srgbClr val="0000CC"/>
                  </a:solidFill>
                  <a:ea typeface="宋体" charset="-122"/>
                </a:rPr>
                <a:t>Ann</a:t>
              </a:r>
            </a:p>
          </p:txBody>
        </p:sp>
        <p:sp>
          <p:nvSpPr>
            <p:cNvPr id="33831" name="Line 56"/>
            <p:cNvSpPr>
              <a:spLocks noChangeShapeType="1"/>
            </p:cNvSpPr>
            <p:nvPr/>
          </p:nvSpPr>
          <p:spPr bwMode="auto">
            <a:xfrm>
              <a:off x="3120" y="278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Text Box 57"/>
            <p:cNvSpPr txBox="1">
              <a:spLocks noChangeArrowheads="1"/>
            </p:cNvSpPr>
            <p:nvPr/>
          </p:nvSpPr>
          <p:spPr bwMode="auto">
            <a:xfrm>
              <a:off x="528" y="2688"/>
              <a:ext cx="423" cy="1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solidFill>
                    <a:srgbClr val="0000CC"/>
                  </a:solidFill>
                  <a:ea typeface="宋体" charset="-122"/>
                </a:rPr>
                <a:t>Ann</a:t>
              </a:r>
            </a:p>
          </p:txBody>
        </p:sp>
        <p:sp>
          <p:nvSpPr>
            <p:cNvPr id="33833" name="Line 58"/>
            <p:cNvSpPr>
              <a:spLocks noChangeShapeType="1"/>
            </p:cNvSpPr>
            <p:nvPr/>
          </p:nvSpPr>
          <p:spPr bwMode="auto">
            <a:xfrm>
              <a:off x="432" y="278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Line 59"/>
            <p:cNvSpPr>
              <a:spLocks noChangeShapeType="1"/>
            </p:cNvSpPr>
            <p:nvPr/>
          </p:nvSpPr>
          <p:spPr bwMode="auto">
            <a:xfrm flipH="1">
              <a:off x="1056" y="2784"/>
              <a:ext cx="196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5" name="Text Box 60"/>
            <p:cNvSpPr txBox="1">
              <a:spLocks noChangeArrowheads="1"/>
            </p:cNvSpPr>
            <p:nvPr/>
          </p:nvSpPr>
          <p:spPr bwMode="auto">
            <a:xfrm>
              <a:off x="3936" y="3072"/>
              <a:ext cx="1824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 GIVE command transfers ownership, but does not change any access rights.</a:t>
              </a:r>
            </a:p>
          </p:txBody>
        </p:sp>
        <p:sp>
          <p:nvSpPr>
            <p:cNvPr id="33836" name="Text Box 61"/>
            <p:cNvSpPr txBox="1">
              <a:spLocks noChangeArrowheads="1"/>
            </p:cNvSpPr>
            <p:nvPr/>
          </p:nvSpPr>
          <p:spPr bwMode="auto">
            <a:xfrm>
              <a:off x="144" y="3120"/>
              <a:ext cx="758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NOT</a:t>
              </a:r>
            </a:p>
            <a:p>
              <a:pPr algn="ctr"/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Recommended</a:t>
              </a:r>
            </a:p>
          </p:txBody>
        </p:sp>
        <p:sp>
          <p:nvSpPr>
            <p:cNvPr id="33837" name="Text Box 62"/>
            <p:cNvSpPr txBox="1">
              <a:spLocks noChangeArrowheads="1"/>
            </p:cNvSpPr>
            <p:nvPr/>
          </p:nvSpPr>
          <p:spPr bwMode="auto">
            <a:xfrm>
              <a:off x="1152" y="3644"/>
              <a:ext cx="2688" cy="5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412319" algn="l"/>
                </a:tabLst>
              </a:pPr>
              <a:r>
                <a:rPr lang="en-US" altLang="zh-CN">
                  <a:ea typeface="宋体" charset="-122"/>
                </a:rPr>
                <a:t>.LOGON sysdba, password;</a:t>
              </a:r>
            </a:p>
            <a:p>
              <a:pPr>
                <a:tabLst>
                  <a:tab pos="5412319" algn="l"/>
                </a:tabLst>
              </a:pPr>
              <a:endParaRPr lang="en-US" altLang="zh-CN" sz="1300">
                <a:ea typeface="宋体" charset="-122"/>
              </a:endParaRPr>
            </a:p>
            <a:p>
              <a:pPr>
                <a:tabLst>
                  <a:tab pos="5412319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DROP USER Ann; </a:t>
              </a:r>
            </a:p>
            <a:p>
              <a:pPr>
                <a:tabLst>
                  <a:tab pos="5412319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CREATE USER Ann FROM HR_Users …;</a:t>
              </a:r>
            </a:p>
          </p:txBody>
        </p:sp>
        <p:sp>
          <p:nvSpPr>
            <p:cNvPr id="33838" name="Text Box 63"/>
            <p:cNvSpPr txBox="1">
              <a:spLocks noChangeArrowheads="1"/>
            </p:cNvSpPr>
            <p:nvPr/>
          </p:nvSpPr>
          <p:spPr bwMode="auto">
            <a:xfrm>
              <a:off x="144" y="3840"/>
              <a:ext cx="758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Recommended</a:t>
              </a:r>
            </a:p>
          </p:txBody>
        </p:sp>
        <p:sp>
          <p:nvSpPr>
            <p:cNvPr id="33839" name="Text Box 64"/>
            <p:cNvSpPr txBox="1">
              <a:spLocks noChangeArrowheads="1"/>
            </p:cNvSpPr>
            <p:nvPr/>
          </p:nvSpPr>
          <p:spPr bwMode="auto">
            <a:xfrm>
              <a:off x="1776" y="2688"/>
              <a:ext cx="299" cy="19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GIVE</a:t>
              </a:r>
            </a:p>
          </p:txBody>
        </p:sp>
        <p:sp>
          <p:nvSpPr>
            <p:cNvPr id="33840" name="Text Box 65"/>
            <p:cNvSpPr txBox="1">
              <a:spLocks noChangeArrowheads="1"/>
            </p:cNvSpPr>
            <p:nvPr/>
          </p:nvSpPr>
          <p:spPr bwMode="auto">
            <a:xfrm>
              <a:off x="3936" y="3592"/>
              <a:ext cx="1824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 DROP will cause Ann’s access rights to be removed for Payroll_VM.  The CREATE will allow Ann to inherit access rights for HR_VM.</a:t>
              </a:r>
            </a:p>
          </p:txBody>
        </p:sp>
      </p:grpSp>
      <p:sp>
        <p:nvSpPr>
          <p:cNvPr id="65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Inheriting Access Rights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117600" y="5980289"/>
            <a:ext cx="10160000" cy="126766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pPr>
              <a:tabLst>
                <a:tab pos="5412319" algn="l"/>
              </a:tabLst>
            </a:pPr>
            <a:r>
              <a:rPr lang="en-US" altLang="zh-CN">
                <a:ea typeface="宋体" charset="-122"/>
              </a:rPr>
              <a:t>GRANT SELECT ON Payroll_Tab TO Payroll_VM WITH GRANT OPTION;</a:t>
            </a:r>
          </a:p>
          <a:p>
            <a:pPr>
              <a:spcBef>
                <a:spcPct val="15000"/>
              </a:spcBef>
              <a:tabLst>
                <a:tab pos="5412319" algn="l"/>
              </a:tabLst>
            </a:pPr>
            <a:r>
              <a:rPr lang="en-US" altLang="zh-CN">
                <a:ea typeface="宋体" charset="-122"/>
              </a:rPr>
              <a:t>GRANT SELECT, EXECUTE ON Payroll_VM TO 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ALL</a:t>
            </a:r>
            <a:r>
              <a:rPr lang="en-US" altLang="zh-CN">
                <a:ea typeface="宋体" charset="-122"/>
              </a:rPr>
              <a:t> PY_Users;</a:t>
            </a:r>
          </a:p>
          <a:p>
            <a:pPr>
              <a:tabLst>
                <a:tab pos="5412319" algn="l"/>
              </a:tabLst>
            </a:pPr>
            <a:endParaRPr lang="en-US" altLang="zh-CN">
              <a:ea typeface="宋体" charset="-122"/>
            </a:endParaRPr>
          </a:p>
          <a:p>
            <a:pPr>
              <a:tabLst>
                <a:tab pos="5412319" algn="l"/>
              </a:tabLst>
            </a:pPr>
            <a:endParaRPr lang="en-US" altLang="zh-CN">
              <a:solidFill>
                <a:srgbClr val="0000CC"/>
              </a:solidFill>
              <a:ea typeface="宋体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52451" y="7782043"/>
            <a:ext cx="8383088" cy="39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6979" tIns="58490" rIns="116979" bIns="58490">
            <a:spAutoFit/>
          </a:bodyPr>
          <a:lstStyle/>
          <a:p>
            <a:r>
              <a:rPr lang="en-US" altLang="zh-CN">
                <a:ea typeface="宋体" charset="-122"/>
              </a:rPr>
              <a:t>Jennifer “inherits” the SELECT and EXECUTE access rights for the database Payroll_VM.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04000" y="5152249"/>
            <a:ext cx="5257800" cy="1928260"/>
            <a:chOff x="3120" y="2688"/>
            <a:chExt cx="2484" cy="1006"/>
          </a:xfrm>
        </p:grpSpPr>
        <p:sp>
          <p:nvSpPr>
            <p:cNvPr id="34870" name="Freeform 7"/>
            <p:cNvSpPr>
              <a:spLocks/>
            </p:cNvSpPr>
            <p:nvPr/>
          </p:nvSpPr>
          <p:spPr bwMode="auto">
            <a:xfrm>
              <a:off x="3792" y="2782"/>
              <a:ext cx="1812" cy="912"/>
            </a:xfrm>
            <a:custGeom>
              <a:avLst/>
              <a:gdLst>
                <a:gd name="T0" fmla="*/ 1469 w 1903"/>
                <a:gd name="T1" fmla="*/ 912 h 912"/>
                <a:gd name="T2" fmla="*/ 1811 w 1903"/>
                <a:gd name="T3" fmla="*/ 538 h 912"/>
                <a:gd name="T4" fmla="*/ 1477 w 1903"/>
                <a:gd name="T5" fmla="*/ 109 h 912"/>
                <a:gd name="T6" fmla="*/ 0 w 1903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3"/>
                <a:gd name="T13" fmla="*/ 0 h 912"/>
                <a:gd name="T14" fmla="*/ 1903 w 1903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3" h="912">
                  <a:moveTo>
                    <a:pt x="1543" y="912"/>
                  </a:moveTo>
                  <a:cubicBezTo>
                    <a:pt x="1603" y="850"/>
                    <a:pt x="1901" y="672"/>
                    <a:pt x="1902" y="538"/>
                  </a:cubicBezTo>
                  <a:cubicBezTo>
                    <a:pt x="1903" y="404"/>
                    <a:pt x="1868" y="199"/>
                    <a:pt x="1551" y="109"/>
                  </a:cubicBezTo>
                  <a:cubicBezTo>
                    <a:pt x="1234" y="19"/>
                    <a:pt x="323" y="23"/>
                    <a:pt x="0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120" y="2688"/>
              <a:ext cx="576" cy="183"/>
              <a:chOff x="3120" y="2688"/>
              <a:chExt cx="519" cy="183"/>
            </a:xfrm>
          </p:grpSpPr>
          <p:sp>
            <p:nvSpPr>
              <p:cNvPr id="34872" name="Text Box 9"/>
              <p:cNvSpPr txBox="1">
                <a:spLocks noChangeArrowheads="1"/>
              </p:cNvSpPr>
              <p:nvPr/>
            </p:nvSpPr>
            <p:spPr bwMode="auto">
              <a:xfrm>
                <a:off x="3216" y="2688"/>
                <a:ext cx="423" cy="183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500">
                    <a:solidFill>
                      <a:srgbClr val="0000CC"/>
                    </a:solidFill>
                    <a:ea typeface="宋体" charset="-122"/>
                  </a:rPr>
                  <a:t>Jennifer</a:t>
                </a:r>
              </a:p>
            </p:txBody>
          </p:sp>
          <p:sp>
            <p:nvSpPr>
              <p:cNvPr id="34873" name="Line 10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1117600" y="5980289"/>
            <a:ext cx="10160000" cy="126766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pPr>
              <a:tabLst>
                <a:tab pos="5412319" algn="l"/>
              </a:tabLst>
            </a:pPr>
            <a:r>
              <a:rPr lang="en-US" altLang="zh-CN">
                <a:ea typeface="宋体" charset="-122"/>
              </a:rPr>
              <a:t>GRANT SELECT ON Payroll_Tab TO Payroll_VM WITH GRANT OPTION;</a:t>
            </a:r>
          </a:p>
          <a:p>
            <a:pPr>
              <a:spcBef>
                <a:spcPct val="15000"/>
              </a:spcBef>
              <a:tabLst>
                <a:tab pos="5412319" algn="l"/>
              </a:tabLst>
            </a:pPr>
            <a:r>
              <a:rPr lang="en-US" altLang="zh-CN">
                <a:ea typeface="宋体" charset="-122"/>
              </a:rPr>
              <a:t>GRANT SELECT, EXECUTE ON Payroll_VM TO 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ALL</a:t>
            </a:r>
            <a:r>
              <a:rPr lang="en-US" altLang="zh-CN">
                <a:ea typeface="宋体" charset="-122"/>
              </a:rPr>
              <a:t> PY_Users;</a:t>
            </a:r>
          </a:p>
          <a:p>
            <a:pPr>
              <a:tabLst>
                <a:tab pos="5412319" algn="l"/>
              </a:tabLst>
            </a:pPr>
            <a:endParaRPr lang="en-US" altLang="zh-CN">
              <a:ea typeface="宋体" charset="-122"/>
            </a:endParaRPr>
          </a:p>
          <a:p>
            <a:pPr>
              <a:tabLst>
                <a:tab pos="5412319" algn="l"/>
              </a:tabLst>
            </a:pPr>
            <a:r>
              <a:rPr lang="en-US" altLang="zh-CN">
                <a:solidFill>
                  <a:srgbClr val="0000CC"/>
                </a:solidFill>
                <a:ea typeface="宋体" charset="-122"/>
              </a:rPr>
              <a:t>CREATE USER Jennifer FROM PY_Users AS PERM = 0, PASSWORD = temp;</a:t>
            </a:r>
          </a:p>
        </p:txBody>
      </p:sp>
      <p:sp>
        <p:nvSpPr>
          <p:cNvPr id="34823" name="Line 12"/>
          <p:cNvSpPr>
            <a:spLocks noChangeShapeType="1"/>
          </p:cNvSpPr>
          <p:nvPr/>
        </p:nvSpPr>
        <p:spPr bwMode="auto">
          <a:xfrm>
            <a:off x="1420284" y="3030397"/>
            <a:ext cx="325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24" name="Line 13"/>
          <p:cNvSpPr>
            <a:spLocks noChangeShapeType="1"/>
          </p:cNvSpPr>
          <p:nvPr/>
        </p:nvSpPr>
        <p:spPr bwMode="auto">
          <a:xfrm>
            <a:off x="31474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25" name="Line 14"/>
          <p:cNvSpPr>
            <a:spLocks noChangeShapeType="1"/>
          </p:cNvSpPr>
          <p:nvPr/>
        </p:nvSpPr>
        <p:spPr bwMode="auto">
          <a:xfrm>
            <a:off x="46714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26" name="Line 15"/>
          <p:cNvSpPr>
            <a:spLocks noChangeShapeType="1"/>
          </p:cNvSpPr>
          <p:nvPr/>
        </p:nvSpPr>
        <p:spPr bwMode="auto">
          <a:xfrm>
            <a:off x="3147484" y="2754384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37884" y="3306409"/>
            <a:ext cx="1320800" cy="1707832"/>
            <a:chOff x="1200" y="1920"/>
            <a:chExt cx="624" cy="891"/>
          </a:xfrm>
        </p:grpSpPr>
        <p:sp>
          <p:nvSpPr>
            <p:cNvPr id="34868" name="Rectangle 17"/>
            <p:cNvSpPr>
              <a:spLocks noChangeArrowheads="1"/>
            </p:cNvSpPr>
            <p:nvPr/>
          </p:nvSpPr>
          <p:spPr bwMode="auto">
            <a:xfrm>
              <a:off x="1200" y="1920"/>
              <a:ext cx="624" cy="86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4869" name="Text Box 18"/>
            <p:cNvSpPr txBox="1">
              <a:spLocks noChangeArrowheads="1"/>
            </p:cNvSpPr>
            <p:nvPr/>
          </p:nvSpPr>
          <p:spPr bwMode="auto">
            <a:xfrm>
              <a:off x="1264" y="1920"/>
              <a:ext cx="417" cy="8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>
                  <a:solidFill>
                    <a:srgbClr val="0033CC"/>
                  </a:solidFill>
                  <a:ea typeface="宋体" charset="-122"/>
                </a:rPr>
                <a:t>HR_VM</a:t>
              </a:r>
              <a:endParaRPr lang="en-US" altLang="zh-CN" sz="1500">
                <a:ea typeface="宋体" charset="-122"/>
              </a:endParaRPr>
            </a:p>
            <a:p>
              <a:pPr algn="ctr"/>
              <a:endParaRPr lang="en-US" altLang="zh-CN" sz="1500">
                <a:ea typeface="宋体" charset="-122"/>
              </a:endParaRPr>
            </a:p>
            <a:p>
              <a:pPr algn="ctr"/>
              <a:r>
                <a:rPr lang="en-US" altLang="zh-CN" sz="1500">
                  <a:ea typeface="宋体" charset="-122"/>
                </a:rPr>
                <a:t>View_1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View_2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: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Macro_1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Macro_2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960284" y="3306409"/>
            <a:ext cx="1524000" cy="1707832"/>
            <a:chOff x="1872" y="1920"/>
            <a:chExt cx="720" cy="891"/>
          </a:xfrm>
        </p:grpSpPr>
        <p:sp>
          <p:nvSpPr>
            <p:cNvPr id="34866" name="Rectangle 20"/>
            <p:cNvSpPr>
              <a:spLocks noChangeArrowheads="1"/>
            </p:cNvSpPr>
            <p:nvPr/>
          </p:nvSpPr>
          <p:spPr bwMode="auto">
            <a:xfrm>
              <a:off x="1872" y="1920"/>
              <a:ext cx="720" cy="86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4867" name="Text Box 21"/>
            <p:cNvSpPr txBox="1">
              <a:spLocks noChangeArrowheads="1"/>
            </p:cNvSpPr>
            <p:nvPr/>
          </p:nvSpPr>
          <p:spPr bwMode="auto">
            <a:xfrm>
              <a:off x="1968" y="1920"/>
              <a:ext cx="373" cy="8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>
                  <a:solidFill>
                    <a:srgbClr val="0033CC"/>
                  </a:solidFill>
                  <a:ea typeface="宋体" charset="-122"/>
                </a:rPr>
                <a:t>HR_Tab</a:t>
              </a:r>
              <a:endParaRPr lang="en-US" altLang="zh-CN" sz="1500">
                <a:ea typeface="宋体" charset="-122"/>
              </a:endParaRPr>
            </a:p>
            <a:p>
              <a:pPr algn="ctr"/>
              <a:endParaRPr lang="en-US" altLang="zh-CN" sz="1500">
                <a:ea typeface="宋体" charset="-122"/>
              </a:endParaRPr>
            </a:p>
            <a:p>
              <a:pPr algn="ctr"/>
              <a:r>
                <a:rPr lang="en-US" altLang="zh-CN" sz="1500">
                  <a:ea typeface="宋体" charset="-122"/>
                </a:rPr>
                <a:t>Table_1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Table_2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Table_3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Table_4</a:t>
              </a:r>
            </a:p>
            <a:p>
              <a:pPr algn="ctr"/>
              <a:endParaRPr lang="en-US" altLang="zh-CN" sz="1500">
                <a:ea typeface="宋体" charset="-122"/>
              </a:endParaRPr>
            </a:p>
          </p:txBody>
        </p:sp>
      </p:grpSp>
      <p:sp>
        <p:nvSpPr>
          <p:cNvPr id="34829" name="Line 22"/>
          <p:cNvSpPr>
            <a:spLocks noChangeShapeType="1"/>
          </p:cNvSpPr>
          <p:nvPr/>
        </p:nvSpPr>
        <p:spPr bwMode="auto">
          <a:xfrm>
            <a:off x="7109884" y="3030397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30" name="Line 23"/>
          <p:cNvSpPr>
            <a:spLocks noChangeShapeType="1"/>
          </p:cNvSpPr>
          <p:nvPr/>
        </p:nvSpPr>
        <p:spPr bwMode="auto">
          <a:xfrm>
            <a:off x="88370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31" name="Line 24"/>
          <p:cNvSpPr>
            <a:spLocks noChangeShapeType="1"/>
          </p:cNvSpPr>
          <p:nvPr/>
        </p:nvSpPr>
        <p:spPr bwMode="auto">
          <a:xfrm>
            <a:off x="104626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32" name="Line 25"/>
          <p:cNvSpPr>
            <a:spLocks noChangeShapeType="1"/>
          </p:cNvSpPr>
          <p:nvPr/>
        </p:nvSpPr>
        <p:spPr bwMode="auto">
          <a:xfrm>
            <a:off x="8837084" y="2754384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125884" y="3306409"/>
            <a:ext cx="1422400" cy="1707832"/>
            <a:chOff x="3456" y="1920"/>
            <a:chExt cx="672" cy="891"/>
          </a:xfrm>
        </p:grpSpPr>
        <p:sp>
          <p:nvSpPr>
            <p:cNvPr id="34864" name="Rectangle 27"/>
            <p:cNvSpPr>
              <a:spLocks noChangeArrowheads="1"/>
            </p:cNvSpPr>
            <p:nvPr/>
          </p:nvSpPr>
          <p:spPr bwMode="auto">
            <a:xfrm>
              <a:off x="3456" y="1920"/>
              <a:ext cx="672" cy="86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4865" name="Text Box 28"/>
            <p:cNvSpPr txBox="1">
              <a:spLocks noChangeArrowheads="1"/>
            </p:cNvSpPr>
            <p:nvPr/>
          </p:nvSpPr>
          <p:spPr bwMode="auto">
            <a:xfrm>
              <a:off x="3481" y="1920"/>
              <a:ext cx="510" cy="8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>
                  <a:solidFill>
                    <a:srgbClr val="0033CC"/>
                  </a:solidFill>
                  <a:ea typeface="宋体" charset="-122"/>
                </a:rPr>
                <a:t>Payroll_VM</a:t>
              </a:r>
              <a:endParaRPr lang="en-US" altLang="zh-CN" sz="1500">
                <a:ea typeface="宋体" charset="-122"/>
              </a:endParaRPr>
            </a:p>
            <a:p>
              <a:pPr algn="ctr"/>
              <a:endParaRPr lang="en-US" altLang="zh-CN" sz="1500">
                <a:ea typeface="宋体" charset="-122"/>
              </a:endParaRPr>
            </a:p>
            <a:p>
              <a:pPr algn="ctr"/>
              <a:r>
                <a:rPr lang="en-US" altLang="zh-CN" sz="1500">
                  <a:ea typeface="宋体" charset="-122"/>
                </a:rPr>
                <a:t>View_5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View_6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: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Macro_3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Macro_4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9649884" y="3306410"/>
            <a:ext cx="1524000" cy="1656080"/>
            <a:chOff x="4176" y="1920"/>
            <a:chExt cx="720" cy="864"/>
          </a:xfrm>
        </p:grpSpPr>
        <p:sp>
          <p:nvSpPr>
            <p:cNvPr id="34862" name="Rectangle 30"/>
            <p:cNvSpPr>
              <a:spLocks noChangeArrowheads="1"/>
            </p:cNvSpPr>
            <p:nvPr/>
          </p:nvSpPr>
          <p:spPr bwMode="auto">
            <a:xfrm>
              <a:off x="4176" y="1920"/>
              <a:ext cx="720" cy="864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4863" name="Text Box 31"/>
            <p:cNvSpPr txBox="1">
              <a:spLocks noChangeArrowheads="1"/>
            </p:cNvSpPr>
            <p:nvPr/>
          </p:nvSpPr>
          <p:spPr bwMode="auto">
            <a:xfrm>
              <a:off x="4176" y="1920"/>
              <a:ext cx="720" cy="86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solidFill>
                    <a:srgbClr val="0033CC"/>
                  </a:solidFill>
                  <a:ea typeface="宋体" charset="-122"/>
                </a:rPr>
                <a:t>Payroll_Tab</a:t>
              </a:r>
              <a:endParaRPr lang="en-US" altLang="zh-CN" sz="1500">
                <a:ea typeface="宋体" charset="-122"/>
              </a:endParaRPr>
            </a:p>
            <a:p>
              <a:pPr algn="ctr"/>
              <a:endParaRPr lang="en-US" altLang="zh-CN" sz="1500">
                <a:ea typeface="宋体" charset="-122"/>
              </a:endParaRPr>
            </a:p>
            <a:p>
              <a:pPr algn="ctr"/>
              <a:r>
                <a:rPr lang="en-US" altLang="zh-CN" sz="1500">
                  <a:ea typeface="宋体" charset="-122"/>
                </a:rPr>
                <a:t>Table_5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Table_6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Table_7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Table_8</a:t>
              </a:r>
            </a:p>
            <a:p>
              <a:pPr algn="ctr"/>
              <a:endParaRPr lang="en-US" altLang="zh-CN" sz="1500">
                <a:ea typeface="宋体" charset="-122"/>
              </a:endParaRPr>
            </a:p>
          </p:txBody>
        </p:sp>
      </p:grpSp>
      <p:sp>
        <p:nvSpPr>
          <p:cNvPr id="34835" name="Text Box 32"/>
          <p:cNvSpPr txBox="1">
            <a:spLocks noChangeArrowheads="1"/>
          </p:cNvSpPr>
          <p:nvPr/>
        </p:nvSpPr>
        <p:spPr bwMode="auto">
          <a:xfrm>
            <a:off x="810684" y="3306411"/>
            <a:ext cx="1422400" cy="35460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pPr algn="ctr"/>
            <a:r>
              <a:rPr lang="en-US" altLang="zh-CN" sz="1500">
                <a:ea typeface="宋体" charset="-122"/>
              </a:rPr>
              <a:t>HR_Users</a:t>
            </a:r>
          </a:p>
        </p:txBody>
      </p:sp>
      <p:sp>
        <p:nvSpPr>
          <p:cNvPr id="34836" name="Line 33"/>
          <p:cNvSpPr>
            <a:spLocks noChangeShapeType="1"/>
          </p:cNvSpPr>
          <p:nvPr/>
        </p:nvSpPr>
        <p:spPr bwMode="auto">
          <a:xfrm>
            <a:off x="14202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37" name="Text Box 34"/>
          <p:cNvSpPr txBox="1">
            <a:spLocks noChangeArrowheads="1"/>
          </p:cNvSpPr>
          <p:nvPr/>
        </p:nvSpPr>
        <p:spPr bwMode="auto">
          <a:xfrm>
            <a:off x="1117600" y="4232205"/>
            <a:ext cx="1119717" cy="350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Mike</a:t>
            </a:r>
          </a:p>
        </p:txBody>
      </p:sp>
      <p:sp>
        <p:nvSpPr>
          <p:cNvPr id="34838" name="Line 35"/>
          <p:cNvSpPr>
            <a:spLocks noChangeShapeType="1"/>
          </p:cNvSpPr>
          <p:nvPr/>
        </p:nvSpPr>
        <p:spPr bwMode="auto">
          <a:xfrm>
            <a:off x="910167" y="3668678"/>
            <a:ext cx="0" cy="1845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39" name="Text Box 36"/>
          <p:cNvSpPr txBox="1">
            <a:spLocks noChangeArrowheads="1"/>
          </p:cNvSpPr>
          <p:nvPr/>
        </p:nvSpPr>
        <p:spPr bwMode="auto">
          <a:xfrm>
            <a:off x="1117600" y="3766433"/>
            <a:ext cx="1117600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Christer</a:t>
            </a:r>
          </a:p>
        </p:txBody>
      </p:sp>
      <p:sp>
        <p:nvSpPr>
          <p:cNvPr id="34840" name="Line 37"/>
          <p:cNvSpPr>
            <a:spLocks noChangeShapeType="1"/>
          </p:cNvSpPr>
          <p:nvPr/>
        </p:nvSpPr>
        <p:spPr bwMode="auto">
          <a:xfrm>
            <a:off x="912285" y="3950441"/>
            <a:ext cx="2053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41" name="Line 38"/>
          <p:cNvSpPr>
            <a:spLocks noChangeShapeType="1"/>
          </p:cNvSpPr>
          <p:nvPr/>
        </p:nvSpPr>
        <p:spPr bwMode="auto">
          <a:xfrm>
            <a:off x="912284" y="4410464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42" name="Text Box 39"/>
          <p:cNvSpPr txBox="1">
            <a:spLocks noChangeArrowheads="1"/>
          </p:cNvSpPr>
          <p:nvPr/>
        </p:nvSpPr>
        <p:spPr bwMode="auto">
          <a:xfrm>
            <a:off x="1117600" y="4692227"/>
            <a:ext cx="1117600" cy="350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Samira</a:t>
            </a:r>
          </a:p>
        </p:txBody>
      </p:sp>
      <p:sp>
        <p:nvSpPr>
          <p:cNvPr id="34843" name="Line 40"/>
          <p:cNvSpPr>
            <a:spLocks noChangeShapeType="1"/>
          </p:cNvSpPr>
          <p:nvPr/>
        </p:nvSpPr>
        <p:spPr bwMode="auto">
          <a:xfrm>
            <a:off x="914400" y="4876236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44" name="Text Box 41"/>
          <p:cNvSpPr txBox="1">
            <a:spLocks noChangeArrowheads="1"/>
          </p:cNvSpPr>
          <p:nvPr/>
        </p:nvSpPr>
        <p:spPr bwMode="auto">
          <a:xfrm>
            <a:off x="6500284" y="3306411"/>
            <a:ext cx="1422400" cy="35460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pPr algn="ctr"/>
            <a:r>
              <a:rPr lang="en-US" altLang="zh-CN" sz="1500">
                <a:ea typeface="宋体" charset="-122"/>
              </a:rPr>
              <a:t>PY_Users</a:t>
            </a:r>
          </a:p>
        </p:txBody>
      </p:sp>
      <p:sp>
        <p:nvSpPr>
          <p:cNvPr id="34845" name="Line 42"/>
          <p:cNvSpPr>
            <a:spLocks noChangeShapeType="1"/>
          </p:cNvSpPr>
          <p:nvPr/>
        </p:nvSpPr>
        <p:spPr bwMode="auto">
          <a:xfrm>
            <a:off x="71098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46" name="Text Box 43"/>
          <p:cNvSpPr txBox="1">
            <a:spLocks noChangeArrowheads="1"/>
          </p:cNvSpPr>
          <p:nvPr/>
        </p:nvSpPr>
        <p:spPr bwMode="auto">
          <a:xfrm>
            <a:off x="6805085" y="4226455"/>
            <a:ext cx="1018116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Brian</a:t>
            </a:r>
          </a:p>
        </p:txBody>
      </p:sp>
      <p:sp>
        <p:nvSpPr>
          <p:cNvPr id="34847" name="Line 44"/>
          <p:cNvSpPr>
            <a:spLocks noChangeShapeType="1"/>
          </p:cNvSpPr>
          <p:nvPr/>
        </p:nvSpPr>
        <p:spPr bwMode="auto">
          <a:xfrm>
            <a:off x="6599767" y="3668678"/>
            <a:ext cx="0" cy="1845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601885" y="3766433"/>
            <a:ext cx="1221316" cy="350766"/>
            <a:chOff x="96" y="2208"/>
            <a:chExt cx="519" cy="183"/>
          </a:xfrm>
        </p:grpSpPr>
        <p:sp>
          <p:nvSpPr>
            <p:cNvPr id="34860" name="Text Box 46"/>
            <p:cNvSpPr txBox="1">
              <a:spLocks noChangeArrowheads="1"/>
            </p:cNvSpPr>
            <p:nvPr/>
          </p:nvSpPr>
          <p:spPr bwMode="auto">
            <a:xfrm>
              <a:off x="192" y="2208"/>
              <a:ext cx="423" cy="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Gennar</a:t>
              </a:r>
            </a:p>
          </p:txBody>
        </p:sp>
        <p:sp>
          <p:nvSpPr>
            <p:cNvPr id="34861" name="Line 47"/>
            <p:cNvSpPr>
              <a:spLocks noChangeShapeType="1"/>
            </p:cNvSpPr>
            <p:nvPr/>
          </p:nvSpPr>
          <p:spPr bwMode="auto">
            <a:xfrm>
              <a:off x="96" y="23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49" name="Line 48"/>
          <p:cNvSpPr>
            <a:spLocks noChangeShapeType="1"/>
          </p:cNvSpPr>
          <p:nvPr/>
        </p:nvSpPr>
        <p:spPr bwMode="auto">
          <a:xfrm>
            <a:off x="6601884" y="4410464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6601885" y="4686477"/>
            <a:ext cx="1221316" cy="350766"/>
            <a:chOff x="96" y="2592"/>
            <a:chExt cx="519" cy="183"/>
          </a:xfrm>
        </p:grpSpPr>
        <p:sp>
          <p:nvSpPr>
            <p:cNvPr id="34858" name="Text Box 50"/>
            <p:cNvSpPr txBox="1">
              <a:spLocks noChangeArrowheads="1"/>
            </p:cNvSpPr>
            <p:nvPr/>
          </p:nvSpPr>
          <p:spPr bwMode="auto">
            <a:xfrm>
              <a:off x="192" y="2592"/>
              <a:ext cx="423" cy="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Mauro</a:t>
              </a:r>
            </a:p>
          </p:txBody>
        </p:sp>
        <p:sp>
          <p:nvSpPr>
            <p:cNvPr id="34859" name="Line 51"/>
            <p:cNvSpPr>
              <a:spLocks noChangeShapeType="1"/>
            </p:cNvSpPr>
            <p:nvPr/>
          </p:nvSpPr>
          <p:spPr bwMode="auto">
            <a:xfrm>
              <a:off x="96" y="26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51" name="Line 52"/>
          <p:cNvSpPr>
            <a:spLocks noChangeShapeType="1"/>
          </p:cNvSpPr>
          <p:nvPr/>
        </p:nvSpPr>
        <p:spPr bwMode="auto">
          <a:xfrm>
            <a:off x="6093884" y="1282313"/>
            <a:ext cx="0" cy="8280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52" name="Text Box 53"/>
          <p:cNvSpPr txBox="1">
            <a:spLocks noChangeArrowheads="1"/>
          </p:cNvSpPr>
          <p:nvPr/>
        </p:nvSpPr>
        <p:spPr bwMode="auto">
          <a:xfrm>
            <a:off x="4976284" y="1466322"/>
            <a:ext cx="2133600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SYSDBA</a:t>
            </a:r>
          </a:p>
        </p:txBody>
      </p:sp>
      <p:sp>
        <p:nvSpPr>
          <p:cNvPr id="34853" name="Line 54"/>
          <p:cNvSpPr>
            <a:spLocks noChangeShapeType="1"/>
          </p:cNvSpPr>
          <p:nvPr/>
        </p:nvSpPr>
        <p:spPr bwMode="auto">
          <a:xfrm>
            <a:off x="2334684" y="2110353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54" name="Text Box 55"/>
          <p:cNvSpPr txBox="1">
            <a:spLocks noChangeArrowheads="1"/>
          </p:cNvSpPr>
          <p:nvPr/>
        </p:nvSpPr>
        <p:spPr bwMode="auto">
          <a:xfrm>
            <a:off x="2131485" y="2386366"/>
            <a:ext cx="2101849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r>
              <a:rPr lang="en-US" altLang="zh-CN" sz="1500">
                <a:ea typeface="宋体" charset="-122"/>
              </a:rPr>
              <a:t>Human_Resources</a:t>
            </a:r>
          </a:p>
        </p:txBody>
      </p:sp>
      <p:sp>
        <p:nvSpPr>
          <p:cNvPr id="34855" name="Line 56"/>
          <p:cNvSpPr>
            <a:spLocks noChangeShapeType="1"/>
          </p:cNvSpPr>
          <p:nvPr/>
        </p:nvSpPr>
        <p:spPr bwMode="auto">
          <a:xfrm>
            <a:off x="3147484" y="2110353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4856" name="Text Box 57"/>
          <p:cNvSpPr txBox="1">
            <a:spLocks noChangeArrowheads="1"/>
          </p:cNvSpPr>
          <p:nvPr/>
        </p:nvSpPr>
        <p:spPr bwMode="auto">
          <a:xfrm>
            <a:off x="7719484" y="2386366"/>
            <a:ext cx="2133600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Payroll</a:t>
            </a:r>
          </a:p>
        </p:txBody>
      </p:sp>
      <p:sp>
        <p:nvSpPr>
          <p:cNvPr id="34857" name="Line 58"/>
          <p:cNvSpPr>
            <a:spLocks noChangeShapeType="1"/>
          </p:cNvSpPr>
          <p:nvPr/>
        </p:nvSpPr>
        <p:spPr bwMode="auto">
          <a:xfrm>
            <a:off x="8837084" y="2110353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5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09" grpId="0"/>
      <p:bldP spid="1239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029884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The GIVE Statement and Access Rights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2436285" y="5882535"/>
            <a:ext cx="5894916" cy="9491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pPr>
              <a:tabLst>
                <a:tab pos="5412319" algn="l"/>
              </a:tabLst>
            </a:pPr>
            <a:r>
              <a:rPr lang="en-US" altLang="zh-CN">
                <a:ea typeface="宋体" charset="-122"/>
              </a:rPr>
              <a:t>.LOGON sysdba, password;</a:t>
            </a:r>
          </a:p>
          <a:p>
            <a:pPr>
              <a:tabLst>
                <a:tab pos="5412319" algn="l"/>
              </a:tabLst>
            </a:pPr>
            <a:endParaRPr lang="en-US" altLang="zh-CN">
              <a:ea typeface="宋体" charset="-122"/>
            </a:endParaRPr>
          </a:p>
          <a:p>
            <a:pPr>
              <a:tabLst>
                <a:tab pos="5412319" algn="l"/>
              </a:tabLst>
            </a:pPr>
            <a:r>
              <a:rPr lang="en-US" altLang="zh-CN">
                <a:solidFill>
                  <a:srgbClr val="0000CC"/>
                </a:solidFill>
                <a:ea typeface="宋体" charset="-122"/>
              </a:rPr>
              <a:t>GIVE Jennifer TO HR_users;</a:t>
            </a: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420284" y="3030397"/>
            <a:ext cx="325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31474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46714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3147484" y="2754384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37884" y="3306409"/>
            <a:ext cx="1320800" cy="1707832"/>
            <a:chOff x="1200" y="1920"/>
            <a:chExt cx="624" cy="891"/>
          </a:xfrm>
        </p:grpSpPr>
        <p:sp>
          <p:nvSpPr>
            <p:cNvPr id="35902" name="Rectangle 10"/>
            <p:cNvSpPr>
              <a:spLocks noChangeArrowheads="1"/>
            </p:cNvSpPr>
            <p:nvPr/>
          </p:nvSpPr>
          <p:spPr bwMode="auto">
            <a:xfrm>
              <a:off x="1200" y="1920"/>
              <a:ext cx="624" cy="86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5903" name="Text Box 11"/>
            <p:cNvSpPr txBox="1">
              <a:spLocks noChangeArrowheads="1"/>
            </p:cNvSpPr>
            <p:nvPr/>
          </p:nvSpPr>
          <p:spPr bwMode="auto">
            <a:xfrm>
              <a:off x="1264" y="1920"/>
              <a:ext cx="417" cy="8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>
                  <a:solidFill>
                    <a:srgbClr val="0033CC"/>
                  </a:solidFill>
                  <a:ea typeface="宋体" charset="-122"/>
                </a:rPr>
                <a:t>HR_VM</a:t>
              </a:r>
              <a:endParaRPr lang="en-US" altLang="zh-CN" sz="1500">
                <a:ea typeface="宋体" charset="-122"/>
              </a:endParaRPr>
            </a:p>
            <a:p>
              <a:pPr algn="ctr"/>
              <a:endParaRPr lang="en-US" altLang="zh-CN" sz="1500">
                <a:ea typeface="宋体" charset="-122"/>
              </a:endParaRPr>
            </a:p>
            <a:p>
              <a:pPr algn="ctr"/>
              <a:r>
                <a:rPr lang="en-US" altLang="zh-CN" sz="1500">
                  <a:ea typeface="宋体" charset="-122"/>
                </a:rPr>
                <a:t>View_1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View_2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: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Macro_1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Macro_2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960284" y="3306409"/>
            <a:ext cx="1524000" cy="1707832"/>
            <a:chOff x="1872" y="1920"/>
            <a:chExt cx="720" cy="891"/>
          </a:xfrm>
        </p:grpSpPr>
        <p:sp>
          <p:nvSpPr>
            <p:cNvPr id="35900" name="Rectangle 13"/>
            <p:cNvSpPr>
              <a:spLocks noChangeArrowheads="1"/>
            </p:cNvSpPr>
            <p:nvPr/>
          </p:nvSpPr>
          <p:spPr bwMode="auto">
            <a:xfrm>
              <a:off x="1872" y="1920"/>
              <a:ext cx="720" cy="86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5901" name="Text Box 14"/>
            <p:cNvSpPr txBox="1">
              <a:spLocks noChangeArrowheads="1"/>
            </p:cNvSpPr>
            <p:nvPr/>
          </p:nvSpPr>
          <p:spPr bwMode="auto">
            <a:xfrm>
              <a:off x="1968" y="1920"/>
              <a:ext cx="373" cy="8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>
                  <a:solidFill>
                    <a:srgbClr val="0033CC"/>
                  </a:solidFill>
                  <a:ea typeface="宋体" charset="-122"/>
                </a:rPr>
                <a:t>HR_Tab</a:t>
              </a:r>
              <a:endParaRPr lang="en-US" altLang="zh-CN" sz="1500">
                <a:ea typeface="宋体" charset="-122"/>
              </a:endParaRPr>
            </a:p>
            <a:p>
              <a:pPr algn="ctr"/>
              <a:endParaRPr lang="en-US" altLang="zh-CN" sz="1500">
                <a:ea typeface="宋体" charset="-122"/>
              </a:endParaRPr>
            </a:p>
            <a:p>
              <a:pPr algn="ctr"/>
              <a:r>
                <a:rPr lang="en-US" altLang="zh-CN" sz="1500">
                  <a:ea typeface="宋体" charset="-122"/>
                </a:rPr>
                <a:t>Table_1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Table_2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Table_3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Table_4</a:t>
              </a:r>
            </a:p>
            <a:p>
              <a:pPr algn="ctr"/>
              <a:endParaRPr lang="en-US" altLang="zh-CN" sz="1500">
                <a:ea typeface="宋体" charset="-122"/>
              </a:endParaRPr>
            </a:p>
          </p:txBody>
        </p:sp>
      </p:grpSp>
      <p:sp>
        <p:nvSpPr>
          <p:cNvPr id="35850" name="Line 15"/>
          <p:cNvSpPr>
            <a:spLocks noChangeShapeType="1"/>
          </p:cNvSpPr>
          <p:nvPr/>
        </p:nvSpPr>
        <p:spPr bwMode="auto">
          <a:xfrm>
            <a:off x="7109884" y="3030397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51" name="Line 16"/>
          <p:cNvSpPr>
            <a:spLocks noChangeShapeType="1"/>
          </p:cNvSpPr>
          <p:nvPr/>
        </p:nvSpPr>
        <p:spPr bwMode="auto">
          <a:xfrm>
            <a:off x="88370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52" name="Line 17"/>
          <p:cNvSpPr>
            <a:spLocks noChangeShapeType="1"/>
          </p:cNvSpPr>
          <p:nvPr/>
        </p:nvSpPr>
        <p:spPr bwMode="auto">
          <a:xfrm>
            <a:off x="104626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53" name="Line 18"/>
          <p:cNvSpPr>
            <a:spLocks noChangeShapeType="1"/>
          </p:cNvSpPr>
          <p:nvPr/>
        </p:nvSpPr>
        <p:spPr bwMode="auto">
          <a:xfrm>
            <a:off x="8837084" y="2754384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125884" y="3306409"/>
            <a:ext cx="1422400" cy="1707832"/>
            <a:chOff x="3456" y="1920"/>
            <a:chExt cx="672" cy="891"/>
          </a:xfrm>
        </p:grpSpPr>
        <p:sp>
          <p:nvSpPr>
            <p:cNvPr id="35898" name="Rectangle 20"/>
            <p:cNvSpPr>
              <a:spLocks noChangeArrowheads="1"/>
            </p:cNvSpPr>
            <p:nvPr/>
          </p:nvSpPr>
          <p:spPr bwMode="auto">
            <a:xfrm>
              <a:off x="3456" y="1920"/>
              <a:ext cx="672" cy="86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5899" name="Text Box 21"/>
            <p:cNvSpPr txBox="1">
              <a:spLocks noChangeArrowheads="1"/>
            </p:cNvSpPr>
            <p:nvPr/>
          </p:nvSpPr>
          <p:spPr bwMode="auto">
            <a:xfrm>
              <a:off x="3481" y="1920"/>
              <a:ext cx="510" cy="8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>
                  <a:solidFill>
                    <a:srgbClr val="0033CC"/>
                  </a:solidFill>
                  <a:ea typeface="宋体" charset="-122"/>
                </a:rPr>
                <a:t>Payroll_VM</a:t>
              </a:r>
              <a:endParaRPr lang="en-US" altLang="zh-CN" sz="1500">
                <a:ea typeface="宋体" charset="-122"/>
              </a:endParaRPr>
            </a:p>
            <a:p>
              <a:pPr algn="ctr"/>
              <a:endParaRPr lang="en-US" altLang="zh-CN" sz="1500">
                <a:ea typeface="宋体" charset="-122"/>
              </a:endParaRPr>
            </a:p>
            <a:p>
              <a:pPr algn="ctr"/>
              <a:r>
                <a:rPr lang="en-US" altLang="zh-CN" sz="1500">
                  <a:ea typeface="宋体" charset="-122"/>
                </a:rPr>
                <a:t>View_5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View_6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: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Macro_3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Macro_4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649884" y="3306410"/>
            <a:ext cx="1524000" cy="1656080"/>
            <a:chOff x="4176" y="1920"/>
            <a:chExt cx="720" cy="864"/>
          </a:xfrm>
        </p:grpSpPr>
        <p:sp>
          <p:nvSpPr>
            <p:cNvPr id="35896" name="Rectangle 23"/>
            <p:cNvSpPr>
              <a:spLocks noChangeArrowheads="1"/>
            </p:cNvSpPr>
            <p:nvPr/>
          </p:nvSpPr>
          <p:spPr bwMode="auto">
            <a:xfrm>
              <a:off x="4176" y="1920"/>
              <a:ext cx="720" cy="864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5897" name="Text Box 24"/>
            <p:cNvSpPr txBox="1">
              <a:spLocks noChangeArrowheads="1"/>
            </p:cNvSpPr>
            <p:nvPr/>
          </p:nvSpPr>
          <p:spPr bwMode="auto">
            <a:xfrm>
              <a:off x="4176" y="1920"/>
              <a:ext cx="720" cy="86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solidFill>
                    <a:srgbClr val="0033CC"/>
                  </a:solidFill>
                  <a:ea typeface="宋体" charset="-122"/>
                </a:rPr>
                <a:t>Payroll_Tab</a:t>
              </a:r>
              <a:endParaRPr lang="en-US" altLang="zh-CN" sz="1500">
                <a:ea typeface="宋体" charset="-122"/>
              </a:endParaRPr>
            </a:p>
            <a:p>
              <a:pPr algn="ctr"/>
              <a:endParaRPr lang="en-US" altLang="zh-CN" sz="1500">
                <a:ea typeface="宋体" charset="-122"/>
              </a:endParaRPr>
            </a:p>
            <a:p>
              <a:pPr algn="ctr"/>
              <a:r>
                <a:rPr lang="en-US" altLang="zh-CN" sz="1500">
                  <a:ea typeface="宋体" charset="-122"/>
                </a:rPr>
                <a:t>Table_5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Table_6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Table_7</a:t>
              </a:r>
            </a:p>
            <a:p>
              <a:pPr algn="ctr"/>
              <a:r>
                <a:rPr lang="en-US" altLang="zh-CN" sz="1500">
                  <a:ea typeface="宋体" charset="-122"/>
                </a:rPr>
                <a:t>Table_8</a:t>
              </a:r>
            </a:p>
            <a:p>
              <a:pPr algn="ctr"/>
              <a:endParaRPr lang="en-US" altLang="zh-CN" sz="1500">
                <a:ea typeface="宋体" charset="-122"/>
              </a:endParaRPr>
            </a:p>
          </p:txBody>
        </p:sp>
      </p:grpSp>
      <p:sp>
        <p:nvSpPr>
          <p:cNvPr id="35856" name="Text Box 25"/>
          <p:cNvSpPr txBox="1">
            <a:spLocks noChangeArrowheads="1"/>
          </p:cNvSpPr>
          <p:nvPr/>
        </p:nvSpPr>
        <p:spPr bwMode="auto">
          <a:xfrm>
            <a:off x="810684" y="3306411"/>
            <a:ext cx="1422400" cy="35460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pPr algn="ctr"/>
            <a:r>
              <a:rPr lang="en-US" altLang="zh-CN" sz="1500">
                <a:ea typeface="宋体" charset="-122"/>
              </a:rPr>
              <a:t>HR_Users</a:t>
            </a:r>
          </a:p>
        </p:txBody>
      </p:sp>
      <p:sp>
        <p:nvSpPr>
          <p:cNvPr id="35857" name="Line 26"/>
          <p:cNvSpPr>
            <a:spLocks noChangeShapeType="1"/>
          </p:cNvSpPr>
          <p:nvPr/>
        </p:nvSpPr>
        <p:spPr bwMode="auto">
          <a:xfrm>
            <a:off x="14202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58" name="Text Box 27"/>
          <p:cNvSpPr txBox="1">
            <a:spLocks noChangeArrowheads="1"/>
          </p:cNvSpPr>
          <p:nvPr/>
        </p:nvSpPr>
        <p:spPr bwMode="auto">
          <a:xfrm>
            <a:off x="1117600" y="4232205"/>
            <a:ext cx="1119717" cy="350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Mike</a:t>
            </a:r>
          </a:p>
        </p:txBody>
      </p:sp>
      <p:sp>
        <p:nvSpPr>
          <p:cNvPr id="35859" name="Line 28"/>
          <p:cNvSpPr>
            <a:spLocks noChangeShapeType="1"/>
          </p:cNvSpPr>
          <p:nvPr/>
        </p:nvSpPr>
        <p:spPr bwMode="auto">
          <a:xfrm>
            <a:off x="910167" y="3668678"/>
            <a:ext cx="0" cy="1845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60" name="Text Box 29"/>
          <p:cNvSpPr txBox="1">
            <a:spLocks noChangeArrowheads="1"/>
          </p:cNvSpPr>
          <p:nvPr/>
        </p:nvSpPr>
        <p:spPr bwMode="auto">
          <a:xfrm>
            <a:off x="1117600" y="3766433"/>
            <a:ext cx="1117600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Christer</a:t>
            </a:r>
          </a:p>
        </p:txBody>
      </p:sp>
      <p:sp>
        <p:nvSpPr>
          <p:cNvPr id="35861" name="Line 30"/>
          <p:cNvSpPr>
            <a:spLocks noChangeShapeType="1"/>
          </p:cNvSpPr>
          <p:nvPr/>
        </p:nvSpPr>
        <p:spPr bwMode="auto">
          <a:xfrm>
            <a:off x="912285" y="3950441"/>
            <a:ext cx="2053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62" name="Line 31"/>
          <p:cNvSpPr>
            <a:spLocks noChangeShapeType="1"/>
          </p:cNvSpPr>
          <p:nvPr/>
        </p:nvSpPr>
        <p:spPr bwMode="auto">
          <a:xfrm>
            <a:off x="912284" y="4410464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63" name="Text Box 32"/>
          <p:cNvSpPr txBox="1">
            <a:spLocks noChangeArrowheads="1"/>
          </p:cNvSpPr>
          <p:nvPr/>
        </p:nvSpPr>
        <p:spPr bwMode="auto">
          <a:xfrm>
            <a:off x="1117600" y="4692227"/>
            <a:ext cx="1117600" cy="350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Samira</a:t>
            </a:r>
          </a:p>
        </p:txBody>
      </p:sp>
      <p:sp>
        <p:nvSpPr>
          <p:cNvPr id="35864" name="Line 33"/>
          <p:cNvSpPr>
            <a:spLocks noChangeShapeType="1"/>
          </p:cNvSpPr>
          <p:nvPr/>
        </p:nvSpPr>
        <p:spPr bwMode="auto">
          <a:xfrm>
            <a:off x="914400" y="4876236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65" name="Text Box 34"/>
          <p:cNvSpPr txBox="1">
            <a:spLocks noChangeArrowheads="1"/>
          </p:cNvSpPr>
          <p:nvPr/>
        </p:nvSpPr>
        <p:spPr bwMode="auto">
          <a:xfrm>
            <a:off x="6500284" y="3306411"/>
            <a:ext cx="1422400" cy="35460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pPr algn="ctr"/>
            <a:r>
              <a:rPr lang="en-US" altLang="zh-CN" sz="1500">
                <a:ea typeface="宋体" charset="-122"/>
              </a:rPr>
              <a:t>PY_Users</a:t>
            </a:r>
          </a:p>
        </p:txBody>
      </p:sp>
      <p:sp>
        <p:nvSpPr>
          <p:cNvPr id="35866" name="Line 35"/>
          <p:cNvSpPr>
            <a:spLocks noChangeShapeType="1"/>
          </p:cNvSpPr>
          <p:nvPr/>
        </p:nvSpPr>
        <p:spPr bwMode="auto">
          <a:xfrm>
            <a:off x="7109884" y="3030397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67" name="Text Box 36"/>
          <p:cNvSpPr txBox="1">
            <a:spLocks noChangeArrowheads="1"/>
          </p:cNvSpPr>
          <p:nvPr/>
        </p:nvSpPr>
        <p:spPr bwMode="auto">
          <a:xfrm>
            <a:off x="6805085" y="4226455"/>
            <a:ext cx="1018116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Brian</a:t>
            </a:r>
          </a:p>
        </p:txBody>
      </p:sp>
      <p:sp>
        <p:nvSpPr>
          <p:cNvPr id="35868" name="Line 37"/>
          <p:cNvSpPr>
            <a:spLocks noChangeShapeType="1"/>
          </p:cNvSpPr>
          <p:nvPr/>
        </p:nvSpPr>
        <p:spPr bwMode="auto">
          <a:xfrm>
            <a:off x="6599767" y="3668678"/>
            <a:ext cx="0" cy="1845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01885" y="3766433"/>
            <a:ext cx="1221316" cy="350766"/>
            <a:chOff x="96" y="2208"/>
            <a:chExt cx="519" cy="183"/>
          </a:xfrm>
        </p:grpSpPr>
        <p:sp>
          <p:nvSpPr>
            <p:cNvPr id="35894" name="Text Box 39"/>
            <p:cNvSpPr txBox="1">
              <a:spLocks noChangeArrowheads="1"/>
            </p:cNvSpPr>
            <p:nvPr/>
          </p:nvSpPr>
          <p:spPr bwMode="auto">
            <a:xfrm>
              <a:off x="192" y="2208"/>
              <a:ext cx="423" cy="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Gennar</a:t>
              </a:r>
            </a:p>
          </p:txBody>
        </p:sp>
        <p:sp>
          <p:nvSpPr>
            <p:cNvPr id="35895" name="Line 40"/>
            <p:cNvSpPr>
              <a:spLocks noChangeShapeType="1"/>
            </p:cNvSpPr>
            <p:nvPr/>
          </p:nvSpPr>
          <p:spPr bwMode="auto">
            <a:xfrm>
              <a:off x="96" y="23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70" name="Line 41"/>
          <p:cNvSpPr>
            <a:spLocks noChangeShapeType="1"/>
          </p:cNvSpPr>
          <p:nvPr/>
        </p:nvSpPr>
        <p:spPr bwMode="auto">
          <a:xfrm>
            <a:off x="6601884" y="4410464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601885" y="4686477"/>
            <a:ext cx="1221316" cy="350766"/>
            <a:chOff x="96" y="2592"/>
            <a:chExt cx="519" cy="183"/>
          </a:xfrm>
        </p:grpSpPr>
        <p:sp>
          <p:nvSpPr>
            <p:cNvPr id="35892" name="Text Box 43"/>
            <p:cNvSpPr txBox="1">
              <a:spLocks noChangeArrowheads="1"/>
            </p:cNvSpPr>
            <p:nvPr/>
          </p:nvSpPr>
          <p:spPr bwMode="auto">
            <a:xfrm>
              <a:off x="192" y="2592"/>
              <a:ext cx="423" cy="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ea typeface="宋体" charset="-122"/>
                </a:rPr>
                <a:t>Mauro</a:t>
              </a:r>
            </a:p>
          </p:txBody>
        </p:sp>
        <p:sp>
          <p:nvSpPr>
            <p:cNvPr id="35893" name="Line 44"/>
            <p:cNvSpPr>
              <a:spLocks noChangeShapeType="1"/>
            </p:cNvSpPr>
            <p:nvPr/>
          </p:nvSpPr>
          <p:spPr bwMode="auto">
            <a:xfrm>
              <a:off x="96" y="26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72" name="Line 45"/>
          <p:cNvSpPr>
            <a:spLocks noChangeShapeType="1"/>
          </p:cNvSpPr>
          <p:nvPr/>
        </p:nvSpPr>
        <p:spPr bwMode="auto">
          <a:xfrm>
            <a:off x="6093884" y="1282313"/>
            <a:ext cx="0" cy="8280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73" name="Text Box 46"/>
          <p:cNvSpPr txBox="1">
            <a:spLocks noChangeArrowheads="1"/>
          </p:cNvSpPr>
          <p:nvPr/>
        </p:nvSpPr>
        <p:spPr bwMode="auto">
          <a:xfrm>
            <a:off x="4976284" y="1466322"/>
            <a:ext cx="2133600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SYSDBA</a:t>
            </a:r>
          </a:p>
        </p:txBody>
      </p:sp>
      <p:sp>
        <p:nvSpPr>
          <p:cNvPr id="35874" name="Line 47"/>
          <p:cNvSpPr>
            <a:spLocks noChangeShapeType="1"/>
          </p:cNvSpPr>
          <p:nvPr/>
        </p:nvSpPr>
        <p:spPr bwMode="auto">
          <a:xfrm>
            <a:off x="2334684" y="2110353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75" name="Text Box 48"/>
          <p:cNvSpPr txBox="1">
            <a:spLocks noChangeArrowheads="1"/>
          </p:cNvSpPr>
          <p:nvPr/>
        </p:nvSpPr>
        <p:spPr bwMode="auto">
          <a:xfrm>
            <a:off x="2131485" y="2386366"/>
            <a:ext cx="2101849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r>
              <a:rPr lang="en-US" altLang="zh-CN" sz="1500">
                <a:ea typeface="宋体" charset="-122"/>
              </a:rPr>
              <a:t>Human_Resources</a:t>
            </a:r>
          </a:p>
        </p:txBody>
      </p:sp>
      <p:sp>
        <p:nvSpPr>
          <p:cNvPr id="35876" name="Line 49"/>
          <p:cNvSpPr>
            <a:spLocks noChangeShapeType="1"/>
          </p:cNvSpPr>
          <p:nvPr/>
        </p:nvSpPr>
        <p:spPr bwMode="auto">
          <a:xfrm>
            <a:off x="3147484" y="2110353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77" name="Text Box 50"/>
          <p:cNvSpPr txBox="1">
            <a:spLocks noChangeArrowheads="1"/>
          </p:cNvSpPr>
          <p:nvPr/>
        </p:nvSpPr>
        <p:spPr bwMode="auto">
          <a:xfrm>
            <a:off x="7719484" y="2386366"/>
            <a:ext cx="2133600" cy="35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ea typeface="宋体" charset="-122"/>
              </a:rPr>
              <a:t>Payroll</a:t>
            </a:r>
          </a:p>
        </p:txBody>
      </p:sp>
      <p:sp>
        <p:nvSpPr>
          <p:cNvPr id="35878" name="Line 51"/>
          <p:cNvSpPr>
            <a:spLocks noChangeShapeType="1"/>
          </p:cNvSpPr>
          <p:nvPr/>
        </p:nvSpPr>
        <p:spPr bwMode="auto">
          <a:xfrm>
            <a:off x="8837084" y="2110353"/>
            <a:ext cx="0" cy="27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79" name="Text Box 52"/>
          <p:cNvSpPr txBox="1">
            <a:spLocks noChangeArrowheads="1"/>
          </p:cNvSpPr>
          <p:nvPr/>
        </p:nvSpPr>
        <p:spPr bwMode="auto">
          <a:xfrm>
            <a:off x="6805085" y="5146499"/>
            <a:ext cx="1018116" cy="350766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pPr algn="ctr"/>
            <a:r>
              <a:rPr lang="en-US" altLang="zh-CN" sz="1500">
                <a:solidFill>
                  <a:srgbClr val="0000CC"/>
                </a:solidFill>
                <a:ea typeface="宋体" charset="-122"/>
              </a:rPr>
              <a:t>Jennifer</a:t>
            </a:r>
          </a:p>
        </p:txBody>
      </p:sp>
      <p:sp>
        <p:nvSpPr>
          <p:cNvPr id="35880" name="Line 53"/>
          <p:cNvSpPr>
            <a:spLocks noChangeShapeType="1"/>
          </p:cNvSpPr>
          <p:nvPr/>
        </p:nvSpPr>
        <p:spPr bwMode="auto">
          <a:xfrm>
            <a:off x="6601884" y="5330508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912285" y="5146499"/>
            <a:ext cx="1322916" cy="350766"/>
            <a:chOff x="431" y="2685"/>
            <a:chExt cx="625" cy="183"/>
          </a:xfrm>
        </p:grpSpPr>
        <p:sp>
          <p:nvSpPr>
            <p:cNvPr id="35890" name="Text Box 55"/>
            <p:cNvSpPr txBox="1">
              <a:spLocks noChangeArrowheads="1"/>
            </p:cNvSpPr>
            <p:nvPr/>
          </p:nvSpPr>
          <p:spPr bwMode="auto">
            <a:xfrm>
              <a:off x="527" y="2685"/>
              <a:ext cx="529" cy="1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500">
                  <a:solidFill>
                    <a:srgbClr val="0000CC"/>
                  </a:solidFill>
                  <a:ea typeface="宋体" charset="-122"/>
                </a:rPr>
                <a:t>Jennifer</a:t>
              </a:r>
            </a:p>
          </p:txBody>
        </p:sp>
        <p:sp>
          <p:nvSpPr>
            <p:cNvPr id="35891" name="Line 56"/>
            <p:cNvSpPr>
              <a:spLocks noChangeShapeType="1"/>
            </p:cNvSpPr>
            <p:nvPr/>
          </p:nvSpPr>
          <p:spPr bwMode="auto">
            <a:xfrm>
              <a:off x="431" y="278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82" name="Line 57"/>
          <p:cNvSpPr>
            <a:spLocks noChangeShapeType="1"/>
          </p:cNvSpPr>
          <p:nvPr/>
        </p:nvSpPr>
        <p:spPr bwMode="auto">
          <a:xfrm flipH="1">
            <a:off x="2233084" y="5330508"/>
            <a:ext cx="41656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stealth" w="lg" len="med"/>
          </a:ln>
        </p:spPr>
        <p:txBody>
          <a:bodyPr wrap="none" lIns="116979" tIns="58490" rIns="116979" bIns="58490" anchor="ctr"/>
          <a:lstStyle/>
          <a:p>
            <a:endParaRPr lang="zh-CN" altLang="en-US"/>
          </a:p>
        </p:txBody>
      </p:sp>
      <p:sp>
        <p:nvSpPr>
          <p:cNvPr id="35883" name="Text Box 58"/>
          <p:cNvSpPr txBox="1">
            <a:spLocks noChangeArrowheads="1"/>
          </p:cNvSpPr>
          <p:nvPr/>
        </p:nvSpPr>
        <p:spPr bwMode="auto">
          <a:xfrm>
            <a:off x="8329084" y="5882535"/>
            <a:ext cx="3860800" cy="94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>
                <a:ea typeface="宋体" charset="-122"/>
              </a:rPr>
              <a:t>The GIVE command transfers ownership, but does not change any access rights.</a:t>
            </a:r>
          </a:p>
        </p:txBody>
      </p:sp>
      <p:sp>
        <p:nvSpPr>
          <p:cNvPr id="35884" name="Text Box 59"/>
          <p:cNvSpPr txBox="1">
            <a:spLocks noChangeArrowheads="1"/>
          </p:cNvSpPr>
          <p:nvPr/>
        </p:nvSpPr>
        <p:spPr bwMode="auto">
          <a:xfrm>
            <a:off x="302684" y="5974540"/>
            <a:ext cx="1655349" cy="67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6979" tIns="58490" rIns="116979" bIns="58490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  <a:ea typeface="宋体" charset="-122"/>
              </a:rPr>
              <a:t>NOT</a:t>
            </a:r>
          </a:p>
          <a:p>
            <a:pPr algn="ctr"/>
            <a:r>
              <a:rPr lang="en-US" altLang="zh-CN">
                <a:solidFill>
                  <a:srgbClr val="CC0000"/>
                </a:solidFill>
                <a:ea typeface="宋体" charset="-122"/>
              </a:rPr>
              <a:t>Recommended</a:t>
            </a:r>
          </a:p>
        </p:txBody>
      </p:sp>
      <p:sp>
        <p:nvSpPr>
          <p:cNvPr id="35885" name="Text Box 60"/>
          <p:cNvSpPr txBox="1">
            <a:spLocks noChangeArrowheads="1"/>
          </p:cNvSpPr>
          <p:nvPr/>
        </p:nvSpPr>
        <p:spPr bwMode="auto">
          <a:xfrm>
            <a:off x="3757084" y="5146499"/>
            <a:ext cx="683481" cy="3951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16979" tIns="58490" rIns="116979" bIns="58490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  <a:ea typeface="宋体" charset="-122"/>
              </a:rPr>
              <a:t>GIVE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302684" y="6879249"/>
            <a:ext cx="11887200" cy="1299563"/>
            <a:chOff x="143" y="3589"/>
            <a:chExt cx="5616" cy="678"/>
          </a:xfrm>
        </p:grpSpPr>
        <p:sp>
          <p:nvSpPr>
            <p:cNvPr id="35887" name="Text Box 62"/>
            <p:cNvSpPr txBox="1">
              <a:spLocks noChangeArrowheads="1"/>
            </p:cNvSpPr>
            <p:nvPr/>
          </p:nvSpPr>
          <p:spPr bwMode="auto">
            <a:xfrm>
              <a:off x="1151" y="3641"/>
              <a:ext cx="2785" cy="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412319" algn="l"/>
                </a:tabLst>
              </a:pPr>
              <a:r>
                <a:rPr lang="en-US" altLang="zh-CN">
                  <a:ea typeface="宋体" charset="-122"/>
                </a:rPr>
                <a:t>.LOGON sysdba, password;</a:t>
              </a:r>
            </a:p>
            <a:p>
              <a:pPr>
                <a:tabLst>
                  <a:tab pos="5412319" algn="l"/>
                </a:tabLst>
              </a:pPr>
              <a:endParaRPr lang="en-US" altLang="zh-CN">
                <a:ea typeface="宋体" charset="-122"/>
              </a:endParaRPr>
            </a:p>
            <a:p>
              <a:pPr>
                <a:tabLst>
                  <a:tab pos="5412319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DROP USER Jennifer ; </a:t>
              </a:r>
            </a:p>
            <a:p>
              <a:pPr>
                <a:tabLst>
                  <a:tab pos="5412319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CREATE USER Jennifer FROM HR_Users … ;</a:t>
              </a:r>
            </a:p>
          </p:txBody>
        </p:sp>
        <p:sp>
          <p:nvSpPr>
            <p:cNvPr id="35888" name="Text Box 63"/>
            <p:cNvSpPr txBox="1">
              <a:spLocks noChangeArrowheads="1"/>
            </p:cNvSpPr>
            <p:nvPr/>
          </p:nvSpPr>
          <p:spPr bwMode="auto">
            <a:xfrm>
              <a:off x="143" y="3837"/>
              <a:ext cx="758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Recommended</a:t>
              </a:r>
            </a:p>
          </p:txBody>
        </p:sp>
        <p:sp>
          <p:nvSpPr>
            <p:cNvPr id="35889" name="Text Box 64"/>
            <p:cNvSpPr txBox="1">
              <a:spLocks noChangeArrowheads="1"/>
            </p:cNvSpPr>
            <p:nvPr/>
          </p:nvSpPr>
          <p:spPr bwMode="auto">
            <a:xfrm>
              <a:off x="3935" y="3589"/>
              <a:ext cx="1824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 DROP will cause Jennifer’s access rights to be removed for Payroll_VM.  The CREATE will allow Jennifer to inherit access rights for HR_VM.</a:t>
              </a:r>
            </a:p>
          </p:txBody>
        </p:sp>
      </p:grpSp>
      <p:sp>
        <p:nvSpPr>
          <p:cNvPr id="6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0298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 and Views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2684" y="1380067"/>
            <a:ext cx="11887200" cy="6957837"/>
            <a:chOff x="144" y="720"/>
            <a:chExt cx="5616" cy="3630"/>
          </a:xfrm>
        </p:grpSpPr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144" y="720"/>
              <a:ext cx="5616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73684" indent="-373684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View names are fully expanded (resolved) at creation time.</a:t>
              </a:r>
            </a:p>
            <a:p>
              <a:pPr marL="373684" indent="-373684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The system checks access rights at creation time, and validates them again at execution time.</a:t>
              </a:r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240" y="1968"/>
              <a:ext cx="1488" cy="21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ON Table1 TO User2;</a:t>
              </a: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ON Table1 TO User2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WITH GRANT OPTION;</a:t>
              </a: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2064" y="1968"/>
              <a:ext cx="1632" cy="21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CREATE VIEW View1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AS SELECT …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FROM User1.Table1;</a:t>
              </a: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View1;</a:t>
              </a: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ON View1 TO User3;  </a:t>
              </a: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ON View1 TO User3; 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240" y="3456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3888" y="1968"/>
              <a:ext cx="1872" cy="23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 FROM User1.Table1;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User2.View1;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ea typeface="宋体" charset="-122"/>
                </a:rPr>
                <a:t>User does not have the SELECT access right on Table1 or View1.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User2.View1;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User1.Table1;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672" y="1389"/>
              <a:ext cx="4368" cy="484"/>
              <a:chOff x="672" y="1389"/>
              <a:chExt cx="4368" cy="484"/>
            </a:xfrm>
          </p:grpSpPr>
          <p:sp>
            <p:nvSpPr>
              <p:cNvPr id="36875" name="Line 10"/>
              <p:cNvSpPr>
                <a:spLocks noChangeShapeType="1"/>
              </p:cNvSpPr>
              <p:nvPr/>
            </p:nvSpPr>
            <p:spPr bwMode="auto">
              <a:xfrm>
                <a:off x="1056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6" name="Text Box 11"/>
              <p:cNvSpPr txBox="1">
                <a:spLocks noChangeArrowheads="1"/>
              </p:cNvSpPr>
              <p:nvPr/>
            </p:nvSpPr>
            <p:spPr bwMode="auto">
              <a:xfrm>
                <a:off x="816" y="1680"/>
                <a:ext cx="376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Table1</a:t>
                </a: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672" y="1389"/>
                <a:ext cx="816" cy="195"/>
                <a:chOff x="672" y="1389"/>
                <a:chExt cx="816" cy="195"/>
              </a:xfrm>
            </p:grpSpPr>
            <p:sp>
              <p:nvSpPr>
                <p:cNvPr id="36888" name="Rectangle 13"/>
                <p:cNvSpPr>
                  <a:spLocks noChangeArrowheads="1"/>
                </p:cNvSpPr>
                <p:nvPr/>
              </p:nvSpPr>
              <p:spPr bwMode="auto">
                <a:xfrm>
                  <a:off x="672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688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64" y="1389"/>
                  <a:ext cx="347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User1</a:t>
                  </a:r>
                </a:p>
              </p:txBody>
            </p:sp>
          </p:grpSp>
          <p:sp>
            <p:nvSpPr>
              <p:cNvPr id="36878" name="Text Box 15"/>
              <p:cNvSpPr txBox="1">
                <a:spLocks noChangeArrowheads="1"/>
              </p:cNvSpPr>
              <p:nvPr/>
            </p:nvSpPr>
            <p:spPr bwMode="auto">
              <a:xfrm>
                <a:off x="2640" y="1680"/>
                <a:ext cx="362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View1</a:t>
                </a:r>
              </a:p>
            </p:txBody>
          </p:sp>
          <p:sp>
            <p:nvSpPr>
              <p:cNvPr id="36879" name="Line 16"/>
              <p:cNvSpPr>
                <a:spLocks noChangeShapeType="1"/>
              </p:cNvSpPr>
              <p:nvPr/>
            </p:nvSpPr>
            <p:spPr bwMode="auto">
              <a:xfrm flipH="1">
                <a:off x="3216" y="1536"/>
                <a:ext cx="1008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0" name="Line 17"/>
              <p:cNvSpPr>
                <a:spLocks noChangeShapeType="1"/>
              </p:cNvSpPr>
              <p:nvPr/>
            </p:nvSpPr>
            <p:spPr bwMode="auto">
              <a:xfrm>
                <a:off x="2880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2496" y="1389"/>
                <a:ext cx="816" cy="195"/>
                <a:chOff x="2496" y="1389"/>
                <a:chExt cx="816" cy="195"/>
              </a:xfrm>
            </p:grpSpPr>
            <p:sp>
              <p:nvSpPr>
                <p:cNvPr id="36886" name="Rectangle 19"/>
                <p:cNvSpPr>
                  <a:spLocks noChangeArrowheads="1"/>
                </p:cNvSpPr>
                <p:nvPr/>
              </p:nvSpPr>
              <p:spPr bwMode="auto">
                <a:xfrm>
                  <a:off x="2496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688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88" y="1389"/>
                  <a:ext cx="347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User2</a:t>
                  </a:r>
                </a:p>
              </p:txBody>
            </p:sp>
          </p:grp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4224" y="1389"/>
                <a:ext cx="816" cy="195"/>
                <a:chOff x="4224" y="1389"/>
                <a:chExt cx="816" cy="195"/>
              </a:xfrm>
            </p:grpSpPr>
            <p:sp>
              <p:nvSpPr>
                <p:cNvPr id="36884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688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16" y="1389"/>
                  <a:ext cx="347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User3</a:t>
                  </a:r>
                </a:p>
              </p:txBody>
            </p:sp>
          </p:grpSp>
          <p:sp>
            <p:nvSpPr>
              <p:cNvPr id="36883" name="Line 24"/>
              <p:cNvSpPr>
                <a:spLocks noChangeShapeType="1"/>
              </p:cNvSpPr>
              <p:nvPr/>
            </p:nvSpPr>
            <p:spPr bwMode="auto">
              <a:xfrm flipH="1">
                <a:off x="1488" y="177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4" name="Text Box 25"/>
            <p:cNvSpPr txBox="1">
              <a:spLocks noChangeArrowheads="1"/>
            </p:cNvSpPr>
            <p:nvPr/>
          </p:nvSpPr>
          <p:spPr bwMode="auto">
            <a:xfrm>
              <a:off x="1128" y="3969"/>
              <a:ext cx="2688" cy="31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ea typeface="宋体" charset="-122"/>
                </a:rPr>
                <a:t>   </a:t>
              </a:r>
              <a:r>
                <a:rPr lang="en-US" altLang="zh-CN" sz="1500" i="1">
                  <a:solidFill>
                    <a:srgbClr val="000000"/>
                  </a:solidFill>
                  <a:ea typeface="宋体" charset="-122"/>
                </a:rPr>
                <a:t>3523  An owner referenced by the user does not have </a:t>
              </a:r>
            </a:p>
            <a:p>
              <a:r>
                <a:rPr lang="en-US" altLang="zh-CN" sz="1500" i="1">
                  <a:solidFill>
                    <a:srgbClr val="000000"/>
                  </a:solidFill>
                  <a:ea typeface="宋体" charset="-122"/>
                </a:rPr>
                <a:t>            [ Access right ] access to [ Database.Oject ].</a:t>
              </a:r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0298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 and Nested Views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1" y="1380067"/>
            <a:ext cx="11986684" cy="6766160"/>
            <a:chOff x="96" y="720"/>
            <a:chExt cx="5663" cy="3530"/>
          </a:xfrm>
        </p:grpSpPr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96" y="720"/>
              <a:ext cx="5663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73684" indent="-373684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Views that reference other views are sometimes called nested views.  Views may be nested up to 10 levels with Release V2R3 and 64 levels starting with Release V2R4. </a:t>
              </a:r>
            </a:p>
            <a:p>
              <a:pPr marL="373684" indent="-373684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The system checks access rights at creation time, and validates them again at execution time.</a:t>
              </a:r>
            </a:p>
          </p:txBody>
        </p:sp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239" y="1968"/>
              <a:ext cx="1585" cy="16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ON Table1 TO User2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WITH GRANT OPTION;</a:t>
              </a: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REVOKE GRANT OPTION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FOR SELECT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ON Table1 FROM User2;</a:t>
              </a:r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2016" y="1968"/>
              <a:ext cx="1776" cy="16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ea typeface="宋体" charset="-122"/>
                </a:rPr>
                <a:t>User2 can select from Table1 and can create and use views that access Table1.</a:t>
              </a: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ON View1 TO User3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WITH GRANT OPTION;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View1;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239" y="3072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3887" y="1968"/>
              <a:ext cx="1872" cy="18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>
                  <a:ea typeface="宋体" charset="-122"/>
                </a:rPr>
                <a:t>User3 is given SELECT access on View1 and can create View 2. User3 can access Table1 via View1 or View2.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ea typeface="宋体" charset="-122"/>
                </a:rPr>
                <a:t>User3 can GRANT SELECT access to View2 to other users.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View2;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User2.View1;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535" y="3937"/>
              <a:ext cx="2688" cy="31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ea typeface="宋体" charset="-122"/>
                </a:rPr>
                <a:t>   </a:t>
              </a:r>
              <a:r>
                <a:rPr lang="en-US" altLang="zh-CN" sz="1500" i="1">
                  <a:solidFill>
                    <a:srgbClr val="000000"/>
                  </a:solidFill>
                  <a:ea typeface="宋体" charset="-122"/>
                </a:rPr>
                <a:t>3523  An owner referenced by the user does not have </a:t>
              </a:r>
            </a:p>
            <a:p>
              <a:r>
                <a:rPr lang="en-US" altLang="zh-CN" sz="1500" i="1">
                  <a:solidFill>
                    <a:srgbClr val="000000"/>
                  </a:solidFill>
                  <a:ea typeface="宋体" charset="-122"/>
                </a:rPr>
                <a:t>            [ Access right ] access to [ Database.Oject ].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39" y="3600"/>
              <a:ext cx="3648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If you REVOKE access rights from any user in the chain, the system issues the following message: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71" y="1389"/>
              <a:ext cx="4368" cy="484"/>
              <a:chOff x="672" y="1389"/>
              <a:chExt cx="4368" cy="484"/>
            </a:xfrm>
          </p:grpSpPr>
          <p:sp>
            <p:nvSpPr>
              <p:cNvPr id="37900" name="Line 12"/>
              <p:cNvSpPr>
                <a:spLocks noChangeShapeType="1"/>
              </p:cNvSpPr>
              <p:nvPr/>
            </p:nvSpPr>
            <p:spPr bwMode="auto">
              <a:xfrm>
                <a:off x="4656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13"/>
              <p:cNvSpPr>
                <a:spLocks noChangeShapeType="1"/>
              </p:cNvSpPr>
              <p:nvPr/>
            </p:nvSpPr>
            <p:spPr bwMode="auto">
              <a:xfrm>
                <a:off x="1056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Text Box 14"/>
              <p:cNvSpPr txBox="1">
                <a:spLocks noChangeArrowheads="1"/>
              </p:cNvSpPr>
              <p:nvPr/>
            </p:nvSpPr>
            <p:spPr bwMode="auto">
              <a:xfrm>
                <a:off x="816" y="1680"/>
                <a:ext cx="376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Table1</a:t>
                </a:r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672" y="1389"/>
                <a:ext cx="816" cy="195"/>
                <a:chOff x="672" y="1389"/>
                <a:chExt cx="816" cy="195"/>
              </a:xfrm>
            </p:grpSpPr>
            <p:sp>
              <p:nvSpPr>
                <p:cNvPr id="37915" name="Rectangle 16"/>
                <p:cNvSpPr>
                  <a:spLocks noChangeArrowheads="1"/>
                </p:cNvSpPr>
                <p:nvPr/>
              </p:nvSpPr>
              <p:spPr bwMode="auto">
                <a:xfrm>
                  <a:off x="672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79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64" y="1389"/>
                  <a:ext cx="347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User1</a:t>
                  </a:r>
                </a:p>
              </p:txBody>
            </p:sp>
          </p:grpSp>
          <p:sp>
            <p:nvSpPr>
              <p:cNvPr id="37904" name="Text Box 18"/>
              <p:cNvSpPr txBox="1">
                <a:spLocks noChangeArrowheads="1"/>
              </p:cNvSpPr>
              <p:nvPr/>
            </p:nvSpPr>
            <p:spPr bwMode="auto">
              <a:xfrm>
                <a:off x="2640" y="1680"/>
                <a:ext cx="362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View1</a:t>
                </a:r>
              </a:p>
            </p:txBody>
          </p:sp>
          <p:sp>
            <p:nvSpPr>
              <p:cNvPr id="37905" name="Line 19"/>
              <p:cNvSpPr>
                <a:spLocks noChangeShapeType="1"/>
              </p:cNvSpPr>
              <p:nvPr/>
            </p:nvSpPr>
            <p:spPr bwMode="auto">
              <a:xfrm>
                <a:off x="2880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2496" y="1389"/>
                <a:ext cx="816" cy="195"/>
                <a:chOff x="2496" y="1389"/>
                <a:chExt cx="816" cy="195"/>
              </a:xfrm>
            </p:grpSpPr>
            <p:sp>
              <p:nvSpPr>
                <p:cNvPr id="379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79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88" y="1389"/>
                  <a:ext cx="347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User2</a:t>
                  </a:r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4224" y="1389"/>
                <a:ext cx="816" cy="195"/>
                <a:chOff x="4224" y="1389"/>
                <a:chExt cx="816" cy="195"/>
              </a:xfrm>
            </p:grpSpPr>
            <p:sp>
              <p:nvSpPr>
                <p:cNvPr id="37911" name="Rectangle 24"/>
                <p:cNvSpPr>
                  <a:spLocks noChangeArrowheads="1"/>
                </p:cNvSpPr>
                <p:nvPr/>
              </p:nvSpPr>
              <p:spPr bwMode="auto">
                <a:xfrm>
                  <a:off x="4224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791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416" y="1389"/>
                  <a:ext cx="347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User3</a:t>
                  </a:r>
                </a:p>
              </p:txBody>
            </p:sp>
          </p:grpSp>
          <p:sp>
            <p:nvSpPr>
              <p:cNvPr id="37908" name="Line 26"/>
              <p:cNvSpPr>
                <a:spLocks noChangeShapeType="1"/>
              </p:cNvSpPr>
              <p:nvPr/>
            </p:nvSpPr>
            <p:spPr bwMode="auto">
              <a:xfrm flipH="1">
                <a:off x="1488" y="177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9" name="Text Box 27"/>
              <p:cNvSpPr txBox="1">
                <a:spLocks noChangeArrowheads="1"/>
              </p:cNvSpPr>
              <p:nvPr/>
            </p:nvSpPr>
            <p:spPr bwMode="auto">
              <a:xfrm>
                <a:off x="4416" y="1680"/>
                <a:ext cx="362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View2</a:t>
                </a:r>
              </a:p>
            </p:txBody>
          </p:sp>
          <p:sp>
            <p:nvSpPr>
              <p:cNvPr id="37910" name="Line 28"/>
              <p:cNvSpPr>
                <a:spLocks noChangeShapeType="1"/>
              </p:cNvSpPr>
              <p:nvPr/>
            </p:nvSpPr>
            <p:spPr bwMode="auto">
              <a:xfrm flipH="1">
                <a:off x="3216" y="177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0298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 and Views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2684" y="1380067"/>
            <a:ext cx="11887200" cy="6957837"/>
            <a:chOff x="143" y="720"/>
            <a:chExt cx="5616" cy="3630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143" y="720"/>
              <a:ext cx="5616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73684" indent="-373684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View names are fully expanded (resolved) at creation time.</a:t>
              </a:r>
            </a:p>
            <a:p>
              <a:pPr marL="373684" indent="-373684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The system checks access rights at creation time, and validates them again at execution time.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239" y="1968"/>
              <a:ext cx="1488" cy="21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ON Golf TO Dan;</a:t>
              </a: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ON Golf TO Dan WITH GRANT OPTION;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2063" y="1968"/>
              <a:ext cx="1632" cy="21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CREATE VIEW Golf_v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AS SELECT …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FROM Gennar.Golf;</a:t>
              </a: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Golf_v;</a:t>
              </a: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ON Golf_v TO Samira;  </a:t>
              </a: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ON Golf_v TO Samira; 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239" y="3456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3887" y="1968"/>
              <a:ext cx="1872" cy="23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 FROM Gennar.Golf;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Dan.Golf_v;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ea typeface="宋体" charset="-122"/>
                </a:rPr>
                <a:t>User does not have the SELECT access right on Golf or Golf_v.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Dan.Golf_v;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Gennar.Golf;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671" y="1389"/>
              <a:ext cx="4368" cy="484"/>
              <a:chOff x="671" y="1389"/>
              <a:chExt cx="4368" cy="484"/>
            </a:xfrm>
          </p:grpSpPr>
          <p:sp>
            <p:nvSpPr>
              <p:cNvPr id="38923" name="Line 10"/>
              <p:cNvSpPr>
                <a:spLocks noChangeShapeType="1"/>
              </p:cNvSpPr>
              <p:nvPr/>
            </p:nvSpPr>
            <p:spPr bwMode="auto">
              <a:xfrm>
                <a:off x="1055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4" name="Text Box 11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272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Golf</a:t>
                </a: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671" y="1389"/>
                <a:ext cx="816" cy="195"/>
                <a:chOff x="672" y="1389"/>
                <a:chExt cx="816" cy="195"/>
              </a:xfrm>
            </p:grpSpPr>
            <p:sp>
              <p:nvSpPr>
                <p:cNvPr id="38936" name="Rectangle 13"/>
                <p:cNvSpPr>
                  <a:spLocks noChangeArrowheads="1"/>
                </p:cNvSpPr>
                <p:nvPr/>
              </p:nvSpPr>
              <p:spPr bwMode="auto">
                <a:xfrm>
                  <a:off x="672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89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64" y="1389"/>
                  <a:ext cx="416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Gennar</a:t>
                  </a:r>
                </a:p>
              </p:txBody>
            </p:sp>
          </p:grpSp>
          <p:sp>
            <p:nvSpPr>
              <p:cNvPr id="38926" name="Text Box 15"/>
              <p:cNvSpPr txBox="1">
                <a:spLocks noChangeArrowheads="1"/>
              </p:cNvSpPr>
              <p:nvPr/>
            </p:nvSpPr>
            <p:spPr bwMode="auto">
              <a:xfrm>
                <a:off x="2639" y="1680"/>
                <a:ext cx="376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Golf_v</a:t>
                </a:r>
              </a:p>
            </p:txBody>
          </p:sp>
          <p:sp>
            <p:nvSpPr>
              <p:cNvPr id="38927" name="Line 16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1008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8" name="Line 17"/>
              <p:cNvSpPr>
                <a:spLocks noChangeShapeType="1"/>
              </p:cNvSpPr>
              <p:nvPr/>
            </p:nvSpPr>
            <p:spPr bwMode="auto">
              <a:xfrm>
                <a:off x="2879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2495" y="1389"/>
                <a:ext cx="816" cy="195"/>
                <a:chOff x="2496" y="1389"/>
                <a:chExt cx="816" cy="195"/>
              </a:xfrm>
            </p:grpSpPr>
            <p:sp>
              <p:nvSpPr>
                <p:cNvPr id="38934" name="Rectangle 19"/>
                <p:cNvSpPr>
                  <a:spLocks noChangeArrowheads="1"/>
                </p:cNvSpPr>
                <p:nvPr/>
              </p:nvSpPr>
              <p:spPr bwMode="auto">
                <a:xfrm>
                  <a:off x="2496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89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88" y="1389"/>
                  <a:ext cx="264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Dan</a:t>
                  </a:r>
                </a:p>
              </p:txBody>
            </p:sp>
          </p:grp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4223" y="1389"/>
                <a:ext cx="816" cy="195"/>
                <a:chOff x="4224" y="1389"/>
                <a:chExt cx="816" cy="195"/>
              </a:xfrm>
            </p:grpSpPr>
            <p:sp>
              <p:nvSpPr>
                <p:cNvPr id="38932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893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16" y="1389"/>
                  <a:ext cx="389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Samira</a:t>
                  </a:r>
                </a:p>
              </p:txBody>
            </p:sp>
          </p:grpSp>
          <p:sp>
            <p:nvSpPr>
              <p:cNvPr id="38931" name="Line 24"/>
              <p:cNvSpPr>
                <a:spLocks noChangeShapeType="1"/>
              </p:cNvSpPr>
              <p:nvPr/>
            </p:nvSpPr>
            <p:spPr bwMode="auto">
              <a:xfrm flipH="1">
                <a:off x="1487" y="177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22" name="Text Box 25"/>
            <p:cNvSpPr txBox="1">
              <a:spLocks noChangeArrowheads="1"/>
            </p:cNvSpPr>
            <p:nvPr/>
          </p:nvSpPr>
          <p:spPr bwMode="auto">
            <a:xfrm>
              <a:off x="1127" y="3969"/>
              <a:ext cx="2688" cy="31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ea typeface="宋体" charset="-122"/>
                </a:rPr>
                <a:t>   </a:t>
              </a:r>
              <a:r>
                <a:rPr lang="en-US" altLang="zh-CN" sz="1500" i="1">
                  <a:solidFill>
                    <a:srgbClr val="000000"/>
                  </a:solidFill>
                  <a:ea typeface="宋体" charset="-122"/>
                </a:rPr>
                <a:t>3523  An owner referenced by the user does not have </a:t>
              </a:r>
            </a:p>
            <a:p>
              <a:r>
                <a:rPr lang="en-US" altLang="zh-CN" sz="1500" i="1">
                  <a:solidFill>
                    <a:srgbClr val="000000"/>
                  </a:solidFill>
                  <a:ea typeface="宋体" charset="-122"/>
                </a:rPr>
                <a:t>            [ Access right ] access to [ Database.Oject ].</a:t>
              </a:r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0298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 and Nested Views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1" y="1380067"/>
            <a:ext cx="11986684" cy="6766160"/>
            <a:chOff x="96" y="720"/>
            <a:chExt cx="5663" cy="3530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96" y="720"/>
              <a:ext cx="5663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73684" indent="-373684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Views that reference other views are sometimes called nested views.  Views may be nested up to 10 levels with Release V2R3 and 64 levels starting with Release V2R4. </a:t>
              </a:r>
            </a:p>
            <a:p>
              <a:pPr marL="373684" indent="-373684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The system checks access rights at creation time, and validates them again at execution time.</a:t>
              </a:r>
            </a:p>
          </p:txBody>
        </p:sp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239" y="1968"/>
              <a:ext cx="1729" cy="15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ON Golf TO Dan WITH GRANT OPTION;</a:t>
              </a: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REVOKE GRANT OPTION </a:t>
              </a:r>
            </a:p>
            <a:p>
              <a:pPr marL="292448" indent="-292448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  	FOR SELECT ON Golf FROM Dan;</a:t>
              </a:r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2016" y="1968"/>
              <a:ext cx="1872" cy="15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146224" indent="-146224">
                <a:lnSpc>
                  <a:spcPct val="95000"/>
                </a:lnSpc>
              </a:pPr>
              <a:r>
                <a:rPr lang="en-US" altLang="zh-CN">
                  <a:ea typeface="宋体" charset="-122"/>
                </a:rPr>
                <a:t>Dan can select from Golf and can create and use views that access Golf.</a:t>
              </a:r>
            </a:p>
            <a:p>
              <a:pPr marL="146224" indent="-146224"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 marL="146224" indent="-146224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 ON Golf_v TO Samira WITH GRANT OPTION;</a:t>
              </a:r>
            </a:p>
            <a:p>
              <a:pPr marL="146224" indent="-146224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</a:p>
            <a:p>
              <a:pPr marL="146224" indent="-146224"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  <a:p>
              <a:pPr marL="146224" indent="-146224"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 marL="146224" indent="-146224"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Golf_v;</a:t>
              </a:r>
            </a:p>
            <a:p>
              <a:pPr marL="146224" indent="-146224"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Success</a:t>
              </a:r>
            </a:p>
            <a:p>
              <a:pPr marL="146224" indent="-146224">
                <a:lnSpc>
                  <a:spcPct val="95000"/>
                </a:lnSpc>
              </a:pPr>
              <a:endParaRPr lang="en-US" altLang="zh-CN">
                <a:solidFill>
                  <a:srgbClr val="CC0000"/>
                </a:solidFill>
                <a:ea typeface="宋体" charset="-122"/>
              </a:endParaRPr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239" y="3072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3887" y="1968"/>
              <a:ext cx="1872" cy="18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>
                  <a:ea typeface="宋体" charset="-122"/>
                </a:rPr>
                <a:t>Samira is given SELECT access on Golf_v and can create a view. Samira can access Golf via Golf_v or Golf_v2.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ea typeface="宋体" charset="-122"/>
                </a:rPr>
                <a:t>Samira can GRANT SELECT access to Golf_v2 to other users.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Golf_v2;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  <a:p>
              <a:pPr>
                <a:lnSpc>
                  <a:spcPct val="95000"/>
                </a:lnSpc>
              </a:pP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SELECT * FROM Dan.Golf_v;</a:t>
              </a:r>
            </a:p>
            <a:p>
              <a:pPr>
                <a:lnSpc>
                  <a:spcPct val="95000"/>
                </a:lnSpc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Fails - Error 3523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535" y="3937"/>
              <a:ext cx="2688" cy="31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ea typeface="宋体" charset="-122"/>
                </a:rPr>
                <a:t>   </a:t>
              </a:r>
              <a:r>
                <a:rPr lang="en-US" altLang="zh-CN" sz="1500" i="1">
                  <a:solidFill>
                    <a:srgbClr val="000000"/>
                  </a:solidFill>
                  <a:ea typeface="宋体" charset="-122"/>
                </a:rPr>
                <a:t>3523  An owner referenced by the user does not have </a:t>
              </a:r>
            </a:p>
            <a:p>
              <a:r>
                <a:rPr lang="en-US" altLang="zh-CN" sz="1500" i="1">
                  <a:solidFill>
                    <a:srgbClr val="000000"/>
                  </a:solidFill>
                  <a:ea typeface="宋体" charset="-122"/>
                </a:rPr>
                <a:t>            [ Access right ] access to [ Database.Oject ].</a:t>
              </a: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239" y="3600"/>
              <a:ext cx="3648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If you REVOKE access rights from any user in the chain, the system issues the following message: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71" y="1389"/>
              <a:ext cx="4368" cy="484"/>
              <a:chOff x="671" y="1389"/>
              <a:chExt cx="4368" cy="484"/>
            </a:xfrm>
          </p:grpSpPr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4655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9" name="Line 13"/>
              <p:cNvSpPr>
                <a:spLocks noChangeShapeType="1"/>
              </p:cNvSpPr>
              <p:nvPr/>
            </p:nvSpPr>
            <p:spPr bwMode="auto">
              <a:xfrm>
                <a:off x="1055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0" name="Text Box 14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272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Golf</a:t>
                </a:r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671" y="1389"/>
                <a:ext cx="816" cy="195"/>
                <a:chOff x="672" y="1389"/>
                <a:chExt cx="816" cy="195"/>
              </a:xfrm>
            </p:grpSpPr>
            <p:sp>
              <p:nvSpPr>
                <p:cNvPr id="39963" name="Rectangle 16"/>
                <p:cNvSpPr>
                  <a:spLocks noChangeArrowheads="1"/>
                </p:cNvSpPr>
                <p:nvPr/>
              </p:nvSpPr>
              <p:spPr bwMode="auto">
                <a:xfrm>
                  <a:off x="672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996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64" y="1389"/>
                  <a:ext cx="416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Gennar</a:t>
                  </a:r>
                </a:p>
              </p:txBody>
            </p:sp>
          </p:grpSp>
          <p:sp>
            <p:nvSpPr>
              <p:cNvPr id="39952" name="Text Box 18"/>
              <p:cNvSpPr txBox="1">
                <a:spLocks noChangeArrowheads="1"/>
              </p:cNvSpPr>
              <p:nvPr/>
            </p:nvSpPr>
            <p:spPr bwMode="auto">
              <a:xfrm>
                <a:off x="2639" y="1680"/>
                <a:ext cx="376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Golf_v</a:t>
                </a:r>
              </a:p>
            </p:txBody>
          </p:sp>
          <p:sp>
            <p:nvSpPr>
              <p:cNvPr id="39953" name="Line 19"/>
              <p:cNvSpPr>
                <a:spLocks noChangeShapeType="1"/>
              </p:cNvSpPr>
              <p:nvPr/>
            </p:nvSpPr>
            <p:spPr bwMode="auto">
              <a:xfrm>
                <a:off x="2879" y="1564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2495" y="1389"/>
                <a:ext cx="816" cy="195"/>
                <a:chOff x="2496" y="1389"/>
                <a:chExt cx="816" cy="195"/>
              </a:xfrm>
            </p:grpSpPr>
            <p:sp>
              <p:nvSpPr>
                <p:cNvPr id="39961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99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88" y="1389"/>
                  <a:ext cx="264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Dan</a:t>
                  </a:r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4223" y="1389"/>
                <a:ext cx="816" cy="195"/>
                <a:chOff x="4224" y="1389"/>
                <a:chExt cx="816" cy="195"/>
              </a:xfrm>
            </p:grpSpPr>
            <p:sp>
              <p:nvSpPr>
                <p:cNvPr id="39959" name="Rectangle 24"/>
                <p:cNvSpPr>
                  <a:spLocks noChangeArrowheads="1"/>
                </p:cNvSpPr>
                <p:nvPr/>
              </p:nvSpPr>
              <p:spPr bwMode="auto">
                <a:xfrm>
                  <a:off x="4224" y="1392"/>
                  <a:ext cx="816" cy="19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99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416" y="1389"/>
                  <a:ext cx="389" cy="1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Samira</a:t>
                  </a:r>
                </a:p>
              </p:txBody>
            </p:sp>
          </p:grpSp>
          <p:sp>
            <p:nvSpPr>
              <p:cNvPr id="39956" name="Line 26"/>
              <p:cNvSpPr>
                <a:spLocks noChangeShapeType="1"/>
              </p:cNvSpPr>
              <p:nvPr/>
            </p:nvSpPr>
            <p:spPr bwMode="auto">
              <a:xfrm flipH="1">
                <a:off x="1487" y="177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7" name="Text Box 27"/>
              <p:cNvSpPr txBox="1">
                <a:spLocks noChangeArrowheads="1"/>
              </p:cNvSpPr>
              <p:nvPr/>
            </p:nvSpPr>
            <p:spPr bwMode="auto">
              <a:xfrm>
                <a:off x="4415" y="1680"/>
                <a:ext cx="431" cy="1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Golf_v2</a:t>
                </a:r>
              </a:p>
            </p:txBody>
          </p:sp>
          <p:sp>
            <p:nvSpPr>
              <p:cNvPr id="39958" name="Line 28"/>
              <p:cNvSpPr>
                <a:spLocks noChangeShapeType="1"/>
              </p:cNvSpPr>
              <p:nvPr/>
            </p:nvSpPr>
            <p:spPr bwMode="auto">
              <a:xfrm flipH="1">
                <a:off x="3215" y="177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System Views for Access Rights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8000" y="1656080"/>
            <a:ext cx="11480800" cy="3404165"/>
            <a:chOff x="240" y="864"/>
            <a:chExt cx="5424" cy="177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240" y="2304"/>
              <a:ext cx="1824" cy="33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240" y="1152"/>
              <a:ext cx="1824" cy="33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240" y="1728"/>
              <a:ext cx="1824" cy="33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88" y="864"/>
              <a:ext cx="5376" cy="1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801824" indent="-3801824">
                <a:spcBef>
                  <a:spcPct val="40000"/>
                </a:spcBef>
                <a:tabLst>
                  <a:tab pos="1397251" algn="ctr"/>
                  <a:tab pos="6726304" algn="ctr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</a:t>
              </a:r>
              <a:r>
                <a:rPr lang="en-US" altLang="zh-CN" u="sng">
                  <a:solidFill>
                    <a:srgbClr val="000000"/>
                  </a:solidFill>
                  <a:ea typeface="宋体" charset="-122"/>
                </a:rPr>
                <a:t>View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	</a:t>
              </a:r>
              <a:r>
                <a:rPr lang="en-US" altLang="zh-CN" u="sng">
                  <a:solidFill>
                    <a:srgbClr val="000000"/>
                  </a:solidFill>
                  <a:ea typeface="宋体" charset="-122"/>
                </a:rPr>
                <a:t>Description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 marL="3801824" indent="-3801824">
                <a:spcBef>
                  <a:spcPct val="115000"/>
                </a:spcBef>
                <a:tabLst>
                  <a:tab pos="1397251" algn="ctr"/>
                  <a:tab pos="6726304" algn="ctr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DBC.AllRights[V][X]</a:t>
              </a:r>
              <a:r>
                <a:rPr lang="en-US" altLang="zh-CN">
                  <a:ea typeface="宋体" charset="-122"/>
                </a:rPr>
                <a:t> 	Provides information about all rights that have been automatically or explicitly granted.</a:t>
              </a:r>
            </a:p>
            <a:p>
              <a:pPr marL="3801824" indent="-3801824">
                <a:spcBef>
                  <a:spcPct val="40000"/>
                </a:spcBef>
                <a:tabLst>
                  <a:tab pos="1397251" algn="ctr"/>
                  <a:tab pos="6726304" algn="ctr"/>
                </a:tabLst>
              </a:pP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 marL="3801824" indent="-3801824">
                <a:spcBef>
                  <a:spcPct val="40000"/>
                </a:spcBef>
                <a:tabLst>
                  <a:tab pos="1397251" algn="ctr"/>
                  <a:tab pos="6726304" algn="ctr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DBC.UserRights[V]</a:t>
              </a:r>
              <a:r>
                <a:rPr lang="en-US" altLang="zh-CN">
                  <a:ea typeface="宋体" charset="-122"/>
                </a:rPr>
                <a:t> 	Provides information about all rights the user has acquired, either automatically or explicitly.</a:t>
              </a:r>
            </a:p>
            <a:p>
              <a:pPr marL="3801824" indent="-3801824">
                <a:spcBef>
                  <a:spcPct val="40000"/>
                </a:spcBef>
                <a:tabLst>
                  <a:tab pos="1397251" algn="ctr"/>
                  <a:tab pos="6726304" algn="ctr"/>
                </a:tabLst>
              </a:pPr>
              <a:endParaRPr lang="en-US" altLang="zh-CN">
                <a:ea typeface="宋体" charset="-122"/>
              </a:endParaRPr>
            </a:p>
            <a:p>
              <a:pPr marL="3801824" indent="-3801824">
                <a:spcBef>
                  <a:spcPct val="35000"/>
                </a:spcBef>
                <a:tabLst>
                  <a:tab pos="1397251" algn="ctr"/>
                  <a:tab pos="6726304" algn="ctr"/>
                </a:tabLst>
              </a:pPr>
              <a:r>
                <a:rPr lang="en-US" altLang="zh-CN">
                  <a:ea typeface="宋体" charset="-122"/>
                </a:rPr>
                <a:t>DBC.UserGrantedRights[V]	Provides information about rights which the current user explicitly has granted to other users.</a:t>
              </a:r>
            </a:p>
          </p:txBody>
        </p:sp>
      </p:grp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029884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AllRights and UserRights Views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01084" y="1374317"/>
            <a:ext cx="11988800" cy="6524207"/>
            <a:chOff x="96" y="720"/>
            <a:chExt cx="5664" cy="3668"/>
          </a:xfrm>
        </p:grpSpPr>
        <p:sp>
          <p:nvSpPr>
            <p:cNvPr id="41988" name="Rectangle 24"/>
            <p:cNvSpPr>
              <a:spLocks noChangeArrowheads="1"/>
            </p:cNvSpPr>
            <p:nvPr/>
          </p:nvSpPr>
          <p:spPr bwMode="auto">
            <a:xfrm>
              <a:off x="96" y="720"/>
              <a:ext cx="5664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>
                  <a:ea typeface="宋体" charset="-122"/>
                </a:rPr>
                <a:t>Provides information about the objects on which all users (DBC.AllRights), or the current user (DBC.UserRights), have automatically or explicitly been granted privileges.</a:t>
              </a:r>
            </a:p>
          </p:txBody>
        </p:sp>
        <p:sp>
          <p:nvSpPr>
            <p:cNvPr id="41989" name="Rectangle 25"/>
            <p:cNvSpPr>
              <a:spLocks noChangeArrowheads="1"/>
            </p:cNvSpPr>
            <p:nvPr/>
          </p:nvSpPr>
          <p:spPr bwMode="auto">
            <a:xfrm>
              <a:off x="2496" y="2304"/>
              <a:ext cx="3168" cy="91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ea typeface="宋体" charset="-122"/>
                </a:rPr>
                <a:t>SELECT	 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DatabaseName	(FORMAT 'X(16)')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,AccessRight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,GrantorName	(FORMAT 'X(16)')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FROM	DBC.UserRights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WHERE	Tablename = 'ALL'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ORDER BY 	1, 2;</a:t>
              </a:r>
            </a:p>
          </p:txBody>
        </p:sp>
        <p:sp>
          <p:nvSpPr>
            <p:cNvPr id="41990" name="Text Box 26"/>
            <p:cNvSpPr txBox="1">
              <a:spLocks noChangeArrowheads="1"/>
            </p:cNvSpPr>
            <p:nvPr/>
          </p:nvSpPr>
          <p:spPr bwMode="auto">
            <a:xfrm>
              <a:off x="480" y="3264"/>
              <a:ext cx="832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Example Results:</a:t>
              </a:r>
            </a:p>
          </p:txBody>
        </p:sp>
        <p:sp>
          <p:nvSpPr>
            <p:cNvPr id="41991" name="Text Box 27"/>
            <p:cNvSpPr txBox="1">
              <a:spLocks noChangeArrowheads="1"/>
            </p:cNvSpPr>
            <p:nvPr/>
          </p:nvSpPr>
          <p:spPr bwMode="auto">
            <a:xfrm>
              <a:off x="96" y="2304"/>
              <a:ext cx="1824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1368" indent="-221368">
                <a:tabLst>
                  <a:tab pos="221368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Example: </a:t>
              </a:r>
            </a:p>
            <a:p>
              <a:pPr marL="221368" indent="-221368">
                <a:tabLst>
                  <a:tab pos="221368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All rights held by the user at the database level (for user tfact07).</a:t>
              </a:r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92" y="1152"/>
              <a:ext cx="2544" cy="1011"/>
              <a:chOff x="192" y="1152"/>
              <a:chExt cx="2544" cy="1011"/>
            </a:xfrm>
          </p:grpSpPr>
          <p:sp>
            <p:nvSpPr>
              <p:cNvPr id="42004" name="Rectangle 29"/>
              <p:cNvSpPr>
                <a:spLocks noChangeArrowheads="1"/>
              </p:cNvSpPr>
              <p:nvPr/>
            </p:nvSpPr>
            <p:spPr bwMode="auto">
              <a:xfrm>
                <a:off x="192" y="1152"/>
                <a:ext cx="936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CC"/>
                    </a:solidFill>
                    <a:ea typeface="宋体" charset="-122"/>
                  </a:rPr>
                  <a:t>DBC.AllRights[V][X]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1102" name="Rectangle 30"/>
              <p:cNvSpPr>
                <a:spLocks noChangeArrowheads="1"/>
              </p:cNvSpPr>
              <p:nvPr/>
            </p:nvSpPr>
            <p:spPr bwMode="auto">
              <a:xfrm>
                <a:off x="288" y="1344"/>
                <a:ext cx="2400" cy="8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2006" name="Rectangle 31"/>
              <p:cNvSpPr>
                <a:spLocks noChangeArrowheads="1"/>
              </p:cNvSpPr>
              <p:nvPr/>
            </p:nvSpPr>
            <p:spPr bwMode="auto">
              <a:xfrm>
                <a:off x="336" y="1392"/>
                <a:ext cx="2400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tabLst>
                    <a:tab pos="2485808" algn="l"/>
                    <a:tab pos="5491523" algn="l"/>
                    <a:tab pos="7896095" algn="l"/>
                  </a:tabLst>
                </a:pPr>
                <a:r>
                  <a:rPr lang="en-US" altLang="zh-CN">
                    <a:ea typeface="宋体" charset="-122"/>
                  </a:rPr>
                  <a:t>UserName	DatabaseName</a:t>
                </a:r>
              </a:p>
              <a:p>
                <a:pPr>
                  <a:tabLst>
                    <a:tab pos="2485808" algn="l"/>
                    <a:tab pos="5491523" algn="l"/>
                    <a:tab pos="7896095" algn="l"/>
                  </a:tabLst>
                </a:pPr>
                <a:r>
                  <a:rPr lang="en-US" altLang="zh-CN">
                    <a:ea typeface="宋体" charset="-122"/>
                  </a:rPr>
                  <a:t>TableName	</a:t>
                </a: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ColumnName</a:t>
                </a:r>
              </a:p>
              <a:p>
                <a:pPr>
                  <a:tabLst>
                    <a:tab pos="2485808" algn="l"/>
                    <a:tab pos="5491523" algn="l"/>
                    <a:tab pos="7896095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AccessRight	GrantAuthority</a:t>
                </a:r>
              </a:p>
              <a:p>
                <a:pPr>
                  <a:tabLst>
                    <a:tab pos="2485808" algn="l"/>
                    <a:tab pos="5491523" algn="l"/>
                    <a:tab pos="7896095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GrantorName	AllnessFlag</a:t>
                </a:r>
              </a:p>
              <a:p>
                <a:pPr>
                  <a:tabLst>
                    <a:tab pos="2485808" algn="l"/>
                    <a:tab pos="5491523" algn="l"/>
                    <a:tab pos="7896095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CreatorName	CreateTimeStamp</a:t>
                </a:r>
              </a:p>
            </p:txBody>
          </p:sp>
        </p:grpSp>
        <p:sp>
          <p:nvSpPr>
            <p:cNvPr id="41993" name="AutoShape 32"/>
            <p:cNvSpPr>
              <a:spLocks noChangeArrowheads="1"/>
            </p:cNvSpPr>
            <p:nvPr/>
          </p:nvSpPr>
          <p:spPr bwMode="auto">
            <a:xfrm>
              <a:off x="2496" y="3264"/>
              <a:ext cx="3168" cy="1032"/>
            </a:xfrm>
            <a:prstGeom prst="roundRect">
              <a:avLst>
                <a:gd name="adj" fmla="val 9319"/>
              </a:avLst>
            </a:prstGeom>
            <a:solidFill>
              <a:srgbClr val="99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640" y="3270"/>
              <a:ext cx="2730" cy="1118"/>
              <a:chOff x="2646" y="3373"/>
              <a:chExt cx="2730" cy="1118"/>
            </a:xfrm>
          </p:grpSpPr>
          <p:sp>
            <p:nvSpPr>
              <p:cNvPr id="42000" name="Text Box 34"/>
              <p:cNvSpPr txBox="1">
                <a:spLocks noChangeArrowheads="1"/>
              </p:cNvSpPr>
              <p:nvPr/>
            </p:nvSpPr>
            <p:spPr bwMode="auto">
              <a:xfrm>
                <a:off x="2646" y="3373"/>
                <a:ext cx="2730" cy="1118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tabLst>
                    <a:tab pos="2047136" algn="l"/>
                    <a:tab pos="3655600" algn="l"/>
                    <a:tab pos="3948048" algn="l"/>
                    <a:tab pos="6287632" algn="l"/>
                    <a:tab pos="7831107" algn="l"/>
                  </a:tabLst>
                </a:pPr>
                <a:r>
                  <a:rPr lang="en-US" altLang="zh-CN">
                    <a:ea typeface="宋体" charset="-122"/>
                  </a:rPr>
                  <a:t>DatabaseName      AccessRight  	GrantorName</a:t>
                </a:r>
              </a:p>
              <a:p>
                <a:pPr>
                  <a:spcBef>
                    <a:spcPct val="40000"/>
                  </a:spcBef>
                  <a:tabLst>
                    <a:tab pos="2047136" algn="l"/>
                    <a:tab pos="3655600" algn="l"/>
                    <a:tab pos="3948048" algn="l"/>
                    <a:tab pos="6287632" algn="l"/>
                    <a:tab pos="7831107" algn="l"/>
                  </a:tabLst>
                </a:pPr>
                <a:r>
                  <a:rPr lang="en-US" altLang="zh-CN">
                    <a:ea typeface="宋体" charset="-122"/>
                  </a:rPr>
                  <a:t>AP	R            	DBC</a:t>
                </a:r>
              </a:p>
              <a:p>
                <a:pPr>
                  <a:tabLst>
                    <a:tab pos="2047136" algn="l"/>
                    <a:tab pos="3655600" algn="l"/>
                    <a:tab pos="3948048" algn="l"/>
                    <a:tab pos="6287632" algn="l"/>
                    <a:tab pos="7831107" algn="l"/>
                  </a:tabLst>
                </a:pPr>
                <a:r>
                  <a:rPr lang="en-US" altLang="zh-CN">
                    <a:ea typeface="宋体" charset="-122"/>
                  </a:rPr>
                  <a:t>PD	D            	SYSDBA</a:t>
                </a:r>
              </a:p>
              <a:p>
                <a:pPr>
                  <a:tabLst>
                    <a:tab pos="2047136" algn="l"/>
                    <a:tab pos="3655600" algn="l"/>
                    <a:tab pos="3948048" algn="l"/>
                    <a:tab pos="6287632" algn="l"/>
                    <a:tab pos="7831107" algn="l"/>
                  </a:tabLst>
                </a:pPr>
                <a:r>
                  <a:rPr lang="en-US" altLang="zh-CN">
                    <a:ea typeface="宋体" charset="-122"/>
                  </a:rPr>
                  <a:t>PD                	I            	SYSDBA</a:t>
                </a:r>
              </a:p>
              <a:p>
                <a:pPr>
                  <a:tabLst>
                    <a:tab pos="2047136" algn="l"/>
                    <a:tab pos="3655600" algn="l"/>
                    <a:tab pos="3948048" algn="l"/>
                    <a:tab pos="6287632" algn="l"/>
                    <a:tab pos="7831107" algn="l"/>
                  </a:tabLst>
                </a:pPr>
                <a:r>
                  <a:rPr lang="en-US" altLang="zh-CN">
                    <a:ea typeface="宋体" charset="-122"/>
                  </a:rPr>
                  <a:t>PD                	R            	SYSDBA</a:t>
                </a:r>
              </a:p>
              <a:p>
                <a:pPr>
                  <a:tabLst>
                    <a:tab pos="2047136" algn="l"/>
                    <a:tab pos="3655600" algn="l"/>
                    <a:tab pos="3948048" algn="l"/>
                    <a:tab pos="6287632" algn="l"/>
                    <a:tab pos="7831107" algn="l"/>
                  </a:tabLst>
                </a:pPr>
                <a:r>
                  <a:rPr lang="en-US" altLang="zh-CN">
                    <a:ea typeface="宋体" charset="-122"/>
                  </a:rPr>
                  <a:t>PD                	U	SYSDBA</a:t>
                </a:r>
              </a:p>
              <a:p>
                <a:pPr>
                  <a:tabLst>
                    <a:tab pos="2047136" algn="l"/>
                    <a:tab pos="3655600" algn="l"/>
                    <a:tab pos="3948048" algn="l"/>
                    <a:tab pos="6287632" algn="l"/>
                    <a:tab pos="7831107" algn="l"/>
                  </a:tabLst>
                </a:pPr>
                <a:r>
                  <a:rPr lang="en-US" altLang="zh-CN">
                    <a:ea typeface="宋体" charset="-122"/>
                  </a:rPr>
                  <a:t>tfact07           	CG           	SYSDBA</a:t>
                </a:r>
              </a:p>
            </p:txBody>
          </p:sp>
          <p:sp>
            <p:nvSpPr>
              <p:cNvPr id="42001" name="Line 35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2" name="Line 36"/>
              <p:cNvSpPr>
                <a:spLocks noChangeShapeType="1"/>
              </p:cNvSpPr>
              <p:nvPr/>
            </p:nvSpPr>
            <p:spPr bwMode="auto">
              <a:xfrm>
                <a:off x="3696" y="355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3" name="Line 37"/>
              <p:cNvSpPr>
                <a:spLocks noChangeShapeType="1"/>
              </p:cNvSpPr>
              <p:nvPr/>
            </p:nvSpPr>
            <p:spPr bwMode="auto">
              <a:xfrm>
                <a:off x="4512" y="355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3072" y="1152"/>
              <a:ext cx="2592" cy="1008"/>
              <a:chOff x="3072" y="1152"/>
              <a:chExt cx="2592" cy="1008"/>
            </a:xfrm>
          </p:grpSpPr>
          <p:sp>
            <p:nvSpPr>
              <p:cNvPr id="41996" name="Rectangle 39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903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>
                    <a:solidFill>
                      <a:srgbClr val="0000CC"/>
                    </a:solidFill>
                    <a:ea typeface="宋体" charset="-122"/>
                  </a:rPr>
                  <a:t>DBC.UserRights[V]</a:t>
                </a:r>
                <a:endParaRPr lang="en-US" altLang="zh-CN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6" name="Group 40"/>
              <p:cNvGrpSpPr>
                <a:grpSpLocks/>
              </p:cNvGrpSpPr>
              <p:nvPr/>
            </p:nvGrpSpPr>
            <p:grpSpPr bwMode="auto">
              <a:xfrm>
                <a:off x="3168" y="1344"/>
                <a:ext cx="2496" cy="816"/>
                <a:chOff x="2976" y="1344"/>
                <a:chExt cx="2496" cy="816"/>
              </a:xfrm>
            </p:grpSpPr>
            <p:sp>
              <p:nvSpPr>
                <p:cNvPr id="131113" name="Rectangle 41"/>
                <p:cNvSpPr>
                  <a:spLocks noChangeArrowheads="1"/>
                </p:cNvSpPr>
                <p:nvPr/>
              </p:nvSpPr>
              <p:spPr bwMode="auto">
                <a:xfrm>
                  <a:off x="2976" y="1344"/>
                  <a:ext cx="2496" cy="81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chemeClr val="accent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1999" name="Rectangle 42"/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2400" cy="6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tabLst>
                      <a:tab pos="2485808" algn="l"/>
                      <a:tab pos="5491523" algn="l"/>
                      <a:tab pos="7896095" algn="l"/>
                    </a:tabLst>
                  </a:pPr>
                  <a:r>
                    <a:rPr lang="en-US" altLang="zh-CN">
                      <a:ea typeface="宋体" charset="-122"/>
                    </a:rPr>
                    <a:t>DatabaseName	TableName</a:t>
                  </a:r>
                </a:p>
                <a:p>
                  <a:pPr>
                    <a:tabLst>
                      <a:tab pos="2485808" algn="l"/>
                      <a:tab pos="5491523" algn="l"/>
                      <a:tab pos="7896095" algn="l"/>
                    </a:tabLst>
                  </a:pPr>
                  <a:r>
                    <a:rPr lang="en-US" altLang="zh-CN">
                      <a:solidFill>
                        <a:srgbClr val="000000"/>
                      </a:solidFill>
                      <a:ea typeface="宋体" charset="-122"/>
                    </a:rPr>
                    <a:t>ColumnName	AccessRight</a:t>
                  </a:r>
                </a:p>
                <a:p>
                  <a:pPr>
                    <a:tabLst>
                      <a:tab pos="2485808" algn="l"/>
                      <a:tab pos="5491523" algn="l"/>
                      <a:tab pos="7896095" algn="l"/>
                    </a:tabLst>
                  </a:pPr>
                  <a:r>
                    <a:rPr lang="en-US" altLang="zh-CN">
                      <a:solidFill>
                        <a:srgbClr val="000000"/>
                      </a:solidFill>
                      <a:ea typeface="宋体" charset="-122"/>
                    </a:rPr>
                    <a:t>GrantAuthority</a:t>
                  </a:r>
                  <a:r>
                    <a:rPr lang="en-US" altLang="zh-CN">
                      <a:latin typeface="Times" pitchFamily="18" charset="0"/>
                      <a:ea typeface="宋体" charset="-122"/>
                    </a:rPr>
                    <a:t>	</a:t>
                  </a:r>
                  <a:r>
                    <a:rPr lang="en-US" altLang="zh-CN">
                      <a:solidFill>
                        <a:srgbClr val="000000"/>
                      </a:solidFill>
                      <a:ea typeface="宋体" charset="-122"/>
                    </a:rPr>
                    <a:t>GrantorName</a:t>
                  </a:r>
                </a:p>
                <a:p>
                  <a:pPr>
                    <a:tabLst>
                      <a:tab pos="2485808" algn="l"/>
                      <a:tab pos="5491523" algn="l"/>
                      <a:tab pos="7896095" algn="l"/>
                    </a:tabLst>
                  </a:pPr>
                  <a:r>
                    <a:rPr lang="en-US" altLang="zh-CN">
                      <a:solidFill>
                        <a:srgbClr val="000000"/>
                      </a:solidFill>
                      <a:ea typeface="宋体" charset="-122"/>
                    </a:rPr>
                    <a:t>CreatorName	CreateTimeStamp</a:t>
                  </a:r>
                </a:p>
              </p:txBody>
            </p:sp>
          </p:grpSp>
        </p:grpSp>
      </p:grp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0298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DBC.UserGrantedRights View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1084" y="1380068"/>
            <a:ext cx="11638819" cy="6345036"/>
            <a:chOff x="96" y="720"/>
            <a:chExt cx="5664" cy="3669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96" y="720"/>
              <a:ext cx="5664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sz="2300">
                  <a:ea typeface="宋体" charset="-122"/>
                </a:rPr>
                <a:t>Provides information about objects on which the current user has explicitly granted privileges to other users.</a:t>
              </a: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2504" y="2053"/>
              <a:ext cx="3168" cy="117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SELECT	 DatabaseName	(FORMAT 'X(12)')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,TableName	(FORMAT 'X(15)')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,Grantee	(FORMAT 'X(10)')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,AccessRight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,AllnessFlag	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FROM	DBC.UserGrantedRights</a:t>
              </a:r>
            </a:p>
            <a:p>
              <a:pPr marL="1393190" indent="-1393190" defTabSz="658008">
                <a:tabLst>
                  <a:tab pos="2049167" algn="l"/>
                  <a:tab pos="4098333" algn="l"/>
                  <a:tab pos="4526852" algn="l"/>
                  <a:tab pos="5048789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ORDER 	BY 1, 2, 3, 4;</a:t>
              </a:r>
            </a:p>
          </p:txBody>
        </p:sp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432" y="2976"/>
              <a:ext cx="832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Example Results:</a:t>
              </a: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96" y="2208"/>
              <a:ext cx="1824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1368" indent="-221368">
                <a:tabLst>
                  <a:tab pos="221368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Example: </a:t>
              </a:r>
            </a:p>
            <a:p>
              <a:pPr marL="221368" indent="-221368">
                <a:tabLst>
                  <a:tab pos="221368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List the rights explicitly granted by the current user.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96" y="1200"/>
              <a:ext cx="1264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DBC.UserGrantedRights[V]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336" y="1392"/>
              <a:ext cx="5328" cy="52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81320" dir="2319588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432" y="1440"/>
              <a:ext cx="523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tabLst>
                  <a:tab pos="2485808" algn="l"/>
                  <a:tab pos="5345299" algn="l"/>
                  <a:tab pos="7896095" algn="l"/>
                </a:tabLst>
              </a:pPr>
              <a:r>
                <a:rPr lang="en-US" altLang="zh-CN">
                  <a:ea typeface="宋体" charset="-122"/>
                </a:rPr>
                <a:t>DatabaseName	TableName 	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ColumnName	Grantee</a:t>
              </a:r>
            </a:p>
            <a:p>
              <a:pPr>
                <a:tabLst>
                  <a:tab pos="2485808" algn="l"/>
                  <a:tab pos="5345299" algn="l"/>
                  <a:tab pos="7896095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AccessRight	GrantAuthority</a:t>
              </a:r>
              <a:r>
                <a:rPr lang="en-US" altLang="zh-CN">
                  <a:ea typeface="宋体" charset="-122"/>
                </a:rPr>
                <a:t>	AllnessFlag	</a:t>
              </a: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CreatorName	</a:t>
              </a:r>
            </a:p>
            <a:p>
              <a:pPr>
                <a:tabLst>
                  <a:tab pos="2485808" algn="l"/>
                  <a:tab pos="5345299" algn="l"/>
                  <a:tab pos="7896095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CreateTimeStamp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440" y="3312"/>
              <a:ext cx="4176" cy="1077"/>
              <a:chOff x="1440" y="3312"/>
              <a:chExt cx="4176" cy="1077"/>
            </a:xfrm>
          </p:grpSpPr>
          <p:sp>
            <p:nvSpPr>
              <p:cNvPr id="43020" name="AutoShape 12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4147" cy="1073"/>
              </a:xfrm>
              <a:prstGeom prst="roundRect">
                <a:avLst>
                  <a:gd name="adj" fmla="val 9319"/>
                </a:avLst>
              </a:prstGeom>
              <a:solidFill>
                <a:srgbClr val="99FF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3021" name="Text Box 13"/>
              <p:cNvSpPr txBox="1">
                <a:spLocks noChangeArrowheads="1"/>
              </p:cNvSpPr>
              <p:nvPr/>
            </p:nvSpPr>
            <p:spPr bwMode="auto">
              <a:xfrm>
                <a:off x="1573" y="3360"/>
                <a:ext cx="4043" cy="1029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>
                  <a:tabLst>
                    <a:tab pos="373684" algn="l"/>
                    <a:tab pos="2047136" algn="l"/>
                    <a:tab pos="3801824" algn="l"/>
                    <a:tab pos="5052851" algn="l"/>
                    <a:tab pos="6807539" algn="l"/>
                  </a:tabLst>
                </a:pPr>
                <a:r>
                  <a:rPr lang="en-US" altLang="zh-CN">
                    <a:ea typeface="宋体" charset="-122"/>
                  </a:rPr>
                  <a:t>DatabaseName	TableName	Grantee	AccessRight	AllnessFlag</a:t>
                </a:r>
              </a:p>
              <a:p>
                <a:pPr>
                  <a:spcBef>
                    <a:spcPct val="40000"/>
                  </a:spcBef>
                  <a:tabLst>
                    <a:tab pos="373684" algn="l"/>
                    <a:tab pos="2047136" algn="l"/>
                    <a:tab pos="3801824" algn="l"/>
                    <a:tab pos="5052851" algn="l"/>
                    <a:tab pos="6807539" algn="l"/>
                  </a:tabLst>
                </a:pPr>
                <a:r>
                  <a:rPr lang="en-US" altLang="zh-CN">
                    <a:ea typeface="宋体" charset="-122"/>
                  </a:rPr>
                  <a:t>AP		All	tfact07	R 	N </a:t>
                </a:r>
              </a:p>
              <a:p>
                <a:pPr>
                  <a:tabLst>
                    <a:tab pos="373684" algn="l"/>
                    <a:tab pos="2047136" algn="l"/>
                    <a:tab pos="3801824" algn="l"/>
                    <a:tab pos="5052851" algn="l"/>
                    <a:tab pos="6807539" algn="l"/>
                  </a:tabLst>
                </a:pPr>
                <a:r>
                  <a:rPr lang="en-US" altLang="zh-CN">
                    <a:ea typeface="宋体" charset="-122"/>
                  </a:rPr>
                  <a:t>DS   	Daily_Sales  	tfact03	R	N</a:t>
                </a:r>
              </a:p>
              <a:p>
                <a:pPr>
                  <a:tabLst>
                    <a:tab pos="373684" algn="l"/>
                    <a:tab pos="2047136" algn="l"/>
                    <a:tab pos="3801824" algn="l"/>
                    <a:tab pos="5052851" algn="l"/>
                    <a:tab pos="6807539" algn="l"/>
                  </a:tabLst>
                </a:pPr>
                <a:r>
                  <a:rPr lang="en-US" altLang="zh-CN">
                    <a:ea typeface="宋体" charset="-122"/>
                  </a:rPr>
                  <a:t>DS		Daily_Sales	tfact03	RF	N</a:t>
                </a:r>
              </a:p>
              <a:p>
                <a:pPr>
                  <a:tabLst>
                    <a:tab pos="373684" algn="l"/>
                    <a:tab pos="2047136" algn="l"/>
                    <a:tab pos="3801824" algn="l"/>
                    <a:tab pos="5052851" algn="l"/>
                    <a:tab pos="6807539" algn="l"/>
                  </a:tabLst>
                </a:pPr>
                <a:r>
                  <a:rPr lang="en-US" altLang="zh-CN">
                    <a:ea typeface="宋体" charset="-122"/>
                  </a:rPr>
                  <a:t>DS		Order_Item_JI	tfact03	IX	N</a:t>
                </a:r>
              </a:p>
              <a:p>
                <a:pPr>
                  <a:tabLst>
                    <a:tab pos="373684" algn="l"/>
                    <a:tab pos="2047136" algn="l"/>
                    <a:tab pos="3801824" algn="l"/>
                    <a:tab pos="5052851" algn="l"/>
                    <a:tab pos="6807539" algn="l"/>
                  </a:tabLst>
                </a:pPr>
                <a:r>
                  <a:rPr lang="en-US" altLang="zh-CN">
                    <a:ea typeface="宋体" charset="-122"/>
                  </a:rPr>
                  <a:t>PD		All	Students	R	Y</a:t>
                </a:r>
              </a:p>
            </p:txBody>
          </p:sp>
          <p:sp>
            <p:nvSpPr>
              <p:cNvPr id="43022" name="Line 14"/>
              <p:cNvSpPr>
                <a:spLocks noChangeShapeType="1"/>
              </p:cNvSpPr>
              <p:nvPr/>
            </p:nvSpPr>
            <p:spPr bwMode="auto">
              <a:xfrm>
                <a:off x="1536" y="3552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3" name="Line 15"/>
              <p:cNvSpPr>
                <a:spLocks noChangeShapeType="1"/>
              </p:cNvSpPr>
              <p:nvPr/>
            </p:nvSpPr>
            <p:spPr bwMode="auto">
              <a:xfrm>
                <a:off x="3408" y="355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4" name="Line 16"/>
              <p:cNvSpPr>
                <a:spLocks noChangeShapeType="1"/>
              </p:cNvSpPr>
              <p:nvPr/>
            </p:nvSpPr>
            <p:spPr bwMode="auto">
              <a:xfrm>
                <a:off x="4032" y="355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5" name="Line 17"/>
              <p:cNvSpPr>
                <a:spLocks noChangeShapeType="1"/>
              </p:cNvSpPr>
              <p:nvPr/>
            </p:nvSpPr>
            <p:spPr bwMode="auto">
              <a:xfrm>
                <a:off x="2544" y="355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6" name="Line 18"/>
              <p:cNvSpPr>
                <a:spLocks noChangeShapeType="1"/>
              </p:cNvSpPr>
              <p:nvPr/>
            </p:nvSpPr>
            <p:spPr bwMode="auto">
              <a:xfrm>
                <a:off x="4896" y="355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 Teradata Database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3200" y="1380067"/>
            <a:ext cx="11988800" cy="6714408"/>
            <a:chOff x="96" y="720"/>
            <a:chExt cx="5664" cy="3503"/>
          </a:xfrm>
        </p:grpSpPr>
        <p:sp>
          <p:nvSpPr>
            <p:cNvPr id="5124" name="Rectangle 9"/>
            <p:cNvSpPr>
              <a:spLocks noChangeArrowheads="1"/>
            </p:cNvSpPr>
            <p:nvPr/>
          </p:nvSpPr>
          <p:spPr bwMode="auto">
            <a:xfrm>
              <a:off x="96" y="720"/>
              <a:ext cx="5664" cy="2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15000"/>
                </a:spcBef>
                <a:tabLst>
                  <a:tab pos="5052851" algn="l"/>
                  <a:tab pos="5410288" algn="l"/>
                </a:tabLst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A </a:t>
              </a:r>
              <a:r>
                <a:rPr lang="en-US" altLang="zh-CN" sz="2300" u="sng">
                  <a:solidFill>
                    <a:srgbClr val="0000CC"/>
                  </a:solidFill>
                  <a:ea typeface="宋体" charset="-122"/>
                </a:rPr>
                <a:t>Teradata database</a:t>
              </a: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 is a defined logical repository for:</a:t>
              </a:r>
            </a:p>
            <a:p>
              <a:pPr marL="590989" lvl="1" indent="-298541">
                <a:spcBef>
                  <a:spcPct val="25000"/>
                </a:spcBef>
                <a:buSzPct val="120000"/>
                <a:buFontTx/>
                <a:buChar char="•"/>
                <a:tabLst>
                  <a:tab pos="5052851" algn="l"/>
                  <a:tab pos="5410288" algn="l"/>
                </a:tabLst>
              </a:pPr>
              <a:r>
                <a:rPr lang="en-US" altLang="zh-CN">
                  <a:ea typeface="宋体" charset="-122"/>
                </a:rPr>
                <a:t>Tables	</a:t>
              </a:r>
              <a:r>
                <a:rPr lang="en-US" altLang="zh-CN">
                  <a:ea typeface="宋体" charset="-122"/>
                  <a:cs typeface="Arial" charset="0"/>
                </a:rPr>
                <a:t>•	Join Indexes</a:t>
              </a:r>
              <a:endParaRPr lang="en-US" altLang="zh-CN">
                <a:ea typeface="宋体" charset="-122"/>
              </a:endParaRPr>
            </a:p>
            <a:p>
              <a:pPr marL="590989" lvl="1" indent="-298541">
                <a:spcBef>
                  <a:spcPct val="25000"/>
                </a:spcBef>
                <a:buSzPct val="120000"/>
                <a:buFontTx/>
                <a:buChar char="•"/>
                <a:tabLst>
                  <a:tab pos="5052851" algn="l"/>
                  <a:tab pos="5410288" algn="l"/>
                </a:tabLst>
              </a:pPr>
              <a:r>
                <a:rPr lang="en-US" altLang="zh-CN">
                  <a:ea typeface="宋体" charset="-122"/>
                </a:rPr>
                <a:t>Views	•	Hash Indexes	</a:t>
              </a:r>
            </a:p>
            <a:p>
              <a:pPr marL="590989" lvl="1" indent="-298541">
                <a:spcBef>
                  <a:spcPct val="25000"/>
                </a:spcBef>
                <a:buSzPct val="120000"/>
                <a:buFontTx/>
                <a:buChar char="•"/>
                <a:tabLst>
                  <a:tab pos="5052851" algn="l"/>
                  <a:tab pos="5410288" algn="l"/>
                </a:tabLst>
              </a:pPr>
              <a:r>
                <a:rPr lang="en-US" altLang="zh-CN">
                  <a:ea typeface="宋体" charset="-122"/>
                </a:rPr>
                <a:t>Macros	•	Permanent Journals</a:t>
              </a:r>
            </a:p>
            <a:p>
              <a:pPr marL="590989" lvl="1" indent="-298541">
                <a:spcBef>
                  <a:spcPct val="25000"/>
                </a:spcBef>
                <a:buSzPct val="120000"/>
                <a:buFontTx/>
                <a:buChar char="•"/>
                <a:tabLst>
                  <a:tab pos="5052851" algn="l"/>
                  <a:tab pos="5410288" algn="l"/>
                </a:tabLst>
              </a:pPr>
              <a:r>
                <a:rPr lang="en-US" altLang="zh-CN">
                  <a:ea typeface="宋体" charset="-122"/>
                </a:rPr>
                <a:t>Triggers	•	User-defined Functions (UDF)</a:t>
              </a:r>
            </a:p>
            <a:p>
              <a:pPr marL="590989" lvl="1" indent="-298541">
                <a:spcBef>
                  <a:spcPct val="25000"/>
                </a:spcBef>
                <a:buSzPct val="120000"/>
                <a:buFontTx/>
                <a:buChar char="•"/>
                <a:tabLst>
                  <a:tab pos="5052851" algn="l"/>
                  <a:tab pos="5410288" algn="l"/>
                </a:tabLst>
              </a:pPr>
              <a:r>
                <a:rPr lang="en-US" altLang="zh-CN">
                  <a:ea typeface="宋体" charset="-122"/>
                </a:rPr>
                <a:t>Stored Procedures</a:t>
              </a:r>
            </a:p>
            <a:p>
              <a:pPr>
                <a:spcBef>
                  <a:spcPct val="65000"/>
                </a:spcBef>
                <a:tabLst>
                  <a:tab pos="5052851" algn="l"/>
                  <a:tab pos="5410288" algn="l"/>
                </a:tabLst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Attributes that may be specified for a database:</a:t>
              </a:r>
            </a:p>
            <a:p>
              <a:pPr marL="590989" lvl="1" indent="-298541">
                <a:spcBef>
                  <a:spcPct val="15000"/>
                </a:spcBef>
                <a:buSzPct val="120000"/>
                <a:buFontTx/>
                <a:buChar char="•"/>
                <a:tabLst>
                  <a:tab pos="5052851" algn="l"/>
                  <a:tab pos="5410288" algn="l"/>
                </a:tabLst>
              </a:pPr>
              <a:r>
                <a:rPr lang="en-US" altLang="zh-CN">
                  <a:ea typeface="宋体" charset="-122"/>
                </a:rPr>
                <a:t>Perm Space – max amount of space available for tables, stored procedures, and UDFs</a:t>
              </a:r>
            </a:p>
            <a:p>
              <a:pPr marL="590989" lvl="1" indent="-298541">
                <a:spcBef>
                  <a:spcPct val="15000"/>
                </a:spcBef>
                <a:buSzPct val="120000"/>
                <a:buFontTx/>
                <a:buChar char="•"/>
                <a:tabLst>
                  <a:tab pos="5052851" algn="l"/>
                  <a:tab pos="5410288" algn="l"/>
                </a:tabLst>
              </a:pPr>
              <a:r>
                <a:rPr lang="en-US" altLang="zh-CN">
                  <a:ea typeface="宋体" charset="-122"/>
                </a:rPr>
                <a:t>Spool Space – max amount of work space available for requests</a:t>
              </a:r>
            </a:p>
            <a:p>
              <a:pPr marL="590989" lvl="1" indent="-298541">
                <a:spcBef>
                  <a:spcPct val="15000"/>
                </a:spcBef>
                <a:buSzPct val="120000"/>
                <a:buFontTx/>
                <a:buChar char="•"/>
                <a:tabLst>
                  <a:tab pos="5052851" algn="l"/>
                  <a:tab pos="5410288" algn="l"/>
                </a:tabLst>
              </a:pPr>
              <a:r>
                <a:rPr lang="en-US" altLang="zh-CN">
                  <a:ea typeface="宋体" charset="-122"/>
                </a:rPr>
                <a:t>Temp Space – max amount of temporary table space</a:t>
              </a:r>
            </a:p>
            <a:p>
              <a:pPr>
                <a:spcBef>
                  <a:spcPct val="65000"/>
                </a:spcBef>
                <a:tabLst>
                  <a:tab pos="5052851" algn="l"/>
                  <a:tab pos="5410288" algn="l"/>
                </a:tabLst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A Teradata database is created with the CREATE DATABASE command.</a:t>
              </a:r>
            </a:p>
          </p:txBody>
        </p:sp>
        <p:sp>
          <p:nvSpPr>
            <p:cNvPr id="5125" name="Rectangle 10"/>
            <p:cNvSpPr>
              <a:spLocks noChangeArrowheads="1"/>
            </p:cNvSpPr>
            <p:nvPr/>
          </p:nvSpPr>
          <p:spPr bwMode="auto">
            <a:xfrm>
              <a:off x="192" y="3120"/>
              <a:ext cx="70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>
                  <a:ea typeface="宋体" charset="-122"/>
                </a:rPr>
                <a:t>Example</a:t>
              </a:r>
            </a:p>
          </p:txBody>
        </p:sp>
        <p:sp>
          <p:nvSpPr>
            <p:cNvPr id="5126" name="Rectangle 11"/>
            <p:cNvSpPr>
              <a:spLocks noChangeArrowheads="1"/>
            </p:cNvSpPr>
            <p:nvPr/>
          </p:nvSpPr>
          <p:spPr bwMode="auto">
            <a:xfrm>
              <a:off x="864" y="3168"/>
              <a:ext cx="3648" cy="38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Aft>
                  <a:spcPct val="30000"/>
                </a:spcAft>
              </a:pPr>
              <a:r>
                <a:rPr lang="en-US" altLang="zh-CN">
                  <a:ea typeface="宋体" charset="-122"/>
                </a:rPr>
                <a:t>CREATE DATABASE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Database_2</a:t>
              </a:r>
              <a:r>
                <a:rPr lang="en-US" altLang="zh-CN">
                  <a:ea typeface="宋体" charset="-122"/>
                </a:rPr>
                <a:t> FROM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Sysdba </a:t>
              </a:r>
              <a:r>
                <a:rPr lang="en-US" altLang="zh-CN">
                  <a:ea typeface="宋体" charset="-122"/>
                </a:rPr>
                <a:t>  </a:t>
              </a:r>
            </a:p>
            <a:p>
              <a:pPr>
                <a:spcAft>
                  <a:spcPct val="30000"/>
                </a:spcAft>
              </a:pPr>
              <a:r>
                <a:rPr lang="en-US" altLang="zh-CN">
                  <a:ea typeface="宋体" charset="-122"/>
                </a:rPr>
                <a:t>	AS PERMANENT = 20e9, SPOOL = 500e6;</a:t>
              </a:r>
            </a:p>
          </p:txBody>
        </p:sp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936" y="3676"/>
              <a:ext cx="3888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369622" indent="-369622">
                <a:spcBef>
                  <a:spcPct val="35000"/>
                </a:spcBef>
                <a:tabLst>
                  <a:tab pos="1535352" algn="l"/>
                </a:tabLst>
              </a:pPr>
              <a:r>
                <a:rPr lang="en-US" altLang="zh-CN" u="sng">
                  <a:ea typeface="宋体" charset="-122"/>
                </a:rPr>
                <a:t>Notes:</a:t>
              </a:r>
            </a:p>
            <a:p>
              <a:pPr marL="369622" indent="-369622">
                <a:spcBef>
                  <a:spcPct val="35000"/>
                </a:spcBef>
                <a:tabLst>
                  <a:tab pos="1535352" algn="l"/>
                </a:tabLst>
              </a:pPr>
              <a:r>
                <a:rPr lang="en-US" altLang="zh-CN">
                  <a:ea typeface="宋体" charset="-122"/>
                </a:rPr>
                <a:t>"Database_2" is owned by "Sysdba".</a:t>
              </a:r>
            </a:p>
            <a:p>
              <a:pPr marL="369622" indent="-369622">
                <a:spcBef>
                  <a:spcPct val="10000"/>
                </a:spcBef>
                <a:tabLst>
                  <a:tab pos="1535352" algn="l"/>
                </a:tabLst>
              </a:pPr>
              <a:r>
                <a:rPr lang="en-US" altLang="zh-CN">
                  <a:ea typeface="宋体" charset="-122"/>
                </a:rPr>
                <a:t>A database is </a:t>
              </a:r>
              <a:r>
                <a:rPr lang="en-US" altLang="zh-CN" u="sng">
                  <a:ea typeface="宋体" charset="-122"/>
                </a:rPr>
                <a:t>empty</a:t>
              </a:r>
              <a:r>
                <a:rPr lang="en-US" altLang="zh-CN">
                  <a:ea typeface="宋体" charset="-122"/>
                </a:rPr>
                <a:t> until objects are created within it.</a:t>
              </a:r>
            </a:p>
          </p:txBody>
        </p:sp>
      </p:grp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51255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007" y="61336"/>
            <a:ext cx="9942590" cy="866539"/>
          </a:xfrm>
        </p:spPr>
        <p:txBody>
          <a:bodyPr>
            <a:normAutofit/>
          </a:bodyPr>
          <a:lstStyle/>
          <a:p>
            <a:r>
              <a:rPr lang="en-US" altLang="zh-CN" sz="3100" smtClean="0">
                <a:solidFill>
                  <a:schemeClr val="bg1"/>
                </a:solidFill>
                <a:ea typeface="宋体" charset="-122"/>
              </a:rPr>
              <a:t>Teradata Administrator --</a:t>
            </a:r>
            <a:r>
              <a:rPr lang="en-US" altLang="zh-CN" sz="3300" smtClean="0">
                <a:solidFill>
                  <a:schemeClr val="bg1"/>
                </a:solidFill>
                <a:ea typeface="宋体" charset="-122"/>
              </a:rPr>
              <a:t>GRANT/REVOKE Rights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3201" y="1380067"/>
            <a:ext cx="11518900" cy="6486313"/>
            <a:chOff x="96" y="720"/>
            <a:chExt cx="5442" cy="3384"/>
          </a:xfrm>
        </p:grpSpPr>
        <p:sp>
          <p:nvSpPr>
            <p:cNvPr id="44036" name="Text Box 8"/>
            <p:cNvSpPr txBox="1">
              <a:spLocks noChangeArrowheads="1"/>
            </p:cNvSpPr>
            <p:nvPr/>
          </p:nvSpPr>
          <p:spPr bwMode="auto">
            <a:xfrm>
              <a:off x="96" y="2160"/>
              <a:ext cx="192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92448" indent="-292448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Select the object name and object type.</a:t>
              </a:r>
            </a:p>
            <a:p>
              <a:pPr marL="292448" indent="-292448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Select who is going to get the right.</a:t>
              </a:r>
            </a:p>
            <a:p>
              <a:pPr marL="292448" indent="-292448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Select the rights.</a:t>
              </a:r>
            </a:p>
          </p:txBody>
        </p:sp>
        <p:sp>
          <p:nvSpPr>
            <p:cNvPr id="44037" name="Text Box 9"/>
            <p:cNvSpPr txBox="1">
              <a:spLocks noChangeArrowheads="1"/>
            </p:cNvSpPr>
            <p:nvPr/>
          </p:nvSpPr>
          <p:spPr bwMode="auto">
            <a:xfrm>
              <a:off x="96" y="720"/>
              <a:ext cx="4272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Teradata Administrator can be used to easily grant or revoke access rights.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	Tools </a:t>
              </a:r>
              <a:r>
                <a:rPr lang="en-US" altLang="zh-CN" sz="2300">
                  <a:solidFill>
                    <a:srgbClr val="0000CC"/>
                  </a:solidFill>
                  <a:ea typeface="宋体" charset="-122"/>
                  <a:sym typeface="Wingdings" pitchFamily="2" charset="2"/>
                </a:rPr>
                <a:t></a:t>
              </a: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 Grant/Revoke </a:t>
              </a:r>
              <a:r>
                <a:rPr lang="en-US" altLang="zh-CN" sz="2300">
                  <a:solidFill>
                    <a:srgbClr val="0000CC"/>
                  </a:solidFill>
                  <a:ea typeface="宋体" charset="-122"/>
                  <a:sym typeface="Wingdings" pitchFamily="2" charset="2"/>
                </a:rPr>
                <a:t> Object Rights</a:t>
              </a:r>
              <a:endParaRPr lang="en-US" altLang="zh-CN" sz="2300">
                <a:solidFill>
                  <a:srgbClr val="0000CC"/>
                </a:solidFill>
                <a:ea typeface="宋体" charset="-122"/>
              </a:endParaRPr>
            </a:p>
          </p:txBody>
        </p:sp>
        <p:pic>
          <p:nvPicPr>
            <p:cNvPr id="44038" name="Picture 10" descr="71 - TA Access Rights p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56" y="1392"/>
              <a:ext cx="3282" cy="2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100" smtClean="0">
                <a:solidFill>
                  <a:schemeClr val="bg1"/>
                </a:solidFill>
                <a:ea typeface="宋体" charset="-122"/>
              </a:rPr>
              <a:t>Teradata Administrator --</a:t>
            </a:r>
            <a:r>
              <a:rPr lang="en-US" altLang="zh-CN" sz="3300" smtClean="0">
                <a:solidFill>
                  <a:schemeClr val="bg1"/>
                </a:solidFill>
                <a:ea typeface="宋体" charset="-122"/>
              </a:rPr>
              <a:t>Rights on DB/User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03200" y="1380067"/>
            <a:ext cx="11290300" cy="6401976"/>
            <a:chOff x="96" y="720"/>
            <a:chExt cx="5334" cy="3340"/>
          </a:xfrm>
        </p:grpSpPr>
        <p:sp>
          <p:nvSpPr>
            <p:cNvPr id="45060" name="Text Box 12"/>
            <p:cNvSpPr txBox="1">
              <a:spLocks noChangeArrowheads="1"/>
            </p:cNvSpPr>
            <p:nvPr/>
          </p:nvSpPr>
          <p:spPr bwMode="auto">
            <a:xfrm>
              <a:off x="96" y="720"/>
              <a:ext cx="3428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Teradata Administrator can also be used to easily view existing access rights</a:t>
              </a:r>
            </a:p>
          </p:txBody>
        </p:sp>
        <p:sp>
          <p:nvSpPr>
            <p:cNvPr id="45061" name="Text Box 13"/>
            <p:cNvSpPr txBox="1">
              <a:spLocks noChangeArrowheads="1"/>
            </p:cNvSpPr>
            <p:nvPr/>
          </p:nvSpPr>
          <p:spPr bwMode="auto">
            <a:xfrm>
              <a:off x="96" y="3072"/>
              <a:ext cx="1104" cy="98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20000"/>
              </a:pPr>
              <a:r>
                <a:rPr lang="en-US" altLang="zh-CN">
                  <a:ea typeface="宋体" charset="-122"/>
                </a:rPr>
                <a:t>Right-click on the database AP and select the option.</a:t>
              </a:r>
            </a:p>
            <a:p>
              <a:pPr>
                <a:spcBef>
                  <a:spcPct val="50000"/>
                </a:spcBef>
                <a:buSzPct val="120000"/>
              </a:pPr>
              <a:r>
                <a:rPr lang="en-US" altLang="zh-CN">
                  <a:ea typeface="宋体" charset="-122"/>
                </a:rPr>
                <a:t>In this example, Rights on DB/User was selected.</a:t>
              </a:r>
            </a:p>
          </p:txBody>
        </p:sp>
        <p:pic>
          <p:nvPicPr>
            <p:cNvPr id="45062" name="Picture 14" descr="70 - TA Access Rights p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21" y="960"/>
              <a:ext cx="4109" cy="3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Module </a:t>
            </a:r>
            <a:r>
              <a:rPr lang="en-US" altLang="zh-CN" sz="3600" smtClean="0">
                <a:solidFill>
                  <a:schemeClr val="bg1"/>
                </a:solidFill>
                <a:ea typeface="宋体" charset="-122"/>
              </a:rPr>
              <a:t>3: </a:t>
            </a:r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Roles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422400" y="1932093"/>
            <a:ext cx="9956800" cy="469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 sz="2600">
                <a:ea typeface="宋体" charset="-122"/>
              </a:rPr>
              <a:t>After completing this module, you should be able to:</a:t>
            </a:r>
          </a:p>
          <a:p>
            <a:pPr marL="664101" lvl="1" indent="-363530">
              <a:spcBef>
                <a:spcPct val="8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List 3 advantages of utilizing roles.</a:t>
            </a:r>
          </a:p>
          <a:p>
            <a:pPr marL="664101" lvl="1" indent="-363530">
              <a:spcBef>
                <a:spcPct val="8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Identify the access rights needed to create roles and profiles.</a:t>
            </a:r>
          </a:p>
          <a:p>
            <a:pPr marL="664101" lvl="1" indent="-363530">
              <a:spcBef>
                <a:spcPct val="8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Number the steps of access right validation.</a:t>
            </a:r>
          </a:p>
          <a:p>
            <a:pPr marL="664101" lvl="1" indent="-363530">
              <a:spcBef>
                <a:spcPct val="8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Specify the order of precedence of user/session parameters.</a:t>
            </a:r>
          </a:p>
          <a:p>
            <a:pPr marL="664101" lvl="1" indent="-363530">
              <a:spcBef>
                <a:spcPct val="8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Use roles and profiles when creating new users.</a:t>
            </a:r>
          </a:p>
          <a:p>
            <a:pPr marL="664101" lvl="1" indent="-363530">
              <a:spcBef>
                <a:spcPct val="8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Use system views to display role.</a:t>
            </a:r>
          </a:p>
          <a:p>
            <a:pPr marL="664101" lvl="1" indent="-363530"/>
            <a:endParaRPr lang="en-US" altLang="zh-CN" sz="2300">
              <a:ea typeface="宋体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029884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What are Roles?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200" y="1364733"/>
            <a:ext cx="11988800" cy="40730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Starting with Teradata V2R5, two new administration/security features were introduced – roles and profiles.</a:t>
            </a: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Roles and profiles simplify the management of users and access rights.</a:t>
            </a:r>
          </a:p>
          <a:p>
            <a:pPr>
              <a:spcBef>
                <a:spcPct val="100000"/>
              </a:spcBef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What is a “role”?</a:t>
            </a:r>
            <a:endParaRPr lang="en-US" altLang="zh-CN" sz="2300">
              <a:ea typeface="宋体" charset="-122"/>
            </a:endParaRP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A role is simply a collection of access rights.  </a:t>
            </a:r>
          </a:p>
          <a:p>
            <a:pPr marL="1236812" lvl="2" indent="-493507">
              <a:spcBef>
                <a:spcPct val="50000"/>
              </a:spcBef>
              <a:buSzPct val="120000"/>
              <a:buFontTx/>
              <a:buChar char="–"/>
            </a:pPr>
            <a:r>
              <a:rPr lang="en-US" altLang="zh-CN">
                <a:ea typeface="宋体" charset="-122"/>
              </a:rPr>
              <a:t>Rights are first granted to a role and the role is then granted to users.</a:t>
            </a: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A DBA can create different roles for different job functions and responsibilities. </a:t>
            </a: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Roles can help reduce the number of rows in the DBC.AccessRights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0298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Advantages of Roles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03200" y="1472072"/>
            <a:ext cx="11988800" cy="443468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What are the advantages of “roles”?</a:t>
            </a:r>
            <a:r>
              <a:rPr lang="en-US" altLang="zh-CN" sz="2300">
                <a:ea typeface="宋体" charset="-122"/>
              </a:rPr>
              <a:t> </a:t>
            </a:r>
          </a:p>
          <a:p>
            <a:pPr marL="664101" lvl="1" indent="-375715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Simplify access rights management by allowing grants and revokes of multiple rights with one request.</a:t>
            </a:r>
          </a:p>
          <a:p>
            <a:pPr marL="1385066" lvl="2" indent="-493507">
              <a:spcBef>
                <a:spcPct val="50000"/>
              </a:spcBef>
              <a:buSzPct val="110000"/>
              <a:buFontTx/>
              <a:buChar char="–"/>
            </a:pPr>
            <a:r>
              <a:rPr lang="en-US" altLang="zh-CN">
                <a:ea typeface="宋体" charset="-122"/>
              </a:rPr>
              <a:t>useful when an employee changes job function (role) within the company.</a:t>
            </a:r>
          </a:p>
          <a:p>
            <a:pPr marL="1385066" lvl="2" indent="-493507">
              <a:spcBef>
                <a:spcPct val="50000"/>
              </a:spcBef>
              <a:buSzPct val="110000"/>
              <a:buFontTx/>
              <a:buChar char="–"/>
            </a:pPr>
            <a:r>
              <a:rPr lang="en-US" altLang="zh-CN">
                <a:ea typeface="宋体" charset="-122"/>
              </a:rPr>
              <a:t>if a job function needs a new access right, grant it to the role and it is effective immediately.</a:t>
            </a:r>
          </a:p>
          <a:p>
            <a:pPr marL="664101" lvl="1" indent="-375715">
              <a:spcBef>
                <a:spcPct val="100000"/>
              </a:spcBef>
              <a:buSzPct val="120000"/>
              <a:buFontTx/>
              <a:buChar char="•"/>
            </a:pPr>
            <a:r>
              <a:rPr lang="en-US" altLang="zh-CN" sz="2300">
                <a:ea typeface="宋体" charset="-122"/>
              </a:rPr>
              <a:t>The number of access rights in the DBC.AccessRights table is reduced.</a:t>
            </a:r>
          </a:p>
          <a:p>
            <a:pPr marL="1385066" lvl="2" indent="-493507">
              <a:spcBef>
                <a:spcPct val="50000"/>
              </a:spcBef>
              <a:buSzPct val="110000"/>
              <a:buFontTx/>
              <a:buChar char="–"/>
            </a:pPr>
            <a:r>
              <a:rPr lang="en-US" altLang="zh-CN">
                <a:ea typeface="宋体" charset="-122"/>
              </a:rPr>
              <a:t>Disk space usage is reduced when rights are managed on role level rather than individual level.</a:t>
            </a:r>
          </a:p>
          <a:p>
            <a:pPr marL="664101" lvl="1" indent="-375715">
              <a:spcBef>
                <a:spcPct val="100000"/>
              </a:spcBef>
              <a:buSzPct val="120000"/>
              <a:buFontTx/>
              <a:buChar char="•"/>
            </a:pPr>
            <a:r>
              <a:rPr lang="en-US" altLang="zh-CN" sz="2300">
                <a:solidFill>
                  <a:schemeClr val="tx2"/>
                </a:solidFill>
                <a:ea typeface="宋体" charset="-122"/>
              </a:rPr>
              <a:t>Improves performance and reduces dictionary contention for DDL, especially CREATE USER.</a:t>
            </a:r>
          </a:p>
          <a:p>
            <a:pPr marL="1385066" lvl="2" indent="-493507">
              <a:spcBef>
                <a:spcPct val="50000"/>
              </a:spcBef>
              <a:buSzPct val="110000"/>
              <a:buFontTx/>
              <a:buChar char="–"/>
            </a:pPr>
            <a:r>
              <a:rPr lang="en-US" altLang="zh-CN">
                <a:ea typeface="宋体" charset="-122"/>
              </a:rPr>
              <a:t>Removal of hierarchical inherited rights improves DDL performance and reduces dictionary contention.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44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 Without Roles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5600" y="1397319"/>
            <a:ext cx="11836400" cy="6281220"/>
            <a:chOff x="168" y="729"/>
            <a:chExt cx="5592" cy="3277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168" y="3264"/>
              <a:ext cx="5592" cy="7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GRANT SELECT ON View1 TO New_User; GRANT SELECT ON View2 TO New_User; …</a:t>
              </a:r>
            </a:p>
            <a:p>
              <a:pPr>
                <a:lnSpc>
                  <a:spcPct val="80000"/>
                </a:lnSpc>
              </a:pPr>
              <a:endParaRPr lang="en-US" altLang="zh-CN">
                <a:ea typeface="宋体" charset="-122"/>
              </a:endParaRPr>
            </a:p>
            <a:p>
              <a:pPr marL="292448" lvl="1">
                <a:lnSpc>
                  <a:spcPct val="80000"/>
                </a:lnSpc>
              </a:pPr>
              <a:r>
                <a:rPr lang="en-US" altLang="zh-CN">
                  <a:ea typeface="宋体" charset="-122"/>
                </a:rPr>
                <a:t>When a new user is given the SELECT access right to these 10 views, 10 new access right rows are added to the DBC.AccessRights table.</a:t>
              </a:r>
            </a:p>
            <a:p>
              <a:pPr marL="292448" lvl="1">
                <a:lnSpc>
                  <a:spcPct val="80000"/>
                </a:lnSpc>
              </a:pPr>
              <a:endParaRPr lang="en-US" altLang="zh-CN">
                <a:ea typeface="宋体" charset="-122"/>
              </a:endParaRPr>
            </a:p>
            <a:p>
              <a:pPr marL="292448" lvl="1">
                <a:lnSpc>
                  <a:spcPct val="80000"/>
                </a:lnSpc>
              </a:pPr>
              <a:r>
                <a:rPr lang="en-US" altLang="zh-CN">
                  <a:ea typeface="宋体" charset="-122"/>
                </a:rPr>
                <a:t>In this simple example, these 10 views and 11 users would place 110 access right rows in the DBC.AccessRights table.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" y="729"/>
              <a:ext cx="4318" cy="2336"/>
              <a:chOff x="386" y="729"/>
              <a:chExt cx="4318" cy="2336"/>
            </a:xfrm>
          </p:grpSpPr>
          <p:sp>
            <p:nvSpPr>
              <p:cNvPr id="49158" name="Rectangle 6"/>
              <p:cNvSpPr>
                <a:spLocks noChangeArrowheads="1"/>
              </p:cNvSpPr>
              <p:nvPr/>
            </p:nvSpPr>
            <p:spPr bwMode="auto">
              <a:xfrm>
                <a:off x="3888" y="72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300">
                    <a:ea typeface="宋体" charset="-122"/>
                  </a:rPr>
                  <a:t>New_User</a:t>
                </a:r>
              </a:p>
            </p:txBody>
          </p:sp>
          <p:sp>
            <p:nvSpPr>
              <p:cNvPr id="49159" name="Line 7"/>
              <p:cNvSpPr>
                <a:spLocks noChangeShapeType="1"/>
              </p:cNvSpPr>
              <p:nvPr/>
            </p:nvSpPr>
            <p:spPr bwMode="auto">
              <a:xfrm>
                <a:off x="1776" y="2982"/>
                <a:ext cx="16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0" name="Line 8"/>
              <p:cNvSpPr>
                <a:spLocks noChangeShapeType="1"/>
              </p:cNvSpPr>
              <p:nvPr/>
            </p:nvSpPr>
            <p:spPr bwMode="auto">
              <a:xfrm flipV="1">
                <a:off x="1776" y="2786"/>
                <a:ext cx="1606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1" name="Line 9"/>
              <p:cNvSpPr>
                <a:spLocks noChangeShapeType="1"/>
              </p:cNvSpPr>
              <p:nvPr/>
            </p:nvSpPr>
            <p:spPr bwMode="auto">
              <a:xfrm flipV="1">
                <a:off x="1776" y="2590"/>
                <a:ext cx="1606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2" name="Line 10"/>
              <p:cNvSpPr>
                <a:spLocks noChangeShapeType="1"/>
              </p:cNvSpPr>
              <p:nvPr/>
            </p:nvSpPr>
            <p:spPr bwMode="auto">
              <a:xfrm flipV="1">
                <a:off x="1779" y="2383"/>
                <a:ext cx="1598" cy="5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 flipV="1">
                <a:off x="1776" y="2198"/>
                <a:ext cx="1606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 flipV="1">
                <a:off x="1776" y="2001"/>
                <a:ext cx="1606" cy="9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 flipV="1">
                <a:off x="1776" y="1806"/>
                <a:ext cx="1606" cy="1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6" name="Line 14"/>
              <p:cNvSpPr>
                <a:spLocks noChangeShapeType="1"/>
              </p:cNvSpPr>
              <p:nvPr/>
            </p:nvSpPr>
            <p:spPr bwMode="auto">
              <a:xfrm flipV="1">
                <a:off x="1776" y="1609"/>
                <a:ext cx="1606" cy="13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7" name="Line 15"/>
              <p:cNvSpPr>
                <a:spLocks noChangeShapeType="1"/>
              </p:cNvSpPr>
              <p:nvPr/>
            </p:nvSpPr>
            <p:spPr bwMode="auto">
              <a:xfrm flipV="1">
                <a:off x="1776" y="1414"/>
                <a:ext cx="1606" cy="1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 flipV="1">
                <a:off x="1776" y="1217"/>
                <a:ext cx="1606" cy="17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Line 17"/>
              <p:cNvSpPr>
                <a:spLocks noChangeShapeType="1"/>
              </p:cNvSpPr>
              <p:nvPr/>
            </p:nvSpPr>
            <p:spPr bwMode="auto">
              <a:xfrm>
                <a:off x="1776" y="2590"/>
                <a:ext cx="1606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Line 18"/>
              <p:cNvSpPr>
                <a:spLocks noChangeShapeType="1"/>
              </p:cNvSpPr>
              <p:nvPr/>
            </p:nvSpPr>
            <p:spPr bwMode="auto">
              <a:xfrm>
                <a:off x="1776" y="2590"/>
                <a:ext cx="1606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1776" y="2590"/>
                <a:ext cx="16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2" name="Line 20"/>
              <p:cNvSpPr>
                <a:spLocks noChangeShapeType="1"/>
              </p:cNvSpPr>
              <p:nvPr/>
            </p:nvSpPr>
            <p:spPr bwMode="auto">
              <a:xfrm flipV="1">
                <a:off x="1826" y="2394"/>
                <a:ext cx="1556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3" name="Line 21"/>
              <p:cNvSpPr>
                <a:spLocks noChangeShapeType="1"/>
              </p:cNvSpPr>
              <p:nvPr/>
            </p:nvSpPr>
            <p:spPr bwMode="auto">
              <a:xfrm flipV="1">
                <a:off x="1776" y="2198"/>
                <a:ext cx="1606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 flipV="1">
                <a:off x="1776" y="2001"/>
                <a:ext cx="1606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5" name="Line 23"/>
              <p:cNvSpPr>
                <a:spLocks noChangeShapeType="1"/>
              </p:cNvSpPr>
              <p:nvPr/>
            </p:nvSpPr>
            <p:spPr bwMode="auto">
              <a:xfrm flipV="1">
                <a:off x="1776" y="1806"/>
                <a:ext cx="1606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Line 24"/>
              <p:cNvSpPr>
                <a:spLocks noChangeShapeType="1"/>
              </p:cNvSpPr>
              <p:nvPr/>
            </p:nvSpPr>
            <p:spPr bwMode="auto">
              <a:xfrm flipV="1">
                <a:off x="1784" y="1609"/>
                <a:ext cx="1598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7" name="Line 25"/>
              <p:cNvSpPr>
                <a:spLocks noChangeShapeType="1"/>
              </p:cNvSpPr>
              <p:nvPr/>
            </p:nvSpPr>
            <p:spPr bwMode="auto">
              <a:xfrm flipV="1">
                <a:off x="1776" y="1414"/>
                <a:ext cx="1606" cy="1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 flipV="1">
                <a:off x="1776" y="1217"/>
                <a:ext cx="1606" cy="13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9" name="Line 27"/>
              <p:cNvSpPr>
                <a:spLocks noChangeShapeType="1"/>
              </p:cNvSpPr>
              <p:nvPr/>
            </p:nvSpPr>
            <p:spPr bwMode="auto">
              <a:xfrm>
                <a:off x="1776" y="2149"/>
                <a:ext cx="1606" cy="8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0" name="Line 28"/>
              <p:cNvSpPr>
                <a:spLocks noChangeShapeType="1"/>
              </p:cNvSpPr>
              <p:nvPr/>
            </p:nvSpPr>
            <p:spPr bwMode="auto">
              <a:xfrm>
                <a:off x="1776" y="2149"/>
                <a:ext cx="1606" cy="6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1" name="Line 29"/>
              <p:cNvSpPr>
                <a:spLocks noChangeShapeType="1"/>
              </p:cNvSpPr>
              <p:nvPr/>
            </p:nvSpPr>
            <p:spPr bwMode="auto">
              <a:xfrm>
                <a:off x="1776" y="2149"/>
                <a:ext cx="1606" cy="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2" name="Line 30"/>
              <p:cNvSpPr>
                <a:spLocks noChangeShapeType="1"/>
              </p:cNvSpPr>
              <p:nvPr/>
            </p:nvSpPr>
            <p:spPr bwMode="auto">
              <a:xfrm flipV="1">
                <a:off x="1776" y="2001"/>
                <a:ext cx="1606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3" name="Line 31"/>
              <p:cNvSpPr>
                <a:spLocks noChangeShapeType="1"/>
              </p:cNvSpPr>
              <p:nvPr/>
            </p:nvSpPr>
            <p:spPr bwMode="auto">
              <a:xfrm>
                <a:off x="1772" y="2151"/>
                <a:ext cx="1610" cy="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4" name="Line 32"/>
              <p:cNvSpPr>
                <a:spLocks noChangeShapeType="1"/>
              </p:cNvSpPr>
              <p:nvPr/>
            </p:nvSpPr>
            <p:spPr bwMode="auto">
              <a:xfrm flipV="1">
                <a:off x="1776" y="1806"/>
                <a:ext cx="160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5" name="Line 33"/>
              <p:cNvSpPr>
                <a:spLocks noChangeShapeType="1"/>
              </p:cNvSpPr>
              <p:nvPr/>
            </p:nvSpPr>
            <p:spPr bwMode="auto">
              <a:xfrm flipV="1">
                <a:off x="1776" y="1609"/>
                <a:ext cx="1606" cy="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6" name="Line 34"/>
              <p:cNvSpPr>
                <a:spLocks noChangeShapeType="1"/>
              </p:cNvSpPr>
              <p:nvPr/>
            </p:nvSpPr>
            <p:spPr bwMode="auto">
              <a:xfrm flipV="1">
                <a:off x="1776" y="1414"/>
                <a:ext cx="1606" cy="7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7" name="Line 35"/>
              <p:cNvSpPr>
                <a:spLocks noChangeShapeType="1"/>
              </p:cNvSpPr>
              <p:nvPr/>
            </p:nvSpPr>
            <p:spPr bwMode="auto">
              <a:xfrm flipV="1">
                <a:off x="1776" y="1217"/>
                <a:ext cx="1606" cy="9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8" name="Line 36"/>
              <p:cNvSpPr>
                <a:spLocks noChangeShapeType="1"/>
              </p:cNvSpPr>
              <p:nvPr/>
            </p:nvSpPr>
            <p:spPr bwMode="auto">
              <a:xfrm>
                <a:off x="1776" y="1757"/>
                <a:ext cx="1606" cy="1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9" name="Line 37"/>
              <p:cNvSpPr>
                <a:spLocks noChangeShapeType="1"/>
              </p:cNvSpPr>
              <p:nvPr/>
            </p:nvSpPr>
            <p:spPr bwMode="auto">
              <a:xfrm>
                <a:off x="1776" y="1757"/>
                <a:ext cx="1606" cy="10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0" name="Line 38"/>
              <p:cNvSpPr>
                <a:spLocks noChangeShapeType="1"/>
              </p:cNvSpPr>
              <p:nvPr/>
            </p:nvSpPr>
            <p:spPr bwMode="auto">
              <a:xfrm>
                <a:off x="1776" y="1757"/>
                <a:ext cx="1606" cy="8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1" name="Line 39"/>
              <p:cNvSpPr>
                <a:spLocks noChangeShapeType="1"/>
              </p:cNvSpPr>
              <p:nvPr/>
            </p:nvSpPr>
            <p:spPr bwMode="auto">
              <a:xfrm>
                <a:off x="1776" y="1757"/>
                <a:ext cx="1606" cy="6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2" name="Line 40"/>
              <p:cNvSpPr>
                <a:spLocks noChangeShapeType="1"/>
              </p:cNvSpPr>
              <p:nvPr/>
            </p:nvSpPr>
            <p:spPr bwMode="auto">
              <a:xfrm>
                <a:off x="1776" y="1757"/>
                <a:ext cx="1606" cy="2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3" name="Line 41"/>
              <p:cNvSpPr>
                <a:spLocks noChangeShapeType="1"/>
              </p:cNvSpPr>
              <p:nvPr/>
            </p:nvSpPr>
            <p:spPr bwMode="auto">
              <a:xfrm flipV="1">
                <a:off x="1776" y="1609"/>
                <a:ext cx="1606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4" name="Line 42"/>
              <p:cNvSpPr>
                <a:spLocks noChangeShapeType="1"/>
              </p:cNvSpPr>
              <p:nvPr/>
            </p:nvSpPr>
            <p:spPr bwMode="auto">
              <a:xfrm flipV="1">
                <a:off x="1776" y="1414"/>
                <a:ext cx="160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5" name="Line 43"/>
              <p:cNvSpPr>
                <a:spLocks noChangeShapeType="1"/>
              </p:cNvSpPr>
              <p:nvPr/>
            </p:nvSpPr>
            <p:spPr bwMode="auto">
              <a:xfrm flipV="1">
                <a:off x="1776" y="1217"/>
                <a:ext cx="1606" cy="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6" name="Line 44"/>
              <p:cNvSpPr>
                <a:spLocks noChangeShapeType="1"/>
              </p:cNvSpPr>
              <p:nvPr/>
            </p:nvSpPr>
            <p:spPr bwMode="auto">
              <a:xfrm flipV="1">
                <a:off x="1776" y="1217"/>
                <a:ext cx="1606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7" name="Line 45"/>
              <p:cNvSpPr>
                <a:spLocks noChangeShapeType="1"/>
              </p:cNvSpPr>
              <p:nvPr/>
            </p:nvSpPr>
            <p:spPr bwMode="auto">
              <a:xfrm>
                <a:off x="1776" y="1414"/>
                <a:ext cx="16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8" name="Line 46"/>
              <p:cNvSpPr>
                <a:spLocks noChangeShapeType="1"/>
              </p:cNvSpPr>
              <p:nvPr/>
            </p:nvSpPr>
            <p:spPr bwMode="auto">
              <a:xfrm>
                <a:off x="1826" y="1414"/>
                <a:ext cx="1556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9" name="Line 47"/>
              <p:cNvSpPr>
                <a:spLocks noChangeShapeType="1"/>
              </p:cNvSpPr>
              <p:nvPr/>
            </p:nvSpPr>
            <p:spPr bwMode="auto">
              <a:xfrm>
                <a:off x="1776" y="1414"/>
                <a:ext cx="1606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0" name="Line 48"/>
              <p:cNvSpPr>
                <a:spLocks noChangeShapeType="1"/>
              </p:cNvSpPr>
              <p:nvPr/>
            </p:nvSpPr>
            <p:spPr bwMode="auto">
              <a:xfrm>
                <a:off x="1776" y="1414"/>
                <a:ext cx="1606" cy="6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1" name="Line 49"/>
              <p:cNvSpPr>
                <a:spLocks noChangeShapeType="1"/>
              </p:cNvSpPr>
              <p:nvPr/>
            </p:nvSpPr>
            <p:spPr bwMode="auto">
              <a:xfrm>
                <a:off x="1776" y="1414"/>
                <a:ext cx="1606" cy="8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2" name="Line 50"/>
              <p:cNvSpPr>
                <a:spLocks noChangeShapeType="1"/>
              </p:cNvSpPr>
              <p:nvPr/>
            </p:nvSpPr>
            <p:spPr bwMode="auto">
              <a:xfrm>
                <a:off x="1776" y="1414"/>
                <a:ext cx="1606" cy="9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3" name="Line 51"/>
              <p:cNvSpPr>
                <a:spLocks noChangeShapeType="1"/>
              </p:cNvSpPr>
              <p:nvPr/>
            </p:nvSpPr>
            <p:spPr bwMode="auto">
              <a:xfrm>
                <a:off x="1776" y="1414"/>
                <a:ext cx="1606" cy="1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4" name="Line 52"/>
              <p:cNvSpPr>
                <a:spLocks noChangeShapeType="1"/>
              </p:cNvSpPr>
              <p:nvPr/>
            </p:nvSpPr>
            <p:spPr bwMode="auto">
              <a:xfrm>
                <a:off x="1776" y="1414"/>
                <a:ext cx="1606" cy="1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5" name="Line 53"/>
              <p:cNvSpPr>
                <a:spLocks noChangeShapeType="1"/>
              </p:cNvSpPr>
              <p:nvPr/>
            </p:nvSpPr>
            <p:spPr bwMode="auto">
              <a:xfrm>
                <a:off x="1776" y="1414"/>
                <a:ext cx="1606" cy="1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6" name="Line 54"/>
              <p:cNvSpPr>
                <a:spLocks noChangeShapeType="1"/>
              </p:cNvSpPr>
              <p:nvPr/>
            </p:nvSpPr>
            <p:spPr bwMode="auto">
              <a:xfrm>
                <a:off x="1776" y="1217"/>
                <a:ext cx="16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7" name="Line 55"/>
              <p:cNvSpPr>
                <a:spLocks noChangeShapeType="1"/>
              </p:cNvSpPr>
              <p:nvPr/>
            </p:nvSpPr>
            <p:spPr bwMode="auto">
              <a:xfrm>
                <a:off x="1776" y="1217"/>
                <a:ext cx="1606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8" name="Line 56"/>
              <p:cNvSpPr>
                <a:spLocks noChangeShapeType="1"/>
              </p:cNvSpPr>
              <p:nvPr/>
            </p:nvSpPr>
            <p:spPr bwMode="auto">
              <a:xfrm>
                <a:off x="1776" y="1217"/>
                <a:ext cx="1606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9" name="Line 57"/>
              <p:cNvSpPr>
                <a:spLocks noChangeShapeType="1"/>
              </p:cNvSpPr>
              <p:nvPr/>
            </p:nvSpPr>
            <p:spPr bwMode="auto">
              <a:xfrm>
                <a:off x="1776" y="1217"/>
                <a:ext cx="1606" cy="8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0" name="Line 58"/>
              <p:cNvSpPr>
                <a:spLocks noChangeShapeType="1"/>
              </p:cNvSpPr>
              <p:nvPr/>
            </p:nvSpPr>
            <p:spPr bwMode="auto">
              <a:xfrm>
                <a:off x="1776" y="1217"/>
                <a:ext cx="1606" cy="10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1" name="Line 59"/>
              <p:cNvSpPr>
                <a:spLocks noChangeShapeType="1"/>
              </p:cNvSpPr>
              <p:nvPr/>
            </p:nvSpPr>
            <p:spPr bwMode="auto">
              <a:xfrm>
                <a:off x="1776" y="1217"/>
                <a:ext cx="1606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2" name="Line 60"/>
              <p:cNvSpPr>
                <a:spLocks noChangeShapeType="1"/>
              </p:cNvSpPr>
              <p:nvPr/>
            </p:nvSpPr>
            <p:spPr bwMode="auto">
              <a:xfrm>
                <a:off x="1776" y="1217"/>
                <a:ext cx="1606" cy="13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3" name="Line 61"/>
              <p:cNvSpPr>
                <a:spLocks noChangeShapeType="1"/>
              </p:cNvSpPr>
              <p:nvPr/>
            </p:nvSpPr>
            <p:spPr bwMode="auto">
              <a:xfrm>
                <a:off x="1776" y="1217"/>
                <a:ext cx="1606" cy="15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4" name="Line 62"/>
              <p:cNvSpPr>
                <a:spLocks noChangeShapeType="1"/>
              </p:cNvSpPr>
              <p:nvPr/>
            </p:nvSpPr>
            <p:spPr bwMode="auto">
              <a:xfrm>
                <a:off x="1776" y="1217"/>
                <a:ext cx="1606" cy="17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5" name="Line 63"/>
              <p:cNvSpPr>
                <a:spLocks noChangeShapeType="1"/>
              </p:cNvSpPr>
              <p:nvPr/>
            </p:nvSpPr>
            <p:spPr bwMode="auto">
              <a:xfrm flipV="1">
                <a:off x="1776" y="1217"/>
                <a:ext cx="1606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6" name="Line 64"/>
              <p:cNvSpPr>
                <a:spLocks noChangeShapeType="1"/>
              </p:cNvSpPr>
              <p:nvPr/>
            </p:nvSpPr>
            <p:spPr bwMode="auto">
              <a:xfrm flipV="1">
                <a:off x="1776" y="1414"/>
                <a:ext cx="1606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7" name="Line 65"/>
              <p:cNvSpPr>
                <a:spLocks noChangeShapeType="1"/>
              </p:cNvSpPr>
              <p:nvPr/>
            </p:nvSpPr>
            <p:spPr bwMode="auto">
              <a:xfrm>
                <a:off x="1776" y="1609"/>
                <a:ext cx="16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8" name="Line 66"/>
              <p:cNvSpPr>
                <a:spLocks noChangeShapeType="1"/>
              </p:cNvSpPr>
              <p:nvPr/>
            </p:nvSpPr>
            <p:spPr bwMode="auto">
              <a:xfrm>
                <a:off x="1776" y="1609"/>
                <a:ext cx="1606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9" name="Line 67"/>
              <p:cNvSpPr>
                <a:spLocks noChangeShapeType="1"/>
              </p:cNvSpPr>
              <p:nvPr/>
            </p:nvSpPr>
            <p:spPr bwMode="auto">
              <a:xfrm>
                <a:off x="1776" y="1609"/>
                <a:ext cx="1606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0" name="Line 68"/>
              <p:cNvSpPr>
                <a:spLocks noChangeShapeType="1"/>
              </p:cNvSpPr>
              <p:nvPr/>
            </p:nvSpPr>
            <p:spPr bwMode="auto">
              <a:xfrm>
                <a:off x="1776" y="1609"/>
                <a:ext cx="1606" cy="9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1" name="Line 69"/>
              <p:cNvSpPr>
                <a:spLocks noChangeShapeType="1"/>
              </p:cNvSpPr>
              <p:nvPr/>
            </p:nvSpPr>
            <p:spPr bwMode="auto">
              <a:xfrm>
                <a:off x="1776" y="1609"/>
                <a:ext cx="1606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2" name="Line 70"/>
              <p:cNvSpPr>
                <a:spLocks noChangeShapeType="1"/>
              </p:cNvSpPr>
              <p:nvPr/>
            </p:nvSpPr>
            <p:spPr bwMode="auto">
              <a:xfrm>
                <a:off x="1776" y="1609"/>
                <a:ext cx="1606" cy="13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3" name="Line 71"/>
              <p:cNvSpPr>
                <a:spLocks noChangeShapeType="1"/>
              </p:cNvSpPr>
              <p:nvPr/>
            </p:nvSpPr>
            <p:spPr bwMode="auto">
              <a:xfrm>
                <a:off x="1776" y="1952"/>
                <a:ext cx="1606" cy="10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4" name="Line 72"/>
              <p:cNvSpPr>
                <a:spLocks noChangeShapeType="1"/>
              </p:cNvSpPr>
              <p:nvPr/>
            </p:nvSpPr>
            <p:spPr bwMode="auto">
              <a:xfrm>
                <a:off x="1776" y="1952"/>
                <a:ext cx="1606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5" name="Line 73"/>
              <p:cNvSpPr>
                <a:spLocks noChangeShapeType="1"/>
              </p:cNvSpPr>
              <p:nvPr/>
            </p:nvSpPr>
            <p:spPr bwMode="auto">
              <a:xfrm>
                <a:off x="1776" y="1952"/>
                <a:ext cx="1606" cy="6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6" name="Line 74"/>
              <p:cNvSpPr>
                <a:spLocks noChangeShapeType="1"/>
              </p:cNvSpPr>
              <p:nvPr/>
            </p:nvSpPr>
            <p:spPr bwMode="auto">
              <a:xfrm>
                <a:off x="1776" y="1952"/>
                <a:ext cx="1606" cy="2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7" name="Line 75"/>
              <p:cNvSpPr>
                <a:spLocks noChangeShapeType="1"/>
              </p:cNvSpPr>
              <p:nvPr/>
            </p:nvSpPr>
            <p:spPr bwMode="auto">
              <a:xfrm>
                <a:off x="1776" y="1952"/>
                <a:ext cx="1606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8" name="Line 76"/>
              <p:cNvSpPr>
                <a:spLocks noChangeShapeType="1"/>
              </p:cNvSpPr>
              <p:nvPr/>
            </p:nvSpPr>
            <p:spPr bwMode="auto">
              <a:xfrm flipV="1">
                <a:off x="1776" y="1806"/>
                <a:ext cx="1606" cy="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9" name="Line 77"/>
              <p:cNvSpPr>
                <a:spLocks noChangeShapeType="1"/>
              </p:cNvSpPr>
              <p:nvPr/>
            </p:nvSpPr>
            <p:spPr bwMode="auto">
              <a:xfrm flipV="1">
                <a:off x="1776" y="1609"/>
                <a:ext cx="1606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0" name="Line 78"/>
              <p:cNvSpPr>
                <a:spLocks noChangeShapeType="1"/>
              </p:cNvSpPr>
              <p:nvPr/>
            </p:nvSpPr>
            <p:spPr bwMode="auto">
              <a:xfrm flipV="1">
                <a:off x="1776" y="1414"/>
                <a:ext cx="1606" cy="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1" name="Line 79"/>
              <p:cNvSpPr>
                <a:spLocks noChangeShapeType="1"/>
              </p:cNvSpPr>
              <p:nvPr/>
            </p:nvSpPr>
            <p:spPr bwMode="auto">
              <a:xfrm>
                <a:off x="1776" y="2394"/>
                <a:ext cx="1606" cy="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2" name="Line 80"/>
              <p:cNvSpPr>
                <a:spLocks noChangeShapeType="1"/>
              </p:cNvSpPr>
              <p:nvPr/>
            </p:nvSpPr>
            <p:spPr bwMode="auto">
              <a:xfrm>
                <a:off x="1776" y="2394"/>
                <a:ext cx="1606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3" name="Line 81"/>
              <p:cNvSpPr>
                <a:spLocks noChangeShapeType="1"/>
              </p:cNvSpPr>
              <p:nvPr/>
            </p:nvSpPr>
            <p:spPr bwMode="auto">
              <a:xfrm>
                <a:off x="1776" y="2394"/>
                <a:ext cx="16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4" name="Line 82"/>
              <p:cNvSpPr>
                <a:spLocks noChangeShapeType="1"/>
              </p:cNvSpPr>
              <p:nvPr/>
            </p:nvSpPr>
            <p:spPr bwMode="auto">
              <a:xfrm flipV="1">
                <a:off x="1776" y="2198"/>
                <a:ext cx="1606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5" name="Line 83"/>
              <p:cNvSpPr>
                <a:spLocks noChangeShapeType="1"/>
              </p:cNvSpPr>
              <p:nvPr/>
            </p:nvSpPr>
            <p:spPr bwMode="auto">
              <a:xfrm flipV="1">
                <a:off x="1776" y="2001"/>
                <a:ext cx="1606" cy="3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6" name="Line 84"/>
              <p:cNvSpPr>
                <a:spLocks noChangeShapeType="1"/>
              </p:cNvSpPr>
              <p:nvPr/>
            </p:nvSpPr>
            <p:spPr bwMode="auto">
              <a:xfrm flipV="1">
                <a:off x="1776" y="1806"/>
                <a:ext cx="1606" cy="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7" name="Line 85"/>
              <p:cNvSpPr>
                <a:spLocks noChangeShapeType="1"/>
              </p:cNvSpPr>
              <p:nvPr/>
            </p:nvSpPr>
            <p:spPr bwMode="auto">
              <a:xfrm flipV="1">
                <a:off x="1776" y="1609"/>
                <a:ext cx="1606" cy="7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8" name="Line 86"/>
              <p:cNvSpPr>
                <a:spLocks noChangeShapeType="1"/>
              </p:cNvSpPr>
              <p:nvPr/>
            </p:nvSpPr>
            <p:spPr bwMode="auto">
              <a:xfrm>
                <a:off x="1776" y="2786"/>
                <a:ext cx="1606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9" name="Line 87"/>
              <p:cNvSpPr>
                <a:spLocks noChangeShapeType="1"/>
              </p:cNvSpPr>
              <p:nvPr/>
            </p:nvSpPr>
            <p:spPr bwMode="auto">
              <a:xfrm>
                <a:off x="1776" y="2786"/>
                <a:ext cx="16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0" name="Line 88"/>
              <p:cNvSpPr>
                <a:spLocks noChangeShapeType="1"/>
              </p:cNvSpPr>
              <p:nvPr/>
            </p:nvSpPr>
            <p:spPr bwMode="auto">
              <a:xfrm flipV="1">
                <a:off x="1776" y="2590"/>
                <a:ext cx="1606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1" name="Line 89"/>
              <p:cNvSpPr>
                <a:spLocks noChangeShapeType="1"/>
              </p:cNvSpPr>
              <p:nvPr/>
            </p:nvSpPr>
            <p:spPr bwMode="auto">
              <a:xfrm flipV="1">
                <a:off x="1776" y="2394"/>
                <a:ext cx="1606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2" name="Line 90"/>
              <p:cNvSpPr>
                <a:spLocks noChangeShapeType="1"/>
              </p:cNvSpPr>
              <p:nvPr/>
            </p:nvSpPr>
            <p:spPr bwMode="auto">
              <a:xfrm flipV="1">
                <a:off x="1776" y="2198"/>
                <a:ext cx="1606" cy="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3" name="Line 91"/>
              <p:cNvSpPr>
                <a:spLocks noChangeShapeType="1"/>
              </p:cNvSpPr>
              <p:nvPr/>
            </p:nvSpPr>
            <p:spPr bwMode="auto">
              <a:xfrm flipV="1">
                <a:off x="1776" y="2050"/>
                <a:ext cx="1606" cy="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4" name="Line 92"/>
              <p:cNvSpPr>
                <a:spLocks noChangeShapeType="1"/>
              </p:cNvSpPr>
              <p:nvPr/>
            </p:nvSpPr>
            <p:spPr bwMode="auto">
              <a:xfrm flipV="1">
                <a:off x="1776" y="1806"/>
                <a:ext cx="1606" cy="9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5" name="Line 93"/>
              <p:cNvSpPr>
                <a:spLocks noChangeShapeType="1"/>
              </p:cNvSpPr>
              <p:nvPr/>
            </p:nvSpPr>
            <p:spPr bwMode="auto">
              <a:xfrm flipV="1">
                <a:off x="1776" y="1217"/>
                <a:ext cx="1606" cy="15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6" name="Line 94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392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7" name="Line 95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215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8" name="Line 96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58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9" name="Line 97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7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50" name="Line 98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932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51" name="Line 99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112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52" name="Line 100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132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53" name="Line 101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152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54" name="Line 102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1961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55" name="Line 103"/>
              <p:cNvSpPr>
                <a:spLocks noChangeShapeType="1"/>
              </p:cNvSpPr>
              <p:nvPr/>
            </p:nvSpPr>
            <p:spPr bwMode="auto">
              <a:xfrm flipV="1">
                <a:off x="1776" y="825"/>
                <a:ext cx="1606" cy="1765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56" name="Rectangle 104"/>
              <p:cNvSpPr>
                <a:spLocks noChangeArrowheads="1"/>
              </p:cNvSpPr>
              <p:nvPr/>
            </p:nvSpPr>
            <p:spPr bwMode="auto">
              <a:xfrm>
                <a:off x="386" y="1767"/>
                <a:ext cx="610" cy="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300">
                    <a:ea typeface="宋体" charset="-122"/>
                  </a:rPr>
                  <a:t>10 views</a:t>
                </a:r>
              </a:p>
              <a:p>
                <a:pPr algn="ctr"/>
                <a:r>
                  <a:rPr lang="en-US" altLang="zh-CN">
                    <a:ea typeface="宋体" charset="-122"/>
                  </a:rPr>
                  <a:t>(possibly in </a:t>
                </a:r>
                <a:br>
                  <a:rPr lang="en-US" altLang="zh-CN">
                    <a:ea typeface="宋体" charset="-122"/>
                  </a:rPr>
                </a:br>
                <a:r>
                  <a:rPr lang="en-US" altLang="zh-CN">
                    <a:ea typeface="宋体" charset="-122"/>
                  </a:rPr>
                  <a:t>different </a:t>
                </a:r>
              </a:p>
              <a:p>
                <a:pPr algn="ctr"/>
                <a:r>
                  <a:rPr lang="en-US" altLang="zh-CN">
                    <a:ea typeface="宋体" charset="-122"/>
                  </a:rPr>
                  <a:t>databases)</a:t>
                </a:r>
              </a:p>
            </p:txBody>
          </p:sp>
          <p:sp>
            <p:nvSpPr>
              <p:cNvPr id="49257" name="Rectangle 105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55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300">
                    <a:ea typeface="宋体" charset="-122"/>
                  </a:rPr>
                  <a:t>10 users</a:t>
                </a:r>
              </a:p>
            </p:txBody>
          </p:sp>
          <p:grpSp>
            <p:nvGrpSpPr>
              <p:cNvPr id="4" name="Group 106"/>
              <p:cNvGrpSpPr>
                <a:grpSpLocks/>
              </p:cNvGrpSpPr>
              <p:nvPr/>
            </p:nvGrpSpPr>
            <p:grpSpPr bwMode="auto">
              <a:xfrm>
                <a:off x="1379" y="1112"/>
                <a:ext cx="301" cy="1912"/>
                <a:chOff x="96" y="912"/>
                <a:chExt cx="301" cy="1912"/>
              </a:xfrm>
            </p:grpSpPr>
            <p:sp>
              <p:nvSpPr>
                <p:cNvPr id="49272" name="Oval 107"/>
                <p:cNvSpPr>
                  <a:spLocks noChangeArrowheads="1"/>
                </p:cNvSpPr>
                <p:nvPr/>
              </p:nvSpPr>
              <p:spPr bwMode="auto">
                <a:xfrm>
                  <a:off x="96" y="2089"/>
                  <a:ext cx="301" cy="146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273" name="Oval 108"/>
                <p:cNvSpPr>
                  <a:spLocks noChangeArrowheads="1"/>
                </p:cNvSpPr>
                <p:nvPr/>
              </p:nvSpPr>
              <p:spPr bwMode="auto">
                <a:xfrm>
                  <a:off x="96" y="2284"/>
                  <a:ext cx="301" cy="148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274" name="Oval 109"/>
                <p:cNvSpPr>
                  <a:spLocks noChangeArrowheads="1"/>
                </p:cNvSpPr>
                <p:nvPr/>
              </p:nvSpPr>
              <p:spPr bwMode="auto">
                <a:xfrm>
                  <a:off x="96" y="2481"/>
                  <a:ext cx="301" cy="147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275" name="Oval 110"/>
                <p:cNvSpPr>
                  <a:spLocks noChangeArrowheads="1"/>
                </p:cNvSpPr>
                <p:nvPr/>
              </p:nvSpPr>
              <p:spPr bwMode="auto">
                <a:xfrm>
                  <a:off x="96" y="2676"/>
                  <a:ext cx="301" cy="148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276" name="Oval 111"/>
                <p:cNvSpPr>
                  <a:spLocks noChangeArrowheads="1"/>
                </p:cNvSpPr>
                <p:nvPr/>
              </p:nvSpPr>
              <p:spPr bwMode="auto">
                <a:xfrm>
                  <a:off x="96" y="1892"/>
                  <a:ext cx="301" cy="148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277" name="Oval 112"/>
                <p:cNvSpPr>
                  <a:spLocks noChangeArrowheads="1"/>
                </p:cNvSpPr>
                <p:nvPr/>
              </p:nvSpPr>
              <p:spPr bwMode="auto">
                <a:xfrm>
                  <a:off x="96" y="1697"/>
                  <a:ext cx="301" cy="146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278" name="Oval 113"/>
                <p:cNvSpPr>
                  <a:spLocks noChangeArrowheads="1"/>
                </p:cNvSpPr>
                <p:nvPr/>
              </p:nvSpPr>
              <p:spPr bwMode="auto">
                <a:xfrm>
                  <a:off x="96" y="1500"/>
                  <a:ext cx="301" cy="148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279" name="Oval 114"/>
                <p:cNvSpPr>
                  <a:spLocks noChangeArrowheads="1"/>
                </p:cNvSpPr>
                <p:nvPr/>
              </p:nvSpPr>
              <p:spPr bwMode="auto">
                <a:xfrm>
                  <a:off x="96" y="1304"/>
                  <a:ext cx="301" cy="147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280" name="Oval 115"/>
                <p:cNvSpPr>
                  <a:spLocks noChangeArrowheads="1"/>
                </p:cNvSpPr>
                <p:nvPr/>
              </p:nvSpPr>
              <p:spPr bwMode="auto">
                <a:xfrm>
                  <a:off x="96" y="1108"/>
                  <a:ext cx="301" cy="147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281" name="Oval 116"/>
                <p:cNvSpPr>
                  <a:spLocks noChangeArrowheads="1"/>
                </p:cNvSpPr>
                <p:nvPr/>
              </p:nvSpPr>
              <p:spPr bwMode="auto">
                <a:xfrm>
                  <a:off x="96" y="912"/>
                  <a:ext cx="301" cy="147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5" name="Group 117"/>
              <p:cNvGrpSpPr>
                <a:grpSpLocks/>
              </p:cNvGrpSpPr>
              <p:nvPr/>
            </p:nvGrpSpPr>
            <p:grpSpPr bwMode="auto">
              <a:xfrm>
                <a:off x="3443" y="776"/>
                <a:ext cx="301" cy="2248"/>
                <a:chOff x="2592" y="576"/>
                <a:chExt cx="301" cy="2248"/>
              </a:xfrm>
            </p:grpSpPr>
            <p:grpSp>
              <p:nvGrpSpPr>
                <p:cNvPr id="6" name="Group 118"/>
                <p:cNvGrpSpPr>
                  <a:grpSpLocks/>
                </p:cNvGrpSpPr>
                <p:nvPr/>
              </p:nvGrpSpPr>
              <p:grpSpPr bwMode="auto">
                <a:xfrm>
                  <a:off x="2592" y="912"/>
                  <a:ext cx="301" cy="1912"/>
                  <a:chOff x="2592" y="912"/>
                  <a:chExt cx="301" cy="1912"/>
                </a:xfrm>
              </p:grpSpPr>
              <p:sp>
                <p:nvSpPr>
                  <p:cNvPr id="49262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77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263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481"/>
                    <a:ext cx="301" cy="146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264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285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265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089"/>
                    <a:ext cx="301" cy="146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26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93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26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696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268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501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26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304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27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109"/>
                    <a:ext cx="301" cy="146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27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912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sp>
              <p:nvSpPr>
                <p:cNvPr id="49261" name="Rectangle 129"/>
                <p:cNvSpPr>
                  <a:spLocks noChangeArrowheads="1"/>
                </p:cNvSpPr>
                <p:nvPr/>
              </p:nvSpPr>
              <p:spPr bwMode="auto">
                <a:xfrm>
                  <a:off x="2592" y="576"/>
                  <a:ext cx="301" cy="147"/>
                </a:xfrm>
                <a:prstGeom prst="rect">
                  <a:avLst/>
                </a:prstGeom>
                <a:solidFill>
                  <a:srgbClr val="FFCC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000">
                    <a:solidFill>
                      <a:schemeClr val="bg1"/>
                    </a:solidFill>
                    <a:latin typeface="Verdana" pitchFamily="34" charset="0"/>
                    <a:ea typeface="宋体" charset="-122"/>
                  </a:endParaRPr>
                </a:p>
              </p:txBody>
            </p:sp>
          </p:grpSp>
        </p:grpSp>
      </p:grpSp>
      <p:sp>
        <p:nvSpPr>
          <p:cNvPr id="130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45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029884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 Using a Role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1288062"/>
            <a:ext cx="11988800" cy="6806412"/>
            <a:chOff x="96" y="672"/>
            <a:chExt cx="5664" cy="3551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96" y="2831"/>
              <a:ext cx="5664" cy="13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tabLst>
                  <a:tab pos="292448" algn="l"/>
                </a:tabLst>
              </a:pPr>
              <a:r>
                <a:rPr lang="en-US" altLang="zh-CN">
                  <a:ea typeface="宋体" charset="-122"/>
                </a:rPr>
                <a:t>First, create a role and grant privileges to the role.</a:t>
              </a: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25000"/>
                </a:spcBef>
                <a:tabLst>
                  <a:tab pos="292448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CREATE ROLE Role_X;</a:t>
              </a:r>
            </a:p>
            <a:p>
              <a:pPr>
                <a:lnSpc>
                  <a:spcPct val="95000"/>
                </a:lnSpc>
                <a:tabLst>
                  <a:tab pos="292448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GRANT SELECT ON View1 TO Role_X; GRANT SELECT ON View2 TO Role_X;  …</a:t>
              </a:r>
            </a:p>
            <a:p>
              <a:pPr>
                <a:lnSpc>
                  <a:spcPct val="95000"/>
                </a:lnSpc>
                <a:spcBef>
                  <a:spcPct val="50000"/>
                </a:spcBef>
                <a:tabLst>
                  <a:tab pos="292448" algn="l"/>
                </a:tabLst>
              </a:pPr>
              <a:r>
                <a:rPr lang="en-US" altLang="zh-CN">
                  <a:ea typeface="宋体" charset="-122"/>
                </a:rPr>
                <a:t>When creating a new user, only one right to use a role needs to be granted.</a:t>
              </a:r>
            </a:p>
            <a:p>
              <a:pPr>
                <a:lnSpc>
                  <a:spcPct val="95000"/>
                </a:lnSpc>
                <a:spcBef>
                  <a:spcPct val="25000"/>
                </a:spcBef>
                <a:tabLst>
                  <a:tab pos="292448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	GRANT Role_X TO New_User;</a:t>
              </a:r>
            </a:p>
            <a:p>
              <a:pPr marL="292448" lvl="1">
                <a:lnSpc>
                  <a:spcPct val="95000"/>
                </a:lnSpc>
                <a:spcBef>
                  <a:spcPct val="35000"/>
                </a:spcBef>
                <a:tabLst>
                  <a:tab pos="292448" algn="l"/>
                </a:tabLst>
              </a:pPr>
              <a:r>
                <a:rPr lang="en-US" altLang="zh-CN">
                  <a:ea typeface="宋体" charset="-122"/>
                </a:rPr>
                <a:t>This command places a row in the DBC.RoleGrants table, not DBC.AccessRights.</a:t>
              </a:r>
            </a:p>
            <a:p>
              <a:pPr marL="292448" lvl="1">
                <a:lnSpc>
                  <a:spcPct val="95000"/>
                </a:lnSpc>
                <a:spcBef>
                  <a:spcPct val="35000"/>
                </a:spcBef>
                <a:tabLst>
                  <a:tab pos="292448" algn="l"/>
                </a:tabLst>
              </a:pPr>
              <a:r>
                <a:rPr lang="en-US" altLang="zh-CN">
                  <a:ea typeface="宋体" charset="-122"/>
                </a:rPr>
                <a:t>With 10 views, 1 role, and 11 users, there would be 10 rows in the DBC.AccessRights table and 11 rows in the DBC.RoleGrants table.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672"/>
              <a:ext cx="4702" cy="2160"/>
              <a:chOff x="290" y="720"/>
              <a:chExt cx="4702" cy="2160"/>
            </a:xfrm>
          </p:grpSpPr>
          <p:sp>
            <p:nvSpPr>
              <p:cNvPr id="50182" name="Rectangle 6"/>
              <p:cNvSpPr>
                <a:spLocks noChangeArrowheads="1"/>
              </p:cNvSpPr>
              <p:nvPr/>
            </p:nvSpPr>
            <p:spPr bwMode="auto">
              <a:xfrm>
                <a:off x="4176" y="72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300">
                    <a:ea typeface="宋体" charset="-122"/>
                  </a:rPr>
                  <a:t>New_User</a:t>
                </a: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248" y="960"/>
                <a:ext cx="301" cy="1912"/>
                <a:chOff x="96" y="912"/>
                <a:chExt cx="301" cy="1912"/>
              </a:xfrm>
            </p:grpSpPr>
            <p:sp>
              <p:nvSpPr>
                <p:cNvPr id="50224" name="Oval 8"/>
                <p:cNvSpPr>
                  <a:spLocks noChangeArrowheads="1"/>
                </p:cNvSpPr>
                <p:nvPr/>
              </p:nvSpPr>
              <p:spPr bwMode="auto">
                <a:xfrm>
                  <a:off x="96" y="2089"/>
                  <a:ext cx="301" cy="146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50225" name="Oval 9"/>
                <p:cNvSpPr>
                  <a:spLocks noChangeArrowheads="1"/>
                </p:cNvSpPr>
                <p:nvPr/>
              </p:nvSpPr>
              <p:spPr bwMode="auto">
                <a:xfrm>
                  <a:off x="96" y="2284"/>
                  <a:ext cx="301" cy="148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50226" name="Oval 10"/>
                <p:cNvSpPr>
                  <a:spLocks noChangeArrowheads="1"/>
                </p:cNvSpPr>
                <p:nvPr/>
              </p:nvSpPr>
              <p:spPr bwMode="auto">
                <a:xfrm>
                  <a:off x="96" y="2481"/>
                  <a:ext cx="301" cy="147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50227" name="Oval 11"/>
                <p:cNvSpPr>
                  <a:spLocks noChangeArrowheads="1"/>
                </p:cNvSpPr>
                <p:nvPr/>
              </p:nvSpPr>
              <p:spPr bwMode="auto">
                <a:xfrm>
                  <a:off x="96" y="2676"/>
                  <a:ext cx="301" cy="148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50228" name="Oval 12"/>
                <p:cNvSpPr>
                  <a:spLocks noChangeArrowheads="1"/>
                </p:cNvSpPr>
                <p:nvPr/>
              </p:nvSpPr>
              <p:spPr bwMode="auto">
                <a:xfrm>
                  <a:off x="96" y="1892"/>
                  <a:ext cx="301" cy="148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50229" name="Oval 13"/>
                <p:cNvSpPr>
                  <a:spLocks noChangeArrowheads="1"/>
                </p:cNvSpPr>
                <p:nvPr/>
              </p:nvSpPr>
              <p:spPr bwMode="auto">
                <a:xfrm>
                  <a:off x="96" y="1697"/>
                  <a:ext cx="301" cy="146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50230" name="Oval 14"/>
                <p:cNvSpPr>
                  <a:spLocks noChangeArrowheads="1"/>
                </p:cNvSpPr>
                <p:nvPr/>
              </p:nvSpPr>
              <p:spPr bwMode="auto">
                <a:xfrm>
                  <a:off x="96" y="1500"/>
                  <a:ext cx="301" cy="148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50231" name="Oval 15"/>
                <p:cNvSpPr>
                  <a:spLocks noChangeArrowheads="1"/>
                </p:cNvSpPr>
                <p:nvPr/>
              </p:nvSpPr>
              <p:spPr bwMode="auto">
                <a:xfrm>
                  <a:off x="96" y="1304"/>
                  <a:ext cx="301" cy="147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50232" name="Oval 16"/>
                <p:cNvSpPr>
                  <a:spLocks noChangeArrowheads="1"/>
                </p:cNvSpPr>
                <p:nvPr/>
              </p:nvSpPr>
              <p:spPr bwMode="auto">
                <a:xfrm>
                  <a:off x="96" y="1108"/>
                  <a:ext cx="301" cy="147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50233" name="Oval 17"/>
                <p:cNvSpPr>
                  <a:spLocks noChangeArrowheads="1"/>
                </p:cNvSpPr>
                <p:nvPr/>
              </p:nvSpPr>
              <p:spPr bwMode="auto">
                <a:xfrm>
                  <a:off x="96" y="912"/>
                  <a:ext cx="301" cy="147"/>
                </a:xfrm>
                <a:prstGeom prst="ellipse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3744" y="720"/>
                <a:ext cx="301" cy="2160"/>
                <a:chOff x="2592" y="384"/>
                <a:chExt cx="301" cy="2160"/>
              </a:xfrm>
            </p:grpSpPr>
            <p:grpSp>
              <p:nvGrpSpPr>
                <p:cNvPr id="6" name="Group 19"/>
                <p:cNvGrpSpPr>
                  <a:grpSpLocks/>
                </p:cNvGrpSpPr>
                <p:nvPr/>
              </p:nvGrpSpPr>
              <p:grpSpPr bwMode="auto">
                <a:xfrm>
                  <a:off x="2592" y="632"/>
                  <a:ext cx="301" cy="1912"/>
                  <a:chOff x="2592" y="912"/>
                  <a:chExt cx="301" cy="1912"/>
                </a:xfrm>
              </p:grpSpPr>
              <p:sp>
                <p:nvSpPr>
                  <p:cNvPr id="5021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77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021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481"/>
                    <a:ext cx="301" cy="146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021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285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021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089"/>
                    <a:ext cx="301" cy="146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021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93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021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696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022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501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022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304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022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109"/>
                    <a:ext cx="301" cy="146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022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912"/>
                    <a:ext cx="301" cy="147"/>
                  </a:xfrm>
                  <a:prstGeom prst="rect">
                    <a:avLst/>
                  </a:prstGeom>
                  <a:solidFill>
                    <a:srgbClr val="00FFFF"/>
                  </a:solidFill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sp>
              <p:nvSpPr>
                <p:cNvPr id="50213" name="Rectangle 30"/>
                <p:cNvSpPr>
                  <a:spLocks noChangeArrowheads="1"/>
                </p:cNvSpPr>
                <p:nvPr/>
              </p:nvSpPr>
              <p:spPr bwMode="auto">
                <a:xfrm>
                  <a:off x="2592" y="384"/>
                  <a:ext cx="301" cy="147"/>
                </a:xfrm>
                <a:prstGeom prst="rect">
                  <a:avLst/>
                </a:prstGeom>
                <a:solidFill>
                  <a:srgbClr val="FFCC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000">
                    <a:solidFill>
                      <a:schemeClr val="bg1"/>
                    </a:solidFill>
                    <a:latin typeface="Verdana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50185" name="Rectangle 31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55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300">
                    <a:ea typeface="宋体" charset="-122"/>
                  </a:rPr>
                  <a:t>10 users</a:t>
                </a:r>
              </a:p>
            </p:txBody>
          </p:sp>
          <p:sp>
            <p:nvSpPr>
              <p:cNvPr id="50186" name="Oval 32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576" cy="480"/>
              </a:xfrm>
              <a:prstGeom prst="ellipse">
                <a:avLst/>
              </a:prstGeom>
              <a:solidFill>
                <a:srgbClr val="00FF00"/>
              </a:solidFill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charset="-122"/>
                  </a:rPr>
                  <a:t>Role_X</a:t>
                </a:r>
                <a:endParaRPr lang="en-US" altLang="zh-CN" sz="2300">
                  <a:ea typeface="宋体" charset="-122"/>
                </a:endParaRPr>
              </a:p>
            </p:txBody>
          </p:sp>
          <p:grpSp>
            <p:nvGrpSpPr>
              <p:cNvPr id="7" name="Group 33"/>
              <p:cNvGrpSpPr>
                <a:grpSpLocks/>
              </p:cNvGrpSpPr>
              <p:nvPr/>
            </p:nvGrpSpPr>
            <p:grpSpPr bwMode="auto">
              <a:xfrm>
                <a:off x="1584" y="1056"/>
                <a:ext cx="768" cy="1728"/>
                <a:chOff x="480" y="816"/>
                <a:chExt cx="768" cy="1728"/>
              </a:xfrm>
            </p:grpSpPr>
            <p:grpSp>
              <p:nvGrpSpPr>
                <p:cNvPr id="8" name="Group 34"/>
                <p:cNvGrpSpPr>
                  <a:grpSpLocks/>
                </p:cNvGrpSpPr>
                <p:nvPr/>
              </p:nvGrpSpPr>
              <p:grpSpPr bwMode="auto">
                <a:xfrm>
                  <a:off x="480" y="816"/>
                  <a:ext cx="672" cy="1728"/>
                  <a:chOff x="528" y="1008"/>
                  <a:chExt cx="672" cy="1728"/>
                </a:xfrm>
              </p:grpSpPr>
              <p:sp>
                <p:nvSpPr>
                  <p:cNvPr id="50202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" y="1872"/>
                    <a:ext cx="672" cy="864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3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" y="1872"/>
                    <a:ext cx="672" cy="48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4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" y="1872"/>
                    <a:ext cx="672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584"/>
                    <a:ext cx="672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200"/>
                    <a:ext cx="672" cy="672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008"/>
                    <a:ext cx="672" cy="864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392"/>
                    <a:ext cx="672" cy="48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9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" y="1872"/>
                    <a:ext cx="672" cy="274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0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" y="1872"/>
                    <a:ext cx="672" cy="672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76"/>
                    <a:ext cx="672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none" w="med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201" name="Line 45"/>
                <p:cNvSpPr>
                  <a:spLocks noChangeShapeType="1"/>
                </p:cNvSpPr>
                <p:nvPr/>
              </p:nvSpPr>
              <p:spPr bwMode="auto">
                <a:xfrm>
                  <a:off x="1152" y="1680"/>
                  <a:ext cx="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stealth" w="med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188" name="Line 46"/>
              <p:cNvSpPr>
                <a:spLocks noChangeShapeType="1"/>
              </p:cNvSpPr>
              <p:nvPr/>
            </p:nvSpPr>
            <p:spPr bwMode="auto">
              <a:xfrm flipH="1" flipV="1">
                <a:off x="3024" y="1928"/>
                <a:ext cx="672" cy="86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9" name="Line 47"/>
              <p:cNvSpPr>
                <a:spLocks noChangeShapeType="1"/>
              </p:cNvSpPr>
              <p:nvPr/>
            </p:nvSpPr>
            <p:spPr bwMode="auto">
              <a:xfrm flipH="1" flipV="1">
                <a:off x="3024" y="1928"/>
                <a:ext cx="672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0" name="Line 48"/>
              <p:cNvSpPr>
                <a:spLocks noChangeShapeType="1"/>
              </p:cNvSpPr>
              <p:nvPr/>
            </p:nvSpPr>
            <p:spPr bwMode="auto">
              <a:xfrm flipH="1" flipV="1">
                <a:off x="3024" y="1928"/>
                <a:ext cx="672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1" name="Line 49"/>
              <p:cNvSpPr>
                <a:spLocks noChangeShapeType="1"/>
              </p:cNvSpPr>
              <p:nvPr/>
            </p:nvSpPr>
            <p:spPr bwMode="auto">
              <a:xfrm flipH="1">
                <a:off x="3024" y="1640"/>
                <a:ext cx="672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2" name="Line 50"/>
              <p:cNvSpPr>
                <a:spLocks noChangeShapeType="1"/>
              </p:cNvSpPr>
              <p:nvPr/>
            </p:nvSpPr>
            <p:spPr bwMode="auto">
              <a:xfrm flipH="1">
                <a:off x="3024" y="1256"/>
                <a:ext cx="672" cy="6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3" name="Line 51"/>
              <p:cNvSpPr>
                <a:spLocks noChangeShapeType="1"/>
              </p:cNvSpPr>
              <p:nvPr/>
            </p:nvSpPr>
            <p:spPr bwMode="auto">
              <a:xfrm flipH="1">
                <a:off x="3024" y="1064"/>
                <a:ext cx="672" cy="86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4" name="Line 52"/>
              <p:cNvSpPr>
                <a:spLocks noChangeShapeType="1"/>
              </p:cNvSpPr>
              <p:nvPr/>
            </p:nvSpPr>
            <p:spPr bwMode="auto">
              <a:xfrm flipH="1">
                <a:off x="3024" y="1448"/>
                <a:ext cx="672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5" name="Line 53"/>
              <p:cNvSpPr>
                <a:spLocks noChangeShapeType="1"/>
              </p:cNvSpPr>
              <p:nvPr/>
            </p:nvSpPr>
            <p:spPr bwMode="auto">
              <a:xfrm flipH="1" flipV="1">
                <a:off x="3024" y="1928"/>
                <a:ext cx="672" cy="27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Line 54"/>
              <p:cNvSpPr>
                <a:spLocks noChangeShapeType="1"/>
              </p:cNvSpPr>
              <p:nvPr/>
            </p:nvSpPr>
            <p:spPr bwMode="auto">
              <a:xfrm flipH="1" flipV="1">
                <a:off x="3024" y="1928"/>
                <a:ext cx="672" cy="6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7" name="Line 55"/>
              <p:cNvSpPr>
                <a:spLocks noChangeShapeType="1"/>
              </p:cNvSpPr>
              <p:nvPr/>
            </p:nvSpPr>
            <p:spPr bwMode="auto">
              <a:xfrm flipH="1">
                <a:off x="3024" y="1832"/>
                <a:ext cx="672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stealth" w="med" len="sm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Line 56"/>
              <p:cNvSpPr>
                <a:spLocks noChangeShapeType="1"/>
              </p:cNvSpPr>
              <p:nvPr/>
            </p:nvSpPr>
            <p:spPr bwMode="auto">
              <a:xfrm flipH="1">
                <a:off x="3024" y="816"/>
                <a:ext cx="672" cy="1104"/>
              </a:xfrm>
              <a:prstGeom prst="line">
                <a:avLst/>
              </a:prstGeom>
              <a:noFill/>
              <a:ln w="15875">
                <a:solidFill>
                  <a:srgbClr val="FF9900"/>
                </a:solidFill>
                <a:round/>
                <a:headEnd type="stealth" w="med" len="med"/>
                <a:tailEnd type="none" w="med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9" name="Rectangle 57"/>
              <p:cNvSpPr>
                <a:spLocks noChangeArrowheads="1"/>
              </p:cNvSpPr>
              <p:nvPr/>
            </p:nvSpPr>
            <p:spPr bwMode="auto">
              <a:xfrm>
                <a:off x="290" y="1584"/>
                <a:ext cx="610" cy="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300">
                    <a:ea typeface="宋体" charset="-122"/>
                  </a:rPr>
                  <a:t>10 views</a:t>
                </a:r>
              </a:p>
              <a:p>
                <a:r>
                  <a:rPr lang="en-US" altLang="zh-CN">
                    <a:ea typeface="宋体" charset="-122"/>
                  </a:rPr>
                  <a:t>(possibly in </a:t>
                </a:r>
                <a:br>
                  <a:rPr lang="en-US" altLang="zh-CN">
                    <a:ea typeface="宋体" charset="-122"/>
                  </a:rPr>
                </a:br>
                <a:r>
                  <a:rPr lang="en-US" altLang="zh-CN">
                    <a:ea typeface="宋体" charset="-122"/>
                  </a:rPr>
                  <a:t>different </a:t>
                </a:r>
              </a:p>
              <a:p>
                <a:r>
                  <a:rPr lang="en-US" altLang="zh-CN">
                    <a:ea typeface="宋体" charset="-122"/>
                  </a:rPr>
                  <a:t>databases)</a:t>
                </a:r>
              </a:p>
            </p:txBody>
          </p:sp>
        </p:grpSp>
      </p:grpSp>
      <p:sp>
        <p:nvSpPr>
          <p:cNvPr id="5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0298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Implementing Roles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03200" y="1380067"/>
            <a:ext cx="11988800" cy="59812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pPr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What access rights are used to create new roles?</a:t>
            </a:r>
            <a:endParaRPr lang="en-US" altLang="zh-CN" sz="2300">
              <a:ea typeface="宋体" charset="-122"/>
            </a:endParaRP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>
                <a:ea typeface="宋体" charset="-122"/>
              </a:rPr>
              <a:t>CREATE ROLE – needed to create new roles</a:t>
            </a: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>
                <a:ea typeface="宋体" charset="-122"/>
              </a:rPr>
              <a:t>DROP ROLE – needed to drop roles</a:t>
            </a:r>
          </a:p>
          <a:p>
            <a:pPr>
              <a:tabLst>
                <a:tab pos="590989" algn="l"/>
                <a:tab pos="885467" algn="l"/>
                <a:tab pos="1171823" algn="l"/>
              </a:tabLst>
            </a:pPr>
            <a:endParaRPr lang="en-US" altLang="zh-CN">
              <a:ea typeface="宋体" charset="-122"/>
            </a:endParaRPr>
          </a:p>
          <a:p>
            <a:pPr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Who is allowed to create and modify roles?</a:t>
            </a:r>
            <a:endParaRPr lang="en-US" altLang="zh-CN" sz="2200">
              <a:ea typeface="宋体" charset="-122"/>
            </a:endParaRP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>
                <a:ea typeface="宋体" charset="-122"/>
              </a:rPr>
              <a:t>Initially, only DBC has the CREATE ROLE and DROP ROLE access rights.</a:t>
            </a: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>
                <a:ea typeface="宋体" charset="-122"/>
              </a:rPr>
              <a:t>As DBC, give the “role” access rights to the database administrators (e.g., Sysdba).</a:t>
            </a:r>
          </a:p>
          <a:p>
            <a:pPr>
              <a:spcBef>
                <a:spcPct val="50000"/>
              </a:spcBef>
              <a:buSzPct val="120000"/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 sz="2200">
                <a:ea typeface="宋体" charset="-122"/>
              </a:rPr>
              <a:t>			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GRANT CREATE ROLE, DROP ROLE TO Sysdba WITH GRANT OPTION;</a:t>
            </a:r>
          </a:p>
          <a:p>
            <a:pPr>
              <a:tabLst>
                <a:tab pos="590989" algn="l"/>
                <a:tab pos="885467" algn="l"/>
                <a:tab pos="1171823" algn="l"/>
              </a:tabLst>
            </a:pPr>
            <a:endParaRPr lang="en-US" altLang="zh-CN">
              <a:solidFill>
                <a:srgbClr val="0000CC"/>
              </a:solidFill>
              <a:ea typeface="宋体" charset="-122"/>
            </a:endParaRPr>
          </a:p>
          <a:p>
            <a:pPr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How are access rights associated with a role?</a:t>
            </a:r>
            <a:endParaRPr lang="en-US" altLang="zh-CN" sz="2200">
              <a:ea typeface="宋体" charset="-122"/>
            </a:endParaRP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>
                <a:ea typeface="宋体" charset="-122"/>
              </a:rPr>
              <a:t>First, create a role.</a:t>
            </a:r>
          </a:p>
          <a:p>
            <a:pPr marL="590989" lvl="1" indent="-375715">
              <a:spcBef>
                <a:spcPct val="50000"/>
              </a:spcBef>
              <a:buSzPct val="120000"/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>
                <a:solidFill>
                  <a:srgbClr val="A50021"/>
                </a:solidFill>
                <a:ea typeface="宋体" charset="-122"/>
              </a:rPr>
              <a:t>			CREATE ROLE HR_Role;</a:t>
            </a:r>
          </a:p>
          <a:p>
            <a:pPr marL="590989" lvl="1" indent="-375715">
              <a:spcBef>
                <a:spcPct val="50000"/>
              </a:spcBef>
              <a:buSzPct val="120000"/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>
                <a:ea typeface="宋体" charset="-122"/>
              </a:rPr>
              <a:t>	A newly created role does not have any associated rights until grants are made to it.</a:t>
            </a:r>
          </a:p>
          <a:p>
            <a:pPr marL="590989" lvl="1" indent="-375715">
              <a:spcBef>
                <a:spcPct val="50000"/>
              </a:spcBef>
              <a:buSzPct val="120000"/>
              <a:buFontTx/>
              <a:buChar char="•"/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>
                <a:ea typeface="宋体" charset="-122"/>
              </a:rPr>
              <a:t>Use the GRANT (or REVOKE) command to assign (or take away) access rights to (or from) the role.</a:t>
            </a:r>
          </a:p>
          <a:p>
            <a:pPr>
              <a:spcBef>
                <a:spcPct val="50000"/>
              </a:spcBef>
              <a:tabLst>
                <a:tab pos="590989" algn="l"/>
                <a:tab pos="885467" algn="l"/>
                <a:tab pos="1171823" algn="l"/>
              </a:tabLst>
            </a:pPr>
            <a:r>
              <a:rPr lang="en-US" altLang="zh-CN">
                <a:ea typeface="宋体" charset="-122"/>
              </a:rPr>
              <a:t>			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GRANT SELECT, EXECUTE ON HR_VM TO HR_Role;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47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Current or Active Roles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03200" y="1404986"/>
            <a:ext cx="11988800" cy="6849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pPr>
              <a:tabLst>
                <a:tab pos="227460" algn="l"/>
                <a:tab pos="1462240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How are users associated with a role? </a:t>
            </a:r>
            <a:r>
              <a:rPr lang="en-US" altLang="zh-CN" sz="2300">
                <a:ea typeface="宋体" charset="-122"/>
              </a:rPr>
              <a:t>  </a:t>
            </a:r>
          </a:p>
          <a:p>
            <a:pPr lvl="1" indent="-363530">
              <a:spcBef>
                <a:spcPct val="50000"/>
              </a:spcBef>
              <a:buSzPct val="120000"/>
              <a:buFontTx/>
              <a:buChar char="•"/>
              <a:tabLst>
                <a:tab pos="227460" algn="l"/>
                <a:tab pos="1462240" algn="l"/>
              </a:tabLst>
            </a:pPr>
            <a:r>
              <a:rPr lang="en-US" altLang="zh-CN">
                <a:ea typeface="宋体" charset="-122"/>
              </a:rPr>
              <a:t>The role needs to be granted to the user.</a:t>
            </a:r>
          </a:p>
          <a:p>
            <a:pPr>
              <a:spcBef>
                <a:spcPct val="50000"/>
              </a:spcBef>
              <a:tabLst>
                <a:tab pos="227460" algn="l"/>
                <a:tab pos="1462240" algn="l"/>
              </a:tabLst>
            </a:pPr>
            <a:r>
              <a:rPr lang="en-US" altLang="zh-CN">
                <a:solidFill>
                  <a:srgbClr val="A50021"/>
                </a:solidFill>
                <a:ea typeface="宋体" charset="-122"/>
              </a:rPr>
              <a:t>		GRANT HR_Role TO user1;</a:t>
            </a:r>
            <a:endParaRPr lang="en-US" altLang="zh-CN" sz="2300">
              <a:ea typeface="宋体" charset="-122"/>
            </a:endParaRPr>
          </a:p>
          <a:p>
            <a:pPr>
              <a:tabLst>
                <a:tab pos="227460" algn="l"/>
                <a:tab pos="1462240" algn="l"/>
              </a:tabLst>
            </a:pPr>
            <a:endParaRPr lang="en-US" altLang="zh-CN" sz="2300">
              <a:ea typeface="宋体" charset="-122"/>
            </a:endParaRPr>
          </a:p>
          <a:p>
            <a:pPr>
              <a:tabLst>
                <a:tab pos="227460" algn="l"/>
                <a:tab pos="1462240" algn="l"/>
              </a:tabLst>
            </a:pPr>
            <a:r>
              <a:rPr lang="en-US" altLang="zh-CN" sz="2300">
                <a:ea typeface="宋体" charset="-122"/>
              </a:rPr>
              <a:t>With V2R5.0, only </a:t>
            </a:r>
            <a:r>
              <a:rPr lang="en-US" altLang="zh-CN" sz="2300" u="sng">
                <a:ea typeface="宋体" charset="-122"/>
              </a:rPr>
              <a:t>one role can be the session’s current or active role</a:t>
            </a:r>
            <a:r>
              <a:rPr lang="en-US" altLang="zh-CN" sz="2300">
                <a:ea typeface="宋体" charset="-122"/>
              </a:rPr>
              <a:t>.</a:t>
            </a:r>
          </a:p>
          <a:p>
            <a:pPr lvl="1" indent="-363530">
              <a:spcBef>
                <a:spcPct val="60000"/>
              </a:spcBef>
              <a:buSzPct val="120000"/>
              <a:buFontTx/>
              <a:buChar char="•"/>
              <a:tabLst>
                <a:tab pos="227460" algn="l"/>
                <a:tab pos="1462240" algn="l"/>
              </a:tabLst>
            </a:pPr>
            <a:r>
              <a:rPr lang="en-US" altLang="zh-CN">
                <a:ea typeface="宋体" charset="-122"/>
              </a:rPr>
              <a:t>Enabled roles are referred to as the 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current role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 u="sng">
                <a:ea typeface="宋体" charset="-122"/>
              </a:rPr>
              <a:t>plus</a:t>
            </a:r>
            <a:r>
              <a:rPr lang="en-US" altLang="zh-CN">
                <a:ea typeface="宋体" charset="-122"/>
              </a:rPr>
              <a:t> any nested roles.  </a:t>
            </a:r>
          </a:p>
          <a:p>
            <a:pPr lvl="1" indent="-363530">
              <a:spcBef>
                <a:spcPct val="60000"/>
              </a:spcBef>
              <a:buSzPct val="120000"/>
              <a:buFontTx/>
              <a:buChar char="•"/>
              <a:tabLst>
                <a:tab pos="227460" algn="l"/>
                <a:tab pos="1462240" algn="l"/>
              </a:tabLst>
            </a:pPr>
            <a:r>
              <a:rPr lang="en-US" altLang="zh-CN">
                <a:ea typeface="宋体" charset="-122"/>
              </a:rPr>
              <a:t>At logon, the current role is determined by the DEFAULT ROLE value for the user.</a:t>
            </a:r>
          </a:p>
          <a:p>
            <a:pPr lvl="1" indent="-363530">
              <a:spcBef>
                <a:spcPct val="50000"/>
              </a:spcBef>
              <a:tabLst>
                <a:tab pos="227460" algn="l"/>
                <a:tab pos="1462240" algn="l"/>
              </a:tabLst>
            </a:pPr>
            <a:r>
              <a:rPr lang="en-US" altLang="zh-CN" sz="2300">
                <a:solidFill>
                  <a:srgbClr val="A50021"/>
                </a:solidFill>
                <a:ea typeface="宋体" charset="-122"/>
              </a:rPr>
              <a:t>			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CREATE/MODIFY USER user1 AS … , DEFAULT ROLE = HR_Role;</a:t>
            </a:r>
            <a:endParaRPr lang="en-US" altLang="zh-CN">
              <a:ea typeface="宋体" charset="-122"/>
            </a:endParaRPr>
          </a:p>
          <a:p>
            <a:pPr lvl="1" indent="-363530">
              <a:spcBef>
                <a:spcPct val="60000"/>
              </a:spcBef>
              <a:buSzPct val="120000"/>
              <a:buFontTx/>
              <a:buChar char="•"/>
              <a:tabLst>
                <a:tab pos="227460" algn="l"/>
                <a:tab pos="1462240" algn="l"/>
              </a:tabLst>
            </a:pPr>
            <a:r>
              <a:rPr lang="en-US" altLang="zh-CN">
                <a:ea typeface="宋体" charset="-122"/>
              </a:rPr>
              <a:t>A user may change roles by executing the following command:</a:t>
            </a:r>
          </a:p>
          <a:p>
            <a:pPr lvl="1" indent="-363530">
              <a:spcBef>
                <a:spcPct val="50000"/>
              </a:spcBef>
              <a:buSzPct val="120000"/>
              <a:tabLst>
                <a:tab pos="227460" algn="l"/>
                <a:tab pos="1462240" algn="l"/>
              </a:tabLst>
            </a:pPr>
            <a:r>
              <a:rPr lang="en-US" altLang="zh-CN" sz="2300">
                <a:solidFill>
                  <a:srgbClr val="A50021"/>
                </a:solidFill>
                <a:ea typeface="宋体" charset="-122"/>
              </a:rPr>
              <a:t>			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SET ROLE </a:t>
            </a:r>
            <a:r>
              <a:rPr lang="en-US" altLang="zh-CN" i="1">
                <a:solidFill>
                  <a:srgbClr val="A50021"/>
                </a:solidFill>
                <a:ea typeface="宋体" charset="-122"/>
              </a:rPr>
              <a:t>role_name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 ;</a:t>
            </a:r>
            <a:endParaRPr lang="en-US" altLang="zh-CN">
              <a:ea typeface="宋体" charset="-122"/>
            </a:endParaRPr>
          </a:p>
          <a:p>
            <a:pPr>
              <a:spcBef>
                <a:spcPct val="100000"/>
              </a:spcBef>
              <a:buSzPct val="120000"/>
              <a:tabLst>
                <a:tab pos="227460" algn="l"/>
                <a:tab pos="1462240" algn="l"/>
              </a:tabLst>
            </a:pPr>
            <a:r>
              <a:rPr lang="en-US" altLang="zh-CN" sz="2300">
                <a:ea typeface="宋体" charset="-122"/>
              </a:rPr>
              <a:t>Starting with V2R5.1, the SET ROLE ALL command allows a user to have all valid roles (for that user) to be active.</a:t>
            </a:r>
          </a:p>
          <a:p>
            <a:pPr>
              <a:spcBef>
                <a:spcPct val="50000"/>
              </a:spcBef>
              <a:buSzPct val="120000"/>
              <a:tabLst>
                <a:tab pos="227460" algn="l"/>
                <a:tab pos="1462240" algn="l"/>
              </a:tabLst>
            </a:pPr>
            <a:r>
              <a:rPr lang="en-US" altLang="zh-CN">
                <a:solidFill>
                  <a:srgbClr val="A50021"/>
                </a:solidFill>
                <a:ea typeface="宋体" charset="-122"/>
              </a:rPr>
              <a:t>		CREATE/MODIFY USER user1 AS … , DEFAULT ROLE = ALL;</a:t>
            </a:r>
          </a:p>
          <a:p>
            <a:pPr>
              <a:spcBef>
                <a:spcPct val="50000"/>
              </a:spcBef>
              <a:buSzPct val="120000"/>
              <a:tabLst>
                <a:tab pos="227460" algn="l"/>
                <a:tab pos="1462240" algn="l"/>
              </a:tabLst>
            </a:pPr>
            <a:r>
              <a:rPr lang="en-US" altLang="zh-CN">
                <a:solidFill>
                  <a:srgbClr val="A50021"/>
                </a:solidFill>
                <a:ea typeface="宋体" charset="-122"/>
              </a:rPr>
              <a:t>	            </a:t>
            </a:r>
            <a:r>
              <a:rPr lang="en-US" altLang="zh-CN">
                <a:ea typeface="宋体" charset="-122"/>
              </a:rPr>
              <a:t>or	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SET ROLE ALL;   </a:t>
            </a:r>
            <a:r>
              <a:rPr lang="en-US" altLang="zh-CN">
                <a:ea typeface="宋体" charset="-122"/>
              </a:rPr>
              <a:t>(may be specified at the session level by the user)</a:t>
            </a:r>
            <a:endParaRPr lang="en-US" altLang="zh-CN" sz="2300">
              <a:ea typeface="宋体" charset="-122"/>
            </a:endParaRPr>
          </a:p>
          <a:p>
            <a:pPr lvl="1" indent="-363530">
              <a:tabLst>
                <a:tab pos="227460" algn="l"/>
                <a:tab pos="1462240" algn="l"/>
              </a:tabLst>
            </a:pPr>
            <a:endParaRPr lang="en-US" altLang="zh-CN">
              <a:ea typeface="宋体" charset="-122"/>
            </a:endParaRPr>
          </a:p>
          <a:p>
            <a:pPr lvl="1" indent="-363530">
              <a:tabLst>
                <a:tab pos="227460" algn="l"/>
                <a:tab pos="1462240" algn="l"/>
              </a:tabLst>
            </a:pPr>
            <a:r>
              <a:rPr lang="en-US" altLang="zh-CN">
                <a:ea typeface="宋体" charset="-122"/>
              </a:rPr>
              <a:t>ANSI Note: A session that has only one current role complies with the ANSI standard.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48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Nesting of Roles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03200" y="1472071"/>
            <a:ext cx="11269133" cy="6162381"/>
            <a:chOff x="96" y="768"/>
            <a:chExt cx="5324" cy="3215"/>
          </a:xfrm>
        </p:grpSpPr>
        <p:sp>
          <p:nvSpPr>
            <p:cNvPr id="53252" name="Text Box 29"/>
            <p:cNvSpPr txBox="1">
              <a:spLocks noChangeArrowheads="1"/>
            </p:cNvSpPr>
            <p:nvPr/>
          </p:nvSpPr>
          <p:spPr bwMode="auto">
            <a:xfrm>
              <a:off x="104" y="768"/>
              <a:ext cx="5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300">
                  <a:ea typeface="宋体" charset="-122"/>
                </a:rPr>
                <a:t>You can GRANT a role to another role – referred to as “</a:t>
              </a: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nesting of roles</a:t>
              </a:r>
              <a:r>
                <a:rPr lang="en-US" altLang="zh-CN" sz="2300">
                  <a:ea typeface="宋体" charset="-122"/>
                </a:rPr>
                <a:t>”.</a:t>
              </a:r>
            </a:p>
          </p:txBody>
        </p:sp>
        <p:sp>
          <p:nvSpPr>
            <p:cNvPr id="53253" name="Text Box 30"/>
            <p:cNvSpPr txBox="1">
              <a:spLocks noChangeArrowheads="1"/>
            </p:cNvSpPr>
            <p:nvPr/>
          </p:nvSpPr>
          <p:spPr bwMode="auto">
            <a:xfrm>
              <a:off x="104" y="1104"/>
              <a:ext cx="15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Allowed: </a:t>
              </a:r>
              <a:r>
                <a:rPr lang="en-US" altLang="zh-CN" sz="2300">
                  <a:ea typeface="宋体" charset="-122"/>
                </a:rPr>
                <a:t>1 level of nesting</a:t>
              </a:r>
            </a:p>
          </p:txBody>
        </p:sp>
        <p:sp>
          <p:nvSpPr>
            <p:cNvPr id="53254" name="Text Box 31"/>
            <p:cNvSpPr txBox="1">
              <a:spLocks noChangeArrowheads="1"/>
            </p:cNvSpPr>
            <p:nvPr/>
          </p:nvSpPr>
          <p:spPr bwMode="auto">
            <a:xfrm>
              <a:off x="3456" y="1536"/>
              <a:ext cx="399" cy="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Role_A</a:t>
              </a:r>
            </a:p>
          </p:txBody>
        </p:sp>
        <p:sp>
          <p:nvSpPr>
            <p:cNvPr id="53255" name="Text Box 32"/>
            <p:cNvSpPr txBox="1">
              <a:spLocks noChangeArrowheads="1"/>
            </p:cNvSpPr>
            <p:nvPr/>
          </p:nvSpPr>
          <p:spPr bwMode="auto">
            <a:xfrm>
              <a:off x="4030" y="2117"/>
              <a:ext cx="458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Role_AB</a:t>
              </a:r>
            </a:p>
          </p:txBody>
        </p:sp>
        <p:sp>
          <p:nvSpPr>
            <p:cNvPr id="53256" name="Text Box 33"/>
            <p:cNvSpPr txBox="1">
              <a:spLocks noChangeArrowheads="1"/>
            </p:cNvSpPr>
            <p:nvPr/>
          </p:nvSpPr>
          <p:spPr bwMode="auto">
            <a:xfrm>
              <a:off x="4606" y="2693"/>
              <a:ext cx="456" cy="193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Role_AC</a:t>
              </a:r>
            </a:p>
          </p:txBody>
        </p:sp>
        <p:sp>
          <p:nvSpPr>
            <p:cNvPr id="53257" name="Line 34"/>
            <p:cNvSpPr>
              <a:spLocks noChangeShapeType="1"/>
            </p:cNvSpPr>
            <p:nvPr/>
          </p:nvSpPr>
          <p:spPr bwMode="auto">
            <a:xfrm>
              <a:off x="3982" y="1829"/>
              <a:ext cx="262" cy="2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35"/>
            <p:cNvSpPr>
              <a:spLocks noChangeShapeType="1"/>
            </p:cNvSpPr>
            <p:nvPr/>
          </p:nvSpPr>
          <p:spPr bwMode="auto">
            <a:xfrm>
              <a:off x="4558" y="2405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Text Box 36"/>
            <p:cNvSpPr txBox="1">
              <a:spLocks noChangeArrowheads="1"/>
            </p:cNvSpPr>
            <p:nvPr/>
          </p:nvSpPr>
          <p:spPr bwMode="auto">
            <a:xfrm>
              <a:off x="3024" y="1104"/>
              <a:ext cx="19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300">
                  <a:solidFill>
                    <a:srgbClr val="CC0000"/>
                  </a:solidFill>
                  <a:ea typeface="宋体" charset="-122"/>
                </a:rPr>
                <a:t>Not Allowed: </a:t>
              </a:r>
              <a:r>
                <a:rPr lang="en-US" altLang="zh-CN" sz="2300">
                  <a:ea typeface="宋体" charset="-122"/>
                </a:rPr>
                <a:t>2</a:t>
              </a:r>
              <a:r>
                <a:rPr lang="en-US" altLang="zh-CN" sz="2300" baseline="30000">
                  <a:ea typeface="宋体" charset="-122"/>
                </a:rPr>
                <a:t>nd</a:t>
              </a:r>
              <a:r>
                <a:rPr lang="en-US" altLang="zh-CN" sz="2300">
                  <a:ea typeface="宋体" charset="-122"/>
                </a:rPr>
                <a:t> level of nesting</a:t>
              </a:r>
            </a:p>
          </p:txBody>
        </p:sp>
        <p:sp>
          <p:nvSpPr>
            <p:cNvPr id="53260" name="Text Box 37"/>
            <p:cNvSpPr txBox="1">
              <a:spLocks noChangeArrowheads="1"/>
            </p:cNvSpPr>
            <p:nvPr/>
          </p:nvSpPr>
          <p:spPr bwMode="auto">
            <a:xfrm>
              <a:off x="96" y="2530"/>
              <a:ext cx="2784" cy="14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GRANT Role_A TO Role_AB;</a:t>
              </a:r>
            </a:p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GRANT Role_B TO Role_AB;</a:t>
              </a:r>
            </a:p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GRANT Role_A TO Role_AC;</a:t>
              </a: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GRANT Role_C TO Role_AC;</a:t>
              </a: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GRANT Role_B TO Role_BCD;</a:t>
              </a: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GRANT Role_C TO Role_BCD;</a:t>
              </a: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GRANT Role_D TO Role_BCD;</a:t>
              </a:r>
              <a:endParaRPr lang="en-US" altLang="zh-CN">
                <a:solidFill>
                  <a:srgbClr val="0000CC"/>
                </a:solidFill>
                <a:ea typeface="宋体" charset="-122"/>
              </a:endParaRPr>
            </a:p>
            <a:p>
              <a:endParaRPr lang="en-US" altLang="zh-CN" sz="1300"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A user that is granted access to Role_AB also has all of the access rights associated with Role_A, Role_B, and Role_AB.</a:t>
              </a:r>
            </a:p>
          </p:txBody>
        </p:sp>
        <p:sp>
          <p:nvSpPr>
            <p:cNvPr id="53261" name="Text Box 38"/>
            <p:cNvSpPr txBox="1">
              <a:spLocks noChangeArrowheads="1"/>
            </p:cNvSpPr>
            <p:nvPr/>
          </p:nvSpPr>
          <p:spPr bwMode="auto">
            <a:xfrm>
              <a:off x="256" y="2112"/>
              <a:ext cx="458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Role_AB</a:t>
              </a:r>
            </a:p>
          </p:txBody>
        </p:sp>
        <p:sp>
          <p:nvSpPr>
            <p:cNvPr id="53262" name="Text Box 39"/>
            <p:cNvSpPr txBox="1">
              <a:spLocks noChangeArrowheads="1"/>
            </p:cNvSpPr>
            <p:nvPr/>
          </p:nvSpPr>
          <p:spPr bwMode="auto">
            <a:xfrm>
              <a:off x="784" y="1544"/>
              <a:ext cx="395" cy="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Role_B</a:t>
              </a:r>
            </a:p>
          </p:txBody>
        </p:sp>
        <p:sp>
          <p:nvSpPr>
            <p:cNvPr id="53263" name="Text Box 40"/>
            <p:cNvSpPr txBox="1">
              <a:spLocks noChangeArrowheads="1"/>
            </p:cNvSpPr>
            <p:nvPr/>
          </p:nvSpPr>
          <p:spPr bwMode="auto">
            <a:xfrm>
              <a:off x="1056" y="2112"/>
              <a:ext cx="456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Role_AC</a:t>
              </a:r>
            </a:p>
          </p:txBody>
        </p:sp>
        <p:sp>
          <p:nvSpPr>
            <p:cNvPr id="53264" name="Line 41"/>
            <p:cNvSpPr>
              <a:spLocks noChangeShapeType="1"/>
            </p:cNvSpPr>
            <p:nvPr/>
          </p:nvSpPr>
          <p:spPr bwMode="auto">
            <a:xfrm>
              <a:off x="320" y="1824"/>
              <a:ext cx="19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Text Box 42"/>
            <p:cNvSpPr txBox="1">
              <a:spLocks noChangeArrowheads="1"/>
            </p:cNvSpPr>
            <p:nvPr/>
          </p:nvSpPr>
          <p:spPr bwMode="auto">
            <a:xfrm>
              <a:off x="2168" y="1536"/>
              <a:ext cx="403" cy="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Role_D</a:t>
              </a:r>
            </a:p>
          </p:txBody>
        </p:sp>
        <p:sp>
          <p:nvSpPr>
            <p:cNvPr id="53266" name="Text Box 43"/>
            <p:cNvSpPr txBox="1">
              <a:spLocks noChangeArrowheads="1"/>
            </p:cNvSpPr>
            <p:nvPr/>
          </p:nvSpPr>
          <p:spPr bwMode="auto">
            <a:xfrm>
              <a:off x="96" y="1544"/>
              <a:ext cx="399" cy="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Role_A</a:t>
              </a:r>
            </a:p>
          </p:txBody>
        </p:sp>
        <p:sp>
          <p:nvSpPr>
            <p:cNvPr id="53267" name="Text Box 44"/>
            <p:cNvSpPr txBox="1">
              <a:spLocks noChangeArrowheads="1"/>
            </p:cNvSpPr>
            <p:nvPr/>
          </p:nvSpPr>
          <p:spPr bwMode="auto">
            <a:xfrm>
              <a:off x="1488" y="1536"/>
              <a:ext cx="394" cy="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Role_C</a:t>
              </a:r>
            </a:p>
          </p:txBody>
        </p:sp>
        <p:sp>
          <p:nvSpPr>
            <p:cNvPr id="53268" name="Line 45"/>
            <p:cNvSpPr>
              <a:spLocks noChangeShapeType="1"/>
            </p:cNvSpPr>
            <p:nvPr/>
          </p:nvSpPr>
          <p:spPr bwMode="auto">
            <a:xfrm flipH="1">
              <a:off x="576" y="1824"/>
              <a:ext cx="36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Text Box 46"/>
            <p:cNvSpPr txBox="1">
              <a:spLocks noChangeArrowheads="1"/>
            </p:cNvSpPr>
            <p:nvPr/>
          </p:nvSpPr>
          <p:spPr bwMode="auto">
            <a:xfrm>
              <a:off x="1856" y="2112"/>
              <a:ext cx="520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Role_BCD</a:t>
              </a:r>
            </a:p>
          </p:txBody>
        </p:sp>
        <p:sp>
          <p:nvSpPr>
            <p:cNvPr id="53270" name="Line 47"/>
            <p:cNvSpPr>
              <a:spLocks noChangeShapeType="1"/>
            </p:cNvSpPr>
            <p:nvPr/>
          </p:nvSpPr>
          <p:spPr bwMode="auto">
            <a:xfrm flipH="1">
              <a:off x="1392" y="1824"/>
              <a:ext cx="3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1" name="Line 48"/>
            <p:cNvSpPr>
              <a:spLocks noChangeShapeType="1"/>
            </p:cNvSpPr>
            <p:nvPr/>
          </p:nvSpPr>
          <p:spPr bwMode="auto">
            <a:xfrm>
              <a:off x="416" y="182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Line 49"/>
            <p:cNvSpPr>
              <a:spLocks noChangeShapeType="1"/>
            </p:cNvSpPr>
            <p:nvPr/>
          </p:nvSpPr>
          <p:spPr bwMode="auto">
            <a:xfrm>
              <a:off x="1808" y="1824"/>
              <a:ext cx="40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Line 50"/>
            <p:cNvSpPr>
              <a:spLocks noChangeShapeType="1"/>
            </p:cNvSpPr>
            <p:nvPr/>
          </p:nvSpPr>
          <p:spPr bwMode="auto">
            <a:xfrm flipH="1">
              <a:off x="2256" y="1824"/>
              <a:ext cx="13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Text Box 51"/>
            <p:cNvSpPr txBox="1">
              <a:spLocks noChangeArrowheads="1"/>
            </p:cNvSpPr>
            <p:nvPr/>
          </p:nvSpPr>
          <p:spPr bwMode="auto">
            <a:xfrm>
              <a:off x="3007" y="3208"/>
              <a:ext cx="1982" cy="3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GRANT Role_A TO Role_AB;  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/*accepted*/</a:t>
              </a:r>
              <a:endParaRPr lang="en-US" altLang="zh-CN">
                <a:solidFill>
                  <a:srgbClr val="A50021"/>
                </a:solidFill>
                <a:ea typeface="宋体" charset="-122"/>
              </a:endParaRPr>
            </a:p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GRANT Role_AB TO Role_AC;     </a:t>
              </a:r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/*fails*/</a:t>
              </a:r>
            </a:p>
          </p:txBody>
        </p:sp>
        <p:sp>
          <p:nvSpPr>
            <p:cNvPr id="53275" name="Line 52"/>
            <p:cNvSpPr>
              <a:spLocks noChangeShapeType="1"/>
            </p:cNvSpPr>
            <p:nvPr/>
          </p:nvSpPr>
          <p:spPr bwMode="auto">
            <a:xfrm>
              <a:off x="1248" y="1824"/>
              <a:ext cx="86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49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 Teradata User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3200" y="1380067"/>
            <a:ext cx="11988800" cy="6844747"/>
            <a:chOff x="96" y="720"/>
            <a:chExt cx="5664" cy="3571"/>
          </a:xfrm>
        </p:grpSpPr>
        <p:sp>
          <p:nvSpPr>
            <p:cNvPr id="6148" name="Rectangle 9"/>
            <p:cNvSpPr>
              <a:spLocks noChangeArrowheads="1"/>
            </p:cNvSpPr>
            <p:nvPr/>
          </p:nvSpPr>
          <p:spPr bwMode="auto">
            <a:xfrm>
              <a:off x="96" y="720"/>
              <a:ext cx="566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A </a:t>
              </a:r>
              <a:r>
                <a:rPr lang="en-US" altLang="zh-CN" sz="2300" u="sng">
                  <a:solidFill>
                    <a:srgbClr val="0000CC"/>
                  </a:solidFill>
                  <a:ea typeface="宋体" charset="-122"/>
                </a:rPr>
                <a:t>Teradata user</a:t>
              </a: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 is a database with an assigned password.</a:t>
              </a:r>
              <a:endParaRPr lang="en-US" altLang="zh-CN" sz="2300"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300">
                  <a:ea typeface="宋体" charset="-122"/>
                </a:rPr>
                <a:t>A </a:t>
              </a:r>
              <a:r>
                <a:rPr lang="en-US" altLang="zh-CN" sz="2300" u="sng">
                  <a:ea typeface="宋体" charset="-122"/>
                </a:rPr>
                <a:t>Teradata user</a:t>
              </a:r>
              <a:r>
                <a:rPr lang="en-US" altLang="zh-CN" sz="2300">
                  <a:ea typeface="宋体" charset="-122"/>
                </a:rPr>
                <a:t> may logon to Teradata and access objects within:</a:t>
              </a:r>
            </a:p>
            <a:p>
              <a:pPr lvl="1" indent="-300572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itself</a:t>
              </a:r>
            </a:p>
            <a:p>
              <a:pPr lvl="1" indent="-300572"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other databases for which it has access rights</a:t>
              </a:r>
            </a:p>
            <a:p>
              <a:pPr>
                <a:spcBef>
                  <a:spcPct val="30000"/>
                </a:spcBef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Examples of attributes that may be specified for a user:</a:t>
              </a:r>
            </a:p>
            <a:p>
              <a:pPr lvl="1" indent="-300572">
                <a:spcBef>
                  <a:spcPct val="15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Perm Space – max amount of space available for tables, stored procedures, and UDFs</a:t>
              </a:r>
            </a:p>
            <a:p>
              <a:pPr lvl="1" indent="-300572">
                <a:spcBef>
                  <a:spcPct val="15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Spool Space – max amount of work space available for requests</a:t>
              </a:r>
            </a:p>
            <a:p>
              <a:pPr lvl="1" indent="-300572">
                <a:spcBef>
                  <a:spcPct val="15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Temp Space – max amount of temporary table space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300">
                  <a:ea typeface="宋体" charset="-122"/>
                </a:rPr>
                <a:t>A user is an </a:t>
              </a:r>
              <a:r>
                <a:rPr lang="en-US" altLang="zh-CN" sz="2300" u="sng">
                  <a:ea typeface="宋体" charset="-122"/>
                </a:rPr>
                <a:t>active</a:t>
              </a:r>
              <a:r>
                <a:rPr lang="en-US" altLang="zh-CN" sz="2300">
                  <a:ea typeface="宋体" charset="-122"/>
                </a:rPr>
                <a:t> repository while a database is a </a:t>
              </a:r>
              <a:r>
                <a:rPr lang="en-US" altLang="zh-CN" sz="2300" u="sng">
                  <a:ea typeface="宋体" charset="-122"/>
                </a:rPr>
                <a:t>passive</a:t>
              </a:r>
              <a:r>
                <a:rPr lang="en-US" altLang="zh-CN" sz="2300">
                  <a:ea typeface="宋体" charset="-122"/>
                </a:rPr>
                <a:t> repository.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A user is created with the CREATE USER command.</a:t>
              </a:r>
            </a:p>
          </p:txBody>
        </p:sp>
        <p:sp>
          <p:nvSpPr>
            <p:cNvPr id="6149" name="Rectangle 10"/>
            <p:cNvSpPr>
              <a:spLocks noChangeArrowheads="1"/>
            </p:cNvSpPr>
            <p:nvPr/>
          </p:nvSpPr>
          <p:spPr bwMode="auto">
            <a:xfrm>
              <a:off x="960" y="2976"/>
              <a:ext cx="3600" cy="858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tabLst>
                  <a:tab pos="727058" algn="l"/>
                </a:tabLst>
              </a:pPr>
              <a:r>
                <a:rPr lang="en-US" altLang="zh-CN">
                  <a:ea typeface="宋体" charset="-122"/>
                </a:rPr>
                <a:t>CREATE USER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User_C</a:t>
              </a:r>
              <a:r>
                <a:rPr lang="en-US" altLang="zh-CN">
                  <a:ea typeface="宋体" charset="-122"/>
                </a:rPr>
                <a:t> FROM 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User_A</a:t>
              </a:r>
              <a:endParaRPr lang="en-US" altLang="zh-CN">
                <a:ea typeface="宋体" charset="-122"/>
              </a:endParaRPr>
            </a:p>
            <a:p>
              <a:pPr>
                <a:spcBef>
                  <a:spcPct val="15000"/>
                </a:spcBef>
                <a:tabLst>
                  <a:tab pos="727058" algn="l"/>
                </a:tabLst>
              </a:pPr>
              <a:r>
                <a:rPr lang="en-US" altLang="zh-CN">
                  <a:ea typeface="宋体" charset="-122"/>
                </a:rPr>
                <a:t>	AS	 PERMANENT = 100e6</a:t>
              </a:r>
            </a:p>
            <a:p>
              <a:pPr>
                <a:spcBef>
                  <a:spcPct val="15000"/>
                </a:spcBef>
                <a:tabLst>
                  <a:tab pos="727058" algn="l"/>
                </a:tabLst>
              </a:pPr>
              <a:r>
                <a:rPr lang="en-US" altLang="zh-CN">
                  <a:ea typeface="宋体" charset="-122"/>
                </a:rPr>
                <a:t>		,SPOOL = 500e6</a:t>
              </a:r>
            </a:p>
            <a:p>
              <a:pPr>
                <a:spcBef>
                  <a:spcPct val="15000"/>
                </a:spcBef>
                <a:tabLst>
                  <a:tab pos="727058" algn="l"/>
                </a:tabLst>
              </a:pPr>
              <a:r>
                <a:rPr lang="en-US" altLang="zh-CN">
                  <a:ea typeface="宋体" charset="-122"/>
                </a:rPr>
                <a:t>		,TEMPORARY = 150e6</a:t>
              </a:r>
            </a:p>
            <a:p>
              <a:pPr>
                <a:spcBef>
                  <a:spcPct val="15000"/>
                </a:spcBef>
                <a:tabLst>
                  <a:tab pos="727058" algn="l"/>
                </a:tabLst>
              </a:pPr>
              <a:r>
                <a:rPr lang="en-US" altLang="zh-CN">
                  <a:ea typeface="宋体" charset="-122"/>
                </a:rPr>
                <a:t>		,PASSWORD = lucky_day ;</a:t>
              </a:r>
            </a:p>
          </p:txBody>
        </p:sp>
        <p:sp>
          <p:nvSpPr>
            <p:cNvPr id="6150" name="Rectangle 11"/>
            <p:cNvSpPr>
              <a:spLocks noChangeArrowheads="1"/>
            </p:cNvSpPr>
            <p:nvPr/>
          </p:nvSpPr>
          <p:spPr bwMode="auto">
            <a:xfrm>
              <a:off x="240" y="2928"/>
              <a:ext cx="86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>
                  <a:ea typeface="宋体" charset="-122"/>
                </a:rPr>
                <a:t>Example</a:t>
              </a:r>
            </a:p>
          </p:txBody>
        </p:sp>
        <p:sp>
          <p:nvSpPr>
            <p:cNvPr id="6151" name="Rectangle 12"/>
            <p:cNvSpPr>
              <a:spLocks noChangeArrowheads="1"/>
            </p:cNvSpPr>
            <p:nvPr/>
          </p:nvSpPr>
          <p:spPr bwMode="auto">
            <a:xfrm>
              <a:off x="1032" y="3939"/>
              <a:ext cx="3696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>
                  <a:ea typeface="宋体" charset="-122"/>
                </a:rPr>
                <a:t>"User_C" is owned by "User_A".  </a:t>
              </a:r>
            </a:p>
            <a:p>
              <a:pPr>
                <a:spcBef>
                  <a:spcPct val="10000"/>
                </a:spcBef>
              </a:pPr>
              <a:r>
                <a:rPr lang="en-US" altLang="zh-CN">
                  <a:ea typeface="宋体" charset="-122"/>
                </a:rPr>
                <a:t>A user is </a:t>
              </a:r>
              <a:r>
                <a:rPr lang="en-US" altLang="zh-CN" u="sng">
                  <a:ea typeface="宋体" charset="-122"/>
                </a:rPr>
                <a:t>empty</a:t>
              </a:r>
              <a:r>
                <a:rPr lang="en-US" altLang="zh-CN">
                  <a:ea typeface="宋体" charset="-122"/>
                </a:rPr>
                <a:t> until objects are created within it.</a:t>
              </a:r>
            </a:p>
          </p:txBody>
        </p:sp>
      </p:grp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Example of Using "Nested Roles"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03200" y="1656081"/>
            <a:ext cx="11988800" cy="5650606"/>
            <a:chOff x="96" y="864"/>
            <a:chExt cx="5664" cy="2948"/>
          </a:xfrm>
        </p:grpSpPr>
        <p:sp>
          <p:nvSpPr>
            <p:cNvPr id="54276" name="Text Box 31"/>
            <p:cNvSpPr txBox="1">
              <a:spLocks noChangeArrowheads="1"/>
            </p:cNvSpPr>
            <p:nvPr/>
          </p:nvSpPr>
          <p:spPr bwMode="auto">
            <a:xfrm>
              <a:off x="96" y="2784"/>
              <a:ext cx="5664" cy="10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300">
                  <a:ea typeface="宋体" charset="-122"/>
                </a:rPr>
                <a:t>Characteristics include:</a:t>
              </a:r>
            </a:p>
            <a:p>
              <a:pPr marL="595051" lvl="1" indent="-375715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Users are only assigned to one "role" – ANSI standard.</a:t>
              </a:r>
            </a:p>
            <a:p>
              <a:pPr marL="595051" lvl="1" indent="-375715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Provides a logical separation between application access rights and user access rights.</a:t>
              </a:r>
            </a:p>
            <a:p>
              <a:pPr marL="1104803" lvl="2" indent="-343221">
                <a:spcBef>
                  <a:spcPct val="25000"/>
                </a:spcBef>
                <a:buSzPct val="120000"/>
                <a:buFont typeface="Arial" charset="0"/>
                <a:buChar char="–"/>
              </a:pPr>
              <a:r>
                <a:rPr lang="en-US" altLang="zh-CN">
                  <a:ea typeface="宋体" charset="-122"/>
                </a:rPr>
                <a:t>Access rights for an application are only assigned to a single "application" role.</a:t>
              </a:r>
            </a:p>
            <a:p>
              <a:pPr marL="1104803" lvl="2" indent="-343221">
                <a:spcBef>
                  <a:spcPct val="25000"/>
                </a:spcBef>
                <a:buSzPct val="120000"/>
                <a:buFont typeface="Arial" charset="0"/>
                <a:buChar char="–"/>
              </a:pPr>
              <a:r>
                <a:rPr lang="en-US" altLang="zh-CN">
                  <a:ea typeface="宋体" charset="-122"/>
                </a:rPr>
                <a:t>For example, if a user needs to use Applications A, B, and C, then the user is granted access to Role_ABC.</a:t>
              </a:r>
            </a:p>
          </p:txBody>
        </p:sp>
        <p:sp>
          <p:nvSpPr>
            <p:cNvPr id="54277" name="Text Box 32"/>
            <p:cNvSpPr txBox="1">
              <a:spLocks noChangeArrowheads="1"/>
            </p:cNvSpPr>
            <p:nvPr/>
          </p:nvSpPr>
          <p:spPr bwMode="auto">
            <a:xfrm>
              <a:off x="1008" y="1728"/>
              <a:ext cx="399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Role_A</a:t>
              </a:r>
            </a:p>
          </p:txBody>
        </p:sp>
        <p:sp>
          <p:nvSpPr>
            <p:cNvPr id="54278" name="Line 33"/>
            <p:cNvSpPr>
              <a:spLocks noChangeShapeType="1"/>
            </p:cNvSpPr>
            <p:nvPr/>
          </p:nvSpPr>
          <p:spPr bwMode="auto">
            <a:xfrm>
              <a:off x="1440" y="1440"/>
              <a:ext cx="528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Text Box 34"/>
            <p:cNvSpPr txBox="1">
              <a:spLocks noChangeArrowheads="1"/>
            </p:cNvSpPr>
            <p:nvPr/>
          </p:nvSpPr>
          <p:spPr bwMode="auto">
            <a:xfrm>
              <a:off x="1008" y="1208"/>
              <a:ext cx="1000" cy="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Application A</a:t>
              </a:r>
            </a:p>
          </p:txBody>
        </p:sp>
        <p:sp>
          <p:nvSpPr>
            <p:cNvPr id="54280" name="Line 35"/>
            <p:cNvSpPr>
              <a:spLocks noChangeShapeType="1"/>
            </p:cNvSpPr>
            <p:nvPr/>
          </p:nvSpPr>
          <p:spPr bwMode="auto">
            <a:xfrm flipH="1">
              <a:off x="1296" y="144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36"/>
            <p:cNvSpPr>
              <a:spLocks noChangeShapeType="1"/>
            </p:cNvSpPr>
            <p:nvPr/>
          </p:nvSpPr>
          <p:spPr bwMode="auto">
            <a:xfrm flipH="1">
              <a:off x="2112" y="1440"/>
              <a:ext cx="62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Text Box 37"/>
            <p:cNvSpPr txBox="1">
              <a:spLocks noChangeArrowheads="1"/>
            </p:cNvSpPr>
            <p:nvPr/>
          </p:nvSpPr>
          <p:spPr bwMode="auto">
            <a:xfrm>
              <a:off x="2544" y="1200"/>
              <a:ext cx="1000" cy="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Application B</a:t>
              </a:r>
            </a:p>
          </p:txBody>
        </p:sp>
        <p:sp>
          <p:nvSpPr>
            <p:cNvPr id="54283" name="Text Box 38"/>
            <p:cNvSpPr txBox="1">
              <a:spLocks noChangeArrowheads="1"/>
            </p:cNvSpPr>
            <p:nvPr/>
          </p:nvSpPr>
          <p:spPr bwMode="auto">
            <a:xfrm>
              <a:off x="4080" y="1200"/>
              <a:ext cx="1000" cy="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Application C</a:t>
              </a:r>
            </a:p>
          </p:txBody>
        </p:sp>
        <p:sp>
          <p:nvSpPr>
            <p:cNvPr id="54284" name="Text Box 39"/>
            <p:cNvSpPr txBox="1">
              <a:spLocks noChangeArrowheads="1"/>
            </p:cNvSpPr>
            <p:nvPr/>
          </p:nvSpPr>
          <p:spPr bwMode="auto">
            <a:xfrm>
              <a:off x="768" y="864"/>
              <a:ext cx="4848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Access rights required by an Application are assigned to "application" roles.</a:t>
              </a:r>
            </a:p>
          </p:txBody>
        </p:sp>
        <p:sp>
          <p:nvSpPr>
            <p:cNvPr id="54285" name="Text Box 40"/>
            <p:cNvSpPr txBox="1">
              <a:spLocks noChangeArrowheads="1"/>
            </p:cNvSpPr>
            <p:nvPr/>
          </p:nvSpPr>
          <p:spPr bwMode="auto">
            <a:xfrm>
              <a:off x="96" y="1728"/>
              <a:ext cx="816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User Roles</a:t>
              </a:r>
            </a:p>
          </p:txBody>
        </p:sp>
        <p:sp>
          <p:nvSpPr>
            <p:cNvPr id="54286" name="Text Box 41"/>
            <p:cNvSpPr txBox="1">
              <a:spLocks noChangeArrowheads="1"/>
            </p:cNvSpPr>
            <p:nvPr/>
          </p:nvSpPr>
          <p:spPr bwMode="auto">
            <a:xfrm>
              <a:off x="96" y="1152"/>
              <a:ext cx="816" cy="3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Application </a:t>
              </a:r>
            </a:p>
            <a:p>
              <a:pPr algn="ctr"/>
              <a:r>
                <a:rPr lang="en-US" altLang="zh-CN">
                  <a:ea typeface="宋体" charset="-122"/>
                </a:rPr>
                <a:t>Roles</a:t>
              </a:r>
            </a:p>
          </p:txBody>
        </p:sp>
        <p:sp>
          <p:nvSpPr>
            <p:cNvPr id="54287" name="Text Box 42"/>
            <p:cNvSpPr txBox="1">
              <a:spLocks noChangeArrowheads="1"/>
            </p:cNvSpPr>
            <p:nvPr/>
          </p:nvSpPr>
          <p:spPr bwMode="auto">
            <a:xfrm>
              <a:off x="2544" y="1728"/>
              <a:ext cx="395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Role_B</a:t>
              </a:r>
            </a:p>
          </p:txBody>
        </p:sp>
        <p:sp>
          <p:nvSpPr>
            <p:cNvPr id="54288" name="Text Box 43"/>
            <p:cNvSpPr txBox="1">
              <a:spLocks noChangeArrowheads="1"/>
            </p:cNvSpPr>
            <p:nvPr/>
          </p:nvSpPr>
          <p:spPr bwMode="auto">
            <a:xfrm>
              <a:off x="4080" y="1728"/>
              <a:ext cx="394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Role_C</a:t>
              </a:r>
            </a:p>
          </p:txBody>
        </p:sp>
        <p:sp>
          <p:nvSpPr>
            <p:cNvPr id="54289" name="Text Box 44"/>
            <p:cNvSpPr txBox="1">
              <a:spLocks noChangeArrowheads="1"/>
            </p:cNvSpPr>
            <p:nvPr/>
          </p:nvSpPr>
          <p:spPr bwMode="auto">
            <a:xfrm>
              <a:off x="1728" y="1872"/>
              <a:ext cx="458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Role_AB</a:t>
              </a:r>
            </a:p>
          </p:txBody>
        </p:sp>
        <p:sp>
          <p:nvSpPr>
            <p:cNvPr id="54290" name="Text Box 45"/>
            <p:cNvSpPr txBox="1">
              <a:spLocks noChangeArrowheads="1"/>
            </p:cNvSpPr>
            <p:nvPr/>
          </p:nvSpPr>
          <p:spPr bwMode="auto">
            <a:xfrm>
              <a:off x="3264" y="1872"/>
              <a:ext cx="453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Role_BC</a:t>
              </a:r>
            </a:p>
          </p:txBody>
        </p:sp>
        <p:sp>
          <p:nvSpPr>
            <p:cNvPr id="54291" name="Line 46"/>
            <p:cNvSpPr>
              <a:spLocks noChangeShapeType="1"/>
            </p:cNvSpPr>
            <p:nvPr/>
          </p:nvSpPr>
          <p:spPr bwMode="auto">
            <a:xfrm flipH="1">
              <a:off x="2832" y="144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47"/>
            <p:cNvSpPr>
              <a:spLocks noChangeShapeType="1"/>
            </p:cNvSpPr>
            <p:nvPr/>
          </p:nvSpPr>
          <p:spPr bwMode="auto">
            <a:xfrm flipH="1">
              <a:off x="4512" y="144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48"/>
            <p:cNvSpPr>
              <a:spLocks noChangeShapeType="1"/>
            </p:cNvSpPr>
            <p:nvPr/>
          </p:nvSpPr>
          <p:spPr bwMode="auto">
            <a:xfrm>
              <a:off x="2928" y="1440"/>
              <a:ext cx="576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Line 49"/>
            <p:cNvSpPr>
              <a:spLocks noChangeShapeType="1"/>
            </p:cNvSpPr>
            <p:nvPr/>
          </p:nvSpPr>
          <p:spPr bwMode="auto">
            <a:xfrm flipH="1">
              <a:off x="3600" y="1440"/>
              <a:ext cx="768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Text Box 50"/>
            <p:cNvSpPr txBox="1">
              <a:spLocks noChangeArrowheads="1"/>
            </p:cNvSpPr>
            <p:nvPr/>
          </p:nvSpPr>
          <p:spPr bwMode="auto">
            <a:xfrm>
              <a:off x="1056" y="2256"/>
              <a:ext cx="4368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Users are assigned to a role at this level based on job requirements.</a:t>
              </a:r>
            </a:p>
          </p:txBody>
        </p:sp>
        <p:sp>
          <p:nvSpPr>
            <p:cNvPr id="54296" name="Text Box 51"/>
            <p:cNvSpPr txBox="1">
              <a:spLocks noChangeArrowheads="1"/>
            </p:cNvSpPr>
            <p:nvPr/>
          </p:nvSpPr>
          <p:spPr bwMode="auto">
            <a:xfrm>
              <a:off x="4848" y="1872"/>
              <a:ext cx="516" cy="1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Role_ABC</a:t>
              </a:r>
            </a:p>
          </p:txBody>
        </p:sp>
        <p:sp>
          <p:nvSpPr>
            <p:cNvPr id="54297" name="Freeform 52"/>
            <p:cNvSpPr>
              <a:spLocks/>
            </p:cNvSpPr>
            <p:nvPr/>
          </p:nvSpPr>
          <p:spPr bwMode="auto">
            <a:xfrm>
              <a:off x="1776" y="1440"/>
              <a:ext cx="3377" cy="384"/>
            </a:xfrm>
            <a:custGeom>
              <a:avLst/>
              <a:gdLst>
                <a:gd name="T0" fmla="*/ 0 w 3377"/>
                <a:gd name="T1" fmla="*/ 0 h 428"/>
                <a:gd name="T2" fmla="*/ 3128 w 3377"/>
                <a:gd name="T3" fmla="*/ 188 h 428"/>
                <a:gd name="T4" fmla="*/ 3377 w 3377"/>
                <a:gd name="T5" fmla="*/ 384 h 428"/>
                <a:gd name="T6" fmla="*/ 0 60000 65536"/>
                <a:gd name="T7" fmla="*/ 0 60000 65536"/>
                <a:gd name="T8" fmla="*/ 0 60000 65536"/>
                <a:gd name="T9" fmla="*/ 0 w 3377"/>
                <a:gd name="T10" fmla="*/ 0 h 428"/>
                <a:gd name="T11" fmla="*/ 3377 w 3377"/>
                <a:gd name="T12" fmla="*/ 428 h 4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7" h="428">
                  <a:moveTo>
                    <a:pt x="0" y="0"/>
                  </a:moveTo>
                  <a:lnTo>
                    <a:pt x="3128" y="210"/>
                  </a:lnTo>
                  <a:lnTo>
                    <a:pt x="3377" y="428"/>
                  </a:lnTo>
                </a:path>
              </a:pathLst>
            </a:custGeom>
            <a:noFill/>
            <a:ln w="15875">
              <a:solidFill>
                <a:schemeClr val="accent2"/>
              </a:solidFill>
              <a:prstDash val="dash"/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298" name="Freeform 53"/>
            <p:cNvSpPr>
              <a:spLocks/>
            </p:cNvSpPr>
            <p:nvPr/>
          </p:nvSpPr>
          <p:spPr bwMode="auto">
            <a:xfrm>
              <a:off x="3408" y="1440"/>
              <a:ext cx="1824" cy="384"/>
            </a:xfrm>
            <a:custGeom>
              <a:avLst/>
              <a:gdLst>
                <a:gd name="T0" fmla="*/ 0 w 1824"/>
                <a:gd name="T1" fmla="*/ 0 h 384"/>
                <a:gd name="T2" fmla="*/ 1550 w 1824"/>
                <a:gd name="T3" fmla="*/ 125 h 384"/>
                <a:gd name="T4" fmla="*/ 1824 w 1824"/>
                <a:gd name="T5" fmla="*/ 384 h 384"/>
                <a:gd name="T6" fmla="*/ 0 60000 65536"/>
                <a:gd name="T7" fmla="*/ 0 60000 65536"/>
                <a:gd name="T8" fmla="*/ 0 60000 65536"/>
                <a:gd name="T9" fmla="*/ 0 w 1824"/>
                <a:gd name="T10" fmla="*/ 0 h 384"/>
                <a:gd name="T11" fmla="*/ 1824 w 182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384">
                  <a:moveTo>
                    <a:pt x="0" y="0"/>
                  </a:moveTo>
                  <a:lnTo>
                    <a:pt x="1550" y="125"/>
                  </a:lnTo>
                  <a:lnTo>
                    <a:pt x="1824" y="384"/>
                  </a:lnTo>
                </a:path>
              </a:pathLst>
            </a:custGeom>
            <a:noFill/>
            <a:ln w="15875">
              <a:solidFill>
                <a:schemeClr val="accent2"/>
              </a:solidFill>
              <a:prstDash val="dash"/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4299" name="Freeform 54"/>
            <p:cNvSpPr>
              <a:spLocks/>
            </p:cNvSpPr>
            <p:nvPr/>
          </p:nvSpPr>
          <p:spPr bwMode="auto">
            <a:xfrm>
              <a:off x="4709" y="1432"/>
              <a:ext cx="619" cy="392"/>
            </a:xfrm>
            <a:custGeom>
              <a:avLst/>
              <a:gdLst>
                <a:gd name="T0" fmla="*/ 0 w 619"/>
                <a:gd name="T1" fmla="*/ 0 h 392"/>
                <a:gd name="T2" fmla="*/ 382 w 619"/>
                <a:gd name="T3" fmla="*/ 117 h 392"/>
                <a:gd name="T4" fmla="*/ 619 w 619"/>
                <a:gd name="T5" fmla="*/ 392 h 392"/>
                <a:gd name="T6" fmla="*/ 0 60000 65536"/>
                <a:gd name="T7" fmla="*/ 0 60000 65536"/>
                <a:gd name="T8" fmla="*/ 0 60000 65536"/>
                <a:gd name="T9" fmla="*/ 0 w 619"/>
                <a:gd name="T10" fmla="*/ 0 h 392"/>
                <a:gd name="T11" fmla="*/ 619 w 619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9" h="392">
                  <a:moveTo>
                    <a:pt x="0" y="0"/>
                  </a:moveTo>
                  <a:lnTo>
                    <a:pt x="382" y="117"/>
                  </a:lnTo>
                  <a:lnTo>
                    <a:pt x="619" y="392"/>
                  </a:lnTo>
                </a:path>
              </a:pathLst>
            </a:custGeom>
            <a:noFill/>
            <a:ln w="15875">
              <a:solidFill>
                <a:schemeClr val="accent2"/>
              </a:solidFill>
              <a:prstDash val="dash"/>
              <a:round/>
              <a:headEnd/>
              <a:tailEnd type="stealth" w="lg" len="med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0298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Access Rights Validation and Roles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03200" y="1472072"/>
            <a:ext cx="11988800" cy="35836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 sz="2300">
                <a:ea typeface="宋体" charset="-122"/>
              </a:rPr>
              <a:t>Validation of access rights for accessing a given database object will be carried out in the following steps. </a:t>
            </a:r>
          </a:p>
          <a:p>
            <a:endParaRPr lang="en-US" altLang="zh-CN" sz="2300">
              <a:ea typeface="宋体" charset="-122"/>
            </a:endParaRPr>
          </a:p>
          <a:p>
            <a:r>
              <a:rPr lang="en-US" altLang="zh-CN" sz="2300">
                <a:ea typeface="宋体" charset="-122"/>
              </a:rPr>
              <a:t>Order of access right validation is:</a:t>
            </a:r>
          </a:p>
          <a:p>
            <a:pPr marL="595051" lvl="1" indent="-375715">
              <a:spcBef>
                <a:spcPct val="60000"/>
              </a:spcBef>
            </a:pPr>
            <a:r>
              <a:rPr lang="en-US" altLang="zh-CN">
                <a:ea typeface="宋体" charset="-122"/>
              </a:rPr>
              <a:t>1)  Check the DBC.AccessRights table for the required right 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at the individual level</a:t>
            </a:r>
            <a:r>
              <a:rPr lang="en-US" altLang="zh-CN">
                <a:ea typeface="宋体" charset="-122"/>
              </a:rPr>
              <a:t>.</a:t>
            </a:r>
          </a:p>
          <a:p>
            <a:pPr marL="595051" lvl="1" indent="-375715">
              <a:spcBef>
                <a:spcPct val="60000"/>
              </a:spcBef>
            </a:pPr>
            <a:r>
              <a:rPr lang="en-US" altLang="zh-CN">
                <a:ea typeface="宋体" charset="-122"/>
              </a:rPr>
              <a:t>2)	If the user has a current role, check the DBC.AccessRights table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for the required right 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at the role level</a:t>
            </a:r>
            <a:r>
              <a:rPr lang="en-US" altLang="zh-CN">
                <a:ea typeface="宋体" charset="-122"/>
              </a:rPr>
              <a:t>.</a:t>
            </a:r>
          </a:p>
          <a:p>
            <a:pPr marL="595051" lvl="1" indent="-375715">
              <a:spcBef>
                <a:spcPct val="60000"/>
              </a:spcBef>
            </a:pPr>
            <a:r>
              <a:rPr lang="en-US" altLang="zh-CN">
                <a:ea typeface="宋体" charset="-122"/>
              </a:rPr>
              <a:t>3)	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Retrieve all roles nested within the current role from the DBC.RoleGrants table.</a:t>
            </a:r>
            <a:r>
              <a:rPr lang="en-US" altLang="zh-CN">
                <a:ea typeface="宋体" charset="-122"/>
              </a:rPr>
              <a:t>  For each nested role, check the DBC.AccessRights table for the required right.</a:t>
            </a:r>
          </a:p>
          <a:p>
            <a:pPr marL="595051" lvl="1" indent="-375715">
              <a:spcBef>
                <a:spcPct val="60000"/>
              </a:spcBef>
            </a:pPr>
            <a:r>
              <a:rPr lang="en-US" altLang="zh-CN">
                <a:ea typeface="宋体" charset="-122"/>
              </a:rPr>
              <a:t>4)	Check if required right is a 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PUBLIC right</a:t>
            </a:r>
            <a:r>
              <a:rPr lang="en-US" altLang="zh-CN">
                <a:ea typeface="宋体" charset="-122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SQL Statements to Support Roles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03200" y="1288063"/>
            <a:ext cx="11887200" cy="68153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116979" tIns="58490" rIns="116979" bIns="58490">
            <a:spAutoFit/>
          </a:bodyPr>
          <a:lstStyle/>
          <a:p>
            <a:pPr>
              <a:tabLst>
                <a:tab pos="294480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Command Syntax:</a:t>
            </a:r>
            <a:endParaRPr lang="en-US" altLang="zh-CN" sz="2200">
              <a:solidFill>
                <a:srgbClr val="0000CC"/>
              </a:solidFill>
              <a:ea typeface="宋体" charset="-122"/>
            </a:endParaRPr>
          </a:p>
          <a:p>
            <a:pPr>
              <a:spcBef>
                <a:spcPct val="70000"/>
              </a:spcBef>
              <a:tabLst>
                <a:tab pos="294480" algn="l"/>
              </a:tabLst>
            </a:pPr>
            <a:r>
              <a:rPr lang="en-US" altLang="zh-CN" sz="2200"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CREATE ROLE</a:t>
            </a:r>
            <a:r>
              <a:rPr lang="en-US" altLang="zh-CN" i="1">
                <a:ea typeface="宋体" charset="-122"/>
              </a:rPr>
              <a:t> role_name</a:t>
            </a:r>
            <a:r>
              <a:rPr lang="en-US" altLang="zh-CN">
                <a:ea typeface="宋体" charset="-122"/>
              </a:rPr>
              <a:t>;</a:t>
            </a:r>
          </a:p>
          <a:p>
            <a:pPr>
              <a:spcBef>
                <a:spcPct val="70000"/>
              </a:spcBef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	GRANT </a:t>
            </a:r>
            <a:r>
              <a:rPr lang="en-US" altLang="zh-CN" i="1">
                <a:ea typeface="宋体" charset="-122"/>
              </a:rPr>
              <a:t>access_rights</a:t>
            </a:r>
            <a:r>
              <a:rPr lang="en-US" altLang="zh-CN">
                <a:ea typeface="宋体" charset="-122"/>
              </a:rPr>
              <a:t> TO </a:t>
            </a:r>
            <a:r>
              <a:rPr lang="en-US" altLang="zh-CN" i="1">
                <a:ea typeface="宋体" charset="-122"/>
              </a:rPr>
              <a:t>role_name</a:t>
            </a:r>
            <a:r>
              <a:rPr lang="en-US" altLang="zh-CN">
                <a:ea typeface="宋体" charset="-122"/>
              </a:rPr>
              <a:t>;</a:t>
            </a:r>
          </a:p>
          <a:p>
            <a:pPr>
              <a:spcBef>
                <a:spcPct val="70000"/>
              </a:spcBef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	GRANT </a:t>
            </a:r>
            <a:r>
              <a:rPr lang="en-US" altLang="zh-CN" i="1">
                <a:ea typeface="宋体" charset="-122"/>
              </a:rPr>
              <a:t>role_name</a:t>
            </a:r>
            <a:r>
              <a:rPr lang="en-US" altLang="zh-CN">
                <a:ea typeface="宋体" charset="-122"/>
              </a:rPr>
              <a:t> TO </a:t>
            </a:r>
            <a:r>
              <a:rPr lang="en-US" altLang="zh-CN" i="1">
                <a:ea typeface="宋体" charset="-122"/>
              </a:rPr>
              <a:t>user_name</a:t>
            </a:r>
            <a:r>
              <a:rPr lang="en-US" altLang="zh-CN">
                <a:ea typeface="宋体" charset="-122"/>
              </a:rPr>
              <a:t> 	[WITH ADMIN OPTION];</a:t>
            </a:r>
          </a:p>
          <a:p>
            <a:pPr marL="1309924" lvl="2" indent="-418363">
              <a:spcBef>
                <a:spcPct val="25000"/>
              </a:spcBef>
              <a:buSzPct val="120000"/>
              <a:buFontTx/>
              <a:buChar char="–"/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ADMIN OPTION allows grantee the right to grant or drop the role.</a:t>
            </a:r>
          </a:p>
          <a:p>
            <a:pPr>
              <a:spcBef>
                <a:spcPct val="70000"/>
              </a:spcBef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	SET ROLE </a:t>
            </a:r>
            <a:r>
              <a:rPr lang="en-US" altLang="zh-CN" i="1">
                <a:ea typeface="宋体" charset="-122"/>
              </a:rPr>
              <a:t>role_name </a:t>
            </a:r>
            <a:r>
              <a:rPr lang="en-US" altLang="zh-CN">
                <a:ea typeface="宋体" charset="-122"/>
              </a:rPr>
              <a:t>/ NONE / NULL / 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ALL</a:t>
            </a:r>
            <a:r>
              <a:rPr lang="en-US" altLang="zh-CN">
                <a:ea typeface="宋体" charset="-122"/>
              </a:rPr>
              <a:t>;</a:t>
            </a:r>
          </a:p>
          <a:p>
            <a:pPr marL="1309924" lvl="2" indent="-418363">
              <a:spcBef>
                <a:spcPct val="25000"/>
              </a:spcBef>
              <a:buSzPct val="120000"/>
              <a:buFontTx/>
              <a:buChar char="–"/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Assigns/changes current role for session. </a:t>
            </a:r>
          </a:p>
          <a:p>
            <a:pPr marL="1309924" lvl="2" indent="-418363">
              <a:spcBef>
                <a:spcPct val="20000"/>
              </a:spcBef>
              <a:buSzPct val="120000"/>
              <a:buFontTx/>
              <a:buChar char="–"/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Role must be granted to user before statement is valid.</a:t>
            </a:r>
          </a:p>
          <a:p>
            <a:pPr marL="1309924" lvl="2" indent="-418363">
              <a:spcBef>
                <a:spcPct val="20000"/>
              </a:spcBef>
              <a:buSzPct val="120000"/>
              <a:buFontTx/>
              <a:buChar char="–"/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SET ROLE ALL;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 (V2R5.1 option)</a:t>
            </a:r>
            <a:r>
              <a:rPr lang="en-US" altLang="zh-CN">
                <a:ea typeface="宋体" charset="-122"/>
              </a:rPr>
              <a:t> - All valid roles for user are available to user.</a:t>
            </a:r>
          </a:p>
          <a:p>
            <a:pPr marL="745337" lvl="1" indent="-450857">
              <a:spcBef>
                <a:spcPct val="70000"/>
              </a:spcBef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CREATE/MODIFY USER user1 AS …, DEFAULT ROLE = </a:t>
            </a:r>
            <a:r>
              <a:rPr lang="en-US" altLang="zh-CN" i="1">
                <a:ea typeface="宋体" charset="-122"/>
              </a:rPr>
              <a:t>role_name</a:t>
            </a:r>
            <a:r>
              <a:rPr lang="en-US" altLang="zh-CN">
                <a:ea typeface="宋体" charset="-122"/>
              </a:rPr>
              <a:t>;</a:t>
            </a:r>
          </a:p>
          <a:p>
            <a:pPr marL="1309924" lvl="2" indent="-418363">
              <a:spcBef>
                <a:spcPct val="25000"/>
              </a:spcBef>
              <a:buSzPct val="120000"/>
              <a:buFontTx/>
              <a:buChar char="–"/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When the user logs on, the default role will become the session’s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initial current role.</a:t>
            </a:r>
          </a:p>
          <a:p>
            <a:pPr>
              <a:tabLst>
                <a:tab pos="294480" algn="l"/>
              </a:tabLst>
            </a:pPr>
            <a:endParaRPr lang="en-US" altLang="zh-CN" sz="2200">
              <a:ea typeface="宋体" charset="-122"/>
            </a:endParaRPr>
          </a:p>
          <a:p>
            <a:pPr>
              <a:tabLst>
                <a:tab pos="294480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Other commands:</a:t>
            </a:r>
            <a:endParaRPr lang="en-US" altLang="zh-CN" sz="2200">
              <a:ea typeface="宋体" charset="-122"/>
            </a:endParaRPr>
          </a:p>
          <a:p>
            <a:pPr>
              <a:spcBef>
                <a:spcPct val="45000"/>
              </a:spcBef>
              <a:tabLst>
                <a:tab pos="294480" algn="l"/>
              </a:tabLst>
            </a:pPr>
            <a:r>
              <a:rPr lang="en-US" altLang="zh-CN" sz="2200"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REVOKE ... </a:t>
            </a:r>
            <a:r>
              <a:rPr lang="en-US" altLang="zh-CN" i="1">
                <a:ea typeface="宋体" charset="-122"/>
              </a:rPr>
              <a:t>role_name</a:t>
            </a:r>
            <a:r>
              <a:rPr lang="en-US" altLang="zh-CN">
                <a:ea typeface="宋体" charset="-122"/>
              </a:rPr>
              <a:t> … ;</a:t>
            </a:r>
          </a:p>
          <a:p>
            <a:pPr>
              <a:spcBef>
                <a:spcPct val="30000"/>
              </a:spcBef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	DROP ROLE </a:t>
            </a:r>
            <a:r>
              <a:rPr lang="en-US" altLang="zh-CN" i="1">
                <a:ea typeface="宋体" charset="-122"/>
              </a:rPr>
              <a:t>role_name ;</a:t>
            </a:r>
            <a:endParaRPr lang="en-US" altLang="zh-CN">
              <a:ea typeface="宋体" charset="-122"/>
            </a:endParaRPr>
          </a:p>
          <a:p>
            <a:pPr>
              <a:spcBef>
                <a:spcPct val="30000"/>
              </a:spcBef>
              <a:tabLst>
                <a:tab pos="294480" algn="l"/>
              </a:tabLst>
            </a:pPr>
            <a:r>
              <a:rPr lang="en-US" altLang="zh-CN">
                <a:ea typeface="宋体" charset="-122"/>
              </a:rPr>
              <a:t>	SELECT ROLE 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52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1314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GRANT </a:t>
            </a:r>
            <a:r>
              <a:rPr lang="en-US" altLang="zh-CN" sz="3600" smtClean="0">
                <a:solidFill>
                  <a:schemeClr val="bg1"/>
                </a:solidFill>
                <a:ea typeface="宋体" charset="-122"/>
              </a:rPr>
              <a:t>Command --</a:t>
            </a:r>
            <a:r>
              <a:rPr lang="en-US" altLang="zh-CN" sz="3100" smtClean="0">
                <a:solidFill>
                  <a:schemeClr val="bg1"/>
                </a:solidFill>
                <a:ea typeface="宋体" charset="-122"/>
              </a:rPr>
              <a:t>(</a:t>
            </a:r>
            <a:r>
              <a:rPr lang="en-US" altLang="zh-CN" sz="3100">
                <a:solidFill>
                  <a:schemeClr val="bg1"/>
                </a:solidFill>
                <a:ea typeface="宋体" charset="-122"/>
              </a:rPr>
              <a:t>SQL Form)</a:t>
            </a:r>
            <a:endParaRPr lang="en-US" altLang="zh-CN" sz="3600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380067"/>
            <a:ext cx="11684000" cy="6271637"/>
            <a:chOff x="144" y="720"/>
            <a:chExt cx="5520" cy="3272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148" y="720"/>
              <a:ext cx="5516" cy="23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The GRANT command may be used to grant access rights to roles.</a:t>
              </a:r>
              <a:endParaRPr lang="en-US" altLang="zh-CN" sz="2300">
                <a:ea typeface="宋体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4" y="1056"/>
              <a:ext cx="5485" cy="2936"/>
              <a:chOff x="144" y="1056"/>
              <a:chExt cx="5485" cy="29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20" y="3064"/>
                <a:ext cx="3520" cy="928"/>
                <a:chOff x="320" y="3064"/>
                <a:chExt cx="3520" cy="928"/>
              </a:xfrm>
            </p:grpSpPr>
            <p:sp>
              <p:nvSpPr>
                <p:cNvPr id="57449" name="Rectangle 7"/>
                <p:cNvSpPr>
                  <a:spLocks noChangeArrowheads="1"/>
                </p:cNvSpPr>
                <p:nvPr/>
              </p:nvSpPr>
              <p:spPr bwMode="auto">
                <a:xfrm>
                  <a:off x="588" y="3260"/>
                  <a:ext cx="101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TO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50" name="Rectangle 8"/>
                <p:cNvSpPr>
                  <a:spLocks noChangeArrowheads="1"/>
                </p:cNvSpPr>
                <p:nvPr/>
              </p:nvSpPr>
              <p:spPr bwMode="auto">
                <a:xfrm>
                  <a:off x="1040" y="3408"/>
                  <a:ext cx="128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ALL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51" name="Rectangle 9"/>
                <p:cNvSpPr>
                  <a:spLocks noChangeArrowheads="1"/>
                </p:cNvSpPr>
                <p:nvPr/>
              </p:nvSpPr>
              <p:spPr bwMode="auto">
                <a:xfrm>
                  <a:off x="1424" y="3264"/>
                  <a:ext cx="366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username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5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28" y="3552"/>
                  <a:ext cx="264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PUBLIC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320" y="3216"/>
                  <a:ext cx="154" cy="171"/>
                  <a:chOff x="518" y="885"/>
                  <a:chExt cx="154" cy="171"/>
                </a:xfrm>
              </p:grpSpPr>
              <p:sp>
                <p:nvSpPr>
                  <p:cNvPr id="5749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912"/>
                    <a:ext cx="144" cy="144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7493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" y="885"/>
                    <a:ext cx="139" cy="16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500">
                        <a:ea typeface="宋体" charset="-122"/>
                      </a:rPr>
                      <a:t>A</a:t>
                    </a:r>
                  </a:p>
                </p:txBody>
              </p:sp>
            </p:grpSp>
            <p:sp>
              <p:nvSpPr>
                <p:cNvPr id="57454" name="Line 14"/>
                <p:cNvSpPr>
                  <a:spLocks noChangeShapeType="1"/>
                </p:cNvSpPr>
                <p:nvPr/>
              </p:nvSpPr>
              <p:spPr bwMode="auto">
                <a:xfrm>
                  <a:off x="752" y="3312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55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3312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stealth" w="lg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56" name="Line 16"/>
                <p:cNvSpPr>
                  <a:spLocks noChangeShapeType="1"/>
                </p:cNvSpPr>
                <p:nvPr/>
              </p:nvSpPr>
              <p:spPr bwMode="auto">
                <a:xfrm>
                  <a:off x="864" y="3600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5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728" y="3600"/>
                  <a:ext cx="29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58" name="Rectangle 18"/>
                <p:cNvSpPr>
                  <a:spLocks noChangeArrowheads="1"/>
                </p:cNvSpPr>
                <p:nvPr/>
              </p:nvSpPr>
              <p:spPr bwMode="auto">
                <a:xfrm>
                  <a:off x="1415" y="3084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59" name="Line 19"/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46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60" name="Line 20"/>
                <p:cNvSpPr>
                  <a:spLocks noChangeShapeType="1"/>
                </p:cNvSpPr>
                <p:nvPr/>
              </p:nvSpPr>
              <p:spPr bwMode="auto">
                <a:xfrm>
                  <a:off x="1488" y="3168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61" name="Line 21"/>
                <p:cNvSpPr>
                  <a:spLocks noChangeShapeType="1"/>
                </p:cNvSpPr>
                <p:nvPr/>
              </p:nvSpPr>
              <p:spPr bwMode="auto">
                <a:xfrm>
                  <a:off x="960" y="345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62" name="Line 22"/>
                <p:cNvSpPr>
                  <a:spLocks noChangeShapeType="1"/>
                </p:cNvSpPr>
                <p:nvPr/>
              </p:nvSpPr>
              <p:spPr bwMode="auto">
                <a:xfrm>
                  <a:off x="1248" y="345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63" name="Line 23"/>
                <p:cNvSpPr>
                  <a:spLocks noChangeShapeType="1"/>
                </p:cNvSpPr>
                <p:nvPr/>
              </p:nvSpPr>
              <p:spPr bwMode="auto">
                <a:xfrm>
                  <a:off x="494" y="3312"/>
                  <a:ext cx="6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64" name="Rectangle 24"/>
                <p:cNvSpPr>
                  <a:spLocks noChangeArrowheads="1"/>
                </p:cNvSpPr>
                <p:nvPr/>
              </p:nvSpPr>
              <p:spPr bwMode="auto">
                <a:xfrm>
                  <a:off x="2174" y="3408"/>
                  <a:ext cx="798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WITH GRANT OPTION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65" name="Line 25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66" name="Line 26"/>
                <p:cNvSpPr>
                  <a:spLocks noChangeShapeType="1"/>
                </p:cNvSpPr>
                <p:nvPr/>
              </p:nvSpPr>
              <p:spPr bwMode="auto">
                <a:xfrm>
                  <a:off x="3216" y="345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67" name="Rectangle 27"/>
                <p:cNvSpPr>
                  <a:spLocks noChangeArrowheads="1"/>
                </p:cNvSpPr>
                <p:nvPr/>
              </p:nvSpPr>
              <p:spPr bwMode="auto">
                <a:xfrm>
                  <a:off x="3600" y="3408"/>
                  <a:ext cx="24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;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68" name="Line 28"/>
                <p:cNvSpPr>
                  <a:spLocks noChangeShapeType="1"/>
                </p:cNvSpPr>
                <p:nvPr/>
              </p:nvSpPr>
              <p:spPr bwMode="auto">
                <a:xfrm>
                  <a:off x="3504" y="345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69" name="Line 29"/>
                <p:cNvSpPr>
                  <a:spLocks noChangeShapeType="1"/>
                </p:cNvSpPr>
                <p:nvPr/>
              </p:nvSpPr>
              <p:spPr bwMode="auto">
                <a:xfrm>
                  <a:off x="3648" y="345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70" name="Oval 30"/>
                <p:cNvSpPr>
                  <a:spLocks noChangeArrowheads="1"/>
                </p:cNvSpPr>
                <p:nvPr/>
              </p:nvSpPr>
              <p:spPr bwMode="auto">
                <a:xfrm>
                  <a:off x="1630" y="3064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charset="-122"/>
                    </a:rPr>
                    <a:t>25</a:t>
                  </a:r>
                </a:p>
              </p:txBody>
            </p:sp>
            <p:sp>
              <p:nvSpPr>
                <p:cNvPr id="57471" name="Line 31"/>
                <p:cNvSpPr>
                  <a:spLocks noChangeShapeType="1"/>
                </p:cNvSpPr>
                <p:nvPr/>
              </p:nvSpPr>
              <p:spPr bwMode="auto">
                <a:xfrm>
                  <a:off x="864" y="3312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72" name="Line 32"/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73" name="Line 33"/>
                <p:cNvSpPr>
                  <a:spLocks noChangeShapeType="1"/>
                </p:cNvSpPr>
                <p:nvPr/>
              </p:nvSpPr>
              <p:spPr bwMode="auto">
                <a:xfrm>
                  <a:off x="1968" y="3168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74" name="Line 34"/>
                <p:cNvSpPr>
                  <a:spLocks noChangeShapeType="1"/>
                </p:cNvSpPr>
                <p:nvPr/>
              </p:nvSpPr>
              <p:spPr bwMode="auto">
                <a:xfrm>
                  <a:off x="960" y="331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75" name="Line 35"/>
                <p:cNvSpPr>
                  <a:spLocks noChangeShapeType="1"/>
                </p:cNvSpPr>
                <p:nvPr/>
              </p:nvSpPr>
              <p:spPr bwMode="auto">
                <a:xfrm>
                  <a:off x="1296" y="331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76" name="Line 36"/>
                <p:cNvSpPr>
                  <a:spLocks noChangeShapeType="1"/>
                </p:cNvSpPr>
                <p:nvPr/>
              </p:nvSpPr>
              <p:spPr bwMode="auto">
                <a:xfrm>
                  <a:off x="2016" y="3312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77" name="Line 37"/>
                <p:cNvSpPr>
                  <a:spLocks noChangeShapeType="1"/>
                </p:cNvSpPr>
                <p:nvPr/>
              </p:nvSpPr>
              <p:spPr bwMode="auto">
                <a:xfrm>
                  <a:off x="3264" y="331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78" name="Line 38"/>
                <p:cNvSpPr>
                  <a:spLocks noChangeShapeType="1"/>
                </p:cNvSpPr>
                <p:nvPr/>
              </p:nvSpPr>
              <p:spPr bwMode="auto">
                <a:xfrm>
                  <a:off x="3696" y="331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79" name="Line 39"/>
                <p:cNvSpPr>
                  <a:spLocks noChangeShapeType="1"/>
                </p:cNvSpPr>
                <p:nvPr/>
              </p:nvSpPr>
              <p:spPr bwMode="auto">
                <a:xfrm>
                  <a:off x="2064" y="331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80" name="Line 40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81" name="Line 41"/>
                <p:cNvSpPr>
                  <a:spLocks noChangeShapeType="1"/>
                </p:cNvSpPr>
                <p:nvPr/>
              </p:nvSpPr>
              <p:spPr bwMode="auto">
                <a:xfrm>
                  <a:off x="3840" y="32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82" name="Line 42"/>
                <p:cNvSpPr>
                  <a:spLocks noChangeShapeType="1"/>
                </p:cNvSpPr>
                <p:nvPr/>
              </p:nvSpPr>
              <p:spPr bwMode="auto">
                <a:xfrm>
                  <a:off x="800" y="3312"/>
                  <a:ext cx="0" cy="62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83" name="Line 43"/>
                <p:cNvSpPr>
                  <a:spLocks noChangeShapeType="1"/>
                </p:cNvSpPr>
                <p:nvPr/>
              </p:nvSpPr>
              <p:spPr bwMode="auto">
                <a:xfrm>
                  <a:off x="800" y="3936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84" name="Rectangle 44"/>
                <p:cNvSpPr>
                  <a:spLocks noChangeArrowheads="1"/>
                </p:cNvSpPr>
                <p:nvPr/>
              </p:nvSpPr>
              <p:spPr bwMode="auto">
                <a:xfrm>
                  <a:off x="1396" y="3872"/>
                  <a:ext cx="397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CC"/>
                      </a:solidFill>
                      <a:ea typeface="宋体" charset="-122"/>
                    </a:rPr>
                    <a:t>role_name</a:t>
                  </a:r>
                  <a:endParaRPr lang="en-US" altLang="zh-CN" sz="1500">
                    <a:solidFill>
                      <a:srgbClr val="0000CC"/>
                    </a:solidFill>
                    <a:ea typeface="宋体" charset="-122"/>
                  </a:endParaRPr>
                </a:p>
              </p:txBody>
            </p:sp>
            <p:sp>
              <p:nvSpPr>
                <p:cNvPr id="57485" name="Line 45"/>
                <p:cNvSpPr>
                  <a:spLocks noChangeShapeType="1"/>
                </p:cNvSpPr>
                <p:nvPr/>
              </p:nvSpPr>
              <p:spPr bwMode="auto">
                <a:xfrm>
                  <a:off x="1904" y="3936"/>
                  <a:ext cx="15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86" name="Line 46"/>
                <p:cNvSpPr>
                  <a:spLocks noChangeShapeType="1"/>
                </p:cNvSpPr>
                <p:nvPr/>
              </p:nvSpPr>
              <p:spPr bwMode="auto">
                <a:xfrm>
                  <a:off x="3408" y="3312"/>
                  <a:ext cx="0" cy="62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615" y="3709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88" name="Line 48"/>
                <p:cNvSpPr>
                  <a:spLocks noChangeShapeType="1"/>
                </p:cNvSpPr>
                <p:nvPr/>
              </p:nvSpPr>
              <p:spPr bwMode="auto">
                <a:xfrm>
                  <a:off x="1272" y="379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89" name="Line 49"/>
                <p:cNvSpPr>
                  <a:spLocks noChangeShapeType="1"/>
                </p:cNvSpPr>
                <p:nvPr/>
              </p:nvSpPr>
              <p:spPr bwMode="auto">
                <a:xfrm>
                  <a:off x="2000" y="379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90" name="Line 50"/>
                <p:cNvSpPr>
                  <a:spLocks noChangeShapeType="1"/>
                </p:cNvSpPr>
                <p:nvPr/>
              </p:nvSpPr>
              <p:spPr bwMode="auto">
                <a:xfrm>
                  <a:off x="1278" y="3792"/>
                  <a:ext cx="2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91" name="Line 51"/>
                <p:cNvSpPr>
                  <a:spLocks noChangeShapeType="1"/>
                </p:cNvSpPr>
                <p:nvPr/>
              </p:nvSpPr>
              <p:spPr bwMode="auto">
                <a:xfrm>
                  <a:off x="1680" y="3792"/>
                  <a:ext cx="32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52"/>
              <p:cNvGrpSpPr>
                <a:grpSpLocks/>
              </p:cNvGrpSpPr>
              <p:nvPr/>
            </p:nvGrpSpPr>
            <p:grpSpPr bwMode="auto">
              <a:xfrm>
                <a:off x="144" y="1056"/>
                <a:ext cx="5485" cy="1896"/>
                <a:chOff x="144" y="1056"/>
                <a:chExt cx="5485" cy="1896"/>
              </a:xfrm>
            </p:grpSpPr>
            <p:sp>
              <p:nvSpPr>
                <p:cNvPr id="57352" name="Rectangle 53"/>
                <p:cNvSpPr>
                  <a:spLocks noChangeArrowheads="1"/>
                </p:cNvSpPr>
                <p:nvPr/>
              </p:nvSpPr>
              <p:spPr bwMode="auto">
                <a:xfrm>
                  <a:off x="144" y="1104"/>
                  <a:ext cx="261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CC"/>
                      </a:solidFill>
                      <a:ea typeface="宋体" charset="-122"/>
                    </a:rPr>
                    <a:t>GRANT</a:t>
                  </a:r>
                </a:p>
              </p:txBody>
            </p:sp>
            <p:sp>
              <p:nvSpPr>
                <p:cNvPr id="57353" name="Rectangle 54"/>
                <p:cNvSpPr>
                  <a:spLocks noChangeArrowheads="1"/>
                </p:cNvSpPr>
                <p:nvPr/>
              </p:nvSpPr>
              <p:spPr bwMode="auto">
                <a:xfrm>
                  <a:off x="908" y="1104"/>
                  <a:ext cx="12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ALL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54" name="Rectangle 55"/>
                <p:cNvSpPr>
                  <a:spLocks noChangeArrowheads="1"/>
                </p:cNvSpPr>
                <p:nvPr/>
              </p:nvSpPr>
              <p:spPr bwMode="auto">
                <a:xfrm>
                  <a:off x="1196" y="1488"/>
                  <a:ext cx="315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privilege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55" name="Rectangle 56"/>
                <p:cNvSpPr>
                  <a:spLocks noChangeArrowheads="1"/>
                </p:cNvSpPr>
                <p:nvPr/>
              </p:nvSpPr>
              <p:spPr bwMode="auto">
                <a:xfrm>
                  <a:off x="1655" y="1598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56" name="Rectangle 57"/>
                <p:cNvSpPr>
                  <a:spLocks noChangeArrowheads="1"/>
                </p:cNvSpPr>
                <p:nvPr/>
              </p:nvSpPr>
              <p:spPr bwMode="auto">
                <a:xfrm>
                  <a:off x="874" y="1776"/>
                  <a:ext cx="300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ALL BUT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57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0" y="1200"/>
                  <a:ext cx="41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PRIVILEGES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58" name="Rectangle 59"/>
                <p:cNvSpPr>
                  <a:spLocks noChangeArrowheads="1"/>
                </p:cNvSpPr>
                <p:nvPr/>
              </p:nvSpPr>
              <p:spPr bwMode="auto">
                <a:xfrm>
                  <a:off x="2684" y="1104"/>
                  <a:ext cx="323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dbname 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59" name="Rectangle 60"/>
                <p:cNvSpPr>
                  <a:spLocks noChangeArrowheads="1"/>
                </p:cNvSpPr>
                <p:nvPr/>
              </p:nvSpPr>
              <p:spPr bwMode="auto">
                <a:xfrm>
                  <a:off x="2540" y="1248"/>
                  <a:ext cx="82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dbname.object_name 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60" name="Rectangle 61"/>
                <p:cNvSpPr>
                  <a:spLocks noChangeArrowheads="1"/>
                </p:cNvSpPr>
                <p:nvPr/>
              </p:nvSpPr>
              <p:spPr bwMode="auto">
                <a:xfrm>
                  <a:off x="2684" y="1392"/>
                  <a:ext cx="482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object_name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grpSp>
              <p:nvGrpSpPr>
                <p:cNvPr id="7" name="Group 62"/>
                <p:cNvGrpSpPr>
                  <a:grpSpLocks/>
                </p:cNvGrpSpPr>
                <p:nvPr/>
              </p:nvGrpSpPr>
              <p:grpSpPr bwMode="auto">
                <a:xfrm>
                  <a:off x="5475" y="1056"/>
                  <a:ext cx="154" cy="171"/>
                  <a:chOff x="518" y="885"/>
                  <a:chExt cx="154" cy="171"/>
                </a:xfrm>
              </p:grpSpPr>
              <p:sp>
                <p:nvSpPr>
                  <p:cNvPr id="57447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912"/>
                    <a:ext cx="144" cy="144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744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" y="885"/>
                    <a:ext cx="139" cy="169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500">
                        <a:ea typeface="宋体" charset="-122"/>
                      </a:rPr>
                      <a:t>A</a:t>
                    </a:r>
                  </a:p>
                </p:txBody>
              </p:sp>
            </p:grpSp>
            <p:grpSp>
              <p:nvGrpSpPr>
                <p:cNvPr id="8" name="Group 65"/>
                <p:cNvGrpSpPr>
                  <a:grpSpLocks/>
                </p:cNvGrpSpPr>
                <p:nvPr/>
              </p:nvGrpSpPr>
              <p:grpSpPr bwMode="auto">
                <a:xfrm>
                  <a:off x="1248" y="1152"/>
                  <a:ext cx="48" cy="96"/>
                  <a:chOff x="2112" y="720"/>
                  <a:chExt cx="48" cy="96"/>
                </a:xfrm>
              </p:grpSpPr>
              <p:sp>
                <p:nvSpPr>
                  <p:cNvPr id="5744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720"/>
                    <a:ext cx="0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6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816"/>
                    <a:ext cx="48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7363" name="Line 68"/>
                <p:cNvSpPr>
                  <a:spLocks noChangeShapeType="1"/>
                </p:cNvSpPr>
                <p:nvPr/>
              </p:nvSpPr>
              <p:spPr bwMode="auto">
                <a:xfrm>
                  <a:off x="1152" y="1152"/>
                  <a:ext cx="97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4" name="Line 69"/>
                <p:cNvSpPr>
                  <a:spLocks noChangeShapeType="1"/>
                </p:cNvSpPr>
                <p:nvPr/>
              </p:nvSpPr>
              <p:spPr bwMode="auto">
                <a:xfrm>
                  <a:off x="768" y="1152"/>
                  <a:ext cx="0" cy="6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5" name="Line 70"/>
                <p:cNvSpPr>
                  <a:spLocks noChangeShapeType="1"/>
                </p:cNvSpPr>
                <p:nvPr/>
              </p:nvSpPr>
              <p:spPr bwMode="auto">
                <a:xfrm>
                  <a:off x="768" y="1824"/>
                  <a:ext cx="6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6" name="Line 71"/>
                <p:cNvSpPr>
                  <a:spLocks noChangeShapeType="1"/>
                </p:cNvSpPr>
                <p:nvPr/>
              </p:nvSpPr>
              <p:spPr bwMode="auto">
                <a:xfrm>
                  <a:off x="2064" y="1152"/>
                  <a:ext cx="0" cy="6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7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824"/>
                  <a:ext cx="13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8" name="Line 73"/>
                <p:cNvSpPr>
                  <a:spLocks noChangeShapeType="1"/>
                </p:cNvSpPr>
                <p:nvPr/>
              </p:nvSpPr>
              <p:spPr bwMode="auto">
                <a:xfrm>
                  <a:off x="1388" y="168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9" name="Line 74"/>
                <p:cNvSpPr>
                  <a:spLocks noChangeShapeType="1"/>
                </p:cNvSpPr>
                <p:nvPr/>
              </p:nvSpPr>
              <p:spPr bwMode="auto">
                <a:xfrm>
                  <a:off x="1968" y="168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0" name="Line 75"/>
                <p:cNvSpPr>
                  <a:spLocks noChangeShapeType="1"/>
                </p:cNvSpPr>
                <p:nvPr/>
              </p:nvSpPr>
              <p:spPr bwMode="auto">
                <a:xfrm>
                  <a:off x="1388" y="1680"/>
                  <a:ext cx="22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1" name="Line 76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2" name="Line 77"/>
                <p:cNvSpPr>
                  <a:spLocks noChangeShapeType="1"/>
                </p:cNvSpPr>
                <p:nvPr/>
              </p:nvSpPr>
              <p:spPr bwMode="auto">
                <a:xfrm>
                  <a:off x="3120" y="1152"/>
                  <a:ext cx="235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3" name="Line 78"/>
                <p:cNvSpPr>
                  <a:spLocks noChangeShapeType="1"/>
                </p:cNvSpPr>
                <p:nvPr/>
              </p:nvSpPr>
              <p:spPr bwMode="auto">
                <a:xfrm>
                  <a:off x="2400" y="1296"/>
                  <a:ext cx="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4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3600" y="1296"/>
                  <a:ext cx="17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5" name="Line 80"/>
                <p:cNvSpPr>
                  <a:spLocks noChangeShapeType="1"/>
                </p:cNvSpPr>
                <p:nvPr/>
              </p:nvSpPr>
              <p:spPr bwMode="auto">
                <a:xfrm>
                  <a:off x="2400" y="1440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6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312" y="1440"/>
                  <a:ext cx="201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7" name="Line 82"/>
                <p:cNvSpPr>
                  <a:spLocks noChangeShapeType="1"/>
                </p:cNvSpPr>
                <p:nvPr/>
              </p:nvSpPr>
              <p:spPr bwMode="auto">
                <a:xfrm>
                  <a:off x="528" y="1152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83"/>
                <p:cNvGrpSpPr>
                  <a:grpSpLocks/>
                </p:cNvGrpSpPr>
                <p:nvPr/>
              </p:nvGrpSpPr>
              <p:grpSpPr bwMode="auto">
                <a:xfrm flipH="1">
                  <a:off x="1968" y="1152"/>
                  <a:ext cx="48" cy="96"/>
                  <a:chOff x="2112" y="720"/>
                  <a:chExt cx="48" cy="96"/>
                </a:xfrm>
              </p:grpSpPr>
              <p:sp>
                <p:nvSpPr>
                  <p:cNvPr id="57443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720"/>
                    <a:ext cx="0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816"/>
                    <a:ext cx="48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7379" name="Line 86"/>
                <p:cNvSpPr>
                  <a:spLocks noChangeShapeType="1"/>
                </p:cNvSpPr>
                <p:nvPr/>
              </p:nvSpPr>
              <p:spPr bwMode="auto">
                <a:xfrm>
                  <a:off x="2352" y="1152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0" name="Rectangle 87"/>
                <p:cNvSpPr>
                  <a:spLocks noChangeArrowheads="1"/>
                </p:cNvSpPr>
                <p:nvPr/>
              </p:nvSpPr>
              <p:spPr bwMode="auto">
                <a:xfrm>
                  <a:off x="2156" y="1104"/>
                  <a:ext cx="11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ON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81" name="Line 88"/>
                <p:cNvSpPr>
                  <a:spLocks noChangeShapeType="1"/>
                </p:cNvSpPr>
                <p:nvPr/>
              </p:nvSpPr>
              <p:spPr bwMode="auto">
                <a:xfrm>
                  <a:off x="768" y="1536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2" name="Line 89"/>
                <p:cNvSpPr>
                  <a:spLocks noChangeShapeType="1"/>
                </p:cNvSpPr>
                <p:nvPr/>
              </p:nvSpPr>
              <p:spPr bwMode="auto">
                <a:xfrm>
                  <a:off x="1632" y="1536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3" name="Rectangle 90"/>
                <p:cNvSpPr>
                  <a:spLocks noChangeArrowheads="1"/>
                </p:cNvSpPr>
                <p:nvPr/>
              </p:nvSpPr>
              <p:spPr bwMode="auto">
                <a:xfrm>
                  <a:off x="1376" y="1312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84" name="Line 91"/>
                <p:cNvSpPr>
                  <a:spLocks noChangeShapeType="1"/>
                </p:cNvSpPr>
                <p:nvPr/>
              </p:nvSpPr>
              <p:spPr bwMode="auto">
                <a:xfrm>
                  <a:off x="1104" y="139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5" name="Line 92"/>
                <p:cNvSpPr>
                  <a:spLocks noChangeShapeType="1"/>
                </p:cNvSpPr>
                <p:nvPr/>
              </p:nvSpPr>
              <p:spPr bwMode="auto">
                <a:xfrm>
                  <a:off x="1680" y="139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6" name="Line 93"/>
                <p:cNvSpPr>
                  <a:spLocks noChangeShapeType="1"/>
                </p:cNvSpPr>
                <p:nvPr/>
              </p:nvSpPr>
              <p:spPr bwMode="auto">
                <a:xfrm>
                  <a:off x="1104" y="1392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7" name="Line 94"/>
                <p:cNvSpPr>
                  <a:spLocks noChangeShapeType="1"/>
                </p:cNvSpPr>
                <p:nvPr/>
              </p:nvSpPr>
              <p:spPr bwMode="auto">
                <a:xfrm>
                  <a:off x="1440" y="1392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8" name="Rectangle 95"/>
                <p:cNvSpPr>
                  <a:spLocks noChangeArrowheads="1"/>
                </p:cNvSpPr>
                <p:nvPr/>
              </p:nvSpPr>
              <p:spPr bwMode="auto">
                <a:xfrm>
                  <a:off x="1484" y="1776"/>
                  <a:ext cx="315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privilege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89" name="Line 96"/>
                <p:cNvSpPr>
                  <a:spLocks noChangeShapeType="1"/>
                </p:cNvSpPr>
                <p:nvPr/>
              </p:nvSpPr>
              <p:spPr bwMode="auto">
                <a:xfrm>
                  <a:off x="2400" y="1152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0" name="Line 97"/>
                <p:cNvSpPr>
                  <a:spLocks noChangeShapeType="1"/>
                </p:cNvSpPr>
                <p:nvPr/>
              </p:nvSpPr>
              <p:spPr bwMode="auto">
                <a:xfrm>
                  <a:off x="5328" y="1152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1" name="Rectangle 98"/>
                <p:cNvSpPr>
                  <a:spLocks noChangeArrowheads="1"/>
                </p:cNvSpPr>
                <p:nvPr/>
              </p:nvSpPr>
              <p:spPr bwMode="auto">
                <a:xfrm>
                  <a:off x="2492" y="1536"/>
                  <a:ext cx="1207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PROCEDURE      </a:t>
                  </a:r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procedure_name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392" name="Line 99"/>
                <p:cNvSpPr>
                  <a:spLocks noChangeShapeType="1"/>
                </p:cNvSpPr>
                <p:nvPr/>
              </p:nvSpPr>
              <p:spPr bwMode="auto">
                <a:xfrm>
                  <a:off x="2400" y="1584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3" name="Line 100"/>
                <p:cNvSpPr>
                  <a:spLocks noChangeShapeType="1"/>
                </p:cNvSpPr>
                <p:nvPr/>
              </p:nvSpPr>
              <p:spPr bwMode="auto">
                <a:xfrm>
                  <a:off x="3164" y="1584"/>
                  <a:ext cx="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4" name="Line 101"/>
                <p:cNvSpPr>
                  <a:spLocks noChangeShapeType="1"/>
                </p:cNvSpPr>
                <p:nvPr/>
              </p:nvSpPr>
              <p:spPr bwMode="auto">
                <a:xfrm>
                  <a:off x="1306" y="1824"/>
                  <a:ext cx="13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5" name="Line 102"/>
                <p:cNvSpPr>
                  <a:spLocks noChangeShapeType="1"/>
                </p:cNvSpPr>
                <p:nvPr/>
              </p:nvSpPr>
              <p:spPr bwMode="auto">
                <a:xfrm>
                  <a:off x="4080" y="1584"/>
                  <a:ext cx="125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6" name="Rectangle 103"/>
                <p:cNvSpPr>
                  <a:spLocks noChangeArrowheads="1"/>
                </p:cNvSpPr>
                <p:nvPr/>
              </p:nvSpPr>
              <p:spPr bwMode="auto">
                <a:xfrm>
                  <a:off x="2492" y="1680"/>
                  <a:ext cx="1708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SPECIFIC FUNCTION     </a:t>
                  </a:r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specific_function_name</a:t>
                  </a:r>
                  <a:endParaRPr lang="en-US" altLang="zh-CN" sz="1500" i="1">
                    <a:ea typeface="宋体" charset="-122"/>
                  </a:endParaRPr>
                </a:p>
              </p:txBody>
            </p:sp>
            <p:sp>
              <p:nvSpPr>
                <p:cNvPr id="57397" name="Line 104"/>
                <p:cNvSpPr>
                  <a:spLocks noChangeShapeType="1"/>
                </p:cNvSpPr>
                <p:nvPr/>
              </p:nvSpPr>
              <p:spPr bwMode="auto">
                <a:xfrm>
                  <a:off x="2400" y="1728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8" name="Line 105"/>
                <p:cNvSpPr>
                  <a:spLocks noChangeShapeType="1"/>
                </p:cNvSpPr>
                <p:nvPr/>
              </p:nvSpPr>
              <p:spPr bwMode="auto">
                <a:xfrm>
                  <a:off x="4752" y="1728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9" name="Line 106"/>
                <p:cNvSpPr>
                  <a:spLocks noChangeShapeType="1"/>
                </p:cNvSpPr>
                <p:nvPr/>
              </p:nvSpPr>
              <p:spPr bwMode="auto">
                <a:xfrm>
                  <a:off x="3504" y="1728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0" name="Rectangle 107"/>
                <p:cNvSpPr>
                  <a:spLocks noChangeArrowheads="1"/>
                </p:cNvSpPr>
                <p:nvPr/>
              </p:nvSpPr>
              <p:spPr bwMode="auto">
                <a:xfrm>
                  <a:off x="2506" y="1968"/>
                  <a:ext cx="2151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FUNCTION    </a:t>
                  </a:r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function_name      </a:t>
                  </a:r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(                                              )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01" name="Line 108"/>
                <p:cNvSpPr>
                  <a:spLocks noChangeShapeType="1"/>
                </p:cNvSpPr>
                <p:nvPr/>
              </p:nvSpPr>
              <p:spPr bwMode="auto">
                <a:xfrm>
                  <a:off x="2396" y="2016"/>
                  <a:ext cx="6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2" name="Line 109"/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3" name="Line 110"/>
                <p:cNvSpPr>
                  <a:spLocks noChangeShapeType="1"/>
                </p:cNvSpPr>
                <p:nvPr/>
              </p:nvSpPr>
              <p:spPr bwMode="auto">
                <a:xfrm>
                  <a:off x="5180" y="187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4" name="Line 111"/>
                <p:cNvSpPr>
                  <a:spLocks noChangeShapeType="1"/>
                </p:cNvSpPr>
                <p:nvPr/>
              </p:nvSpPr>
              <p:spPr bwMode="auto">
                <a:xfrm>
                  <a:off x="4080" y="2160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5" name="Line 112"/>
                <p:cNvSpPr>
                  <a:spLocks noChangeShapeType="1"/>
                </p:cNvSpPr>
                <p:nvPr/>
              </p:nvSpPr>
              <p:spPr bwMode="auto">
                <a:xfrm>
                  <a:off x="4704" y="187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6" name="Line 113"/>
                <p:cNvSpPr>
                  <a:spLocks noChangeShapeType="1"/>
                </p:cNvSpPr>
                <p:nvPr/>
              </p:nvSpPr>
              <p:spPr bwMode="auto">
                <a:xfrm>
                  <a:off x="3984" y="2016"/>
                  <a:ext cx="123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7" name="Line 114"/>
                <p:cNvSpPr>
                  <a:spLocks noChangeShapeType="1"/>
                </p:cNvSpPr>
                <p:nvPr/>
              </p:nvSpPr>
              <p:spPr bwMode="auto">
                <a:xfrm>
                  <a:off x="3020" y="201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8" name="Line 115"/>
                <p:cNvSpPr>
                  <a:spLocks noChangeShapeType="1"/>
                </p:cNvSpPr>
                <p:nvPr/>
              </p:nvSpPr>
              <p:spPr bwMode="auto">
                <a:xfrm>
                  <a:off x="3840" y="2016"/>
                  <a:ext cx="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9" name="Line 116"/>
                <p:cNvSpPr>
                  <a:spLocks noChangeShapeType="1"/>
                </p:cNvSpPr>
                <p:nvPr/>
              </p:nvSpPr>
              <p:spPr bwMode="auto">
                <a:xfrm>
                  <a:off x="5276" y="2016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10" name="Rectangle 117"/>
                <p:cNvSpPr>
                  <a:spLocks noChangeArrowheads="1"/>
                </p:cNvSpPr>
                <p:nvPr/>
              </p:nvSpPr>
              <p:spPr bwMode="auto">
                <a:xfrm>
                  <a:off x="4637" y="1785"/>
                  <a:ext cx="4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11" name="Line 118"/>
                <p:cNvSpPr>
                  <a:spLocks noChangeShapeType="1"/>
                </p:cNvSpPr>
                <p:nvPr/>
              </p:nvSpPr>
              <p:spPr bwMode="auto">
                <a:xfrm>
                  <a:off x="4080" y="201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12" name="Line 119"/>
                <p:cNvSpPr>
                  <a:spLocks noChangeShapeType="1"/>
                </p:cNvSpPr>
                <p:nvPr/>
              </p:nvSpPr>
              <p:spPr bwMode="auto">
                <a:xfrm>
                  <a:off x="5136" y="201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13" name="Line 120"/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1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656" y="2088"/>
                  <a:ext cx="432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| par_dt |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15" name="Line 122"/>
                <p:cNvSpPr>
                  <a:spLocks noChangeShapeType="1"/>
                </p:cNvSpPr>
                <p:nvPr/>
              </p:nvSpPr>
              <p:spPr bwMode="auto">
                <a:xfrm>
                  <a:off x="5088" y="2160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16" name="Line 123"/>
                <p:cNvSpPr>
                  <a:spLocks noChangeShapeType="1"/>
                </p:cNvSpPr>
                <p:nvPr/>
              </p:nvSpPr>
              <p:spPr bwMode="auto">
                <a:xfrm>
                  <a:off x="4128" y="2304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17" name="Line 124"/>
                <p:cNvSpPr>
                  <a:spLocks noChangeShapeType="1"/>
                </p:cNvSpPr>
                <p:nvPr/>
              </p:nvSpPr>
              <p:spPr bwMode="auto">
                <a:xfrm>
                  <a:off x="4128" y="216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18" name="Rectangle 125"/>
                <p:cNvSpPr>
                  <a:spLocks noChangeArrowheads="1"/>
                </p:cNvSpPr>
                <p:nvPr/>
              </p:nvSpPr>
              <p:spPr bwMode="auto">
                <a:xfrm>
                  <a:off x="4172" y="2236"/>
                  <a:ext cx="384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par_nm 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19" name="Line 126"/>
                <p:cNvSpPr>
                  <a:spLocks noChangeShapeType="1"/>
                </p:cNvSpPr>
                <p:nvPr/>
              </p:nvSpPr>
              <p:spPr bwMode="auto">
                <a:xfrm>
                  <a:off x="4608" y="216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20" name="Line 127"/>
                <p:cNvSpPr>
                  <a:spLocks noChangeShapeType="1"/>
                </p:cNvSpPr>
                <p:nvPr/>
              </p:nvSpPr>
              <p:spPr bwMode="auto">
                <a:xfrm>
                  <a:off x="4560" y="2304"/>
                  <a:ext cx="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21" name="Line 128"/>
                <p:cNvSpPr>
                  <a:spLocks noChangeShapeType="1"/>
                </p:cNvSpPr>
                <p:nvPr/>
              </p:nvSpPr>
              <p:spPr bwMode="auto">
                <a:xfrm>
                  <a:off x="624" y="1152"/>
                  <a:ext cx="0" cy="172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22" name="Line 129"/>
                <p:cNvSpPr>
                  <a:spLocks noChangeShapeType="1"/>
                </p:cNvSpPr>
                <p:nvPr/>
              </p:nvSpPr>
              <p:spPr bwMode="auto">
                <a:xfrm>
                  <a:off x="624" y="2592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23" name="Rectangle 130"/>
                <p:cNvSpPr>
                  <a:spLocks noChangeArrowheads="1"/>
                </p:cNvSpPr>
                <p:nvPr/>
              </p:nvSpPr>
              <p:spPr bwMode="auto">
                <a:xfrm>
                  <a:off x="1008" y="2544"/>
                  <a:ext cx="50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role_privilege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24" name="Rectangle 131"/>
                <p:cNvSpPr>
                  <a:spLocks noChangeArrowheads="1"/>
                </p:cNvSpPr>
                <p:nvPr/>
              </p:nvSpPr>
              <p:spPr bwMode="auto">
                <a:xfrm>
                  <a:off x="1335" y="2367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25" name="Line 132"/>
                <p:cNvSpPr>
                  <a:spLocks noChangeShapeType="1"/>
                </p:cNvSpPr>
                <p:nvPr/>
              </p:nvSpPr>
              <p:spPr bwMode="auto">
                <a:xfrm>
                  <a:off x="912" y="2448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26" name="Line 133"/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27" name="Line 134"/>
                <p:cNvSpPr>
                  <a:spLocks noChangeShapeType="1"/>
                </p:cNvSpPr>
                <p:nvPr/>
              </p:nvSpPr>
              <p:spPr bwMode="auto">
                <a:xfrm>
                  <a:off x="912" y="2448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28" name="Line 135"/>
                <p:cNvSpPr>
                  <a:spLocks noChangeShapeType="1"/>
                </p:cNvSpPr>
                <p:nvPr/>
              </p:nvSpPr>
              <p:spPr bwMode="auto">
                <a:xfrm>
                  <a:off x="1392" y="2448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29" name="Line 136"/>
                <p:cNvSpPr>
                  <a:spLocks noChangeShapeType="1"/>
                </p:cNvSpPr>
                <p:nvPr/>
              </p:nvSpPr>
              <p:spPr bwMode="auto">
                <a:xfrm>
                  <a:off x="1680" y="2592"/>
                  <a:ext cx="37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30" name="Line 137"/>
                <p:cNvSpPr>
                  <a:spLocks noChangeShapeType="1"/>
                </p:cNvSpPr>
                <p:nvPr/>
              </p:nvSpPr>
              <p:spPr bwMode="auto">
                <a:xfrm>
                  <a:off x="5424" y="1152"/>
                  <a:ext cx="0" cy="172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31" name="Line 138"/>
                <p:cNvSpPr>
                  <a:spLocks noChangeShapeType="1"/>
                </p:cNvSpPr>
                <p:nvPr/>
              </p:nvSpPr>
              <p:spPr bwMode="auto">
                <a:xfrm>
                  <a:off x="624" y="28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32" name="Rectangle 139"/>
                <p:cNvSpPr>
                  <a:spLocks noChangeArrowheads="1"/>
                </p:cNvSpPr>
                <p:nvPr/>
              </p:nvSpPr>
              <p:spPr bwMode="auto">
                <a:xfrm>
                  <a:off x="1008" y="2832"/>
                  <a:ext cx="599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profile_privilege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33" name="Rectangle 140"/>
                <p:cNvSpPr>
                  <a:spLocks noChangeArrowheads="1"/>
                </p:cNvSpPr>
                <p:nvPr/>
              </p:nvSpPr>
              <p:spPr bwMode="auto">
                <a:xfrm>
                  <a:off x="1380" y="2658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34" name="Line 141"/>
                <p:cNvSpPr>
                  <a:spLocks noChangeShapeType="1"/>
                </p:cNvSpPr>
                <p:nvPr/>
              </p:nvSpPr>
              <p:spPr bwMode="auto">
                <a:xfrm>
                  <a:off x="912" y="273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35" name="Line 142"/>
                <p:cNvSpPr>
                  <a:spLocks noChangeShapeType="1"/>
                </p:cNvSpPr>
                <p:nvPr/>
              </p:nvSpPr>
              <p:spPr bwMode="auto">
                <a:xfrm>
                  <a:off x="1824" y="273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36" name="Line 143"/>
                <p:cNvSpPr>
                  <a:spLocks noChangeShapeType="1"/>
                </p:cNvSpPr>
                <p:nvPr/>
              </p:nvSpPr>
              <p:spPr bwMode="auto">
                <a:xfrm>
                  <a:off x="912" y="2736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37" name="Line 144"/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38" name="Line 145"/>
                <p:cNvSpPr>
                  <a:spLocks noChangeShapeType="1"/>
                </p:cNvSpPr>
                <p:nvPr/>
              </p:nvSpPr>
              <p:spPr bwMode="auto">
                <a:xfrm>
                  <a:off x="1776" y="2880"/>
                  <a:ext cx="36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39" name="Rectangle 146"/>
                <p:cNvSpPr>
                  <a:spLocks noChangeArrowheads="1"/>
                </p:cNvSpPr>
                <p:nvPr/>
              </p:nvSpPr>
              <p:spPr bwMode="auto">
                <a:xfrm>
                  <a:off x="2496" y="2352"/>
                  <a:ext cx="69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TYPE     </a:t>
                  </a:r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UDT_name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7440" name="Line 147"/>
                <p:cNvSpPr>
                  <a:spLocks noChangeShapeType="1"/>
                </p:cNvSpPr>
                <p:nvPr/>
              </p:nvSpPr>
              <p:spPr bwMode="auto">
                <a:xfrm>
                  <a:off x="2400" y="2400"/>
                  <a:ext cx="6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41" name="Line 148"/>
                <p:cNvSpPr>
                  <a:spLocks noChangeShapeType="1"/>
                </p:cNvSpPr>
                <p:nvPr/>
              </p:nvSpPr>
              <p:spPr bwMode="auto">
                <a:xfrm>
                  <a:off x="2784" y="2400"/>
                  <a:ext cx="6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4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3408" y="2400"/>
                  <a:ext cx="192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0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029884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REVOKE </a:t>
            </a:r>
            <a:r>
              <a:rPr lang="en-US" altLang="zh-CN" sz="3600" smtClean="0">
                <a:solidFill>
                  <a:schemeClr val="bg1"/>
                </a:solidFill>
                <a:ea typeface="宋体" charset="-122"/>
              </a:rPr>
              <a:t>Command --</a:t>
            </a:r>
            <a:r>
              <a:rPr lang="en-US" altLang="zh-CN" sz="3100" smtClean="0">
                <a:solidFill>
                  <a:schemeClr val="bg1"/>
                </a:solidFill>
                <a:ea typeface="宋体" charset="-122"/>
              </a:rPr>
              <a:t>(</a:t>
            </a:r>
            <a:r>
              <a:rPr lang="en-US" altLang="zh-CN" sz="3100">
                <a:solidFill>
                  <a:schemeClr val="bg1"/>
                </a:solidFill>
                <a:ea typeface="宋体" charset="-122"/>
              </a:rPr>
              <a:t>SQL Form)</a:t>
            </a:r>
            <a:endParaRPr lang="en-US" altLang="zh-CN" sz="3600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1380066"/>
            <a:ext cx="11988800" cy="6541900"/>
            <a:chOff x="96" y="720"/>
            <a:chExt cx="5664" cy="3413"/>
          </a:xfrm>
        </p:grpSpPr>
        <p:sp>
          <p:nvSpPr>
            <p:cNvPr id="58372" name="Text Box 4"/>
            <p:cNvSpPr txBox="1">
              <a:spLocks noChangeArrowheads="1"/>
            </p:cNvSpPr>
            <p:nvPr/>
          </p:nvSpPr>
          <p:spPr bwMode="auto">
            <a:xfrm>
              <a:off x="96" y="720"/>
              <a:ext cx="5664" cy="23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The REVOKE command may be used to revoke access rights from roles.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" y="1152"/>
              <a:ext cx="5328" cy="2981"/>
              <a:chOff x="240" y="1296"/>
              <a:chExt cx="5328" cy="2981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" y="1296"/>
                <a:ext cx="4810" cy="1416"/>
                <a:chOff x="336" y="1394"/>
                <a:chExt cx="4810" cy="1416"/>
              </a:xfrm>
            </p:grpSpPr>
            <p:sp>
              <p:nvSpPr>
                <p:cNvPr id="58466" name="Rectangle 7"/>
                <p:cNvSpPr>
                  <a:spLocks noChangeArrowheads="1"/>
                </p:cNvSpPr>
                <p:nvPr/>
              </p:nvSpPr>
              <p:spPr bwMode="auto">
                <a:xfrm>
                  <a:off x="336" y="1442"/>
                  <a:ext cx="296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CC"/>
                      </a:solidFill>
                      <a:ea typeface="宋体" charset="-122"/>
                    </a:rPr>
                    <a:t>REVOKE</a:t>
                  </a:r>
                </a:p>
              </p:txBody>
            </p:sp>
            <p:sp>
              <p:nvSpPr>
                <p:cNvPr id="58467" name="Rectangle 8"/>
                <p:cNvSpPr>
                  <a:spLocks noChangeArrowheads="1"/>
                </p:cNvSpPr>
                <p:nvPr/>
              </p:nvSpPr>
              <p:spPr bwMode="auto">
                <a:xfrm>
                  <a:off x="2736" y="1442"/>
                  <a:ext cx="12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ALL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68" name="Rectangle 9"/>
                <p:cNvSpPr>
                  <a:spLocks noChangeArrowheads="1"/>
                </p:cNvSpPr>
                <p:nvPr/>
              </p:nvSpPr>
              <p:spPr bwMode="auto">
                <a:xfrm>
                  <a:off x="3540" y="1646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69" name="Rectangle 10"/>
                <p:cNvSpPr>
                  <a:spLocks noChangeArrowheads="1"/>
                </p:cNvSpPr>
                <p:nvPr/>
              </p:nvSpPr>
              <p:spPr bwMode="auto">
                <a:xfrm>
                  <a:off x="3168" y="1538"/>
                  <a:ext cx="41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PRIVILEGES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4992" y="1394"/>
                  <a:ext cx="154" cy="171"/>
                  <a:chOff x="518" y="885"/>
                  <a:chExt cx="154" cy="171"/>
                </a:xfrm>
              </p:grpSpPr>
              <p:sp>
                <p:nvSpPr>
                  <p:cNvPr id="5852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912"/>
                    <a:ext cx="144" cy="144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852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" y="885"/>
                    <a:ext cx="139" cy="169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500">
                        <a:ea typeface="宋体" charset="-122"/>
                      </a:rPr>
                      <a:t>A</a:t>
                    </a:r>
                  </a:p>
                </p:txBody>
              </p:sp>
            </p:grpSp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3072" y="1490"/>
                  <a:ext cx="48" cy="96"/>
                  <a:chOff x="2112" y="720"/>
                  <a:chExt cx="48" cy="96"/>
                </a:xfrm>
              </p:grpSpPr>
              <p:sp>
                <p:nvSpPr>
                  <p:cNvPr id="5852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720"/>
                    <a:ext cx="0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2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816"/>
                    <a:ext cx="48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472" name="Line 17"/>
                <p:cNvSpPr>
                  <a:spLocks noChangeShapeType="1"/>
                </p:cNvSpPr>
                <p:nvPr/>
              </p:nvSpPr>
              <p:spPr bwMode="auto">
                <a:xfrm>
                  <a:off x="2976" y="1490"/>
                  <a:ext cx="115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73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1490"/>
                  <a:ext cx="0" cy="6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74" name="Line 19"/>
                <p:cNvSpPr>
                  <a:spLocks noChangeShapeType="1"/>
                </p:cNvSpPr>
                <p:nvPr/>
              </p:nvSpPr>
              <p:spPr bwMode="auto">
                <a:xfrm>
                  <a:off x="2592" y="1874"/>
                  <a:ext cx="72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75" name="Line 20"/>
                <p:cNvSpPr>
                  <a:spLocks noChangeShapeType="1"/>
                </p:cNvSpPr>
                <p:nvPr/>
              </p:nvSpPr>
              <p:spPr bwMode="auto">
                <a:xfrm>
                  <a:off x="3936" y="1490"/>
                  <a:ext cx="0" cy="6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76" name="Line 21"/>
                <p:cNvSpPr>
                  <a:spLocks noChangeShapeType="1"/>
                </p:cNvSpPr>
                <p:nvPr/>
              </p:nvSpPr>
              <p:spPr bwMode="auto">
                <a:xfrm>
                  <a:off x="3792" y="1874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77" name="Line 22"/>
                <p:cNvSpPr>
                  <a:spLocks noChangeShapeType="1"/>
                </p:cNvSpPr>
                <p:nvPr/>
              </p:nvSpPr>
              <p:spPr bwMode="auto">
                <a:xfrm>
                  <a:off x="3264" y="173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78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173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79" name="Line 24"/>
                <p:cNvSpPr>
                  <a:spLocks noChangeShapeType="1"/>
                </p:cNvSpPr>
                <p:nvPr/>
              </p:nvSpPr>
              <p:spPr bwMode="auto">
                <a:xfrm>
                  <a:off x="3264" y="1730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8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1730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81" name="Line 26"/>
                <p:cNvSpPr>
                  <a:spLocks noChangeShapeType="1"/>
                </p:cNvSpPr>
                <p:nvPr/>
              </p:nvSpPr>
              <p:spPr bwMode="auto">
                <a:xfrm>
                  <a:off x="864" y="1490"/>
                  <a:ext cx="18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27"/>
                <p:cNvGrpSpPr>
                  <a:grpSpLocks/>
                </p:cNvGrpSpPr>
                <p:nvPr/>
              </p:nvGrpSpPr>
              <p:grpSpPr bwMode="auto">
                <a:xfrm flipH="1">
                  <a:off x="3792" y="1490"/>
                  <a:ext cx="48" cy="96"/>
                  <a:chOff x="2112" y="720"/>
                  <a:chExt cx="48" cy="96"/>
                </a:xfrm>
              </p:grpSpPr>
              <p:sp>
                <p:nvSpPr>
                  <p:cNvPr id="5852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720"/>
                    <a:ext cx="0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2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816"/>
                    <a:ext cx="48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483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0" y="1826"/>
                  <a:ext cx="315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privilege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84" name="Rectangle 31"/>
                <p:cNvSpPr>
                  <a:spLocks noChangeArrowheads="1"/>
                </p:cNvSpPr>
                <p:nvPr/>
              </p:nvSpPr>
              <p:spPr bwMode="auto">
                <a:xfrm>
                  <a:off x="1118" y="1586"/>
                  <a:ext cx="798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WITH GRANT OPTION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85" name="Line 32"/>
                <p:cNvSpPr>
                  <a:spLocks noChangeShapeType="1"/>
                </p:cNvSpPr>
                <p:nvPr/>
              </p:nvSpPr>
              <p:spPr bwMode="auto">
                <a:xfrm>
                  <a:off x="1008" y="1634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86" name="Line 33"/>
                <p:cNvSpPr>
                  <a:spLocks noChangeShapeType="1"/>
                </p:cNvSpPr>
                <p:nvPr/>
              </p:nvSpPr>
              <p:spPr bwMode="auto">
                <a:xfrm>
                  <a:off x="2160" y="1634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87" name="Line 34"/>
                <p:cNvSpPr>
                  <a:spLocks noChangeShapeType="1"/>
                </p:cNvSpPr>
                <p:nvPr/>
              </p:nvSpPr>
              <p:spPr bwMode="auto">
                <a:xfrm>
                  <a:off x="2208" y="149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88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149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89" name="Rectangle 36"/>
                <p:cNvSpPr>
                  <a:spLocks noChangeArrowheads="1"/>
                </p:cNvSpPr>
                <p:nvPr/>
              </p:nvSpPr>
              <p:spPr bwMode="auto">
                <a:xfrm>
                  <a:off x="2750" y="2114"/>
                  <a:ext cx="300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ALL BUT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90" name="Line 37"/>
                <p:cNvSpPr>
                  <a:spLocks noChangeShapeType="1"/>
                </p:cNvSpPr>
                <p:nvPr/>
              </p:nvSpPr>
              <p:spPr bwMode="auto">
                <a:xfrm>
                  <a:off x="2592" y="2162"/>
                  <a:ext cx="11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91" name="Line 38"/>
                <p:cNvSpPr>
                  <a:spLocks noChangeShapeType="1"/>
                </p:cNvSpPr>
                <p:nvPr/>
              </p:nvSpPr>
              <p:spPr bwMode="auto">
                <a:xfrm>
                  <a:off x="3798" y="2162"/>
                  <a:ext cx="13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92" name="Line 39"/>
                <p:cNvSpPr>
                  <a:spLocks noChangeShapeType="1"/>
                </p:cNvSpPr>
                <p:nvPr/>
              </p:nvSpPr>
              <p:spPr bwMode="auto">
                <a:xfrm>
                  <a:off x="3264" y="2018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93" name="Line 40"/>
                <p:cNvSpPr>
                  <a:spLocks noChangeShapeType="1"/>
                </p:cNvSpPr>
                <p:nvPr/>
              </p:nvSpPr>
              <p:spPr bwMode="auto">
                <a:xfrm>
                  <a:off x="3840" y="2018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94" name="Line 41"/>
                <p:cNvSpPr>
                  <a:spLocks noChangeShapeType="1"/>
                </p:cNvSpPr>
                <p:nvPr/>
              </p:nvSpPr>
              <p:spPr bwMode="auto">
                <a:xfrm>
                  <a:off x="3264" y="2018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95" name="Line 42"/>
                <p:cNvSpPr>
                  <a:spLocks noChangeShapeType="1"/>
                </p:cNvSpPr>
                <p:nvPr/>
              </p:nvSpPr>
              <p:spPr bwMode="auto">
                <a:xfrm>
                  <a:off x="3600" y="2018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96" name="Rectangle 43"/>
                <p:cNvSpPr>
                  <a:spLocks noChangeArrowheads="1"/>
                </p:cNvSpPr>
                <p:nvPr/>
              </p:nvSpPr>
              <p:spPr bwMode="auto">
                <a:xfrm>
                  <a:off x="3360" y="2114"/>
                  <a:ext cx="315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privilege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97" name="Line 44"/>
                <p:cNvSpPr>
                  <a:spLocks noChangeShapeType="1"/>
                </p:cNvSpPr>
                <p:nvPr/>
              </p:nvSpPr>
              <p:spPr bwMode="auto">
                <a:xfrm>
                  <a:off x="3182" y="2162"/>
                  <a:ext cx="13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98" name="Rectangle 45"/>
                <p:cNvSpPr>
                  <a:spLocks noChangeArrowheads="1"/>
                </p:cNvSpPr>
                <p:nvPr/>
              </p:nvSpPr>
              <p:spPr bwMode="auto">
                <a:xfrm>
                  <a:off x="3538" y="1935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99" name="Line 46"/>
                <p:cNvSpPr>
                  <a:spLocks noChangeShapeType="1"/>
                </p:cNvSpPr>
                <p:nvPr/>
              </p:nvSpPr>
              <p:spPr bwMode="auto">
                <a:xfrm>
                  <a:off x="2400" y="1490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00" name="Line 47"/>
                <p:cNvSpPr>
                  <a:spLocks noChangeShapeType="1"/>
                </p:cNvSpPr>
                <p:nvPr/>
              </p:nvSpPr>
              <p:spPr bwMode="auto">
                <a:xfrm>
                  <a:off x="2400" y="245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01" name="Rectangle 48"/>
                <p:cNvSpPr>
                  <a:spLocks noChangeArrowheads="1"/>
                </p:cNvSpPr>
                <p:nvPr/>
              </p:nvSpPr>
              <p:spPr bwMode="auto">
                <a:xfrm>
                  <a:off x="2784" y="2402"/>
                  <a:ext cx="50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role_privilege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502" name="Rectangle 49"/>
                <p:cNvSpPr>
                  <a:spLocks noChangeArrowheads="1"/>
                </p:cNvSpPr>
                <p:nvPr/>
              </p:nvSpPr>
              <p:spPr bwMode="auto">
                <a:xfrm>
                  <a:off x="3108" y="2240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503" name="Line 50"/>
                <p:cNvSpPr>
                  <a:spLocks noChangeShapeType="1"/>
                </p:cNvSpPr>
                <p:nvPr/>
              </p:nvSpPr>
              <p:spPr bwMode="auto">
                <a:xfrm>
                  <a:off x="2688" y="230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04" name="Line 51"/>
                <p:cNvSpPr>
                  <a:spLocks noChangeShapeType="1"/>
                </p:cNvSpPr>
                <p:nvPr/>
              </p:nvSpPr>
              <p:spPr bwMode="auto">
                <a:xfrm>
                  <a:off x="3552" y="230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05" name="Line 52"/>
                <p:cNvSpPr>
                  <a:spLocks noChangeShapeType="1"/>
                </p:cNvSpPr>
                <p:nvPr/>
              </p:nvSpPr>
              <p:spPr bwMode="auto">
                <a:xfrm>
                  <a:off x="2688" y="2306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06" name="Line 53"/>
                <p:cNvSpPr>
                  <a:spLocks noChangeShapeType="1"/>
                </p:cNvSpPr>
                <p:nvPr/>
              </p:nvSpPr>
              <p:spPr bwMode="auto">
                <a:xfrm>
                  <a:off x="3168" y="2306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07" name="Line 54"/>
                <p:cNvSpPr>
                  <a:spLocks noChangeShapeType="1"/>
                </p:cNvSpPr>
                <p:nvPr/>
              </p:nvSpPr>
              <p:spPr bwMode="auto">
                <a:xfrm>
                  <a:off x="3456" y="2450"/>
                  <a:ext cx="15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08" name="Line 55"/>
                <p:cNvSpPr>
                  <a:spLocks noChangeShapeType="1"/>
                </p:cNvSpPr>
                <p:nvPr/>
              </p:nvSpPr>
              <p:spPr bwMode="auto">
                <a:xfrm>
                  <a:off x="2400" y="2738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09" name="Rectangle 56"/>
                <p:cNvSpPr>
                  <a:spLocks noChangeArrowheads="1"/>
                </p:cNvSpPr>
                <p:nvPr/>
              </p:nvSpPr>
              <p:spPr bwMode="auto">
                <a:xfrm>
                  <a:off x="2784" y="2690"/>
                  <a:ext cx="599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profile_privilege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510" name="Rectangle 57"/>
                <p:cNvSpPr>
                  <a:spLocks noChangeArrowheads="1"/>
                </p:cNvSpPr>
                <p:nvPr/>
              </p:nvSpPr>
              <p:spPr bwMode="auto">
                <a:xfrm>
                  <a:off x="3159" y="2522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511" name="Line 58"/>
                <p:cNvSpPr>
                  <a:spLocks noChangeShapeType="1"/>
                </p:cNvSpPr>
                <p:nvPr/>
              </p:nvSpPr>
              <p:spPr bwMode="auto">
                <a:xfrm>
                  <a:off x="2688" y="2594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12" name="Line 59"/>
                <p:cNvSpPr>
                  <a:spLocks noChangeShapeType="1"/>
                </p:cNvSpPr>
                <p:nvPr/>
              </p:nvSpPr>
              <p:spPr bwMode="auto">
                <a:xfrm>
                  <a:off x="3600" y="2594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13" name="Line 60"/>
                <p:cNvSpPr>
                  <a:spLocks noChangeShapeType="1"/>
                </p:cNvSpPr>
                <p:nvPr/>
              </p:nvSpPr>
              <p:spPr bwMode="auto">
                <a:xfrm>
                  <a:off x="2688" y="2594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14" name="Line 61"/>
                <p:cNvSpPr>
                  <a:spLocks noChangeShapeType="1"/>
                </p:cNvSpPr>
                <p:nvPr/>
              </p:nvSpPr>
              <p:spPr bwMode="auto">
                <a:xfrm>
                  <a:off x="3216" y="259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15" name="Line 62"/>
                <p:cNvSpPr>
                  <a:spLocks noChangeShapeType="1"/>
                </p:cNvSpPr>
                <p:nvPr/>
              </p:nvSpPr>
              <p:spPr bwMode="auto">
                <a:xfrm>
                  <a:off x="3552" y="2738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" name="Group 63"/>
                <p:cNvGrpSpPr>
                  <a:grpSpLocks/>
                </p:cNvGrpSpPr>
                <p:nvPr/>
              </p:nvGrpSpPr>
              <p:grpSpPr bwMode="auto">
                <a:xfrm>
                  <a:off x="4992" y="2354"/>
                  <a:ext cx="154" cy="171"/>
                  <a:chOff x="518" y="885"/>
                  <a:chExt cx="154" cy="171"/>
                </a:xfrm>
              </p:grpSpPr>
              <p:sp>
                <p:nvSpPr>
                  <p:cNvPr id="5852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912"/>
                    <a:ext cx="144" cy="144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8521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" y="885"/>
                    <a:ext cx="136" cy="169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500">
                        <a:ea typeface="宋体" charset="-122"/>
                      </a:rPr>
                      <a:t>B</a:t>
                    </a:r>
                  </a:p>
                </p:txBody>
              </p:sp>
            </p:grpSp>
            <p:sp>
              <p:nvSpPr>
                <p:cNvPr id="58517" name="Line 66"/>
                <p:cNvSpPr>
                  <a:spLocks noChangeShapeType="1"/>
                </p:cNvSpPr>
                <p:nvPr/>
              </p:nvSpPr>
              <p:spPr bwMode="auto">
                <a:xfrm>
                  <a:off x="4080" y="245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18" name="Line 67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19" name="Rectangle 68"/>
                <p:cNvSpPr>
                  <a:spLocks noChangeArrowheads="1"/>
                </p:cNvSpPr>
                <p:nvPr/>
              </p:nvSpPr>
              <p:spPr bwMode="auto">
                <a:xfrm>
                  <a:off x="4176" y="1440"/>
                  <a:ext cx="11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ON</a:t>
                  </a:r>
                  <a:endParaRPr lang="en-US" altLang="zh-CN" sz="1500">
                    <a:ea typeface="宋体" charset="-122"/>
                  </a:endParaRPr>
                </a:p>
              </p:txBody>
            </p:sp>
          </p:grpSp>
          <p:grpSp>
            <p:nvGrpSpPr>
              <p:cNvPr id="9" name="Group 69"/>
              <p:cNvGrpSpPr>
                <a:grpSpLocks/>
              </p:cNvGrpSpPr>
              <p:nvPr/>
            </p:nvGrpSpPr>
            <p:grpSpPr bwMode="auto">
              <a:xfrm>
                <a:off x="240" y="2736"/>
                <a:ext cx="5328" cy="1541"/>
                <a:chOff x="240" y="2736"/>
                <a:chExt cx="5328" cy="1541"/>
              </a:xfrm>
            </p:grpSpPr>
            <p:grpSp>
              <p:nvGrpSpPr>
                <p:cNvPr id="10" name="Group 70"/>
                <p:cNvGrpSpPr>
                  <a:grpSpLocks/>
                </p:cNvGrpSpPr>
                <p:nvPr/>
              </p:nvGrpSpPr>
              <p:grpSpPr bwMode="auto">
                <a:xfrm>
                  <a:off x="240" y="2880"/>
                  <a:ext cx="154" cy="171"/>
                  <a:chOff x="48" y="1728"/>
                  <a:chExt cx="154" cy="171"/>
                </a:xfrm>
              </p:grpSpPr>
              <p:sp>
                <p:nvSpPr>
                  <p:cNvPr id="58464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58" y="1755"/>
                    <a:ext cx="144" cy="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8465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728"/>
                    <a:ext cx="139" cy="16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500">
                        <a:ea typeface="宋体" charset="-122"/>
                      </a:rPr>
                      <a:t>A</a:t>
                    </a:r>
                  </a:p>
                </p:txBody>
              </p:sp>
            </p:grpSp>
            <p:sp>
              <p:nvSpPr>
                <p:cNvPr id="58377" name="Line 73"/>
                <p:cNvSpPr>
                  <a:spLocks noChangeShapeType="1"/>
                </p:cNvSpPr>
                <p:nvPr/>
              </p:nvSpPr>
              <p:spPr bwMode="auto">
                <a:xfrm>
                  <a:off x="3696" y="3120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78" name="Rectangle 74"/>
                <p:cNvSpPr>
                  <a:spLocks noChangeArrowheads="1"/>
                </p:cNvSpPr>
                <p:nvPr/>
              </p:nvSpPr>
              <p:spPr bwMode="auto">
                <a:xfrm>
                  <a:off x="3840" y="2928"/>
                  <a:ext cx="101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TO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37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0" y="3072"/>
                  <a:ext cx="128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ALL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380" name="Rectangle 76"/>
                <p:cNvSpPr>
                  <a:spLocks noChangeArrowheads="1"/>
                </p:cNvSpPr>
                <p:nvPr/>
              </p:nvSpPr>
              <p:spPr bwMode="auto">
                <a:xfrm>
                  <a:off x="4656" y="2928"/>
                  <a:ext cx="366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username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381" name="Rectangle 77"/>
                <p:cNvSpPr>
                  <a:spLocks noChangeArrowheads="1"/>
                </p:cNvSpPr>
                <p:nvPr/>
              </p:nvSpPr>
              <p:spPr bwMode="auto">
                <a:xfrm>
                  <a:off x="4560" y="3216"/>
                  <a:ext cx="264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PUBLIC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382" name="Line 78"/>
                <p:cNvSpPr>
                  <a:spLocks noChangeShapeType="1"/>
                </p:cNvSpPr>
                <p:nvPr/>
              </p:nvSpPr>
              <p:spPr bwMode="auto">
                <a:xfrm>
                  <a:off x="4032" y="2976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3" name="Line 79"/>
                <p:cNvSpPr>
                  <a:spLocks noChangeShapeType="1"/>
                </p:cNvSpPr>
                <p:nvPr/>
              </p:nvSpPr>
              <p:spPr bwMode="auto">
                <a:xfrm>
                  <a:off x="5136" y="2976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stealth" w="lg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4" name="Line 80"/>
                <p:cNvSpPr>
                  <a:spLocks noChangeShapeType="1"/>
                </p:cNvSpPr>
                <p:nvPr/>
              </p:nvSpPr>
              <p:spPr bwMode="auto">
                <a:xfrm>
                  <a:off x="4176" y="3264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944" y="3264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6" name="Rectangle 82"/>
                <p:cNvSpPr>
                  <a:spLocks noChangeArrowheads="1"/>
                </p:cNvSpPr>
                <p:nvPr/>
              </p:nvSpPr>
              <p:spPr bwMode="auto">
                <a:xfrm>
                  <a:off x="4644" y="2744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387" name="Line 83"/>
                <p:cNvSpPr>
                  <a:spLocks noChangeShapeType="1"/>
                </p:cNvSpPr>
                <p:nvPr/>
              </p:nvSpPr>
              <p:spPr bwMode="auto">
                <a:xfrm>
                  <a:off x="4224" y="2832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8" name="Line 84"/>
                <p:cNvSpPr>
                  <a:spLocks noChangeShapeType="1"/>
                </p:cNvSpPr>
                <p:nvPr/>
              </p:nvSpPr>
              <p:spPr bwMode="auto">
                <a:xfrm>
                  <a:off x="4704" y="283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89" name="Line 85"/>
                <p:cNvSpPr>
                  <a:spLocks noChangeShapeType="1"/>
                </p:cNvSpPr>
                <p:nvPr/>
              </p:nvSpPr>
              <p:spPr bwMode="auto">
                <a:xfrm>
                  <a:off x="4272" y="3120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0" name="Line 86"/>
                <p:cNvSpPr>
                  <a:spLocks noChangeShapeType="1"/>
                </p:cNvSpPr>
                <p:nvPr/>
              </p:nvSpPr>
              <p:spPr bwMode="auto">
                <a:xfrm>
                  <a:off x="4512" y="3120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1" name="Rectangle 87"/>
                <p:cNvSpPr>
                  <a:spLocks noChangeArrowheads="1"/>
                </p:cNvSpPr>
                <p:nvPr/>
              </p:nvSpPr>
              <p:spPr bwMode="auto">
                <a:xfrm>
                  <a:off x="5361" y="3066"/>
                  <a:ext cx="24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;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392" name="Line 88"/>
                <p:cNvSpPr>
                  <a:spLocks noChangeShapeType="1"/>
                </p:cNvSpPr>
                <p:nvPr/>
              </p:nvSpPr>
              <p:spPr bwMode="auto">
                <a:xfrm>
                  <a:off x="5280" y="3120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3" name="Line 89"/>
                <p:cNvSpPr>
                  <a:spLocks noChangeShapeType="1"/>
                </p:cNvSpPr>
                <p:nvPr/>
              </p:nvSpPr>
              <p:spPr bwMode="auto">
                <a:xfrm>
                  <a:off x="5424" y="3120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4" name="Line 90"/>
                <p:cNvSpPr>
                  <a:spLocks noChangeShapeType="1"/>
                </p:cNvSpPr>
                <p:nvPr/>
              </p:nvSpPr>
              <p:spPr bwMode="auto">
                <a:xfrm>
                  <a:off x="4176" y="2976"/>
                  <a:ext cx="0" cy="62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5" name="Line 91"/>
                <p:cNvSpPr>
                  <a:spLocks noChangeShapeType="1"/>
                </p:cNvSpPr>
                <p:nvPr/>
              </p:nvSpPr>
              <p:spPr bwMode="auto">
                <a:xfrm>
                  <a:off x="4224" y="283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6" name="Line 92"/>
                <p:cNvSpPr>
                  <a:spLocks noChangeShapeType="1"/>
                </p:cNvSpPr>
                <p:nvPr/>
              </p:nvSpPr>
              <p:spPr bwMode="auto">
                <a:xfrm>
                  <a:off x="5184" y="2832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7" name="Line 93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8" name="Line 94"/>
                <p:cNvSpPr>
                  <a:spLocks noChangeShapeType="1"/>
                </p:cNvSpPr>
                <p:nvPr/>
              </p:nvSpPr>
              <p:spPr bwMode="auto">
                <a:xfrm>
                  <a:off x="4560" y="297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9" name="Line 95"/>
                <p:cNvSpPr>
                  <a:spLocks noChangeShapeType="1"/>
                </p:cNvSpPr>
                <p:nvPr/>
              </p:nvSpPr>
              <p:spPr bwMode="auto">
                <a:xfrm>
                  <a:off x="5472" y="297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0" name="Line 96"/>
                <p:cNvSpPr>
                  <a:spLocks noChangeShapeType="1"/>
                </p:cNvSpPr>
                <p:nvPr/>
              </p:nvSpPr>
              <p:spPr bwMode="auto">
                <a:xfrm>
                  <a:off x="5280" y="297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1" name="Line 97"/>
                <p:cNvSpPr>
                  <a:spLocks noChangeShapeType="1"/>
                </p:cNvSpPr>
                <p:nvPr/>
              </p:nvSpPr>
              <p:spPr bwMode="auto">
                <a:xfrm>
                  <a:off x="5566" y="2888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2" name="Rectangle 98"/>
                <p:cNvSpPr>
                  <a:spLocks noChangeArrowheads="1"/>
                </p:cNvSpPr>
                <p:nvPr/>
              </p:nvSpPr>
              <p:spPr bwMode="auto">
                <a:xfrm>
                  <a:off x="4512" y="3552"/>
                  <a:ext cx="397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ea typeface="宋体" charset="-122"/>
                    </a:rPr>
                    <a:t>role_name</a:t>
                  </a:r>
                </a:p>
              </p:txBody>
            </p:sp>
            <p:sp>
              <p:nvSpPr>
                <p:cNvPr id="58403" name="Line 99"/>
                <p:cNvSpPr>
                  <a:spLocks noChangeShapeType="1"/>
                </p:cNvSpPr>
                <p:nvPr/>
              </p:nvSpPr>
              <p:spPr bwMode="auto">
                <a:xfrm>
                  <a:off x="5040" y="360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4" name="Line 100"/>
                <p:cNvSpPr>
                  <a:spLocks noChangeShapeType="1"/>
                </p:cNvSpPr>
                <p:nvPr/>
              </p:nvSpPr>
              <p:spPr bwMode="auto">
                <a:xfrm>
                  <a:off x="5232" y="2976"/>
                  <a:ext cx="0" cy="62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686" y="3384"/>
                  <a:ext cx="23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06" name="Line 102"/>
                <p:cNvSpPr>
                  <a:spLocks noChangeShapeType="1"/>
                </p:cNvSpPr>
                <p:nvPr/>
              </p:nvSpPr>
              <p:spPr bwMode="auto">
                <a:xfrm>
                  <a:off x="4392" y="345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7" name="Line 103"/>
                <p:cNvSpPr>
                  <a:spLocks noChangeShapeType="1"/>
                </p:cNvSpPr>
                <p:nvPr/>
              </p:nvSpPr>
              <p:spPr bwMode="auto">
                <a:xfrm>
                  <a:off x="5088" y="345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8" name="Line 104"/>
                <p:cNvSpPr>
                  <a:spLocks noChangeShapeType="1"/>
                </p:cNvSpPr>
                <p:nvPr/>
              </p:nvSpPr>
              <p:spPr bwMode="auto">
                <a:xfrm>
                  <a:off x="4398" y="3456"/>
                  <a:ext cx="25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9" name="Line 105"/>
                <p:cNvSpPr>
                  <a:spLocks noChangeShapeType="1"/>
                </p:cNvSpPr>
                <p:nvPr/>
              </p:nvSpPr>
              <p:spPr bwMode="auto">
                <a:xfrm>
                  <a:off x="4752" y="3456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776" y="3072"/>
                  <a:ext cx="228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FROM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11" name="Line 107"/>
                <p:cNvSpPr>
                  <a:spLocks noChangeShapeType="1"/>
                </p:cNvSpPr>
                <p:nvPr/>
              </p:nvSpPr>
              <p:spPr bwMode="auto">
                <a:xfrm>
                  <a:off x="4176" y="3600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2" name="Line 108"/>
                <p:cNvSpPr>
                  <a:spLocks noChangeShapeType="1"/>
                </p:cNvSpPr>
                <p:nvPr/>
              </p:nvSpPr>
              <p:spPr bwMode="auto">
                <a:xfrm>
                  <a:off x="4080" y="3120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3" name="Line 109"/>
                <p:cNvSpPr>
                  <a:spLocks noChangeShapeType="1"/>
                </p:cNvSpPr>
                <p:nvPr/>
              </p:nvSpPr>
              <p:spPr bwMode="auto">
                <a:xfrm>
                  <a:off x="4128" y="297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4" name="Line 110"/>
                <p:cNvSpPr>
                  <a:spLocks noChangeShapeType="1"/>
                </p:cNvSpPr>
                <p:nvPr/>
              </p:nvSpPr>
              <p:spPr bwMode="auto">
                <a:xfrm>
                  <a:off x="3696" y="297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5" name="Rectangle 111"/>
                <p:cNvSpPr>
                  <a:spLocks noChangeArrowheads="1"/>
                </p:cNvSpPr>
                <p:nvPr/>
              </p:nvSpPr>
              <p:spPr bwMode="auto">
                <a:xfrm>
                  <a:off x="768" y="2928"/>
                  <a:ext cx="323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dbname 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16" name="Rectangle 112"/>
                <p:cNvSpPr>
                  <a:spLocks noChangeArrowheads="1"/>
                </p:cNvSpPr>
                <p:nvPr/>
              </p:nvSpPr>
              <p:spPr bwMode="auto">
                <a:xfrm>
                  <a:off x="624" y="3072"/>
                  <a:ext cx="82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dbname.object_name 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17" name="Rectangle 113"/>
                <p:cNvSpPr>
                  <a:spLocks noChangeArrowheads="1"/>
                </p:cNvSpPr>
                <p:nvPr/>
              </p:nvSpPr>
              <p:spPr bwMode="auto">
                <a:xfrm>
                  <a:off x="768" y="3216"/>
                  <a:ext cx="482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object_name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18" name="Line 114"/>
                <p:cNvSpPr>
                  <a:spLocks noChangeShapeType="1"/>
                </p:cNvSpPr>
                <p:nvPr/>
              </p:nvSpPr>
              <p:spPr bwMode="auto">
                <a:xfrm>
                  <a:off x="1200" y="2976"/>
                  <a:ext cx="226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19" name="Line 115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0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680" y="3120"/>
                  <a:ext cx="17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1" name="Line 117"/>
                <p:cNvSpPr>
                  <a:spLocks noChangeShapeType="1"/>
                </p:cNvSpPr>
                <p:nvPr/>
              </p:nvSpPr>
              <p:spPr bwMode="auto">
                <a:xfrm>
                  <a:off x="480" y="3264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201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3" name="Line 119"/>
                <p:cNvSpPr>
                  <a:spLocks noChangeShapeType="1"/>
                </p:cNvSpPr>
                <p:nvPr/>
              </p:nvSpPr>
              <p:spPr bwMode="auto">
                <a:xfrm>
                  <a:off x="432" y="2976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4" name="Line 120"/>
                <p:cNvSpPr>
                  <a:spLocks noChangeShapeType="1"/>
                </p:cNvSpPr>
                <p:nvPr/>
              </p:nvSpPr>
              <p:spPr bwMode="auto">
                <a:xfrm>
                  <a:off x="480" y="2976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5" name="Line 121"/>
                <p:cNvSpPr>
                  <a:spLocks noChangeShapeType="1"/>
                </p:cNvSpPr>
                <p:nvPr/>
              </p:nvSpPr>
              <p:spPr bwMode="auto">
                <a:xfrm>
                  <a:off x="3408" y="2976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6" name="Rectangle 122"/>
                <p:cNvSpPr>
                  <a:spLocks noChangeArrowheads="1"/>
                </p:cNvSpPr>
                <p:nvPr/>
              </p:nvSpPr>
              <p:spPr bwMode="auto">
                <a:xfrm>
                  <a:off x="576" y="3360"/>
                  <a:ext cx="1207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PROCEDURE      </a:t>
                  </a:r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procedure_name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27" name="Line 123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8" name="Line 124"/>
                <p:cNvSpPr>
                  <a:spLocks noChangeShapeType="1"/>
                </p:cNvSpPr>
                <p:nvPr/>
              </p:nvSpPr>
              <p:spPr bwMode="auto">
                <a:xfrm>
                  <a:off x="1248" y="3408"/>
                  <a:ext cx="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29" name="Line 125"/>
                <p:cNvSpPr>
                  <a:spLocks noChangeShapeType="1"/>
                </p:cNvSpPr>
                <p:nvPr/>
              </p:nvSpPr>
              <p:spPr bwMode="auto">
                <a:xfrm>
                  <a:off x="2156" y="3412"/>
                  <a:ext cx="125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30" name="Rectangle 126"/>
                <p:cNvSpPr>
                  <a:spLocks noChangeArrowheads="1"/>
                </p:cNvSpPr>
                <p:nvPr/>
              </p:nvSpPr>
              <p:spPr bwMode="auto">
                <a:xfrm>
                  <a:off x="576" y="3504"/>
                  <a:ext cx="1708" cy="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SPECIFIC FUNCTION     </a:t>
                  </a:r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specific_function_name</a:t>
                  </a:r>
                  <a:endParaRPr lang="en-US" altLang="zh-CN" sz="1500" i="1">
                    <a:ea typeface="宋体" charset="-122"/>
                  </a:endParaRPr>
                </a:p>
              </p:txBody>
            </p:sp>
            <p:sp>
              <p:nvSpPr>
                <p:cNvPr id="58431" name="Line 127"/>
                <p:cNvSpPr>
                  <a:spLocks noChangeShapeType="1"/>
                </p:cNvSpPr>
                <p:nvPr/>
              </p:nvSpPr>
              <p:spPr bwMode="auto">
                <a:xfrm>
                  <a:off x="480" y="3552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32" name="Line 128"/>
                <p:cNvSpPr>
                  <a:spLocks noChangeShapeType="1"/>
                </p:cNvSpPr>
                <p:nvPr/>
              </p:nvSpPr>
              <p:spPr bwMode="auto">
                <a:xfrm>
                  <a:off x="2832" y="3552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33" name="Line 129"/>
                <p:cNvSpPr>
                  <a:spLocks noChangeShapeType="1"/>
                </p:cNvSpPr>
                <p:nvPr/>
              </p:nvSpPr>
              <p:spPr bwMode="auto">
                <a:xfrm>
                  <a:off x="1584" y="3552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34" name="Rectangle 130"/>
                <p:cNvSpPr>
                  <a:spLocks noChangeArrowheads="1"/>
                </p:cNvSpPr>
                <p:nvPr/>
              </p:nvSpPr>
              <p:spPr bwMode="auto">
                <a:xfrm>
                  <a:off x="590" y="3792"/>
                  <a:ext cx="2151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FUNCTION    </a:t>
                  </a:r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function_name      </a:t>
                  </a:r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(                                              )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35" name="Line 131"/>
                <p:cNvSpPr>
                  <a:spLocks noChangeShapeType="1"/>
                </p:cNvSpPr>
                <p:nvPr/>
              </p:nvSpPr>
              <p:spPr bwMode="auto">
                <a:xfrm>
                  <a:off x="480" y="3840"/>
                  <a:ext cx="6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36" name="Line 132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37" name="Line 133"/>
                <p:cNvSpPr>
                  <a:spLocks noChangeShapeType="1"/>
                </p:cNvSpPr>
                <p:nvPr/>
              </p:nvSpPr>
              <p:spPr bwMode="auto">
                <a:xfrm>
                  <a:off x="3264" y="3696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38" name="Line 134"/>
                <p:cNvSpPr>
                  <a:spLocks noChangeShapeType="1"/>
                </p:cNvSpPr>
                <p:nvPr/>
              </p:nvSpPr>
              <p:spPr bwMode="auto">
                <a:xfrm>
                  <a:off x="2160" y="3984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39" name="Line 135"/>
                <p:cNvSpPr>
                  <a:spLocks noChangeShapeType="1"/>
                </p:cNvSpPr>
                <p:nvPr/>
              </p:nvSpPr>
              <p:spPr bwMode="auto">
                <a:xfrm>
                  <a:off x="2784" y="3696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40" name="Line 136"/>
                <p:cNvSpPr>
                  <a:spLocks noChangeShapeType="1"/>
                </p:cNvSpPr>
                <p:nvPr/>
              </p:nvSpPr>
              <p:spPr bwMode="auto">
                <a:xfrm>
                  <a:off x="2078" y="3840"/>
                  <a:ext cx="123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41" name="Line 137"/>
                <p:cNvSpPr>
                  <a:spLocks noChangeShapeType="1"/>
                </p:cNvSpPr>
                <p:nvPr/>
              </p:nvSpPr>
              <p:spPr bwMode="auto">
                <a:xfrm>
                  <a:off x="1104" y="3840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42" name="Line 138"/>
                <p:cNvSpPr>
                  <a:spLocks noChangeShapeType="1"/>
                </p:cNvSpPr>
                <p:nvPr/>
              </p:nvSpPr>
              <p:spPr bwMode="auto">
                <a:xfrm>
                  <a:off x="1920" y="3840"/>
                  <a:ext cx="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43" name="Line 139"/>
                <p:cNvSpPr>
                  <a:spLocks noChangeShapeType="1"/>
                </p:cNvSpPr>
                <p:nvPr/>
              </p:nvSpPr>
              <p:spPr bwMode="auto">
                <a:xfrm>
                  <a:off x="3360" y="3840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4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728" y="3608"/>
                  <a:ext cx="48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,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45" name="Line 141"/>
                <p:cNvSpPr>
                  <a:spLocks noChangeShapeType="1"/>
                </p:cNvSpPr>
                <p:nvPr/>
              </p:nvSpPr>
              <p:spPr bwMode="auto">
                <a:xfrm>
                  <a:off x="2160" y="38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46" name="Line 142"/>
                <p:cNvSpPr>
                  <a:spLocks noChangeShapeType="1"/>
                </p:cNvSpPr>
                <p:nvPr/>
              </p:nvSpPr>
              <p:spPr bwMode="auto">
                <a:xfrm>
                  <a:off x="3216" y="38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47" name="Line 143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48" name="Rectangle 144"/>
                <p:cNvSpPr>
                  <a:spLocks noChangeArrowheads="1"/>
                </p:cNvSpPr>
                <p:nvPr/>
              </p:nvSpPr>
              <p:spPr bwMode="auto">
                <a:xfrm>
                  <a:off x="2740" y="3912"/>
                  <a:ext cx="432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| par_dt |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49" name="Line 145"/>
                <p:cNvSpPr>
                  <a:spLocks noChangeShapeType="1"/>
                </p:cNvSpPr>
                <p:nvPr/>
              </p:nvSpPr>
              <p:spPr bwMode="auto">
                <a:xfrm>
                  <a:off x="3168" y="3984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50" name="Line 146"/>
                <p:cNvSpPr>
                  <a:spLocks noChangeShapeType="1"/>
                </p:cNvSpPr>
                <p:nvPr/>
              </p:nvSpPr>
              <p:spPr bwMode="auto">
                <a:xfrm>
                  <a:off x="2208" y="4128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51" name="Line 147"/>
                <p:cNvSpPr>
                  <a:spLocks noChangeShapeType="1"/>
                </p:cNvSpPr>
                <p:nvPr/>
              </p:nvSpPr>
              <p:spPr bwMode="auto">
                <a:xfrm>
                  <a:off x="2208" y="3984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5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256" y="4060"/>
                  <a:ext cx="384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par_nm 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53" name="Line 149"/>
                <p:cNvSpPr>
                  <a:spLocks noChangeShapeType="1"/>
                </p:cNvSpPr>
                <p:nvPr/>
              </p:nvSpPr>
              <p:spPr bwMode="auto">
                <a:xfrm>
                  <a:off x="2688" y="3984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54" name="Line 150"/>
                <p:cNvSpPr>
                  <a:spLocks noChangeShapeType="1"/>
                </p:cNvSpPr>
                <p:nvPr/>
              </p:nvSpPr>
              <p:spPr bwMode="auto">
                <a:xfrm>
                  <a:off x="2640" y="4128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151"/>
                <p:cNvGrpSpPr>
                  <a:grpSpLocks/>
                </p:cNvGrpSpPr>
                <p:nvPr/>
              </p:nvGrpSpPr>
              <p:grpSpPr bwMode="auto">
                <a:xfrm>
                  <a:off x="3456" y="2880"/>
                  <a:ext cx="154" cy="171"/>
                  <a:chOff x="518" y="885"/>
                  <a:chExt cx="154" cy="171"/>
                </a:xfrm>
              </p:grpSpPr>
              <p:sp>
                <p:nvSpPr>
                  <p:cNvPr id="58462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912"/>
                    <a:ext cx="144" cy="144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5846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" y="885"/>
                    <a:ext cx="136" cy="169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500">
                        <a:ea typeface="宋体" charset="-122"/>
                      </a:rPr>
                      <a:t>B</a:t>
                    </a:r>
                  </a:p>
                </p:txBody>
              </p:sp>
            </p:grpSp>
            <p:sp>
              <p:nvSpPr>
                <p:cNvPr id="58456" name="Line 154"/>
                <p:cNvSpPr>
                  <a:spLocks noChangeShapeType="1"/>
                </p:cNvSpPr>
                <p:nvPr/>
              </p:nvSpPr>
              <p:spPr bwMode="auto">
                <a:xfrm>
                  <a:off x="3612" y="2976"/>
                  <a:ext cx="1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57" name="Oval 155"/>
                <p:cNvSpPr>
                  <a:spLocks noChangeArrowheads="1"/>
                </p:cNvSpPr>
                <p:nvPr/>
              </p:nvSpPr>
              <p:spPr bwMode="auto">
                <a:xfrm>
                  <a:off x="4862" y="2736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charset="-122"/>
                    </a:rPr>
                    <a:t>25</a:t>
                  </a:r>
                </a:p>
              </p:txBody>
            </p:sp>
            <p:sp>
              <p:nvSpPr>
                <p:cNvPr id="58458" name="Rectangle 156"/>
                <p:cNvSpPr>
                  <a:spLocks noChangeArrowheads="1"/>
                </p:cNvSpPr>
                <p:nvPr/>
              </p:nvSpPr>
              <p:spPr bwMode="auto">
                <a:xfrm>
                  <a:off x="576" y="4157"/>
                  <a:ext cx="734" cy="120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500">
                      <a:solidFill>
                        <a:srgbClr val="000000"/>
                      </a:solidFill>
                      <a:ea typeface="宋体" charset="-122"/>
                    </a:rPr>
                    <a:t>TYPE     </a:t>
                  </a:r>
                  <a:r>
                    <a:rPr lang="en-US" altLang="zh-CN" sz="1500" i="1">
                      <a:solidFill>
                        <a:srgbClr val="000000"/>
                      </a:solidFill>
                      <a:ea typeface="宋体" charset="-122"/>
                    </a:rPr>
                    <a:t>UDT_name  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58459" name="Line 157"/>
                <p:cNvSpPr>
                  <a:spLocks noChangeShapeType="1"/>
                </p:cNvSpPr>
                <p:nvPr/>
              </p:nvSpPr>
              <p:spPr bwMode="auto">
                <a:xfrm>
                  <a:off x="480" y="4224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60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1536" y="4224"/>
                  <a:ext cx="18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61" name="Line 159"/>
                <p:cNvSpPr>
                  <a:spLocks noChangeShapeType="1"/>
                </p:cNvSpPr>
                <p:nvPr/>
              </p:nvSpPr>
              <p:spPr bwMode="auto">
                <a:xfrm>
                  <a:off x="864" y="4224"/>
                  <a:ext cx="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0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54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029884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GRANT and REVOKE </a:t>
            </a:r>
            <a:r>
              <a:rPr lang="en-US" altLang="zh-CN" sz="3600" smtClean="0">
                <a:solidFill>
                  <a:schemeClr val="bg1"/>
                </a:solidFill>
                <a:ea typeface="宋体" charset="-122"/>
              </a:rPr>
              <a:t>Commands --</a:t>
            </a:r>
            <a:r>
              <a:rPr lang="en-US" altLang="zh-CN" sz="3100" smtClean="0">
                <a:solidFill>
                  <a:schemeClr val="bg1"/>
                </a:solidFill>
                <a:ea typeface="宋体" charset="-122"/>
              </a:rPr>
              <a:t>(</a:t>
            </a:r>
            <a:r>
              <a:rPr lang="en-US" altLang="zh-CN" sz="3100">
                <a:solidFill>
                  <a:schemeClr val="bg1"/>
                </a:solidFill>
                <a:ea typeface="宋体" charset="-122"/>
              </a:rPr>
              <a:t>Role Form)</a:t>
            </a:r>
            <a:endParaRPr lang="en-US" altLang="zh-CN" sz="3600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1472071"/>
            <a:ext cx="11988800" cy="6367475"/>
            <a:chOff x="96" y="768"/>
            <a:chExt cx="5664" cy="3322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96" y="768"/>
              <a:ext cx="3744" cy="23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The syntax to grant a role to a user (or role) is:</a:t>
              </a:r>
              <a:endParaRPr lang="en-US" altLang="zh-CN" sz="2300">
                <a:ea typeface="宋体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24" y="1056"/>
              <a:ext cx="3649" cy="428"/>
              <a:chOff x="48" y="2912"/>
              <a:chExt cx="3649" cy="428"/>
            </a:xfrm>
          </p:grpSpPr>
          <p:sp>
            <p:nvSpPr>
              <p:cNvPr id="59441" name="Rectangle 6"/>
              <p:cNvSpPr>
                <a:spLocks noChangeArrowheads="1"/>
              </p:cNvSpPr>
              <p:nvPr/>
            </p:nvSpPr>
            <p:spPr bwMode="auto">
              <a:xfrm>
                <a:off x="48" y="3072"/>
                <a:ext cx="261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ea typeface="宋体" charset="-122"/>
                  </a:rPr>
                  <a:t>GRANT</a:t>
                </a:r>
              </a:p>
            </p:txBody>
          </p:sp>
          <p:sp>
            <p:nvSpPr>
              <p:cNvPr id="59442" name="Rectangle 7"/>
              <p:cNvSpPr>
                <a:spLocks noChangeArrowheads="1"/>
              </p:cNvSpPr>
              <p:nvPr/>
            </p:nvSpPr>
            <p:spPr bwMode="auto">
              <a:xfrm>
                <a:off x="2364" y="3216"/>
                <a:ext cx="804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A50021"/>
                    </a:solidFill>
                    <a:ea typeface="宋体" charset="-122"/>
                  </a:rPr>
                  <a:t>WITH ADMIN OPTION</a:t>
                </a:r>
              </a:p>
            </p:txBody>
          </p:sp>
          <p:sp>
            <p:nvSpPr>
              <p:cNvPr id="59443" name="Line 8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4" name="Line 9"/>
              <p:cNvSpPr>
                <a:spLocks noChangeShapeType="1"/>
              </p:cNvSpPr>
              <p:nvPr/>
            </p:nvSpPr>
            <p:spPr bwMode="auto">
              <a:xfrm>
                <a:off x="3360" y="326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5" name="Rectangle 10"/>
              <p:cNvSpPr>
                <a:spLocks noChangeArrowheads="1"/>
              </p:cNvSpPr>
              <p:nvPr/>
            </p:nvSpPr>
            <p:spPr bwMode="auto">
              <a:xfrm>
                <a:off x="3516" y="3220"/>
                <a:ext cx="24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;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46" name="Line 11"/>
              <p:cNvSpPr>
                <a:spLocks noChangeShapeType="1"/>
              </p:cNvSpPr>
              <p:nvPr/>
            </p:nvSpPr>
            <p:spPr bwMode="auto">
              <a:xfrm>
                <a:off x="3456" y="326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7" name="Line 12"/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8" name="Line 13"/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9" name="Line 14"/>
              <p:cNvSpPr>
                <a:spLocks noChangeShapeType="1"/>
              </p:cNvSpPr>
              <p:nvPr/>
            </p:nvSpPr>
            <p:spPr bwMode="auto">
              <a:xfrm>
                <a:off x="3600" y="312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0" name="Line 15"/>
              <p:cNvSpPr>
                <a:spLocks noChangeShapeType="1"/>
              </p:cNvSpPr>
              <p:nvPr/>
            </p:nvSpPr>
            <p:spPr bwMode="auto">
              <a:xfrm>
                <a:off x="2304" y="312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1" name="Line 16"/>
              <p:cNvSpPr>
                <a:spLocks noChangeShapeType="1"/>
              </p:cNvSpPr>
              <p:nvPr/>
            </p:nvSpPr>
            <p:spPr bwMode="auto">
              <a:xfrm>
                <a:off x="3456" y="312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2" name="Line 17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15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3" name="Line 18"/>
              <p:cNvSpPr>
                <a:spLocks noChangeShapeType="1"/>
              </p:cNvSpPr>
              <p:nvPr/>
            </p:nvSpPr>
            <p:spPr bwMode="auto">
              <a:xfrm>
                <a:off x="3697" y="302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4" name="Line 19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5" name="Rectangle 20"/>
              <p:cNvSpPr>
                <a:spLocks noChangeArrowheads="1"/>
              </p:cNvSpPr>
              <p:nvPr/>
            </p:nvSpPr>
            <p:spPr bwMode="auto">
              <a:xfrm>
                <a:off x="756" y="2912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56" name="Line 21"/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7" name="Line 22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8" name="Line 23"/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9" name="Line 24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0" name="Rectangle 25"/>
              <p:cNvSpPr>
                <a:spLocks noChangeArrowheads="1"/>
              </p:cNvSpPr>
              <p:nvPr/>
            </p:nvSpPr>
            <p:spPr bwMode="auto">
              <a:xfrm>
                <a:off x="552" y="3072"/>
                <a:ext cx="397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ea typeface="宋体" charset="-122"/>
                  </a:rPr>
                  <a:t>role_name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61" name="Line 26"/>
              <p:cNvSpPr>
                <a:spLocks noChangeShapeType="1"/>
              </p:cNvSpPr>
              <p:nvPr/>
            </p:nvSpPr>
            <p:spPr bwMode="auto">
              <a:xfrm>
                <a:off x="1056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2" name="Rectangle 27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101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ea typeface="宋体" charset="-122"/>
                  </a:rPr>
                  <a:t>TO</a:t>
                </a:r>
              </a:p>
            </p:txBody>
          </p:sp>
          <p:sp>
            <p:nvSpPr>
              <p:cNvPr id="59463" name="Rectangle 28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11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ea typeface="宋体" charset="-122"/>
                  </a:rPr>
                  <a:t>user_name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64" name="Line 2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5" name="Rectangle 30"/>
              <p:cNvSpPr>
                <a:spLocks noChangeArrowheads="1"/>
              </p:cNvSpPr>
              <p:nvPr/>
            </p:nvSpPr>
            <p:spPr bwMode="auto">
              <a:xfrm>
                <a:off x="1808" y="2920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66" name="Line 31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7" name="Line 32"/>
              <p:cNvSpPr>
                <a:spLocks noChangeShapeType="1"/>
              </p:cNvSpPr>
              <p:nvPr/>
            </p:nvSpPr>
            <p:spPr bwMode="auto">
              <a:xfrm>
                <a:off x="1872" y="2976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8" name="Line 33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9" name="Line 34"/>
              <p:cNvSpPr>
                <a:spLocks noChangeShapeType="1"/>
              </p:cNvSpPr>
              <p:nvPr/>
            </p:nvSpPr>
            <p:spPr bwMode="auto">
              <a:xfrm>
                <a:off x="2256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70" name="Rectangle 35"/>
              <p:cNvSpPr>
                <a:spLocks noChangeArrowheads="1"/>
              </p:cNvSpPr>
              <p:nvPr/>
            </p:nvSpPr>
            <p:spPr bwMode="auto">
              <a:xfrm>
                <a:off x="1604" y="3208"/>
                <a:ext cx="397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ea typeface="宋体" charset="-122"/>
                  </a:rPr>
                  <a:t>role_name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71" name="Line 36"/>
              <p:cNvSpPr>
                <a:spLocks noChangeShapeType="1"/>
              </p:cNvSpPr>
              <p:nvPr/>
            </p:nvSpPr>
            <p:spPr bwMode="auto">
              <a:xfrm>
                <a:off x="1488" y="326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72" name="Line 37"/>
              <p:cNvSpPr>
                <a:spLocks noChangeShapeType="1"/>
              </p:cNvSpPr>
              <p:nvPr/>
            </p:nvSpPr>
            <p:spPr bwMode="auto">
              <a:xfrm>
                <a:off x="1488" y="312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73" name="Line 38"/>
              <p:cNvSpPr>
                <a:spLocks noChangeShapeType="1"/>
              </p:cNvSpPr>
              <p:nvPr/>
            </p:nvSpPr>
            <p:spPr bwMode="auto">
              <a:xfrm>
                <a:off x="2112" y="326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74" name="Line 39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624" y="2688"/>
              <a:ext cx="3649" cy="424"/>
              <a:chOff x="48" y="2768"/>
              <a:chExt cx="3649" cy="424"/>
            </a:xfrm>
          </p:grpSpPr>
          <p:sp>
            <p:nvSpPr>
              <p:cNvPr id="59402" name="Rectangle 41"/>
              <p:cNvSpPr>
                <a:spLocks noChangeArrowheads="1"/>
              </p:cNvSpPr>
              <p:nvPr/>
            </p:nvSpPr>
            <p:spPr bwMode="auto">
              <a:xfrm>
                <a:off x="48" y="2928"/>
                <a:ext cx="296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ea typeface="宋体" charset="-122"/>
                  </a:rPr>
                  <a:t>REVOKE</a:t>
                </a:r>
              </a:p>
            </p:txBody>
          </p:sp>
          <p:sp>
            <p:nvSpPr>
              <p:cNvPr id="59403" name="Line 42"/>
              <p:cNvSpPr>
                <a:spLocks noChangeShapeType="1"/>
              </p:cNvSpPr>
              <p:nvPr/>
            </p:nvSpPr>
            <p:spPr bwMode="auto">
              <a:xfrm>
                <a:off x="2292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4" name="Line 43"/>
              <p:cNvSpPr>
                <a:spLocks noChangeShapeType="1"/>
              </p:cNvSpPr>
              <p:nvPr/>
            </p:nvSpPr>
            <p:spPr bwMode="auto">
              <a:xfrm>
                <a:off x="2660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5" name="Rectangle 44"/>
              <p:cNvSpPr>
                <a:spLocks noChangeArrowheads="1"/>
              </p:cNvSpPr>
              <p:nvPr/>
            </p:nvSpPr>
            <p:spPr bwMode="auto">
              <a:xfrm>
                <a:off x="3514" y="3065"/>
                <a:ext cx="24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;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06" name="Line 45"/>
              <p:cNvSpPr>
                <a:spLocks noChangeShapeType="1"/>
              </p:cNvSpPr>
              <p:nvPr/>
            </p:nvSpPr>
            <p:spPr bwMode="auto">
              <a:xfrm>
                <a:off x="3456" y="3120"/>
                <a:ext cx="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7" name="Line 46"/>
              <p:cNvSpPr>
                <a:spLocks noChangeShapeType="1"/>
              </p:cNvSpPr>
              <p:nvPr/>
            </p:nvSpPr>
            <p:spPr bwMode="auto">
              <a:xfrm>
                <a:off x="3565" y="3120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8" name="Line 47"/>
              <p:cNvSpPr>
                <a:spLocks noChangeShapeType="1"/>
              </p:cNvSpPr>
              <p:nvPr/>
            </p:nvSpPr>
            <p:spPr bwMode="auto">
              <a:xfrm>
                <a:off x="2708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9" name="Line 48"/>
              <p:cNvSpPr>
                <a:spLocks noChangeShapeType="1"/>
              </p:cNvSpPr>
              <p:nvPr/>
            </p:nvSpPr>
            <p:spPr bwMode="auto">
              <a:xfrm>
                <a:off x="3600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0" name="Line 49"/>
              <p:cNvSpPr>
                <a:spLocks noChangeShapeType="1"/>
              </p:cNvSpPr>
              <p:nvPr/>
            </p:nvSpPr>
            <p:spPr bwMode="auto">
              <a:xfrm>
                <a:off x="2292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1" name="Line 50"/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2" name="Line 51"/>
              <p:cNvSpPr>
                <a:spLocks noChangeShapeType="1"/>
              </p:cNvSpPr>
              <p:nvPr/>
            </p:nvSpPr>
            <p:spPr bwMode="auto">
              <a:xfrm>
                <a:off x="3360" y="297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stealth" w="lg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3" name="Line 52"/>
              <p:cNvSpPr>
                <a:spLocks noChangeShapeType="1"/>
              </p:cNvSpPr>
              <p:nvPr/>
            </p:nvSpPr>
            <p:spPr bwMode="auto">
              <a:xfrm>
                <a:off x="3697" y="289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4" name="Rectangle 53"/>
              <p:cNvSpPr>
                <a:spLocks noChangeArrowheads="1"/>
              </p:cNvSpPr>
              <p:nvPr/>
            </p:nvSpPr>
            <p:spPr bwMode="auto">
              <a:xfrm>
                <a:off x="1908" y="2768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15" name="Line 54"/>
              <p:cNvSpPr>
                <a:spLocks noChangeShapeType="1"/>
              </p:cNvSpPr>
              <p:nvPr/>
            </p:nvSpPr>
            <p:spPr bwMode="auto">
              <a:xfrm>
                <a:off x="163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6" name="Line 55"/>
              <p:cNvSpPr>
                <a:spLocks noChangeShapeType="1"/>
              </p:cNvSpPr>
              <p:nvPr/>
            </p:nvSpPr>
            <p:spPr bwMode="auto">
              <a:xfrm>
                <a:off x="1968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7" name="Line 56"/>
              <p:cNvSpPr>
                <a:spLocks noChangeShapeType="1"/>
              </p:cNvSpPr>
              <p:nvPr/>
            </p:nvSpPr>
            <p:spPr bwMode="auto">
              <a:xfrm>
                <a:off x="1632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8" name="Line 57"/>
              <p:cNvSpPr>
                <a:spLocks noChangeShapeType="1"/>
              </p:cNvSpPr>
              <p:nvPr/>
            </p:nvSpPr>
            <p:spPr bwMode="auto">
              <a:xfrm>
                <a:off x="2256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9" name="Rectangle 58"/>
              <p:cNvSpPr>
                <a:spLocks noChangeArrowheads="1"/>
              </p:cNvSpPr>
              <p:nvPr/>
            </p:nvSpPr>
            <p:spPr bwMode="auto">
              <a:xfrm>
                <a:off x="1704" y="2928"/>
                <a:ext cx="397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ea typeface="宋体" charset="-122"/>
                  </a:rPr>
                  <a:t>role_name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20" name="Line 59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1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1" name="Rectangle 60"/>
              <p:cNvSpPr>
                <a:spLocks noChangeArrowheads="1"/>
              </p:cNvSpPr>
              <p:nvPr/>
            </p:nvSpPr>
            <p:spPr bwMode="auto">
              <a:xfrm>
                <a:off x="588" y="3072"/>
                <a:ext cx="749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A50021"/>
                    </a:solidFill>
                    <a:ea typeface="宋体" charset="-122"/>
                  </a:rPr>
                  <a:t>ADMIN OPTION FOR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22" name="Line 61"/>
              <p:cNvSpPr>
                <a:spLocks noChangeShapeType="1"/>
              </p:cNvSpPr>
              <p:nvPr/>
            </p:nvSpPr>
            <p:spPr bwMode="auto">
              <a:xfrm>
                <a:off x="528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3" name="Line 62"/>
              <p:cNvSpPr>
                <a:spLocks noChangeShapeType="1"/>
              </p:cNvSpPr>
              <p:nvPr/>
            </p:nvSpPr>
            <p:spPr bwMode="auto">
              <a:xfrm>
                <a:off x="1536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4" name="Line 63"/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5" name="Line 64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6" name="Line 65"/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12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7" name="Rectangle 66"/>
              <p:cNvSpPr>
                <a:spLocks noChangeArrowheads="1"/>
              </p:cNvSpPr>
              <p:nvPr/>
            </p:nvSpPr>
            <p:spPr bwMode="auto">
              <a:xfrm>
                <a:off x="2412" y="2928"/>
                <a:ext cx="101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ea typeface="宋体" charset="-122"/>
                  </a:rPr>
                  <a:t>TO</a:t>
                </a:r>
              </a:p>
            </p:txBody>
          </p:sp>
          <p:sp>
            <p:nvSpPr>
              <p:cNvPr id="59428" name="Rectangle 67"/>
              <p:cNvSpPr>
                <a:spLocks noChangeArrowheads="1"/>
              </p:cNvSpPr>
              <p:nvPr/>
            </p:nvSpPr>
            <p:spPr bwMode="auto">
              <a:xfrm>
                <a:off x="2356" y="3072"/>
                <a:ext cx="228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ea typeface="宋体" charset="-122"/>
                  </a:rPr>
                  <a:t>FROM</a:t>
                </a:r>
                <a:endParaRPr lang="en-US" altLang="zh-CN" sz="1300">
                  <a:ea typeface="宋体" charset="-122"/>
                </a:endParaRPr>
              </a:p>
            </p:txBody>
          </p:sp>
          <p:sp>
            <p:nvSpPr>
              <p:cNvPr id="59429" name="Rectangle 68"/>
              <p:cNvSpPr>
                <a:spLocks noChangeArrowheads="1"/>
              </p:cNvSpPr>
              <p:nvPr/>
            </p:nvSpPr>
            <p:spPr bwMode="auto">
              <a:xfrm>
                <a:off x="2846" y="2928"/>
                <a:ext cx="411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ea typeface="宋体" charset="-122"/>
                  </a:rPr>
                  <a:t>user_name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30" name="Line 69"/>
              <p:cNvSpPr>
                <a:spLocks noChangeShapeType="1"/>
              </p:cNvSpPr>
              <p:nvPr/>
            </p:nvSpPr>
            <p:spPr bwMode="auto">
              <a:xfrm>
                <a:off x="2592" y="297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1" name="Line 70"/>
              <p:cNvSpPr>
                <a:spLocks noChangeShapeType="1"/>
              </p:cNvSpPr>
              <p:nvPr/>
            </p:nvSpPr>
            <p:spPr bwMode="auto">
              <a:xfrm>
                <a:off x="2736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2" name="Line 71"/>
              <p:cNvSpPr>
                <a:spLocks noChangeShapeType="1"/>
              </p:cNvSpPr>
              <p:nvPr/>
            </p:nvSpPr>
            <p:spPr bwMode="auto">
              <a:xfrm>
                <a:off x="3168" y="2832"/>
                <a:ext cx="2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3" name="Line 72"/>
              <p:cNvSpPr>
                <a:spLocks noChangeShapeType="1"/>
              </p:cNvSpPr>
              <p:nvPr/>
            </p:nvSpPr>
            <p:spPr bwMode="auto">
              <a:xfrm>
                <a:off x="2736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4" name="Line 73"/>
              <p:cNvSpPr>
                <a:spLocks noChangeShapeType="1"/>
              </p:cNvSpPr>
              <p:nvPr/>
            </p:nvSpPr>
            <p:spPr bwMode="auto">
              <a:xfrm>
                <a:off x="3432" y="283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5" name="Rectangle 74"/>
              <p:cNvSpPr>
                <a:spLocks noChangeArrowheads="1"/>
              </p:cNvSpPr>
              <p:nvPr/>
            </p:nvSpPr>
            <p:spPr bwMode="auto">
              <a:xfrm>
                <a:off x="2852" y="3064"/>
                <a:ext cx="397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ea typeface="宋体" charset="-122"/>
                  </a:rPr>
                  <a:t>role_name</a:t>
                </a:r>
                <a:endParaRPr lang="en-US" altLang="zh-CN" sz="1500">
                  <a:ea typeface="宋体" charset="-122"/>
                </a:endParaRPr>
              </a:p>
            </p:txBody>
          </p:sp>
          <p:sp>
            <p:nvSpPr>
              <p:cNvPr id="59436" name="Line 75"/>
              <p:cNvSpPr>
                <a:spLocks noChangeShapeType="1"/>
              </p:cNvSpPr>
              <p:nvPr/>
            </p:nvSpPr>
            <p:spPr bwMode="auto">
              <a:xfrm>
                <a:off x="2784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7" name="Line 76"/>
              <p:cNvSpPr>
                <a:spLocks noChangeShapeType="1"/>
              </p:cNvSpPr>
              <p:nvPr/>
            </p:nvSpPr>
            <p:spPr bwMode="auto">
              <a:xfrm>
                <a:off x="2784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8" name="Line 77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9" name="Line 78"/>
              <p:cNvSpPr>
                <a:spLocks noChangeShapeType="1"/>
              </p:cNvSpPr>
              <p:nvPr/>
            </p:nvSpPr>
            <p:spPr bwMode="auto">
              <a:xfrm>
                <a:off x="3408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0" name="Rectangle 79"/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3" cy="12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ea typeface="宋体" charset="-122"/>
                  </a:rPr>
                  <a:t>,</a:t>
                </a:r>
                <a:endParaRPr lang="en-US" altLang="zh-CN" sz="1500">
                  <a:ea typeface="宋体" charset="-122"/>
                </a:endParaRPr>
              </a:p>
            </p:txBody>
          </p:sp>
        </p:grpSp>
        <p:sp>
          <p:nvSpPr>
            <p:cNvPr id="59399" name="Text Box 80"/>
            <p:cNvSpPr txBox="1">
              <a:spLocks noChangeArrowheads="1"/>
            </p:cNvSpPr>
            <p:nvPr/>
          </p:nvSpPr>
          <p:spPr bwMode="auto">
            <a:xfrm>
              <a:off x="96" y="2352"/>
              <a:ext cx="3744" cy="23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300">
                  <a:solidFill>
                    <a:srgbClr val="0000CC"/>
                  </a:solidFill>
                  <a:ea typeface="宋体" charset="-122"/>
                </a:rPr>
                <a:t>The syntax to revoke a role from a user (or role) is:</a:t>
              </a:r>
              <a:endParaRPr lang="en-US" altLang="zh-CN" sz="2300">
                <a:ea typeface="宋体" charset="-122"/>
              </a:endParaRPr>
            </a:p>
          </p:txBody>
        </p:sp>
        <p:sp>
          <p:nvSpPr>
            <p:cNvPr id="59400" name="Text Box 81"/>
            <p:cNvSpPr txBox="1">
              <a:spLocks noChangeArrowheads="1"/>
            </p:cNvSpPr>
            <p:nvPr/>
          </p:nvSpPr>
          <p:spPr bwMode="auto">
            <a:xfrm>
              <a:off x="432" y="1567"/>
              <a:ext cx="5328" cy="593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294480" algn="l"/>
                </a:tabLst>
              </a:pPr>
              <a:r>
                <a:rPr lang="en-US" altLang="zh-CN" sz="2300">
                  <a:ea typeface="宋体" charset="-122"/>
                </a:rPr>
                <a:t>	</a:t>
              </a:r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WITH ADMIN OPTION</a:t>
              </a:r>
              <a:endParaRPr lang="en-US" altLang="zh-CN">
                <a:ea typeface="宋体" charset="-122"/>
              </a:endParaRPr>
            </a:p>
            <a:p>
              <a:pPr lvl="1">
                <a:spcBef>
                  <a:spcPct val="35000"/>
                </a:spcBef>
                <a:tabLst>
                  <a:tab pos="294480" algn="l"/>
                </a:tabLst>
              </a:pPr>
              <a:r>
                <a:rPr lang="en-US" altLang="zh-CN">
                  <a:ea typeface="宋体" charset="-122"/>
                </a:rPr>
                <a:t>Gives the role grantee(s) the right to use DROP ROLE, GRANT, and REVOKE statements to administer the roles to which they are becoming members.  </a:t>
              </a:r>
            </a:p>
          </p:txBody>
        </p:sp>
        <p:sp>
          <p:nvSpPr>
            <p:cNvPr id="59401" name="Text Box 82"/>
            <p:cNvSpPr txBox="1">
              <a:spLocks noChangeArrowheads="1"/>
            </p:cNvSpPr>
            <p:nvPr/>
          </p:nvSpPr>
          <p:spPr bwMode="auto">
            <a:xfrm>
              <a:off x="432" y="3319"/>
              <a:ext cx="5328" cy="77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294480" algn="l"/>
                </a:tabLst>
              </a:pPr>
              <a:r>
                <a:rPr lang="en-US" altLang="zh-CN">
                  <a:ea typeface="宋体" charset="-122"/>
                </a:rPr>
                <a:t>	</a:t>
              </a:r>
              <a:r>
                <a:rPr lang="en-US" altLang="zh-CN">
                  <a:solidFill>
                    <a:srgbClr val="A50021"/>
                  </a:solidFill>
                  <a:ea typeface="宋体" charset="-122"/>
                </a:rPr>
                <a:t>ADMIN OPTION FOR</a:t>
              </a:r>
            </a:p>
            <a:p>
              <a:pPr lvl="1">
                <a:spcBef>
                  <a:spcPct val="50000"/>
                </a:spcBef>
                <a:tabLst>
                  <a:tab pos="294480" algn="l"/>
                </a:tabLst>
              </a:pPr>
              <a:r>
                <a:rPr lang="en-US" altLang="zh-CN">
                  <a:ea typeface="宋体" charset="-122"/>
                </a:rPr>
                <a:t>The role members maintain membership status, but lose the right to administer the roles to which they are members.</a:t>
              </a:r>
              <a:r>
                <a:rPr lang="en-US" altLang="zh-CN" b="0">
                  <a:ea typeface="宋体" charset="-122"/>
                </a:rPr>
                <a:t>  </a:t>
              </a:r>
            </a:p>
            <a:p>
              <a:pPr lvl="1">
                <a:spcBef>
                  <a:spcPct val="50000"/>
                </a:spcBef>
                <a:tabLst>
                  <a:tab pos="294480" algn="l"/>
                </a:tabLst>
              </a:pPr>
              <a:r>
                <a:rPr lang="en-US" altLang="zh-CN">
                  <a:ea typeface="宋体" charset="-122"/>
                </a:rPr>
                <a:t>If this option is not used, the system removes the specified roles or users as role members.</a:t>
              </a:r>
            </a:p>
          </p:txBody>
        </p:sp>
      </p:grpSp>
      <p:sp>
        <p:nvSpPr>
          <p:cNvPr id="83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55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System Hierarchy </a:t>
            </a:r>
            <a:r>
              <a:rPr lang="en-US" altLang="zh-CN" sz="3100" smtClean="0">
                <a:solidFill>
                  <a:schemeClr val="bg1"/>
                </a:solidFill>
                <a:ea typeface="宋体" charset="-122"/>
              </a:rPr>
              <a:t>(</a:t>
            </a:r>
            <a:r>
              <a:rPr lang="en-US" altLang="zh-CN" sz="3100">
                <a:solidFill>
                  <a:schemeClr val="bg1"/>
                </a:solidFill>
                <a:ea typeface="宋体" charset="-122"/>
              </a:rPr>
              <a:t>used in following examples)</a:t>
            </a:r>
            <a:endParaRPr lang="en-US" altLang="zh-CN" sz="3600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1472072"/>
            <a:ext cx="11887200" cy="6268798"/>
            <a:chOff x="96" y="768"/>
            <a:chExt cx="5616" cy="3504"/>
          </a:xfrm>
        </p:grpSpPr>
        <p:sp>
          <p:nvSpPr>
            <p:cNvPr id="60420" name="Line 4"/>
            <p:cNvSpPr>
              <a:spLocks noChangeShapeType="1"/>
            </p:cNvSpPr>
            <p:nvPr/>
          </p:nvSpPr>
          <p:spPr bwMode="auto">
            <a:xfrm>
              <a:off x="3600" y="105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3264" y="1200"/>
              <a:ext cx="720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SYSDBA</a:t>
              </a: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240" y="1200"/>
              <a:ext cx="551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500">
                  <a:ea typeface="宋体" charset="-122"/>
                </a:rPr>
                <a:t>CrashDumps</a:t>
              </a:r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4800" y="1200"/>
              <a:ext cx="436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500">
                  <a:ea typeface="宋体" charset="-122"/>
                </a:rPr>
                <a:t>SystemFE</a:t>
              </a: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2496" y="2016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96" y="1680"/>
              <a:ext cx="672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500">
                  <a:ea typeface="宋体" charset="-122"/>
                </a:rPr>
                <a:t>Employees</a:t>
              </a:r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432" y="15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432" y="1536"/>
              <a:ext cx="49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2736" y="768"/>
              <a:ext cx="432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DBC</a:t>
              </a:r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2976" y="9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>
              <a:off x="624" y="1056"/>
              <a:ext cx="44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624" y="105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4080" y="1200"/>
              <a:ext cx="445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500">
                  <a:ea typeface="宋体" charset="-122"/>
                </a:rPr>
                <a:t>SysAdmin</a:t>
              </a: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368" y="105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5040" y="105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2496" y="20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3168" y="20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2832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2208" y="2160"/>
              <a:ext cx="624" cy="864"/>
              <a:chOff x="2256" y="2160"/>
              <a:chExt cx="624" cy="864"/>
            </a:xfrm>
          </p:grpSpPr>
          <p:sp>
            <p:nvSpPr>
              <p:cNvPr id="60519" name="Rectangle 23"/>
              <p:cNvSpPr>
                <a:spLocks noChangeArrowheads="1"/>
              </p:cNvSpPr>
              <p:nvPr/>
            </p:nvSpPr>
            <p:spPr bwMode="auto">
              <a:xfrm>
                <a:off x="2256" y="2160"/>
                <a:ext cx="624" cy="864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520" name="Text Box 24"/>
              <p:cNvSpPr txBox="1">
                <a:spLocks noChangeArrowheads="1"/>
              </p:cNvSpPr>
              <p:nvPr/>
            </p:nvSpPr>
            <p:spPr bwMode="auto">
              <a:xfrm>
                <a:off x="2320" y="2160"/>
                <a:ext cx="417" cy="826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33CC"/>
                    </a:solidFill>
                    <a:ea typeface="宋体" charset="-122"/>
                  </a:rPr>
                  <a:t>HR_VM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View_1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View_2</a:t>
                </a:r>
              </a:p>
              <a:p>
                <a:pPr algn="ctr"/>
                <a:r>
                  <a:rPr lang="en-US" altLang="zh-CN" sz="1500" smtClean="0">
                    <a:ea typeface="宋体" charset="-122"/>
                  </a:rPr>
                  <a:t>Macro_1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Macro_2</a:t>
                </a:r>
              </a:p>
            </p:txBody>
          </p:sp>
        </p:grpSp>
        <p:sp>
          <p:nvSpPr>
            <p:cNvPr id="60439" name="Text Box 25"/>
            <p:cNvSpPr txBox="1">
              <a:spLocks noChangeArrowheads="1"/>
            </p:cNvSpPr>
            <p:nvPr/>
          </p:nvSpPr>
          <p:spPr bwMode="auto">
            <a:xfrm>
              <a:off x="2400" y="1200"/>
              <a:ext cx="578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500">
                  <a:ea typeface="宋体" charset="-122"/>
                </a:rPr>
                <a:t>Sys_Calendar</a:t>
              </a:r>
            </a:p>
          </p:txBody>
        </p:sp>
        <p:sp>
          <p:nvSpPr>
            <p:cNvPr id="60440" name="Line 26"/>
            <p:cNvSpPr>
              <a:spLocks noChangeShapeType="1"/>
            </p:cNvSpPr>
            <p:nvPr/>
          </p:nvSpPr>
          <p:spPr bwMode="auto">
            <a:xfrm>
              <a:off x="2736" y="105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Text Box 27"/>
            <p:cNvSpPr txBox="1">
              <a:spLocks noChangeArrowheads="1"/>
            </p:cNvSpPr>
            <p:nvPr/>
          </p:nvSpPr>
          <p:spPr bwMode="auto">
            <a:xfrm>
              <a:off x="1056" y="1200"/>
              <a:ext cx="253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500">
                  <a:ea typeface="宋体" charset="-122"/>
                </a:rPr>
                <a:t>QCD</a:t>
              </a:r>
            </a:p>
          </p:txBody>
        </p:sp>
        <p:sp>
          <p:nvSpPr>
            <p:cNvPr id="60442" name="Line 28"/>
            <p:cNvSpPr>
              <a:spLocks noChangeShapeType="1"/>
            </p:cNvSpPr>
            <p:nvPr/>
          </p:nvSpPr>
          <p:spPr bwMode="auto">
            <a:xfrm>
              <a:off x="1248" y="105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3" name="Line 29"/>
            <p:cNvSpPr>
              <a:spLocks noChangeShapeType="1"/>
            </p:cNvSpPr>
            <p:nvPr/>
          </p:nvSpPr>
          <p:spPr bwMode="auto">
            <a:xfrm>
              <a:off x="1872" y="105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Text Box 30"/>
            <p:cNvSpPr txBox="1">
              <a:spLocks noChangeArrowheads="1"/>
            </p:cNvSpPr>
            <p:nvPr/>
          </p:nvSpPr>
          <p:spPr bwMode="auto">
            <a:xfrm>
              <a:off x="1488" y="1200"/>
              <a:ext cx="631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500">
                  <a:ea typeface="宋体" charset="-122"/>
                </a:rPr>
                <a:t>Spool_Reserve</a:t>
              </a:r>
            </a:p>
          </p:txBody>
        </p:sp>
        <p:sp>
          <p:nvSpPr>
            <p:cNvPr id="60445" name="Text Box 31"/>
            <p:cNvSpPr txBox="1">
              <a:spLocks noChangeArrowheads="1"/>
            </p:cNvSpPr>
            <p:nvPr/>
          </p:nvSpPr>
          <p:spPr bwMode="auto">
            <a:xfrm>
              <a:off x="2352" y="1680"/>
              <a:ext cx="775" cy="169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Human_Resources</a:t>
              </a:r>
            </a:p>
          </p:txBody>
        </p:sp>
        <p:sp>
          <p:nvSpPr>
            <p:cNvPr id="60446" name="Line 32"/>
            <p:cNvSpPr>
              <a:spLocks noChangeShapeType="1"/>
            </p:cNvSpPr>
            <p:nvPr/>
          </p:nvSpPr>
          <p:spPr bwMode="auto">
            <a:xfrm>
              <a:off x="2832" y="15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880" y="2160"/>
              <a:ext cx="576" cy="891"/>
              <a:chOff x="864" y="2160"/>
              <a:chExt cx="576" cy="891"/>
            </a:xfrm>
          </p:grpSpPr>
          <p:sp>
            <p:nvSpPr>
              <p:cNvPr id="60517" name="Rectangle 34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576" cy="864"/>
              </a:xfrm>
              <a:prstGeom prst="rect">
                <a:avLst/>
              </a:prstGeom>
              <a:solidFill>
                <a:srgbClr val="CCFFCC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518" name="Text Box 35"/>
              <p:cNvSpPr txBox="1">
                <a:spLocks noChangeArrowheads="1"/>
              </p:cNvSpPr>
              <p:nvPr/>
            </p:nvSpPr>
            <p:spPr bwMode="auto">
              <a:xfrm>
                <a:off x="899" y="2160"/>
                <a:ext cx="373" cy="891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33CC"/>
                    </a:solidFill>
                    <a:ea typeface="宋体" charset="-122"/>
                  </a:rPr>
                  <a:t>HR_Tab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Table_1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Table_2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Table_3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Table_4</a:t>
                </a:r>
              </a:p>
              <a:p>
                <a:pPr algn="ctr"/>
                <a:endParaRPr lang="en-US" altLang="zh-CN" sz="1500">
                  <a:ea typeface="宋体" charset="-122"/>
                </a:endParaRPr>
              </a:p>
            </p:txBody>
          </p:sp>
        </p:grpSp>
        <p:sp>
          <p:nvSpPr>
            <p:cNvPr id="60448" name="Line 36"/>
            <p:cNvSpPr>
              <a:spLocks noChangeShapeType="1"/>
            </p:cNvSpPr>
            <p:nvPr/>
          </p:nvSpPr>
          <p:spPr bwMode="auto">
            <a:xfrm>
              <a:off x="4272" y="201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9" name="Line 37"/>
            <p:cNvSpPr>
              <a:spLocks noChangeShapeType="1"/>
            </p:cNvSpPr>
            <p:nvPr/>
          </p:nvSpPr>
          <p:spPr bwMode="auto">
            <a:xfrm>
              <a:off x="4272" y="20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0" name="Line 38"/>
            <p:cNvSpPr>
              <a:spLocks noChangeShapeType="1"/>
            </p:cNvSpPr>
            <p:nvPr/>
          </p:nvSpPr>
          <p:spPr bwMode="auto">
            <a:xfrm>
              <a:off x="5040" y="20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1" name="Line 39"/>
            <p:cNvSpPr>
              <a:spLocks noChangeShapeType="1"/>
            </p:cNvSpPr>
            <p:nvPr/>
          </p:nvSpPr>
          <p:spPr bwMode="auto">
            <a:xfrm>
              <a:off x="4704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3936" y="2160"/>
              <a:ext cx="672" cy="864"/>
              <a:chOff x="2208" y="2304"/>
              <a:chExt cx="672" cy="864"/>
            </a:xfrm>
          </p:grpSpPr>
          <p:sp>
            <p:nvSpPr>
              <p:cNvPr id="60515" name="Rectangle 41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672" cy="864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516" name="Text Box 42"/>
              <p:cNvSpPr txBox="1">
                <a:spLocks noChangeArrowheads="1"/>
              </p:cNvSpPr>
              <p:nvPr/>
            </p:nvSpPr>
            <p:spPr bwMode="auto">
              <a:xfrm>
                <a:off x="2233" y="2304"/>
                <a:ext cx="510" cy="826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33CC"/>
                    </a:solidFill>
                    <a:ea typeface="宋体" charset="-122"/>
                  </a:rPr>
                  <a:t>Payroll_VM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View_3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View_4</a:t>
                </a:r>
              </a:p>
              <a:p>
                <a:pPr algn="ctr"/>
                <a:r>
                  <a:rPr lang="en-US" altLang="zh-CN" sz="1500" smtClean="0">
                    <a:ea typeface="宋体" charset="-122"/>
                  </a:rPr>
                  <a:t>Macro_3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Macro_4</a:t>
                </a:r>
              </a:p>
            </p:txBody>
          </p:sp>
        </p:grpSp>
        <p:sp>
          <p:nvSpPr>
            <p:cNvPr id="60453" name="Text Box 43"/>
            <p:cNvSpPr txBox="1">
              <a:spLocks noChangeArrowheads="1"/>
            </p:cNvSpPr>
            <p:nvPr/>
          </p:nvSpPr>
          <p:spPr bwMode="auto">
            <a:xfrm>
              <a:off x="4464" y="1680"/>
              <a:ext cx="335" cy="169"/>
            </a:xfrm>
            <a:prstGeom prst="rect">
              <a:avLst/>
            </a:prstGeom>
            <a:solidFill>
              <a:srgbClr val="FFCC00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500">
                  <a:ea typeface="宋体" charset="-122"/>
                </a:rPr>
                <a:t>Payroll</a:t>
              </a:r>
            </a:p>
          </p:txBody>
        </p:sp>
        <p:sp>
          <p:nvSpPr>
            <p:cNvPr id="60454" name="Line 44"/>
            <p:cNvSpPr>
              <a:spLocks noChangeShapeType="1"/>
            </p:cNvSpPr>
            <p:nvPr/>
          </p:nvSpPr>
          <p:spPr bwMode="auto">
            <a:xfrm>
              <a:off x="4704" y="15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4656" y="2160"/>
              <a:ext cx="720" cy="891"/>
              <a:chOff x="2976" y="2304"/>
              <a:chExt cx="720" cy="891"/>
            </a:xfrm>
          </p:grpSpPr>
          <p:sp>
            <p:nvSpPr>
              <p:cNvPr id="60513" name="Rectangle 46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720" cy="864"/>
              </a:xfrm>
              <a:prstGeom prst="rect">
                <a:avLst/>
              </a:prstGeom>
              <a:solidFill>
                <a:srgbClr val="CCFFCC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514" name="Text Box 47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720" cy="891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0033CC"/>
                    </a:solidFill>
                    <a:ea typeface="宋体" charset="-122"/>
                  </a:rPr>
                  <a:t>Payroll_Tab</a:t>
                </a:r>
                <a:endParaRPr lang="en-US" altLang="zh-CN" sz="1500">
                  <a:ea typeface="宋体" charset="-122"/>
                </a:endParaRPr>
              </a:p>
              <a:p>
                <a:pPr algn="ctr"/>
                <a:endParaRPr lang="en-US" altLang="zh-CN" sz="1500">
                  <a:ea typeface="宋体" charset="-122"/>
                </a:endParaRP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Table_5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Table_6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Table_7</a:t>
                </a:r>
              </a:p>
              <a:p>
                <a:pPr algn="ctr"/>
                <a:r>
                  <a:rPr lang="en-US" altLang="zh-CN" sz="1500">
                    <a:ea typeface="宋体" charset="-122"/>
                  </a:rPr>
                  <a:t>Table_8</a:t>
                </a:r>
              </a:p>
              <a:p>
                <a:pPr algn="ctr"/>
                <a:endParaRPr lang="en-US" altLang="zh-CN" sz="1500">
                  <a:ea typeface="宋体" charset="-122"/>
                </a:endParaRPr>
              </a:p>
            </p:txBody>
          </p:sp>
        </p:grpSp>
        <p:sp>
          <p:nvSpPr>
            <p:cNvPr id="60456" name="Text Box 48"/>
            <p:cNvSpPr txBox="1">
              <a:spLocks noChangeArrowheads="1"/>
            </p:cNvSpPr>
            <p:nvPr/>
          </p:nvSpPr>
          <p:spPr bwMode="auto">
            <a:xfrm>
              <a:off x="240" y="2160"/>
              <a:ext cx="345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500">
                  <a:ea typeface="宋体" charset="-122"/>
                </a:rPr>
                <a:t>Emp02</a:t>
              </a:r>
            </a:p>
          </p:txBody>
        </p:sp>
        <p:sp>
          <p:nvSpPr>
            <p:cNvPr id="60457" name="Text Box 49"/>
            <p:cNvSpPr txBox="1">
              <a:spLocks noChangeArrowheads="1"/>
            </p:cNvSpPr>
            <p:nvPr/>
          </p:nvSpPr>
          <p:spPr bwMode="auto">
            <a:xfrm>
              <a:off x="240" y="2640"/>
              <a:ext cx="345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Emp04</a:t>
              </a:r>
            </a:p>
          </p:txBody>
        </p:sp>
        <p:sp>
          <p:nvSpPr>
            <p:cNvPr id="60458" name="Line 50"/>
            <p:cNvSpPr>
              <a:spLocks noChangeShapeType="1"/>
            </p:cNvSpPr>
            <p:nvPr/>
          </p:nvSpPr>
          <p:spPr bwMode="auto">
            <a:xfrm>
              <a:off x="143" y="1869"/>
              <a:ext cx="0" cy="14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144" y="1920"/>
              <a:ext cx="441" cy="169"/>
              <a:chOff x="96" y="2208"/>
              <a:chExt cx="441" cy="169"/>
            </a:xfrm>
          </p:grpSpPr>
          <p:sp>
            <p:nvSpPr>
              <p:cNvPr id="60511" name="Text Box 52"/>
              <p:cNvSpPr txBox="1">
                <a:spLocks noChangeArrowheads="1"/>
              </p:cNvSpPr>
              <p:nvPr/>
            </p:nvSpPr>
            <p:spPr bwMode="auto">
              <a:xfrm>
                <a:off x="192" y="2208"/>
                <a:ext cx="345" cy="16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ea typeface="宋体" charset="-122"/>
                  </a:rPr>
                  <a:t>Emp01</a:t>
                </a:r>
              </a:p>
            </p:txBody>
          </p:sp>
          <p:sp>
            <p:nvSpPr>
              <p:cNvPr id="60512" name="Line 53"/>
              <p:cNvSpPr>
                <a:spLocks noChangeShapeType="1"/>
              </p:cNvSpPr>
              <p:nvPr/>
            </p:nvSpPr>
            <p:spPr bwMode="auto">
              <a:xfrm>
                <a:off x="96" y="230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60" name="Line 54"/>
            <p:cNvSpPr>
              <a:spLocks noChangeShapeType="1"/>
            </p:cNvSpPr>
            <p:nvPr/>
          </p:nvSpPr>
          <p:spPr bwMode="auto">
            <a:xfrm>
              <a:off x="144" y="225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144" y="2400"/>
              <a:ext cx="441" cy="169"/>
              <a:chOff x="96" y="2592"/>
              <a:chExt cx="441" cy="169"/>
            </a:xfrm>
          </p:grpSpPr>
          <p:sp>
            <p:nvSpPr>
              <p:cNvPr id="60509" name="Text Box 56"/>
              <p:cNvSpPr txBox="1">
                <a:spLocks noChangeArrowheads="1"/>
              </p:cNvSpPr>
              <p:nvPr/>
            </p:nvSpPr>
            <p:spPr bwMode="auto">
              <a:xfrm>
                <a:off x="192" y="2592"/>
                <a:ext cx="345" cy="16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ea typeface="宋体" charset="-122"/>
                  </a:rPr>
                  <a:t>Emp03</a:t>
                </a:r>
              </a:p>
            </p:txBody>
          </p:sp>
          <p:sp>
            <p:nvSpPr>
              <p:cNvPr id="60510" name="Line 57"/>
              <p:cNvSpPr>
                <a:spLocks noChangeShapeType="1"/>
              </p:cNvSpPr>
              <p:nvPr/>
            </p:nvSpPr>
            <p:spPr bwMode="auto">
              <a:xfrm>
                <a:off x="96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62" name="Line 58"/>
            <p:cNvSpPr>
              <a:spLocks noChangeShapeType="1"/>
            </p:cNvSpPr>
            <p:nvPr/>
          </p:nvSpPr>
          <p:spPr bwMode="auto">
            <a:xfrm>
              <a:off x="144" y="273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3" name="Line 59"/>
            <p:cNvSpPr>
              <a:spLocks noChangeShapeType="1"/>
            </p:cNvSpPr>
            <p:nvPr/>
          </p:nvSpPr>
          <p:spPr bwMode="auto">
            <a:xfrm>
              <a:off x="144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60"/>
            <p:cNvGrpSpPr>
              <a:grpSpLocks/>
            </p:cNvGrpSpPr>
            <p:nvPr/>
          </p:nvGrpSpPr>
          <p:grpSpPr bwMode="auto">
            <a:xfrm>
              <a:off x="1008" y="1968"/>
              <a:ext cx="912" cy="288"/>
              <a:chOff x="1392" y="3072"/>
              <a:chExt cx="912" cy="288"/>
            </a:xfrm>
          </p:grpSpPr>
          <p:sp>
            <p:nvSpPr>
              <p:cNvPr id="60507" name="Oval 61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912" cy="288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508" name="Text Box 62"/>
              <p:cNvSpPr txBox="1">
                <a:spLocks noChangeArrowheads="1"/>
              </p:cNvSpPr>
              <p:nvPr/>
            </p:nvSpPr>
            <p:spPr bwMode="auto">
              <a:xfrm>
                <a:off x="1440" y="3120"/>
                <a:ext cx="81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HR_R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1008" y="2496"/>
              <a:ext cx="912" cy="288"/>
              <a:chOff x="1104" y="2496"/>
              <a:chExt cx="912" cy="288"/>
            </a:xfrm>
          </p:grpSpPr>
          <p:sp>
            <p:nvSpPr>
              <p:cNvPr id="60505" name="Oval 64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912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506" name="Text Box 65"/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81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Pay_R</a:t>
                </a:r>
              </a:p>
            </p:txBody>
          </p:sp>
        </p:grp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912" y="2880"/>
              <a:ext cx="1152" cy="192"/>
              <a:chOff x="1008" y="2880"/>
              <a:chExt cx="1152" cy="192"/>
            </a:xfrm>
          </p:grpSpPr>
          <p:sp>
            <p:nvSpPr>
              <p:cNvPr id="60503" name="Oval 67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1152" cy="192"/>
              </a:xfrm>
              <a:prstGeom prst="ellipse">
                <a:avLst/>
              </a:prstGeom>
              <a:solidFill>
                <a:srgbClr val="FF99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504" name="Text Box 68"/>
              <p:cNvSpPr txBox="1">
                <a:spLocks noChangeArrowheads="1"/>
              </p:cNvSpPr>
              <p:nvPr/>
            </p:nvSpPr>
            <p:spPr bwMode="auto">
              <a:xfrm>
                <a:off x="1056" y="2880"/>
                <a:ext cx="105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HR_Pay_R</a:t>
                </a:r>
              </a:p>
            </p:txBody>
          </p:sp>
        </p:grpSp>
        <p:sp>
          <p:nvSpPr>
            <p:cNvPr id="60467" name="Line 69"/>
            <p:cNvSpPr>
              <a:spLocks noChangeShapeType="1"/>
            </p:cNvSpPr>
            <p:nvPr/>
          </p:nvSpPr>
          <p:spPr bwMode="auto">
            <a:xfrm>
              <a:off x="768" y="2016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8" name="Line 70"/>
            <p:cNvSpPr>
              <a:spLocks noChangeShapeType="1"/>
            </p:cNvSpPr>
            <p:nvPr/>
          </p:nvSpPr>
          <p:spPr bwMode="auto">
            <a:xfrm flipV="1">
              <a:off x="768" y="2208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9" name="Line 71"/>
            <p:cNvSpPr>
              <a:spLocks noChangeShapeType="1"/>
            </p:cNvSpPr>
            <p:nvPr/>
          </p:nvSpPr>
          <p:spPr bwMode="auto">
            <a:xfrm>
              <a:off x="768" y="2496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0" name="Line 72"/>
            <p:cNvSpPr>
              <a:spLocks noChangeShapeType="1"/>
            </p:cNvSpPr>
            <p:nvPr/>
          </p:nvSpPr>
          <p:spPr bwMode="auto">
            <a:xfrm flipV="1">
              <a:off x="768" y="2688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1" name="Line 73"/>
            <p:cNvSpPr>
              <a:spLocks noChangeShapeType="1"/>
            </p:cNvSpPr>
            <p:nvPr/>
          </p:nvSpPr>
          <p:spPr bwMode="auto">
            <a:xfrm>
              <a:off x="720" y="29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Text Box 74"/>
            <p:cNvSpPr txBox="1">
              <a:spLocks noChangeArrowheads="1"/>
            </p:cNvSpPr>
            <p:nvPr/>
          </p:nvSpPr>
          <p:spPr bwMode="auto">
            <a:xfrm>
              <a:off x="96" y="3504"/>
              <a:ext cx="1392" cy="3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Access rights are assigned to these roles in this example.</a:t>
              </a:r>
            </a:p>
          </p:txBody>
        </p:sp>
        <p:grpSp>
          <p:nvGrpSpPr>
            <p:cNvPr id="12" name="Group 75"/>
            <p:cNvGrpSpPr>
              <a:grpSpLocks/>
            </p:cNvGrpSpPr>
            <p:nvPr/>
          </p:nvGrpSpPr>
          <p:grpSpPr bwMode="auto">
            <a:xfrm>
              <a:off x="144" y="3120"/>
              <a:ext cx="433" cy="169"/>
              <a:chOff x="96" y="3168"/>
              <a:chExt cx="433" cy="169"/>
            </a:xfrm>
          </p:grpSpPr>
          <p:sp>
            <p:nvSpPr>
              <p:cNvPr id="60501" name="Text Box 76"/>
              <p:cNvSpPr txBox="1">
                <a:spLocks noChangeArrowheads="1"/>
              </p:cNvSpPr>
              <p:nvPr/>
            </p:nvSpPr>
            <p:spPr bwMode="auto">
              <a:xfrm>
                <a:off x="192" y="3168"/>
                <a:ext cx="337" cy="16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ea typeface="宋体" charset="-122"/>
                  </a:rPr>
                  <a:t>Sup06 </a:t>
                </a:r>
              </a:p>
            </p:txBody>
          </p:sp>
          <p:sp>
            <p:nvSpPr>
              <p:cNvPr id="60502" name="Line 77"/>
              <p:cNvSpPr>
                <a:spLocks noChangeShapeType="1"/>
              </p:cNvSpPr>
              <p:nvPr/>
            </p:nvSpPr>
            <p:spPr bwMode="auto">
              <a:xfrm>
                <a:off x="96" y="326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74" name="Line 78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79"/>
            <p:cNvGrpSpPr>
              <a:grpSpLocks/>
            </p:cNvGrpSpPr>
            <p:nvPr/>
          </p:nvGrpSpPr>
          <p:grpSpPr bwMode="auto">
            <a:xfrm>
              <a:off x="912" y="3120"/>
              <a:ext cx="1152" cy="192"/>
              <a:chOff x="1008" y="2592"/>
              <a:chExt cx="1152" cy="192"/>
            </a:xfrm>
          </p:grpSpPr>
          <p:sp>
            <p:nvSpPr>
              <p:cNvPr id="60499" name="Oval 80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1152" cy="192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500" name="Text Box 81"/>
              <p:cNvSpPr txBox="1">
                <a:spLocks noChangeArrowheads="1"/>
              </p:cNvSpPr>
              <p:nvPr/>
            </p:nvSpPr>
            <p:spPr bwMode="auto">
              <a:xfrm>
                <a:off x="1056" y="2592"/>
                <a:ext cx="105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HR_Pay_Upd_R</a:t>
                </a:r>
              </a:p>
            </p:txBody>
          </p:sp>
        </p:grpSp>
        <p:sp>
          <p:nvSpPr>
            <p:cNvPr id="60476" name="AutoShape 82"/>
            <p:cNvSpPr>
              <a:spLocks noChangeArrowheads="1"/>
            </p:cNvSpPr>
            <p:nvPr/>
          </p:nvSpPr>
          <p:spPr bwMode="auto">
            <a:xfrm>
              <a:off x="1728" y="3456"/>
              <a:ext cx="3984" cy="8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>
              <a:solidFill>
                <a:srgbClr val="3333C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14" name="Group 83"/>
            <p:cNvGrpSpPr>
              <a:grpSpLocks/>
            </p:cNvGrpSpPr>
            <p:nvPr/>
          </p:nvGrpSpPr>
          <p:grpSpPr bwMode="auto">
            <a:xfrm>
              <a:off x="1776" y="3504"/>
              <a:ext cx="912" cy="288"/>
              <a:chOff x="1392" y="3072"/>
              <a:chExt cx="912" cy="288"/>
            </a:xfrm>
          </p:grpSpPr>
          <p:sp>
            <p:nvSpPr>
              <p:cNvPr id="60497" name="Oval 84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912" cy="288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498" name="Text Box 85"/>
              <p:cNvSpPr txBox="1">
                <a:spLocks noChangeArrowheads="1"/>
              </p:cNvSpPr>
              <p:nvPr/>
            </p:nvSpPr>
            <p:spPr bwMode="auto">
              <a:xfrm>
                <a:off x="1440" y="3120"/>
                <a:ext cx="81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HR_R</a:t>
                </a:r>
              </a:p>
            </p:txBody>
          </p:sp>
        </p:grpSp>
        <p:sp>
          <p:nvSpPr>
            <p:cNvPr id="60478" name="Oval 86"/>
            <p:cNvSpPr>
              <a:spLocks noChangeArrowheads="1"/>
            </p:cNvSpPr>
            <p:nvPr/>
          </p:nvSpPr>
          <p:spPr bwMode="auto">
            <a:xfrm>
              <a:off x="2256" y="3936"/>
              <a:ext cx="1152" cy="288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0479" name="Text Box 87"/>
            <p:cNvSpPr txBox="1">
              <a:spLocks noChangeArrowheads="1"/>
            </p:cNvSpPr>
            <p:nvPr/>
          </p:nvSpPr>
          <p:spPr bwMode="auto">
            <a:xfrm>
              <a:off x="2304" y="3984"/>
              <a:ext cx="105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HR_Pay_R</a:t>
              </a:r>
            </a:p>
          </p:txBody>
        </p:sp>
        <p:grpSp>
          <p:nvGrpSpPr>
            <p:cNvPr id="15" name="Group 88"/>
            <p:cNvGrpSpPr>
              <a:grpSpLocks/>
            </p:cNvGrpSpPr>
            <p:nvPr/>
          </p:nvGrpSpPr>
          <p:grpSpPr bwMode="auto">
            <a:xfrm>
              <a:off x="2736" y="3504"/>
              <a:ext cx="912" cy="288"/>
              <a:chOff x="1392" y="3072"/>
              <a:chExt cx="912" cy="288"/>
            </a:xfrm>
          </p:grpSpPr>
          <p:sp>
            <p:nvSpPr>
              <p:cNvPr id="60495" name="Oval 89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912" cy="288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496" name="Text Box 90"/>
              <p:cNvSpPr txBox="1">
                <a:spLocks noChangeArrowheads="1"/>
              </p:cNvSpPr>
              <p:nvPr/>
            </p:nvSpPr>
            <p:spPr bwMode="auto">
              <a:xfrm>
                <a:off x="1440" y="3120"/>
                <a:ext cx="81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HR_Upd_R</a:t>
                </a:r>
              </a:p>
            </p:txBody>
          </p:sp>
        </p:grpSp>
        <p:sp>
          <p:nvSpPr>
            <p:cNvPr id="60481" name="Oval 91"/>
            <p:cNvSpPr>
              <a:spLocks noChangeArrowheads="1"/>
            </p:cNvSpPr>
            <p:nvPr/>
          </p:nvSpPr>
          <p:spPr bwMode="auto">
            <a:xfrm>
              <a:off x="3792" y="3504"/>
              <a:ext cx="912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0482" name="Text Box 92"/>
            <p:cNvSpPr txBox="1">
              <a:spLocks noChangeArrowheads="1"/>
            </p:cNvSpPr>
            <p:nvPr/>
          </p:nvSpPr>
          <p:spPr bwMode="auto">
            <a:xfrm>
              <a:off x="3840" y="3552"/>
              <a:ext cx="8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Pay_R</a:t>
              </a:r>
            </a:p>
          </p:txBody>
        </p:sp>
        <p:sp>
          <p:nvSpPr>
            <p:cNvPr id="60483" name="Oval 93"/>
            <p:cNvSpPr>
              <a:spLocks noChangeArrowheads="1"/>
            </p:cNvSpPr>
            <p:nvPr/>
          </p:nvSpPr>
          <p:spPr bwMode="auto">
            <a:xfrm>
              <a:off x="4752" y="3504"/>
              <a:ext cx="912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0484" name="Text Box 94"/>
            <p:cNvSpPr txBox="1">
              <a:spLocks noChangeArrowheads="1"/>
            </p:cNvSpPr>
            <p:nvPr/>
          </p:nvSpPr>
          <p:spPr bwMode="auto">
            <a:xfrm>
              <a:off x="4800" y="3552"/>
              <a:ext cx="8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Pay_Upd_R</a:t>
              </a:r>
            </a:p>
          </p:txBody>
        </p:sp>
        <p:grpSp>
          <p:nvGrpSpPr>
            <p:cNvPr id="16" name="Group 95"/>
            <p:cNvGrpSpPr>
              <a:grpSpLocks/>
            </p:cNvGrpSpPr>
            <p:nvPr/>
          </p:nvGrpSpPr>
          <p:grpSpPr bwMode="auto">
            <a:xfrm>
              <a:off x="4080" y="3936"/>
              <a:ext cx="1152" cy="288"/>
              <a:chOff x="4176" y="3552"/>
              <a:chExt cx="1152" cy="288"/>
            </a:xfrm>
          </p:grpSpPr>
          <p:sp>
            <p:nvSpPr>
              <p:cNvPr id="60493" name="Oval 96"/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1152" cy="28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0494" name="Text Box 97"/>
              <p:cNvSpPr txBox="1">
                <a:spLocks noChangeArrowheads="1"/>
              </p:cNvSpPr>
              <p:nvPr/>
            </p:nvSpPr>
            <p:spPr bwMode="auto">
              <a:xfrm>
                <a:off x="4224" y="3600"/>
                <a:ext cx="105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ea typeface="宋体" charset="-122"/>
                  </a:rPr>
                  <a:t>HR_Pay_Upd_R</a:t>
                </a:r>
              </a:p>
            </p:txBody>
          </p:sp>
        </p:grpSp>
        <p:sp>
          <p:nvSpPr>
            <p:cNvPr id="60486" name="Line 98"/>
            <p:cNvSpPr>
              <a:spLocks noChangeShapeType="1"/>
            </p:cNvSpPr>
            <p:nvPr/>
          </p:nvSpPr>
          <p:spPr bwMode="auto">
            <a:xfrm>
              <a:off x="2640" y="3744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7" name="Line 99"/>
            <p:cNvSpPr>
              <a:spLocks noChangeShapeType="1"/>
            </p:cNvSpPr>
            <p:nvPr/>
          </p:nvSpPr>
          <p:spPr bwMode="auto">
            <a:xfrm flipH="1">
              <a:off x="3264" y="3744"/>
              <a:ext cx="52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8" name="Line 100"/>
            <p:cNvSpPr>
              <a:spLocks noChangeShapeType="1"/>
            </p:cNvSpPr>
            <p:nvPr/>
          </p:nvSpPr>
          <p:spPr bwMode="auto">
            <a:xfrm flipH="1">
              <a:off x="4560" y="374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9" name="Line 101"/>
            <p:cNvSpPr>
              <a:spLocks noChangeShapeType="1"/>
            </p:cNvSpPr>
            <p:nvPr/>
          </p:nvSpPr>
          <p:spPr bwMode="auto">
            <a:xfrm>
              <a:off x="3600" y="3744"/>
              <a:ext cx="52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0" name="Text Box 102"/>
            <p:cNvSpPr txBox="1">
              <a:spLocks noChangeArrowheads="1"/>
            </p:cNvSpPr>
            <p:nvPr/>
          </p:nvSpPr>
          <p:spPr bwMode="auto">
            <a:xfrm>
              <a:off x="3504" y="4032"/>
              <a:ext cx="324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Roles</a:t>
              </a:r>
            </a:p>
          </p:txBody>
        </p:sp>
        <p:sp>
          <p:nvSpPr>
            <p:cNvPr id="60491" name="Line 103"/>
            <p:cNvSpPr>
              <a:spLocks noChangeShapeType="1"/>
            </p:cNvSpPr>
            <p:nvPr/>
          </p:nvSpPr>
          <p:spPr bwMode="auto">
            <a:xfrm>
              <a:off x="1440" y="36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2" name="Text Box 104"/>
            <p:cNvSpPr txBox="1">
              <a:spLocks noChangeArrowheads="1"/>
            </p:cNvSpPr>
            <p:nvPr/>
          </p:nvSpPr>
          <p:spPr bwMode="auto">
            <a:xfrm>
              <a:off x="240" y="2880"/>
              <a:ext cx="345" cy="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00">
                  <a:ea typeface="宋体" charset="-122"/>
                </a:rPr>
                <a:t>Emp05</a:t>
              </a:r>
            </a:p>
          </p:txBody>
        </p:sp>
      </p:grpSp>
      <p:sp>
        <p:nvSpPr>
          <p:cNvPr id="105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032000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Example of Using Roles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03200" y="1282313"/>
            <a:ext cx="11988800" cy="658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7792" tIns="58896" rIns="117792" bIns="58896">
            <a:spAutoFit/>
          </a:bodyPr>
          <a:lstStyle/>
          <a:p>
            <a:pPr defTabSz="658008">
              <a:lnSpc>
                <a:spcPct val="90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CC"/>
                </a:solidFill>
                <a:ea typeface="宋体" charset="-122"/>
              </a:rPr>
              <a:t>Create roles.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  <a:p>
            <a:pPr defTabSz="658008">
              <a:lnSpc>
                <a:spcPct val="95000"/>
              </a:lnSpc>
              <a:spcBef>
                <a:spcPct val="20000"/>
              </a:spcBef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CREATE ROLE HR_R;		CREATE ROLE HR_Upd_R;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CREATE ROLE Pay_R;		CREATE ROLE Pay_Upd_R;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CREATE ROLE HR_Pay_R;	CREATE ROLE HR_Pay_Upd_R;</a:t>
            </a:r>
          </a:p>
          <a:p>
            <a:pPr defTabSz="658008">
              <a:lnSpc>
                <a:spcPct val="90000"/>
              </a:lnSpc>
              <a:spcBef>
                <a:spcPct val="80000"/>
              </a:spcBef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CC"/>
                </a:solidFill>
                <a:ea typeface="宋体" charset="-122"/>
              </a:rPr>
              <a:t>Assign access rights to the roles (partial listing).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  <a:p>
            <a:pPr defTabSz="658008">
              <a:lnSpc>
                <a:spcPct val="95000"/>
              </a:lnSpc>
              <a:spcBef>
                <a:spcPct val="20000"/>
              </a:spcBef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GRANT SELECT, EXECUTE                                              	ON HR_VM TO HR_R;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GRANT SELECT, EXECUTE, INSERT, UPDATE, DELETE	ON HR_VM TO HR_Upd_R;</a:t>
            </a:r>
          </a:p>
          <a:p>
            <a:pPr defTabSz="658008">
              <a:lnSpc>
                <a:spcPct val="90000"/>
              </a:lnSpc>
              <a:spcBef>
                <a:spcPct val="80000"/>
              </a:spcBef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CC"/>
                </a:solidFill>
                <a:ea typeface="宋体" charset="-122"/>
              </a:rPr>
              <a:t>Grant users permission to use the roles (partial listing).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  <a:p>
            <a:pPr defTabSz="658008">
              <a:lnSpc>
                <a:spcPct val="95000"/>
              </a:lnSpc>
              <a:spcBef>
                <a:spcPct val="20000"/>
              </a:spcBef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GRANT HR_R 	TO Emp01, Emp02;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GRANT Pay_R 	TO Emp03, Emp04; </a:t>
            </a:r>
          </a:p>
          <a:p>
            <a:pPr defTabSz="658008">
              <a:lnSpc>
                <a:spcPct val="95000"/>
              </a:lnSpc>
              <a:spcBef>
                <a:spcPct val="20000"/>
              </a:spcBef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GRANT HR_R 	TO HR_Pay_R;	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/*nested role*/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A50021"/>
                </a:solidFill>
                <a:ea typeface="宋体" charset="-122"/>
              </a:rPr>
              <a:t>	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GRANT Pay_R	TO HR_Pay_R;	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/*nested role*/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  <a:p>
            <a:pPr defTabSz="658008">
              <a:lnSpc>
                <a:spcPct val="95000"/>
              </a:lnSpc>
              <a:spcBef>
                <a:spcPct val="20000"/>
              </a:spcBef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GRANT HR_Pay_R	TO Emp05;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GRANT HR_Pay_Upd_R 	TO Sup06  WITH ADMIN OPTION;</a:t>
            </a:r>
          </a:p>
          <a:p>
            <a:pPr defTabSz="658008">
              <a:lnSpc>
                <a:spcPct val="90000"/>
              </a:lnSpc>
              <a:spcBef>
                <a:spcPct val="80000"/>
              </a:spcBef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CC"/>
                </a:solidFill>
                <a:ea typeface="宋体" charset="-122"/>
              </a:rPr>
              <a:t>Modify the user to set the default role.</a:t>
            </a:r>
          </a:p>
          <a:p>
            <a:pPr defTabSz="658008">
              <a:lnSpc>
                <a:spcPct val="95000"/>
              </a:lnSpc>
              <a:spcBef>
                <a:spcPct val="20000"/>
              </a:spcBef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MODIFY USER Emp01 AS DEFAULT ROLE = HR_R;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MODIFY USER Emp02 AS DEFAULT ROLE = HR_R;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MODIFY USER Emp03 AS DEFAULT ROLE = Pay_R;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MODIFY USER Emp04 AS DEFAULT ROLE = Pay_R;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MODIFY USER Emp05 AS DEFAULT ROLE = HR_Pay_R;</a:t>
            </a:r>
          </a:p>
          <a:p>
            <a:pPr defTabSz="658008">
              <a:lnSpc>
                <a:spcPct val="95000"/>
              </a:lnSpc>
              <a:tabLst>
                <a:tab pos="221368" algn="l"/>
                <a:tab pos="1163700" algn="l"/>
                <a:tab pos="3509376" algn="l"/>
                <a:tab pos="5052851" algn="l"/>
                <a:tab pos="6141408" algn="l"/>
                <a:tab pos="7392435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MODIFY USER Sup06  AS DEFAULT ROLE = HR_Pay_Upd_R;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57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Example of Using Roles (cont.)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604000" y="4048196"/>
            <a:ext cx="5486400" cy="406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 i="1">
                <a:solidFill>
                  <a:srgbClr val="CC0000"/>
                </a:solidFill>
                <a:ea typeface="宋体" charset="-122"/>
              </a:rPr>
              <a:t>Emp01 is not granted to HR_Upd_R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rgbClr val="CC0000"/>
                </a:solidFill>
                <a:ea typeface="宋体" charset="-122"/>
              </a:rPr>
              <a:t>role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.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226442" y="7498264"/>
            <a:ext cx="7010400" cy="40635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 i="1">
                <a:solidFill>
                  <a:srgbClr val="CC0000"/>
                </a:solidFill>
                <a:ea typeface="宋体" charset="-122"/>
              </a:rPr>
              <a:t>HR_R and Pay_R roles are nested within HR_Pay_R.</a:t>
            </a:r>
            <a:endParaRPr lang="en-US" altLang="zh-CN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04800" y="1380067"/>
            <a:ext cx="11582400" cy="615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7792" tIns="58896" rIns="117792" bIns="58896">
            <a:spAutoFit/>
          </a:bodyPr>
          <a:lstStyle/>
          <a:p>
            <a:pPr marL="292448" indent="-292448" defTabSz="658008">
              <a:lnSpc>
                <a:spcPct val="90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Emp01 – 	is granted to HR_R role and this is the current role.</a:t>
            </a:r>
            <a:endParaRPr lang="en-US" altLang="zh-CN" sz="2300">
              <a:solidFill>
                <a:srgbClr val="000000"/>
              </a:solidFill>
              <a:ea typeface="宋体" charset="-122"/>
            </a:endParaRPr>
          </a:p>
          <a:p>
            <a:pPr marL="292448" indent="-292448" defTabSz="658008">
              <a:lnSpc>
                <a:spcPct val="95000"/>
              </a:lnSpc>
              <a:spcBef>
                <a:spcPct val="50000"/>
              </a:spcBef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SELECT 	* </a:t>
            </a:r>
          </a:p>
          <a:p>
            <a:pPr marL="292448" indent="-292448" defTabSz="658008">
              <a:lnSpc>
                <a:spcPct val="95000"/>
              </a:lnSpc>
              <a:spcBef>
                <a:spcPct val="5000"/>
              </a:spcBef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FROM 	HR_VM.Employee_v 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ORDER BY 	1;		(success)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UPDATE 	HR_VM.Employee_v 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SET 	Dept_Number=1001 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WHERE 	Employee_Number=100001;	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(fails)</a:t>
            </a:r>
            <a:endParaRPr lang="en-US" altLang="zh-CN">
              <a:solidFill>
                <a:srgbClr val="000000"/>
              </a:solidFill>
              <a:ea typeface="宋体" charset="-122"/>
            </a:endParaRPr>
          </a:p>
          <a:p>
            <a:pPr marL="292448" indent="-292448" defTabSz="658008">
              <a:lnSpc>
                <a:spcPct val="90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endParaRPr lang="en-US" altLang="zh-CN">
              <a:solidFill>
                <a:srgbClr val="0000CC"/>
              </a:solidFill>
              <a:ea typeface="宋体" charset="-122"/>
            </a:endParaRPr>
          </a:p>
          <a:p>
            <a:pPr marL="292448" indent="-292448" defTabSz="658008">
              <a:lnSpc>
                <a:spcPct val="90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CC"/>
                </a:solidFill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Why does this statement fail for Emp01?</a:t>
            </a:r>
          </a:p>
          <a:p>
            <a:pPr marL="292448" indent="-292448" defTabSz="658008">
              <a:lnSpc>
                <a:spcPct val="90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endParaRPr lang="en-US" altLang="zh-CN">
              <a:solidFill>
                <a:srgbClr val="0000CC"/>
              </a:solidFill>
              <a:ea typeface="宋体" charset="-122"/>
            </a:endParaRPr>
          </a:p>
          <a:p>
            <a:pPr marL="292448" indent="-292448" defTabSz="658008">
              <a:lnSpc>
                <a:spcPct val="90000"/>
              </a:lnSpc>
              <a:spcBef>
                <a:spcPct val="50000"/>
              </a:spcBef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Emp05 – 	is granted to HR_Pay_R role and this is the current role.</a:t>
            </a:r>
            <a:endParaRPr lang="en-US" altLang="zh-CN" sz="2300">
              <a:solidFill>
                <a:srgbClr val="000000"/>
              </a:solidFill>
              <a:ea typeface="宋体" charset="-122"/>
            </a:endParaRPr>
          </a:p>
          <a:p>
            <a:pPr marL="292448" indent="-292448" defTabSz="658008">
              <a:lnSpc>
                <a:spcPct val="95000"/>
              </a:lnSpc>
              <a:spcBef>
                <a:spcPct val="50000"/>
              </a:spcBef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SELECT 	* 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FROM 	HR_VM.Employee_v 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ORDER BY 	1;		(success)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SELECT 	* 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FROM 	Payroll_VM.Salary_v </a:t>
            </a:r>
          </a:p>
          <a:p>
            <a:pPr marL="292448" indent="-292448" defTabSz="658008">
              <a:lnSpc>
                <a:spcPct val="95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ORDER BY 	1;		(success)</a:t>
            </a:r>
          </a:p>
          <a:p>
            <a:pPr marL="292448" indent="-292448" defTabSz="658008">
              <a:lnSpc>
                <a:spcPct val="90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  <a:p>
            <a:pPr marL="292448" indent="-292448" defTabSz="658008">
              <a:lnSpc>
                <a:spcPct val="90000"/>
              </a:lnSpc>
              <a:tabLst>
                <a:tab pos="292448" algn="l"/>
                <a:tab pos="812356" algn="l"/>
                <a:tab pos="1309924" algn="l"/>
                <a:tab pos="2554858" algn="l"/>
                <a:tab pos="3803855" algn="l"/>
                <a:tab pos="6947671" algn="l"/>
              </a:tabLst>
            </a:pPr>
            <a:r>
              <a:rPr lang="en-US" altLang="zh-CN">
                <a:ea typeface="宋体" charset="-122"/>
              </a:rPr>
              <a:t>	Why do both of these statements succeed for Emp05?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58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Example of Using Roles (cont.)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7213600" y="7544364"/>
            <a:ext cx="787400" cy="4063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 i="1">
                <a:solidFill>
                  <a:srgbClr val="CC0000"/>
                </a:solidFill>
                <a:ea typeface="宋体" charset="-122"/>
              </a:rPr>
              <a:t>Yes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9770534" y="7843379"/>
            <a:ext cx="651933" cy="406353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 i="1">
                <a:solidFill>
                  <a:srgbClr val="CC0000"/>
                </a:solidFill>
                <a:ea typeface="宋体" charset="-122"/>
              </a:rPr>
              <a:t>No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7196667" y="4968240"/>
            <a:ext cx="4893733" cy="406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16979" tIns="58490" rIns="116979" bIns="58490">
            <a:spAutoFit/>
          </a:bodyPr>
          <a:lstStyle/>
          <a:p>
            <a:r>
              <a:rPr lang="en-US" altLang="zh-CN" i="1">
                <a:solidFill>
                  <a:srgbClr val="CC0000"/>
                </a:solidFill>
                <a:ea typeface="宋体" charset="-122"/>
              </a:rPr>
              <a:t>HR_Pay_R is still the current role.</a:t>
            </a:r>
            <a:endParaRPr lang="en-US" altLang="zh-CN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04800" y="1472071"/>
            <a:ext cx="11887200" cy="662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7792" tIns="58896" rIns="117792" bIns="58896">
            <a:spAutoFit/>
          </a:bodyPr>
          <a:lstStyle/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Sup06  – 	is granted to HR_Pay_Upd_R role WITH ADMIN OPTION.</a:t>
            </a:r>
            <a:endParaRPr lang="en-US" altLang="zh-CN" sz="2300">
              <a:solidFill>
                <a:srgbClr val="000000"/>
              </a:solidFill>
              <a:ea typeface="宋体" charset="-122"/>
            </a:endParaRPr>
          </a:p>
          <a:p>
            <a:pPr marL="369622" indent="-369622" defTabSz="658008">
              <a:lnSpc>
                <a:spcPct val="95000"/>
              </a:lnSpc>
              <a:spcBef>
                <a:spcPct val="40000"/>
              </a:spcBef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 sz="2300">
                <a:solidFill>
                  <a:srgbClr val="000000"/>
                </a:solidFill>
                <a:ea typeface="宋体" charset="-122"/>
              </a:rPr>
              <a:t>		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GRANT HR_Pay_Upd_R TO Emp05;	(success)</a:t>
            </a:r>
            <a:endParaRPr lang="en-US" altLang="zh-CN" sz="2300">
              <a:solidFill>
                <a:srgbClr val="000000"/>
              </a:solidFill>
              <a:ea typeface="宋体" charset="-122"/>
            </a:endParaRP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endParaRPr lang="en-US" altLang="zh-CN">
              <a:solidFill>
                <a:srgbClr val="0000CC"/>
              </a:solidFill>
              <a:ea typeface="宋体" charset="-122"/>
            </a:endParaRP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Emp05 – 	HR_Pay_R is current role.</a:t>
            </a:r>
            <a:endParaRPr lang="en-US" altLang="zh-CN" sz="2300">
              <a:solidFill>
                <a:srgbClr val="000000"/>
              </a:solidFill>
              <a:ea typeface="宋体" charset="-122"/>
            </a:endParaRPr>
          </a:p>
          <a:p>
            <a:pPr marL="369622" indent="-369622" defTabSz="658008">
              <a:lnSpc>
                <a:spcPct val="95000"/>
              </a:lnSpc>
              <a:spcBef>
                <a:spcPct val="40000"/>
              </a:spcBef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 sz="2300">
                <a:solidFill>
                  <a:srgbClr val="000000"/>
                </a:solidFill>
                <a:ea typeface="宋体" charset="-122"/>
              </a:rPr>
              <a:t>		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SELECT 	* </a:t>
            </a: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FROM 	HR_VM.Employee_v </a:t>
            </a: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ORDER BY 	1;	(success)</a:t>
            </a:r>
          </a:p>
          <a:p>
            <a:pPr marL="369622" indent="-369622" defTabSz="658008">
              <a:lnSpc>
                <a:spcPct val="95000"/>
              </a:lnSpc>
              <a:spcBef>
                <a:spcPct val="40000"/>
              </a:spcBef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UPDATE 	HR_VM.Employee_v </a:t>
            </a: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SET 	Dept_Number=1001 </a:t>
            </a: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WHERE 	Employee_Number=100001;	</a:t>
            </a:r>
            <a:r>
              <a:rPr lang="en-US" altLang="zh-CN">
                <a:solidFill>
                  <a:srgbClr val="A50021"/>
                </a:solidFill>
                <a:ea typeface="宋体" charset="-122"/>
              </a:rPr>
              <a:t>(fails)</a:t>
            </a:r>
            <a:endParaRPr lang="en-US" altLang="zh-CN" sz="2300">
              <a:solidFill>
                <a:srgbClr val="A50021"/>
              </a:solidFill>
              <a:ea typeface="宋体" charset="-122"/>
            </a:endParaRPr>
          </a:p>
          <a:p>
            <a:pPr marL="369622" indent="-369622" defTabSz="658008">
              <a:lnSpc>
                <a:spcPct val="95000"/>
              </a:lnSpc>
              <a:spcBef>
                <a:spcPct val="50000"/>
              </a:spcBef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ea typeface="宋体" charset="-122"/>
              </a:rPr>
              <a:t>	Why does this statement fail for Emp05?</a:t>
            </a: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endParaRPr lang="en-US" altLang="zh-CN">
              <a:ea typeface="宋体" charset="-122"/>
            </a:endParaRP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 sz="2300">
                <a:solidFill>
                  <a:srgbClr val="0000CC"/>
                </a:solidFill>
                <a:ea typeface="宋体" charset="-122"/>
              </a:rPr>
              <a:t>Emp05 – executes the following SET ROLE command</a:t>
            </a:r>
            <a:endParaRPr lang="en-US" altLang="zh-CN" sz="2300">
              <a:solidFill>
                <a:srgbClr val="000000"/>
              </a:solidFill>
              <a:ea typeface="宋体" charset="-122"/>
            </a:endParaRP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endParaRPr lang="en-US" altLang="zh-CN">
              <a:ea typeface="宋体" charset="-122"/>
            </a:endParaRP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 sz="2300">
                <a:ea typeface="宋体" charset="-122"/>
              </a:rPr>
              <a:t>		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SET ROLE 	HR_Pay_Upd_R;</a:t>
            </a:r>
          </a:p>
          <a:p>
            <a:pPr marL="369622" indent="-369622" defTabSz="658008">
              <a:lnSpc>
                <a:spcPct val="95000"/>
              </a:lnSpc>
              <a:spcBef>
                <a:spcPct val="40000"/>
              </a:spcBef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UPDATE 	HR_VM.Employee_v </a:t>
            </a: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SET 	Dept_Number=1001 </a:t>
            </a:r>
          </a:p>
          <a:p>
            <a:pPr marL="369622" indent="-369622" defTabSz="658008">
              <a:lnSpc>
                <a:spcPct val="95000"/>
              </a:lnSpc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	WHERE 	Employee_Number=100001;</a:t>
            </a:r>
            <a:endParaRPr lang="en-US" altLang="zh-CN">
              <a:ea typeface="宋体" charset="-122"/>
            </a:endParaRPr>
          </a:p>
          <a:p>
            <a:pPr marL="369622" indent="-369622" defTabSz="658008">
              <a:lnSpc>
                <a:spcPct val="95000"/>
              </a:lnSpc>
              <a:spcBef>
                <a:spcPct val="50000"/>
              </a:spcBef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ea typeface="宋体" charset="-122"/>
              </a:rPr>
              <a:t>	Will this UPDATE statement succeed this time?</a:t>
            </a:r>
          </a:p>
          <a:p>
            <a:pPr marL="369622" indent="-369622" defTabSz="658008">
              <a:lnSpc>
                <a:spcPct val="95000"/>
              </a:lnSpc>
              <a:spcBef>
                <a:spcPct val="10000"/>
              </a:spcBef>
              <a:tabLst>
                <a:tab pos="369622" algn="l"/>
                <a:tab pos="812356" algn="l"/>
                <a:tab pos="1309924" algn="l"/>
                <a:tab pos="2485808" algn="l"/>
                <a:tab pos="8403818" algn="l"/>
              </a:tabLst>
            </a:pPr>
            <a:r>
              <a:rPr lang="en-US" altLang="zh-CN">
                <a:ea typeface="宋体" charset="-122"/>
              </a:rPr>
              <a:t>	Will this UPDATE statement succeed the next time Emp05 logs on?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59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utoUpdateAnimBg="0"/>
      <p:bldP spid="125956" grpId="0" animBg="1" autoUpdateAnimBg="0"/>
      <p:bldP spid="12595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Database – User Comparison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1380067"/>
            <a:ext cx="10541000" cy="6409456"/>
            <a:chOff x="144" y="720"/>
            <a:chExt cx="4980" cy="3597"/>
          </a:xfrm>
        </p:grpSpPr>
        <p:sp>
          <p:nvSpPr>
            <p:cNvPr id="7172" name="Rectangle 7"/>
            <p:cNvSpPr>
              <a:spLocks noChangeArrowheads="1"/>
            </p:cNvSpPr>
            <p:nvPr/>
          </p:nvSpPr>
          <p:spPr bwMode="auto">
            <a:xfrm>
              <a:off x="144" y="3216"/>
              <a:ext cx="4802" cy="1056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173" name="Rectangle 8"/>
            <p:cNvSpPr>
              <a:spLocks noChangeArrowheads="1"/>
            </p:cNvSpPr>
            <p:nvPr/>
          </p:nvSpPr>
          <p:spPr bwMode="auto">
            <a:xfrm>
              <a:off x="144" y="720"/>
              <a:ext cx="4980" cy="3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369622" indent="-369622">
                <a:spcAft>
                  <a:spcPct val="10000"/>
                </a:spcAft>
                <a:tabLst>
                  <a:tab pos="5855053" algn="l"/>
                </a:tabLst>
              </a:pPr>
              <a:r>
                <a:rPr lang="en-US" altLang="zh-CN" sz="2300" u="sng">
                  <a:solidFill>
                    <a:srgbClr val="0000CC"/>
                  </a:solidFill>
                  <a:ea typeface="宋体" charset="-122"/>
                </a:rPr>
                <a:t>User</a:t>
              </a:r>
              <a:r>
                <a:rPr lang="en-US" altLang="zh-CN" sz="2300">
                  <a:ea typeface="宋体" charset="-122"/>
                </a:rPr>
                <a:t>	</a:t>
              </a:r>
              <a:r>
                <a:rPr lang="en-US" altLang="zh-CN" sz="2300" u="sng">
                  <a:solidFill>
                    <a:srgbClr val="0000CC"/>
                  </a:solidFill>
                  <a:ea typeface="宋体" charset="-122"/>
                </a:rPr>
                <a:t>Database</a:t>
              </a:r>
              <a:endParaRPr lang="en-US" altLang="zh-CN" sz="2300">
                <a:ea typeface="宋体" charset="-122"/>
              </a:endParaRP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Unique Name	Unique Name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Password = Value</a:t>
              </a:r>
              <a:r>
                <a:rPr lang="en-US" altLang="zh-CN">
                  <a:ea typeface="宋体" charset="-122"/>
                </a:rPr>
                <a:t> 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Define and use Perm space	Define and use Perm space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Define </a:t>
              </a:r>
              <a:r>
                <a:rPr lang="en-US" altLang="zh-CN" u="sng">
                  <a:solidFill>
                    <a:srgbClr val="CC0000"/>
                  </a:solidFill>
                  <a:ea typeface="宋体" charset="-122"/>
                </a:rPr>
                <a:t>and use</a:t>
              </a:r>
              <a:r>
                <a:rPr lang="en-US" altLang="zh-CN">
                  <a:ea typeface="宋体" charset="-122"/>
                </a:rPr>
                <a:t> Spool space	Define Spool space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Define </a:t>
              </a:r>
              <a:r>
                <a:rPr lang="en-US" altLang="zh-CN" u="sng">
                  <a:solidFill>
                    <a:srgbClr val="CC0000"/>
                  </a:solidFill>
                  <a:ea typeface="宋体" charset="-122"/>
                </a:rPr>
                <a:t>and use</a:t>
              </a:r>
              <a:r>
                <a:rPr lang="en-US" altLang="zh-CN">
                  <a:ea typeface="宋体" charset="-122"/>
                </a:rPr>
                <a:t> Temporary space 	Define Temporary space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Set Fallback protection default	Set Fallback protection default 	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Set Permanent Journal defaults 	Set Permanent Journal defaults	 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Multiple Account strings	One Account string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Logon and establish a session with a priority</a:t>
              </a:r>
              <a:endParaRPr lang="en-US" altLang="zh-CN">
                <a:ea typeface="宋体" charset="-122"/>
              </a:endParaRP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May have a startup string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Default database, dateform, timezone, </a:t>
              </a:r>
            </a:p>
            <a:p>
              <a:pPr marL="369622" indent="-369622"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	and default character set</a:t>
              </a:r>
            </a:p>
            <a:p>
              <a:pPr marL="369622" indent="-369622">
                <a:spcBef>
                  <a:spcPct val="10000"/>
                </a:spcBef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Collation Sequence</a:t>
              </a:r>
              <a:endParaRPr lang="en-US" altLang="zh-CN" sz="2300">
                <a:ea typeface="宋体" charset="-122"/>
              </a:endParaRPr>
            </a:p>
            <a:p>
              <a:pPr marL="369622" indent="-369622">
                <a:spcBef>
                  <a:spcPct val="85000"/>
                </a:spcBef>
                <a:buSzPct val="120000"/>
                <a:buFontTx/>
                <a:buChar char="•"/>
                <a:tabLst>
                  <a:tab pos="5855053" algn="l"/>
                </a:tabLst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You can only LOGON as a known User to establish a session with Teradata.</a:t>
              </a:r>
            </a:p>
            <a:p>
              <a:pPr marL="369622" indent="-369622">
                <a:spcBef>
                  <a:spcPct val="45000"/>
                </a:spcBef>
                <a:buSzPct val="120000"/>
                <a:buFontTx/>
                <a:buChar char="•"/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Tables, Join/Hash Indexes, Stored Procedures, and UDFs require Perm Space.</a:t>
              </a:r>
            </a:p>
            <a:p>
              <a:pPr marL="369622" indent="-369622">
                <a:spcBef>
                  <a:spcPct val="45000"/>
                </a:spcBef>
                <a:buSzPct val="120000"/>
                <a:buFontTx/>
                <a:buChar char="•"/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Views, Macros, and Triggers are definitions in the DD/D and require </a:t>
              </a: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NO</a:t>
              </a:r>
              <a:r>
                <a:rPr lang="en-US" altLang="zh-CN">
                  <a:ea typeface="宋体" charset="-122"/>
                </a:rPr>
                <a:t> Perm Space.</a:t>
              </a:r>
            </a:p>
            <a:p>
              <a:pPr marL="369622" indent="-369622">
                <a:spcBef>
                  <a:spcPct val="45000"/>
                </a:spcBef>
                <a:buSzPct val="120000"/>
                <a:buFontTx/>
                <a:buChar char="•"/>
                <a:tabLst>
                  <a:tab pos="5855053" algn="l"/>
                </a:tabLst>
              </a:pPr>
              <a:r>
                <a:rPr lang="en-US" altLang="zh-CN">
                  <a:ea typeface="宋体" charset="-122"/>
                </a:rPr>
                <a:t>A database (or user) with zero Perm Space may have views, macros, and triggers, but cannot have tables, join/hash indexes, stored procedures, or user-defined functions.</a:t>
              </a:r>
            </a:p>
          </p:txBody>
        </p:sp>
      </p:grp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RoleInfo View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304800" y="3864187"/>
            <a:ext cx="9042400" cy="166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7792" tIns="58896" rIns="117792" bIns="58896">
            <a:spAutoFit/>
          </a:bodyPr>
          <a:lstStyle/>
          <a:p>
            <a:pPr marL="1309924" indent="-1309924" defTabSz="658008">
              <a:tabLst>
                <a:tab pos="369622" algn="l"/>
                <a:tab pos="2262410" algn="l"/>
                <a:tab pos="3070704" algn="l"/>
              </a:tabLst>
            </a:pPr>
            <a:r>
              <a:rPr lang="en-US" altLang="zh-CN" sz="2300">
                <a:solidFill>
                  <a:srgbClr val="000000"/>
                </a:solidFill>
                <a:ea typeface="宋体" charset="-122"/>
              </a:rPr>
              <a:t>Example:	 List role names that exist in the </a:t>
            </a:r>
            <a:r>
              <a:rPr lang="en-US" altLang="zh-CN" sz="2300">
                <a:ea typeface="宋体" charset="-122"/>
              </a:rPr>
              <a:t>system.</a:t>
            </a:r>
            <a:endParaRPr lang="en-US" altLang="zh-CN" sz="2300">
              <a:solidFill>
                <a:srgbClr val="000000"/>
              </a:solidFill>
              <a:ea typeface="宋体" charset="-122"/>
            </a:endParaRPr>
          </a:p>
          <a:p>
            <a:pPr marL="1309924" indent="-1309924" defTabSz="658008">
              <a:spcBef>
                <a:spcPct val="80000"/>
              </a:spcBef>
              <a:tabLst>
                <a:tab pos="369622" algn="l"/>
                <a:tab pos="2262410" algn="l"/>
                <a:tab pos="3070704" algn="l"/>
              </a:tabLst>
            </a:pPr>
            <a:r>
              <a:rPr lang="en-US" altLang="zh-CN" sz="230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SELECT 	RoleName, CreatorName, CreateTimeStamp </a:t>
            </a:r>
          </a:p>
          <a:p>
            <a:pPr marL="1309924" indent="-1309924" defTabSz="658008">
              <a:tabLst>
                <a:tab pos="369622" algn="l"/>
                <a:tab pos="2262410" algn="l"/>
                <a:tab pos="3070704" algn="l"/>
              </a:tabLst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	FROM 		</a:t>
            </a:r>
            <a:r>
              <a:rPr lang="en-US" altLang="zh-CN">
                <a:solidFill>
                  <a:srgbClr val="0000CC"/>
                </a:solidFill>
                <a:ea typeface="宋体" charset="-122"/>
              </a:rPr>
              <a:t>DBC.RoleInfo</a:t>
            </a:r>
          </a:p>
          <a:p>
            <a:pPr marL="1309924" indent="-1309924" defTabSz="658008">
              <a:tabLst>
                <a:tab pos="369622" algn="l"/>
                <a:tab pos="2262410" algn="l"/>
                <a:tab pos="3070704" algn="l"/>
              </a:tabLst>
            </a:pPr>
            <a:r>
              <a:rPr lang="en-US" altLang="zh-CN">
                <a:solidFill>
                  <a:srgbClr val="0000CC"/>
                </a:solidFill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ORDER BY 	1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;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203200" y="1380067"/>
            <a:ext cx="7924800" cy="47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7792" tIns="58896" rIns="117792" bIns="58896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ea typeface="宋体" charset="-122"/>
              </a:rPr>
              <a:t>Provides information about roles.</a:t>
            </a:r>
            <a:endParaRPr lang="en-US" altLang="zh-CN" sz="2300">
              <a:ea typeface="宋体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22400" y="1932093"/>
            <a:ext cx="7721600" cy="1288062"/>
            <a:chOff x="672" y="1008"/>
            <a:chExt cx="3648" cy="672"/>
          </a:xfrm>
        </p:grpSpPr>
        <p:sp>
          <p:nvSpPr>
            <p:cNvPr id="64525" name="Rectangle 6"/>
            <p:cNvSpPr>
              <a:spLocks noChangeArrowheads="1"/>
            </p:cNvSpPr>
            <p:nvPr/>
          </p:nvSpPr>
          <p:spPr bwMode="auto">
            <a:xfrm>
              <a:off x="672" y="1008"/>
              <a:ext cx="91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DBC.RoleInfo[V][X]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12" y="1248"/>
              <a:ext cx="3408" cy="432"/>
              <a:chOff x="912" y="1296"/>
              <a:chExt cx="3408" cy="432"/>
            </a:xfrm>
          </p:grpSpPr>
          <p:sp>
            <p:nvSpPr>
              <p:cNvPr id="126984" name="Rectangle 8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3408" cy="4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4528" name="Rectangle 9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3312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tabLst>
                    <a:tab pos="2345677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RoleName	CommentString	CreatorName</a:t>
                </a:r>
              </a:p>
              <a:p>
                <a:pPr>
                  <a:tabLst>
                    <a:tab pos="2345677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CreateTimeStamp	ExtRole	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48000" y="5888284"/>
            <a:ext cx="6705600" cy="2288611"/>
            <a:chOff x="1440" y="3024"/>
            <a:chExt cx="3168" cy="1194"/>
          </a:xfrm>
        </p:grpSpPr>
        <p:sp>
          <p:nvSpPr>
            <p:cNvPr id="64520" name="AutoShape 11"/>
            <p:cNvSpPr>
              <a:spLocks noChangeArrowheads="1"/>
            </p:cNvSpPr>
            <p:nvPr/>
          </p:nvSpPr>
          <p:spPr bwMode="auto">
            <a:xfrm>
              <a:off x="1440" y="3024"/>
              <a:ext cx="3168" cy="1152"/>
            </a:xfrm>
            <a:prstGeom prst="roundRect">
              <a:avLst>
                <a:gd name="adj" fmla="val 9319"/>
              </a:avLst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4521" name="Text Box 12"/>
            <p:cNvSpPr txBox="1">
              <a:spLocks noChangeArrowheads="1"/>
            </p:cNvSpPr>
            <p:nvPr/>
          </p:nvSpPr>
          <p:spPr bwMode="auto">
            <a:xfrm>
              <a:off x="1488" y="3072"/>
              <a:ext cx="3120" cy="11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2047136" algn="l"/>
                  <a:tab pos="3801824" algn="l"/>
                  <a:tab pos="5922072" algn="r"/>
                  <a:tab pos="7091864" algn="r"/>
                </a:tabLst>
              </a:pPr>
              <a:r>
                <a:rPr lang="en-US" altLang="zh-CN">
                  <a:ea typeface="宋体" charset="-122"/>
                </a:rPr>
                <a:t>RoleName	CreatorName	CreateTimeStamp</a:t>
              </a:r>
            </a:p>
            <a:p>
              <a:pPr>
                <a:spcBef>
                  <a:spcPct val="60000"/>
                </a:spcBef>
                <a:tabLst>
                  <a:tab pos="2047136" algn="l"/>
                  <a:tab pos="3801824" algn="l"/>
                  <a:tab pos="5922072" algn="r"/>
                  <a:tab pos="7091864" algn="r"/>
                </a:tabLst>
              </a:pPr>
              <a:r>
                <a:rPr lang="en-US" altLang="zh-CN">
                  <a:ea typeface="宋体" charset="-122"/>
                </a:rPr>
                <a:t>HR_Pay_R	Sysdba	2008-01-24 17:25:41</a:t>
              </a:r>
            </a:p>
            <a:p>
              <a:pPr>
                <a:tabLst>
                  <a:tab pos="2047136" algn="l"/>
                  <a:tab pos="3801824" algn="l"/>
                  <a:tab pos="5922072" algn="r"/>
                  <a:tab pos="7091864" algn="r"/>
                </a:tabLst>
              </a:pPr>
              <a:r>
                <a:rPr lang="en-US" altLang="zh-CN">
                  <a:ea typeface="宋体" charset="-122"/>
                </a:rPr>
                <a:t>HR_Pay_Upd_R	Sysdba	2008-01-24 17:25:44</a:t>
              </a:r>
            </a:p>
            <a:p>
              <a:pPr>
                <a:tabLst>
                  <a:tab pos="2047136" algn="l"/>
                  <a:tab pos="3801824" algn="l"/>
                  <a:tab pos="5922072" algn="r"/>
                  <a:tab pos="7091864" algn="r"/>
                </a:tabLst>
              </a:pPr>
              <a:r>
                <a:rPr lang="en-US" altLang="zh-CN">
                  <a:ea typeface="宋体" charset="-122"/>
                </a:rPr>
                <a:t>HR_R	Sysdba	2008-01-24 17:25:02</a:t>
              </a:r>
            </a:p>
            <a:p>
              <a:pPr>
                <a:tabLst>
                  <a:tab pos="2047136" algn="l"/>
                  <a:tab pos="3801824" algn="l"/>
                  <a:tab pos="5922072" algn="r"/>
                  <a:tab pos="7091864" algn="r"/>
                </a:tabLst>
              </a:pPr>
              <a:r>
                <a:rPr lang="en-US" altLang="zh-CN">
                  <a:ea typeface="宋体" charset="-122"/>
                </a:rPr>
                <a:t>HR_Upd_R	Sysdba	2008-01-24 17:25:19</a:t>
              </a:r>
            </a:p>
            <a:p>
              <a:pPr>
                <a:tabLst>
                  <a:tab pos="2047136" algn="l"/>
                  <a:tab pos="3801824" algn="l"/>
                  <a:tab pos="5922072" algn="r"/>
                  <a:tab pos="7091864" algn="r"/>
                </a:tabLst>
              </a:pPr>
              <a:r>
                <a:rPr lang="en-US" altLang="zh-CN">
                  <a:ea typeface="宋体" charset="-122"/>
                </a:rPr>
                <a:t>Pay_R	Sysdba	2008-01-24 17:25:34</a:t>
              </a:r>
            </a:p>
            <a:p>
              <a:pPr>
                <a:tabLst>
                  <a:tab pos="2047136" algn="l"/>
                  <a:tab pos="3801824" algn="l"/>
                  <a:tab pos="5922072" algn="r"/>
                  <a:tab pos="7091864" algn="r"/>
                </a:tabLst>
              </a:pPr>
              <a:r>
                <a:rPr lang="en-US" altLang="zh-CN">
                  <a:ea typeface="宋体" charset="-122"/>
                </a:rPr>
                <a:t>Pay_Upd_R	Sysdba	2008-01-24 17:25:37</a:t>
              </a:r>
            </a:p>
          </p:txBody>
        </p:sp>
        <p:sp>
          <p:nvSpPr>
            <p:cNvPr id="64522" name="Line 13"/>
            <p:cNvSpPr>
              <a:spLocks noChangeShapeType="1"/>
            </p:cNvSpPr>
            <p:nvPr/>
          </p:nvSpPr>
          <p:spPr bwMode="auto">
            <a:xfrm>
              <a:off x="1536" y="326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14"/>
            <p:cNvSpPr>
              <a:spLocks noChangeShapeType="1"/>
            </p:cNvSpPr>
            <p:nvPr/>
          </p:nvSpPr>
          <p:spPr bwMode="auto">
            <a:xfrm>
              <a:off x="3408" y="326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Line 15"/>
            <p:cNvSpPr>
              <a:spLocks noChangeShapeType="1"/>
            </p:cNvSpPr>
            <p:nvPr/>
          </p:nvSpPr>
          <p:spPr bwMode="auto">
            <a:xfrm>
              <a:off x="2544" y="326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19" name="Text Box 16"/>
          <p:cNvSpPr txBox="1">
            <a:spLocks noChangeArrowheads="1"/>
          </p:cNvSpPr>
          <p:nvPr/>
        </p:nvSpPr>
        <p:spPr bwMode="auto">
          <a:xfrm>
            <a:off x="1524000" y="5888284"/>
            <a:ext cx="966379" cy="3951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16979" tIns="58490" rIns="116979" bIns="5849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charset="-122"/>
              </a:rPr>
              <a:t>Results: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60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RoleMembers View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03200" y="1380067"/>
            <a:ext cx="10675007" cy="6888833"/>
            <a:chOff x="96" y="720"/>
            <a:chExt cx="5424" cy="3594"/>
          </a:xfrm>
        </p:grpSpPr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144" y="1584"/>
              <a:ext cx="5088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1251027" indent="-1251027" defTabSz="658008">
                <a:lnSpc>
                  <a:spcPct val="90000"/>
                </a:lnSpc>
                <a:tabLst>
                  <a:tab pos="363530" algn="l"/>
                  <a:tab pos="1900912" algn="l"/>
                  <a:tab pos="3070704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Example:	List roles and the members that have access to the HR database.</a:t>
              </a:r>
            </a:p>
            <a:p>
              <a:pPr marL="1251027" indent="-1251027" defTabSz="658008">
                <a:lnSpc>
                  <a:spcPct val="90000"/>
                </a:lnSpc>
                <a:spcBef>
                  <a:spcPct val="50000"/>
                </a:spcBef>
                <a:tabLst>
                  <a:tab pos="363530" algn="l"/>
                  <a:tab pos="1900912" algn="l"/>
                  <a:tab pos="3070704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SELECT 	RoleName, Grantee, GranteeKind, DefaultRole, WithAdmin</a:t>
              </a:r>
            </a:p>
            <a:p>
              <a:pPr marL="1251027" indent="-1251027" defTabSz="658008">
                <a:lnSpc>
                  <a:spcPct val="90000"/>
                </a:lnSpc>
                <a:tabLst>
                  <a:tab pos="363530" algn="l"/>
                  <a:tab pos="1900912" algn="l"/>
                  <a:tab pos="3070704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FROM 		</a:t>
              </a: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DBC.RoleMembers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  <a:p>
              <a:pPr marL="1251027" indent="-1251027" defTabSz="658008">
                <a:lnSpc>
                  <a:spcPct val="90000"/>
                </a:lnSpc>
                <a:tabLst>
                  <a:tab pos="363530" algn="l"/>
                  <a:tab pos="1900912" algn="l"/>
                  <a:tab pos="3070704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WHERE 	RoleName IN ('HR_Pay_R', 'HR_Pay_Upd_R', 'HR_R' ,'HR_Upd_R')</a:t>
              </a:r>
            </a:p>
            <a:p>
              <a:pPr marL="1251027" indent="-1251027" defTabSz="658008">
                <a:lnSpc>
                  <a:spcPct val="90000"/>
                </a:lnSpc>
                <a:tabLst>
                  <a:tab pos="363530" algn="l"/>
                  <a:tab pos="1900912" algn="l"/>
                  <a:tab pos="3070704" algn="l"/>
                </a:tabLst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	ORDER BY 	1, 2;</a:t>
              </a:r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96" y="720"/>
              <a:ext cx="39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ea typeface="宋体" charset="-122"/>
                </a:rPr>
                <a:t>Provides information about roles </a:t>
              </a:r>
              <a:r>
                <a:rPr lang="en-US" altLang="zh-CN" sz="2300">
                  <a:ea typeface="宋体" charset="-122"/>
                </a:rPr>
                <a:t>and its members.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632" y="2496"/>
              <a:ext cx="3888" cy="1818"/>
              <a:chOff x="1632" y="2496"/>
              <a:chExt cx="3888" cy="1818"/>
            </a:xfrm>
          </p:grpSpPr>
          <p:sp>
            <p:nvSpPr>
              <p:cNvPr id="65548" name="AutoShape 7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3888" cy="1776"/>
              </a:xfrm>
              <a:prstGeom prst="roundRect">
                <a:avLst>
                  <a:gd name="adj" fmla="val 5875"/>
                </a:avLst>
              </a:prstGeom>
              <a:solidFill>
                <a:srgbClr val="FFFFFF"/>
              </a:solidFill>
              <a:ln w="254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549" name="Text Box 8"/>
              <p:cNvSpPr txBox="1">
                <a:spLocks noChangeArrowheads="1"/>
              </p:cNvSpPr>
              <p:nvPr/>
            </p:nvSpPr>
            <p:spPr bwMode="auto">
              <a:xfrm>
                <a:off x="1680" y="2496"/>
                <a:ext cx="3792" cy="181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en-US" altLang="zh-CN" sz="1500">
                    <a:ea typeface="宋体" charset="-122"/>
                  </a:rPr>
                  <a:t>RoleName	Grantee	GranteeKind	DefaultRole	WithAdmin</a:t>
                </a:r>
              </a:p>
              <a:p>
                <a:pPr>
                  <a:lnSpc>
                    <a:spcPct val="95000"/>
                  </a:lnSpc>
                  <a:spcBef>
                    <a:spcPct val="40000"/>
                  </a:spcBef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pt-BR" altLang="zh-CN" sz="1500">
                    <a:ea typeface="宋体" charset="-122"/>
                  </a:rPr>
                  <a:t>HR_Pay_R	DBC	User	N	Y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pt-BR" altLang="zh-CN" sz="1500">
                    <a:ea typeface="宋体" charset="-122"/>
                  </a:rPr>
                  <a:t>HR_Pay_R	Emp05	User	Y	N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pt-BR" altLang="zh-CN" sz="1500">
                    <a:ea typeface="宋体" charset="-122"/>
                  </a:rPr>
                  <a:t>HR_Pay_R	Sysdba	User	N	Y</a:t>
                </a:r>
                <a:endParaRPr lang="en-US" altLang="zh-CN" sz="1500">
                  <a:ea typeface="宋体" charset="-122"/>
                </a:endParaRP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pt-BR" altLang="zh-CN" sz="1500">
                    <a:ea typeface="宋体" charset="-122"/>
                  </a:rPr>
                  <a:t>HR_Pay_Upd_R	DBC	User	N	Y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pt-BR" altLang="zh-CN" sz="1500">
                    <a:ea typeface="宋体" charset="-122"/>
                  </a:rPr>
                  <a:t>HR_Pay_Upd_R	Sup06	User	Y	Y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pt-BR" altLang="zh-CN" sz="1500">
                    <a:ea typeface="宋体" charset="-122"/>
                  </a:rPr>
                  <a:t>HR_Pay_Upd_R	Sysdba	User	N	Y</a:t>
                </a:r>
                <a:endParaRPr lang="en-US" altLang="zh-CN" sz="1500">
                  <a:ea typeface="宋体" charset="-122"/>
                </a:endParaRP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en-US" altLang="zh-CN" sz="1500">
                    <a:ea typeface="宋体" charset="-122"/>
                  </a:rPr>
                  <a:t>HR_R	DBC	User	N	Y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en-US" altLang="zh-CN" sz="1500">
                    <a:ea typeface="宋体" charset="-122"/>
                  </a:rPr>
                  <a:t>HR_R	Emp01	User	Y	N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en-US" altLang="zh-CN" sz="1500">
                    <a:ea typeface="宋体" charset="-122"/>
                  </a:rPr>
                  <a:t>HR_R	Emp02	User	Y	N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en-US" altLang="zh-CN" sz="1500">
                    <a:ea typeface="宋体" charset="-122"/>
                  </a:rPr>
                  <a:t>HR_R	HR_Pay_R	Role	N	N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en-US" altLang="zh-CN" sz="1500">
                    <a:ea typeface="宋体" charset="-122"/>
                  </a:rPr>
                  <a:t>HR_R	Sysdba	User	N	Y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en-US" altLang="zh-CN" sz="1500">
                    <a:ea typeface="宋体" charset="-122"/>
                  </a:rPr>
                  <a:t>HR_Upd_R	DBC	User	N	Y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en-US" altLang="zh-CN" sz="1500">
                    <a:ea typeface="宋体" charset="-122"/>
                  </a:rPr>
                  <a:t>HR_Upd_R	HR_Pay_Upd_R	Role	N	N</a:t>
                </a:r>
              </a:p>
              <a:p>
                <a:pPr>
                  <a:lnSpc>
                    <a:spcPct val="95000"/>
                  </a:lnSpc>
                  <a:tabLst>
                    <a:tab pos="1754688" algn="l"/>
                    <a:tab pos="3444387" algn="l"/>
                    <a:tab pos="4906627" algn="l"/>
                    <a:tab pos="6287632" algn="l"/>
                  </a:tabLst>
                </a:pPr>
                <a:r>
                  <a:rPr lang="en-US" altLang="zh-CN" sz="1500">
                    <a:ea typeface="宋体" charset="-122"/>
                  </a:rPr>
                  <a:t>HR_Upd_R	Sysdba	User	N	Y</a:t>
                </a:r>
              </a:p>
            </p:txBody>
          </p:sp>
          <p:sp>
            <p:nvSpPr>
              <p:cNvPr id="65550" name="Line 9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1" name="Line 10"/>
              <p:cNvSpPr>
                <a:spLocks noChangeShapeType="1"/>
              </p:cNvSpPr>
              <p:nvPr/>
            </p:nvSpPr>
            <p:spPr bwMode="auto">
              <a:xfrm>
                <a:off x="4128" y="2640"/>
                <a:ext cx="57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2" name="Line 11"/>
              <p:cNvSpPr>
                <a:spLocks noChangeShapeType="1"/>
              </p:cNvSpPr>
              <p:nvPr/>
            </p:nvSpPr>
            <p:spPr bwMode="auto">
              <a:xfrm>
                <a:off x="4800" y="2640"/>
                <a:ext cx="61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3" name="Line 12"/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2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4" name="Line 13"/>
              <p:cNvSpPr>
                <a:spLocks noChangeShapeType="1"/>
              </p:cNvSpPr>
              <p:nvPr/>
            </p:nvSpPr>
            <p:spPr bwMode="auto">
              <a:xfrm>
                <a:off x="2592" y="2640"/>
                <a:ext cx="72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3" name="Text Box 14"/>
            <p:cNvSpPr txBox="1">
              <a:spLocks noChangeArrowheads="1"/>
            </p:cNvSpPr>
            <p:nvPr/>
          </p:nvSpPr>
          <p:spPr bwMode="auto">
            <a:xfrm>
              <a:off x="912" y="2544"/>
              <a:ext cx="432" cy="1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Results:</a:t>
              </a:r>
            </a:p>
          </p:txBody>
        </p:sp>
        <p:sp>
          <p:nvSpPr>
            <p:cNvPr id="65544" name="Rectangle 15"/>
            <p:cNvSpPr>
              <a:spLocks noChangeArrowheads="1"/>
            </p:cNvSpPr>
            <p:nvPr/>
          </p:nvSpPr>
          <p:spPr bwMode="auto">
            <a:xfrm>
              <a:off x="288" y="1008"/>
              <a:ext cx="1171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DBC.RoleMembers[V][X]</a:t>
              </a:r>
              <a:endParaRPr lang="en-US" altLang="zh-CN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016" y="1008"/>
              <a:ext cx="3408" cy="432"/>
              <a:chOff x="1824" y="816"/>
              <a:chExt cx="3408" cy="432"/>
            </a:xfrm>
          </p:grpSpPr>
          <p:sp>
            <p:nvSpPr>
              <p:cNvPr id="128017" name="Rectangle 17"/>
              <p:cNvSpPr>
                <a:spLocks noChangeArrowheads="1"/>
              </p:cNvSpPr>
              <p:nvPr/>
            </p:nvSpPr>
            <p:spPr bwMode="auto">
              <a:xfrm>
                <a:off x="1824" y="816"/>
                <a:ext cx="3408" cy="4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chemeClr val="accent2"/>
                </a:outerShdw>
              </a:effectLst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65547" name="Rectangle 18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3312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tabLst>
                    <a:tab pos="1900912" algn="l"/>
                    <a:tab pos="3590611" algn="l"/>
                    <a:tab pos="541028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RoleName	Grantee	GranteeKind 	Grantor</a:t>
                </a:r>
              </a:p>
              <a:p>
                <a:pPr>
                  <a:tabLst>
                    <a:tab pos="1900912" algn="l"/>
                    <a:tab pos="3590611" algn="l"/>
                    <a:tab pos="541028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WhenGranted	DefaultRole	WithAdmin</a:t>
                </a:r>
              </a:p>
            </p:txBody>
          </p:sp>
        </p:grpSp>
      </p:grpSp>
      <p:sp>
        <p:nvSpPr>
          <p:cNvPr id="19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61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3799644" y="3603248"/>
            <a:ext cx="4438835" cy="7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72" tIns="29686" rIns="59372" bIns="29686">
            <a:spAutoFit/>
          </a:bodyPr>
          <a:lstStyle>
            <a:lvl1pPr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4400" b="1" dirty="0">
                <a:solidFill>
                  <a:schemeClr val="bg1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9952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Hierarchy of Databases and Users</a:t>
            </a:r>
            <a:endParaRPr lang="en-US" altLang="zh-CN" sz="3100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1600" y="1380067"/>
            <a:ext cx="11988800" cy="6645404"/>
            <a:chOff x="48" y="720"/>
            <a:chExt cx="5664" cy="3467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48" y="912"/>
              <a:ext cx="4752" cy="2016"/>
              <a:chOff x="48" y="912"/>
              <a:chExt cx="4752" cy="2016"/>
            </a:xfrm>
          </p:grpSpPr>
          <p:grpSp>
            <p:nvGrpSpPr>
              <p:cNvPr id="4" name="Group 56"/>
              <p:cNvGrpSpPr>
                <a:grpSpLocks/>
              </p:cNvGrpSpPr>
              <p:nvPr/>
            </p:nvGrpSpPr>
            <p:grpSpPr bwMode="auto">
              <a:xfrm>
                <a:off x="1440" y="912"/>
                <a:ext cx="1415" cy="377"/>
                <a:chOff x="1440" y="912"/>
                <a:chExt cx="1415" cy="377"/>
              </a:xfrm>
            </p:grpSpPr>
            <p:sp>
              <p:nvSpPr>
                <p:cNvPr id="8243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912"/>
                  <a:ext cx="1415" cy="3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44" name="Rectangle 58"/>
                <p:cNvSpPr>
                  <a:spLocks noChangeArrowheads="1"/>
                </p:cNvSpPr>
                <p:nvPr/>
              </p:nvSpPr>
              <p:spPr bwMode="auto">
                <a:xfrm>
                  <a:off x="1456" y="937"/>
                  <a:ext cx="295" cy="327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45" name="Rectangle 59"/>
                <p:cNvSpPr>
                  <a:spLocks noChangeArrowheads="1"/>
                </p:cNvSpPr>
                <p:nvPr/>
              </p:nvSpPr>
              <p:spPr bwMode="auto">
                <a:xfrm>
                  <a:off x="1787" y="1019"/>
                  <a:ext cx="1064" cy="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82550" tIns="41275" rIns="82550" bIns="41275">
                  <a:spAutoFit/>
                </a:bodyPr>
                <a:lstStyle/>
                <a:p>
                  <a:pPr defTabSz="946394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     User DBC</a:t>
                  </a:r>
                </a:p>
              </p:txBody>
            </p:sp>
          </p:grpSp>
          <p:grpSp>
            <p:nvGrpSpPr>
              <p:cNvPr id="5" name="Group 60"/>
              <p:cNvGrpSpPr>
                <a:grpSpLocks/>
              </p:cNvGrpSpPr>
              <p:nvPr/>
            </p:nvGrpSpPr>
            <p:grpSpPr bwMode="auto">
              <a:xfrm>
                <a:off x="912" y="1440"/>
                <a:ext cx="2544" cy="295"/>
                <a:chOff x="912" y="1440"/>
                <a:chExt cx="2544" cy="295"/>
              </a:xfrm>
            </p:grpSpPr>
            <p:sp>
              <p:nvSpPr>
                <p:cNvPr id="8240" name="Rectangle 61"/>
                <p:cNvSpPr>
                  <a:spLocks noChangeArrowheads="1"/>
                </p:cNvSpPr>
                <p:nvPr/>
              </p:nvSpPr>
              <p:spPr bwMode="auto">
                <a:xfrm>
                  <a:off x="912" y="1440"/>
                  <a:ext cx="2544" cy="2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41" name="Rectangle 62"/>
                <p:cNvSpPr>
                  <a:spLocks noChangeArrowheads="1"/>
                </p:cNvSpPr>
                <p:nvPr/>
              </p:nvSpPr>
              <p:spPr bwMode="auto">
                <a:xfrm>
                  <a:off x="944" y="1456"/>
                  <a:ext cx="442" cy="262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42" name="Rectangle 63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2225" cy="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82550" tIns="41275" rIns="82550" bIns="41275">
                  <a:spAutoFit/>
                </a:bodyPr>
                <a:lstStyle/>
                <a:p>
                  <a:pPr algn="ctr" defTabSz="946394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User SYSDBA</a:t>
                  </a:r>
                </a:p>
              </p:txBody>
            </p:sp>
          </p:grpSp>
          <p:sp>
            <p:nvSpPr>
              <p:cNvPr id="8206" name="Line 64"/>
              <p:cNvSpPr>
                <a:spLocks noChangeShapeType="1"/>
              </p:cNvSpPr>
              <p:nvPr/>
            </p:nvSpPr>
            <p:spPr bwMode="auto">
              <a:xfrm>
                <a:off x="384" y="1872"/>
                <a:ext cx="4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65"/>
              <p:cNvGrpSpPr>
                <a:grpSpLocks/>
              </p:cNvGrpSpPr>
              <p:nvPr/>
            </p:nvGrpSpPr>
            <p:grpSpPr bwMode="auto">
              <a:xfrm>
                <a:off x="48" y="2016"/>
                <a:ext cx="912" cy="898"/>
                <a:chOff x="720" y="1915"/>
                <a:chExt cx="912" cy="898"/>
              </a:xfrm>
            </p:grpSpPr>
            <p:sp>
              <p:nvSpPr>
                <p:cNvPr id="8237" name="Rectangle 66"/>
                <p:cNvSpPr>
                  <a:spLocks noChangeArrowheads="1"/>
                </p:cNvSpPr>
                <p:nvPr/>
              </p:nvSpPr>
              <p:spPr bwMode="auto">
                <a:xfrm>
                  <a:off x="720" y="1915"/>
                  <a:ext cx="912" cy="89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38" name="Rectangle 67"/>
                <p:cNvSpPr>
                  <a:spLocks noChangeArrowheads="1"/>
                </p:cNvSpPr>
                <p:nvPr/>
              </p:nvSpPr>
              <p:spPr bwMode="auto">
                <a:xfrm>
                  <a:off x="768" y="1931"/>
                  <a:ext cx="816" cy="676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39" name="Rectangle 68"/>
                <p:cNvSpPr>
                  <a:spLocks noChangeArrowheads="1"/>
                </p:cNvSpPr>
                <p:nvPr/>
              </p:nvSpPr>
              <p:spPr bwMode="auto">
                <a:xfrm>
                  <a:off x="768" y="2160"/>
                  <a:ext cx="816" cy="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82550" tIns="41275" rIns="82550" bIns="41275">
                  <a:spAutoFit/>
                </a:bodyPr>
                <a:lstStyle/>
                <a:p>
                  <a:pPr algn="ctr" defTabSz="946394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Database_1</a:t>
                  </a:r>
                </a:p>
              </p:txBody>
            </p:sp>
          </p:grpSp>
          <p:grpSp>
            <p:nvGrpSpPr>
              <p:cNvPr id="7" name="Group 69"/>
              <p:cNvGrpSpPr>
                <a:grpSpLocks/>
              </p:cNvGrpSpPr>
              <p:nvPr/>
            </p:nvGrpSpPr>
            <p:grpSpPr bwMode="auto">
              <a:xfrm>
                <a:off x="3024" y="2016"/>
                <a:ext cx="1104" cy="336"/>
                <a:chOff x="3024" y="2016"/>
                <a:chExt cx="1104" cy="336"/>
              </a:xfrm>
            </p:grpSpPr>
            <p:sp>
              <p:nvSpPr>
                <p:cNvPr id="8234" name="Rectangle 70"/>
                <p:cNvSpPr>
                  <a:spLocks noChangeArrowheads="1"/>
                </p:cNvSpPr>
                <p:nvPr/>
              </p:nvSpPr>
              <p:spPr bwMode="auto">
                <a:xfrm>
                  <a:off x="3024" y="2016"/>
                  <a:ext cx="1104" cy="33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35" name="Rectangle 71"/>
                <p:cNvSpPr>
                  <a:spLocks noChangeArrowheads="1"/>
                </p:cNvSpPr>
                <p:nvPr/>
              </p:nvSpPr>
              <p:spPr bwMode="auto">
                <a:xfrm>
                  <a:off x="3072" y="2064"/>
                  <a:ext cx="192" cy="240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36" name="Rectangle 72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624" cy="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82550" tIns="41275" rIns="82550" bIns="41275">
                  <a:spAutoFit/>
                </a:bodyPr>
                <a:lstStyle/>
                <a:p>
                  <a:pPr algn="ctr" defTabSz="946394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User_A</a:t>
                  </a:r>
                </a:p>
              </p:txBody>
            </p:sp>
          </p:grpSp>
          <p:sp>
            <p:nvSpPr>
              <p:cNvPr id="8209" name="Line 73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8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0" name="Rectangle 74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52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2550" tIns="41275" rIns="82550" bIns="41275">
                <a:spAutoFit/>
              </a:bodyPr>
              <a:lstStyle/>
              <a:p>
                <a:pPr algn="ctr" defTabSz="946394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User_D</a:t>
                </a:r>
              </a:p>
            </p:txBody>
          </p:sp>
          <p:sp>
            <p:nvSpPr>
              <p:cNvPr id="8211" name="Rectangle 75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86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2550" tIns="41275" rIns="82550" bIns="41275">
                <a:spAutoFit/>
              </a:bodyPr>
              <a:lstStyle/>
              <a:p>
                <a:pPr algn="ctr" defTabSz="946394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Database_3</a:t>
                </a:r>
              </a:p>
            </p:txBody>
          </p:sp>
          <p:sp>
            <p:nvSpPr>
              <p:cNvPr id="8212" name="Line 76"/>
              <p:cNvSpPr>
                <a:spLocks noChangeShapeType="1"/>
              </p:cNvSpPr>
              <p:nvPr/>
            </p:nvSpPr>
            <p:spPr bwMode="auto">
              <a:xfrm>
                <a:off x="3543" y="187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3" name="Line 77"/>
              <p:cNvSpPr>
                <a:spLocks noChangeShapeType="1"/>
              </p:cNvSpPr>
              <p:nvPr/>
            </p:nvSpPr>
            <p:spPr bwMode="auto">
              <a:xfrm>
                <a:off x="2197" y="1296"/>
                <a:ext cx="0" cy="1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4" name="Line 78"/>
              <p:cNvSpPr>
                <a:spLocks noChangeShapeType="1"/>
              </p:cNvSpPr>
              <p:nvPr/>
            </p:nvSpPr>
            <p:spPr bwMode="auto">
              <a:xfrm>
                <a:off x="4512" y="18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5" name="Line 79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6" name="Line 80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7" name="Line 81"/>
              <p:cNvSpPr>
                <a:spLocks noChangeShapeType="1"/>
              </p:cNvSpPr>
              <p:nvPr/>
            </p:nvSpPr>
            <p:spPr bwMode="auto">
              <a:xfrm>
                <a:off x="3936" y="2448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82"/>
              <p:cNvGrpSpPr>
                <a:grpSpLocks/>
              </p:cNvGrpSpPr>
              <p:nvPr/>
            </p:nvGrpSpPr>
            <p:grpSpPr bwMode="auto">
              <a:xfrm>
                <a:off x="3600" y="2544"/>
                <a:ext cx="672" cy="384"/>
                <a:chOff x="4032" y="2448"/>
                <a:chExt cx="672" cy="384"/>
              </a:xfrm>
            </p:grpSpPr>
            <p:sp>
              <p:nvSpPr>
                <p:cNvPr id="8231" name="Rectangle 83"/>
                <p:cNvSpPr>
                  <a:spLocks noChangeArrowheads="1"/>
                </p:cNvSpPr>
                <p:nvPr/>
              </p:nvSpPr>
              <p:spPr bwMode="auto">
                <a:xfrm>
                  <a:off x="4032" y="2448"/>
                  <a:ext cx="672" cy="3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32" name="Rectangle 84"/>
                <p:cNvSpPr>
                  <a:spLocks noChangeArrowheads="1"/>
                </p:cNvSpPr>
                <p:nvPr/>
              </p:nvSpPr>
              <p:spPr bwMode="auto">
                <a:xfrm>
                  <a:off x="4080" y="2472"/>
                  <a:ext cx="576" cy="264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33" name="Rectangle 85"/>
                <p:cNvSpPr>
                  <a:spLocks noChangeArrowheads="1"/>
                </p:cNvSpPr>
                <p:nvPr/>
              </p:nvSpPr>
              <p:spPr bwMode="auto">
                <a:xfrm>
                  <a:off x="4128" y="2496"/>
                  <a:ext cx="527" cy="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82550" tIns="41275" rIns="82550" bIns="41275">
                  <a:spAutoFit/>
                </a:bodyPr>
                <a:lstStyle/>
                <a:p>
                  <a:pPr algn="ctr" defTabSz="946394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User_C </a:t>
                  </a:r>
                </a:p>
              </p:txBody>
            </p:sp>
          </p:grpSp>
          <p:grpSp>
            <p:nvGrpSpPr>
              <p:cNvPr id="9" name="Group 86"/>
              <p:cNvGrpSpPr>
                <a:grpSpLocks/>
              </p:cNvGrpSpPr>
              <p:nvPr/>
            </p:nvGrpSpPr>
            <p:grpSpPr bwMode="auto">
              <a:xfrm>
                <a:off x="2784" y="2544"/>
                <a:ext cx="672" cy="384"/>
                <a:chOff x="1248" y="2448"/>
                <a:chExt cx="672" cy="384"/>
              </a:xfrm>
            </p:grpSpPr>
            <p:sp>
              <p:nvSpPr>
                <p:cNvPr id="8228" name="Rectangle 87"/>
                <p:cNvSpPr>
                  <a:spLocks noChangeArrowheads="1"/>
                </p:cNvSpPr>
                <p:nvPr/>
              </p:nvSpPr>
              <p:spPr bwMode="auto">
                <a:xfrm>
                  <a:off x="1248" y="2448"/>
                  <a:ext cx="672" cy="3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29" name="Rectangle 88"/>
                <p:cNvSpPr>
                  <a:spLocks noChangeArrowheads="1"/>
                </p:cNvSpPr>
                <p:nvPr/>
              </p:nvSpPr>
              <p:spPr bwMode="auto">
                <a:xfrm>
                  <a:off x="1296" y="2472"/>
                  <a:ext cx="576" cy="226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30" name="Rectangle 89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527" cy="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82550" tIns="41275" rIns="82550" bIns="41275">
                  <a:spAutoFit/>
                </a:bodyPr>
                <a:lstStyle/>
                <a:p>
                  <a:pPr algn="ctr" defTabSz="946394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User_B </a:t>
                  </a:r>
                </a:p>
              </p:txBody>
            </p:sp>
          </p:grpSp>
          <p:sp>
            <p:nvSpPr>
              <p:cNvPr id="8220" name="Line 90"/>
              <p:cNvSpPr>
                <a:spLocks noChangeShapeType="1"/>
              </p:cNvSpPr>
              <p:nvPr/>
            </p:nvSpPr>
            <p:spPr bwMode="auto">
              <a:xfrm>
                <a:off x="2448" y="18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Line 91"/>
              <p:cNvSpPr>
                <a:spLocks noChangeShapeType="1"/>
              </p:cNvSpPr>
              <p:nvPr/>
            </p:nvSpPr>
            <p:spPr bwMode="auto">
              <a:xfrm>
                <a:off x="2194" y="172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92"/>
              <p:cNvGrpSpPr>
                <a:grpSpLocks/>
              </p:cNvGrpSpPr>
              <p:nvPr/>
            </p:nvGrpSpPr>
            <p:grpSpPr bwMode="auto">
              <a:xfrm>
                <a:off x="1056" y="2016"/>
                <a:ext cx="912" cy="898"/>
                <a:chOff x="1056" y="2016"/>
                <a:chExt cx="912" cy="898"/>
              </a:xfrm>
            </p:grpSpPr>
            <p:sp>
              <p:nvSpPr>
                <p:cNvPr id="8225" name="Rectangle 93"/>
                <p:cNvSpPr>
                  <a:spLocks noChangeArrowheads="1"/>
                </p:cNvSpPr>
                <p:nvPr/>
              </p:nvSpPr>
              <p:spPr bwMode="auto">
                <a:xfrm>
                  <a:off x="1056" y="2016"/>
                  <a:ext cx="912" cy="89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26" name="Rectangle 94"/>
                <p:cNvSpPr>
                  <a:spLocks noChangeArrowheads="1"/>
                </p:cNvSpPr>
                <p:nvPr/>
              </p:nvSpPr>
              <p:spPr bwMode="auto">
                <a:xfrm>
                  <a:off x="1104" y="2032"/>
                  <a:ext cx="816" cy="464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27" name="Rectangle 95"/>
                <p:cNvSpPr>
                  <a:spLocks noChangeArrowheads="1"/>
                </p:cNvSpPr>
                <p:nvPr/>
              </p:nvSpPr>
              <p:spPr bwMode="auto">
                <a:xfrm>
                  <a:off x="1104" y="2261"/>
                  <a:ext cx="816" cy="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82550" tIns="41275" rIns="82550" bIns="41275">
                  <a:spAutoFit/>
                </a:bodyPr>
                <a:lstStyle/>
                <a:p>
                  <a:pPr algn="ctr" defTabSz="946394">
                    <a:spcBef>
                      <a:spcPct val="50000"/>
                    </a:spcBef>
                  </a:pPr>
                  <a:r>
                    <a:rPr lang="en-US" altLang="zh-CN">
                      <a:ea typeface="宋体" charset="-122"/>
                    </a:rPr>
                    <a:t>Database_2</a:t>
                  </a:r>
                </a:p>
              </p:txBody>
            </p:sp>
          </p:grpSp>
          <p:sp>
            <p:nvSpPr>
              <p:cNvPr id="8223" name="Line 96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4" name="Line 97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98"/>
            <p:cNvGrpSpPr>
              <a:grpSpLocks/>
            </p:cNvGrpSpPr>
            <p:nvPr/>
          </p:nvGrpSpPr>
          <p:grpSpPr bwMode="auto">
            <a:xfrm>
              <a:off x="3600" y="720"/>
              <a:ext cx="2112" cy="816"/>
              <a:chOff x="3648" y="720"/>
              <a:chExt cx="2112" cy="816"/>
            </a:xfrm>
          </p:grpSpPr>
          <p:sp>
            <p:nvSpPr>
              <p:cNvPr id="8199" name="Rectangle 99"/>
              <p:cNvSpPr>
                <a:spLocks noChangeArrowheads="1"/>
              </p:cNvSpPr>
              <p:nvPr/>
            </p:nvSpPr>
            <p:spPr bwMode="auto">
              <a:xfrm>
                <a:off x="3648" y="720"/>
                <a:ext cx="2112" cy="81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0" name="Rectangle 100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164" cy="156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1" name="Rectangle 101"/>
              <p:cNvSpPr>
                <a:spLocks noChangeArrowheads="1"/>
              </p:cNvSpPr>
              <p:nvPr/>
            </p:nvSpPr>
            <p:spPr bwMode="auto">
              <a:xfrm>
                <a:off x="4128" y="768"/>
                <a:ext cx="1632" cy="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45000"/>
                  </a:spcBef>
                </a:pPr>
                <a:r>
                  <a:rPr lang="en-US" altLang="zh-CN" sz="1500">
                    <a:ea typeface="宋体" charset="-122"/>
                  </a:rPr>
                  <a:t>Maximum Perm Space - available but not yet assigned </a:t>
                </a:r>
              </a:p>
              <a:p>
                <a:pPr>
                  <a:spcBef>
                    <a:spcPct val="45000"/>
                  </a:spcBef>
                </a:pPr>
                <a:r>
                  <a:rPr lang="en-US" altLang="zh-CN" sz="1500">
                    <a:ea typeface="宋体" charset="-122"/>
                  </a:rPr>
                  <a:t>Current Perm Space - contains tables, stored procedures, UDFs</a:t>
                </a:r>
              </a:p>
              <a:p>
                <a:pPr>
                  <a:spcBef>
                    <a:spcPct val="45000"/>
                  </a:spcBef>
                </a:pPr>
                <a:r>
                  <a:rPr lang="en-US" altLang="zh-CN" sz="1500">
                    <a:ea typeface="宋体" charset="-122"/>
                  </a:rPr>
                  <a:t>No Perm Space</a:t>
                </a:r>
              </a:p>
            </p:txBody>
          </p:sp>
          <p:sp>
            <p:nvSpPr>
              <p:cNvPr id="8202" name="Rectangle 102"/>
              <p:cNvSpPr>
                <a:spLocks noChangeArrowheads="1"/>
              </p:cNvSpPr>
              <p:nvPr/>
            </p:nvSpPr>
            <p:spPr bwMode="auto">
              <a:xfrm>
                <a:off x="3648" y="1344"/>
                <a:ext cx="4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500">
                    <a:ea typeface="宋体" charset="-122"/>
                  </a:rPr>
                  <a:t>No Box</a:t>
                </a:r>
              </a:p>
            </p:txBody>
          </p:sp>
          <p:sp>
            <p:nvSpPr>
              <p:cNvPr id="8203" name="Rectangle 103"/>
              <p:cNvSpPr>
                <a:spLocks noChangeArrowheads="1"/>
              </p:cNvSpPr>
              <p:nvPr/>
            </p:nvSpPr>
            <p:spPr bwMode="auto">
              <a:xfrm>
                <a:off x="3792" y="816"/>
                <a:ext cx="174" cy="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8198" name="Rectangle 104"/>
            <p:cNvSpPr>
              <a:spLocks noChangeArrowheads="1"/>
            </p:cNvSpPr>
            <p:nvPr/>
          </p:nvSpPr>
          <p:spPr bwMode="auto">
            <a:xfrm>
              <a:off x="48" y="3214"/>
              <a:ext cx="4994" cy="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292448" indent="-292448" defTabSz="294480">
                <a:spcBef>
                  <a:spcPct val="1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A new database or user must be created from an existing database or user.</a:t>
              </a:r>
            </a:p>
            <a:p>
              <a:pPr marL="292448" indent="-292448" defTabSz="294480">
                <a:spcBef>
                  <a:spcPct val="1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All Perm space specifications are subtracted from the immediate owner or parent.</a:t>
              </a:r>
            </a:p>
            <a:p>
              <a:pPr marL="292448" indent="-292448" defTabSz="294480">
                <a:spcBef>
                  <a:spcPct val="10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Perm space is a zero sum game – the total of all Perm Space allocations must equal the total amount of disk space available to Teradata.</a:t>
              </a:r>
            </a:p>
            <a:p>
              <a:pPr marL="292448" indent="-292448" defTabSz="294480">
                <a:spcBef>
                  <a:spcPct val="1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Perm space is only used for tables, join/hash indexes, stored procedures, and UDFs.</a:t>
              </a:r>
            </a:p>
            <a:p>
              <a:pPr marL="292448" indent="-292448" defTabSz="294480">
                <a:spcBef>
                  <a:spcPct val="10000"/>
                </a:spcBef>
                <a:buSzPct val="120000"/>
                <a:buFontTx/>
                <a:buChar char="•"/>
              </a:pPr>
              <a:r>
                <a:rPr lang="en-US" altLang="zh-CN">
                  <a:ea typeface="宋体" charset="-122"/>
                </a:rPr>
                <a:t>Perm space currently unused is available to be used as Spool or Temp space.</a:t>
              </a:r>
            </a:p>
          </p:txBody>
        </p:sp>
      </p:grpSp>
      <p:sp>
        <p:nvSpPr>
          <p:cNvPr id="54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32000" y="17825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Example of a System Hierarchy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1406902"/>
            <a:ext cx="11684000" cy="6812163"/>
            <a:chOff x="96" y="734"/>
            <a:chExt cx="5520" cy="3554"/>
          </a:xfrm>
        </p:grpSpPr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96" y="1776"/>
              <a:ext cx="1728" cy="115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300">
                  <a:ea typeface="宋体" charset="-122"/>
                </a:rPr>
                <a:t>A User and/or a Database may be given PERM space.  </a:t>
              </a:r>
            </a:p>
            <a:p>
              <a:endParaRPr lang="en-US" altLang="zh-CN" sz="2300">
                <a:ea typeface="宋体" charset="-122"/>
              </a:endParaRPr>
            </a:p>
            <a:p>
              <a:r>
                <a:rPr lang="en-US" altLang="zh-CN" sz="2300">
                  <a:ea typeface="宋体" charset="-122"/>
                </a:rPr>
                <a:t>In this example, Mark and Tom have no PERM space, but Susan does.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72" y="734"/>
              <a:ext cx="3744" cy="3554"/>
              <a:chOff x="1872" y="734"/>
              <a:chExt cx="3744" cy="3554"/>
            </a:xfrm>
          </p:grpSpPr>
          <p:sp>
            <p:nvSpPr>
              <p:cNvPr id="9222" name="Text Box 6"/>
              <p:cNvSpPr txBox="1">
                <a:spLocks noChangeArrowheads="1"/>
              </p:cNvSpPr>
              <p:nvPr/>
            </p:nvSpPr>
            <p:spPr bwMode="auto">
              <a:xfrm>
                <a:off x="2712" y="3951"/>
                <a:ext cx="2256" cy="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8000"/>
                    </a:solidFill>
                    <a:ea typeface="宋体" charset="-122"/>
                  </a:rPr>
                  <a:t>Users may use views and macros to access the actual tables. </a:t>
                </a: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872" y="734"/>
                <a:ext cx="3744" cy="3073"/>
                <a:chOff x="1872" y="734"/>
                <a:chExt cx="3744" cy="3073"/>
              </a:xfrm>
            </p:grpSpPr>
            <p:sp>
              <p:nvSpPr>
                <p:cNvPr id="92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72" y="2880"/>
                  <a:ext cx="387" cy="202"/>
                </a:xfrm>
                <a:prstGeom prst="rect">
                  <a:avLst/>
                </a:prstGeom>
                <a:solidFill>
                  <a:schemeClr val="bg1"/>
                </a:solidFill>
                <a:ln w="19050" cap="rnd">
                  <a:noFill/>
                  <a:prstDash val="sysDot"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宋体" charset="-122"/>
                    </a:rPr>
                    <a:t>Mark</a:t>
                  </a:r>
                </a:p>
              </p:txBody>
            </p:sp>
            <p:sp>
              <p:nvSpPr>
                <p:cNvPr id="922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012" y="1725"/>
                  <a:ext cx="1249" cy="28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宋体" charset="-122"/>
                    </a:rPr>
                    <a:t>Customer_Service</a:t>
                  </a:r>
                  <a:endParaRPr lang="en-US" altLang="zh-CN" sz="1500">
                    <a:ea typeface="宋体" charset="-122"/>
                  </a:endParaRPr>
                </a:p>
              </p:txBody>
            </p:sp>
            <p:sp>
              <p:nvSpPr>
                <p:cNvPr id="9226" name="Line 10"/>
                <p:cNvSpPr>
                  <a:spLocks noChangeShapeType="1"/>
                </p:cNvSpPr>
                <p:nvPr/>
              </p:nvSpPr>
              <p:spPr bwMode="auto">
                <a:xfrm>
                  <a:off x="3600" y="2021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7" name="Line 11"/>
                <p:cNvSpPr>
                  <a:spLocks noChangeShapeType="1"/>
                </p:cNvSpPr>
                <p:nvPr/>
              </p:nvSpPr>
              <p:spPr bwMode="auto">
                <a:xfrm>
                  <a:off x="2544" y="2253"/>
                  <a:ext cx="30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544" y="225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40" y="1245"/>
                  <a:ext cx="503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SysDBA</a:t>
                  </a:r>
                </a:p>
              </p:txBody>
            </p:sp>
            <p:sp>
              <p:nvSpPr>
                <p:cNvPr id="9230" name="Line 14"/>
                <p:cNvSpPr>
                  <a:spLocks noChangeShapeType="1"/>
                </p:cNvSpPr>
                <p:nvPr/>
              </p:nvSpPr>
              <p:spPr bwMode="auto">
                <a:xfrm>
                  <a:off x="4656" y="1437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3600" y="1581"/>
                  <a:ext cx="19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3600" y="1581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40" y="734"/>
                  <a:ext cx="402" cy="22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宋体" charset="-122"/>
                    </a:rPr>
                    <a:t>DBC</a:t>
                  </a:r>
                </a:p>
              </p:txBody>
            </p:sp>
            <p:sp>
              <p:nvSpPr>
                <p:cNvPr id="9234" name="Line 18"/>
                <p:cNvSpPr>
                  <a:spLocks noChangeShapeType="1"/>
                </p:cNvSpPr>
                <p:nvPr/>
              </p:nvSpPr>
              <p:spPr bwMode="auto">
                <a:xfrm>
                  <a:off x="3732" y="957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5" name="Line 19"/>
                <p:cNvSpPr>
                  <a:spLocks noChangeShapeType="1"/>
                </p:cNvSpPr>
                <p:nvPr/>
              </p:nvSpPr>
              <p:spPr bwMode="auto">
                <a:xfrm>
                  <a:off x="2256" y="1101"/>
                  <a:ext cx="30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6" name="Line 20"/>
                <p:cNvSpPr>
                  <a:spLocks noChangeShapeType="1"/>
                </p:cNvSpPr>
                <p:nvPr/>
              </p:nvSpPr>
              <p:spPr bwMode="auto">
                <a:xfrm>
                  <a:off x="4656" y="1101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72" y="1245"/>
                  <a:ext cx="722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CrashDumps</a:t>
                  </a:r>
                </a:p>
              </p:txBody>
            </p:sp>
            <p:sp>
              <p:nvSpPr>
                <p:cNvPr id="9238" name="Line 22"/>
                <p:cNvSpPr>
                  <a:spLocks noChangeShapeType="1"/>
                </p:cNvSpPr>
                <p:nvPr/>
              </p:nvSpPr>
              <p:spPr bwMode="auto">
                <a:xfrm>
                  <a:off x="2256" y="1101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796" y="1245"/>
                  <a:ext cx="595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SysAdmin</a:t>
                  </a:r>
                </a:p>
              </p:txBody>
            </p:sp>
            <p:sp>
              <p:nvSpPr>
                <p:cNvPr id="9240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101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997" y="1245"/>
                  <a:ext cx="589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SystemFE</a:t>
                  </a:r>
                </a:p>
              </p:txBody>
            </p:sp>
            <p:sp>
              <p:nvSpPr>
                <p:cNvPr id="9242" name="Line 26"/>
                <p:cNvSpPr>
                  <a:spLocks noChangeShapeType="1"/>
                </p:cNvSpPr>
                <p:nvPr/>
              </p:nvSpPr>
              <p:spPr bwMode="auto">
                <a:xfrm>
                  <a:off x="5280" y="1101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3" name="AutoShape 27"/>
                <p:cNvSpPr>
                  <a:spLocks noChangeArrowheads="1"/>
                </p:cNvSpPr>
                <p:nvPr/>
              </p:nvSpPr>
              <p:spPr bwMode="auto">
                <a:xfrm>
                  <a:off x="2520" y="3519"/>
                  <a:ext cx="1296" cy="288"/>
                </a:xfrm>
                <a:prstGeom prst="curvedUpArrow">
                  <a:avLst>
                    <a:gd name="adj1" fmla="val 40354"/>
                    <a:gd name="adj2" fmla="val 85604"/>
                    <a:gd name="adj3" fmla="val 39583"/>
                  </a:avLst>
                </a:prstGeom>
                <a:solidFill>
                  <a:schemeClr val="accent1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244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2253"/>
                  <a:ext cx="0" cy="11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360" y="2400"/>
                  <a:ext cx="715" cy="996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solidFill>
                        <a:srgbClr val="0033CC"/>
                      </a:solidFill>
                      <a:ea typeface="宋体" charset="-122"/>
                    </a:rPr>
                    <a:t>CS_View_Mac</a:t>
                  </a:r>
                  <a:endParaRPr lang="en-US" altLang="zh-CN">
                    <a:ea typeface="宋体" charset="-122"/>
                  </a:endParaRPr>
                </a:p>
                <a:p>
                  <a:pPr algn="ctr"/>
                  <a:endParaRPr lang="en-US" altLang="zh-CN" sz="1500">
                    <a:ea typeface="宋体" charset="-122"/>
                  </a:endParaRPr>
                </a:p>
                <a:p>
                  <a:pPr algn="ctr"/>
                  <a:r>
                    <a:rPr lang="en-US" altLang="zh-CN">
                      <a:ea typeface="宋体" charset="-122"/>
                    </a:rPr>
                    <a:t>View_1</a:t>
                  </a:r>
                </a:p>
                <a:p>
                  <a:pPr algn="ctr"/>
                  <a:r>
                    <a:rPr lang="en-US" altLang="zh-CN">
                      <a:ea typeface="宋体" charset="-122"/>
                    </a:rPr>
                    <a:t>View_2</a:t>
                  </a:r>
                </a:p>
                <a:p>
                  <a:pPr algn="ctr"/>
                  <a:endParaRPr lang="en-US" altLang="zh-CN" sz="1300">
                    <a:ea typeface="宋体" charset="-122"/>
                  </a:endParaRPr>
                </a:p>
                <a:p>
                  <a:pPr algn="ctr"/>
                  <a:r>
                    <a:rPr lang="en-US" altLang="zh-CN">
                      <a:ea typeface="宋体" charset="-122"/>
                    </a:rPr>
                    <a:t>Macro_1</a:t>
                  </a:r>
                </a:p>
                <a:p>
                  <a:pPr algn="ctr"/>
                  <a:r>
                    <a:rPr lang="en-US" altLang="zh-CN">
                      <a:ea typeface="宋体" charset="-122"/>
                    </a:rPr>
                    <a:t>Macro_2</a:t>
                  </a:r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auto">
                <a:xfrm>
                  <a:off x="3336" y="2367"/>
                  <a:ext cx="1056" cy="104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4584" y="2367"/>
                  <a:ext cx="1008" cy="1041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248" name="Line 32"/>
                <p:cNvSpPr>
                  <a:spLocks noChangeShapeType="1"/>
                </p:cNvSpPr>
                <p:nvPr/>
              </p:nvSpPr>
              <p:spPr bwMode="auto">
                <a:xfrm>
                  <a:off x="5088" y="2253"/>
                  <a:ext cx="0" cy="11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56" y="2400"/>
                  <a:ext cx="864" cy="915"/>
                </a:xfrm>
                <a:prstGeom prst="rect">
                  <a:avLst/>
                </a:prstGeom>
                <a:solidFill>
                  <a:srgbClr val="FFFF00"/>
                </a:solidFill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>
                      <a:solidFill>
                        <a:srgbClr val="0033CC"/>
                      </a:solidFill>
                      <a:ea typeface="宋体" charset="-122"/>
                    </a:rPr>
                    <a:t>CS_Tables</a:t>
                  </a:r>
                  <a:endParaRPr lang="en-US" altLang="zh-CN">
                    <a:ea typeface="宋体" charset="-122"/>
                  </a:endParaRPr>
                </a:p>
                <a:p>
                  <a:pPr algn="ctr"/>
                  <a:endParaRPr lang="en-US" altLang="zh-CN">
                    <a:ea typeface="宋体" charset="-122"/>
                  </a:endParaRPr>
                </a:p>
                <a:p>
                  <a:pPr algn="ctr"/>
                  <a:r>
                    <a:rPr lang="en-US" altLang="zh-CN">
                      <a:ea typeface="宋体" charset="-122"/>
                    </a:rPr>
                    <a:t>Table_1</a:t>
                  </a:r>
                </a:p>
                <a:p>
                  <a:pPr algn="ctr"/>
                  <a:r>
                    <a:rPr lang="en-US" altLang="zh-CN">
                      <a:ea typeface="宋体" charset="-122"/>
                    </a:rPr>
                    <a:t>Table_2</a:t>
                  </a:r>
                </a:p>
                <a:p>
                  <a:pPr algn="ctr"/>
                  <a:r>
                    <a:rPr lang="en-US" altLang="zh-CN">
                      <a:ea typeface="宋体" charset="-122"/>
                    </a:rPr>
                    <a:t>Table_3</a:t>
                  </a:r>
                </a:p>
                <a:p>
                  <a:pPr algn="ctr"/>
                  <a:r>
                    <a:rPr lang="en-US" altLang="zh-CN">
                      <a:ea typeface="宋体" charset="-122"/>
                    </a:rPr>
                    <a:t>Table_4</a:t>
                  </a:r>
                </a:p>
              </p:txBody>
            </p:sp>
            <p:sp>
              <p:nvSpPr>
                <p:cNvPr id="925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000" y="1245"/>
                  <a:ext cx="759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Sys_Calendar</a:t>
                  </a:r>
                </a:p>
              </p:txBody>
            </p:sp>
            <p:sp>
              <p:nvSpPr>
                <p:cNvPr id="9251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101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2" name="Line 36"/>
                <p:cNvSpPr>
                  <a:spLocks noChangeShapeType="1"/>
                </p:cNvSpPr>
                <p:nvPr/>
              </p:nvSpPr>
              <p:spPr bwMode="auto">
                <a:xfrm>
                  <a:off x="2064" y="273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3" name="Line 37"/>
                <p:cNvSpPr>
                  <a:spLocks noChangeShapeType="1"/>
                </p:cNvSpPr>
                <p:nvPr/>
              </p:nvSpPr>
              <p:spPr bwMode="auto">
                <a:xfrm>
                  <a:off x="2544" y="2592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4" name="Line 38"/>
                <p:cNvSpPr>
                  <a:spLocks noChangeShapeType="1"/>
                </p:cNvSpPr>
                <p:nvPr/>
              </p:nvSpPr>
              <p:spPr bwMode="auto">
                <a:xfrm>
                  <a:off x="2976" y="273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5" name="Line 39"/>
                <p:cNvSpPr>
                  <a:spLocks noChangeShapeType="1"/>
                </p:cNvSpPr>
                <p:nvPr/>
              </p:nvSpPr>
              <p:spPr bwMode="auto">
                <a:xfrm>
                  <a:off x="2064" y="273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6" name="AutoShape 40"/>
                <p:cNvSpPr>
                  <a:spLocks noChangeArrowheads="1"/>
                </p:cNvSpPr>
                <p:nvPr/>
              </p:nvSpPr>
              <p:spPr bwMode="auto">
                <a:xfrm>
                  <a:off x="4008" y="3519"/>
                  <a:ext cx="1296" cy="288"/>
                </a:xfrm>
                <a:prstGeom prst="curvedUpArrow">
                  <a:avLst>
                    <a:gd name="adj1" fmla="val 40354"/>
                    <a:gd name="adj2" fmla="val 85604"/>
                    <a:gd name="adj3" fmla="val 39583"/>
                  </a:avLst>
                </a:prstGeom>
                <a:solidFill>
                  <a:schemeClr val="accent1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" name="Group 41"/>
                <p:cNvGrpSpPr>
                  <a:grpSpLocks/>
                </p:cNvGrpSpPr>
                <p:nvPr/>
              </p:nvGrpSpPr>
              <p:grpSpPr bwMode="auto">
                <a:xfrm>
                  <a:off x="2784" y="2880"/>
                  <a:ext cx="425" cy="432"/>
                  <a:chOff x="2839" y="2898"/>
                  <a:chExt cx="425" cy="432"/>
                </a:xfrm>
              </p:grpSpPr>
              <p:sp>
                <p:nvSpPr>
                  <p:cNvPr id="926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856" y="2898"/>
                    <a:ext cx="408" cy="432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26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9" y="2916"/>
                    <a:ext cx="347" cy="193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>
                        <a:ea typeface="宋体" charset="-122"/>
                      </a:rPr>
                      <a:t>Susan</a:t>
                    </a:r>
                  </a:p>
                </p:txBody>
              </p:sp>
            </p:grpSp>
            <p:sp>
              <p:nvSpPr>
                <p:cNvPr id="925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628" y="1245"/>
                  <a:ext cx="339" cy="1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 sz="1500">
                      <a:ea typeface="宋体" charset="-122"/>
                    </a:rPr>
                    <a:t>QCD</a:t>
                  </a:r>
                </a:p>
              </p:txBody>
            </p:sp>
            <p:sp>
              <p:nvSpPr>
                <p:cNvPr id="9259" name="Line 45"/>
                <p:cNvSpPr>
                  <a:spLocks noChangeShapeType="1"/>
                </p:cNvSpPr>
                <p:nvPr/>
              </p:nvSpPr>
              <p:spPr bwMode="auto">
                <a:xfrm>
                  <a:off x="2784" y="1101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064" y="2397"/>
                  <a:ext cx="960" cy="2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宋体" charset="-122"/>
                    </a:rPr>
                    <a:t>CS_Users</a:t>
                  </a:r>
                </a:p>
              </p:txBody>
            </p:sp>
            <p:sp>
              <p:nvSpPr>
                <p:cNvPr id="926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352" y="2880"/>
                  <a:ext cx="362" cy="202"/>
                </a:xfrm>
                <a:prstGeom prst="rect">
                  <a:avLst/>
                </a:prstGeom>
                <a:solidFill>
                  <a:schemeClr val="bg1"/>
                </a:solidFill>
                <a:ln w="19050" cap="rnd">
                  <a:noFill/>
                  <a:prstDash val="sysDot"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宋体" charset="-122"/>
                    </a:rPr>
                    <a:t>Tom</a:t>
                  </a:r>
                </a:p>
              </p:txBody>
            </p:sp>
          </p:grpSp>
        </p:grpSp>
      </p:grpSp>
      <p:sp>
        <p:nvSpPr>
          <p:cNvPr id="4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51255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032000" y="184009"/>
            <a:ext cx="9652000" cy="1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6979" tIns="58490" rIns="116979" bIns="58490" anchor="ctr"/>
          <a:lstStyle/>
          <a:p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Permanent Space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03200" y="1472071"/>
            <a:ext cx="11988800" cy="6286970"/>
            <a:chOff x="96" y="768"/>
            <a:chExt cx="5664" cy="3280"/>
          </a:xfrm>
        </p:grpSpPr>
        <p:sp>
          <p:nvSpPr>
            <p:cNvPr id="10244" name="Text Box 65"/>
            <p:cNvSpPr txBox="1">
              <a:spLocks noChangeArrowheads="1"/>
            </p:cNvSpPr>
            <p:nvPr/>
          </p:nvSpPr>
          <p:spPr bwMode="auto">
            <a:xfrm>
              <a:off x="1104" y="768"/>
              <a:ext cx="3840" cy="337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90989" algn="l"/>
                </a:tabLst>
              </a:pP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CREATE DATABASE </a:t>
              </a:r>
              <a:r>
                <a:rPr lang="en-US" altLang="zh-CN">
                  <a:solidFill>
                    <a:srgbClr val="CC3300"/>
                  </a:solidFill>
                  <a:ea typeface="宋体" charset="-122"/>
                </a:rPr>
                <a:t>CS_Tables</a:t>
              </a: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 FROM </a:t>
              </a:r>
              <a:r>
                <a:rPr lang="en-US" altLang="zh-CN">
                  <a:solidFill>
                    <a:srgbClr val="CC3300"/>
                  </a:solidFill>
                  <a:ea typeface="宋体" charset="-122"/>
                </a:rPr>
                <a:t>Customer_Service</a:t>
              </a: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 </a:t>
              </a:r>
            </a:p>
            <a:p>
              <a:pPr>
                <a:tabLst>
                  <a:tab pos="590989" algn="l"/>
                </a:tabLst>
              </a:pPr>
              <a:r>
                <a:rPr lang="en-US" altLang="zh-CN">
                  <a:solidFill>
                    <a:srgbClr val="000099"/>
                  </a:solidFill>
                  <a:ea typeface="宋体" charset="-122"/>
                </a:rPr>
                <a:t>	AS PERMANENT = 100e9 BYTES, ...</a:t>
              </a:r>
            </a:p>
          </p:txBody>
        </p:sp>
        <p:sp>
          <p:nvSpPr>
            <p:cNvPr id="10245" name="Text Box 123"/>
            <p:cNvSpPr txBox="1">
              <a:spLocks noChangeArrowheads="1"/>
            </p:cNvSpPr>
            <p:nvPr/>
          </p:nvSpPr>
          <p:spPr bwMode="auto">
            <a:xfrm>
              <a:off x="96" y="1536"/>
              <a:ext cx="624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Perm Space Limit per AMP</a:t>
              </a:r>
            </a:p>
          </p:txBody>
        </p:sp>
        <p:sp>
          <p:nvSpPr>
            <p:cNvPr id="10246" name="Text Box 124"/>
            <p:cNvSpPr txBox="1">
              <a:spLocks noChangeArrowheads="1"/>
            </p:cNvSpPr>
            <p:nvPr/>
          </p:nvSpPr>
          <p:spPr bwMode="auto">
            <a:xfrm>
              <a:off x="96" y="2410"/>
              <a:ext cx="5664" cy="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63530" indent="-36353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Table rows, index subtable rows, join indexes, hash indexes, stored procedures, and  UDFs use Perm space.</a:t>
              </a:r>
              <a:endParaRPr lang="en-US" altLang="zh-CN">
                <a:ea typeface="宋体" charset="-122"/>
              </a:endParaRPr>
            </a:p>
            <a:p>
              <a:pPr marL="363530" indent="-36353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Fallback protection uses twice the Perm space of No Fallback.</a:t>
              </a:r>
            </a:p>
            <a:p>
              <a:pPr marL="363530" indent="-36353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Perm space is deducted from the owner’s database space.</a:t>
              </a:r>
            </a:p>
            <a:p>
              <a:pPr marL="363530" indent="-36353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Disk space is not reserved ahead of time, but is available on demand.</a:t>
              </a:r>
            </a:p>
            <a:p>
              <a:pPr marL="363530" indent="-36353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Perm space is defined globally for a database.</a:t>
              </a:r>
            </a:p>
            <a:p>
              <a:pPr marL="363530" indent="-36353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Perm space can be dynamically modified.</a:t>
              </a:r>
            </a:p>
            <a:p>
              <a:pPr marL="363530" indent="-36353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0000CC"/>
                  </a:solidFill>
                  <a:ea typeface="宋体" charset="-122"/>
                </a:rPr>
                <a:t>The global limit divided by the number of AMPs is the per/AMP limit.</a:t>
              </a:r>
            </a:p>
            <a:p>
              <a:pPr marL="363530" indent="-36353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CC0000"/>
                  </a:solidFill>
                  <a:ea typeface="宋体" charset="-122"/>
                </a:rPr>
                <a:t>The per/AMP limit cannot be exceeded.</a:t>
              </a:r>
            </a:p>
            <a:p>
              <a:pPr marL="363530" indent="-36353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Good data distribution is crucial to space management.</a:t>
              </a:r>
            </a:p>
          </p:txBody>
        </p:sp>
        <p:grpSp>
          <p:nvGrpSpPr>
            <p:cNvPr id="3" name="Group 139"/>
            <p:cNvGrpSpPr>
              <a:grpSpLocks/>
            </p:cNvGrpSpPr>
            <p:nvPr/>
          </p:nvGrpSpPr>
          <p:grpSpPr bwMode="auto">
            <a:xfrm>
              <a:off x="816" y="1248"/>
              <a:ext cx="4362" cy="899"/>
              <a:chOff x="1104" y="1261"/>
              <a:chExt cx="4362" cy="899"/>
            </a:xfrm>
          </p:grpSpPr>
          <p:sp>
            <p:nvSpPr>
              <p:cNvPr id="10248" name="Line 67"/>
              <p:cNvSpPr>
                <a:spLocks noChangeShapeType="1"/>
              </p:cNvSpPr>
              <p:nvPr/>
            </p:nvSpPr>
            <p:spPr bwMode="auto">
              <a:xfrm>
                <a:off x="1776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1536" y="1597"/>
                <a:ext cx="462" cy="557"/>
                <a:chOff x="450" y="4416"/>
                <a:chExt cx="462" cy="557"/>
              </a:xfrm>
            </p:grpSpPr>
            <p:sp>
              <p:nvSpPr>
                <p:cNvPr id="10314" name="AutoShape 69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31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316" name="Line 71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7" name="Line 72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50" name="Text Box 73"/>
              <p:cNvSpPr txBox="1">
                <a:spLocks noChangeArrowheads="1"/>
              </p:cNvSpPr>
              <p:nvPr/>
            </p:nvSpPr>
            <p:spPr bwMode="auto">
              <a:xfrm>
                <a:off x="1584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0251" name="Line 74"/>
              <p:cNvSpPr>
                <a:spLocks noChangeShapeType="1"/>
              </p:cNvSpPr>
              <p:nvPr/>
            </p:nvSpPr>
            <p:spPr bwMode="auto">
              <a:xfrm>
                <a:off x="2208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968" y="1597"/>
                <a:ext cx="462" cy="557"/>
                <a:chOff x="450" y="4416"/>
                <a:chExt cx="462" cy="557"/>
              </a:xfrm>
            </p:grpSpPr>
            <p:sp>
              <p:nvSpPr>
                <p:cNvPr id="10310" name="AutoShape 76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311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312" name="Line 78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3" name="Line 79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53" name="Text Box 80"/>
              <p:cNvSpPr txBox="1">
                <a:spLocks noChangeArrowheads="1"/>
              </p:cNvSpPr>
              <p:nvPr/>
            </p:nvSpPr>
            <p:spPr bwMode="auto">
              <a:xfrm>
                <a:off x="2016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0254" name="Line 81"/>
              <p:cNvSpPr>
                <a:spLocks noChangeShapeType="1"/>
              </p:cNvSpPr>
              <p:nvPr/>
            </p:nvSpPr>
            <p:spPr bwMode="auto">
              <a:xfrm>
                <a:off x="2640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82"/>
              <p:cNvGrpSpPr>
                <a:grpSpLocks/>
              </p:cNvGrpSpPr>
              <p:nvPr/>
            </p:nvGrpSpPr>
            <p:grpSpPr bwMode="auto">
              <a:xfrm>
                <a:off x="2400" y="1597"/>
                <a:ext cx="462" cy="557"/>
                <a:chOff x="450" y="4416"/>
                <a:chExt cx="462" cy="557"/>
              </a:xfrm>
            </p:grpSpPr>
            <p:sp>
              <p:nvSpPr>
                <p:cNvPr id="10306" name="AutoShape 83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307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308" name="Line 85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9" name="Line 86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56" name="Text Box 87"/>
              <p:cNvSpPr txBox="1">
                <a:spLocks noChangeArrowheads="1"/>
              </p:cNvSpPr>
              <p:nvPr/>
            </p:nvSpPr>
            <p:spPr bwMode="auto">
              <a:xfrm>
                <a:off x="2448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0257" name="Line 88"/>
              <p:cNvSpPr>
                <a:spLocks noChangeShapeType="1"/>
              </p:cNvSpPr>
              <p:nvPr/>
            </p:nvSpPr>
            <p:spPr bwMode="auto">
              <a:xfrm>
                <a:off x="3072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89"/>
              <p:cNvGrpSpPr>
                <a:grpSpLocks/>
              </p:cNvGrpSpPr>
              <p:nvPr/>
            </p:nvGrpSpPr>
            <p:grpSpPr bwMode="auto">
              <a:xfrm>
                <a:off x="2832" y="1597"/>
                <a:ext cx="462" cy="557"/>
                <a:chOff x="450" y="4416"/>
                <a:chExt cx="462" cy="557"/>
              </a:xfrm>
            </p:grpSpPr>
            <p:sp>
              <p:nvSpPr>
                <p:cNvPr id="10302" name="AutoShape 90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30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304" name="Line 92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5" name="Line 93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59" name="Text Box 94"/>
              <p:cNvSpPr txBox="1">
                <a:spLocks noChangeArrowheads="1"/>
              </p:cNvSpPr>
              <p:nvPr/>
            </p:nvSpPr>
            <p:spPr bwMode="auto">
              <a:xfrm>
                <a:off x="2880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0260" name="Line 95"/>
              <p:cNvSpPr>
                <a:spLocks noChangeShapeType="1"/>
              </p:cNvSpPr>
              <p:nvPr/>
            </p:nvSpPr>
            <p:spPr bwMode="auto">
              <a:xfrm>
                <a:off x="4371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96"/>
              <p:cNvGrpSpPr>
                <a:grpSpLocks/>
              </p:cNvGrpSpPr>
              <p:nvPr/>
            </p:nvGrpSpPr>
            <p:grpSpPr bwMode="auto">
              <a:xfrm>
                <a:off x="4128" y="1597"/>
                <a:ext cx="462" cy="557"/>
                <a:chOff x="450" y="4416"/>
                <a:chExt cx="462" cy="557"/>
              </a:xfrm>
            </p:grpSpPr>
            <p:sp>
              <p:nvSpPr>
                <p:cNvPr id="10298" name="AutoShape 97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29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300" name="Line 99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1" name="Line 100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62" name="Text Box 101"/>
              <p:cNvSpPr txBox="1">
                <a:spLocks noChangeArrowheads="1"/>
              </p:cNvSpPr>
              <p:nvPr/>
            </p:nvSpPr>
            <p:spPr bwMode="auto">
              <a:xfrm>
                <a:off x="4176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0263" name="Line 102"/>
              <p:cNvSpPr>
                <a:spLocks noChangeShapeType="1"/>
              </p:cNvSpPr>
              <p:nvPr/>
            </p:nvSpPr>
            <p:spPr bwMode="auto">
              <a:xfrm>
                <a:off x="3936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103"/>
              <p:cNvGrpSpPr>
                <a:grpSpLocks/>
              </p:cNvGrpSpPr>
              <p:nvPr/>
            </p:nvGrpSpPr>
            <p:grpSpPr bwMode="auto">
              <a:xfrm>
                <a:off x="3696" y="1597"/>
                <a:ext cx="462" cy="557"/>
                <a:chOff x="450" y="4416"/>
                <a:chExt cx="462" cy="557"/>
              </a:xfrm>
            </p:grpSpPr>
            <p:sp>
              <p:nvSpPr>
                <p:cNvPr id="10294" name="AutoShape 104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295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296" name="Line 106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7" name="Line 107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65" name="Text Box 108"/>
              <p:cNvSpPr txBox="1">
                <a:spLocks noChangeArrowheads="1"/>
              </p:cNvSpPr>
              <p:nvPr/>
            </p:nvSpPr>
            <p:spPr bwMode="auto">
              <a:xfrm>
                <a:off x="3744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0266" name="Line 109"/>
              <p:cNvSpPr>
                <a:spLocks noChangeShapeType="1"/>
              </p:cNvSpPr>
              <p:nvPr/>
            </p:nvSpPr>
            <p:spPr bwMode="auto">
              <a:xfrm>
                <a:off x="3504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110"/>
              <p:cNvGrpSpPr>
                <a:grpSpLocks/>
              </p:cNvGrpSpPr>
              <p:nvPr/>
            </p:nvGrpSpPr>
            <p:grpSpPr bwMode="auto">
              <a:xfrm>
                <a:off x="3264" y="1597"/>
                <a:ext cx="462" cy="557"/>
                <a:chOff x="450" y="4416"/>
                <a:chExt cx="462" cy="557"/>
              </a:xfrm>
            </p:grpSpPr>
            <p:sp>
              <p:nvSpPr>
                <p:cNvPr id="10290" name="AutoShape 111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291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292" name="Line 113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3" name="Line 114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68" name="Text Box 115"/>
              <p:cNvSpPr txBox="1">
                <a:spLocks noChangeArrowheads="1"/>
              </p:cNvSpPr>
              <p:nvPr/>
            </p:nvSpPr>
            <p:spPr bwMode="auto">
              <a:xfrm>
                <a:off x="3312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0269" name="Line 116"/>
              <p:cNvSpPr>
                <a:spLocks noChangeShapeType="1"/>
              </p:cNvSpPr>
              <p:nvPr/>
            </p:nvSpPr>
            <p:spPr bwMode="auto">
              <a:xfrm>
                <a:off x="1344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117"/>
              <p:cNvGrpSpPr>
                <a:grpSpLocks/>
              </p:cNvGrpSpPr>
              <p:nvPr/>
            </p:nvGrpSpPr>
            <p:grpSpPr bwMode="auto">
              <a:xfrm>
                <a:off x="1104" y="1597"/>
                <a:ext cx="462" cy="557"/>
                <a:chOff x="960" y="3504"/>
                <a:chExt cx="462" cy="557"/>
              </a:xfrm>
            </p:grpSpPr>
            <p:sp>
              <p:nvSpPr>
                <p:cNvPr id="10286" name="AutoShape 118"/>
                <p:cNvSpPr>
                  <a:spLocks noChangeArrowheads="1"/>
                </p:cNvSpPr>
                <p:nvPr/>
              </p:nvSpPr>
              <p:spPr bwMode="auto">
                <a:xfrm>
                  <a:off x="990" y="3504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287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960" y="3696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288" name="Line 120"/>
                <p:cNvSpPr>
                  <a:spLocks noChangeShapeType="1"/>
                </p:cNvSpPr>
                <p:nvPr/>
              </p:nvSpPr>
              <p:spPr bwMode="auto">
                <a:xfrm>
                  <a:off x="990" y="372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9" name="Line 121"/>
                <p:cNvSpPr>
                  <a:spLocks noChangeShapeType="1"/>
                </p:cNvSpPr>
                <p:nvPr/>
              </p:nvSpPr>
              <p:spPr bwMode="auto">
                <a:xfrm>
                  <a:off x="990" y="3888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71" name="Text Box 122"/>
              <p:cNvSpPr txBox="1">
                <a:spLocks noChangeArrowheads="1"/>
              </p:cNvSpPr>
              <p:nvPr/>
            </p:nvSpPr>
            <p:spPr bwMode="auto">
              <a:xfrm>
                <a:off x="1152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  <a:endParaRPr lang="en-US" altLang="zh-CN" sz="3100">
                  <a:latin typeface="Times" pitchFamily="18" charset="0"/>
                  <a:ea typeface="宋体" charset="-122"/>
                </a:endParaRPr>
              </a:p>
            </p:txBody>
          </p:sp>
          <p:sp>
            <p:nvSpPr>
              <p:cNvPr id="10272" name="Line 125"/>
              <p:cNvSpPr>
                <a:spLocks noChangeShapeType="1"/>
              </p:cNvSpPr>
              <p:nvPr/>
            </p:nvSpPr>
            <p:spPr bwMode="auto">
              <a:xfrm>
                <a:off x="4806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126"/>
              <p:cNvGrpSpPr>
                <a:grpSpLocks/>
              </p:cNvGrpSpPr>
              <p:nvPr/>
            </p:nvGrpSpPr>
            <p:grpSpPr bwMode="auto">
              <a:xfrm>
                <a:off x="4563" y="1603"/>
                <a:ext cx="462" cy="557"/>
                <a:chOff x="450" y="4416"/>
                <a:chExt cx="462" cy="557"/>
              </a:xfrm>
            </p:grpSpPr>
            <p:sp>
              <p:nvSpPr>
                <p:cNvPr id="10282" name="AutoShape 127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283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284" name="Line 129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5" name="Line 130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74" name="Text Box 131"/>
              <p:cNvSpPr txBox="1">
                <a:spLocks noChangeArrowheads="1"/>
              </p:cNvSpPr>
              <p:nvPr/>
            </p:nvSpPr>
            <p:spPr bwMode="auto">
              <a:xfrm>
                <a:off x="4614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  <p:sp>
            <p:nvSpPr>
              <p:cNvPr id="10275" name="Line 132"/>
              <p:cNvSpPr>
                <a:spLocks noChangeShapeType="1"/>
              </p:cNvSpPr>
              <p:nvPr/>
            </p:nvSpPr>
            <p:spPr bwMode="auto">
              <a:xfrm>
                <a:off x="5235" y="1453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" name="Group 133"/>
              <p:cNvGrpSpPr>
                <a:grpSpLocks/>
              </p:cNvGrpSpPr>
              <p:nvPr/>
            </p:nvGrpSpPr>
            <p:grpSpPr bwMode="auto">
              <a:xfrm>
                <a:off x="5004" y="1600"/>
                <a:ext cx="462" cy="557"/>
                <a:chOff x="450" y="4416"/>
                <a:chExt cx="462" cy="557"/>
              </a:xfrm>
            </p:grpSpPr>
            <p:sp>
              <p:nvSpPr>
                <p:cNvPr id="10278" name="AutoShape 134"/>
                <p:cNvSpPr>
                  <a:spLocks noChangeArrowheads="1"/>
                </p:cNvSpPr>
                <p:nvPr/>
              </p:nvSpPr>
              <p:spPr bwMode="auto">
                <a:xfrm>
                  <a:off x="480" y="4416"/>
                  <a:ext cx="432" cy="557"/>
                </a:xfrm>
                <a:prstGeom prst="can">
                  <a:avLst>
                    <a:gd name="adj" fmla="val 32234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27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50" y="4608"/>
                  <a:ext cx="351" cy="193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</a:rPr>
                    <a:t>10 GB</a:t>
                  </a:r>
                </a:p>
              </p:txBody>
            </p:sp>
            <p:sp>
              <p:nvSpPr>
                <p:cNvPr id="10280" name="Line 136"/>
                <p:cNvSpPr>
                  <a:spLocks noChangeShapeType="1"/>
                </p:cNvSpPr>
                <p:nvPr/>
              </p:nvSpPr>
              <p:spPr bwMode="auto">
                <a:xfrm>
                  <a:off x="480" y="4632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1" name="Line 137"/>
                <p:cNvSpPr>
                  <a:spLocks noChangeShapeType="1"/>
                </p:cNvSpPr>
                <p:nvPr/>
              </p:nvSpPr>
              <p:spPr bwMode="auto">
                <a:xfrm>
                  <a:off x="480" y="4800"/>
                  <a:ext cx="43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77" name="Text Box 138"/>
              <p:cNvSpPr txBox="1">
                <a:spLocks noChangeArrowheads="1"/>
              </p:cNvSpPr>
              <p:nvPr/>
            </p:nvSpPr>
            <p:spPr bwMode="auto">
              <a:xfrm>
                <a:off x="5049" y="1261"/>
                <a:ext cx="414" cy="1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AMP</a:t>
                </a:r>
              </a:p>
            </p:txBody>
          </p:sp>
        </p:grpSp>
      </p:grpSp>
      <p:sp>
        <p:nvSpPr>
          <p:cNvPr id="78" name="Slide Number Placeholder 3">
            <a:extLst>
              <a:ext uri="{FF2B5EF4-FFF2-40B4-BE49-F238E27FC236}">
                <a16:creationId xmlns="" xmlns:a16="http://schemas.microsoft.com/office/drawing/2014/main" id="{E84EC050-C402-4C3D-A30D-066B19D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5436" y="7835489"/>
            <a:ext cx="2743200" cy="44085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Page </a:t>
            </a:r>
            <a:fld id="{CDD48D74-9DE1-442A-BB0F-0BF6A9706064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1E1C4733670BBA4FB751FEE0C9EF109106002741CF08311DE2418582C179C9A5D2D5" ma:contentTypeVersion="11" ma:contentTypeDescription="Team, department, function formal presentation &#10;Retention: 3 years once the document is moved to the records repository." ma:contentTypeScope="" ma:versionID="69b3fc1dbb2ac80d358578f6a34592ae">
  <xsd:schema xmlns:xsd="http://www.w3.org/2001/XMLSchema" xmlns:xs="http://www.w3.org/2001/XMLSchema" xmlns:p="http://schemas.microsoft.com/office/2006/metadata/properties" xmlns:ns1="http://schemas.microsoft.com/sharepoint/v3" xmlns:ns2="21c5917a-da52-46e9-b786-ef7e9914342e" xmlns:ns3="5664753d-6f6a-4a1f-b2d2-7109be7b84c7" xmlns:ns4="http://schemas.microsoft.com/sharepoint/v4" targetNamespace="http://schemas.microsoft.com/office/2006/metadata/properties" ma:root="true" ma:fieldsID="fd49d9170f9007f2abd001727b11b999" ns1:_="" ns2:_="" ns3:_="" ns4:_="">
    <xsd:import namespace="http://schemas.microsoft.com/sharepoint/v3"/>
    <xsd:import namespace="21c5917a-da52-46e9-b786-ef7e9914342e"/>
    <xsd:import namespace="5664753d-6f6a-4a1f-b2d2-7109be7b84c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Event_x0020_Name" minOccurs="0"/>
                <xsd:element ref="ns3:_dlc_DocId" minOccurs="0"/>
                <xsd:element ref="ns3:_dlc_DocIdUrl" minOccurs="0"/>
                <xsd:element ref="ns3:_dlc_DocIdPersistId" minOccurs="0"/>
                <xsd:element ref="ns4:IconOverlay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13" nillable="true" ma:displayName="Declared Inactive" ma:description="" ma:hidden="true" ma:internalName="_vti_ItemDeclaredRecord" ma:readOnly="true">
      <xsd:simpleType>
        <xsd:restriction base="dms:DateTime"/>
      </xsd:simpleType>
    </xsd:element>
    <xsd:element name="_vti_ItemHoldRecordStatus" ma:index="14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5917a-da52-46e9-b786-ef7e9914342e" elementFormDefault="qualified">
    <xsd:import namespace="http://schemas.microsoft.com/office/2006/documentManagement/types"/>
    <xsd:import namespace="http://schemas.microsoft.com/office/infopath/2007/PartnerControls"/>
    <xsd:element name="Event_x0020_Name" ma:index="8" nillable="true" ma:displayName="Event Name" ma:format="Dropdown" ma:internalName="Event_x0020_Name">
      <xsd:simpleType>
        <xsd:union memberTypes="dms:Text">
          <xsd:simpleType>
            <xsd:restriction base="dms:Choice">
              <xsd:enumeration value="IBM RRM June 2011"/>
              <xsd:enumeration value="Survey"/>
              <xsd:enumeration value="IBM RRM June 2011"/>
              <xsd:enumeration value="PMI Mega Presentation"/>
              <xsd:enumeration value="IBM RRM November 2011"/>
              <xsd:enumeration value="IBM Engagement @ PMI"/>
              <xsd:enumeration value="Kolkata Visit - February 2012"/>
              <xsd:enumeration value="Kolkata Visit - October 30th, 2012"/>
              <xsd:enumeration value="Kolkata Visit - March 2013 - Jagtar handover"/>
              <xsd:enumeration value="PMI Audit - 2014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4753d-6f6a-4a1f-b2d2-7109be7b84c7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_x0020_Name xmlns="21c5917a-da52-46e9-b786-ef7e9914342e">PMI Senior Leadership Visit 2015</Event_x0020_Name>
    <IconOverlay xmlns="http://schemas.microsoft.com/sharepoint/v4" xsi:nil="true"/>
    <_dlc_DocId xmlns="5664753d-6f6a-4a1f-b2d2-7109be7b84c7">db24bcaf-1dff-4f2b-ab90-cca6fc2a305e</_dlc_DocId>
    <_dlc_DocIdUrl xmlns="5664753d-6f6a-4a1f-b2d2-7109be7b84c7">
      <Url>http://workpoint.pmiapps.biz/teams/ISTS1/IBM%20India%20Services/_layouts/DocIdRedir.aspx?ID=db24bcaf-1dff-4f2b-ab90-cca6fc2a305e</Url>
      <Description>db24bcaf-1dff-4f2b-ab90-cca6fc2a305e</Description>
    </_dlc_DocIdUrl>
  </documentManagement>
</p:properties>
</file>

<file path=customXml/itemProps1.xml><?xml version="1.0" encoding="utf-8"?>
<ds:datastoreItem xmlns:ds="http://schemas.openxmlformats.org/officeDocument/2006/customXml" ds:itemID="{09D82FA2-6408-4828-ADC5-6283DAAD59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c5917a-da52-46e9-b786-ef7e9914342e"/>
    <ds:schemaRef ds:uri="5664753d-6f6a-4a1f-b2d2-7109be7b84c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F10C1A-9A5C-4C54-A9A7-4E8C7CDD30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654FB-291D-452D-8109-F5B965753EB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36776B4-8E86-4401-B805-DDB0F0362E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C697BF6A-F7B7-47C1-A0BD-C09393ED02E4}">
  <ds:schemaRefs>
    <ds:schemaRef ds:uri="http://purl.org/dc/terms/"/>
    <ds:schemaRef ds:uri="5664753d-6f6a-4a1f-b2d2-7109be7b84c7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schemas.microsoft.com/sharepoint/v4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1c5917a-da52-46e9-b786-ef7e991434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4298</Words>
  <Application>Microsoft Office PowerPoint</Application>
  <PresentationFormat>自定义</PresentationFormat>
  <Paragraphs>1619</Paragraphs>
  <Slides>62</Slides>
  <Notes>3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4" baseType="lpstr">
      <vt:lpstr>Office Theme</vt:lpstr>
      <vt:lpstr>Bitmap Image</vt:lpstr>
      <vt:lpstr>幻灯片 1</vt:lpstr>
      <vt:lpstr>Agenda</vt:lpstr>
      <vt:lpstr>Module 1: Database and User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Teradata Administrator  Tools Menu &gt; Create Options</vt:lpstr>
      <vt:lpstr>幻灯片 17</vt:lpstr>
      <vt:lpstr>幻灯片 18</vt:lpstr>
      <vt:lpstr>幻灯片 19</vt:lpstr>
      <vt:lpstr>Gennar’s World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Teradata Administrator --GRANT/REVOKE Rights</vt:lpstr>
      <vt:lpstr>Teradata Administrator --Rights on DB/User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</vt:vector>
  </TitlesOfParts>
  <Company>Philip Morris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Chakrabarti, Soumyajit (contracted)</dc:creator>
  <cp:lastModifiedBy>administrator</cp:lastModifiedBy>
  <cp:revision>244</cp:revision>
  <dcterms:created xsi:type="dcterms:W3CDTF">2015-06-20T18:38:51Z</dcterms:created>
  <dcterms:modified xsi:type="dcterms:W3CDTF">2019-01-27T13:38:29Z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0x0101001E1C4733670BBA4FB751FEE0C9EF109106002741CF08311DE2418582C179C9A5D2D5</vt:lpwstr>
  </property>
  <property fmtid="{D5CDD505-2E9C-101B-9397-08002B2CF9AE}" pid="3" name="_dlc_DocIdItemGuid">
    <vt:lpwstr>412c1ebc-a06f-4041-8a07-3ec184c4a2d2</vt:lpwstr>
  </property>
</Properties>
</file>