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9" autoAdjust="0"/>
  </p:normalViewPr>
  <p:slideViewPr>
    <p:cSldViewPr snapToGrid="0">
      <p:cViewPr varScale="1">
        <p:scale>
          <a:sx n="48" d="100"/>
          <a:sy n="48" d="100"/>
        </p:scale>
        <p:origin x="48"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1B18B-2545-4134-857F-AE2EC3B5DB5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6CBE462-7090-43C7-97FB-8B9D3D612532}">
      <dgm:prSet/>
      <dgm:spPr/>
      <dgm:t>
        <a:bodyPr/>
        <a:lstStyle/>
        <a:p>
          <a:r>
            <a:rPr lang="tr-TR"/>
            <a:t>01 TARİHÇE</a:t>
          </a:r>
          <a:endParaRPr lang="en-US"/>
        </a:p>
      </dgm:t>
    </dgm:pt>
    <dgm:pt modelId="{89E99F67-CBEF-446F-A537-9861D794041C}" type="parTrans" cxnId="{1961F863-EB89-4196-A2A5-35BA1BFCE53D}">
      <dgm:prSet/>
      <dgm:spPr/>
      <dgm:t>
        <a:bodyPr/>
        <a:lstStyle/>
        <a:p>
          <a:endParaRPr lang="en-US"/>
        </a:p>
      </dgm:t>
    </dgm:pt>
    <dgm:pt modelId="{B55EA18C-3A0C-42D7-9850-5380D237D9A3}" type="sibTrans" cxnId="{1961F863-EB89-4196-A2A5-35BA1BFCE53D}">
      <dgm:prSet/>
      <dgm:spPr/>
      <dgm:t>
        <a:bodyPr/>
        <a:lstStyle/>
        <a:p>
          <a:endParaRPr lang="en-US"/>
        </a:p>
      </dgm:t>
    </dgm:pt>
    <dgm:pt modelId="{BDD89789-A006-4C31-B0D5-9A8B3467106E}">
      <dgm:prSet/>
      <dgm:spPr/>
      <dgm:t>
        <a:bodyPr/>
        <a:lstStyle/>
        <a:p>
          <a:r>
            <a:rPr lang="tr-TR"/>
            <a:t>02 TANIM</a:t>
          </a:r>
          <a:endParaRPr lang="en-US"/>
        </a:p>
      </dgm:t>
    </dgm:pt>
    <dgm:pt modelId="{3C57535E-6033-4B97-8A11-303BA3526EE5}" type="parTrans" cxnId="{145F19BB-5888-4965-A0F8-D7ADC0223EFC}">
      <dgm:prSet/>
      <dgm:spPr/>
      <dgm:t>
        <a:bodyPr/>
        <a:lstStyle/>
        <a:p>
          <a:endParaRPr lang="en-US"/>
        </a:p>
      </dgm:t>
    </dgm:pt>
    <dgm:pt modelId="{18CA226B-83DF-4BEC-AD83-B76F8F327671}" type="sibTrans" cxnId="{145F19BB-5888-4965-A0F8-D7ADC0223EFC}">
      <dgm:prSet/>
      <dgm:spPr/>
      <dgm:t>
        <a:bodyPr/>
        <a:lstStyle/>
        <a:p>
          <a:endParaRPr lang="en-US"/>
        </a:p>
      </dgm:t>
    </dgm:pt>
    <dgm:pt modelId="{DC90CD81-328F-4302-9D85-E56B51DFD6FF}">
      <dgm:prSet/>
      <dgm:spPr/>
      <dgm:t>
        <a:bodyPr/>
        <a:lstStyle/>
        <a:p>
          <a:r>
            <a:rPr lang="tr-TR"/>
            <a:t>03 TEMEL KAVRAMLAR</a:t>
          </a:r>
          <a:endParaRPr lang="en-US"/>
        </a:p>
      </dgm:t>
    </dgm:pt>
    <dgm:pt modelId="{E1B7C3F2-C87A-4B48-B527-5FA91CD7DDAA}" type="parTrans" cxnId="{42D80309-04BF-4E78-8DB5-225D4EECEA27}">
      <dgm:prSet/>
      <dgm:spPr/>
      <dgm:t>
        <a:bodyPr/>
        <a:lstStyle/>
        <a:p>
          <a:endParaRPr lang="en-US"/>
        </a:p>
      </dgm:t>
    </dgm:pt>
    <dgm:pt modelId="{EFB1A98B-4C44-4846-9787-01EA8119241C}" type="sibTrans" cxnId="{42D80309-04BF-4E78-8DB5-225D4EECEA27}">
      <dgm:prSet/>
      <dgm:spPr/>
      <dgm:t>
        <a:bodyPr/>
        <a:lstStyle/>
        <a:p>
          <a:endParaRPr lang="en-US"/>
        </a:p>
      </dgm:t>
    </dgm:pt>
    <dgm:pt modelId="{A0872DA9-7A6D-4577-8C32-A2764D118F96}">
      <dgm:prSet/>
      <dgm:spPr/>
      <dgm:t>
        <a:bodyPr/>
        <a:lstStyle/>
        <a:p>
          <a:r>
            <a:rPr lang="tr-TR"/>
            <a:t>04 TEMEL ADIMLAR VE MODELLEME SÜRECİ</a:t>
          </a:r>
          <a:endParaRPr lang="en-US"/>
        </a:p>
      </dgm:t>
    </dgm:pt>
    <dgm:pt modelId="{E108A82F-A960-4E7A-B14E-42A768B21140}" type="parTrans" cxnId="{19E6C813-C853-41CA-955A-56144868350E}">
      <dgm:prSet/>
      <dgm:spPr/>
      <dgm:t>
        <a:bodyPr/>
        <a:lstStyle/>
        <a:p>
          <a:endParaRPr lang="en-US"/>
        </a:p>
      </dgm:t>
    </dgm:pt>
    <dgm:pt modelId="{A9FC3758-8C99-49C0-96B3-FB61D49C7792}" type="sibTrans" cxnId="{19E6C813-C853-41CA-955A-56144868350E}">
      <dgm:prSet/>
      <dgm:spPr/>
      <dgm:t>
        <a:bodyPr/>
        <a:lstStyle/>
        <a:p>
          <a:endParaRPr lang="en-US"/>
        </a:p>
      </dgm:t>
    </dgm:pt>
    <dgm:pt modelId="{AD539897-1F4B-4FA7-98FA-7FFCEC335979}">
      <dgm:prSet/>
      <dgm:spPr/>
      <dgm:t>
        <a:bodyPr/>
        <a:lstStyle/>
        <a:p>
          <a:r>
            <a:rPr lang="tr-TR"/>
            <a:t>05 KULLANILAN ŞEKİLLER</a:t>
          </a:r>
          <a:endParaRPr lang="en-US"/>
        </a:p>
      </dgm:t>
    </dgm:pt>
    <dgm:pt modelId="{3B411B0F-E53A-4C7C-84C1-E3C4C8C391D4}" type="parTrans" cxnId="{B5E7E3C4-E598-4AD1-8531-2D40472F7B5D}">
      <dgm:prSet/>
      <dgm:spPr/>
      <dgm:t>
        <a:bodyPr/>
        <a:lstStyle/>
        <a:p>
          <a:endParaRPr lang="en-US"/>
        </a:p>
      </dgm:t>
    </dgm:pt>
    <dgm:pt modelId="{CA245D31-F901-412F-AD7D-DE56B347CD19}" type="sibTrans" cxnId="{B5E7E3C4-E598-4AD1-8531-2D40472F7B5D}">
      <dgm:prSet/>
      <dgm:spPr/>
      <dgm:t>
        <a:bodyPr/>
        <a:lstStyle/>
        <a:p>
          <a:endParaRPr lang="en-US"/>
        </a:p>
      </dgm:t>
    </dgm:pt>
    <dgm:pt modelId="{91706EC9-3DAC-48C2-B634-01EBCE88D23D}">
      <dgm:prSet/>
      <dgm:spPr/>
      <dgm:t>
        <a:bodyPr/>
        <a:lstStyle/>
        <a:p>
          <a:r>
            <a:rPr lang="tr-TR"/>
            <a:t>06 KULLANIM ALANLARI</a:t>
          </a:r>
          <a:endParaRPr lang="en-US"/>
        </a:p>
      </dgm:t>
    </dgm:pt>
    <dgm:pt modelId="{3B9FB6E0-853B-47DE-A455-317FD9598502}" type="parTrans" cxnId="{34218940-530F-4394-A8EB-38E1AA764B3C}">
      <dgm:prSet/>
      <dgm:spPr/>
      <dgm:t>
        <a:bodyPr/>
        <a:lstStyle/>
        <a:p>
          <a:endParaRPr lang="en-US"/>
        </a:p>
      </dgm:t>
    </dgm:pt>
    <dgm:pt modelId="{FB111AE4-FAA5-4E43-A291-48F0F502B685}" type="sibTrans" cxnId="{34218940-530F-4394-A8EB-38E1AA764B3C}">
      <dgm:prSet/>
      <dgm:spPr/>
      <dgm:t>
        <a:bodyPr/>
        <a:lstStyle/>
        <a:p>
          <a:endParaRPr lang="en-US"/>
        </a:p>
      </dgm:t>
    </dgm:pt>
    <dgm:pt modelId="{C24AEDFC-8B23-425D-BDDC-ECF28532230E}">
      <dgm:prSet/>
      <dgm:spPr/>
      <dgm:t>
        <a:bodyPr/>
        <a:lstStyle/>
        <a:p>
          <a:r>
            <a:rPr lang="tr-TR"/>
            <a:t>07 UYGULAMA ÖRNEĞİ</a:t>
          </a:r>
          <a:endParaRPr lang="en-US"/>
        </a:p>
      </dgm:t>
    </dgm:pt>
    <dgm:pt modelId="{4A794864-6D23-47B0-9337-BF2608205AF1}" type="parTrans" cxnId="{E5CDE615-C3B7-4C87-9FB5-3D3EB4D6A95E}">
      <dgm:prSet/>
      <dgm:spPr/>
      <dgm:t>
        <a:bodyPr/>
        <a:lstStyle/>
        <a:p>
          <a:endParaRPr lang="en-US"/>
        </a:p>
      </dgm:t>
    </dgm:pt>
    <dgm:pt modelId="{4686C343-57B1-49C3-AD53-B0379ED95D7B}" type="sibTrans" cxnId="{E5CDE615-C3B7-4C87-9FB5-3D3EB4D6A95E}">
      <dgm:prSet/>
      <dgm:spPr/>
      <dgm:t>
        <a:bodyPr/>
        <a:lstStyle/>
        <a:p>
          <a:endParaRPr lang="en-US"/>
        </a:p>
      </dgm:t>
    </dgm:pt>
    <dgm:pt modelId="{DDF09DFD-0D17-4910-B6DB-AD3AC6BD86BB}">
      <dgm:prSet/>
      <dgm:spPr/>
      <dgm:t>
        <a:bodyPr/>
        <a:lstStyle/>
        <a:p>
          <a:r>
            <a:rPr lang="tr-TR"/>
            <a:t>08 KOD GÖSTERİMİ</a:t>
          </a:r>
          <a:endParaRPr lang="en-US"/>
        </a:p>
      </dgm:t>
    </dgm:pt>
    <dgm:pt modelId="{F48C4669-317F-4AD7-9315-5CF37D3A9E89}" type="parTrans" cxnId="{BF3B5169-EDCE-4B1A-BF7D-779815FBB50A}">
      <dgm:prSet/>
      <dgm:spPr/>
      <dgm:t>
        <a:bodyPr/>
        <a:lstStyle/>
        <a:p>
          <a:endParaRPr lang="en-US"/>
        </a:p>
      </dgm:t>
    </dgm:pt>
    <dgm:pt modelId="{C34BC3B1-5283-4169-902F-9FDF3336CD16}" type="sibTrans" cxnId="{BF3B5169-EDCE-4B1A-BF7D-779815FBB50A}">
      <dgm:prSet/>
      <dgm:spPr/>
      <dgm:t>
        <a:bodyPr/>
        <a:lstStyle/>
        <a:p>
          <a:endParaRPr lang="en-US"/>
        </a:p>
      </dgm:t>
    </dgm:pt>
    <dgm:pt modelId="{9F8BD3F1-9E10-476B-8A67-8559FEA3DC96}" type="pres">
      <dgm:prSet presAssocID="{37F1B18B-2545-4134-857F-AE2EC3B5DB51}" presName="vert0" presStyleCnt="0">
        <dgm:presLayoutVars>
          <dgm:dir/>
          <dgm:animOne val="branch"/>
          <dgm:animLvl val="lvl"/>
        </dgm:presLayoutVars>
      </dgm:prSet>
      <dgm:spPr/>
    </dgm:pt>
    <dgm:pt modelId="{256F592E-851B-43CF-9946-639752B1F40A}" type="pres">
      <dgm:prSet presAssocID="{16CBE462-7090-43C7-97FB-8B9D3D612532}" presName="thickLine" presStyleLbl="alignNode1" presStyleIdx="0" presStyleCnt="8"/>
      <dgm:spPr/>
    </dgm:pt>
    <dgm:pt modelId="{B364F221-DCFF-460C-9277-B2B5E57F55B6}" type="pres">
      <dgm:prSet presAssocID="{16CBE462-7090-43C7-97FB-8B9D3D612532}" presName="horz1" presStyleCnt="0"/>
      <dgm:spPr/>
    </dgm:pt>
    <dgm:pt modelId="{5FF0452E-BA74-4C87-8CF0-B7525EE1151C}" type="pres">
      <dgm:prSet presAssocID="{16CBE462-7090-43C7-97FB-8B9D3D612532}" presName="tx1" presStyleLbl="revTx" presStyleIdx="0" presStyleCnt="8"/>
      <dgm:spPr/>
    </dgm:pt>
    <dgm:pt modelId="{FFABA864-488A-4BC5-8E65-CB927E1525AC}" type="pres">
      <dgm:prSet presAssocID="{16CBE462-7090-43C7-97FB-8B9D3D612532}" presName="vert1" presStyleCnt="0"/>
      <dgm:spPr/>
    </dgm:pt>
    <dgm:pt modelId="{41EDCBA9-37D0-46B9-BB24-ABCEE2D5344E}" type="pres">
      <dgm:prSet presAssocID="{BDD89789-A006-4C31-B0D5-9A8B3467106E}" presName="thickLine" presStyleLbl="alignNode1" presStyleIdx="1" presStyleCnt="8"/>
      <dgm:spPr/>
    </dgm:pt>
    <dgm:pt modelId="{5DCEF4D4-4FD2-4E4E-B831-A540FDABE18F}" type="pres">
      <dgm:prSet presAssocID="{BDD89789-A006-4C31-B0D5-9A8B3467106E}" presName="horz1" presStyleCnt="0"/>
      <dgm:spPr/>
    </dgm:pt>
    <dgm:pt modelId="{C148F5D5-8DCA-41E7-9449-A45D399C5B71}" type="pres">
      <dgm:prSet presAssocID="{BDD89789-A006-4C31-B0D5-9A8B3467106E}" presName="tx1" presStyleLbl="revTx" presStyleIdx="1" presStyleCnt="8"/>
      <dgm:spPr/>
    </dgm:pt>
    <dgm:pt modelId="{6712868B-3B7C-4D85-B47A-4471A28ACAF6}" type="pres">
      <dgm:prSet presAssocID="{BDD89789-A006-4C31-B0D5-9A8B3467106E}" presName="vert1" presStyleCnt="0"/>
      <dgm:spPr/>
    </dgm:pt>
    <dgm:pt modelId="{68BC3438-934B-46A3-8A9F-2E652B32B71D}" type="pres">
      <dgm:prSet presAssocID="{DC90CD81-328F-4302-9D85-E56B51DFD6FF}" presName="thickLine" presStyleLbl="alignNode1" presStyleIdx="2" presStyleCnt="8"/>
      <dgm:spPr/>
    </dgm:pt>
    <dgm:pt modelId="{B4C25BC4-1D78-4FAA-B913-6B4DC45A5E85}" type="pres">
      <dgm:prSet presAssocID="{DC90CD81-328F-4302-9D85-E56B51DFD6FF}" presName="horz1" presStyleCnt="0"/>
      <dgm:spPr/>
    </dgm:pt>
    <dgm:pt modelId="{99D2FCDF-35FB-4AAE-8002-F62AF6103E1A}" type="pres">
      <dgm:prSet presAssocID="{DC90CD81-328F-4302-9D85-E56B51DFD6FF}" presName="tx1" presStyleLbl="revTx" presStyleIdx="2" presStyleCnt="8"/>
      <dgm:spPr/>
    </dgm:pt>
    <dgm:pt modelId="{20B663E9-3795-4556-ACBD-200EE52294A0}" type="pres">
      <dgm:prSet presAssocID="{DC90CD81-328F-4302-9D85-E56B51DFD6FF}" presName="vert1" presStyleCnt="0"/>
      <dgm:spPr/>
    </dgm:pt>
    <dgm:pt modelId="{75FE8A2B-68C1-4B5A-8BDA-974339CDEAE6}" type="pres">
      <dgm:prSet presAssocID="{A0872DA9-7A6D-4577-8C32-A2764D118F96}" presName="thickLine" presStyleLbl="alignNode1" presStyleIdx="3" presStyleCnt="8"/>
      <dgm:spPr/>
    </dgm:pt>
    <dgm:pt modelId="{07C2B4E1-701D-4807-9A9C-9A486A7BD18D}" type="pres">
      <dgm:prSet presAssocID="{A0872DA9-7A6D-4577-8C32-A2764D118F96}" presName="horz1" presStyleCnt="0"/>
      <dgm:spPr/>
    </dgm:pt>
    <dgm:pt modelId="{D9A2D39B-5057-4502-ACE1-14622A8500A7}" type="pres">
      <dgm:prSet presAssocID="{A0872DA9-7A6D-4577-8C32-A2764D118F96}" presName="tx1" presStyleLbl="revTx" presStyleIdx="3" presStyleCnt="8"/>
      <dgm:spPr/>
    </dgm:pt>
    <dgm:pt modelId="{365DD859-7F65-4A61-9266-69CAE60D2270}" type="pres">
      <dgm:prSet presAssocID="{A0872DA9-7A6D-4577-8C32-A2764D118F96}" presName="vert1" presStyleCnt="0"/>
      <dgm:spPr/>
    </dgm:pt>
    <dgm:pt modelId="{C34FD6CE-572E-45DD-9C31-9CA41212D027}" type="pres">
      <dgm:prSet presAssocID="{AD539897-1F4B-4FA7-98FA-7FFCEC335979}" presName="thickLine" presStyleLbl="alignNode1" presStyleIdx="4" presStyleCnt="8"/>
      <dgm:spPr/>
    </dgm:pt>
    <dgm:pt modelId="{54A819A7-4A0A-4FBC-89FE-0EF334D199AE}" type="pres">
      <dgm:prSet presAssocID="{AD539897-1F4B-4FA7-98FA-7FFCEC335979}" presName="horz1" presStyleCnt="0"/>
      <dgm:spPr/>
    </dgm:pt>
    <dgm:pt modelId="{ECAA6B2E-F5E2-4731-8E45-30ADFB705FB7}" type="pres">
      <dgm:prSet presAssocID="{AD539897-1F4B-4FA7-98FA-7FFCEC335979}" presName="tx1" presStyleLbl="revTx" presStyleIdx="4" presStyleCnt="8"/>
      <dgm:spPr/>
    </dgm:pt>
    <dgm:pt modelId="{5848B69D-60B2-4C6A-BEB9-7DCF3EED0118}" type="pres">
      <dgm:prSet presAssocID="{AD539897-1F4B-4FA7-98FA-7FFCEC335979}" presName="vert1" presStyleCnt="0"/>
      <dgm:spPr/>
    </dgm:pt>
    <dgm:pt modelId="{3F293E3F-CC54-4230-B819-3AC85652B606}" type="pres">
      <dgm:prSet presAssocID="{91706EC9-3DAC-48C2-B634-01EBCE88D23D}" presName="thickLine" presStyleLbl="alignNode1" presStyleIdx="5" presStyleCnt="8"/>
      <dgm:spPr/>
    </dgm:pt>
    <dgm:pt modelId="{1EFD896B-A2F6-4EDA-868C-5B20AB3EABC1}" type="pres">
      <dgm:prSet presAssocID="{91706EC9-3DAC-48C2-B634-01EBCE88D23D}" presName="horz1" presStyleCnt="0"/>
      <dgm:spPr/>
    </dgm:pt>
    <dgm:pt modelId="{F92EBE1A-558B-4C5D-9EAD-AD1D9F50D841}" type="pres">
      <dgm:prSet presAssocID="{91706EC9-3DAC-48C2-B634-01EBCE88D23D}" presName="tx1" presStyleLbl="revTx" presStyleIdx="5" presStyleCnt="8"/>
      <dgm:spPr/>
    </dgm:pt>
    <dgm:pt modelId="{EE8AA86D-AF21-45E4-B329-00F53BE50625}" type="pres">
      <dgm:prSet presAssocID="{91706EC9-3DAC-48C2-B634-01EBCE88D23D}" presName="vert1" presStyleCnt="0"/>
      <dgm:spPr/>
    </dgm:pt>
    <dgm:pt modelId="{9C2D4A34-033B-40D8-85CD-787F07462D23}" type="pres">
      <dgm:prSet presAssocID="{C24AEDFC-8B23-425D-BDDC-ECF28532230E}" presName="thickLine" presStyleLbl="alignNode1" presStyleIdx="6" presStyleCnt="8"/>
      <dgm:spPr/>
    </dgm:pt>
    <dgm:pt modelId="{B4AF9B4B-904D-4B2C-8827-59865B8DEFCC}" type="pres">
      <dgm:prSet presAssocID="{C24AEDFC-8B23-425D-BDDC-ECF28532230E}" presName="horz1" presStyleCnt="0"/>
      <dgm:spPr/>
    </dgm:pt>
    <dgm:pt modelId="{C65214D1-9103-473F-9002-B6D5E4E02DEF}" type="pres">
      <dgm:prSet presAssocID="{C24AEDFC-8B23-425D-BDDC-ECF28532230E}" presName="tx1" presStyleLbl="revTx" presStyleIdx="6" presStyleCnt="8"/>
      <dgm:spPr/>
    </dgm:pt>
    <dgm:pt modelId="{F6CFED48-D91A-420B-B09F-89673B63FA2E}" type="pres">
      <dgm:prSet presAssocID="{C24AEDFC-8B23-425D-BDDC-ECF28532230E}" presName="vert1" presStyleCnt="0"/>
      <dgm:spPr/>
    </dgm:pt>
    <dgm:pt modelId="{975BB691-5791-42A1-A76F-1556CBC3663C}" type="pres">
      <dgm:prSet presAssocID="{DDF09DFD-0D17-4910-B6DB-AD3AC6BD86BB}" presName="thickLine" presStyleLbl="alignNode1" presStyleIdx="7" presStyleCnt="8"/>
      <dgm:spPr/>
    </dgm:pt>
    <dgm:pt modelId="{6FE01747-ED8F-4D31-982C-92A1CA0FF730}" type="pres">
      <dgm:prSet presAssocID="{DDF09DFD-0D17-4910-B6DB-AD3AC6BD86BB}" presName="horz1" presStyleCnt="0"/>
      <dgm:spPr/>
    </dgm:pt>
    <dgm:pt modelId="{B77BB798-497B-4DFA-9183-AE560C796CC3}" type="pres">
      <dgm:prSet presAssocID="{DDF09DFD-0D17-4910-B6DB-AD3AC6BD86BB}" presName="tx1" presStyleLbl="revTx" presStyleIdx="7" presStyleCnt="8"/>
      <dgm:spPr/>
    </dgm:pt>
    <dgm:pt modelId="{BA25792B-22FD-490E-B062-EB0029321ECB}" type="pres">
      <dgm:prSet presAssocID="{DDF09DFD-0D17-4910-B6DB-AD3AC6BD86BB}" presName="vert1" presStyleCnt="0"/>
      <dgm:spPr/>
    </dgm:pt>
  </dgm:ptLst>
  <dgm:cxnLst>
    <dgm:cxn modelId="{B988D207-1D04-41A3-9160-7B2211C13A32}" type="presOf" srcId="{A0872DA9-7A6D-4577-8C32-A2764D118F96}" destId="{D9A2D39B-5057-4502-ACE1-14622A8500A7}" srcOrd="0" destOrd="0" presId="urn:microsoft.com/office/officeart/2008/layout/LinedList"/>
    <dgm:cxn modelId="{42D80309-04BF-4E78-8DB5-225D4EECEA27}" srcId="{37F1B18B-2545-4134-857F-AE2EC3B5DB51}" destId="{DC90CD81-328F-4302-9D85-E56B51DFD6FF}" srcOrd="2" destOrd="0" parTransId="{E1B7C3F2-C87A-4B48-B527-5FA91CD7DDAA}" sibTransId="{EFB1A98B-4C44-4846-9787-01EA8119241C}"/>
    <dgm:cxn modelId="{19E6C813-C853-41CA-955A-56144868350E}" srcId="{37F1B18B-2545-4134-857F-AE2EC3B5DB51}" destId="{A0872DA9-7A6D-4577-8C32-A2764D118F96}" srcOrd="3" destOrd="0" parTransId="{E108A82F-A960-4E7A-B14E-42A768B21140}" sibTransId="{A9FC3758-8C99-49C0-96B3-FB61D49C7792}"/>
    <dgm:cxn modelId="{E5CDE615-C3B7-4C87-9FB5-3D3EB4D6A95E}" srcId="{37F1B18B-2545-4134-857F-AE2EC3B5DB51}" destId="{C24AEDFC-8B23-425D-BDDC-ECF28532230E}" srcOrd="6" destOrd="0" parTransId="{4A794864-6D23-47B0-9337-BF2608205AF1}" sibTransId="{4686C343-57B1-49C3-AD53-B0379ED95D7B}"/>
    <dgm:cxn modelId="{3777A932-062E-468E-8639-FF3AF6BC7025}" type="presOf" srcId="{91706EC9-3DAC-48C2-B634-01EBCE88D23D}" destId="{F92EBE1A-558B-4C5D-9EAD-AD1D9F50D841}" srcOrd="0" destOrd="0" presId="urn:microsoft.com/office/officeart/2008/layout/LinedList"/>
    <dgm:cxn modelId="{81CEB43E-7445-40D3-911A-7B3D1871A20C}" type="presOf" srcId="{AD539897-1F4B-4FA7-98FA-7FFCEC335979}" destId="{ECAA6B2E-F5E2-4731-8E45-30ADFB705FB7}" srcOrd="0" destOrd="0" presId="urn:microsoft.com/office/officeart/2008/layout/LinedList"/>
    <dgm:cxn modelId="{34218940-530F-4394-A8EB-38E1AA764B3C}" srcId="{37F1B18B-2545-4134-857F-AE2EC3B5DB51}" destId="{91706EC9-3DAC-48C2-B634-01EBCE88D23D}" srcOrd="5" destOrd="0" parTransId="{3B9FB6E0-853B-47DE-A455-317FD9598502}" sibTransId="{FB111AE4-FAA5-4E43-A291-48F0F502B685}"/>
    <dgm:cxn modelId="{1961F863-EB89-4196-A2A5-35BA1BFCE53D}" srcId="{37F1B18B-2545-4134-857F-AE2EC3B5DB51}" destId="{16CBE462-7090-43C7-97FB-8B9D3D612532}" srcOrd="0" destOrd="0" parTransId="{89E99F67-CBEF-446F-A537-9861D794041C}" sibTransId="{B55EA18C-3A0C-42D7-9850-5380D237D9A3}"/>
    <dgm:cxn modelId="{BF3B5169-EDCE-4B1A-BF7D-779815FBB50A}" srcId="{37F1B18B-2545-4134-857F-AE2EC3B5DB51}" destId="{DDF09DFD-0D17-4910-B6DB-AD3AC6BD86BB}" srcOrd="7" destOrd="0" parTransId="{F48C4669-317F-4AD7-9315-5CF37D3A9E89}" sibTransId="{C34BC3B1-5283-4169-902F-9FDF3336CD16}"/>
    <dgm:cxn modelId="{79AAA953-632C-4F80-8872-4D654AB0AC74}" type="presOf" srcId="{C24AEDFC-8B23-425D-BDDC-ECF28532230E}" destId="{C65214D1-9103-473F-9002-B6D5E4E02DEF}" srcOrd="0" destOrd="0" presId="urn:microsoft.com/office/officeart/2008/layout/LinedList"/>
    <dgm:cxn modelId="{C811F957-96EF-47B1-B1AA-BC3265CABA35}" type="presOf" srcId="{37F1B18B-2545-4134-857F-AE2EC3B5DB51}" destId="{9F8BD3F1-9E10-476B-8A67-8559FEA3DC96}" srcOrd="0" destOrd="0" presId="urn:microsoft.com/office/officeart/2008/layout/LinedList"/>
    <dgm:cxn modelId="{3B74D084-583E-4D54-A728-436A36CD28D7}" type="presOf" srcId="{DDF09DFD-0D17-4910-B6DB-AD3AC6BD86BB}" destId="{B77BB798-497B-4DFA-9183-AE560C796CC3}" srcOrd="0" destOrd="0" presId="urn:microsoft.com/office/officeart/2008/layout/LinedList"/>
    <dgm:cxn modelId="{145F19BB-5888-4965-A0F8-D7ADC0223EFC}" srcId="{37F1B18B-2545-4134-857F-AE2EC3B5DB51}" destId="{BDD89789-A006-4C31-B0D5-9A8B3467106E}" srcOrd="1" destOrd="0" parTransId="{3C57535E-6033-4B97-8A11-303BA3526EE5}" sibTransId="{18CA226B-83DF-4BEC-AD83-B76F8F327671}"/>
    <dgm:cxn modelId="{B5E7E3C4-E598-4AD1-8531-2D40472F7B5D}" srcId="{37F1B18B-2545-4134-857F-AE2EC3B5DB51}" destId="{AD539897-1F4B-4FA7-98FA-7FFCEC335979}" srcOrd="4" destOrd="0" parTransId="{3B411B0F-E53A-4C7C-84C1-E3C4C8C391D4}" sibTransId="{CA245D31-F901-412F-AD7D-DE56B347CD19}"/>
    <dgm:cxn modelId="{9847ACCB-109E-4143-8B80-309B466DE552}" type="presOf" srcId="{16CBE462-7090-43C7-97FB-8B9D3D612532}" destId="{5FF0452E-BA74-4C87-8CF0-B7525EE1151C}" srcOrd="0" destOrd="0" presId="urn:microsoft.com/office/officeart/2008/layout/LinedList"/>
    <dgm:cxn modelId="{3F50D8DD-B603-4B9C-B348-C4F42A57818A}" type="presOf" srcId="{BDD89789-A006-4C31-B0D5-9A8B3467106E}" destId="{C148F5D5-8DCA-41E7-9449-A45D399C5B71}" srcOrd="0" destOrd="0" presId="urn:microsoft.com/office/officeart/2008/layout/LinedList"/>
    <dgm:cxn modelId="{0DABD9E0-F3DA-41FF-94A7-928F1338B26D}" type="presOf" srcId="{DC90CD81-328F-4302-9D85-E56B51DFD6FF}" destId="{99D2FCDF-35FB-4AAE-8002-F62AF6103E1A}" srcOrd="0" destOrd="0" presId="urn:microsoft.com/office/officeart/2008/layout/LinedList"/>
    <dgm:cxn modelId="{9E3DC80B-5ADA-4E1E-860F-A2321601B09E}" type="presParOf" srcId="{9F8BD3F1-9E10-476B-8A67-8559FEA3DC96}" destId="{256F592E-851B-43CF-9946-639752B1F40A}" srcOrd="0" destOrd="0" presId="urn:microsoft.com/office/officeart/2008/layout/LinedList"/>
    <dgm:cxn modelId="{81350FAB-CCC1-4B76-91AA-51B569B2D62D}" type="presParOf" srcId="{9F8BD3F1-9E10-476B-8A67-8559FEA3DC96}" destId="{B364F221-DCFF-460C-9277-B2B5E57F55B6}" srcOrd="1" destOrd="0" presId="urn:microsoft.com/office/officeart/2008/layout/LinedList"/>
    <dgm:cxn modelId="{3F695538-0CF3-4924-A1E0-C6F95CA50AA4}" type="presParOf" srcId="{B364F221-DCFF-460C-9277-B2B5E57F55B6}" destId="{5FF0452E-BA74-4C87-8CF0-B7525EE1151C}" srcOrd="0" destOrd="0" presId="urn:microsoft.com/office/officeart/2008/layout/LinedList"/>
    <dgm:cxn modelId="{575045B3-45B8-41C8-9253-535D3E25D50B}" type="presParOf" srcId="{B364F221-DCFF-460C-9277-B2B5E57F55B6}" destId="{FFABA864-488A-4BC5-8E65-CB927E1525AC}" srcOrd="1" destOrd="0" presId="urn:microsoft.com/office/officeart/2008/layout/LinedList"/>
    <dgm:cxn modelId="{ED3648E6-302F-452A-9CE5-8A0665140D27}" type="presParOf" srcId="{9F8BD3F1-9E10-476B-8A67-8559FEA3DC96}" destId="{41EDCBA9-37D0-46B9-BB24-ABCEE2D5344E}" srcOrd="2" destOrd="0" presId="urn:microsoft.com/office/officeart/2008/layout/LinedList"/>
    <dgm:cxn modelId="{08F0E3F3-B191-4C51-9076-49D7E830FA2D}" type="presParOf" srcId="{9F8BD3F1-9E10-476B-8A67-8559FEA3DC96}" destId="{5DCEF4D4-4FD2-4E4E-B831-A540FDABE18F}" srcOrd="3" destOrd="0" presId="urn:microsoft.com/office/officeart/2008/layout/LinedList"/>
    <dgm:cxn modelId="{8446F4E1-DEDA-416A-9CE5-DFB354DBB531}" type="presParOf" srcId="{5DCEF4D4-4FD2-4E4E-B831-A540FDABE18F}" destId="{C148F5D5-8DCA-41E7-9449-A45D399C5B71}" srcOrd="0" destOrd="0" presId="urn:microsoft.com/office/officeart/2008/layout/LinedList"/>
    <dgm:cxn modelId="{DD4441C1-53D1-415F-8942-166DA55095ED}" type="presParOf" srcId="{5DCEF4D4-4FD2-4E4E-B831-A540FDABE18F}" destId="{6712868B-3B7C-4D85-B47A-4471A28ACAF6}" srcOrd="1" destOrd="0" presId="urn:microsoft.com/office/officeart/2008/layout/LinedList"/>
    <dgm:cxn modelId="{4BB01251-0D34-4AAF-ACE2-0C68040F58D4}" type="presParOf" srcId="{9F8BD3F1-9E10-476B-8A67-8559FEA3DC96}" destId="{68BC3438-934B-46A3-8A9F-2E652B32B71D}" srcOrd="4" destOrd="0" presId="urn:microsoft.com/office/officeart/2008/layout/LinedList"/>
    <dgm:cxn modelId="{37FB90E0-199A-41EF-8120-07852EE54241}" type="presParOf" srcId="{9F8BD3F1-9E10-476B-8A67-8559FEA3DC96}" destId="{B4C25BC4-1D78-4FAA-B913-6B4DC45A5E85}" srcOrd="5" destOrd="0" presId="urn:microsoft.com/office/officeart/2008/layout/LinedList"/>
    <dgm:cxn modelId="{A1EA2148-E0A9-415C-9A57-163323143BC0}" type="presParOf" srcId="{B4C25BC4-1D78-4FAA-B913-6B4DC45A5E85}" destId="{99D2FCDF-35FB-4AAE-8002-F62AF6103E1A}" srcOrd="0" destOrd="0" presId="urn:microsoft.com/office/officeart/2008/layout/LinedList"/>
    <dgm:cxn modelId="{A80F6EBC-5964-42D6-A5CA-B585EFAB4D8C}" type="presParOf" srcId="{B4C25BC4-1D78-4FAA-B913-6B4DC45A5E85}" destId="{20B663E9-3795-4556-ACBD-200EE52294A0}" srcOrd="1" destOrd="0" presId="urn:microsoft.com/office/officeart/2008/layout/LinedList"/>
    <dgm:cxn modelId="{29A30857-4914-4E6A-9F0D-5D7E900CE5A3}" type="presParOf" srcId="{9F8BD3F1-9E10-476B-8A67-8559FEA3DC96}" destId="{75FE8A2B-68C1-4B5A-8BDA-974339CDEAE6}" srcOrd="6" destOrd="0" presId="urn:microsoft.com/office/officeart/2008/layout/LinedList"/>
    <dgm:cxn modelId="{167FD5A0-8815-42CA-8369-A26692422DCF}" type="presParOf" srcId="{9F8BD3F1-9E10-476B-8A67-8559FEA3DC96}" destId="{07C2B4E1-701D-4807-9A9C-9A486A7BD18D}" srcOrd="7" destOrd="0" presId="urn:microsoft.com/office/officeart/2008/layout/LinedList"/>
    <dgm:cxn modelId="{B4437F39-89CE-4CBF-AAC0-C43892424D89}" type="presParOf" srcId="{07C2B4E1-701D-4807-9A9C-9A486A7BD18D}" destId="{D9A2D39B-5057-4502-ACE1-14622A8500A7}" srcOrd="0" destOrd="0" presId="urn:microsoft.com/office/officeart/2008/layout/LinedList"/>
    <dgm:cxn modelId="{ED3300AA-4513-4270-9030-BEC476D38470}" type="presParOf" srcId="{07C2B4E1-701D-4807-9A9C-9A486A7BD18D}" destId="{365DD859-7F65-4A61-9266-69CAE60D2270}" srcOrd="1" destOrd="0" presId="urn:microsoft.com/office/officeart/2008/layout/LinedList"/>
    <dgm:cxn modelId="{FA304591-A67C-42C5-ACAC-DECD3644A17C}" type="presParOf" srcId="{9F8BD3F1-9E10-476B-8A67-8559FEA3DC96}" destId="{C34FD6CE-572E-45DD-9C31-9CA41212D027}" srcOrd="8" destOrd="0" presId="urn:microsoft.com/office/officeart/2008/layout/LinedList"/>
    <dgm:cxn modelId="{65298083-2330-4E93-B701-FB224B3A96BE}" type="presParOf" srcId="{9F8BD3F1-9E10-476B-8A67-8559FEA3DC96}" destId="{54A819A7-4A0A-4FBC-89FE-0EF334D199AE}" srcOrd="9" destOrd="0" presId="urn:microsoft.com/office/officeart/2008/layout/LinedList"/>
    <dgm:cxn modelId="{BDD57CB8-950C-4D8B-8A67-0EBEFDB5FC1D}" type="presParOf" srcId="{54A819A7-4A0A-4FBC-89FE-0EF334D199AE}" destId="{ECAA6B2E-F5E2-4731-8E45-30ADFB705FB7}" srcOrd="0" destOrd="0" presId="urn:microsoft.com/office/officeart/2008/layout/LinedList"/>
    <dgm:cxn modelId="{6894F76D-5E10-4D9D-B81D-98D9FA97ED04}" type="presParOf" srcId="{54A819A7-4A0A-4FBC-89FE-0EF334D199AE}" destId="{5848B69D-60B2-4C6A-BEB9-7DCF3EED0118}" srcOrd="1" destOrd="0" presId="urn:microsoft.com/office/officeart/2008/layout/LinedList"/>
    <dgm:cxn modelId="{D04B3AB5-05BA-427A-9BF5-69A4A685CA2B}" type="presParOf" srcId="{9F8BD3F1-9E10-476B-8A67-8559FEA3DC96}" destId="{3F293E3F-CC54-4230-B819-3AC85652B606}" srcOrd="10" destOrd="0" presId="urn:microsoft.com/office/officeart/2008/layout/LinedList"/>
    <dgm:cxn modelId="{502E8EDB-6768-483C-9B1B-10BB4F3C1758}" type="presParOf" srcId="{9F8BD3F1-9E10-476B-8A67-8559FEA3DC96}" destId="{1EFD896B-A2F6-4EDA-868C-5B20AB3EABC1}" srcOrd="11" destOrd="0" presId="urn:microsoft.com/office/officeart/2008/layout/LinedList"/>
    <dgm:cxn modelId="{4E9BC54A-A2C2-4E2D-B914-5C593914C480}" type="presParOf" srcId="{1EFD896B-A2F6-4EDA-868C-5B20AB3EABC1}" destId="{F92EBE1A-558B-4C5D-9EAD-AD1D9F50D841}" srcOrd="0" destOrd="0" presId="urn:microsoft.com/office/officeart/2008/layout/LinedList"/>
    <dgm:cxn modelId="{D432E886-55C1-440F-90E4-1B7395B03886}" type="presParOf" srcId="{1EFD896B-A2F6-4EDA-868C-5B20AB3EABC1}" destId="{EE8AA86D-AF21-45E4-B329-00F53BE50625}" srcOrd="1" destOrd="0" presId="urn:microsoft.com/office/officeart/2008/layout/LinedList"/>
    <dgm:cxn modelId="{5723E275-A7E5-4B24-835C-7A51137B584E}" type="presParOf" srcId="{9F8BD3F1-9E10-476B-8A67-8559FEA3DC96}" destId="{9C2D4A34-033B-40D8-85CD-787F07462D23}" srcOrd="12" destOrd="0" presId="urn:microsoft.com/office/officeart/2008/layout/LinedList"/>
    <dgm:cxn modelId="{82338D09-AF65-4342-B539-D6AB35579B77}" type="presParOf" srcId="{9F8BD3F1-9E10-476B-8A67-8559FEA3DC96}" destId="{B4AF9B4B-904D-4B2C-8827-59865B8DEFCC}" srcOrd="13" destOrd="0" presId="urn:microsoft.com/office/officeart/2008/layout/LinedList"/>
    <dgm:cxn modelId="{AC1425E4-B9AC-4008-8C00-C42B35C53BB6}" type="presParOf" srcId="{B4AF9B4B-904D-4B2C-8827-59865B8DEFCC}" destId="{C65214D1-9103-473F-9002-B6D5E4E02DEF}" srcOrd="0" destOrd="0" presId="urn:microsoft.com/office/officeart/2008/layout/LinedList"/>
    <dgm:cxn modelId="{22586455-2D0B-4FD3-BE0A-70F5C5FC63DB}" type="presParOf" srcId="{B4AF9B4B-904D-4B2C-8827-59865B8DEFCC}" destId="{F6CFED48-D91A-420B-B09F-89673B63FA2E}" srcOrd="1" destOrd="0" presId="urn:microsoft.com/office/officeart/2008/layout/LinedList"/>
    <dgm:cxn modelId="{6F999C7F-A3E8-44DE-BC55-4313BF4AF18D}" type="presParOf" srcId="{9F8BD3F1-9E10-476B-8A67-8559FEA3DC96}" destId="{975BB691-5791-42A1-A76F-1556CBC3663C}" srcOrd="14" destOrd="0" presId="urn:microsoft.com/office/officeart/2008/layout/LinedList"/>
    <dgm:cxn modelId="{FAE3B0A2-FCBC-4D4C-8661-5B3ABA3FEE0F}" type="presParOf" srcId="{9F8BD3F1-9E10-476B-8A67-8559FEA3DC96}" destId="{6FE01747-ED8F-4D31-982C-92A1CA0FF730}" srcOrd="15" destOrd="0" presId="urn:microsoft.com/office/officeart/2008/layout/LinedList"/>
    <dgm:cxn modelId="{BB69348D-D51F-4B8B-8D14-2C928A10BFCC}" type="presParOf" srcId="{6FE01747-ED8F-4D31-982C-92A1CA0FF730}" destId="{B77BB798-497B-4DFA-9183-AE560C796CC3}" srcOrd="0" destOrd="0" presId="urn:microsoft.com/office/officeart/2008/layout/LinedList"/>
    <dgm:cxn modelId="{3EE80AE1-D61B-441F-97B5-B6C64D9C47D9}" type="presParOf" srcId="{6FE01747-ED8F-4D31-982C-92A1CA0FF730}" destId="{BA25792B-22FD-490E-B062-EB0029321E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F592E-851B-43CF-9946-639752B1F40A}">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0452E-BA74-4C87-8CF0-B7525EE1151C}">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01 TARİHÇE</a:t>
          </a:r>
          <a:endParaRPr lang="en-US" sz="2700" kern="1200"/>
        </a:p>
      </dsp:txBody>
      <dsp:txXfrm>
        <a:off x="0" y="0"/>
        <a:ext cx="6900512" cy="692017"/>
      </dsp:txXfrm>
    </dsp:sp>
    <dsp:sp modelId="{41EDCBA9-37D0-46B9-BB24-ABCEE2D5344E}">
      <dsp:nvSpPr>
        <dsp:cNvPr id="0" name=""/>
        <dsp:cNvSpPr/>
      </dsp:nvSpPr>
      <dsp:spPr>
        <a:xfrm>
          <a:off x="0" y="692017"/>
          <a:ext cx="6900512" cy="0"/>
        </a:xfrm>
        <a:prstGeom prst="line">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48F5D5-8DCA-41E7-9449-A45D399C5B71}">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02 TANIM</a:t>
          </a:r>
          <a:endParaRPr lang="en-US" sz="2700" kern="1200"/>
        </a:p>
      </dsp:txBody>
      <dsp:txXfrm>
        <a:off x="0" y="692017"/>
        <a:ext cx="6900512" cy="692017"/>
      </dsp:txXfrm>
    </dsp:sp>
    <dsp:sp modelId="{68BC3438-934B-46A3-8A9F-2E652B32B71D}">
      <dsp:nvSpPr>
        <dsp:cNvPr id="0" name=""/>
        <dsp:cNvSpPr/>
      </dsp:nvSpPr>
      <dsp:spPr>
        <a:xfrm>
          <a:off x="0" y="1384035"/>
          <a:ext cx="6900512" cy="0"/>
        </a:xfrm>
        <a:prstGeom prst="lin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2FCDF-35FB-4AAE-8002-F62AF6103E1A}">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03 TEMEL KAVRAMLAR</a:t>
          </a:r>
          <a:endParaRPr lang="en-US" sz="2700" kern="1200"/>
        </a:p>
      </dsp:txBody>
      <dsp:txXfrm>
        <a:off x="0" y="1384035"/>
        <a:ext cx="6900512" cy="692017"/>
      </dsp:txXfrm>
    </dsp:sp>
    <dsp:sp modelId="{75FE8A2B-68C1-4B5A-8BDA-974339CDEAE6}">
      <dsp:nvSpPr>
        <dsp:cNvPr id="0" name=""/>
        <dsp:cNvSpPr/>
      </dsp:nvSpPr>
      <dsp:spPr>
        <a:xfrm>
          <a:off x="0" y="2076052"/>
          <a:ext cx="6900512" cy="0"/>
        </a:xfrm>
        <a:prstGeom prst="line">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D39B-5057-4502-ACE1-14622A8500A7}">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04 TEMEL ADIMLAR VE MODELLEME SÜRECİ</a:t>
          </a:r>
          <a:endParaRPr lang="en-US" sz="2700" kern="1200"/>
        </a:p>
      </dsp:txBody>
      <dsp:txXfrm>
        <a:off x="0" y="2076052"/>
        <a:ext cx="6900512" cy="692017"/>
      </dsp:txXfrm>
    </dsp:sp>
    <dsp:sp modelId="{C34FD6CE-572E-45DD-9C31-9CA41212D027}">
      <dsp:nvSpPr>
        <dsp:cNvPr id="0" name=""/>
        <dsp:cNvSpPr/>
      </dsp:nvSpPr>
      <dsp:spPr>
        <a:xfrm>
          <a:off x="0" y="2768070"/>
          <a:ext cx="6900512" cy="0"/>
        </a:xfrm>
        <a:prstGeom prst="lin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A6B2E-F5E2-4731-8E45-30ADFB705FB7}">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05 KULLANILAN ŞEKİLLER</a:t>
          </a:r>
          <a:endParaRPr lang="en-US" sz="2700" kern="1200"/>
        </a:p>
      </dsp:txBody>
      <dsp:txXfrm>
        <a:off x="0" y="2768070"/>
        <a:ext cx="6900512" cy="692017"/>
      </dsp:txXfrm>
    </dsp:sp>
    <dsp:sp modelId="{3F293E3F-CC54-4230-B819-3AC85652B606}">
      <dsp:nvSpPr>
        <dsp:cNvPr id="0" name=""/>
        <dsp:cNvSpPr/>
      </dsp:nvSpPr>
      <dsp:spPr>
        <a:xfrm>
          <a:off x="0" y="3460088"/>
          <a:ext cx="6900512" cy="0"/>
        </a:xfrm>
        <a:prstGeom prst="line">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EBE1A-558B-4C5D-9EAD-AD1D9F50D841}">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06 KULLANIM ALANLARI</a:t>
          </a:r>
          <a:endParaRPr lang="en-US" sz="2700" kern="1200"/>
        </a:p>
      </dsp:txBody>
      <dsp:txXfrm>
        <a:off x="0" y="3460088"/>
        <a:ext cx="6900512" cy="692017"/>
      </dsp:txXfrm>
    </dsp:sp>
    <dsp:sp modelId="{9C2D4A34-033B-40D8-85CD-787F07462D23}">
      <dsp:nvSpPr>
        <dsp:cNvPr id="0" name=""/>
        <dsp:cNvSpPr/>
      </dsp:nvSpPr>
      <dsp:spPr>
        <a:xfrm>
          <a:off x="0" y="4152105"/>
          <a:ext cx="6900512" cy="0"/>
        </a:xfrm>
        <a:prstGeom prst="lin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214D1-9103-473F-9002-B6D5E4E02DEF}">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07 UYGULAMA ÖRNEĞİ</a:t>
          </a:r>
          <a:endParaRPr lang="en-US" sz="2700" kern="1200"/>
        </a:p>
      </dsp:txBody>
      <dsp:txXfrm>
        <a:off x="0" y="4152105"/>
        <a:ext cx="6900512" cy="692017"/>
      </dsp:txXfrm>
    </dsp:sp>
    <dsp:sp modelId="{975BB691-5791-42A1-A76F-1556CBC3663C}">
      <dsp:nvSpPr>
        <dsp:cNvPr id="0" name=""/>
        <dsp:cNvSpPr/>
      </dsp:nvSpPr>
      <dsp:spPr>
        <a:xfrm>
          <a:off x="0" y="4844123"/>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BB798-497B-4DFA-9183-AE560C796CC3}">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08 KOD GÖSTERİMİ</a:t>
          </a:r>
          <a:endParaRPr lang="en-US" sz="2700" kern="1200"/>
        </a:p>
      </dsp:txBody>
      <dsp:txXfrm>
        <a:off x="0" y="4844123"/>
        <a:ext cx="6900512" cy="6920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3ADC4-0ABC-4A72-9230-96D293BB5FFD}" type="datetimeFigureOut">
              <a:rPr lang="tr-TR" smtClean="0"/>
              <a:t>30.12.2024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0B5AA-777B-4689-B4A7-AB151E72DA21}" type="slidenum">
              <a:rPr lang="tr-TR" smtClean="0"/>
              <a:t>‹#›</a:t>
            </a:fld>
            <a:endParaRPr lang="tr-TR"/>
          </a:p>
        </p:txBody>
      </p:sp>
    </p:spTree>
    <p:extLst>
      <p:ext uri="{BB962C8B-B14F-4D97-AF65-F5344CB8AC3E}">
        <p14:creationId xmlns:p14="http://schemas.microsoft.com/office/powerpoint/2010/main" val="10425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100B5AA-777B-4689-B4A7-AB151E72DA21}" type="slidenum">
              <a:rPr lang="tr-TR" smtClean="0"/>
              <a:t>7</a:t>
            </a:fld>
            <a:endParaRPr lang="tr-TR"/>
          </a:p>
        </p:txBody>
      </p:sp>
    </p:spTree>
    <p:extLst>
      <p:ext uri="{BB962C8B-B14F-4D97-AF65-F5344CB8AC3E}">
        <p14:creationId xmlns:p14="http://schemas.microsoft.com/office/powerpoint/2010/main" val="30253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100B5AA-777B-4689-B4A7-AB151E72DA21}" type="slidenum">
              <a:rPr lang="tr-TR" smtClean="0"/>
              <a:t>8</a:t>
            </a:fld>
            <a:endParaRPr lang="tr-TR"/>
          </a:p>
        </p:txBody>
      </p:sp>
    </p:spTree>
    <p:extLst>
      <p:ext uri="{BB962C8B-B14F-4D97-AF65-F5344CB8AC3E}">
        <p14:creationId xmlns:p14="http://schemas.microsoft.com/office/powerpoint/2010/main" val="92828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100B5AA-777B-4689-B4A7-AB151E72DA21}" type="slidenum">
              <a:rPr lang="tr-TR" smtClean="0"/>
              <a:t>9</a:t>
            </a:fld>
            <a:endParaRPr lang="tr-TR"/>
          </a:p>
        </p:txBody>
      </p:sp>
    </p:spTree>
    <p:extLst>
      <p:ext uri="{BB962C8B-B14F-4D97-AF65-F5344CB8AC3E}">
        <p14:creationId xmlns:p14="http://schemas.microsoft.com/office/powerpoint/2010/main" val="269502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100B5AA-777B-4689-B4A7-AB151E72DA21}" type="slidenum">
              <a:rPr lang="tr-TR" smtClean="0"/>
              <a:t>11</a:t>
            </a:fld>
            <a:endParaRPr lang="tr-TR"/>
          </a:p>
        </p:txBody>
      </p:sp>
    </p:spTree>
    <p:extLst>
      <p:ext uri="{BB962C8B-B14F-4D97-AF65-F5344CB8AC3E}">
        <p14:creationId xmlns:p14="http://schemas.microsoft.com/office/powerpoint/2010/main" val="68691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D3C5C4-952F-D642-DDD7-040294E3DD1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56D96BA-2968-2887-18AF-3CCE024C5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006FF4C-CD06-7A9A-2072-022E39E90296}"/>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E05DB1B5-63D2-F5ED-9049-4EED16E43E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216E79-79D8-E21C-7C24-359E5F7BBC34}"/>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316033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A06023-21D1-FBA1-4064-8F2BBFFBB9C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D7EFCC4-A719-D0CE-BA69-44B7AD298BB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050AC9-7DA6-FF5B-2153-FB8B9058908E}"/>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EDB6C9EA-C509-ABBA-A8BD-AA2A7E4F84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E44D45-EC9B-F9A0-5A48-0094231DB5FF}"/>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355135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85D8A0A-4FAC-1C59-7D3F-81EABC24DC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96F16FB-0AE8-FB8A-7A8E-E3D15D6B74D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609ABD-BE5F-E567-ACEF-B078D511BA5A}"/>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1C6A23FA-C1ED-312E-9179-D89F71E756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27F0C6-F081-B5B9-6A41-867D4A67B07F}"/>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232792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8FBA8-F0E0-6057-A79D-ACD1C77914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D4F1565-6D1D-87BD-079B-56992500F44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01CFDE1-1CBA-184C-291A-2FB292F4E530}"/>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EAC7FB90-46B1-2F06-A4C3-90DDA56C6D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F024E7-7769-7774-01B4-D305B38A9351}"/>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275014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F5D768-780F-5054-1A65-77BBC01A449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B8DA5B2-7930-47C2-C3E6-93EAD94EB5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A7C77A1-0786-1CA8-4334-0165E4F9006C}"/>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46E4DC18-B09C-38AF-53C5-77AE8C33DD1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A2483D4-32D4-B8FA-8DC0-3D9446643010}"/>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325057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EB257-FDDA-9576-3AE4-2D010EC34B4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503EA27-6381-39A4-59AD-FE5608B44F5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13CA1EC-6766-EE5E-AEB3-CE98D92A176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7443DED-38C6-473A-8A00-14D49ECEB79D}"/>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6" name="Alt Bilgi Yer Tutucusu 5">
            <a:extLst>
              <a:ext uri="{FF2B5EF4-FFF2-40B4-BE49-F238E27FC236}">
                <a16:creationId xmlns:a16="http://schemas.microsoft.com/office/drawing/2014/main" id="{ABD535E8-4FBC-6211-A78B-5B1CB37D194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BFD85FF-C664-ED84-695E-11EE59CDD9B8}"/>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17338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E93C0-1CA7-C1EA-3B69-42AD447D899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B52AC16-00CF-FAD3-7602-ECB4497E8A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78F5197-9A11-2A0D-3886-35EEED84350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BBAA929-72BA-8EC7-EAA3-1215222C3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A5E05CD-E9A2-7E0B-B6F9-D231559A321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244FD54-BB05-F945-4D3B-2C6EE35DCDF4}"/>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8" name="Alt Bilgi Yer Tutucusu 7">
            <a:extLst>
              <a:ext uri="{FF2B5EF4-FFF2-40B4-BE49-F238E27FC236}">
                <a16:creationId xmlns:a16="http://schemas.microsoft.com/office/drawing/2014/main" id="{4D858083-C635-587A-1B85-AA66CCCF0EC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DE394E1-F418-8E79-F33F-ED303C6F253B}"/>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41583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7FC881-51C1-F026-2ECE-8A3019DC5E7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F52894B-54E2-F6A6-8B17-C99CC9A61C32}"/>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4" name="Alt Bilgi Yer Tutucusu 3">
            <a:extLst>
              <a:ext uri="{FF2B5EF4-FFF2-40B4-BE49-F238E27FC236}">
                <a16:creationId xmlns:a16="http://schemas.microsoft.com/office/drawing/2014/main" id="{57947307-65D6-2DB4-E307-92473F851C1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FDF8CF8-A643-1794-A33C-01D9860D8EDC}"/>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307951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F73FE6F-FF81-653F-EA92-5A74EAC1EC04}"/>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3" name="Alt Bilgi Yer Tutucusu 2">
            <a:extLst>
              <a:ext uri="{FF2B5EF4-FFF2-40B4-BE49-F238E27FC236}">
                <a16:creationId xmlns:a16="http://schemas.microsoft.com/office/drawing/2014/main" id="{DFC3A61E-CC7F-F394-439A-1FE8FC3510D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AA7F425-B839-99B7-B521-3837A35BDFA5}"/>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379833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A46986-B79E-99A4-C193-CA3C2E9880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74549F5-FC6E-F8BE-4ABD-A24CFBBC4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E6E9466-D543-B699-8D4B-459933C9F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8F86424-F178-97CB-EE88-0136116FF34A}"/>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6" name="Alt Bilgi Yer Tutucusu 5">
            <a:extLst>
              <a:ext uri="{FF2B5EF4-FFF2-40B4-BE49-F238E27FC236}">
                <a16:creationId xmlns:a16="http://schemas.microsoft.com/office/drawing/2014/main" id="{23227CF7-3748-DE2E-8358-23830F83B70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AFB9279-2D24-209F-499E-FDC1DA175306}"/>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223975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DC2DCE-7E9A-15A6-D2B4-764B33B0419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A510AAD-90C9-DABD-28E2-3B2C5A482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3020095-DC45-0CCC-C501-7C69E034A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85C6F95-9C85-C51A-F9CC-34E7F9FDF93A}"/>
              </a:ext>
            </a:extLst>
          </p:cNvPr>
          <p:cNvSpPr>
            <a:spLocks noGrp="1"/>
          </p:cNvSpPr>
          <p:nvPr>
            <p:ph type="dt" sz="half" idx="10"/>
          </p:nvPr>
        </p:nvSpPr>
        <p:spPr/>
        <p:txBody>
          <a:bodyPr/>
          <a:lstStyle/>
          <a:p>
            <a:fld id="{C05DA6C6-A671-40CA-B895-6DE3A7F1E156}" type="datetimeFigureOut">
              <a:rPr lang="tr-TR" smtClean="0"/>
              <a:t>30.12.2024</a:t>
            </a:fld>
            <a:endParaRPr lang="tr-TR"/>
          </a:p>
        </p:txBody>
      </p:sp>
      <p:sp>
        <p:nvSpPr>
          <p:cNvPr id="6" name="Alt Bilgi Yer Tutucusu 5">
            <a:extLst>
              <a:ext uri="{FF2B5EF4-FFF2-40B4-BE49-F238E27FC236}">
                <a16:creationId xmlns:a16="http://schemas.microsoft.com/office/drawing/2014/main" id="{844026BE-2B72-D8CC-3CE3-907B9EF9F5E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B1C85FC-3C1D-232A-1154-1AC2D0DCFF74}"/>
              </a:ext>
            </a:extLst>
          </p:cNvPr>
          <p:cNvSpPr>
            <a:spLocks noGrp="1"/>
          </p:cNvSpPr>
          <p:nvPr>
            <p:ph type="sldNum" sz="quarter" idx="12"/>
          </p:nvPr>
        </p:nvSpPr>
        <p:spPr/>
        <p:txBody>
          <a:bodyPr/>
          <a:lstStyle/>
          <a:p>
            <a:fld id="{CE24D4ED-7A88-424C-896E-DEB622A13CC3}" type="slidenum">
              <a:rPr lang="tr-TR" smtClean="0"/>
              <a:t>‹#›</a:t>
            </a:fld>
            <a:endParaRPr lang="tr-TR"/>
          </a:p>
        </p:txBody>
      </p:sp>
    </p:spTree>
    <p:extLst>
      <p:ext uri="{BB962C8B-B14F-4D97-AF65-F5344CB8AC3E}">
        <p14:creationId xmlns:p14="http://schemas.microsoft.com/office/powerpoint/2010/main" val="289316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761205D-7DFF-0C54-60EF-D7CED2722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CF3F86C-E7AA-E403-E0CF-214824AB9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446EB03-18E4-6F66-2B6A-40C46D16B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5DA6C6-A671-40CA-B895-6DE3A7F1E156}" type="datetimeFigureOut">
              <a:rPr lang="tr-TR" smtClean="0"/>
              <a:t>30.12.2024</a:t>
            </a:fld>
            <a:endParaRPr lang="tr-TR"/>
          </a:p>
        </p:txBody>
      </p:sp>
      <p:sp>
        <p:nvSpPr>
          <p:cNvPr id="5" name="Alt Bilgi Yer Tutucusu 4">
            <a:extLst>
              <a:ext uri="{FF2B5EF4-FFF2-40B4-BE49-F238E27FC236}">
                <a16:creationId xmlns:a16="http://schemas.microsoft.com/office/drawing/2014/main" id="{AFC35981-699A-9C9B-B92E-267A4BF69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669E3DF8-56F3-D830-C77A-1117D1163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24D4ED-7A88-424C-896E-DEB622A13CC3}" type="slidenum">
              <a:rPr lang="tr-TR" smtClean="0"/>
              <a:t>‹#›</a:t>
            </a:fld>
            <a:endParaRPr lang="tr-TR"/>
          </a:p>
        </p:txBody>
      </p:sp>
    </p:spTree>
    <p:extLst>
      <p:ext uri="{BB962C8B-B14F-4D97-AF65-F5344CB8AC3E}">
        <p14:creationId xmlns:p14="http://schemas.microsoft.com/office/powerpoint/2010/main" val="418872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6E2E66-3702-6316-F97E-8618B88EACB7}"/>
              </a:ext>
            </a:extLst>
          </p:cNvPr>
          <p:cNvSpPr>
            <a:spLocks noGrp="1"/>
          </p:cNvSpPr>
          <p:nvPr>
            <p:ph type="ctrTitle"/>
          </p:nvPr>
        </p:nvSpPr>
        <p:spPr>
          <a:xfrm>
            <a:off x="4853981" y="2001427"/>
            <a:ext cx="6707084" cy="1985870"/>
          </a:xfrm>
        </p:spPr>
        <p:txBody>
          <a:bodyPr vert="horz" lIns="91440" tIns="45720" rIns="91440" bIns="45720" rtlCol="0">
            <a:normAutofit/>
          </a:bodyPr>
          <a:lstStyle/>
          <a:p>
            <a:pPr algn="l"/>
            <a:r>
              <a:rPr lang="en-US" sz="6200" kern="1200" dirty="0">
                <a:latin typeface="+mj-lt"/>
                <a:ea typeface="+mj-ea"/>
                <a:cs typeface="+mj-cs"/>
              </a:rPr>
              <a:t>YAPISAL EŞİTLİK MODELLEMESİ</a:t>
            </a:r>
          </a:p>
        </p:txBody>
      </p:sp>
      <p:sp>
        <p:nvSpPr>
          <p:cNvPr id="3" name="Alt Başlık 2">
            <a:extLst>
              <a:ext uri="{FF2B5EF4-FFF2-40B4-BE49-F238E27FC236}">
                <a16:creationId xmlns:a16="http://schemas.microsoft.com/office/drawing/2014/main" id="{A7741503-181E-0215-B80D-B65ADB62A542}"/>
              </a:ext>
            </a:extLst>
          </p:cNvPr>
          <p:cNvSpPr>
            <a:spLocks noGrp="1"/>
          </p:cNvSpPr>
          <p:nvPr>
            <p:ph type="subTitle" idx="1"/>
          </p:nvPr>
        </p:nvSpPr>
        <p:spPr>
          <a:xfrm>
            <a:off x="4853699" y="4858669"/>
            <a:ext cx="6707366" cy="1569486"/>
          </a:xfrm>
        </p:spPr>
        <p:txBody>
          <a:bodyPr vert="horz" lIns="91440" tIns="45720" rIns="91440" bIns="45720" rtlCol="0">
            <a:normAutofit/>
          </a:bodyPr>
          <a:lstStyle/>
          <a:p>
            <a:pPr indent="-228600" algn="l">
              <a:buFont typeface="Arial" panose="020B0604020202020204" pitchFamily="34" charset="0"/>
              <a:buChar char="•"/>
            </a:pPr>
            <a:r>
              <a:rPr lang="en-US" sz="1800" b="1" i="0" u="none" strike="noStrike" dirty="0">
                <a:effectLst/>
              </a:rPr>
              <a:t>Metehan Güven-152120181055</a:t>
            </a:r>
            <a:endParaRPr lang="en-US" sz="1800" b="0" dirty="0">
              <a:effectLst/>
            </a:endParaRPr>
          </a:p>
          <a:p>
            <a:pPr indent="-228600" algn="l">
              <a:buFont typeface="Arial" panose="020B0604020202020204" pitchFamily="34" charset="0"/>
              <a:buChar char="•"/>
            </a:pPr>
            <a:r>
              <a:rPr lang="en-US" sz="1800" b="1" i="0" u="none" strike="noStrike" dirty="0">
                <a:effectLst/>
              </a:rPr>
              <a:t>Adem Mavanacı-152120191040</a:t>
            </a:r>
            <a:endParaRPr lang="en-US" sz="1800" b="0" dirty="0">
              <a:effectLst/>
            </a:endParaRPr>
          </a:p>
          <a:p>
            <a:pPr indent="-228600" algn="l">
              <a:buFont typeface="Arial" panose="020B0604020202020204" pitchFamily="34" charset="0"/>
              <a:buChar char="•"/>
            </a:pPr>
            <a:r>
              <a:rPr lang="en-US" sz="1800" b="1" i="0" u="none" strike="noStrike" dirty="0">
                <a:effectLst/>
              </a:rPr>
              <a:t>Berivan Korlaelçi-152120181019</a:t>
            </a:r>
            <a:br>
              <a:rPr lang="en-US" sz="1800" dirty="0"/>
            </a:br>
            <a:endParaRPr lang="en-US" sz="1800" dirty="0"/>
          </a:p>
        </p:txBody>
      </p:sp>
      <p:pic>
        <p:nvPicPr>
          <p:cNvPr id="1028" name="Picture 4">
            <a:extLst>
              <a:ext uri="{FF2B5EF4-FFF2-40B4-BE49-F238E27FC236}">
                <a16:creationId xmlns:a16="http://schemas.microsoft.com/office/drawing/2014/main" id="{13E99A02-B318-B534-8BC2-DA805628AF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1262013"/>
            <a:ext cx="4087368" cy="4015838"/>
          </a:xfrm>
          <a:prstGeom prst="rect">
            <a:avLst/>
          </a:prstGeom>
          <a:noFill/>
          <a:extLst>
            <a:ext uri="{909E8E84-426E-40DD-AFC4-6F175D3DCCD1}">
              <a14:hiddenFill xmlns:a14="http://schemas.microsoft.com/office/drawing/2010/main">
                <a:solidFill>
                  <a:srgbClr val="FFFFFF"/>
                </a:solidFill>
              </a14:hiddenFill>
            </a:ext>
          </a:extLst>
        </p:spPr>
      </p:pic>
      <p:sp>
        <p:nvSpPr>
          <p:cNvPr id="106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3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BD5E82-8FB5-77AB-92D8-A3B2980068E3}"/>
              </a:ext>
            </a:extLst>
          </p:cNvPr>
          <p:cNvSpPr>
            <a:spLocks noGrp="1"/>
          </p:cNvSpPr>
          <p:nvPr>
            <p:ph type="title"/>
          </p:nvPr>
        </p:nvSpPr>
        <p:spPr>
          <a:xfrm>
            <a:off x="838200" y="365125"/>
            <a:ext cx="10515600" cy="1325563"/>
          </a:xfrm>
        </p:spPr>
        <p:txBody>
          <a:bodyPr>
            <a:normAutofit/>
          </a:bodyPr>
          <a:lstStyle/>
          <a:p>
            <a:r>
              <a:rPr lang="tr-TR" sz="5400"/>
              <a:t>KULLANIM ALANLARI</a:t>
            </a: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D188D2E-9E72-02CD-6A58-1BE4A08A9EA9}"/>
              </a:ext>
            </a:extLst>
          </p:cNvPr>
          <p:cNvSpPr>
            <a:spLocks noGrp="1"/>
          </p:cNvSpPr>
          <p:nvPr>
            <p:ph idx="1"/>
          </p:nvPr>
        </p:nvSpPr>
        <p:spPr>
          <a:xfrm>
            <a:off x="836676" y="1818852"/>
            <a:ext cx="10515600" cy="4251960"/>
          </a:xfrm>
        </p:spPr>
        <p:txBody>
          <a:bodyPr>
            <a:noAutofit/>
          </a:bodyPr>
          <a:lstStyle/>
          <a:p>
            <a:r>
              <a:rPr lang="tr-TR" sz="1350" b="1" dirty="0"/>
              <a:t>Psikoloji ve Sosyal Bilimler</a:t>
            </a:r>
          </a:p>
          <a:p>
            <a:pPr marL="0" indent="0">
              <a:buNone/>
            </a:pPr>
            <a:r>
              <a:rPr lang="tr-TR" sz="1350" dirty="0"/>
              <a:t>SEM, bireylerin kişilik özelliklerini, sosyal etkileşimlerini ve algı düzeylerini modellemek için kullanılır.</a:t>
            </a:r>
          </a:p>
          <a:p>
            <a:pPr marL="0" indent="0">
              <a:buNone/>
            </a:pPr>
            <a:r>
              <a:rPr lang="tr-TR" sz="1350" dirty="0" err="1"/>
              <a:t>Fornell</a:t>
            </a:r>
            <a:r>
              <a:rPr lang="tr-TR" sz="1350" dirty="0"/>
              <a:t> ve </a:t>
            </a:r>
            <a:r>
              <a:rPr lang="tr-TR" sz="1350" dirty="0" err="1"/>
              <a:t>Larcker</a:t>
            </a:r>
            <a:r>
              <a:rPr lang="tr-TR" sz="1350" dirty="0"/>
              <a:t> (1981): Tüketici davranışları üzerinde çalışarak müşteri memnuniyeti ile marka sadakati arasındaki ilişkiyi analiz etmiştir.</a:t>
            </a:r>
          </a:p>
          <a:p>
            <a:pPr marL="0" indent="0">
              <a:buNone/>
            </a:pPr>
            <a:r>
              <a:rPr lang="tr-TR" sz="1350" dirty="0" err="1"/>
              <a:t>Hoyle</a:t>
            </a:r>
            <a:r>
              <a:rPr lang="tr-TR" sz="1350" dirty="0"/>
              <a:t> ve </a:t>
            </a:r>
            <a:r>
              <a:rPr lang="tr-TR" sz="1350" dirty="0" err="1"/>
              <a:t>Diers</a:t>
            </a:r>
            <a:r>
              <a:rPr lang="tr-TR" sz="1350" dirty="0"/>
              <a:t> (1997): Sosyal psikolojik etkileşimler ile bireysel özellikler arasındaki bağları incelemiştir.</a:t>
            </a:r>
          </a:p>
          <a:p>
            <a:r>
              <a:rPr lang="tr-TR" sz="1350" b="1" dirty="0"/>
              <a:t>Pazarlama ve Ekonomi</a:t>
            </a:r>
          </a:p>
          <a:p>
            <a:pPr marL="0" indent="0">
              <a:buNone/>
            </a:pPr>
            <a:r>
              <a:rPr lang="tr-TR" sz="1350" dirty="0"/>
              <a:t>SEM, pazarlama kampanyalarının etkinliğini değerlendirmek, müşteri memnuniyetini ve sadakatini artırmak için güçlü bir araçtır.</a:t>
            </a:r>
          </a:p>
          <a:p>
            <a:pPr marL="0" indent="0">
              <a:buNone/>
            </a:pPr>
            <a:r>
              <a:rPr lang="tr-TR" sz="1350" dirty="0" err="1"/>
              <a:t>Fornell</a:t>
            </a:r>
            <a:r>
              <a:rPr lang="tr-TR" sz="1350" dirty="0"/>
              <a:t> et al. (1996): Marka sadakati ile müşteri memnuniyeti arasındaki güçlü nedensel ilişkiyi modellemiştir.</a:t>
            </a:r>
          </a:p>
          <a:p>
            <a:pPr marL="0" indent="0">
              <a:buNone/>
            </a:pPr>
            <a:r>
              <a:rPr lang="tr-TR" sz="1350" dirty="0" err="1"/>
              <a:t>Bollen</a:t>
            </a:r>
            <a:r>
              <a:rPr lang="tr-TR" sz="1350" dirty="0"/>
              <a:t> (1989): Pazarlama stratejilerinin tüketici davranışlarını nasıl şekillendirdiğini analiz etmiştir.</a:t>
            </a:r>
          </a:p>
          <a:p>
            <a:r>
              <a:rPr lang="tr-TR" sz="1350" b="1" dirty="0"/>
              <a:t>Eğitim</a:t>
            </a:r>
          </a:p>
          <a:p>
            <a:pPr marL="0" indent="0">
              <a:buNone/>
            </a:pPr>
            <a:r>
              <a:rPr lang="tr-TR" sz="1350" dirty="0"/>
              <a:t>Öğrenci başarılarını ve öğretim yöntemlerini analiz etmek için SEM etkili bir araçtır.</a:t>
            </a:r>
          </a:p>
          <a:p>
            <a:pPr marL="0" indent="0">
              <a:buNone/>
            </a:pPr>
            <a:r>
              <a:rPr lang="tr-TR" sz="1350" dirty="0" err="1"/>
              <a:t>Schumacker</a:t>
            </a:r>
            <a:r>
              <a:rPr lang="tr-TR" sz="1350" dirty="0"/>
              <a:t> ve </a:t>
            </a:r>
            <a:r>
              <a:rPr lang="tr-TR" sz="1350" dirty="0" err="1"/>
              <a:t>Lomax</a:t>
            </a:r>
            <a:r>
              <a:rPr lang="tr-TR" sz="1350" dirty="0"/>
              <a:t> (2004): Öğrenci motivasyonu ve öğretim yöntemlerinin etkileşimini analiz etmiştir.</a:t>
            </a:r>
          </a:p>
          <a:p>
            <a:pPr marL="0" indent="0">
              <a:buNone/>
            </a:pPr>
            <a:r>
              <a:rPr lang="tr-TR" sz="1350" dirty="0" err="1"/>
              <a:t>López</a:t>
            </a:r>
            <a:r>
              <a:rPr lang="tr-TR" sz="1350" dirty="0"/>
              <a:t> et al. (2011): Eğitimde öğretmen-öğrenci etkileşimlerinin öğrenci başarısına etkisini incelemiştir.</a:t>
            </a:r>
          </a:p>
          <a:p>
            <a:r>
              <a:rPr lang="tr-TR" sz="1350" b="1" dirty="0"/>
              <a:t>Sağlık ve Tıp</a:t>
            </a:r>
          </a:p>
          <a:p>
            <a:pPr marL="0" indent="0">
              <a:buNone/>
            </a:pPr>
            <a:r>
              <a:rPr lang="tr-TR" sz="1350" dirty="0"/>
              <a:t> SEM, bireylerin sağlık davranışları ile genel sağlık durumları arasındaki ilişkiyi anlamak için kullanılır.</a:t>
            </a:r>
          </a:p>
          <a:p>
            <a:pPr marL="0" indent="0">
              <a:buNone/>
            </a:pPr>
            <a:r>
              <a:rPr lang="tr-TR" sz="1350" b="1" dirty="0" err="1"/>
              <a:t>J</a:t>
            </a:r>
            <a:r>
              <a:rPr lang="tr-TR" sz="1350" dirty="0" err="1"/>
              <a:t>öreskog</a:t>
            </a:r>
            <a:r>
              <a:rPr lang="tr-TR" sz="1350" dirty="0"/>
              <a:t> ve </a:t>
            </a:r>
            <a:r>
              <a:rPr lang="tr-TR" sz="1350" dirty="0" err="1"/>
              <a:t>Sörbom</a:t>
            </a:r>
            <a:r>
              <a:rPr lang="tr-TR" sz="1350" dirty="0"/>
              <a:t> (1970’ler): Sigara içme, fiziksel aktivite ve beslenme alışkanlıklarının sağlık üzerindeki etkilerini analiz etmiştir.</a:t>
            </a:r>
          </a:p>
          <a:p>
            <a:pPr marL="0" indent="0">
              <a:buNone/>
            </a:pPr>
            <a:r>
              <a:rPr lang="tr-TR" sz="1350" dirty="0" err="1"/>
              <a:t>Xie</a:t>
            </a:r>
            <a:r>
              <a:rPr lang="tr-TR" sz="1350" dirty="0"/>
              <a:t> ve </a:t>
            </a:r>
            <a:r>
              <a:rPr lang="tr-TR" sz="1350" dirty="0" err="1"/>
              <a:t>Xie</a:t>
            </a:r>
            <a:r>
              <a:rPr lang="tr-TR" sz="1350" dirty="0"/>
              <a:t> (2017): Sağlıklı yaşam alışkanlıklarının sağlık üzerindeki olumlu etkilerini ortaya koymuştur.</a:t>
            </a:r>
          </a:p>
          <a:p>
            <a:pPr marL="0" indent="0">
              <a:buNone/>
            </a:pPr>
            <a:endParaRPr lang="tr-TR" sz="1350" dirty="0"/>
          </a:p>
        </p:txBody>
      </p:sp>
    </p:spTree>
    <p:extLst>
      <p:ext uri="{BB962C8B-B14F-4D97-AF65-F5344CB8AC3E}">
        <p14:creationId xmlns:p14="http://schemas.microsoft.com/office/powerpoint/2010/main" val="125588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4" name="Rectangle 719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185FA4D-817E-5CE3-6E49-CC3F473D2E9B}"/>
              </a:ext>
            </a:extLst>
          </p:cNvPr>
          <p:cNvSpPr>
            <a:spLocks noGrp="1"/>
          </p:cNvSpPr>
          <p:nvPr>
            <p:ph type="title"/>
          </p:nvPr>
        </p:nvSpPr>
        <p:spPr>
          <a:xfrm>
            <a:off x="572493" y="238539"/>
            <a:ext cx="11018520" cy="1434415"/>
          </a:xfrm>
        </p:spPr>
        <p:txBody>
          <a:bodyPr anchor="b">
            <a:normAutofit/>
          </a:bodyPr>
          <a:lstStyle/>
          <a:p>
            <a:r>
              <a:rPr lang="tr-TR" sz="5400" dirty="0"/>
              <a:t>UYGULAMA ÖRNEĞİ</a:t>
            </a:r>
          </a:p>
        </p:txBody>
      </p:sp>
      <p:sp>
        <p:nvSpPr>
          <p:cNvPr id="719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6AE5559C-A3C6-E851-47C3-868DD7C614B5}"/>
              </a:ext>
            </a:extLst>
          </p:cNvPr>
          <p:cNvSpPr>
            <a:spLocks noGrp="1"/>
          </p:cNvSpPr>
          <p:nvPr>
            <p:ph idx="1"/>
          </p:nvPr>
        </p:nvSpPr>
        <p:spPr>
          <a:xfrm>
            <a:off x="572493" y="2071315"/>
            <a:ext cx="10972800" cy="4548145"/>
          </a:xfrm>
        </p:spPr>
        <p:txBody>
          <a:bodyPr anchor="t">
            <a:noAutofit/>
          </a:bodyPr>
          <a:lstStyle/>
          <a:p>
            <a:pPr marL="0" indent="0">
              <a:buNone/>
            </a:pPr>
            <a:r>
              <a:rPr lang="tr-TR" sz="1400" b="1" dirty="0"/>
              <a:t>Kredi Kartı Kullanımında Algılanan Değer, Memnuniyet ve Sadakat İlişkisi</a:t>
            </a:r>
          </a:p>
          <a:p>
            <a:pPr marL="0" indent="0">
              <a:buNone/>
            </a:pPr>
            <a:endParaRPr lang="tr-TR" sz="1400" dirty="0"/>
          </a:p>
          <a:p>
            <a:pPr marL="0" indent="0">
              <a:buNone/>
            </a:pPr>
            <a:r>
              <a:rPr lang="tr-TR" sz="1400" dirty="0"/>
              <a:t>Bu örnek, kredi kartı kullanıcılarının algıladıkları değer, memnuniyet ve sadakat arasındaki ilişkileri SEM kullanarak analiz etmektedir.</a:t>
            </a:r>
          </a:p>
          <a:p>
            <a:pPr marL="0" indent="0">
              <a:buNone/>
            </a:pPr>
            <a:r>
              <a:rPr lang="tr-TR" sz="1400" b="1" dirty="0"/>
              <a:t>Araştırma Sorusu:</a:t>
            </a:r>
            <a:r>
              <a:rPr lang="tr-TR" sz="1400" dirty="0"/>
              <a:t> Kredi kartı kullanıcılarının algıladıkları değer, memnuniyet düzeyleri ve sadakatleri arasında nasıl bir ilişki vardır?</a:t>
            </a:r>
          </a:p>
          <a:p>
            <a:pPr marL="0" indent="0">
              <a:buNone/>
            </a:pPr>
            <a:r>
              <a:rPr lang="tr-TR" sz="1400" b="1" dirty="0"/>
              <a:t>Model Kurulumu:</a:t>
            </a:r>
            <a:endParaRPr lang="tr-TR" sz="1400" dirty="0"/>
          </a:p>
          <a:p>
            <a:pPr marL="0" indent="0">
              <a:buNone/>
            </a:pPr>
            <a:r>
              <a:rPr lang="tr-TR" sz="1400" b="1" dirty="0"/>
              <a:t>Gizil Değişkenler:</a:t>
            </a:r>
            <a:endParaRPr lang="tr-TR" sz="1400" dirty="0"/>
          </a:p>
          <a:p>
            <a:pPr marL="742950" lvl="1" indent="-285750">
              <a:buFont typeface="Arial" panose="020B0604020202020204" pitchFamily="34" charset="0"/>
              <a:buChar char="•"/>
            </a:pPr>
            <a:r>
              <a:rPr lang="tr-TR" sz="1400" b="1" dirty="0"/>
              <a:t>Algılanan Değer:</a:t>
            </a:r>
            <a:r>
              <a:rPr lang="tr-TR" sz="1400" dirty="0"/>
              <a:t> Kullanıcıların kredi kartının sunduğu faydaları ve maliyetleri nasıl değerlendirdiği.</a:t>
            </a:r>
          </a:p>
          <a:p>
            <a:pPr marL="742950" lvl="1" indent="-285750">
              <a:buFont typeface="Arial" panose="020B0604020202020204" pitchFamily="34" charset="0"/>
              <a:buChar char="•"/>
            </a:pPr>
            <a:r>
              <a:rPr lang="tr-TR" sz="1400" b="1" dirty="0"/>
              <a:t>Müşteri Memnuniyeti:</a:t>
            </a:r>
            <a:r>
              <a:rPr lang="tr-TR" sz="1400" dirty="0"/>
              <a:t> Kullanıcıların kredi kartı hizmetlerinden genel memnuniyet düzeyi.</a:t>
            </a:r>
          </a:p>
          <a:p>
            <a:pPr marL="742950" lvl="1" indent="-285750">
              <a:buFont typeface="Arial" panose="020B0604020202020204" pitchFamily="34" charset="0"/>
              <a:buChar char="•"/>
            </a:pPr>
            <a:r>
              <a:rPr lang="tr-TR" sz="1400" b="1" dirty="0"/>
              <a:t>Müşteri Sadakati:</a:t>
            </a:r>
            <a:r>
              <a:rPr lang="tr-TR" sz="1400" dirty="0"/>
              <a:t> Kullanıcıların kredi kartını tekrar kullanma ve başkalarına tavsiye etme eğilimi.</a:t>
            </a:r>
          </a:p>
          <a:p>
            <a:pPr marL="0" indent="0">
              <a:buNone/>
            </a:pPr>
            <a:r>
              <a:rPr lang="tr-TR" sz="1400" b="1" dirty="0"/>
              <a:t>Veri Toplama:</a:t>
            </a:r>
            <a:r>
              <a:rPr lang="tr-TR" sz="1400" dirty="0"/>
              <a:t> Kredi kartı kullanıcılarına yönelik anketler düzenlenerek algılanan değer, memnuniyet ve sadakat ile ilgili veriler toplanmıştır.</a:t>
            </a:r>
          </a:p>
          <a:p>
            <a:pPr marL="0" indent="0">
              <a:buNone/>
            </a:pPr>
            <a:r>
              <a:rPr lang="tr-TR" sz="1400" b="1" dirty="0"/>
              <a:t>SEM Analizi:</a:t>
            </a:r>
            <a:r>
              <a:rPr lang="tr-TR" sz="1400" dirty="0"/>
              <a:t> Toplanan veriler üzerinde SEM uygulanarak gizil değişkenler arasındaki ilişkiler ve etki düzeyleri belirlenmiştir.</a:t>
            </a:r>
          </a:p>
          <a:p>
            <a:pPr marL="0" indent="0">
              <a:buNone/>
            </a:pPr>
            <a:r>
              <a:rPr lang="tr-TR" sz="1400" b="1" dirty="0"/>
              <a:t>Sonuçlar:</a:t>
            </a:r>
            <a:endParaRPr lang="tr-TR" sz="1400" dirty="0"/>
          </a:p>
          <a:p>
            <a:pPr>
              <a:buFont typeface="Arial" panose="020B0604020202020204" pitchFamily="34" charset="0"/>
              <a:buChar char="•"/>
            </a:pPr>
            <a:r>
              <a:rPr lang="tr-TR" sz="1400" dirty="0"/>
              <a:t>Algılanan değerin, müşteri memnuniyeti üzerinde pozitif ve anlamlı bir etkisi olduğu bulunmuştur.</a:t>
            </a:r>
          </a:p>
          <a:p>
            <a:pPr>
              <a:buFont typeface="Arial" panose="020B0604020202020204" pitchFamily="34" charset="0"/>
              <a:buChar char="•"/>
            </a:pPr>
            <a:r>
              <a:rPr lang="tr-TR" sz="1400" dirty="0"/>
              <a:t>Müşteri memnuniyetinin, müşteri sadakati üzerinde güçlü bir etkisi olduğu tespit edilmiştir.</a:t>
            </a:r>
          </a:p>
          <a:p>
            <a:pPr>
              <a:buFont typeface="Arial" panose="020B0604020202020204" pitchFamily="34" charset="0"/>
              <a:buChar char="•"/>
            </a:pPr>
            <a:r>
              <a:rPr lang="tr-TR" sz="1400" dirty="0"/>
              <a:t>Algılanan değerin, müşteri sadakati üzerindeki etkisinin, müşteri memnuniyeti aracılığıyla dolaylı olarak gerçekleştiği belirlenmiştir.</a:t>
            </a:r>
          </a:p>
          <a:p>
            <a:pPr marL="0" indent="0">
              <a:buNone/>
            </a:pPr>
            <a:endParaRPr lang="tr-TR" sz="1400" dirty="0"/>
          </a:p>
        </p:txBody>
      </p:sp>
    </p:spTree>
    <p:extLst>
      <p:ext uri="{BB962C8B-B14F-4D97-AF65-F5344CB8AC3E}">
        <p14:creationId xmlns:p14="http://schemas.microsoft.com/office/powerpoint/2010/main" val="91005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A85623-D9C3-12DC-076C-E40415BF22B6}"/>
              </a:ext>
            </a:extLst>
          </p:cNvPr>
          <p:cNvSpPr>
            <a:spLocks noGrp="1"/>
          </p:cNvSpPr>
          <p:nvPr>
            <p:ph type="title"/>
          </p:nvPr>
        </p:nvSpPr>
        <p:spPr>
          <a:xfrm>
            <a:off x="635000" y="640823"/>
            <a:ext cx="3418659" cy="5583148"/>
          </a:xfrm>
        </p:spPr>
        <p:txBody>
          <a:bodyPr anchor="ctr">
            <a:normAutofit/>
          </a:bodyPr>
          <a:lstStyle/>
          <a:p>
            <a:r>
              <a:rPr lang="tr-TR" sz="5400"/>
              <a:t>İÇERİK</a:t>
            </a:r>
          </a:p>
        </p:txBody>
      </p:sp>
      <p:sp>
        <p:nvSpPr>
          <p:cNvPr id="5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İçerik Yer Tutucusu 2">
            <a:extLst>
              <a:ext uri="{FF2B5EF4-FFF2-40B4-BE49-F238E27FC236}">
                <a16:creationId xmlns:a16="http://schemas.microsoft.com/office/drawing/2014/main" id="{32B04136-54E6-0552-4737-536DA7182C47}"/>
              </a:ext>
            </a:extLst>
          </p:cNvPr>
          <p:cNvGraphicFramePr>
            <a:graphicFrameLocks noGrp="1"/>
          </p:cNvGraphicFramePr>
          <p:nvPr>
            <p:ph idx="1"/>
            <p:extLst>
              <p:ext uri="{D42A27DB-BD31-4B8C-83A1-F6EECF244321}">
                <p14:modId xmlns:p14="http://schemas.microsoft.com/office/powerpoint/2010/main" val="40160532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27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4C2984-0FC7-A01D-AB33-0D98FBAD7450}"/>
              </a:ext>
            </a:extLst>
          </p:cNvPr>
          <p:cNvSpPr>
            <a:spLocks noGrp="1"/>
          </p:cNvSpPr>
          <p:nvPr>
            <p:ph type="title"/>
          </p:nvPr>
        </p:nvSpPr>
        <p:spPr>
          <a:xfrm>
            <a:off x="640080" y="329184"/>
            <a:ext cx="6894576" cy="1783080"/>
          </a:xfrm>
        </p:spPr>
        <p:txBody>
          <a:bodyPr anchor="b">
            <a:normAutofit/>
          </a:bodyPr>
          <a:lstStyle/>
          <a:p>
            <a:r>
              <a:rPr lang="tr-TR" sz="5400" dirty="0"/>
              <a:t>TARİHÇE</a:t>
            </a: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D4346C8-8B1A-DCFD-4236-F13E47ACDEE1}"/>
              </a:ext>
            </a:extLst>
          </p:cNvPr>
          <p:cNvSpPr>
            <a:spLocks noGrp="1"/>
          </p:cNvSpPr>
          <p:nvPr>
            <p:ph idx="1"/>
          </p:nvPr>
        </p:nvSpPr>
        <p:spPr>
          <a:xfrm>
            <a:off x="640079" y="2550473"/>
            <a:ext cx="8061794" cy="3978343"/>
          </a:xfrm>
        </p:spPr>
        <p:txBody>
          <a:bodyPr>
            <a:normAutofit/>
          </a:bodyPr>
          <a:lstStyle/>
          <a:p>
            <a:r>
              <a:rPr lang="tr-TR" sz="1600" dirty="0"/>
              <a:t>Yapısal Eşitlik Modellemesi (SEM), çok değişkenli istatistiksel analizlerin gelişimiyle ortaya çıkmıştır. İlk adımlar, 1918 yılında </a:t>
            </a:r>
            <a:r>
              <a:rPr lang="tr-TR" sz="1600" dirty="0" err="1"/>
              <a:t>biyometrikçi</a:t>
            </a:r>
            <a:r>
              <a:rPr lang="tr-TR" sz="1600" dirty="0"/>
              <a:t> </a:t>
            </a:r>
            <a:r>
              <a:rPr lang="tr-TR" sz="1600" dirty="0" err="1"/>
              <a:t>Sewall</a:t>
            </a:r>
            <a:r>
              <a:rPr lang="tr-TR" sz="1600" dirty="0"/>
              <a:t> Wright tarafından </a:t>
            </a:r>
            <a:r>
              <a:rPr lang="tr-TR" sz="1600" dirty="0" err="1"/>
              <a:t>path</a:t>
            </a:r>
            <a:r>
              <a:rPr lang="tr-TR" sz="1600" dirty="0"/>
              <a:t> analizinin geliştirilmesiyle atılmıştır. Wright, genetik verilerde nedensel ilişkileri açıklamak için grafik temelli analiz yöntemlerini kullanmıştır.</a:t>
            </a:r>
          </a:p>
          <a:p>
            <a:r>
              <a:rPr lang="tr-TR" sz="1600" dirty="0"/>
              <a:t>1950’lerde psikologlar, gizil değişkenleri analiz etmek için faktör analizini geliştirmiştir. Bu teknik, doğrudan gözlemlenemeyen ancak ölçülebilen kavramların (örneğin zeka veya tutumlar) modellenmesini sağlamıştır.</a:t>
            </a:r>
          </a:p>
          <a:p>
            <a:r>
              <a:rPr lang="tr-TR" sz="1600" dirty="0"/>
              <a:t>1960’ların sonunda, Karl </a:t>
            </a:r>
            <a:r>
              <a:rPr lang="tr-TR" sz="1600" dirty="0" err="1"/>
              <a:t>Jöreskog</a:t>
            </a:r>
            <a:r>
              <a:rPr lang="tr-TR" sz="1600" dirty="0"/>
              <a:t> tarafından geliştirilen LISREL (</a:t>
            </a:r>
            <a:r>
              <a:rPr lang="tr-TR" sz="1600" dirty="0" err="1"/>
              <a:t>Linear</a:t>
            </a:r>
            <a:r>
              <a:rPr lang="tr-TR" sz="1600" dirty="0"/>
              <a:t> </a:t>
            </a:r>
            <a:r>
              <a:rPr lang="tr-TR" sz="1600" dirty="0" err="1"/>
              <a:t>Structural</a:t>
            </a:r>
            <a:r>
              <a:rPr lang="tr-TR" sz="1600" dirty="0"/>
              <a:t> </a:t>
            </a:r>
            <a:r>
              <a:rPr lang="tr-TR" sz="1600" dirty="0" err="1"/>
              <a:t>Relations</a:t>
            </a:r>
            <a:r>
              <a:rPr lang="tr-TR" sz="1600" dirty="0"/>
              <a:t>) modeli, </a:t>
            </a:r>
            <a:r>
              <a:rPr lang="tr-TR" sz="1600" dirty="0" err="1"/>
              <a:t>SEM’in</a:t>
            </a:r>
            <a:r>
              <a:rPr lang="tr-TR" sz="1600" dirty="0"/>
              <a:t> modern formunu oluşturmuştur. Bu model, ölçüm modelleriyle yapısal modelleri birleştiren ilk kapsamlı yaklaşım olmuştur.</a:t>
            </a:r>
          </a:p>
          <a:p>
            <a:r>
              <a:rPr lang="tr-TR" sz="1600" dirty="0"/>
              <a:t>1970’lerden itibaren SEM, sosyal bilimler, psikoloji ve ekonomi gibi birçok akademik alanda teorik modellerin test edilmesi için yaygın olarak kullanılmaya başlanmıştır. Günümüzde, </a:t>
            </a:r>
            <a:r>
              <a:rPr lang="tr-TR" sz="1600" dirty="0" err="1"/>
              <a:t>SEM’in</a:t>
            </a:r>
            <a:r>
              <a:rPr lang="tr-TR" sz="1600" dirty="0"/>
              <a:t> sağladığı güçlü analiz imkanı sayesinde, birçok modern yazılım (örneğin AMOS, </a:t>
            </a:r>
            <a:r>
              <a:rPr lang="tr-TR" sz="1600" dirty="0" err="1"/>
              <a:t>Mplus</a:t>
            </a:r>
            <a:r>
              <a:rPr lang="tr-TR" sz="1600" dirty="0"/>
              <a:t>) araştırmacıların karmaşık verileri incelemesine yardımcı olmaktadır.</a:t>
            </a:r>
          </a:p>
          <a:p>
            <a:pPr marL="0" indent="0">
              <a:buNone/>
            </a:pPr>
            <a:endParaRPr lang="tr-TR" sz="1600" dirty="0"/>
          </a:p>
        </p:txBody>
      </p:sp>
      <p:pic>
        <p:nvPicPr>
          <p:cNvPr id="2052" name="Picture 4" descr="Profiles in Research: An Interview With Karl Gustav Jöreskog">
            <a:extLst>
              <a:ext uri="{FF2B5EF4-FFF2-40B4-BE49-F238E27FC236}">
                <a16:creationId xmlns:a16="http://schemas.microsoft.com/office/drawing/2014/main" id="{93FB4C75-DFCB-0E46-756A-6BD96646BB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72214" y="1024128"/>
            <a:ext cx="1779706" cy="21762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wall Wright - Wikipedia">
            <a:extLst>
              <a:ext uri="{FF2B5EF4-FFF2-40B4-BE49-F238E27FC236}">
                <a16:creationId xmlns:a16="http://schemas.microsoft.com/office/drawing/2014/main" id="{44174ABB-C3D6-DB07-7F71-3EA9AD9573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72214" y="4014216"/>
            <a:ext cx="1779706"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6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720EA8-5745-C57E-1636-C21251D33383}"/>
              </a:ext>
            </a:extLst>
          </p:cNvPr>
          <p:cNvSpPr>
            <a:spLocks noGrp="1"/>
          </p:cNvSpPr>
          <p:nvPr>
            <p:ph type="title"/>
          </p:nvPr>
        </p:nvSpPr>
        <p:spPr>
          <a:xfrm>
            <a:off x="838200" y="256971"/>
            <a:ext cx="10515600" cy="1325563"/>
          </a:xfrm>
        </p:spPr>
        <p:txBody>
          <a:bodyPr/>
          <a:lstStyle/>
          <a:p>
            <a:r>
              <a:rPr lang="tr-TR" dirty="0"/>
              <a:t>SEM’İN TANIMI VE AVANTAJLARI</a:t>
            </a:r>
          </a:p>
        </p:txBody>
      </p:sp>
      <p:sp>
        <p:nvSpPr>
          <p:cNvPr id="3" name="İçerik Yer Tutucusu 2">
            <a:extLst>
              <a:ext uri="{FF2B5EF4-FFF2-40B4-BE49-F238E27FC236}">
                <a16:creationId xmlns:a16="http://schemas.microsoft.com/office/drawing/2014/main" id="{EE103096-FB86-3D6C-5075-69705C39FF85}"/>
              </a:ext>
            </a:extLst>
          </p:cNvPr>
          <p:cNvSpPr>
            <a:spLocks noGrp="1"/>
          </p:cNvSpPr>
          <p:nvPr>
            <p:ph idx="1"/>
          </p:nvPr>
        </p:nvSpPr>
        <p:spPr>
          <a:xfrm>
            <a:off x="838200" y="1582534"/>
            <a:ext cx="10515600" cy="4351338"/>
          </a:xfrm>
        </p:spPr>
        <p:txBody>
          <a:bodyPr>
            <a:noAutofit/>
          </a:bodyPr>
          <a:lstStyle/>
          <a:p>
            <a:pPr marL="0" indent="0">
              <a:buNone/>
            </a:pPr>
            <a:r>
              <a:rPr lang="tr-TR" sz="2000" dirty="0"/>
              <a:t>Yapısal Eşitlik Modellemesi (SEM), gözlemlenen ve gizil değişkenler arasındaki karmaşık ilişkileri analiz etmek ve teorik modellerin doğruluğunu test etmek için kullanılan çok değişkenli istatistiksel bir tekniktir. SEM, hem ölçüm modelini hem de yapısal modeli bir araya getirerek, nedensel ilişkilerin görselleştirilmesini ve test edilmesini sağlar. Özellikle sosyal bilimler, psikoloji, eğitim ve pazarlama gibi alanlarda, gizil değişkenlerin etkilerini analiz ederek karmaşık veri yapılarının incelenmesinde yaygın olarak kullanılır.</a:t>
            </a:r>
          </a:p>
          <a:p>
            <a:pPr marL="0" indent="0">
              <a:buNone/>
            </a:pPr>
            <a:r>
              <a:rPr lang="tr-TR" sz="2000" b="1" dirty="0"/>
              <a:t>Avantajları:</a:t>
            </a:r>
          </a:p>
          <a:p>
            <a:pPr marL="0" indent="0">
              <a:buNone/>
            </a:pPr>
            <a:r>
              <a:rPr lang="tr-TR" sz="2000" dirty="0"/>
              <a:t>Karmaşık ilişkileri eşzamanlı olarak analiz edebilme.</a:t>
            </a:r>
          </a:p>
          <a:p>
            <a:pPr marL="0" indent="0">
              <a:buNone/>
            </a:pPr>
            <a:r>
              <a:rPr lang="tr-TR" sz="2000" dirty="0"/>
              <a:t>Gizil değişkenleri modelleme imkanı sunma.</a:t>
            </a:r>
          </a:p>
          <a:p>
            <a:pPr marL="0" indent="0">
              <a:buNone/>
            </a:pPr>
            <a:r>
              <a:rPr lang="tr-TR" sz="2000" dirty="0"/>
              <a:t>Ölçüm hatalarını dikkate alarak daha doğru sonuçlar üretme.</a:t>
            </a:r>
          </a:p>
          <a:p>
            <a:pPr marL="0" indent="0">
              <a:buNone/>
            </a:pPr>
            <a:r>
              <a:rPr lang="tr-TR" sz="2000" dirty="0"/>
              <a:t>Hem doğrusal hem de doğrusal olmayan ilişkileri analiz edebilme.</a:t>
            </a:r>
          </a:p>
          <a:p>
            <a:pPr marL="0" indent="0">
              <a:buNone/>
            </a:pPr>
            <a:r>
              <a:rPr lang="tr-TR" sz="2000" dirty="0"/>
              <a:t>Teorik modellerin doğruluğunu test etme ve görselleştirme imkanı sağlama.</a:t>
            </a:r>
          </a:p>
          <a:p>
            <a:pPr marL="0" indent="0">
              <a:buNone/>
            </a:pPr>
            <a:r>
              <a:rPr lang="tr-TR" sz="2000" dirty="0"/>
              <a:t>Eksik veri problemleriyle başa çıkabilme kapasitesi.</a:t>
            </a:r>
          </a:p>
          <a:p>
            <a:pPr marL="0" indent="0">
              <a:buNone/>
            </a:pPr>
            <a:endParaRPr lang="tr-TR" sz="2000" dirty="0"/>
          </a:p>
        </p:txBody>
      </p:sp>
      <p:sp>
        <p:nvSpPr>
          <p:cNvPr id="17" name="Rectangle 14">
            <a:extLst>
              <a:ext uri="{FF2B5EF4-FFF2-40B4-BE49-F238E27FC236}">
                <a16:creationId xmlns:a16="http://schemas.microsoft.com/office/drawing/2014/main" id="{362C04D2-432A-B744-3226-EBEC2BB8B976}"/>
              </a:ext>
            </a:extLst>
          </p:cNvPr>
          <p:cNvSpPr>
            <a:spLocks noChangeArrowheads="1"/>
          </p:cNvSpPr>
          <p:nvPr/>
        </p:nvSpPr>
        <p:spPr bwMode="auto">
          <a:xfrm>
            <a:off x="0" y="1204452"/>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dirty="0"/>
          </a:p>
        </p:txBody>
      </p:sp>
    </p:spTree>
    <p:extLst>
      <p:ext uri="{BB962C8B-B14F-4D97-AF65-F5344CB8AC3E}">
        <p14:creationId xmlns:p14="http://schemas.microsoft.com/office/powerpoint/2010/main" val="154685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ED0CC0-9BDC-5CFE-DD8A-512680402866}"/>
              </a:ext>
            </a:extLst>
          </p:cNvPr>
          <p:cNvSpPr>
            <a:spLocks noGrp="1"/>
          </p:cNvSpPr>
          <p:nvPr>
            <p:ph type="title"/>
          </p:nvPr>
        </p:nvSpPr>
        <p:spPr>
          <a:xfrm>
            <a:off x="838200" y="365125"/>
            <a:ext cx="10515600" cy="1325563"/>
          </a:xfrm>
        </p:spPr>
        <p:txBody>
          <a:bodyPr>
            <a:normAutofit/>
          </a:bodyPr>
          <a:lstStyle/>
          <a:p>
            <a:r>
              <a:rPr lang="tr-TR" sz="5400" dirty="0"/>
              <a:t>TEMEL KAVRAMLAR</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A1074F3-DC33-6981-66D7-D15BBACEDDA4}"/>
              </a:ext>
            </a:extLst>
          </p:cNvPr>
          <p:cNvSpPr>
            <a:spLocks noGrp="1"/>
          </p:cNvSpPr>
          <p:nvPr>
            <p:ph idx="1"/>
          </p:nvPr>
        </p:nvSpPr>
        <p:spPr>
          <a:xfrm>
            <a:off x="836676" y="1788706"/>
            <a:ext cx="10515600" cy="5069293"/>
          </a:xfrm>
        </p:spPr>
        <p:txBody>
          <a:bodyPr>
            <a:noAutofit/>
          </a:bodyPr>
          <a:lstStyle/>
          <a:p>
            <a:r>
              <a:rPr lang="tr-TR" sz="1400" b="1" dirty="0"/>
              <a:t>Gözlemlenen Değişkenler (</a:t>
            </a:r>
            <a:r>
              <a:rPr lang="tr-TR" sz="1400" b="1" dirty="0" err="1"/>
              <a:t>Observed</a:t>
            </a:r>
            <a:r>
              <a:rPr lang="tr-TR" sz="1400" b="1" dirty="0"/>
              <a:t> </a:t>
            </a:r>
            <a:r>
              <a:rPr lang="tr-TR" sz="1400" b="1" dirty="0" err="1"/>
              <a:t>Variables</a:t>
            </a:r>
            <a:r>
              <a:rPr lang="tr-TR" sz="1400" b="1" dirty="0"/>
              <a:t>):</a:t>
            </a:r>
            <a:br>
              <a:rPr lang="tr-TR" sz="1400" dirty="0"/>
            </a:br>
            <a:r>
              <a:rPr lang="tr-TR" sz="1400" dirty="0"/>
              <a:t>Doğrudan ölçülebilen verilerden elde edilen değişkenlerdir. Örneğin, bir anketteki sorulara verilen cevaplar gözlemlenen değişkenler olarak tanımlanır.</a:t>
            </a:r>
          </a:p>
          <a:p>
            <a:r>
              <a:rPr lang="tr-TR" sz="1400" b="1" dirty="0"/>
              <a:t>Gizil Değişkenler (Latent </a:t>
            </a:r>
            <a:r>
              <a:rPr lang="tr-TR" sz="1400" b="1" dirty="0" err="1"/>
              <a:t>Variables</a:t>
            </a:r>
            <a:r>
              <a:rPr lang="tr-TR" sz="1400" b="1" dirty="0"/>
              <a:t>):</a:t>
            </a:r>
            <a:br>
              <a:rPr lang="tr-TR" sz="1400" dirty="0"/>
            </a:br>
            <a:r>
              <a:rPr lang="tr-TR" sz="1400" dirty="0"/>
              <a:t>Doğrudan ölçülemeyen, ancak gözlemlenen değişkenler aracılığıyla tahmin edilebilen değişkenlerdir. Örneğin, kişilik, memnuniyet, ya da motivasyon gibi kavramlar gizil değişkenlerdir.</a:t>
            </a:r>
          </a:p>
          <a:p>
            <a:r>
              <a:rPr lang="tr-TR" sz="1400" b="1" dirty="0"/>
              <a:t>Yapısal Model (</a:t>
            </a:r>
            <a:r>
              <a:rPr lang="tr-TR" sz="1400" b="1" dirty="0" err="1"/>
              <a:t>Structural</a:t>
            </a:r>
            <a:r>
              <a:rPr lang="tr-TR" sz="1400" b="1" dirty="0"/>
              <a:t> Model):</a:t>
            </a:r>
            <a:br>
              <a:rPr lang="tr-TR" sz="1400" dirty="0"/>
            </a:br>
            <a:r>
              <a:rPr lang="tr-TR" sz="1400" dirty="0"/>
              <a:t>Gizil değişkenler arasındaki nedensel ilişkileri tanımlayan matematiksel bir modeldir. Yapısal model, teorik hipotezleri test eder ve bu değişkenler arasındaki ilişkileri ifade eder.</a:t>
            </a:r>
          </a:p>
          <a:p>
            <a:r>
              <a:rPr lang="tr-TR" sz="1400" b="1" dirty="0"/>
              <a:t>Ölçüm Modeli (</a:t>
            </a:r>
            <a:r>
              <a:rPr lang="tr-TR" sz="1400" b="1" dirty="0" err="1"/>
              <a:t>Measurement</a:t>
            </a:r>
            <a:r>
              <a:rPr lang="tr-TR" sz="1400" b="1" dirty="0"/>
              <a:t> Model):</a:t>
            </a:r>
            <a:br>
              <a:rPr lang="tr-TR" sz="1400" dirty="0"/>
            </a:br>
            <a:r>
              <a:rPr lang="tr-TR" sz="1400" dirty="0"/>
              <a:t>Gözlemlenen değişkenler ile gizil değişkenler arasındaki ilişkileri tanımlayan modeldir. Gizil değişkenlerin nasıl ölçüldüğünü açıklar.</a:t>
            </a:r>
          </a:p>
          <a:p>
            <a:r>
              <a:rPr lang="tr-TR" sz="1400" b="1" dirty="0"/>
              <a:t>Parametreler:</a:t>
            </a:r>
            <a:endParaRPr lang="tr-TR" sz="1400" dirty="0"/>
          </a:p>
          <a:p>
            <a:pPr marL="0" indent="0">
              <a:buNone/>
            </a:pPr>
            <a:r>
              <a:rPr lang="tr-TR" sz="1400" dirty="0"/>
              <a:t>Regresyon Katsayıları ($\beta$): Değişkenler arasındaki ilişkiyi gösteren katsayılardır.</a:t>
            </a:r>
          </a:p>
          <a:p>
            <a:pPr marL="0" indent="0">
              <a:buNone/>
            </a:pPr>
            <a:r>
              <a:rPr lang="tr-TR" sz="1400" dirty="0"/>
              <a:t>Hata Terimleri (</a:t>
            </a:r>
            <a:r>
              <a:rPr lang="tr-TR" sz="1400" dirty="0" err="1"/>
              <a:t>Error</a:t>
            </a:r>
            <a:r>
              <a:rPr lang="tr-TR" sz="1400" dirty="0"/>
              <a:t> </a:t>
            </a:r>
            <a:r>
              <a:rPr lang="tr-TR" sz="1400" dirty="0" err="1"/>
              <a:t>Terms</a:t>
            </a:r>
            <a:r>
              <a:rPr lang="tr-TR" sz="1400" dirty="0"/>
              <a:t>): Ölçüm hatalarını ve modelin açıklayamadığı kısmı temsil eder.</a:t>
            </a:r>
          </a:p>
          <a:p>
            <a:pPr marL="0" indent="0">
              <a:buNone/>
            </a:pPr>
            <a:r>
              <a:rPr lang="tr-TR" sz="1400" dirty="0"/>
              <a:t>Uyum İndeksleri (Fit </a:t>
            </a:r>
            <a:r>
              <a:rPr lang="tr-TR" sz="1400" dirty="0" err="1"/>
              <a:t>Indices</a:t>
            </a:r>
            <a:r>
              <a:rPr lang="tr-TR" sz="1400" dirty="0"/>
              <a:t>): Modelin verilerle ne kadar uyumlu olduğunu değerlendiren ölçütlerdir (örneğin, CFI, RMSEA).</a:t>
            </a:r>
          </a:p>
          <a:p>
            <a:r>
              <a:rPr lang="tr-TR" sz="1400" b="1" dirty="0"/>
              <a:t>Nedensellik (</a:t>
            </a:r>
            <a:r>
              <a:rPr lang="tr-TR" sz="1400" b="1" dirty="0" err="1"/>
              <a:t>Causality</a:t>
            </a:r>
            <a:r>
              <a:rPr lang="tr-TR" sz="1400" b="1" dirty="0"/>
              <a:t>):</a:t>
            </a:r>
            <a:br>
              <a:rPr lang="tr-TR" sz="1400" dirty="0"/>
            </a:br>
            <a:r>
              <a:rPr lang="tr-TR" sz="1400" dirty="0"/>
              <a:t>SEM, değişkenler arasındaki nedensel ilişkileri analiz etmek için tasarlanmıştır. Bu, bağımlı ve bağımsız değişkenler arasındaki bağların detaylı bir şekilde test edilmesini sağlar.</a:t>
            </a:r>
          </a:p>
          <a:p>
            <a:pPr marL="0" indent="0">
              <a:buNone/>
            </a:pPr>
            <a:endParaRPr lang="tr-TR" sz="1400" dirty="0"/>
          </a:p>
        </p:txBody>
      </p:sp>
    </p:spTree>
    <p:extLst>
      <p:ext uri="{BB962C8B-B14F-4D97-AF65-F5344CB8AC3E}">
        <p14:creationId xmlns:p14="http://schemas.microsoft.com/office/powerpoint/2010/main" val="261002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6" name="Freeform: Shape 41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18" name="Freeform: Shape 41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A09535BE-8FAF-BF5C-0A40-4CD07816D91D}"/>
              </a:ext>
            </a:extLst>
          </p:cNvPr>
          <p:cNvSpPr>
            <a:spLocks noGrp="1"/>
          </p:cNvSpPr>
          <p:nvPr>
            <p:ph type="title"/>
          </p:nvPr>
        </p:nvSpPr>
        <p:spPr>
          <a:xfrm>
            <a:off x="481029" y="1342786"/>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TEMEL ADIMLAR VE MODELLEME SÜRECİ</a:t>
            </a:r>
          </a:p>
        </p:txBody>
      </p:sp>
      <p:sp>
        <p:nvSpPr>
          <p:cNvPr id="4120" name="Rectangle 41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2" name="Rectangle 41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0" name="Picture 4" descr="The Flowchart of the basic steps of SEM modeling | Download Scientific  Diagram">
            <a:extLst>
              <a:ext uri="{FF2B5EF4-FFF2-40B4-BE49-F238E27FC236}">
                <a16:creationId xmlns:a16="http://schemas.microsoft.com/office/drawing/2014/main" id="{DF4B0D93-E2B3-D0DD-9920-514B4A4FF0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1153" y="625684"/>
            <a:ext cx="455524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0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E3B41B-2393-9DC9-49C6-AE5E135B6BE0}"/>
              </a:ext>
            </a:extLst>
          </p:cNvPr>
          <p:cNvSpPr>
            <a:spLocks noGrp="1"/>
          </p:cNvSpPr>
          <p:nvPr>
            <p:ph type="title"/>
          </p:nvPr>
        </p:nvSpPr>
        <p:spPr>
          <a:xfrm>
            <a:off x="686834" y="591344"/>
            <a:ext cx="3200400" cy="5585619"/>
          </a:xfrm>
        </p:spPr>
        <p:txBody>
          <a:bodyPr>
            <a:normAutofit/>
          </a:bodyPr>
          <a:lstStyle/>
          <a:p>
            <a:r>
              <a:rPr lang="tr-TR">
                <a:solidFill>
                  <a:srgbClr val="FFFFFF"/>
                </a:solidFill>
              </a:rPr>
              <a:t>TEMEL ADIMLAR</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88A6FD3-D385-CD61-5F9A-9911CCD32E7F}"/>
              </a:ext>
            </a:extLst>
          </p:cNvPr>
          <p:cNvSpPr>
            <a:spLocks noGrp="1"/>
          </p:cNvSpPr>
          <p:nvPr>
            <p:ph idx="1"/>
          </p:nvPr>
        </p:nvSpPr>
        <p:spPr>
          <a:xfrm>
            <a:off x="4571020" y="953293"/>
            <a:ext cx="6906491" cy="5585619"/>
          </a:xfrm>
        </p:spPr>
        <p:txBody>
          <a:bodyPr anchor="ctr">
            <a:noAutofit/>
          </a:bodyPr>
          <a:lstStyle/>
          <a:p>
            <a:pPr marL="0" indent="0">
              <a:buNone/>
            </a:pPr>
            <a:r>
              <a:rPr lang="tr-TR" sz="2000" b="1" dirty="0"/>
              <a:t>1. Araştırma Sorusu ve Hipotezlerin Belirlenmesi:</a:t>
            </a:r>
            <a:endParaRPr lang="tr-TR" sz="2000" dirty="0"/>
          </a:p>
          <a:p>
            <a:pPr marL="0" indent="0">
              <a:buNone/>
            </a:pPr>
            <a:r>
              <a:rPr lang="tr-TR" sz="2000" dirty="0"/>
              <a:t>Araştırmanın başlangıç noktası, net bir şekilde tanımlanmış bir soru ve bu soruyu yanıtlayacak hipotezlerin belirlenmesidir. Hipotezler, teorik çerçeveye dayanarak değişkenler arasındaki olası ilişkileri ifade eder.</a:t>
            </a:r>
          </a:p>
          <a:p>
            <a:pPr marL="0" indent="0">
              <a:buNone/>
            </a:pPr>
            <a:r>
              <a:rPr lang="tr-TR" sz="2000" b="1" dirty="0"/>
              <a:t>2. Teorik Çerçevenin ve Modelin Oluşturulması:</a:t>
            </a:r>
            <a:endParaRPr lang="tr-TR" sz="2000" dirty="0"/>
          </a:p>
          <a:p>
            <a:pPr marL="0" indent="0">
              <a:buNone/>
            </a:pPr>
            <a:r>
              <a:rPr lang="tr-TR" sz="2000" dirty="0"/>
              <a:t>Araştırma sorusuna uygun teorik çerçeve geliştirilir ve değişkenler arasındaki ilişkiler tanımlanır. Bu aşamada gizil ve gözlemlenen değişkenler belirlenir ve aralarındaki nedensel yollar teorik olarak çizilir.</a:t>
            </a:r>
          </a:p>
          <a:p>
            <a:pPr marL="0" indent="0">
              <a:buNone/>
            </a:pPr>
            <a:r>
              <a:rPr lang="tr-TR" sz="2000" b="1" dirty="0"/>
              <a:t>3. Veri Toplama:</a:t>
            </a:r>
          </a:p>
          <a:p>
            <a:pPr marL="0" indent="0">
              <a:buNone/>
            </a:pPr>
            <a:r>
              <a:rPr lang="tr-TR" sz="2000" dirty="0"/>
              <a:t>Araştırma için gerekli veriler toplanır. Bu adım, doğru bir veri toplama yönteminin seçilmesini içerir.</a:t>
            </a:r>
          </a:p>
          <a:p>
            <a:pPr marL="0" indent="0">
              <a:buNone/>
            </a:pPr>
            <a:r>
              <a:rPr lang="tr-TR" sz="2000" b="1" dirty="0"/>
              <a:t>4. Ölçüm Modelinin Testi (Doğrulayıcı Faktör Analizi):</a:t>
            </a:r>
            <a:endParaRPr lang="tr-TR" sz="2000" dirty="0"/>
          </a:p>
          <a:p>
            <a:pPr marL="0" indent="0">
              <a:buNone/>
            </a:pPr>
            <a:r>
              <a:rPr lang="tr-TR" sz="2000" dirty="0"/>
              <a:t>Ölçüm modelinde, gizil değişkenlerin gözlemlenen değişkenlerle olan ilişkileri analiz edilir. Gizil değişkenlerin, gözlemlenen değişkenleri doğru bir şekilde temsil edip etmediği test edilir.</a:t>
            </a:r>
          </a:p>
          <a:p>
            <a:pPr marL="0" indent="0">
              <a:buNone/>
            </a:pPr>
            <a:endParaRPr lang="tr-TR" sz="2000" dirty="0"/>
          </a:p>
        </p:txBody>
      </p:sp>
    </p:spTree>
    <p:extLst>
      <p:ext uri="{BB962C8B-B14F-4D97-AF65-F5344CB8AC3E}">
        <p14:creationId xmlns:p14="http://schemas.microsoft.com/office/powerpoint/2010/main" val="340109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727D0B-E1EA-499F-24DB-3461DA2EB4A2}"/>
              </a:ext>
            </a:extLst>
          </p:cNvPr>
          <p:cNvSpPr>
            <a:spLocks noGrp="1"/>
          </p:cNvSpPr>
          <p:nvPr>
            <p:ph type="title"/>
          </p:nvPr>
        </p:nvSpPr>
        <p:spPr>
          <a:xfrm>
            <a:off x="686834" y="591344"/>
            <a:ext cx="3200400" cy="5585619"/>
          </a:xfrm>
        </p:spPr>
        <p:txBody>
          <a:bodyPr>
            <a:normAutofit/>
          </a:bodyPr>
          <a:lstStyle/>
          <a:p>
            <a:r>
              <a:rPr lang="tr-TR" sz="4100" dirty="0">
                <a:solidFill>
                  <a:srgbClr val="FFFFFF"/>
                </a:solidFill>
              </a:rPr>
              <a:t>MODELLEME SÜRECİ</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1FE8E73-0A21-08EF-B482-392B0406C8A3}"/>
              </a:ext>
            </a:extLst>
          </p:cNvPr>
          <p:cNvSpPr>
            <a:spLocks noGrp="1"/>
          </p:cNvSpPr>
          <p:nvPr>
            <p:ph idx="1"/>
          </p:nvPr>
        </p:nvSpPr>
        <p:spPr>
          <a:xfrm>
            <a:off x="4571020" y="768324"/>
            <a:ext cx="6906491" cy="5585619"/>
          </a:xfrm>
        </p:spPr>
        <p:txBody>
          <a:bodyPr anchor="ctr">
            <a:normAutofit/>
          </a:bodyPr>
          <a:lstStyle/>
          <a:p>
            <a:pPr marL="0" indent="0">
              <a:buNone/>
            </a:pPr>
            <a:r>
              <a:rPr lang="tr-TR" sz="2000" b="1" dirty="0"/>
              <a:t>1. Yapısal Modelin Oluşturulması ve Test Edilmesi:</a:t>
            </a:r>
          </a:p>
          <a:p>
            <a:pPr marL="0" indent="0">
              <a:buNone/>
            </a:pPr>
            <a:r>
              <a:rPr lang="tr-TR" sz="2000" dirty="0"/>
              <a:t>Gizil değişkenler arasındaki nedensel yollar test edilir. Bu yollar, araştırmanın hipotezlerine uygun şekilde modellenir.</a:t>
            </a:r>
          </a:p>
          <a:p>
            <a:pPr marL="0" indent="0">
              <a:buNone/>
            </a:pPr>
            <a:r>
              <a:rPr lang="tr-TR" sz="2000" b="1" dirty="0"/>
              <a:t>2. Modelin Uyumunun Değerlendirilmesi:</a:t>
            </a:r>
            <a:endParaRPr lang="tr-TR" sz="2000" dirty="0"/>
          </a:p>
          <a:p>
            <a:pPr marL="0" indent="0">
              <a:buNone/>
            </a:pPr>
            <a:r>
              <a:rPr lang="tr-TR" sz="2000" dirty="0"/>
              <a:t>Modelin uyum indeksleri (CFI, RMSEA, GFI) dikkate alınır. İndekslerin belirli sınır değerleri aşması modelin kabul edilebilir olduğunu gösterir.</a:t>
            </a:r>
          </a:p>
          <a:p>
            <a:pPr marL="0" indent="0">
              <a:buNone/>
            </a:pPr>
            <a:r>
              <a:rPr lang="tr-TR" sz="2000" b="1" dirty="0"/>
              <a:t>3. Modelin Revizyonu:</a:t>
            </a:r>
            <a:endParaRPr lang="tr-TR" sz="2000" dirty="0"/>
          </a:p>
          <a:p>
            <a:pPr marL="0" indent="0">
              <a:buNone/>
            </a:pPr>
            <a:r>
              <a:rPr lang="tr-TR" sz="2000" dirty="0"/>
              <a:t>Eğer modelin uyum indeksleri yeterli değilse, modelde düzenlemeler yapılır. Gereksiz yollar kaldırılır, yeni yollar eklenir ya da gizil değişkenler yeniden tanımlanır.</a:t>
            </a:r>
          </a:p>
          <a:p>
            <a:pPr marL="0" indent="0">
              <a:buNone/>
            </a:pPr>
            <a:r>
              <a:rPr lang="tr-TR" sz="2000" b="1" dirty="0"/>
              <a:t>4. Bulguların Yorumlanması ve Raporlanması:</a:t>
            </a:r>
            <a:endParaRPr lang="tr-TR" sz="2000" dirty="0"/>
          </a:p>
          <a:p>
            <a:pPr marL="0" indent="0">
              <a:buNone/>
            </a:pPr>
            <a:r>
              <a:rPr lang="tr-TR" sz="2000" dirty="0"/>
              <a:t>Elde edilen sonuçlar, hipotezler doğrultusunda yorumlanır ve araştırmanın temel sorularına yanıt aranır. Sonuçlar, genellikle istatistiksel bir rapor veya sunumda detaylı şekilde ifade edilir.</a:t>
            </a:r>
          </a:p>
          <a:p>
            <a:pPr marL="0" indent="0">
              <a:buNone/>
            </a:pPr>
            <a:endParaRPr lang="tr-TR" sz="2000" dirty="0"/>
          </a:p>
        </p:txBody>
      </p:sp>
    </p:spTree>
    <p:extLst>
      <p:ext uri="{BB962C8B-B14F-4D97-AF65-F5344CB8AC3E}">
        <p14:creationId xmlns:p14="http://schemas.microsoft.com/office/powerpoint/2010/main" val="20720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6563399-49A8-3D1D-3505-C1F509D8475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KULLANILAN ŞEKİLLER</a:t>
            </a:r>
          </a:p>
        </p:txBody>
      </p:sp>
      <p:sp>
        <p:nvSpPr>
          <p:cNvPr id="51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Yapısal Eşitlik Modellemesi-Structural Equation Model: Yapısal eşitlik  modellemesinde kullanılan temel semboller">
            <a:extLst>
              <a:ext uri="{FF2B5EF4-FFF2-40B4-BE49-F238E27FC236}">
                <a16:creationId xmlns:a16="http://schemas.microsoft.com/office/drawing/2014/main" id="{94AE35E8-8E26-1E06-9227-97A4C51DD0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34613" y="640080"/>
            <a:ext cx="6253981"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29455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TotalTime>
  <Words>1163</Words>
  <Application>Microsoft Office PowerPoint</Application>
  <PresentationFormat>Geniş ekran</PresentationFormat>
  <Paragraphs>94</Paragraphs>
  <Slides>11</Slides>
  <Notes>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Aptos</vt:lpstr>
      <vt:lpstr>Aptos Display</vt:lpstr>
      <vt:lpstr>Arial</vt:lpstr>
      <vt:lpstr>Calibri</vt:lpstr>
      <vt:lpstr>Office Teması</vt:lpstr>
      <vt:lpstr>YAPISAL EŞİTLİK MODELLEMESİ</vt:lpstr>
      <vt:lpstr>İÇERİK</vt:lpstr>
      <vt:lpstr>TARİHÇE</vt:lpstr>
      <vt:lpstr>SEM’İN TANIMI VE AVANTAJLARI</vt:lpstr>
      <vt:lpstr>TEMEL KAVRAMLAR</vt:lpstr>
      <vt:lpstr>TEMEL ADIMLAR VE MODELLEME SÜRECİ</vt:lpstr>
      <vt:lpstr>TEMEL ADIMLAR</vt:lpstr>
      <vt:lpstr>MODELLEME SÜRECİ</vt:lpstr>
      <vt:lpstr>KULLANILAN ŞEKİLLER</vt:lpstr>
      <vt:lpstr>KULLANIM ALANLARI</vt:lpstr>
      <vt:lpstr>UYGULAMA ÖRNEĞİ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Metehan Güven</dc:creator>
  <cp:lastModifiedBy>Adem Mavanacı</cp:lastModifiedBy>
  <cp:revision>2</cp:revision>
  <dcterms:created xsi:type="dcterms:W3CDTF">2024-12-12T21:35:56Z</dcterms:created>
  <dcterms:modified xsi:type="dcterms:W3CDTF">2024-12-30T18:08:31Z</dcterms:modified>
</cp:coreProperties>
</file>