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61" r:id="rId4"/>
    <p:sldId id="262" r:id="rId5"/>
    <p:sldId id="260"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685B6-1DA1-4088-BC3E-93B79C08905D}" type="datetimeFigureOut">
              <a:rPr lang="ru-RU" smtClean="0"/>
              <a:t>23.06.2022</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DDA20-5688-494B-BDFB-AFEEB3AA7A21}" type="slidenum">
              <a:rPr lang="ru-RU" smtClean="0"/>
              <a:t>‹#›</a:t>
            </a:fld>
            <a:endParaRPr lang="ru-RU"/>
          </a:p>
        </p:txBody>
      </p:sp>
    </p:spTree>
    <p:extLst>
      <p:ext uri="{BB962C8B-B14F-4D97-AF65-F5344CB8AC3E}">
        <p14:creationId xmlns:p14="http://schemas.microsoft.com/office/powerpoint/2010/main" val="247467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5"/>
          </p:nvPr>
        </p:nvSpPr>
        <p:spPr/>
        <p:txBody>
          <a:bodyPr/>
          <a:lstStyle/>
          <a:p>
            <a:fld id="{27CDDA20-5688-494B-BDFB-AFEEB3AA7A21}" type="slidenum">
              <a:rPr lang="ru-RU" smtClean="0"/>
              <a:t>7</a:t>
            </a:fld>
            <a:endParaRPr lang="ru-RU"/>
          </a:p>
        </p:txBody>
      </p:sp>
    </p:spTree>
    <p:extLst>
      <p:ext uri="{BB962C8B-B14F-4D97-AF65-F5344CB8AC3E}">
        <p14:creationId xmlns:p14="http://schemas.microsoft.com/office/powerpoint/2010/main" val="112518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42785DC-6D24-46F3-AE7D-23775ADBA5D2}" type="datetimeFigureOut">
              <a:rPr lang="ru-RU" smtClean="0"/>
              <a:t>22.06.2022</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42560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785DC-6D24-46F3-AE7D-23775ADBA5D2}" type="datetimeFigureOut">
              <a:rPr lang="ru-RU" smtClean="0"/>
              <a:t>22.06.2022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72621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42785DC-6D24-46F3-AE7D-23775ADBA5D2}" type="datetimeFigureOut">
              <a:rPr lang="ru-RU" smtClean="0"/>
              <a:t>22.06.2022</a:t>
            </a:fld>
            <a:endParaRPr lang="ru-RU"/>
          </a:p>
        </p:txBody>
      </p:sp>
      <p:sp>
        <p:nvSpPr>
          <p:cNvPr id="5" name="Footer Placeholder 4"/>
          <p:cNvSpPr>
            <a:spLocks noGrp="1"/>
          </p:cNvSpPr>
          <p:nvPr>
            <p:ph type="ftr" sz="quarter" idx="11"/>
          </p:nvPr>
        </p:nvSpPr>
        <p:spPr>
          <a:xfrm>
            <a:off x="804672" y="6227064"/>
            <a:ext cx="10588752" cy="320040"/>
          </a:xfrm>
        </p:spPr>
        <p:txBody>
          <a:body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86254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785DC-6D24-46F3-AE7D-23775ADBA5D2}" type="datetimeFigureOut">
              <a:rPr lang="ru-RU" smtClean="0"/>
              <a:t>22.06.2022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160501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42785DC-6D24-46F3-AE7D-23775ADBA5D2}" type="datetimeFigureOut">
              <a:rPr lang="ru-RU" smtClean="0"/>
              <a:t>22.06.2022</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9486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42785DC-6D24-46F3-AE7D-23775ADBA5D2}" type="datetimeFigureOut">
              <a:rPr lang="ru-RU" smtClean="0"/>
              <a:t>22.06.2022</a:t>
            </a:fld>
            <a:endParaRPr lang="ru-RU"/>
          </a:p>
        </p:txBody>
      </p:sp>
      <p:sp>
        <p:nvSpPr>
          <p:cNvPr id="6" name="Footer Placeholder 5"/>
          <p:cNvSpPr>
            <a:spLocks noGrp="1"/>
          </p:cNvSpPr>
          <p:nvPr>
            <p:ph type="ftr" sz="quarter" idx="11"/>
          </p:nvPr>
        </p:nvSpPr>
        <p:spPr>
          <a:xfrm>
            <a:off x="804672" y="6227064"/>
            <a:ext cx="10588752" cy="320040"/>
          </a:xfrm>
        </p:spPr>
        <p:txBody>
          <a:bodyPr/>
          <a:lstStyle/>
          <a:p>
            <a:endParaRPr lang="ru-RU"/>
          </a:p>
        </p:txBody>
      </p:sp>
      <p:sp>
        <p:nvSpPr>
          <p:cNvPr id="7" name="Slide Number Placeholder 6"/>
          <p:cNvSpPr>
            <a:spLocks noGrp="1"/>
          </p:cNvSpPr>
          <p:nvPr>
            <p:ph type="sldNum" sz="quarter" idx="12"/>
          </p:nvPr>
        </p:nvSpPr>
        <p:spPr>
          <a:xfrm>
            <a:off x="10469880" y="320040"/>
            <a:ext cx="914400" cy="320040"/>
          </a:xfrm>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7227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42785DC-6D24-46F3-AE7D-23775ADBA5D2}" type="datetimeFigureOut">
              <a:rPr lang="ru-RU" smtClean="0"/>
              <a:t>22.06.2022</a:t>
            </a:fld>
            <a:endParaRPr lang="ru-RU"/>
          </a:p>
        </p:txBody>
      </p:sp>
      <p:sp>
        <p:nvSpPr>
          <p:cNvPr id="8" name="Footer Placeholder 7"/>
          <p:cNvSpPr>
            <a:spLocks noGrp="1"/>
          </p:cNvSpPr>
          <p:nvPr>
            <p:ph type="ftr" sz="quarter" idx="11"/>
          </p:nvPr>
        </p:nvSpPr>
        <p:spPr>
          <a:xfrm>
            <a:off x="804672" y="6227064"/>
            <a:ext cx="10588752" cy="320040"/>
          </a:xfrm>
        </p:spPr>
        <p:txBody>
          <a:bodyPr/>
          <a:lstStyle/>
          <a:p>
            <a:endParaRPr lang="ru-RU"/>
          </a:p>
        </p:txBody>
      </p:sp>
      <p:sp>
        <p:nvSpPr>
          <p:cNvPr id="9" name="Slide Number Placeholder 8"/>
          <p:cNvSpPr>
            <a:spLocks noGrp="1"/>
          </p:cNvSpPr>
          <p:nvPr>
            <p:ph type="sldNum" sz="quarter" idx="12"/>
          </p:nvPr>
        </p:nvSpPr>
        <p:spPr>
          <a:xfrm>
            <a:off x="10469880" y="320040"/>
            <a:ext cx="914400" cy="320040"/>
          </a:xfrm>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301770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2785DC-6D24-46F3-AE7D-23775ADBA5D2}" type="datetimeFigureOut">
              <a:rPr lang="ru-RU" smtClean="0"/>
              <a:t>22.06.2022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409856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42785DC-6D24-46F3-AE7D-23775ADBA5D2}" type="datetimeFigureOut">
              <a:rPr lang="ru-RU" smtClean="0"/>
              <a:t>22.06.2022</a:t>
            </a:fld>
            <a:endParaRPr lang="ru-RU"/>
          </a:p>
        </p:txBody>
      </p:sp>
      <p:sp>
        <p:nvSpPr>
          <p:cNvPr id="3" name="Footer Placeholder 2"/>
          <p:cNvSpPr>
            <a:spLocks noGrp="1"/>
          </p:cNvSpPr>
          <p:nvPr>
            <p:ph type="ftr" sz="quarter" idx="11"/>
          </p:nvPr>
        </p:nvSpPr>
        <p:spPr>
          <a:xfrm>
            <a:off x="804672" y="6227064"/>
            <a:ext cx="10588752" cy="320040"/>
          </a:xfrm>
        </p:spPr>
        <p:txBody>
          <a:bodyPr/>
          <a:lstStyle/>
          <a:p>
            <a:endParaRPr lang="ru-RU"/>
          </a:p>
        </p:txBody>
      </p:sp>
      <p:sp>
        <p:nvSpPr>
          <p:cNvPr id="4" name="Slide Number Placeholder 3"/>
          <p:cNvSpPr>
            <a:spLocks noGrp="1"/>
          </p:cNvSpPr>
          <p:nvPr>
            <p:ph type="sldNum" sz="quarter" idx="12"/>
          </p:nvPr>
        </p:nvSpPr>
        <p:spPr>
          <a:xfrm>
            <a:off x="10469880" y="320040"/>
            <a:ext cx="914400" cy="320040"/>
          </a:xfrm>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86665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2785DC-6D24-46F3-AE7D-23775ADBA5D2}" type="datetimeFigureOut">
              <a:rPr lang="ru-RU" smtClean="0"/>
              <a:t>22.06.2022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220946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42785DC-6D24-46F3-AE7D-23775ADBA5D2}" type="datetimeFigureOut">
              <a:rPr lang="ru-RU" smtClean="0"/>
              <a:t>22.06.2022</a:t>
            </a:fld>
            <a:endParaRPr lang="ru-RU"/>
          </a:p>
        </p:txBody>
      </p:sp>
      <p:sp>
        <p:nvSpPr>
          <p:cNvPr id="6" name="Footer Placeholder 5"/>
          <p:cNvSpPr>
            <a:spLocks noGrp="1"/>
          </p:cNvSpPr>
          <p:nvPr>
            <p:ph type="ftr" sz="quarter" idx="11"/>
          </p:nvPr>
        </p:nvSpPr>
        <p:spPr>
          <a:xfrm>
            <a:off x="804672" y="6227064"/>
            <a:ext cx="5942203" cy="320040"/>
          </a:xfrm>
        </p:spPr>
        <p:txBody>
          <a:bodyPr/>
          <a:lstStyle/>
          <a:p>
            <a:endParaRPr lang="ru-RU"/>
          </a:p>
        </p:txBody>
      </p:sp>
      <p:sp>
        <p:nvSpPr>
          <p:cNvPr id="7" name="Slide Number Placeholder 6"/>
          <p:cNvSpPr>
            <a:spLocks noGrp="1"/>
          </p:cNvSpPr>
          <p:nvPr>
            <p:ph type="sldNum" sz="quarter" idx="12"/>
          </p:nvPr>
        </p:nvSpPr>
        <p:spPr>
          <a:xfrm>
            <a:off x="5828377" y="320040"/>
            <a:ext cx="914400" cy="320040"/>
          </a:xfrm>
        </p:spPr>
        <p:txBody>
          <a:bodyPr/>
          <a:lstStyle/>
          <a:p>
            <a:fld id="{86601FD5-0D41-415C-91CB-AC014B68FCD3}" type="slidenum">
              <a:rPr lang="ru-RU" smtClean="0"/>
              <a:t>‹#›</a:t>
            </a:fld>
            <a:endParaRPr lang="ru-RU"/>
          </a:p>
        </p:txBody>
      </p:sp>
    </p:spTree>
    <p:extLst>
      <p:ext uri="{BB962C8B-B14F-4D97-AF65-F5344CB8AC3E}">
        <p14:creationId xmlns:p14="http://schemas.microsoft.com/office/powerpoint/2010/main" val="217674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42785DC-6D24-46F3-AE7D-23775ADBA5D2}" type="datetimeFigureOut">
              <a:rPr lang="ru-RU" smtClean="0"/>
              <a:t>22.06.2022</a:t>
            </a:fld>
            <a:endParaRPr lang="ru-RU"/>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6601FD5-0D41-415C-91CB-AC014B68FCD3}" type="slidenum">
              <a:rPr lang="ru-RU" smtClean="0"/>
              <a:t>‹#›</a:t>
            </a:fld>
            <a:endParaRPr lang="ru-RU"/>
          </a:p>
        </p:txBody>
      </p:sp>
    </p:spTree>
    <p:extLst>
      <p:ext uri="{BB962C8B-B14F-4D97-AF65-F5344CB8AC3E}">
        <p14:creationId xmlns:p14="http://schemas.microsoft.com/office/powerpoint/2010/main" val="4120855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0" name="Freeform: Shape 29">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CED98F-04C2-E713-EA2F-7B41F8DEC2D0}"/>
              </a:ext>
            </a:extLst>
          </p:cNvPr>
          <p:cNvSpPr>
            <a:spLocks noGrp="1"/>
          </p:cNvSpPr>
          <p:nvPr>
            <p:ph type="ctrTitle"/>
          </p:nvPr>
        </p:nvSpPr>
        <p:spPr>
          <a:xfrm>
            <a:off x="2616277" y="2061838"/>
            <a:ext cx="6959446" cy="1662475"/>
          </a:xfrm>
        </p:spPr>
        <p:txBody>
          <a:bodyPr>
            <a:normAutofit/>
          </a:bodyPr>
          <a:lstStyle/>
          <a:p>
            <a:r>
              <a:rPr lang="ru-RU" sz="4800" b="0" i="0" dirty="0">
                <a:effectLst/>
                <a:latin typeface="Roboto" panose="020B0604020202020204" pitchFamily="2" charset="0"/>
              </a:rPr>
              <a:t>Видеокурс от </a:t>
            </a:r>
            <a:r>
              <a:rPr lang="ru-RU" sz="4800" b="0" i="0" dirty="0" err="1">
                <a:effectLst/>
                <a:latin typeface="Roboto" panose="020B0604020202020204" pitchFamily="2" charset="0"/>
              </a:rPr>
              <a:t>Megafon</a:t>
            </a:r>
            <a:r>
              <a:rPr lang="ru-RU" sz="4800" b="0" i="0">
                <a:effectLst/>
                <a:latin typeface="Roboto" panose="020B0604020202020204" pitchFamily="2" charset="0"/>
              </a:rPr>
              <a:t> + курсовой проект</a:t>
            </a:r>
            <a:endParaRPr lang="ru-RU" sz="4800"/>
          </a:p>
        </p:txBody>
      </p:sp>
    </p:spTree>
    <p:extLst>
      <p:ext uri="{BB962C8B-B14F-4D97-AF65-F5344CB8AC3E}">
        <p14:creationId xmlns:p14="http://schemas.microsoft.com/office/powerpoint/2010/main" val="53920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Content Placeholder 2">
            <a:extLst>
              <a:ext uri="{FF2B5EF4-FFF2-40B4-BE49-F238E27FC236}">
                <a16:creationId xmlns:a16="http://schemas.microsoft.com/office/drawing/2014/main" id="{5CEF67DB-0D0A-E4E0-E31E-1D2DAF433305}"/>
              </a:ext>
            </a:extLst>
          </p:cNvPr>
          <p:cNvSpPr>
            <a:spLocks noGrp="1"/>
          </p:cNvSpPr>
          <p:nvPr>
            <p:ph idx="1"/>
          </p:nvPr>
        </p:nvSpPr>
        <p:spPr>
          <a:xfrm>
            <a:off x="798577" y="794042"/>
            <a:ext cx="5427137" cy="5248622"/>
          </a:xfrm>
        </p:spPr>
        <p:txBody>
          <a:bodyPr>
            <a:normAutofit/>
          </a:bodyPr>
          <a:lstStyle/>
          <a:p>
            <a:pPr rtl="0">
              <a:lnSpc>
                <a:spcPct val="110000"/>
              </a:lnSpc>
              <a:spcBef>
                <a:spcPts val="0"/>
              </a:spcBef>
              <a:spcAft>
                <a:spcPts val="800"/>
              </a:spcAft>
            </a:pPr>
            <a:r>
              <a:rPr lang="ru-RU" sz="1400" b="1">
                <a:latin typeface="Calibri" panose="020F0502020204030204" pitchFamily="34" charset="0"/>
              </a:rPr>
              <a:t>Задача</a:t>
            </a:r>
            <a:endParaRPr lang="en-US" sz="1400" b="1">
              <a:latin typeface="Calibri" panose="020F0502020204030204" pitchFamily="34" charset="0"/>
            </a:endParaRPr>
          </a:p>
          <a:p>
            <a:pPr rtl="0">
              <a:lnSpc>
                <a:spcPct val="110000"/>
              </a:lnSpc>
              <a:spcBef>
                <a:spcPts val="0"/>
              </a:spcBef>
              <a:spcAft>
                <a:spcPts val="800"/>
              </a:spcAft>
            </a:pPr>
            <a:r>
              <a:rPr lang="ru-RU" sz="1400" b="0" i="0" u="none" strike="noStrike">
                <a:effectLst/>
                <a:latin typeface="Calibri" panose="020F0502020204030204" pitchFamily="34" charset="0"/>
              </a:rPr>
              <a:t>У нас появился запрос из отдела продаж и маркетинга. Как вы знаете «МегаФон» предлагает обширный набор различных услуг своим абонентам. При этом разным пользователям интересны разные услуги. Поэтому необходимо построить  алгоритм, который для каждой пары пользователь-услуга определит вероятность подключения услуги.</a:t>
            </a:r>
            <a:endParaRPr lang="ru-RU" sz="1400" b="0">
              <a:effectLst/>
            </a:endParaRPr>
          </a:p>
          <a:p>
            <a:pPr rtl="0">
              <a:lnSpc>
                <a:spcPct val="110000"/>
              </a:lnSpc>
              <a:spcBef>
                <a:spcPts val="0"/>
              </a:spcBef>
              <a:spcAft>
                <a:spcPts val="800"/>
              </a:spcAft>
            </a:pPr>
            <a:r>
              <a:rPr lang="ru-RU" sz="1400" b="1" i="0" u="none" strike="noStrike">
                <a:effectLst/>
                <a:latin typeface="Calibri" panose="020F0502020204030204" pitchFamily="34" charset="0"/>
              </a:rPr>
              <a:t>Данные</a:t>
            </a:r>
            <a:endParaRPr lang="ru-RU" sz="1400" b="0">
              <a:effectLst/>
            </a:endParaRPr>
          </a:p>
          <a:p>
            <a:pPr rtl="0">
              <a:lnSpc>
                <a:spcPct val="110000"/>
              </a:lnSpc>
              <a:spcBef>
                <a:spcPts val="0"/>
              </a:spcBef>
              <a:spcAft>
                <a:spcPts val="800"/>
              </a:spcAft>
            </a:pPr>
            <a:r>
              <a:rPr lang="ru-RU" sz="1400" b="0" i="0" u="none" strike="noStrike">
                <a:effectLst/>
                <a:latin typeface="Calibri" panose="020F0502020204030204" pitchFamily="34" charset="0"/>
              </a:rPr>
              <a:t>В качестве исходных данных вам будет доступна информация об отклике абонентов на предложение подключения одной из услуг. Каждому пользователю может быть сделано несколько предложений в разное время, каждое из которых он может или принять, или отклонить.</a:t>
            </a:r>
            <a:endParaRPr lang="ru-RU" sz="1400" b="0">
              <a:effectLst/>
            </a:endParaRPr>
          </a:p>
          <a:p>
            <a:pPr rtl="0">
              <a:lnSpc>
                <a:spcPct val="110000"/>
              </a:lnSpc>
              <a:spcBef>
                <a:spcPts val="0"/>
              </a:spcBef>
              <a:spcAft>
                <a:spcPts val="800"/>
              </a:spcAft>
            </a:pPr>
            <a:r>
              <a:rPr lang="ru-RU" sz="1400" b="0" i="0" u="none" strike="noStrike">
                <a:effectLst/>
                <a:latin typeface="Calibri" panose="020F0502020204030204" pitchFamily="34" charset="0"/>
              </a:rPr>
              <a:t>Отдельным набором данных будет являться нормализованный анонимизированный набор признаков, характеризующий профиль потребления абонента. Эти данные привязаны к определенному времени, поскольку профиль абонента может меняться с течением времени.</a:t>
            </a:r>
            <a:endParaRPr lang="ru-RU" sz="1400"/>
          </a:p>
        </p:txBody>
      </p:sp>
      <p:sp>
        <p:nvSpPr>
          <p:cNvPr id="62" name="Title 1">
            <a:extLst>
              <a:ext uri="{FF2B5EF4-FFF2-40B4-BE49-F238E27FC236}">
                <a16:creationId xmlns:a16="http://schemas.microsoft.com/office/drawing/2014/main" id="{FA281F39-FE27-BD28-31E8-565A640D1690}"/>
              </a:ext>
            </a:extLst>
          </p:cNvPr>
          <p:cNvSpPr>
            <a:spLocks noGrp="1"/>
          </p:cNvSpPr>
          <p:nvPr>
            <p:ph type="title"/>
          </p:nvPr>
        </p:nvSpPr>
        <p:spPr>
          <a:xfrm>
            <a:off x="7874928" y="1124998"/>
            <a:ext cx="3456122" cy="4589717"/>
          </a:xfrm>
        </p:spPr>
        <p:txBody>
          <a:bodyPr>
            <a:normAutofit/>
          </a:bodyPr>
          <a:lstStyle/>
          <a:p>
            <a:pPr algn="l"/>
            <a:r>
              <a:rPr lang="ru-RU" sz="4800" dirty="0"/>
              <a:t>Задание</a:t>
            </a:r>
          </a:p>
        </p:txBody>
      </p:sp>
    </p:spTree>
    <p:extLst>
      <p:ext uri="{BB962C8B-B14F-4D97-AF65-F5344CB8AC3E}">
        <p14:creationId xmlns:p14="http://schemas.microsoft.com/office/powerpoint/2010/main" val="336640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8B9280B-6D02-EF9B-1425-BEDBC4132FCC}"/>
              </a:ext>
            </a:extLst>
          </p:cNvPr>
          <p:cNvSpPr>
            <a:spLocks noGrp="1"/>
          </p:cNvSpPr>
          <p:nvPr>
            <p:ph type="title"/>
          </p:nvPr>
        </p:nvSpPr>
        <p:spPr>
          <a:xfrm>
            <a:off x="888631" y="4760132"/>
            <a:ext cx="3947420" cy="1777829"/>
          </a:xfrm>
        </p:spPr>
        <p:txBody>
          <a:bodyPr vert="horz" lIns="228600" tIns="228600" rIns="228600" bIns="228600" rtlCol="0" anchor="ctr">
            <a:normAutofit/>
          </a:bodyPr>
          <a:lstStyle/>
          <a:p>
            <a:pPr algn="l"/>
            <a:r>
              <a:rPr lang="en-US" dirty="0" err="1"/>
              <a:t>Анализ</a:t>
            </a:r>
            <a:r>
              <a:rPr lang="en-US" dirty="0"/>
              <a:t> </a:t>
            </a:r>
            <a:r>
              <a:rPr lang="en-US" dirty="0" err="1"/>
              <a:t>данных</a:t>
            </a:r>
            <a:br>
              <a:rPr lang="en-US" dirty="0"/>
            </a:br>
            <a:endParaRPr lang="en-US" dirty="0"/>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4">
            <a:extLst>
              <a:ext uri="{FF2B5EF4-FFF2-40B4-BE49-F238E27FC236}">
                <a16:creationId xmlns:a16="http://schemas.microsoft.com/office/drawing/2014/main" id="{175912A6-CB41-9AEB-9C30-B4AB1089FAD0}"/>
              </a:ext>
            </a:extLst>
          </p:cNvPr>
          <p:cNvPicPr>
            <a:picLocks noChangeAspect="1"/>
          </p:cNvPicPr>
          <p:nvPr/>
        </p:nvPicPr>
        <p:blipFill>
          <a:blip r:embed="rId2"/>
          <a:stretch>
            <a:fillRect/>
          </a:stretch>
        </p:blipFill>
        <p:spPr>
          <a:xfrm>
            <a:off x="643467" y="768967"/>
            <a:ext cx="10914060" cy="3165076"/>
          </a:xfrm>
          <a:prstGeom prst="rect">
            <a:avLst/>
          </a:prstGeom>
        </p:spPr>
      </p:pic>
      <p:sp>
        <p:nvSpPr>
          <p:cNvPr id="5" name="TextBox 4">
            <a:extLst>
              <a:ext uri="{FF2B5EF4-FFF2-40B4-BE49-F238E27FC236}">
                <a16:creationId xmlns:a16="http://schemas.microsoft.com/office/drawing/2014/main" id="{289F14DD-340E-CED9-C575-28E3916A03BB}"/>
              </a:ext>
            </a:extLst>
          </p:cNvPr>
          <p:cNvSpPr txBox="1"/>
          <p:nvPr/>
        </p:nvSpPr>
        <p:spPr>
          <a:xfrm>
            <a:off x="5118447" y="4767660"/>
            <a:ext cx="6281873" cy="1770300"/>
          </a:xfrm>
          <a:prstGeom prst="rect">
            <a:avLst/>
          </a:prstGeom>
        </p:spPr>
        <p:txBody>
          <a:bodyPr vert="horz" lIns="91440" tIns="45720" rIns="91440" bIns="45720" rtlCol="0" anchor="ctr">
            <a:normAutofit/>
          </a:bodyPr>
          <a:lstStyle/>
          <a:p>
            <a:pPr indent="-228600" defTabSz="914400">
              <a:lnSpc>
                <a:spcPct val="110000"/>
              </a:lnSpc>
              <a:spcAft>
                <a:spcPts val="600"/>
              </a:spcAft>
              <a:buClr>
                <a:schemeClr val="accent1"/>
              </a:buClr>
              <a:buSzPct val="110000"/>
              <a:buFont typeface="Wingdings" panose="05000000000000000000" pitchFamily="2" charset="2"/>
              <a:buChar char="§"/>
            </a:pPr>
            <a:r>
              <a:rPr lang="en-US" sz="1500"/>
              <a:t>Видно</a:t>
            </a:r>
            <a:r>
              <a:rPr lang="en-US" sz="1500" dirty="0"/>
              <a:t> </a:t>
            </a:r>
            <a:r>
              <a:rPr lang="en-US" sz="1500"/>
              <a:t>где-то</a:t>
            </a:r>
            <a:r>
              <a:rPr lang="en-US" sz="1500" dirty="0"/>
              <a:t> в </a:t>
            </a:r>
            <a:r>
              <a:rPr lang="en-US" sz="1500"/>
              <a:t>середине</a:t>
            </a:r>
            <a:r>
              <a:rPr lang="en-US" sz="1500" dirty="0"/>
              <a:t> </a:t>
            </a:r>
            <a:r>
              <a:rPr lang="en-US" sz="1500"/>
              <a:t>ноября</a:t>
            </a:r>
            <a:r>
              <a:rPr lang="en-US" sz="1500" dirty="0"/>
              <a:t> </a:t>
            </a:r>
            <a:r>
              <a:rPr lang="en-US" sz="1500"/>
              <a:t>высокий</a:t>
            </a:r>
            <a:r>
              <a:rPr lang="en-US" sz="1500" dirty="0"/>
              <a:t> </a:t>
            </a:r>
            <a:r>
              <a:rPr lang="en-US" sz="1500"/>
              <a:t>спрос</a:t>
            </a:r>
            <a:r>
              <a:rPr lang="en-US" sz="1500" dirty="0"/>
              <a:t> </a:t>
            </a:r>
            <a:r>
              <a:rPr lang="en-US" sz="1500"/>
              <a:t>на</a:t>
            </a:r>
            <a:r>
              <a:rPr lang="en-US" sz="1500" dirty="0"/>
              <a:t> </a:t>
            </a:r>
            <a:r>
              <a:rPr lang="en-US" sz="1500"/>
              <a:t>приобретение</a:t>
            </a:r>
            <a:r>
              <a:rPr lang="en-US" sz="1500" dirty="0"/>
              <a:t> </a:t>
            </a:r>
            <a:r>
              <a:rPr lang="en-US" sz="1500"/>
              <a:t>услуг</a:t>
            </a:r>
            <a:r>
              <a:rPr lang="en-US" sz="1500" dirty="0"/>
              <a:t>, </a:t>
            </a:r>
            <a:r>
              <a:rPr lang="en-US" sz="1500"/>
              <a:t>видимо</a:t>
            </a:r>
            <a:r>
              <a:rPr lang="en-US" sz="1500" dirty="0"/>
              <a:t> </a:t>
            </a:r>
            <a:r>
              <a:rPr lang="en-US" sz="1500"/>
              <a:t>были</a:t>
            </a:r>
            <a:r>
              <a:rPr lang="en-US" sz="1500" dirty="0"/>
              <a:t> </a:t>
            </a:r>
            <a:r>
              <a:rPr lang="en-US" sz="1500"/>
              <a:t>какие-то</a:t>
            </a:r>
            <a:r>
              <a:rPr lang="en-US" sz="1500" dirty="0"/>
              <a:t> </a:t>
            </a:r>
            <a:r>
              <a:rPr lang="en-US" sz="1500"/>
              <a:t>выгодные</a:t>
            </a:r>
            <a:r>
              <a:rPr lang="en-US" sz="1500" dirty="0"/>
              <a:t> </a:t>
            </a:r>
            <a:r>
              <a:rPr lang="en-US" sz="1500"/>
              <a:t>условия</a:t>
            </a:r>
            <a:r>
              <a:rPr lang="en-US" sz="1500" dirty="0"/>
              <a:t>.</a:t>
            </a:r>
          </a:p>
          <a:p>
            <a:pPr indent="-228600" defTabSz="914400">
              <a:lnSpc>
                <a:spcPct val="110000"/>
              </a:lnSpc>
              <a:spcAft>
                <a:spcPts val="600"/>
              </a:spcAft>
              <a:buClr>
                <a:schemeClr val="accent1"/>
              </a:buClr>
              <a:buSzPct val="110000"/>
              <a:buFont typeface="Wingdings" panose="05000000000000000000" pitchFamily="2" charset="2"/>
              <a:buChar char="§"/>
            </a:pPr>
            <a:r>
              <a:rPr lang="en-US" sz="1500"/>
              <a:t>Также</a:t>
            </a:r>
            <a:r>
              <a:rPr lang="en-US" sz="1500" dirty="0"/>
              <a:t> </a:t>
            </a:r>
            <a:r>
              <a:rPr lang="en-US" sz="1500"/>
              <a:t>видно</a:t>
            </a:r>
            <a:r>
              <a:rPr lang="en-US" sz="1500" dirty="0"/>
              <a:t>, </a:t>
            </a:r>
            <a:r>
              <a:rPr lang="en-US" sz="1500"/>
              <a:t>что</a:t>
            </a:r>
            <a:r>
              <a:rPr lang="en-US" sz="1500" dirty="0"/>
              <a:t> </a:t>
            </a:r>
            <a:r>
              <a:rPr lang="en-US" sz="1500"/>
              <a:t>активизировалось</a:t>
            </a:r>
            <a:r>
              <a:rPr lang="en-US" sz="1500" dirty="0"/>
              <a:t> </a:t>
            </a:r>
            <a:r>
              <a:rPr lang="en-US" sz="1500"/>
              <a:t>кол-во</a:t>
            </a:r>
            <a:r>
              <a:rPr lang="en-US" sz="1500" dirty="0"/>
              <a:t> </a:t>
            </a:r>
            <a:r>
              <a:rPr lang="en-US" sz="1500"/>
              <a:t>предложений</a:t>
            </a:r>
            <a:r>
              <a:rPr lang="en-US" sz="1500" dirty="0"/>
              <a:t> в </a:t>
            </a:r>
            <a:r>
              <a:rPr lang="en-US" sz="1500"/>
              <a:t>декабре-январе</a:t>
            </a:r>
            <a:r>
              <a:rPr lang="en-US" sz="1500" dirty="0"/>
              <a:t>, </a:t>
            </a:r>
            <a:r>
              <a:rPr lang="en-US" sz="1500"/>
              <a:t>видимо</a:t>
            </a:r>
            <a:r>
              <a:rPr lang="en-US" sz="1500" dirty="0"/>
              <a:t> в </a:t>
            </a:r>
            <a:r>
              <a:rPr lang="en-US" sz="1500"/>
              <a:t>связи</a:t>
            </a:r>
            <a:r>
              <a:rPr lang="en-US" sz="1500" dirty="0"/>
              <a:t> с </a:t>
            </a:r>
            <a:r>
              <a:rPr lang="en-US" sz="1500"/>
              <a:t>новогодними</a:t>
            </a:r>
            <a:r>
              <a:rPr lang="en-US" sz="1500" dirty="0"/>
              <a:t> </a:t>
            </a:r>
            <a:r>
              <a:rPr lang="en-US" sz="1500"/>
              <a:t>праздниками</a:t>
            </a:r>
            <a:r>
              <a:rPr lang="en-US" sz="1500" dirty="0"/>
              <a:t>.</a:t>
            </a:r>
          </a:p>
        </p:txBody>
      </p:sp>
    </p:spTree>
    <p:extLst>
      <p:ext uri="{BB962C8B-B14F-4D97-AF65-F5344CB8AC3E}">
        <p14:creationId xmlns:p14="http://schemas.microsoft.com/office/powerpoint/2010/main" val="1928344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6B804BF-6708-906F-95C2-36FCB552B9CE}"/>
              </a:ext>
            </a:extLst>
          </p:cNvPr>
          <p:cNvSpPr>
            <a:spLocks noGrp="1"/>
          </p:cNvSpPr>
          <p:nvPr>
            <p:ph type="title"/>
          </p:nvPr>
        </p:nvSpPr>
        <p:spPr>
          <a:xfrm>
            <a:off x="888630" y="4760132"/>
            <a:ext cx="4980883" cy="1777829"/>
          </a:xfrm>
        </p:spPr>
        <p:txBody>
          <a:bodyPr vert="horz" lIns="228600" tIns="228600" rIns="228600" bIns="228600" rtlCol="0" anchor="ctr">
            <a:normAutofit/>
          </a:bodyPr>
          <a:lstStyle/>
          <a:p>
            <a:pPr algn="r"/>
            <a:r>
              <a:rPr lang="en-US">
                <a:solidFill>
                  <a:schemeClr val="tx1"/>
                </a:solidFill>
              </a:rPr>
              <a:t>Анализ данных</a:t>
            </a:r>
          </a:p>
        </p:txBody>
      </p:sp>
      <p:sp>
        <p:nvSpPr>
          <p:cNvPr id="34" name="Freeform: Shape 3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BFBF8176-463F-B009-36D4-B1FF0E021C65}"/>
              </a:ext>
            </a:extLst>
          </p:cNvPr>
          <p:cNvPicPr>
            <a:picLocks noChangeAspect="1"/>
          </p:cNvPicPr>
          <p:nvPr/>
        </p:nvPicPr>
        <p:blipFill>
          <a:blip r:embed="rId2"/>
          <a:stretch>
            <a:fillRect/>
          </a:stretch>
        </p:blipFill>
        <p:spPr>
          <a:xfrm>
            <a:off x="720491" y="658995"/>
            <a:ext cx="5143062" cy="3355848"/>
          </a:xfrm>
          <a:prstGeom prst="rect">
            <a:avLst/>
          </a:prstGeom>
        </p:spPr>
      </p:pic>
      <p:pic>
        <p:nvPicPr>
          <p:cNvPr id="5" name="Picture 4">
            <a:extLst>
              <a:ext uri="{FF2B5EF4-FFF2-40B4-BE49-F238E27FC236}">
                <a16:creationId xmlns:a16="http://schemas.microsoft.com/office/drawing/2014/main" id="{D40FA4DA-3EFB-257F-3CA4-85608D7F24CE}"/>
              </a:ext>
            </a:extLst>
          </p:cNvPr>
          <p:cNvPicPr>
            <a:picLocks noChangeAspect="1"/>
          </p:cNvPicPr>
          <p:nvPr/>
        </p:nvPicPr>
        <p:blipFill>
          <a:blip r:embed="rId3"/>
          <a:stretch>
            <a:fillRect/>
          </a:stretch>
        </p:blipFill>
        <p:spPr>
          <a:xfrm>
            <a:off x="6256867" y="668842"/>
            <a:ext cx="5300659" cy="3339414"/>
          </a:xfrm>
          <a:prstGeom prst="rect">
            <a:avLst/>
          </a:prstGeom>
        </p:spPr>
      </p:pic>
      <p:sp>
        <p:nvSpPr>
          <p:cNvPr id="6" name="TextBox 5">
            <a:extLst>
              <a:ext uri="{FF2B5EF4-FFF2-40B4-BE49-F238E27FC236}">
                <a16:creationId xmlns:a16="http://schemas.microsoft.com/office/drawing/2014/main" id="{5338A933-7ADE-4BF9-2F3C-623C2CD4089A}"/>
              </a:ext>
            </a:extLst>
          </p:cNvPr>
          <p:cNvSpPr txBox="1"/>
          <p:nvPr/>
        </p:nvSpPr>
        <p:spPr>
          <a:xfrm>
            <a:off x="6324600" y="4767660"/>
            <a:ext cx="5075720" cy="1770300"/>
          </a:xfrm>
          <a:prstGeom prst="rect">
            <a:avLst/>
          </a:prstGeom>
        </p:spPr>
        <p:txBody>
          <a:bodyPr vert="horz" lIns="91440" tIns="45720" rIns="91440" bIns="45720" rtlCol="0" anchor="ctr">
            <a:normAutofit/>
          </a:bodyPr>
          <a:lstStyle/>
          <a:p>
            <a:pPr indent="-228600" defTabSz="914400">
              <a:lnSpc>
                <a:spcPct val="110000"/>
              </a:lnSpc>
              <a:spcAft>
                <a:spcPts val="600"/>
              </a:spcAft>
              <a:buClr>
                <a:schemeClr val="accent1"/>
              </a:buClr>
              <a:buSzPct val="110000"/>
              <a:buFont typeface="Wingdings" panose="05000000000000000000" pitchFamily="2" charset="2"/>
              <a:buChar char="§"/>
            </a:pPr>
            <a:r>
              <a:rPr lang="en-US" sz="1000"/>
              <a:t>Видно, что </a:t>
            </a:r>
            <a:r>
              <a:rPr lang="en-US" sz="1000" noProof="1"/>
              <a:t>чаще</a:t>
            </a:r>
            <a:r>
              <a:rPr lang="en-US" sz="1000"/>
              <a:t> всего предлагаются услуги 1 и 2. На новогодние праздники активно предлагали услугу 6.</a:t>
            </a:r>
          </a:p>
          <a:p>
            <a:pPr indent="-228600" defTabSz="914400">
              <a:lnSpc>
                <a:spcPct val="110000"/>
              </a:lnSpc>
              <a:spcAft>
                <a:spcPts val="600"/>
              </a:spcAft>
              <a:buClr>
                <a:schemeClr val="accent1"/>
              </a:buClr>
              <a:buSzPct val="110000"/>
              <a:buFont typeface="Wingdings" panose="05000000000000000000" pitchFamily="2" charset="2"/>
              <a:buChar char="§"/>
            </a:pPr>
            <a:r>
              <a:rPr lang="en-US" sz="1000"/>
              <a:t>Видно, что хоть чаще всего предлагают услуги 1 и 2, однако наиболее популярна услуга 4. Собственно всплеск в середине ноября обусловлен приобретением данных услуг.</a:t>
            </a:r>
          </a:p>
          <a:p>
            <a:pPr indent="-228600" defTabSz="914400">
              <a:lnSpc>
                <a:spcPct val="110000"/>
              </a:lnSpc>
              <a:spcAft>
                <a:spcPts val="600"/>
              </a:spcAft>
              <a:buClr>
                <a:schemeClr val="accent1"/>
              </a:buClr>
              <a:buSzPct val="110000"/>
              <a:buFont typeface="Wingdings" panose="05000000000000000000" pitchFamily="2" charset="2"/>
              <a:buChar char="§"/>
            </a:pPr>
            <a:r>
              <a:rPr lang="en-US" sz="1000"/>
              <a:t>Также услуга, предлагаемая в новогодние праздники (6) имеет хороший отклик среди клиентов. Можно предположить, что на нее действует новогодняя скидка и условия довольно выгодные.</a:t>
            </a:r>
          </a:p>
          <a:p>
            <a:pPr indent="-228600" defTabSz="914400">
              <a:lnSpc>
                <a:spcPct val="110000"/>
              </a:lnSpc>
              <a:spcAft>
                <a:spcPts val="600"/>
              </a:spcAft>
              <a:buClr>
                <a:schemeClr val="accent1"/>
              </a:buClr>
              <a:buSzPct val="110000"/>
              <a:buFont typeface="Wingdings" panose="05000000000000000000" pitchFamily="2" charset="2"/>
              <a:buChar char="§"/>
            </a:pPr>
            <a:endParaRPr lang="en-US" sz="1000"/>
          </a:p>
        </p:txBody>
      </p:sp>
    </p:spTree>
    <p:extLst>
      <p:ext uri="{BB962C8B-B14F-4D97-AF65-F5344CB8AC3E}">
        <p14:creationId xmlns:p14="http://schemas.microsoft.com/office/powerpoint/2010/main" val="1554022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91203F-FB55-2E04-17F5-E9702C87DFC4}"/>
              </a:ext>
            </a:extLst>
          </p:cNvPr>
          <p:cNvSpPr>
            <a:spLocks noGrp="1"/>
          </p:cNvSpPr>
          <p:nvPr>
            <p:ph type="title"/>
          </p:nvPr>
        </p:nvSpPr>
        <p:spPr>
          <a:xfrm>
            <a:off x="7874928" y="1124998"/>
            <a:ext cx="3456122" cy="4589717"/>
          </a:xfrm>
        </p:spPr>
        <p:txBody>
          <a:bodyPr>
            <a:normAutofit/>
          </a:bodyPr>
          <a:lstStyle/>
          <a:p>
            <a:pPr algn="l"/>
            <a:r>
              <a:rPr lang="ru-RU" sz="4800" dirty="0"/>
              <a:t>Подготовка данных</a:t>
            </a:r>
          </a:p>
        </p:txBody>
      </p:sp>
      <p:sp>
        <p:nvSpPr>
          <p:cNvPr id="3" name="Content Placeholder 2">
            <a:extLst>
              <a:ext uri="{FF2B5EF4-FFF2-40B4-BE49-F238E27FC236}">
                <a16:creationId xmlns:a16="http://schemas.microsoft.com/office/drawing/2014/main" id="{5AED51AA-B19A-7B46-E5D7-3F2021A7793A}"/>
              </a:ext>
            </a:extLst>
          </p:cNvPr>
          <p:cNvSpPr>
            <a:spLocks noGrp="1"/>
          </p:cNvSpPr>
          <p:nvPr>
            <p:ph idx="1"/>
          </p:nvPr>
        </p:nvSpPr>
        <p:spPr>
          <a:xfrm>
            <a:off x="798577" y="794042"/>
            <a:ext cx="5427137" cy="5248622"/>
          </a:xfrm>
        </p:spPr>
        <p:txBody>
          <a:bodyPr>
            <a:normAutofit/>
          </a:bodyPr>
          <a:lstStyle/>
          <a:p>
            <a:r>
              <a:rPr lang="ru-RU" sz="1600" dirty="0"/>
              <a:t>1. Объединяем </a:t>
            </a:r>
            <a:r>
              <a:rPr lang="ru-RU" sz="1600" dirty="0" err="1"/>
              <a:t>трейновый</a:t>
            </a:r>
            <a:r>
              <a:rPr lang="ru-RU" sz="1600" dirty="0"/>
              <a:t> </a:t>
            </a:r>
            <a:r>
              <a:rPr lang="ru-RU" sz="1600" dirty="0" err="1"/>
              <a:t>датасет</a:t>
            </a:r>
            <a:r>
              <a:rPr lang="ru-RU" sz="1600" dirty="0"/>
              <a:t> с данными признаков по </a:t>
            </a:r>
            <a:r>
              <a:rPr lang="en-US" sz="1600" dirty="0"/>
              <a:t>id </a:t>
            </a:r>
            <a:r>
              <a:rPr lang="ru-RU" sz="1600" dirty="0"/>
              <a:t>пользователей.</a:t>
            </a:r>
          </a:p>
          <a:p>
            <a:r>
              <a:rPr lang="ru-RU" sz="1600" dirty="0"/>
              <a:t>2. Следует учесть дату предложения услуги. Если по данным </a:t>
            </a:r>
            <a:r>
              <a:rPr lang="ru-RU" sz="1600" dirty="0" err="1"/>
              <a:t>датасета</a:t>
            </a:r>
            <a:r>
              <a:rPr lang="ru-RU" sz="1600" dirty="0"/>
              <a:t> с фичами услугу предложили после принятия или отказа, то следует очистить такие строки.</a:t>
            </a:r>
          </a:p>
          <a:p>
            <a:r>
              <a:rPr lang="ru-RU" sz="1600" dirty="0"/>
              <a:t>3. Видно, что довольно много откликов не идентифицировано в </a:t>
            </a:r>
            <a:r>
              <a:rPr lang="ru-RU" sz="1600" dirty="0" err="1"/>
              <a:t>датасете</a:t>
            </a:r>
            <a:r>
              <a:rPr lang="ru-RU" sz="1600" dirty="0"/>
              <a:t> с фичами, поэтому заполняем их 0.</a:t>
            </a:r>
          </a:p>
          <a:p>
            <a:r>
              <a:rPr lang="ru-RU" sz="1600" dirty="0"/>
              <a:t>4. Очищаем дубликаты, основываясь на том, что клиент дал отклик по наиболее последнему предложению.</a:t>
            </a:r>
          </a:p>
          <a:p>
            <a:r>
              <a:rPr lang="ru-RU" sz="1600" dirty="0"/>
              <a:t>5. В </a:t>
            </a:r>
            <a:r>
              <a:rPr lang="ru-RU" sz="1600" dirty="0" err="1"/>
              <a:t>датасете</a:t>
            </a:r>
            <a:r>
              <a:rPr lang="ru-RU" sz="1600" dirty="0"/>
              <a:t> одни понедельники, поэтому разбивать </a:t>
            </a:r>
            <a:r>
              <a:rPr lang="ru-RU" sz="1600" dirty="0" err="1"/>
              <a:t>датасет</a:t>
            </a:r>
            <a:r>
              <a:rPr lang="ru-RU" sz="1600" dirty="0"/>
              <a:t> на дни недели и на дни не имеет смысла. Сделаем разбивку на месяц и номер недели.</a:t>
            </a:r>
          </a:p>
        </p:txBody>
      </p:sp>
    </p:spTree>
    <p:extLst>
      <p:ext uri="{BB962C8B-B14F-4D97-AF65-F5344CB8AC3E}">
        <p14:creationId xmlns:p14="http://schemas.microsoft.com/office/powerpoint/2010/main" val="97008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Rectangle 17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8CF600A-03C1-AEB3-7D45-6E544C69089B}"/>
              </a:ext>
            </a:extLst>
          </p:cNvPr>
          <p:cNvSpPr>
            <a:spLocks noGrp="1"/>
          </p:cNvSpPr>
          <p:nvPr>
            <p:ph type="title"/>
          </p:nvPr>
        </p:nvSpPr>
        <p:spPr>
          <a:xfrm>
            <a:off x="888631" y="4760132"/>
            <a:ext cx="3947420" cy="1777829"/>
          </a:xfrm>
        </p:spPr>
        <p:txBody>
          <a:bodyPr vert="horz" lIns="228600" tIns="228600" rIns="228600" bIns="0" rtlCol="0">
            <a:normAutofit/>
          </a:bodyPr>
          <a:lstStyle/>
          <a:p>
            <a:pPr algn="l"/>
            <a:r>
              <a:rPr lang="en-US"/>
              <a:t>Выбор модели</a:t>
            </a:r>
          </a:p>
        </p:txBody>
      </p:sp>
      <p:sp>
        <p:nvSpPr>
          <p:cNvPr id="198" name="Freeform: Shape 19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D3A62402-8C0B-4B07-F39A-D97F4D8640ED}"/>
              </a:ext>
            </a:extLst>
          </p:cNvPr>
          <p:cNvPicPr>
            <a:picLocks noChangeAspect="1"/>
          </p:cNvPicPr>
          <p:nvPr/>
        </p:nvPicPr>
        <p:blipFill>
          <a:blip r:embed="rId2"/>
          <a:stretch>
            <a:fillRect/>
          </a:stretch>
        </p:blipFill>
        <p:spPr>
          <a:xfrm>
            <a:off x="1124039" y="671951"/>
            <a:ext cx="9952916" cy="3359108"/>
          </a:xfrm>
          <a:prstGeom prst="rect">
            <a:avLst/>
          </a:prstGeom>
        </p:spPr>
      </p:pic>
      <p:sp>
        <p:nvSpPr>
          <p:cNvPr id="3" name="Content Placeholder 2">
            <a:extLst>
              <a:ext uri="{FF2B5EF4-FFF2-40B4-BE49-F238E27FC236}">
                <a16:creationId xmlns:a16="http://schemas.microsoft.com/office/drawing/2014/main" id="{50046012-9924-A3F5-A9CB-10B322639947}"/>
              </a:ext>
            </a:extLst>
          </p:cNvPr>
          <p:cNvSpPr>
            <a:spLocks noGrp="1"/>
          </p:cNvSpPr>
          <p:nvPr>
            <p:ph idx="1"/>
          </p:nvPr>
        </p:nvSpPr>
        <p:spPr>
          <a:xfrm>
            <a:off x="5118447" y="4767660"/>
            <a:ext cx="6281873" cy="1770300"/>
          </a:xfrm>
        </p:spPr>
        <p:txBody>
          <a:bodyPr vert="horz" lIns="91440" tIns="0" rIns="91440" bIns="45720" rtlCol="0">
            <a:normAutofit fontScale="85000" lnSpcReduction="10000"/>
          </a:bodyPr>
          <a:lstStyle/>
          <a:p>
            <a:pPr marL="0" indent="0">
              <a:lnSpc>
                <a:spcPct val="110000"/>
              </a:lnSpc>
              <a:buNone/>
            </a:pPr>
            <a:r>
              <a:rPr lang="ru-RU" dirty="0"/>
              <a:t>Поскольку данные несбалансированные при обучении моделей ставим параметр </a:t>
            </a:r>
            <a:r>
              <a:rPr lang="en-US" dirty="0" err="1"/>
              <a:t>scale_pos_weight</a:t>
            </a:r>
            <a:r>
              <a:rPr lang="en-US" dirty="0"/>
              <a:t> = 13</a:t>
            </a:r>
            <a:r>
              <a:rPr lang="ru-RU" dirty="0"/>
              <a:t>.</a:t>
            </a:r>
          </a:p>
          <a:p>
            <a:pPr marL="0" indent="0">
              <a:lnSpc>
                <a:spcPct val="110000"/>
              </a:lnSpc>
              <a:buNone/>
            </a:pPr>
            <a:r>
              <a:rPr lang="en-US" dirty="0" err="1"/>
              <a:t>Существенных</a:t>
            </a:r>
            <a:r>
              <a:rPr lang="en-US" dirty="0"/>
              <a:t> </a:t>
            </a:r>
            <a:r>
              <a:rPr lang="en-US" dirty="0" err="1"/>
              <a:t>отличий</a:t>
            </a:r>
            <a:r>
              <a:rPr lang="en-US" dirty="0"/>
              <a:t> </a:t>
            </a:r>
            <a:r>
              <a:rPr lang="en-US" dirty="0" err="1"/>
              <a:t>не</a:t>
            </a:r>
            <a:r>
              <a:rPr lang="en-US" dirty="0"/>
              <a:t> </a:t>
            </a:r>
            <a:r>
              <a:rPr lang="en-US" dirty="0" err="1"/>
              <a:t>наблюдается</a:t>
            </a:r>
            <a:r>
              <a:rPr lang="en-US" dirty="0"/>
              <a:t>, </a:t>
            </a:r>
            <a:r>
              <a:rPr lang="en-US" dirty="0" err="1"/>
              <a:t>поэтому</a:t>
            </a:r>
            <a:r>
              <a:rPr lang="en-US" dirty="0"/>
              <a:t> </a:t>
            </a:r>
            <a:r>
              <a:rPr lang="en-US" dirty="0" err="1"/>
              <a:t>выберу</a:t>
            </a:r>
            <a:r>
              <a:rPr lang="en-US" dirty="0"/>
              <a:t> </a:t>
            </a:r>
            <a:r>
              <a:rPr lang="en-US" dirty="0" err="1"/>
              <a:t>catboost</a:t>
            </a:r>
            <a:r>
              <a:rPr lang="en-US" dirty="0"/>
              <a:t>, </a:t>
            </a:r>
            <a:r>
              <a:rPr lang="en-US" dirty="0" err="1"/>
              <a:t>т.к</a:t>
            </a:r>
            <a:r>
              <a:rPr lang="en-US" dirty="0"/>
              <a:t>. </a:t>
            </a:r>
            <a:r>
              <a:rPr lang="en-US" dirty="0" err="1"/>
              <a:t>показатель</a:t>
            </a:r>
            <a:r>
              <a:rPr lang="en-US" dirty="0"/>
              <a:t> f1 </a:t>
            </a:r>
            <a:r>
              <a:rPr lang="en-US" dirty="0" err="1"/>
              <a:t>немного</a:t>
            </a:r>
            <a:r>
              <a:rPr lang="en-US" dirty="0"/>
              <a:t> </a:t>
            </a:r>
            <a:r>
              <a:rPr lang="en-US" dirty="0" err="1"/>
              <a:t>выше</a:t>
            </a:r>
            <a:r>
              <a:rPr lang="ru-RU" dirty="0"/>
              <a:t> и модель обучается быстрее.</a:t>
            </a:r>
          </a:p>
          <a:p>
            <a:pPr marL="0" indent="0">
              <a:lnSpc>
                <a:spcPct val="110000"/>
              </a:lnSpc>
              <a:buNone/>
            </a:pPr>
            <a:r>
              <a:rPr lang="ru-RU" dirty="0"/>
              <a:t>Параметры для модели подбираем с помощью встроенной функции </a:t>
            </a:r>
            <a:r>
              <a:rPr lang="en-US" dirty="0" err="1"/>
              <a:t>grid_search</a:t>
            </a:r>
            <a:r>
              <a:rPr lang="ru-RU" dirty="0"/>
              <a:t>.</a:t>
            </a:r>
            <a:endParaRPr lang="en-US" dirty="0"/>
          </a:p>
        </p:txBody>
      </p:sp>
    </p:spTree>
    <p:extLst>
      <p:ext uri="{BB962C8B-B14F-4D97-AF65-F5344CB8AC3E}">
        <p14:creationId xmlns:p14="http://schemas.microsoft.com/office/powerpoint/2010/main" val="3027909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93C90-B828-72C8-74C0-D4579E37DCAD}"/>
              </a:ext>
            </a:extLst>
          </p:cNvPr>
          <p:cNvSpPr>
            <a:spLocks noGrp="1"/>
          </p:cNvSpPr>
          <p:nvPr>
            <p:ph type="title"/>
          </p:nvPr>
        </p:nvSpPr>
        <p:spPr>
          <a:xfrm>
            <a:off x="2880485" y="841375"/>
            <a:ext cx="6230857" cy="1230570"/>
          </a:xfrm>
        </p:spPr>
        <p:txBody>
          <a:bodyPr anchor="t">
            <a:normAutofit/>
          </a:bodyPr>
          <a:lstStyle/>
          <a:p>
            <a:pPr algn="l"/>
            <a:r>
              <a:rPr lang="ru-RU" sz="2800">
                <a:solidFill>
                  <a:schemeClr val="accent1"/>
                </a:solidFill>
              </a:rPr>
              <a:t>Принцип составления индивидуальных предложений для выбранных абонентов.</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5125B32-E3D9-FB64-A327-DB97459F2C67}"/>
              </a:ext>
            </a:extLst>
          </p:cNvPr>
          <p:cNvSpPr>
            <a:spLocks noGrp="1"/>
          </p:cNvSpPr>
          <p:nvPr>
            <p:ph idx="1"/>
          </p:nvPr>
        </p:nvSpPr>
        <p:spPr>
          <a:xfrm>
            <a:off x="2880487" y="2249046"/>
            <a:ext cx="6123783" cy="3802762"/>
          </a:xfrm>
        </p:spPr>
        <p:txBody>
          <a:bodyPr anchor="t">
            <a:normAutofit/>
          </a:bodyPr>
          <a:lstStyle/>
          <a:p>
            <a:pPr>
              <a:lnSpc>
                <a:spcPct val="110000"/>
              </a:lnSpc>
            </a:pPr>
            <a:r>
              <a:rPr lang="ru-RU" sz="1400"/>
              <a:t>Перед предложением услуги делать проверку на ее наличие у клиента. </a:t>
            </a:r>
          </a:p>
          <a:p>
            <a:pPr>
              <a:lnSpc>
                <a:spcPct val="110000"/>
              </a:lnSpc>
            </a:pPr>
            <a:r>
              <a:rPr lang="ru-RU" sz="1400"/>
              <a:t>Делать предложения на основе уже подключенных услуг (например, если есть более выгодная услуга или идет акция на похожую). Также противоположно, если клиент отказывается от определённых услуг, то похожие услуги не предлагать вообще.</a:t>
            </a:r>
          </a:p>
          <a:p>
            <a:pPr>
              <a:lnSpc>
                <a:spcPct val="110000"/>
              </a:lnSpc>
            </a:pPr>
            <a:r>
              <a:rPr lang="ru-RU" sz="1400"/>
              <a:t>Также если клиент регулярно игнорирует предложения или отвечает отказом, думаю надо свести к минимуму предложения (например, попробовать через полгода).</a:t>
            </a:r>
          </a:p>
          <a:p>
            <a:pPr>
              <a:lnSpc>
                <a:spcPct val="110000"/>
              </a:lnSpc>
            </a:pPr>
            <a:r>
              <a:rPr lang="ru-RU" sz="1400"/>
              <a:t>Также думаю нужно сделать регламент времени предложений, например, если клиент согласился на предложенную услугу (или же отказался), то повторно предлагать услугу надо через определенное время (причем в случае отказа, думаю, надо сделать перерыв побольше). </a:t>
            </a:r>
          </a:p>
        </p:txBody>
      </p:sp>
    </p:spTree>
    <p:extLst>
      <p:ext uri="{BB962C8B-B14F-4D97-AF65-F5344CB8AC3E}">
        <p14:creationId xmlns:p14="http://schemas.microsoft.com/office/powerpoint/2010/main" val="1991441859"/>
      </p:ext>
    </p:extLst>
  </p:cSld>
  <p:clrMapOvr>
    <a:masterClrMapping/>
  </p:clrMapOvr>
</p:sld>
</file>

<file path=ppt/theme/theme1.xml><?xml version="1.0" encoding="utf-8"?>
<a:theme xmlns:a="http://schemas.openxmlformats.org/drawingml/2006/main" name="Atla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1445</TotalTime>
  <Words>525</Words>
  <Application>Microsoft Office PowerPoint</Application>
  <PresentationFormat>Widescreen</PresentationFormat>
  <Paragraphs>30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Roboto</vt:lpstr>
      <vt:lpstr>Rockwell</vt:lpstr>
      <vt:lpstr>Wingdings</vt:lpstr>
      <vt:lpstr>Atlas</vt:lpstr>
      <vt:lpstr>Видеокурс от Megafon + курсовой проект</vt:lpstr>
      <vt:lpstr>Задание</vt:lpstr>
      <vt:lpstr>Анализ данных </vt:lpstr>
      <vt:lpstr>Анализ данных</vt:lpstr>
      <vt:lpstr>Подготовка данных</vt:lpstr>
      <vt:lpstr>Выбор модели</vt:lpstr>
      <vt:lpstr>Принцип составления индивидуальных предложений для выбранных абонентов.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Видеокурс от Megafon + курсовой проект</dc:title>
  <dc:creator>Анна Демьянова</dc:creator>
  <cp:lastModifiedBy>Анна Демьянова</cp:lastModifiedBy>
  <cp:revision>1</cp:revision>
  <dcterms:created xsi:type="dcterms:W3CDTF">2022-06-22T17:06:02Z</dcterms:created>
  <dcterms:modified xsi:type="dcterms:W3CDTF">2022-06-23T17:11:50Z</dcterms:modified>
</cp:coreProperties>
</file>