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Click to edit Master title style</a:t>
            </a:r>
          </a:p>
        </p:txBody>
      </p:sp>
      <p:sp>
        <p:nvSpPr>
          <p:cNvPr id="12" name="Shape 12"/>
          <p:cNvSpPr/>
          <p:nvPr>
            <p:ph type="body" sz="quarter" idx="1"/>
          </p:nvPr>
        </p:nvSpPr>
        <p:spPr>
          <a:xfrm>
            <a:off x="1524000" y="3602037"/>
            <a:ext cx="9144000" cy="1655763"/>
          </a:xfrm>
          <a:prstGeom prst="rect">
            <a:avLst/>
          </a:prstGeom>
        </p:spPr>
        <p:txBody>
          <a:bodyPr/>
          <a:lstStyle>
            <a:lvl1pPr marL="0" indent="0" algn="ctr">
              <a:buSzTx/>
              <a:buFontTx/>
              <a:buNone/>
              <a:defRPr sz="2400"/>
            </a:lvl1pPr>
          </a:lstStyle>
          <a:p>
            <a:pPr/>
            <a:r>
              <a:t>Click to edit Master subtitle style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Click to edit Master title style</a:t>
            </a:r>
          </a:p>
        </p:txBody>
      </p:sp>
      <p:sp>
        <p:nvSpPr>
          <p:cNvPr id="93" name="Shape 93"/>
          <p:cNvSpPr/>
          <p:nvPr>
            <p:ph type="body" idx="1"/>
          </p:nvPr>
        </p:nvSpPr>
        <p:spPr>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Click to edit Master title style</a:t>
            </a:r>
          </a:p>
        </p:txBody>
      </p:sp>
      <p:sp>
        <p:nvSpPr>
          <p:cNvPr id="102" name="Shape 102"/>
          <p:cNvSpPr/>
          <p:nvPr>
            <p:ph type="body" idx="1"/>
          </p:nvPr>
        </p:nvSpPr>
        <p:spPr>
          <a:xfrm>
            <a:off x="838200" y="365125"/>
            <a:ext cx="7734300" cy="5811838"/>
          </a:xfrm>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Click to edit Master title style</a:t>
            </a:r>
          </a:p>
        </p:txBody>
      </p:sp>
      <p:sp>
        <p:nvSpPr>
          <p:cNvPr id="21" name="Shape 21"/>
          <p:cNvSpPr/>
          <p:nvPr>
            <p:ph type="body" idx="1"/>
          </p:nvPr>
        </p:nvSpPr>
        <p:spPr>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Click to edit Master title style</a:t>
            </a:r>
          </a:p>
        </p:txBody>
      </p:sp>
      <p:sp>
        <p:nvSpPr>
          <p:cNvPr id="30" name="Shape 30"/>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stStyle>
          <a:p>
            <a:pPr/>
            <a:r>
              <a:t>Click to edit Master text styles</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Click to edit Master title style</a:t>
            </a:r>
          </a:p>
        </p:txBody>
      </p:sp>
      <p:sp>
        <p:nvSpPr>
          <p:cNvPr id="39" name="Shape 39"/>
          <p:cNvSpPr/>
          <p:nvPr>
            <p:ph type="body" sz="half" idx="1"/>
          </p:nvPr>
        </p:nvSpPr>
        <p:spPr>
          <a:xfrm>
            <a:off x="838200" y="1825625"/>
            <a:ext cx="5181600" cy="4351338"/>
          </a:xfrm>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Click to edit Master title style</a:t>
            </a:r>
          </a:p>
        </p:txBody>
      </p:sp>
      <p:sp>
        <p:nvSpPr>
          <p:cNvPr id="48" name="Shape 48"/>
          <p:cNvSpPr/>
          <p:nvPr>
            <p:ph type="body" sz="quarter" idx="1"/>
          </p:nvPr>
        </p:nvSpPr>
        <p:spPr>
          <a:xfrm>
            <a:off x="839787" y="1681163"/>
            <a:ext cx="5157789" cy="823913"/>
          </a:xfrm>
          <a:prstGeom prst="rect">
            <a:avLst/>
          </a:prstGeom>
        </p:spPr>
        <p:txBody>
          <a:bodyPr anchor="b"/>
          <a:lstStyle>
            <a:lvl1pPr marL="0" indent="0">
              <a:buSzTx/>
              <a:buFontTx/>
              <a:buNone/>
              <a:defRPr b="1" sz="2400"/>
            </a:lvl1pPr>
          </a:lstStyle>
          <a:p>
            <a:pPr/>
            <a:r>
              <a:t>Click to edit Master text styles</a:t>
            </a:r>
          </a:p>
        </p:txBody>
      </p:sp>
      <p:sp>
        <p:nvSpPr>
          <p:cNvPr id="49" name="Shape 49"/>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Click to edit Master title style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Shape 72"/>
          <p:cNvSpPr/>
          <p:nvPr>
            <p:ph type="title"/>
          </p:nvPr>
        </p:nvSpPr>
        <p:spPr>
          <a:xfrm>
            <a:off x="839787" y="457200"/>
            <a:ext cx="3932239" cy="1600200"/>
          </a:xfrm>
          <a:prstGeom prst="rect">
            <a:avLst/>
          </a:prstGeom>
        </p:spPr>
        <p:txBody>
          <a:bodyPr anchor="b"/>
          <a:lstStyle>
            <a:lvl1pPr>
              <a:defRPr sz="3200"/>
            </a:lvl1pPr>
          </a:lstStyle>
          <a:p>
            <a:pPr/>
            <a:r>
              <a:t>Click to edit Master title style</a:t>
            </a:r>
          </a:p>
        </p:txBody>
      </p:sp>
      <p:sp>
        <p:nvSpPr>
          <p:cNvPr id="73" name="Shape 73"/>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Click to edit Master text styles</a:t>
            </a:r>
          </a:p>
          <a:p>
            <a:pPr lvl="1"/>
            <a:r>
              <a:t>Second level</a:t>
            </a:r>
          </a:p>
          <a:p>
            <a:pPr lvl="2"/>
            <a:r>
              <a:t>Third level</a:t>
            </a:r>
          </a:p>
          <a:p>
            <a:pPr lvl="3"/>
            <a:r>
              <a:t>Fourth level</a:t>
            </a:r>
          </a:p>
          <a:p>
            <a:pPr lvl="4"/>
            <a:r>
              <a:t>Fifth level</a:t>
            </a:r>
          </a:p>
        </p:txBody>
      </p:sp>
      <p:sp>
        <p:nvSpPr>
          <p:cNvPr id="74" name="Shape 74"/>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Shape 82"/>
          <p:cNvSpPr/>
          <p:nvPr>
            <p:ph type="title"/>
          </p:nvPr>
        </p:nvSpPr>
        <p:spPr>
          <a:xfrm>
            <a:off x="839787" y="457200"/>
            <a:ext cx="3932239" cy="1600200"/>
          </a:xfrm>
          <a:prstGeom prst="rect">
            <a:avLst/>
          </a:prstGeom>
        </p:spPr>
        <p:txBody>
          <a:bodyPr anchor="b"/>
          <a:lstStyle>
            <a:lvl1pPr>
              <a:defRPr sz="3200"/>
            </a:lvl1pPr>
          </a:lstStyle>
          <a:p>
            <a:pPr/>
            <a:r>
              <a:t>Click to edit Master title style</a:t>
            </a:r>
          </a:p>
        </p:txBody>
      </p:sp>
      <p:sp>
        <p:nvSpPr>
          <p:cNvPr id="83" name="Shape 83"/>
          <p:cNvSpPr/>
          <p:nvPr>
            <p:ph type="pic" sz="half" idx="13"/>
          </p:nvPr>
        </p:nvSpPr>
        <p:spPr>
          <a:xfrm>
            <a:off x="5183187" y="987425"/>
            <a:ext cx="6172201" cy="4873625"/>
          </a:xfrm>
          <a:prstGeom prst="rect">
            <a:avLst/>
          </a:prstGeom>
        </p:spPr>
        <p:txBody>
          <a:bodyPr lIns="91439" rIns="91439">
            <a:noAutofit/>
          </a:bodyPr>
          <a:lstStyle/>
          <a:p>
            <a:pPr/>
          </a:p>
        </p:txBody>
      </p:sp>
      <p:sp>
        <p:nvSpPr>
          <p:cNvPr id="84" name="Shape 84"/>
          <p:cNvSpPr/>
          <p:nvPr>
            <p:ph type="body" sz="quarter" idx="1"/>
          </p:nvPr>
        </p:nvSpPr>
        <p:spPr>
          <a:xfrm>
            <a:off x="839787" y="2057400"/>
            <a:ext cx="3932239" cy="3811588"/>
          </a:xfrm>
          <a:prstGeom prst="rect">
            <a:avLst/>
          </a:prstGeom>
        </p:spPr>
        <p:txBody>
          <a:bodyPr/>
          <a:lstStyle>
            <a:lvl1pPr marL="0" indent="0">
              <a:buSzTx/>
              <a:buFontTx/>
              <a:buNone/>
              <a:defRPr sz="1600"/>
            </a:lvl1pPr>
          </a:lstStyle>
          <a:p>
            <a:pPr/>
            <a:r>
              <a:t>Click to edit Master text styles</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Click to edit Master title style</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4" name="Shape 4"/>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ctrTitle"/>
          </p:nvPr>
        </p:nvSpPr>
        <p:spPr>
          <a:prstGeom prst="rect">
            <a:avLst/>
          </a:prstGeom>
        </p:spPr>
        <p:txBody>
          <a:bodyPr/>
          <a:lstStyle/>
          <a:p>
            <a:pPr/>
            <a:r>
              <a:t>Xibc analysis</a:t>
            </a:r>
          </a:p>
        </p:txBody>
      </p:sp>
      <p:sp>
        <p:nvSpPr>
          <p:cNvPr id="113" name="Shape 113"/>
          <p:cNvSpPr/>
          <p:nvPr>
            <p:ph type="subTitle" sz="quarter" idx="1"/>
          </p:nvPr>
        </p:nvSpPr>
        <p:spPr>
          <a:xfrm>
            <a:off x="1524000" y="3602037"/>
            <a:ext cx="9144000" cy="1655762"/>
          </a:xfrm>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xfrm>
            <a:off x="74719" y="-30936"/>
            <a:ext cx="10515601" cy="833360"/>
          </a:xfrm>
          <a:prstGeom prst="rect">
            <a:avLst/>
          </a:prstGeom>
        </p:spPr>
        <p:txBody>
          <a:bodyPr/>
          <a:lstStyle/>
          <a:p>
            <a:pPr/>
            <a:r>
              <a:t>CKM matrix</a:t>
            </a:r>
          </a:p>
        </p:txBody>
      </p:sp>
      <p:pic>
        <p:nvPicPr>
          <p:cNvPr id="116" name="image1.gif" descr="https://hep.uchicago.edu/cpv/ckm.gif"/>
          <p:cNvPicPr>
            <a:picLocks noChangeAspect="1"/>
          </p:cNvPicPr>
          <p:nvPr/>
        </p:nvPicPr>
        <p:blipFill>
          <a:blip r:embed="rId2">
            <a:extLst/>
          </a:blip>
          <a:stretch>
            <a:fillRect/>
          </a:stretch>
        </p:blipFill>
        <p:spPr>
          <a:xfrm>
            <a:off x="0" y="1080301"/>
            <a:ext cx="5428480" cy="1647452"/>
          </a:xfrm>
          <a:prstGeom prst="rect">
            <a:avLst/>
          </a:prstGeom>
          <a:ln w="12700">
            <a:miter lim="400000"/>
          </a:ln>
        </p:spPr>
      </p:pic>
      <p:pic>
        <p:nvPicPr>
          <p:cNvPr id="117" name="image2.png" descr="http://2.bp.blogspot.com/_fqaF_pBXjbU/TRiUFPlTR7I/AAAAAAAAAI0/AtQe03nrIOw/s1600/ckmMatrix.png"/>
          <p:cNvPicPr>
            <a:picLocks noChangeAspect="1"/>
          </p:cNvPicPr>
          <p:nvPr/>
        </p:nvPicPr>
        <p:blipFill>
          <a:blip r:embed="rId3">
            <a:extLst/>
          </a:blip>
          <a:stretch>
            <a:fillRect/>
          </a:stretch>
        </p:blipFill>
        <p:spPr>
          <a:xfrm>
            <a:off x="5575175" y="1204456"/>
            <a:ext cx="6288885" cy="1428782"/>
          </a:xfrm>
          <a:prstGeom prst="rect">
            <a:avLst/>
          </a:prstGeom>
          <a:ln w="12700">
            <a:miter lim="400000"/>
          </a:ln>
        </p:spPr>
      </p:pic>
      <p:sp>
        <p:nvSpPr>
          <p:cNvPr id="118" name="Shape 118"/>
          <p:cNvSpPr/>
          <p:nvPr/>
        </p:nvSpPr>
        <p:spPr>
          <a:xfrm>
            <a:off x="187284" y="3004333"/>
            <a:ext cx="11887832" cy="71170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85750" indent="-285750">
              <a:buSzPct val="100000"/>
              <a:buFont typeface="Wingdings"/>
              <a:buChar char="❑"/>
            </a:pPr>
            <a:r>
              <a:t>Wolfenstein parameterization is an expansion in powers of </a:t>
            </a:r>
            <a:r>
              <a:rPr>
                <a:latin typeface="Symbol"/>
                <a:ea typeface="Symbol"/>
                <a:cs typeface="Symbol"/>
                <a:sym typeface="Symbol"/>
              </a:rPr>
              <a:t>λ</a:t>
            </a:r>
            <a:r>
              <a:t> = sin</a:t>
            </a:r>
            <a:r>
              <a:rPr>
                <a:latin typeface="Symbol"/>
                <a:ea typeface="Symbol"/>
                <a:cs typeface="Symbol"/>
                <a:sym typeface="Symbol"/>
              </a:rPr>
              <a:t> θ</a:t>
            </a:r>
            <a:r>
              <a:rPr baseline="-25000"/>
              <a:t>C</a:t>
            </a:r>
            <a:r>
              <a:t>~0.22, where </a:t>
            </a:r>
            <a:r>
              <a:rPr>
                <a:latin typeface="Symbol"/>
                <a:ea typeface="Symbol"/>
                <a:cs typeface="Symbol"/>
                <a:sym typeface="Symbol"/>
              </a:rPr>
              <a:t>θ</a:t>
            </a:r>
            <a:r>
              <a:rPr baseline="-25000"/>
              <a:t>C</a:t>
            </a:r>
            <a:r>
              <a:t> = Cabibbo angle~13</a:t>
            </a:r>
            <a:r>
              <a:rPr baseline="30000"/>
              <a:t>o</a:t>
            </a:r>
            <a:r>
              <a:t>.</a:t>
            </a:r>
          </a:p>
          <a:p>
            <a:pPr marL="285750" indent="-285750">
              <a:buSzPct val="100000"/>
              <a:buFont typeface="Wingdings"/>
              <a:buChar char="❑"/>
            </a:pPr>
            <a:r>
              <a:t>Magnitudes of matrix elements are measured by decay RATES of various processes (or in B</a:t>
            </a:r>
            <a:r>
              <a:rPr baseline="-25000"/>
              <a:t>(s) </a:t>
            </a:r>
            <a:r>
              <a:t>mixing, for V</a:t>
            </a:r>
            <a:r>
              <a:rPr baseline="-25000"/>
              <a:t>td</a:t>
            </a:r>
            <a:r>
              <a:t>, V</a:t>
            </a:r>
            <a:r>
              <a:rPr baseline="-25000"/>
              <a:t>ts</a:t>
            </a:r>
            <a:r>
              <a:t>):</a:t>
            </a:r>
          </a:p>
        </p:txBody>
      </p:sp>
      <p:sp>
        <p:nvSpPr>
          <p:cNvPr id="119" name="Shape 119"/>
          <p:cNvSpPr/>
          <p:nvPr/>
        </p:nvSpPr>
        <p:spPr>
          <a:xfrm>
            <a:off x="0" y="5201939"/>
            <a:ext cx="11633818" cy="170916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85750" indent="-285750">
              <a:buSzPct val="100000"/>
              <a:buFont typeface="Wingdings"/>
              <a:buChar char="❑"/>
            </a:pPr>
            <a:r>
              <a:t>Thus, in b decays: the b</a:t>
            </a:r>
            <a:r>
              <a:rPr>
                <a:latin typeface="Wingdings"/>
                <a:ea typeface="Wingdings"/>
                <a:cs typeface="Wingdings"/>
                <a:sym typeface="Wingdings"/>
              </a:rPr>
              <a:t></a:t>
            </a:r>
            <a:r>
              <a:t>c transition amplitude is O(</a:t>
            </a:r>
            <a:r>
              <a:rPr>
                <a:latin typeface="Symbol"/>
                <a:ea typeface="Symbol"/>
                <a:cs typeface="Symbol"/>
                <a:sym typeface="Symbol"/>
              </a:rPr>
              <a:t>λ</a:t>
            </a:r>
            <a:r>
              <a:rPr baseline="30000"/>
              <a:t>2</a:t>
            </a:r>
            <a:r>
              <a:t>);  b</a:t>
            </a:r>
            <a:r>
              <a:rPr>
                <a:latin typeface="Wingdings"/>
                <a:ea typeface="Wingdings"/>
                <a:cs typeface="Wingdings"/>
                <a:sym typeface="Wingdings"/>
              </a:rPr>
              <a:t></a:t>
            </a:r>
            <a:r>
              <a:t>u transition amplitude is O(</a:t>
            </a:r>
            <a:r>
              <a:rPr>
                <a:latin typeface="Symbol"/>
                <a:ea typeface="Symbol"/>
                <a:cs typeface="Symbol"/>
                <a:sym typeface="Symbol"/>
              </a:rPr>
              <a:t>λ</a:t>
            </a:r>
            <a:r>
              <a:rPr baseline="30000"/>
              <a:t>3</a:t>
            </a:r>
            <a:r>
              <a:t>).</a:t>
            </a:r>
          </a:p>
          <a:p>
            <a:pPr marL="285750" indent="-285750">
              <a:buSzPct val="100000"/>
              <a:buFont typeface="Wingdings"/>
              <a:buChar char="❑"/>
            </a:pPr>
            <a:r>
              <a:t>Since rates will scale as the square of the amplitude, naively expect b</a:t>
            </a:r>
            <a:r>
              <a:rPr>
                <a:latin typeface="Wingdings"/>
                <a:ea typeface="Wingdings"/>
                <a:cs typeface="Wingdings"/>
                <a:sym typeface="Wingdings"/>
              </a:rPr>
              <a:t></a:t>
            </a:r>
            <a:r>
              <a:t>u rates to be ~1% of b</a:t>
            </a:r>
            <a:r>
              <a:rPr>
                <a:latin typeface="Wingdings"/>
                <a:ea typeface="Wingdings"/>
                <a:cs typeface="Wingdings"/>
                <a:sym typeface="Wingdings"/>
              </a:rPr>
              <a:t></a:t>
            </a:r>
            <a:r>
              <a:t>c.</a:t>
            </a:r>
          </a:p>
          <a:p>
            <a:pPr marL="285750" indent="-285750">
              <a:buSzPct val="100000"/>
              <a:buFont typeface="Wingdings"/>
              <a:buChar char="❑"/>
            </a:pPr>
          </a:p>
          <a:p>
            <a:pPr marL="285750" indent="-285750">
              <a:buSzPct val="100000"/>
              <a:buFont typeface="Wingdings"/>
              <a:buChar char="❑"/>
            </a:pPr>
            <a:r>
              <a:t>Counting powers of l in Feynman diagram allows you to compare relative magnitudes of different decays.</a:t>
            </a:r>
          </a:p>
          <a:p>
            <a:pPr marL="285750" indent="-285750">
              <a:buSzPct val="100000"/>
              <a:buFont typeface="Wingdings"/>
              <a:buChar char="❑"/>
            </a:pPr>
            <a:r>
              <a:t>There could be other factors that suppress the rate through (phase space, GIM cancellation, OZI supp., color suppression etc)</a:t>
            </a:r>
          </a:p>
        </p:txBody>
      </p:sp>
      <p:pic>
        <p:nvPicPr>
          <p:cNvPr id="120" name="image3.png" descr="http://2.bp.blogspot.com/-BkQCHBMjRcg/U4Yh6N3WAoI/AAAAAAAAAZk/APdaMJqSh3k/s1600/e2f12b4c4da8e38a92f3e20ebec90b8a.png"/>
          <p:cNvPicPr>
            <a:picLocks noChangeAspect="1"/>
          </p:cNvPicPr>
          <p:nvPr/>
        </p:nvPicPr>
        <p:blipFill>
          <a:blip r:embed="rId4">
            <a:extLst/>
          </a:blip>
          <a:stretch>
            <a:fillRect/>
          </a:stretch>
        </p:blipFill>
        <p:spPr>
          <a:xfrm>
            <a:off x="1732312" y="3837475"/>
            <a:ext cx="8725072" cy="894323"/>
          </a:xfrm>
          <a:prstGeom prst="rect">
            <a:avLst/>
          </a:prstGeom>
          <a:ln w="12700">
            <a:miter lim="400000"/>
          </a:ln>
        </p:spPr>
      </p:pic>
      <p:sp>
        <p:nvSpPr>
          <p:cNvPr id="121" name="Shape 121"/>
          <p:cNvSpPr/>
          <p:nvPr/>
        </p:nvSpPr>
        <p:spPr>
          <a:xfrm>
            <a:off x="8017485" y="769391"/>
            <a:ext cx="3220490"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Wolfenstein parameterization </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xfrm>
            <a:off x="0" y="0"/>
            <a:ext cx="10515600" cy="797850"/>
          </a:xfrm>
          <a:prstGeom prst="rect">
            <a:avLst/>
          </a:prstGeom>
        </p:spPr>
        <p:txBody>
          <a:bodyPr/>
          <a:lstStyle/>
          <a:p>
            <a:pPr/>
            <a:r>
              <a:t>Modes of interest</a:t>
            </a:r>
          </a:p>
        </p:txBody>
      </p:sp>
      <p:sp>
        <p:nvSpPr>
          <p:cNvPr id="124" name="Shape 124"/>
          <p:cNvSpPr/>
          <p:nvPr>
            <p:ph type="body" idx="1"/>
          </p:nvPr>
        </p:nvSpPr>
        <p:spPr>
          <a:xfrm>
            <a:off x="225641" y="797848"/>
            <a:ext cx="11847990" cy="5993569"/>
          </a:xfrm>
          <a:prstGeom prst="rect">
            <a:avLst/>
          </a:prstGeom>
        </p:spPr>
        <p:txBody>
          <a:bodyPr/>
          <a:lstStyle/>
          <a:p>
            <a:pPr/>
            <a:r>
              <a:t>Modes we should actively pursue (T=tree, E=exchange, P=penguin):</a:t>
            </a:r>
          </a:p>
          <a:p>
            <a:pPr lvl="1" marL="685800" indent="-228600">
              <a:spcBef>
                <a:spcPts val="500"/>
              </a:spcBef>
              <a:defRPr sz="2400">
                <a:latin typeface="Symbol"/>
                <a:ea typeface="Symbol"/>
                <a:cs typeface="Symbol"/>
                <a:sym typeface="Symbol"/>
              </a:defRPr>
            </a:pPr>
            <a:r>
              <a:t>Ξ</a:t>
            </a:r>
            <a:r>
              <a:rPr baseline="-25000">
                <a:latin typeface="+mj-lt"/>
                <a:ea typeface="+mj-ea"/>
                <a:cs typeface="+mj-cs"/>
                <a:sym typeface="Calibri"/>
              </a:rPr>
              <a:t>bc</a:t>
            </a:r>
            <a:r>
              <a:rPr baseline="30000">
                <a:latin typeface="+mj-lt"/>
                <a:ea typeface="+mj-ea"/>
                <a:cs typeface="+mj-cs"/>
                <a:sym typeface="Calibri"/>
              </a:rPr>
              <a:t>+</a:t>
            </a:r>
            <a:r>
              <a:rPr>
                <a:latin typeface="+mj-lt"/>
                <a:ea typeface="+mj-ea"/>
                <a:cs typeface="+mj-cs"/>
                <a:sym typeface="Calibri"/>
              </a:rPr>
              <a:t> </a:t>
            </a:r>
            <a:r>
              <a:rPr>
                <a:latin typeface="Wingdings"/>
                <a:ea typeface="Wingdings"/>
                <a:cs typeface="Wingdings"/>
                <a:sym typeface="Wingdings"/>
              </a:rPr>
              <a:t> </a:t>
            </a:r>
            <a:r>
              <a:rPr>
                <a:latin typeface="+mj-lt"/>
                <a:ea typeface="+mj-ea"/>
                <a:cs typeface="+mj-cs"/>
                <a:sym typeface="Calibri"/>
              </a:rPr>
              <a:t>J/</a:t>
            </a:r>
            <a:r>
              <a:t>ψ Λ</a:t>
            </a:r>
            <a:r>
              <a:rPr baseline="-25000">
                <a:latin typeface="+mj-lt"/>
                <a:ea typeface="+mj-ea"/>
                <a:cs typeface="+mj-cs"/>
                <a:sym typeface="Calibri"/>
              </a:rPr>
              <a:t>c</a:t>
            </a:r>
            <a:r>
              <a:rPr baseline="30000">
                <a:latin typeface="+mj-lt"/>
                <a:ea typeface="+mj-ea"/>
                <a:cs typeface="+mj-cs"/>
                <a:sym typeface="Calibri"/>
              </a:rPr>
              <a:t>+</a:t>
            </a:r>
            <a:r>
              <a:rPr>
                <a:latin typeface="+mj-lt"/>
                <a:ea typeface="+mj-ea"/>
                <a:cs typeface="+mj-cs"/>
                <a:sym typeface="Calibri"/>
              </a:rPr>
              <a:t>,(CS)  </a:t>
            </a:r>
            <a:r>
              <a:t>Λ</a:t>
            </a:r>
            <a:r>
              <a:rPr baseline="-25000">
                <a:latin typeface="+mj-lt"/>
                <a:ea typeface="+mj-ea"/>
                <a:cs typeface="+mj-cs"/>
                <a:sym typeface="Calibri"/>
              </a:rPr>
              <a:t>c</a:t>
            </a:r>
            <a:r>
              <a:rPr baseline="30000">
                <a:latin typeface="+mj-lt"/>
                <a:ea typeface="+mj-ea"/>
                <a:cs typeface="+mj-cs"/>
                <a:sym typeface="Calibri"/>
              </a:rPr>
              <a:t>+</a:t>
            </a:r>
            <a:r>
              <a:rPr>
                <a:latin typeface="+mj-lt"/>
                <a:ea typeface="+mj-ea"/>
                <a:cs typeface="+mj-cs"/>
                <a:sym typeface="Calibri"/>
              </a:rPr>
              <a:t>, </a:t>
            </a:r>
            <a:r>
              <a:rPr>
                <a:latin typeface="Wingdings"/>
                <a:ea typeface="Wingdings"/>
                <a:cs typeface="Wingdings"/>
                <a:sym typeface="Wingdings"/>
              </a:rPr>
              <a:t> </a:t>
            </a:r>
            <a:r>
              <a:rPr>
                <a:latin typeface="+mj-lt"/>
                <a:ea typeface="+mj-ea"/>
                <a:cs typeface="+mj-cs"/>
                <a:sym typeface="Calibri"/>
              </a:rPr>
              <a:t>pK</a:t>
            </a:r>
            <a:r>
              <a:rPr baseline="30000"/>
              <a:t>−</a:t>
            </a:r>
            <a:r>
              <a:t>π</a:t>
            </a:r>
            <a:r>
              <a:rPr baseline="30000">
                <a:latin typeface="+mj-lt"/>
                <a:ea typeface="+mj-ea"/>
                <a:cs typeface="+mj-cs"/>
                <a:sym typeface="Calibri"/>
              </a:rPr>
              <a:t>+</a:t>
            </a:r>
            <a:r>
              <a:rPr>
                <a:latin typeface="+mj-lt"/>
                <a:ea typeface="+mj-ea"/>
                <a:cs typeface="+mj-cs"/>
                <a:sym typeface="Calibri"/>
              </a:rPr>
              <a:t> (CF) ~ O(</a:t>
            </a:r>
            <a:r>
              <a:t>λ</a:t>
            </a:r>
            <a:r>
              <a:rPr baseline="30000">
                <a:latin typeface="+mj-lt"/>
                <a:ea typeface="+mj-ea"/>
                <a:cs typeface="+mj-cs"/>
                <a:sym typeface="Calibri"/>
              </a:rPr>
              <a:t>3</a:t>
            </a:r>
            <a:r>
              <a:rPr>
                <a:latin typeface="+mj-lt"/>
                <a:ea typeface="+mj-ea"/>
                <a:cs typeface="+mj-cs"/>
                <a:sym typeface="Calibri"/>
              </a:rPr>
              <a:t>) [T+E] </a:t>
            </a:r>
          </a:p>
          <a:p>
            <a:pPr lvl="1" marL="685800" indent="-228600">
              <a:spcBef>
                <a:spcPts val="500"/>
              </a:spcBef>
              <a:defRPr sz="2400">
                <a:latin typeface="Symbol"/>
                <a:ea typeface="Symbol"/>
                <a:cs typeface="Symbol"/>
                <a:sym typeface="Symbol"/>
              </a:defRPr>
            </a:pPr>
            <a:r>
              <a:t>Ξ</a:t>
            </a:r>
            <a:r>
              <a:rPr baseline="-25000">
                <a:latin typeface="+mj-lt"/>
                <a:ea typeface="+mj-ea"/>
                <a:cs typeface="+mj-cs"/>
                <a:sym typeface="Calibri"/>
              </a:rPr>
              <a:t>bc</a:t>
            </a:r>
            <a:r>
              <a:rPr baseline="30000">
                <a:latin typeface="+mj-lt"/>
                <a:ea typeface="+mj-ea"/>
                <a:cs typeface="+mj-cs"/>
                <a:sym typeface="Calibri"/>
              </a:rPr>
              <a:t>+</a:t>
            </a:r>
            <a:r>
              <a:rPr>
                <a:latin typeface="+mj-lt"/>
                <a:ea typeface="+mj-ea"/>
                <a:cs typeface="+mj-cs"/>
                <a:sym typeface="Calibri"/>
              </a:rPr>
              <a:t> </a:t>
            </a:r>
            <a:r>
              <a:rPr>
                <a:latin typeface="Wingdings"/>
                <a:ea typeface="Wingdings"/>
                <a:cs typeface="Wingdings"/>
                <a:sym typeface="Wingdings"/>
              </a:rPr>
              <a:t> </a:t>
            </a:r>
            <a:r>
              <a:rPr>
                <a:latin typeface="+mj-lt"/>
                <a:ea typeface="+mj-ea"/>
                <a:cs typeface="+mj-cs"/>
                <a:sym typeface="Calibri"/>
              </a:rPr>
              <a:t>J/</a:t>
            </a:r>
            <a:r>
              <a:t>ψ Ξ</a:t>
            </a:r>
            <a:r>
              <a:rPr baseline="-25000">
                <a:latin typeface="+mj-lt"/>
                <a:ea typeface="+mj-ea"/>
                <a:cs typeface="+mj-cs"/>
                <a:sym typeface="Calibri"/>
              </a:rPr>
              <a:t>c</a:t>
            </a:r>
            <a:r>
              <a:rPr baseline="30000">
                <a:latin typeface="+mj-lt"/>
                <a:ea typeface="+mj-ea"/>
                <a:cs typeface="+mj-cs"/>
                <a:sym typeface="Calibri"/>
              </a:rPr>
              <a:t>+</a:t>
            </a:r>
            <a:r>
              <a:rPr>
                <a:latin typeface="+mj-lt"/>
                <a:ea typeface="+mj-ea"/>
                <a:cs typeface="+mj-cs"/>
                <a:sym typeface="Calibri"/>
              </a:rPr>
              <a:t>,(CF)  </a:t>
            </a:r>
            <a:r>
              <a:t>Ξ</a:t>
            </a:r>
            <a:r>
              <a:rPr baseline="-25000">
                <a:latin typeface="+mj-lt"/>
                <a:ea typeface="+mj-ea"/>
                <a:cs typeface="+mj-cs"/>
                <a:sym typeface="Calibri"/>
              </a:rPr>
              <a:t>c</a:t>
            </a:r>
            <a:r>
              <a:rPr baseline="30000">
                <a:latin typeface="+mj-lt"/>
                <a:ea typeface="+mj-ea"/>
                <a:cs typeface="+mj-cs"/>
                <a:sym typeface="Calibri"/>
              </a:rPr>
              <a:t>+</a:t>
            </a:r>
            <a:r>
              <a:rPr>
                <a:latin typeface="+mj-lt"/>
                <a:ea typeface="+mj-ea"/>
                <a:cs typeface="+mj-cs"/>
                <a:sym typeface="Calibri"/>
              </a:rPr>
              <a:t>, </a:t>
            </a:r>
            <a:r>
              <a:rPr>
                <a:latin typeface="Wingdings"/>
                <a:ea typeface="Wingdings"/>
                <a:cs typeface="Wingdings"/>
                <a:sym typeface="Wingdings"/>
              </a:rPr>
              <a:t> </a:t>
            </a:r>
            <a:r>
              <a:rPr>
                <a:latin typeface="+mj-lt"/>
                <a:ea typeface="+mj-ea"/>
                <a:cs typeface="+mj-cs"/>
                <a:sym typeface="Calibri"/>
              </a:rPr>
              <a:t>pK</a:t>
            </a:r>
            <a:r>
              <a:rPr baseline="30000"/>
              <a:t>−</a:t>
            </a:r>
            <a:r>
              <a:t>π</a:t>
            </a:r>
            <a:r>
              <a:rPr baseline="30000">
                <a:latin typeface="+mj-lt"/>
                <a:ea typeface="+mj-ea"/>
                <a:cs typeface="+mj-cs"/>
                <a:sym typeface="Calibri"/>
              </a:rPr>
              <a:t>+</a:t>
            </a:r>
            <a:r>
              <a:rPr>
                <a:latin typeface="+mj-lt"/>
                <a:ea typeface="+mj-ea"/>
                <a:cs typeface="+mj-cs"/>
                <a:sym typeface="Calibri"/>
              </a:rPr>
              <a:t> (CS) – currently being looked at by S. Schneider, but not clear if he will continue on this mode into the future. ~ O(</a:t>
            </a:r>
            <a:r>
              <a:t>λ</a:t>
            </a:r>
            <a:r>
              <a:rPr baseline="30000">
                <a:latin typeface="+mj-lt"/>
                <a:ea typeface="+mj-ea"/>
                <a:cs typeface="+mj-cs"/>
                <a:sym typeface="Calibri"/>
              </a:rPr>
              <a:t>3</a:t>
            </a:r>
            <a:r>
              <a:rPr>
                <a:latin typeface="+mj-lt"/>
                <a:ea typeface="+mj-ea"/>
                <a:cs typeface="+mj-cs"/>
                <a:sym typeface="Calibri"/>
              </a:rPr>
              <a:t>) [T+E] </a:t>
            </a:r>
          </a:p>
          <a:p>
            <a:pPr lvl="1" marL="685800" indent="-228600">
              <a:spcBef>
                <a:spcPts val="500"/>
              </a:spcBef>
              <a:defRPr sz="2400">
                <a:latin typeface="Symbol"/>
                <a:ea typeface="Symbol"/>
                <a:cs typeface="Symbol"/>
                <a:sym typeface="Symbol"/>
              </a:defRPr>
            </a:pPr>
            <a:r>
              <a:t>Ξ</a:t>
            </a:r>
            <a:r>
              <a:rPr baseline="-25000">
                <a:latin typeface="+mj-lt"/>
                <a:ea typeface="+mj-ea"/>
                <a:cs typeface="+mj-cs"/>
                <a:sym typeface="Calibri"/>
              </a:rPr>
              <a:t>bc</a:t>
            </a:r>
            <a:r>
              <a:rPr baseline="30000">
                <a:latin typeface="+mj-lt"/>
                <a:ea typeface="+mj-ea"/>
                <a:cs typeface="+mj-cs"/>
                <a:sym typeface="Calibri"/>
              </a:rPr>
              <a:t>+</a:t>
            </a:r>
            <a:r>
              <a:rPr>
                <a:latin typeface="+mj-lt"/>
                <a:ea typeface="+mj-ea"/>
                <a:cs typeface="+mj-cs"/>
                <a:sym typeface="Calibri"/>
              </a:rPr>
              <a:t> </a:t>
            </a:r>
            <a:r>
              <a:rPr>
                <a:latin typeface="Wingdings"/>
                <a:ea typeface="Wingdings"/>
                <a:cs typeface="Wingdings"/>
                <a:sym typeface="Wingdings"/>
              </a:rPr>
              <a:t> </a:t>
            </a:r>
            <a:r>
              <a:t>Λ</a:t>
            </a:r>
            <a:r>
              <a:rPr baseline="-25000">
                <a:latin typeface="+mj-lt"/>
                <a:ea typeface="+mj-ea"/>
                <a:cs typeface="+mj-cs"/>
                <a:sym typeface="Calibri"/>
              </a:rPr>
              <a:t>c</a:t>
            </a:r>
            <a:r>
              <a:rPr baseline="30000">
                <a:latin typeface="+mj-lt"/>
                <a:ea typeface="+mj-ea"/>
                <a:cs typeface="+mj-cs"/>
                <a:sym typeface="Calibri"/>
              </a:rPr>
              <a:t>+</a:t>
            </a:r>
            <a:r>
              <a:rPr>
                <a:latin typeface="+mj-lt"/>
                <a:ea typeface="+mj-ea"/>
                <a:cs typeface="+mj-cs"/>
                <a:sym typeface="Calibri"/>
              </a:rPr>
              <a:t>K</a:t>
            </a:r>
            <a:r>
              <a:rPr baseline="30000"/>
              <a:t>−</a:t>
            </a:r>
            <a:r>
              <a:rPr>
                <a:latin typeface="+mj-lt"/>
                <a:ea typeface="+mj-ea"/>
                <a:cs typeface="+mj-cs"/>
                <a:sym typeface="Calibri"/>
              </a:rPr>
              <a:t>, ~ O(</a:t>
            </a:r>
            <a:r>
              <a:t>λ</a:t>
            </a:r>
            <a:r>
              <a:rPr baseline="30000">
                <a:latin typeface="+mj-lt"/>
                <a:ea typeface="+mj-ea"/>
                <a:cs typeface="+mj-cs"/>
                <a:sym typeface="Calibri"/>
              </a:rPr>
              <a:t>2</a:t>
            </a:r>
            <a:r>
              <a:rPr>
                <a:latin typeface="+mj-lt"/>
                <a:ea typeface="+mj-ea"/>
                <a:cs typeface="+mj-cs"/>
                <a:sym typeface="Calibri"/>
              </a:rPr>
              <a:t>) [P+E] + O(</a:t>
            </a:r>
            <a:r>
              <a:t>λ</a:t>
            </a:r>
            <a:r>
              <a:rPr baseline="30000">
                <a:latin typeface="+mj-lt"/>
                <a:ea typeface="+mj-ea"/>
                <a:cs typeface="+mj-cs"/>
                <a:sym typeface="Calibri"/>
              </a:rPr>
              <a:t>4</a:t>
            </a:r>
            <a:r>
              <a:rPr>
                <a:latin typeface="+mj-lt"/>
                <a:ea typeface="+mj-ea"/>
                <a:cs typeface="+mj-cs"/>
                <a:sym typeface="Calibri"/>
              </a:rPr>
              <a:t>) [T] </a:t>
            </a:r>
          </a:p>
          <a:p>
            <a:pPr lvl="1" marL="685800" indent="-228600">
              <a:spcBef>
                <a:spcPts val="500"/>
              </a:spcBef>
              <a:defRPr sz="2400">
                <a:latin typeface="Symbol"/>
                <a:ea typeface="Symbol"/>
                <a:cs typeface="Symbol"/>
                <a:sym typeface="Symbol"/>
              </a:defRPr>
            </a:pPr>
            <a:r>
              <a:t>Ξ</a:t>
            </a:r>
            <a:r>
              <a:rPr baseline="-25000">
                <a:latin typeface="+mj-lt"/>
                <a:ea typeface="+mj-ea"/>
                <a:cs typeface="+mj-cs"/>
                <a:sym typeface="Calibri"/>
              </a:rPr>
              <a:t>bc</a:t>
            </a:r>
            <a:r>
              <a:rPr baseline="30000">
                <a:latin typeface="+mj-lt"/>
                <a:ea typeface="+mj-ea"/>
                <a:cs typeface="+mj-cs"/>
                <a:sym typeface="Calibri"/>
              </a:rPr>
              <a:t>+</a:t>
            </a:r>
            <a:r>
              <a:rPr>
                <a:latin typeface="+mj-lt"/>
                <a:ea typeface="+mj-ea"/>
                <a:cs typeface="+mj-cs"/>
                <a:sym typeface="Calibri"/>
              </a:rPr>
              <a:t> </a:t>
            </a:r>
            <a:r>
              <a:rPr>
                <a:latin typeface="Wingdings"/>
                <a:ea typeface="Wingdings"/>
                <a:cs typeface="Wingdings"/>
                <a:sym typeface="Wingdings"/>
              </a:rPr>
              <a:t> </a:t>
            </a:r>
            <a:r>
              <a:t>Λ</a:t>
            </a:r>
            <a:r>
              <a:rPr baseline="-25000">
                <a:latin typeface="+mj-lt"/>
                <a:ea typeface="+mj-ea"/>
                <a:cs typeface="+mj-cs"/>
                <a:sym typeface="Calibri"/>
              </a:rPr>
              <a:t>c</a:t>
            </a:r>
            <a:r>
              <a:rPr baseline="30000">
                <a:latin typeface="+mj-lt"/>
                <a:ea typeface="+mj-ea"/>
                <a:cs typeface="+mj-cs"/>
                <a:sym typeface="Calibri"/>
              </a:rPr>
              <a:t>+</a:t>
            </a:r>
            <a:r>
              <a:rPr>
                <a:latin typeface="+mj-lt"/>
                <a:ea typeface="+mj-ea"/>
                <a:cs typeface="+mj-cs"/>
                <a:sym typeface="Calibri"/>
              </a:rPr>
              <a:t>K</a:t>
            </a:r>
            <a:r>
              <a:rPr baseline="30000"/>
              <a:t>−</a:t>
            </a:r>
            <a:r>
              <a:t>π</a:t>
            </a:r>
            <a:r>
              <a:rPr baseline="30000">
                <a:latin typeface="+mj-lt"/>
                <a:ea typeface="+mj-ea"/>
                <a:cs typeface="+mj-cs"/>
                <a:sym typeface="Calibri"/>
              </a:rPr>
              <a:t>+</a:t>
            </a:r>
            <a:r>
              <a:rPr>
                <a:latin typeface="+mj-lt"/>
                <a:ea typeface="+mj-ea"/>
                <a:cs typeface="+mj-cs"/>
                <a:sym typeface="Calibri"/>
              </a:rPr>
              <a:t> , ~ O(</a:t>
            </a:r>
            <a:r>
              <a:t>λ</a:t>
            </a:r>
            <a:r>
              <a:rPr baseline="30000">
                <a:latin typeface="+mj-lt"/>
                <a:ea typeface="+mj-ea"/>
                <a:cs typeface="+mj-cs"/>
                <a:sym typeface="Calibri"/>
              </a:rPr>
              <a:t>2</a:t>
            </a:r>
            <a:r>
              <a:rPr>
                <a:latin typeface="+mj-lt"/>
                <a:ea typeface="+mj-ea"/>
                <a:cs typeface="+mj-cs"/>
                <a:sym typeface="Calibri"/>
              </a:rPr>
              <a:t>) [P+E] + O(</a:t>
            </a:r>
            <a:r>
              <a:t>λ</a:t>
            </a:r>
            <a:r>
              <a:rPr baseline="30000">
                <a:latin typeface="+mj-lt"/>
                <a:ea typeface="+mj-ea"/>
                <a:cs typeface="+mj-cs"/>
                <a:sym typeface="Calibri"/>
              </a:rPr>
              <a:t>4</a:t>
            </a:r>
            <a:r>
              <a:rPr>
                <a:latin typeface="+mj-lt"/>
                <a:ea typeface="+mj-ea"/>
                <a:cs typeface="+mj-cs"/>
                <a:sym typeface="Calibri"/>
              </a:rPr>
              <a:t>) [T] </a:t>
            </a:r>
          </a:p>
          <a:p>
            <a:pPr lvl="1" marL="685800" indent="-228600">
              <a:spcBef>
                <a:spcPts val="500"/>
              </a:spcBef>
              <a:defRPr sz="2400">
                <a:latin typeface="Symbol"/>
                <a:ea typeface="Symbol"/>
                <a:cs typeface="Symbol"/>
                <a:sym typeface="Symbol"/>
              </a:defRPr>
            </a:pPr>
            <a:r>
              <a:t>Ξ</a:t>
            </a:r>
            <a:r>
              <a:rPr baseline="-25000">
                <a:latin typeface="+mj-lt"/>
                <a:ea typeface="+mj-ea"/>
                <a:cs typeface="+mj-cs"/>
                <a:sym typeface="Calibri"/>
              </a:rPr>
              <a:t>bc</a:t>
            </a:r>
            <a:r>
              <a:rPr baseline="30000">
                <a:latin typeface="+mj-lt"/>
                <a:ea typeface="+mj-ea"/>
                <a:cs typeface="+mj-cs"/>
                <a:sym typeface="Calibri"/>
              </a:rPr>
              <a:t>0</a:t>
            </a:r>
            <a:r>
              <a:rPr>
                <a:latin typeface="+mj-lt"/>
                <a:ea typeface="+mj-ea"/>
                <a:cs typeface="+mj-cs"/>
                <a:sym typeface="Calibri"/>
              </a:rPr>
              <a:t> </a:t>
            </a:r>
            <a:r>
              <a:rPr>
                <a:latin typeface="Wingdings"/>
                <a:ea typeface="Wingdings"/>
                <a:cs typeface="Wingdings"/>
                <a:sym typeface="Wingdings"/>
              </a:rPr>
              <a:t> </a:t>
            </a:r>
            <a:r>
              <a:rPr>
                <a:latin typeface="+mj-lt"/>
                <a:ea typeface="+mj-ea"/>
                <a:cs typeface="+mj-cs"/>
                <a:sym typeface="Calibri"/>
              </a:rPr>
              <a:t>D</a:t>
            </a:r>
            <a:r>
              <a:rPr baseline="30000">
                <a:latin typeface="+mj-lt"/>
                <a:ea typeface="+mj-ea"/>
                <a:cs typeface="+mj-cs"/>
                <a:sym typeface="Calibri"/>
              </a:rPr>
              <a:t>0</a:t>
            </a:r>
            <a:r>
              <a:rPr>
                <a:latin typeface="+mj-lt"/>
                <a:ea typeface="+mj-ea"/>
                <a:cs typeface="+mj-cs"/>
                <a:sym typeface="Calibri"/>
              </a:rPr>
              <a:t>pK</a:t>
            </a:r>
            <a:r>
              <a:rPr baseline="30000"/>
              <a:t>−</a:t>
            </a:r>
            <a:r>
              <a:rPr>
                <a:latin typeface="+mj-lt"/>
                <a:ea typeface="+mj-ea"/>
                <a:cs typeface="+mj-cs"/>
                <a:sym typeface="Calibri"/>
              </a:rPr>
              <a:t>, ~ O(</a:t>
            </a:r>
            <a:r>
              <a:t>λ</a:t>
            </a:r>
            <a:r>
              <a:rPr baseline="30000">
                <a:latin typeface="+mj-lt"/>
                <a:ea typeface="+mj-ea"/>
                <a:cs typeface="+mj-cs"/>
                <a:sym typeface="Calibri"/>
              </a:rPr>
              <a:t>2</a:t>
            </a:r>
            <a:r>
              <a:rPr>
                <a:latin typeface="+mj-lt"/>
                <a:ea typeface="+mj-ea"/>
                <a:cs typeface="+mj-cs"/>
                <a:sym typeface="Calibri"/>
              </a:rPr>
              <a:t>) [P+E]</a:t>
            </a:r>
          </a:p>
          <a:p>
            <a:pPr lvl="1" marL="685800" indent="-228600">
              <a:spcBef>
                <a:spcPts val="500"/>
              </a:spcBef>
              <a:defRPr sz="2400">
                <a:latin typeface="Symbol"/>
                <a:ea typeface="Symbol"/>
                <a:cs typeface="Symbol"/>
                <a:sym typeface="Symbol"/>
              </a:defRPr>
            </a:pPr>
            <a:r>
              <a:t>Ξ</a:t>
            </a:r>
            <a:r>
              <a:rPr baseline="-25000">
                <a:latin typeface="+mj-lt"/>
                <a:ea typeface="+mj-ea"/>
                <a:cs typeface="+mj-cs"/>
                <a:sym typeface="Calibri"/>
              </a:rPr>
              <a:t>bc</a:t>
            </a:r>
            <a:r>
              <a:rPr baseline="30000">
                <a:latin typeface="+mj-lt"/>
                <a:ea typeface="+mj-ea"/>
                <a:cs typeface="+mj-cs"/>
                <a:sym typeface="Calibri"/>
              </a:rPr>
              <a:t>+</a:t>
            </a:r>
            <a:r>
              <a:rPr>
                <a:latin typeface="+mj-lt"/>
                <a:ea typeface="+mj-ea"/>
                <a:cs typeface="+mj-cs"/>
                <a:sym typeface="Calibri"/>
              </a:rPr>
              <a:t> </a:t>
            </a:r>
            <a:r>
              <a:rPr>
                <a:latin typeface="Wingdings"/>
                <a:ea typeface="Wingdings"/>
                <a:cs typeface="Wingdings"/>
                <a:sym typeface="Wingdings"/>
              </a:rPr>
              <a:t> </a:t>
            </a:r>
            <a:r>
              <a:rPr>
                <a:latin typeface="+mj-lt"/>
                <a:ea typeface="+mj-ea"/>
                <a:cs typeface="+mj-cs"/>
                <a:sym typeface="Calibri"/>
              </a:rPr>
              <a:t>D</a:t>
            </a:r>
            <a:r>
              <a:rPr baseline="30000">
                <a:latin typeface="+mj-lt"/>
                <a:ea typeface="+mj-ea"/>
                <a:cs typeface="+mj-cs"/>
                <a:sym typeface="Calibri"/>
              </a:rPr>
              <a:t>0</a:t>
            </a:r>
            <a:r>
              <a:rPr>
                <a:latin typeface="+mj-lt"/>
                <a:ea typeface="+mj-ea"/>
                <a:cs typeface="+mj-cs"/>
                <a:sym typeface="Calibri"/>
              </a:rPr>
              <a:t>p, ~ O(</a:t>
            </a:r>
            <a:r>
              <a:t>λ</a:t>
            </a:r>
            <a:r>
              <a:rPr baseline="30000">
                <a:latin typeface="+mj-lt"/>
                <a:ea typeface="+mj-ea"/>
                <a:cs typeface="+mj-cs"/>
                <a:sym typeface="Calibri"/>
              </a:rPr>
              <a:t>3</a:t>
            </a:r>
            <a:r>
              <a:rPr>
                <a:latin typeface="+mj-lt"/>
                <a:ea typeface="+mj-ea"/>
                <a:cs typeface="+mj-cs"/>
                <a:sym typeface="Calibri"/>
              </a:rPr>
              <a:t>) [T+E+P]</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xfrm>
            <a:off x="0" y="89916"/>
            <a:ext cx="10515600" cy="700196"/>
          </a:xfrm>
          <a:prstGeom prst="rect">
            <a:avLst/>
          </a:prstGeom>
        </p:spPr>
        <p:txBody>
          <a:bodyPr/>
          <a:lstStyle>
            <a:lvl1pPr defTabSz="841247">
              <a:defRPr sz="4048"/>
            </a:lvl1pPr>
          </a:lstStyle>
          <a:p>
            <a:pPr/>
            <a:r>
              <a:t>Sequence of steps</a:t>
            </a:r>
          </a:p>
        </p:txBody>
      </p:sp>
      <p:sp>
        <p:nvSpPr>
          <p:cNvPr id="127" name="Shape 127"/>
          <p:cNvSpPr/>
          <p:nvPr>
            <p:ph type="body" idx="1"/>
          </p:nvPr>
        </p:nvSpPr>
        <p:spPr>
          <a:xfrm>
            <a:off x="-1" y="790111"/>
            <a:ext cx="12192001" cy="6067889"/>
          </a:xfrm>
          <a:prstGeom prst="rect">
            <a:avLst/>
          </a:prstGeom>
        </p:spPr>
        <p:txBody>
          <a:bodyPr/>
          <a:lstStyle/>
          <a:p>
            <a:pPr>
              <a:defRPr sz="2000"/>
            </a:pPr>
            <a:r>
              <a:t>For each mode, need signal MC and data. For data, we should aim to not only have the “right sign” mode, but also a “wrong sign” mode. The wrong sign mode can be used to represent the background.</a:t>
            </a:r>
          </a:p>
          <a:p>
            <a:pPr>
              <a:defRPr sz="2000"/>
            </a:pPr>
            <a:r>
              <a:t>Ideally, should “tune” MC to better match data resolutions (tune2012MC.C)</a:t>
            </a:r>
          </a:p>
          <a:p>
            <a:pPr>
              <a:defRPr sz="2000"/>
            </a:pPr>
            <a:r>
              <a:t>Need to resample PID distributions from D*</a:t>
            </a:r>
            <a:r>
              <a:rPr>
                <a:latin typeface="Wingdings"/>
                <a:ea typeface="Wingdings"/>
                <a:cs typeface="Wingdings"/>
                <a:sym typeface="Wingdings"/>
              </a:rPr>
              <a:t></a:t>
            </a:r>
            <a:r>
              <a:t>D</a:t>
            </a:r>
            <a:r>
              <a:rPr baseline="30000"/>
              <a:t>0</a:t>
            </a:r>
            <a:r>
              <a:t>(</a:t>
            </a:r>
            <a:r>
              <a:rPr>
                <a:latin typeface="Wingdings"/>
                <a:ea typeface="Wingdings"/>
                <a:cs typeface="Wingdings"/>
                <a:sym typeface="Wingdings"/>
              </a:rPr>
              <a:t></a:t>
            </a:r>
            <a:r>
              <a:t>K</a:t>
            </a:r>
            <a:r>
              <a:rPr>
                <a:latin typeface="Symbol"/>
                <a:ea typeface="Symbol"/>
                <a:cs typeface="Symbol"/>
                <a:sym typeface="Symbol"/>
              </a:rPr>
              <a:t>π</a:t>
            </a:r>
            <a:r>
              <a:t>)</a:t>
            </a:r>
            <a:r>
              <a:rPr>
                <a:latin typeface="Symbol"/>
                <a:ea typeface="Symbol"/>
                <a:cs typeface="Symbol"/>
                <a:sym typeface="Symbol"/>
              </a:rPr>
              <a:t>π</a:t>
            </a:r>
            <a:r>
              <a:t>, </a:t>
            </a:r>
            <a:r>
              <a:rPr>
                <a:latin typeface="Symbol"/>
                <a:ea typeface="Symbol"/>
                <a:cs typeface="Symbol"/>
                <a:sym typeface="Symbol"/>
              </a:rPr>
              <a:t>Λ</a:t>
            </a:r>
            <a:r>
              <a:rPr baseline="-25000"/>
              <a:t>c</a:t>
            </a:r>
            <a:r>
              <a:rPr>
                <a:latin typeface="Wingdings"/>
                <a:ea typeface="Wingdings"/>
                <a:cs typeface="Wingdings"/>
                <a:sym typeface="Wingdings"/>
              </a:rPr>
              <a:t></a:t>
            </a:r>
            <a:r>
              <a:t>pK</a:t>
            </a:r>
            <a:r>
              <a:rPr>
                <a:latin typeface="Symbol"/>
                <a:ea typeface="Symbol"/>
                <a:cs typeface="Symbol"/>
                <a:sym typeface="Symbol"/>
              </a:rPr>
              <a:t>π</a:t>
            </a:r>
            <a:r>
              <a:t> calibration data to better reflect the actual PID performance in data. Provides new PID values for final state particles in simulation, that should be used in place of the ones in the tuple. </a:t>
            </a:r>
          </a:p>
          <a:p>
            <a:pPr lvl="1" marL="685800" indent="-228600">
              <a:spcBef>
                <a:spcPts val="500"/>
              </a:spcBef>
              <a:defRPr sz="1800"/>
            </a:pPr>
            <a:r>
              <a:t>This uses Anton’s Meerkat package, PIDGen.py.</a:t>
            </a:r>
          </a:p>
          <a:p>
            <a:pPr>
              <a:defRPr sz="2000"/>
            </a:pPr>
            <a:r>
              <a:t>Need to copy PID variables names in data tuples to have same name as ones in previous step, for both the RS and WS data samples (addVar.C).</a:t>
            </a:r>
          </a:p>
          <a:p>
            <a:pPr>
              <a:defRPr sz="2000"/>
            </a:pPr>
            <a:r>
              <a:t>Need to select a set of good variables for the MVA to discriminate signal from background (TMVA).</a:t>
            </a:r>
          </a:p>
          <a:p>
            <a:pPr>
              <a:defRPr sz="2000"/>
            </a:pPr>
            <a:r>
              <a:t>Train MVA (BDTG is what I use) to get weights file (TMVAClassification_mode.C)</a:t>
            </a:r>
          </a:p>
          <a:p>
            <a:pPr>
              <a:defRPr sz="2000"/>
            </a:pPr>
            <a:r>
              <a:t>Evaluate the MVA on your signal MC and data (RS and WS modes) – ClassApplication_mode.C</a:t>
            </a:r>
          </a:p>
          <a:p>
            <a:pPr lvl="1" marL="685800" indent="-228600">
              <a:spcBef>
                <a:spcPts val="500"/>
              </a:spcBef>
              <a:defRPr sz="1800"/>
            </a:pPr>
            <a:r>
              <a:t>Deposits a variable, “BDTG” into the ntuple, which is your discriminating variable (in addition to others).</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