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2"/>
  </p:notesMasterIdLst>
  <p:sldIdLst>
    <p:sldId id="256" r:id="rId2"/>
    <p:sldId id="257" r:id="rId3"/>
    <p:sldId id="258" r:id="rId4"/>
    <p:sldId id="259" r:id="rId5"/>
    <p:sldId id="260" r:id="rId6"/>
    <p:sldId id="264" r:id="rId7"/>
    <p:sldId id="263" r:id="rId8"/>
    <p:sldId id="261" r:id="rId9"/>
    <p:sldId id="262" r:id="rId10"/>
    <p:sldId id="265" r:id="rId11"/>
    <p:sldId id="30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7" r:id="rId43"/>
    <p:sldId id="308" r:id="rId44"/>
    <p:sldId id="298" r:id="rId45"/>
    <p:sldId id="299" r:id="rId46"/>
    <p:sldId id="305" r:id="rId47"/>
    <p:sldId id="306" r:id="rId48"/>
    <p:sldId id="307" r:id="rId49"/>
    <p:sldId id="302" r:id="rId50"/>
    <p:sldId id="303" r:id="rId51"/>
  </p:sldIdLst>
  <p:sldSz cx="9144000" cy="6858000" type="screen4x3"/>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9787" autoAdjust="0"/>
  </p:normalViewPr>
  <p:slideViewPr>
    <p:cSldViewPr>
      <p:cViewPr varScale="1">
        <p:scale>
          <a:sx n="65" d="100"/>
          <a:sy n="65" d="100"/>
        </p:scale>
        <p:origin x="-1469"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150908-C9A5-41EC-8CF4-CADA7DBB526C}" type="datetimeFigureOut">
              <a:rPr lang="en-US" smtClean="0"/>
              <a:pPr/>
              <a:t>12/11/2008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2E6309-B275-465A-A573-DA9D06F85B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B0A5AC0-717A-4D43-B11F-A1E6C4920523}"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7BF91435-189A-423A-B6A9-FA0FAFD0324A}" type="slidenum">
              <a:rPr lang="en-US" smtClean="0">
                <a:latin typeface="Arial" pitchFamily="34" charset="0"/>
                <a:cs typeface="Arial" pitchFamily="34" charset="0"/>
              </a:rPr>
              <a:pPr/>
              <a:t>35</a:t>
            </a:fld>
            <a:endParaRPr lang="en-US" smtClean="0">
              <a:latin typeface="Arial" pitchFamily="34" charset="0"/>
              <a:cs typeface="Arial" pitchFamily="34"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z="1400" smtClean="0">
              <a:latin typeface="Arial" pitchFamily="34" charset="0"/>
              <a:cs typeface="Arial"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3069E1D6-F576-4FF6-8FF9-1F35335E76B2}" type="slidenum">
              <a:rPr lang="en-US" smtClean="0">
                <a:latin typeface="Arial" pitchFamily="34" charset="0"/>
                <a:cs typeface="Arial" pitchFamily="34" charset="0"/>
              </a:rPr>
              <a:pPr/>
              <a:t>36</a:t>
            </a:fld>
            <a:endParaRPr lang="en-US" smtClean="0">
              <a:latin typeface="Arial" pitchFamily="34" charset="0"/>
              <a:cs typeface="Arial" pitchFamily="3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37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B5F006D1-C090-4749-9030-D3A3F815A104}" type="slidenum">
              <a:rPr lang="en-US" smtClean="0">
                <a:latin typeface="Arial" pitchFamily="34" charset="0"/>
                <a:cs typeface="Arial" pitchFamily="34" charset="0"/>
              </a:rPr>
              <a:pPr/>
              <a:t>38</a:t>
            </a:fld>
            <a:endParaRPr lang="en-US" smtClean="0">
              <a:latin typeface="Arial" pitchFamily="34" charset="0"/>
              <a:cs typeface="Arial"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latin typeface="Arial" pitchFamily="34" charset="0"/>
              <a:cs typeface="Arial"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39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40</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DE0C9B-918C-4961-83E6-D8705E7F5FC2}" type="slidenum">
              <a:rPr lang="en-US"/>
              <a:pPr/>
              <a:t>41</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r>
              <a:rPr lang="en-US"/>
              <a:t>DODAF: department of defense arichtecture framework</a:t>
            </a:r>
          </a:p>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D53F84-B04A-4A8D-BC7E-95BFA481BC88}" type="slidenum">
              <a:rPr lang="en-US"/>
              <a:pPr/>
              <a:t>42</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r>
              <a:rPr lang="en-US"/>
              <a:t>Excerption from Rhapsody User Guide</a:t>
            </a:r>
          </a:p>
          <a:p>
            <a:endParaRPr lang="en-US" b="1"/>
          </a:p>
          <a:p>
            <a:r>
              <a:rPr lang="en-US" b="1"/>
              <a:t>“Activity Diagrams</a:t>
            </a:r>
            <a:r>
              <a:rPr lang="en-US"/>
              <a:t> show the functional flow between activities.</a:t>
            </a:r>
          </a:p>
          <a:p>
            <a:r>
              <a:rPr lang="en-US"/>
              <a:t>Statecharts (SCs) define the behavior of classifiers (actors, use cases, or classes), objects, and blocks, including the states that they can enter over their lifetime and the messages, events, or functions that cause them to transition from state to state.</a:t>
            </a:r>
          </a:p>
          <a:p>
            <a:r>
              <a:rPr lang="en-US"/>
              <a:t>Statecharts are a key animation tool used to verify the functional flow and modeling. Statecharts can be animated to view the design level of abstraction and graphically show dynamic behavior.”</a:t>
            </a:r>
          </a:p>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EC7ADB-159C-4788-ADF5-6D5516F71276}" type="slidenum">
              <a:rPr lang="en-US"/>
              <a:pPr/>
              <a:t>44</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lang="en-US"/>
              <a:t>Excerption from Rhapsody User Guide</a:t>
            </a:r>
          </a:p>
          <a:p>
            <a:endParaRPr lang="en-US"/>
          </a:p>
          <a:p>
            <a:r>
              <a:rPr lang="en-US"/>
              <a:t>Animation is the execution of behaviors and associated definitions in the model.</a:t>
            </a:r>
          </a:p>
          <a:p>
            <a:r>
              <a:rPr lang="en-US"/>
              <a:t>E.g. you can animate pieces of the model as it is developed</a:t>
            </a:r>
          </a:p>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CF3B-2F06-4FBC-8F74-72B01B356DBC}" type="slidenum">
              <a:rPr lang="en-US"/>
              <a:pPr/>
              <a:t>45</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CF3B-2F06-4FBC-8F74-72B01B356DBC}" type="slidenum">
              <a:rPr lang="en-US"/>
              <a:pPr/>
              <a:t>46</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CF3B-2F06-4FBC-8F74-72B01B356DBC}" type="slidenum">
              <a:rPr lang="en-US"/>
              <a:pPr/>
              <a:t>47</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en-US"/>
              <a:t>A configuration includes the description of the classes to include in code generation, and settings for building and running the model.</a:t>
            </a:r>
          </a:p>
          <a:p>
            <a:r>
              <a:rPr lang="en-US"/>
              <a:t>Code-&gt;Generate-&gt;Debug to generate the code, make sure no errors, otherwise you have to fix it before going to the next step</a:t>
            </a:r>
          </a:p>
          <a:p>
            <a:r>
              <a:rPr lang="en-US"/>
              <a:t>Code-&gt; Build Handset.exe to build the model</a:t>
            </a:r>
          </a:p>
          <a:p>
            <a:r>
              <a:rPr lang="en-US"/>
              <a:t>Any time you make changes to the model, you need to regenerate and rebuild the model before animating it.</a:t>
            </a:r>
          </a:p>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FCF3B-2F06-4FBC-8F74-72B01B356DBC}" type="slidenum">
              <a:rPr lang="en-US"/>
              <a:pPr/>
              <a:t>48</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en-US"/>
              <a:t>A configuration includes the description of the classes to include in code generation, and settings for building and running the model.</a:t>
            </a:r>
          </a:p>
          <a:p>
            <a:r>
              <a:rPr lang="en-US"/>
              <a:t>Code-&gt;Generate-&gt;Debug to generate the code, make sure no errors, otherwise you have to fix it before going to the next step</a:t>
            </a:r>
          </a:p>
          <a:p>
            <a:r>
              <a:rPr lang="en-US"/>
              <a:t>Code-&gt; Build Handset.exe to build the model</a:t>
            </a:r>
          </a:p>
          <a:p>
            <a:r>
              <a:rPr lang="en-US"/>
              <a:t>Any time you make changes to the model, you need to regenerate and rebuild the model before animating it.</a:t>
            </a:r>
          </a:p>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849E63-570B-42B6-885E-18A890CFEC21}" type="slidenum">
              <a:rPr lang="en-US"/>
              <a:pPr/>
              <a:t>49</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3891EF9-FAA1-48E7-855E-CF9D7BAFD85F}" type="slidenum">
              <a:rPr lang="en-US" smtClean="0"/>
              <a:pPr/>
              <a:t>50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92E6309-B275-465A-A573-DA9D06F85B59}"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2622D6B4-65C4-41DE-A18F-4899ECD0FCC4}" type="datetimeFigureOut">
              <a:rPr lang="en-US" smtClean="0"/>
              <a:pPr/>
              <a:t>12/11/2008</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B47E62B-D73B-44EE-9F91-D008DF0AF0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22D6B4-65C4-41DE-A18F-4899ECD0FCC4}" type="datetimeFigureOut">
              <a:rPr lang="en-US" smtClean="0"/>
              <a:pPr/>
              <a:t>12/11/2008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22D6B4-65C4-41DE-A18F-4899ECD0FCC4}" type="datetimeFigureOut">
              <a:rPr lang="en-US" smtClean="0"/>
              <a:pPr/>
              <a:t>12/11/2008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622D6B4-65C4-41DE-A18F-4899ECD0FCC4}" type="datetimeFigureOut">
              <a:rPr lang="en-US" smtClean="0"/>
              <a:pPr/>
              <a:t>12/11/2008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622D6B4-65C4-41DE-A18F-4899ECD0FCC4}" type="datetimeFigureOut">
              <a:rPr lang="en-US" smtClean="0"/>
              <a:pPr/>
              <a:t>12/11/2008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22D6B4-65C4-41DE-A18F-4899ECD0FCC4}" type="datetimeFigureOut">
              <a:rPr lang="en-US" smtClean="0"/>
              <a:pPr/>
              <a:t>12/11/2008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2622D6B4-65C4-41DE-A18F-4899ECD0FCC4}" type="datetimeFigureOut">
              <a:rPr lang="en-US" smtClean="0"/>
              <a:pPr/>
              <a:t>12/11/2008</a:t>
            </a:fld>
            <a:endParaRPr lang="en-US"/>
          </a:p>
        </p:txBody>
      </p:sp>
      <p:sp>
        <p:nvSpPr>
          <p:cNvPr id="27" name="Slide Number Placeholder 26"/>
          <p:cNvSpPr>
            <a:spLocks noGrp="1"/>
          </p:cNvSpPr>
          <p:nvPr>
            <p:ph type="sldNum" sz="quarter" idx="11"/>
          </p:nvPr>
        </p:nvSpPr>
        <p:spPr/>
        <p:txBody>
          <a:bodyPr rtlCol="0"/>
          <a:lstStyle/>
          <a:p>
            <a:fld id="{BB47E62B-D73B-44EE-9F91-D008DF0AF0DF}"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2622D6B4-65C4-41DE-A18F-4899ECD0FCC4}" type="datetimeFigureOut">
              <a:rPr lang="en-US" smtClean="0"/>
              <a:pPr/>
              <a:t>12/11/2008</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B47E62B-D73B-44EE-9F91-D008DF0AF0D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22D6B4-65C4-41DE-A18F-4899ECD0FCC4}" type="datetimeFigureOut">
              <a:rPr lang="en-US" smtClean="0"/>
              <a:pPr/>
              <a:t>12/11/2008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622D6B4-65C4-41DE-A18F-4899ECD0FCC4}" type="datetimeFigureOut">
              <a:rPr lang="en-US" smtClean="0"/>
              <a:pPr/>
              <a:t>12/11/2008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622D6B4-65C4-41DE-A18F-4899ECD0FCC4}" type="datetimeFigureOut">
              <a:rPr lang="en-US" smtClean="0"/>
              <a:pPr/>
              <a:t>12/11/2008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47E62B-D73B-44EE-9F91-D008DF0AF0D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2622D6B4-65C4-41DE-A18F-4899ECD0FCC4}" type="datetimeFigureOut">
              <a:rPr lang="en-US" smtClean="0"/>
              <a:pPr/>
              <a:t>12/11/2008</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B47E62B-D73B-44EE-9F91-D008DF0AF0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uml.org/#Links-General"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hyperlink" Target="http://www.ilogix.com/sublevel.aspx?id=53" TargetMode="External"/><Relationship Id="rId5" Type="http://schemas.openxmlformats.org/officeDocument/2006/relationships/hyperlink" Target="http://www.omg.org/docs/omg/03-06-01.pdf" TargetMode="External"/><Relationship Id="rId4" Type="http://schemas.openxmlformats.org/officeDocument/2006/relationships/hyperlink" Target="http://www.mdsd.info/mdsd_cm/page.php?page=intro&amp;id=5"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jason.sourceforge.net/mini-tutorial/getting-started/"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Smart Home Calendaring and Notification System</a:t>
            </a:r>
            <a:endParaRPr lang="en-US" dirty="0"/>
          </a:p>
        </p:txBody>
      </p:sp>
      <p:sp>
        <p:nvSpPr>
          <p:cNvPr id="3" name="Subtitle 2"/>
          <p:cNvSpPr>
            <a:spLocks noGrp="1"/>
          </p:cNvSpPr>
          <p:nvPr>
            <p:ph type="subTitle" idx="1"/>
          </p:nvPr>
        </p:nvSpPr>
        <p:spPr>
          <a:xfrm>
            <a:off x="0" y="3899938"/>
            <a:ext cx="5410200" cy="1752600"/>
          </a:xfrm>
        </p:spPr>
        <p:txBody>
          <a:bodyPr/>
          <a:lstStyle/>
          <a:p>
            <a:r>
              <a:rPr lang="en-US" dirty="0" smtClean="0"/>
              <a:t>Team 2 </a:t>
            </a:r>
            <a:r>
              <a:rPr lang="en-US" dirty="0" err="1" smtClean="0"/>
              <a:t>Hojun</a:t>
            </a:r>
            <a:r>
              <a:rPr lang="en-US" dirty="0" smtClean="0"/>
              <a:t> </a:t>
            </a:r>
            <a:r>
              <a:rPr lang="en-US" dirty="0" err="1" smtClean="0"/>
              <a:t>Jaygarl</a:t>
            </a:r>
            <a:r>
              <a:rPr lang="en-US" dirty="0" smtClean="0"/>
              <a:t>, Nam Pham, Andrew </a:t>
            </a:r>
            <a:r>
              <a:rPr lang="en-US" dirty="0" err="1" smtClean="0"/>
              <a:t>Denner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userlevelcontrol.png"/>
          <p:cNvPicPr>
            <a:picLocks noChangeAspect="1" noChangeArrowheads="1"/>
          </p:cNvPicPr>
          <p:nvPr/>
        </p:nvPicPr>
        <p:blipFill>
          <a:blip r:embed="rId3"/>
          <a:srcRect/>
          <a:stretch>
            <a:fillRect/>
          </a:stretch>
        </p:blipFill>
        <p:spPr bwMode="auto">
          <a:xfrm>
            <a:off x="0" y="-206980"/>
            <a:ext cx="7839075" cy="7064980"/>
          </a:xfrm>
          <a:prstGeom prst="rect">
            <a:avLst/>
          </a:prstGeom>
          <a:noFill/>
        </p:spPr>
      </p:pic>
      <p:sp>
        <p:nvSpPr>
          <p:cNvPr id="3" name="Rectangle 2"/>
          <p:cNvSpPr/>
          <p:nvPr/>
        </p:nvSpPr>
        <p:spPr>
          <a:xfrm>
            <a:off x="6705600" y="6096000"/>
            <a:ext cx="2291012" cy="646331"/>
          </a:xfrm>
          <a:prstGeom prst="rect">
            <a:avLst/>
          </a:prstGeom>
        </p:spPr>
        <p:txBody>
          <a:bodyPr wrap="none">
            <a:spAutoFit/>
          </a:bodyPr>
          <a:lstStyle/>
          <a:p>
            <a:r>
              <a:rPr lang="en-US" dirty="0" smtClean="0"/>
              <a:t>Sequence diagram for </a:t>
            </a:r>
          </a:p>
          <a:p>
            <a:r>
              <a:rPr lang="en-US" dirty="0" smtClean="0"/>
              <a:t>User level control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Requirements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Requirements</a:t>
            </a:r>
            <a:endParaRPr lang="en-US" dirty="0"/>
          </a:p>
        </p:txBody>
      </p:sp>
      <p:sp>
        <p:nvSpPr>
          <p:cNvPr id="3" name="Content Placeholder 2"/>
          <p:cNvSpPr>
            <a:spLocks noGrp="1"/>
          </p:cNvSpPr>
          <p:nvPr>
            <p:ph idx="1"/>
          </p:nvPr>
        </p:nvSpPr>
        <p:spPr/>
        <p:txBody>
          <a:bodyPr>
            <a:normAutofit/>
          </a:bodyPr>
          <a:lstStyle/>
          <a:p>
            <a:r>
              <a:rPr lang="en-US" dirty="0" smtClean="0"/>
              <a:t>Contain:</a:t>
            </a:r>
          </a:p>
          <a:p>
            <a:pPr lvl="1"/>
            <a:r>
              <a:rPr lang="en-US" dirty="0"/>
              <a:t>External Interface </a:t>
            </a:r>
            <a:r>
              <a:rPr lang="en-US" dirty="0" smtClean="0"/>
              <a:t>Requirements</a:t>
            </a:r>
          </a:p>
          <a:p>
            <a:pPr lvl="2"/>
            <a:r>
              <a:rPr lang="en-US" dirty="0" smtClean="0"/>
              <a:t>User Interface</a:t>
            </a:r>
          </a:p>
          <a:p>
            <a:pPr lvl="2"/>
            <a:r>
              <a:rPr lang="en-US" dirty="0" smtClean="0"/>
              <a:t>Hardware Interface</a:t>
            </a:r>
          </a:p>
          <a:p>
            <a:pPr lvl="2"/>
            <a:r>
              <a:rPr lang="en-US" dirty="0" smtClean="0"/>
              <a:t>Software Interface</a:t>
            </a:r>
          </a:p>
          <a:p>
            <a:pPr lvl="1"/>
            <a:r>
              <a:rPr lang="en-US" dirty="0" smtClean="0"/>
              <a:t>Performance Requirements</a:t>
            </a:r>
          </a:p>
          <a:p>
            <a:pPr lvl="1"/>
            <a:r>
              <a:rPr lang="en-US" dirty="0" smtClean="0"/>
              <a:t>Software System Attribute</a:t>
            </a:r>
          </a:p>
          <a:p>
            <a:pPr lvl="2"/>
            <a:r>
              <a:rPr lang="en-US" dirty="0" smtClean="0"/>
              <a:t>Reliability, Security, Availability, Maintainability and Reparability</a:t>
            </a:r>
          </a:p>
          <a:p>
            <a:pPr lvl="1"/>
            <a:r>
              <a:rPr lang="en-US" dirty="0" smtClean="0"/>
              <a:t>Design Constraint</a:t>
            </a:r>
          </a:p>
          <a:p>
            <a:pPr lvl="1">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4400" dirty="0" smtClean="0"/>
              <a:t>External Interface Requirements</a:t>
            </a:r>
            <a:br>
              <a:rPr lang="en-US" sz="4400" dirty="0" smtClean="0"/>
            </a:br>
            <a:endParaRPr lang="en-US" sz="4400" dirty="0"/>
          </a:p>
        </p:txBody>
      </p:sp>
      <p:sp>
        <p:nvSpPr>
          <p:cNvPr id="3" name="Content Placeholder 2"/>
          <p:cNvSpPr>
            <a:spLocks noGrp="1"/>
          </p:cNvSpPr>
          <p:nvPr>
            <p:ph idx="1"/>
          </p:nvPr>
        </p:nvSpPr>
        <p:spPr>
          <a:xfrm>
            <a:off x="457200" y="1981200"/>
            <a:ext cx="8229600" cy="4325112"/>
          </a:xfrm>
        </p:spPr>
        <p:txBody>
          <a:bodyPr/>
          <a:lstStyle/>
          <a:p>
            <a:r>
              <a:rPr lang="en-US" dirty="0" smtClean="0"/>
              <a:t>User Interface</a:t>
            </a:r>
          </a:p>
          <a:p>
            <a:pPr lvl="1"/>
            <a:r>
              <a:rPr lang="en-US" dirty="0" smtClean="0"/>
              <a:t>The primary goals of the NCS user interfaces are accessibility, universality, and </a:t>
            </a:r>
            <a:r>
              <a:rPr lang="en-US" dirty="0" err="1" smtClean="0"/>
              <a:t>reachability</a:t>
            </a:r>
            <a:r>
              <a:rPr lang="en-US" dirty="0" smtClean="0"/>
              <a:t>.</a:t>
            </a:r>
          </a:p>
          <a:p>
            <a:endParaRPr lang="en-US" dirty="0"/>
          </a:p>
          <a:p>
            <a:endParaRPr lang="en-US" dirty="0"/>
          </a:p>
        </p:txBody>
      </p:sp>
      <p:graphicFrame>
        <p:nvGraphicFramePr>
          <p:cNvPr id="4" name="Table 3"/>
          <p:cNvGraphicFramePr>
            <a:graphicFrameLocks noGrp="1"/>
          </p:cNvGraphicFramePr>
          <p:nvPr/>
        </p:nvGraphicFramePr>
        <p:xfrm>
          <a:off x="152400" y="3505200"/>
          <a:ext cx="8763000" cy="3019939"/>
        </p:xfrm>
        <a:graphic>
          <a:graphicData uri="http://schemas.openxmlformats.org/drawingml/2006/table">
            <a:tbl>
              <a:tblPr firstRow="1" bandRow="1">
                <a:tableStyleId>{5C22544A-7EE6-4342-B048-85BDC9FD1C3A}</a:tableStyleId>
              </a:tblPr>
              <a:tblGrid>
                <a:gridCol w="2590800"/>
                <a:gridCol w="6172200"/>
              </a:tblGrid>
              <a:tr h="289560">
                <a:tc>
                  <a:txBody>
                    <a:bodyPr/>
                    <a:lstStyle/>
                    <a:p>
                      <a:pPr algn="ctr"/>
                      <a:r>
                        <a:rPr lang="en-US" dirty="0" smtClean="0"/>
                        <a:t>Input components</a:t>
                      </a:r>
                      <a:endParaRPr lang="en-US" dirty="0"/>
                    </a:p>
                  </a:txBody>
                  <a:tcPr/>
                </a:tc>
                <a:tc>
                  <a:txBody>
                    <a:bodyPr/>
                    <a:lstStyle/>
                    <a:p>
                      <a:pPr algn="ctr"/>
                      <a:r>
                        <a:rPr lang="en-US" dirty="0" smtClean="0"/>
                        <a:t>Requirements</a:t>
                      </a:r>
                      <a:endParaRPr lang="en-US" dirty="0"/>
                    </a:p>
                  </a:txBody>
                  <a:tcPr/>
                </a:tc>
              </a:tr>
              <a:tr h="389915">
                <a:tc>
                  <a:txBody>
                    <a:bodyPr/>
                    <a:lstStyle/>
                    <a:p>
                      <a:pPr algn="l"/>
                      <a:r>
                        <a:rPr lang="en-US" sz="1800" kern="1200" baseline="0" dirty="0" smtClean="0">
                          <a:solidFill>
                            <a:schemeClr val="dk1"/>
                          </a:solidFill>
                          <a:latin typeface="+mn-lt"/>
                          <a:ea typeface="+mn-ea"/>
                          <a:cs typeface="+mn-cs"/>
                        </a:rPr>
                        <a:t>Touch screen</a:t>
                      </a:r>
                      <a:endParaRPr lang="en-US" dirty="0"/>
                    </a:p>
                  </a:txBody>
                  <a:tcPr marL="0" marR="0"/>
                </a:tc>
                <a:tc>
                  <a:txBody>
                    <a:bodyPr/>
                    <a:lstStyle/>
                    <a:p>
                      <a:pPr lvl="1"/>
                      <a:r>
                        <a:rPr lang="en-US" sz="1800" kern="1200" baseline="0" dirty="0" smtClean="0">
                          <a:solidFill>
                            <a:schemeClr val="dk1"/>
                          </a:solidFill>
                          <a:latin typeface="+mn-lt"/>
                          <a:ea typeface="+mn-ea"/>
                          <a:cs typeface="+mn-cs"/>
                        </a:rPr>
                        <a:t>Un-</a:t>
                      </a:r>
                      <a:r>
                        <a:rPr lang="en-US" sz="1800" kern="1200" baseline="0" dirty="0" err="1" smtClean="0">
                          <a:solidFill>
                            <a:schemeClr val="dk1"/>
                          </a:solidFill>
                          <a:latin typeface="+mn-lt"/>
                          <a:ea typeface="+mn-ea"/>
                          <a:cs typeface="+mn-cs"/>
                        </a:rPr>
                        <a:t>scratchable</a:t>
                      </a:r>
                      <a:r>
                        <a:rPr lang="en-US" sz="1800" kern="1200" baseline="0" dirty="0" smtClean="0">
                          <a:solidFill>
                            <a:schemeClr val="dk1"/>
                          </a:solidFill>
                          <a:latin typeface="+mn-lt"/>
                          <a:ea typeface="+mn-ea"/>
                          <a:cs typeface="+mn-cs"/>
                        </a:rPr>
                        <a:t>, finger controllable, and multi touchable</a:t>
                      </a:r>
                      <a:endParaRPr lang="en-US" dirty="0"/>
                    </a:p>
                  </a:txBody>
                  <a:tcPr marL="0" marR="0"/>
                </a:tc>
              </a:tr>
              <a:tr h="441384">
                <a:tc>
                  <a:txBody>
                    <a:bodyPr/>
                    <a:lstStyle/>
                    <a:p>
                      <a:pPr algn="l"/>
                      <a:r>
                        <a:rPr lang="en-US" sz="1800" kern="1200" baseline="0" dirty="0" smtClean="0">
                          <a:solidFill>
                            <a:schemeClr val="dk1"/>
                          </a:solidFill>
                          <a:latin typeface="+mn-lt"/>
                          <a:ea typeface="+mn-ea"/>
                          <a:cs typeface="+mn-cs"/>
                        </a:rPr>
                        <a:t>Mobile Device</a:t>
                      </a:r>
                      <a:endParaRPr lang="en-US" dirty="0"/>
                    </a:p>
                  </a:txBody>
                  <a:tcPr marL="0" marR="0"/>
                </a:tc>
                <a:tc>
                  <a:txBody>
                    <a:bodyPr/>
                    <a:lstStyle/>
                    <a:p>
                      <a:pPr lvl="1"/>
                      <a:r>
                        <a:rPr lang="en-US" sz="1800" kern="1200" baseline="0" dirty="0" smtClean="0">
                          <a:solidFill>
                            <a:schemeClr val="dk1"/>
                          </a:solidFill>
                          <a:latin typeface="+mn-lt"/>
                          <a:ea typeface="+mn-ea"/>
                          <a:cs typeface="+mn-cs"/>
                        </a:rPr>
                        <a:t>small, attachable, and compatible across different devices.</a:t>
                      </a:r>
                      <a:endParaRPr lang="en-US" dirty="0"/>
                    </a:p>
                  </a:txBody>
                  <a:tcPr marL="0" marR="0"/>
                </a:tc>
              </a:tr>
              <a:tr h="662076">
                <a:tc>
                  <a:txBody>
                    <a:bodyPr/>
                    <a:lstStyle/>
                    <a:p>
                      <a:pPr algn="l"/>
                      <a:r>
                        <a:rPr lang="en-US" sz="1800" kern="1200" baseline="0" dirty="0" smtClean="0">
                          <a:solidFill>
                            <a:schemeClr val="dk1"/>
                          </a:solidFill>
                          <a:latin typeface="+mn-lt"/>
                          <a:ea typeface="+mn-ea"/>
                          <a:cs typeface="+mn-cs"/>
                        </a:rPr>
                        <a:t>Voice Recognition</a:t>
                      </a:r>
                      <a:endParaRPr lang="en-US" dirty="0"/>
                    </a:p>
                  </a:txBody>
                  <a:tcPr marL="0" marR="0"/>
                </a:tc>
                <a:tc>
                  <a:txBody>
                    <a:bodyPr/>
                    <a:lstStyle/>
                    <a:p>
                      <a:pPr lvl="1"/>
                      <a:r>
                        <a:rPr lang="en-US" sz="1800" kern="1200" baseline="0" dirty="0" smtClean="0">
                          <a:solidFill>
                            <a:schemeClr val="dk1"/>
                          </a:solidFill>
                          <a:latin typeface="+mn-lt"/>
                          <a:ea typeface="+mn-ea"/>
                          <a:cs typeface="+mn-cs"/>
                        </a:rPr>
                        <a:t>accurately understand commands and, be able to handle noisy environments.</a:t>
                      </a:r>
                      <a:endParaRPr lang="en-US" dirty="0"/>
                    </a:p>
                  </a:txBody>
                  <a:tcPr marL="0" marR="0"/>
                </a:tc>
              </a:tr>
              <a:tr h="441384">
                <a:tc>
                  <a:txBody>
                    <a:bodyPr/>
                    <a:lstStyle/>
                    <a:p>
                      <a:pPr algn="l"/>
                      <a:r>
                        <a:rPr lang="en-US" sz="1800" kern="1200" baseline="0" dirty="0" smtClean="0">
                          <a:solidFill>
                            <a:schemeClr val="dk1"/>
                          </a:solidFill>
                          <a:latin typeface="+mn-lt"/>
                          <a:ea typeface="+mn-ea"/>
                          <a:cs typeface="+mn-cs"/>
                        </a:rPr>
                        <a:t>Remote controls</a:t>
                      </a:r>
                      <a:endParaRPr lang="en-US" dirty="0"/>
                    </a:p>
                  </a:txBody>
                  <a:tcPr marL="0" marR="0"/>
                </a:tc>
                <a:tc>
                  <a:txBody>
                    <a:bodyPr/>
                    <a:lstStyle/>
                    <a:p>
                      <a:pPr lvl="1"/>
                      <a:r>
                        <a:rPr lang="en-US" sz="1800" kern="1200" baseline="0" dirty="0" smtClean="0">
                          <a:solidFill>
                            <a:schemeClr val="dk1"/>
                          </a:solidFill>
                          <a:latin typeface="+mn-lt"/>
                          <a:ea typeface="+mn-ea"/>
                          <a:cs typeface="+mn-cs"/>
                        </a:rPr>
                        <a:t>simple, big buttons, universal compatibility</a:t>
                      </a:r>
                      <a:endParaRPr lang="en-US" dirty="0"/>
                    </a:p>
                  </a:txBody>
                  <a:tcPr marL="0" marR="0"/>
                </a:tc>
              </a:tr>
              <a:tr h="520724">
                <a:tc>
                  <a:txBody>
                    <a:bodyPr/>
                    <a:lstStyle/>
                    <a:p>
                      <a:pPr algn="l"/>
                      <a:r>
                        <a:rPr lang="en-US" sz="1800" kern="1200" baseline="0" dirty="0" smtClean="0">
                          <a:solidFill>
                            <a:schemeClr val="dk1"/>
                          </a:solidFill>
                          <a:latin typeface="+mn-lt"/>
                          <a:ea typeface="+mn-ea"/>
                          <a:cs typeface="+mn-cs"/>
                        </a:rPr>
                        <a:t>Motion Detector</a:t>
                      </a:r>
                      <a:endParaRPr lang="en-US" dirty="0"/>
                    </a:p>
                  </a:txBody>
                  <a:tcPr marL="0" marR="0"/>
                </a:tc>
                <a:tc>
                  <a:txBody>
                    <a:bodyPr/>
                    <a:lstStyle/>
                    <a:p>
                      <a:pPr lvl="1"/>
                      <a:r>
                        <a:rPr lang="en-US" sz="1800" kern="1200" baseline="0" dirty="0" smtClean="0">
                          <a:solidFill>
                            <a:schemeClr val="dk1"/>
                          </a:solidFill>
                          <a:latin typeface="+mn-lt"/>
                          <a:ea typeface="+mn-ea"/>
                          <a:cs typeface="+mn-cs"/>
                        </a:rPr>
                        <a:t>accurate, operate in low and no light conditions</a:t>
                      </a:r>
                      <a:endParaRPr lang="en-US" dirty="0"/>
                    </a:p>
                  </a:txBody>
                  <a:tcPr marL="0" marR="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External Interface Requirements</a:t>
            </a:r>
            <a:br>
              <a:rPr lang="en-US" dirty="0"/>
            </a:br>
            <a:endParaRPr lang="en-US" dirty="0"/>
          </a:p>
        </p:txBody>
      </p:sp>
      <p:graphicFrame>
        <p:nvGraphicFramePr>
          <p:cNvPr id="4" name="Content Placeholder 3"/>
          <p:cNvGraphicFramePr>
            <a:graphicFrameLocks noGrp="1"/>
          </p:cNvGraphicFramePr>
          <p:nvPr>
            <p:ph idx="1"/>
          </p:nvPr>
        </p:nvGraphicFramePr>
        <p:xfrm>
          <a:off x="609600" y="2209800"/>
          <a:ext cx="8229600" cy="2021840"/>
        </p:xfrm>
        <a:graphic>
          <a:graphicData uri="http://schemas.openxmlformats.org/drawingml/2006/table">
            <a:tbl>
              <a:tblPr firstRow="1" bandRow="1">
                <a:tableStyleId>{5C22544A-7EE6-4342-B048-85BDC9FD1C3A}</a:tableStyleId>
              </a:tblPr>
              <a:tblGrid>
                <a:gridCol w="2362200"/>
                <a:gridCol w="5867400"/>
              </a:tblGrid>
              <a:tr h="370840">
                <a:tc>
                  <a:txBody>
                    <a:bodyPr/>
                    <a:lstStyle/>
                    <a:p>
                      <a:pPr algn="ctr"/>
                      <a:r>
                        <a:rPr lang="en-US" dirty="0" smtClean="0"/>
                        <a:t>Output</a:t>
                      </a:r>
                      <a:r>
                        <a:rPr lang="en-US" baseline="0" dirty="0" smtClean="0"/>
                        <a:t> Devices</a:t>
                      </a:r>
                      <a:endParaRPr lang="en-US" dirty="0"/>
                    </a:p>
                  </a:txBody>
                  <a:tcPr/>
                </a:tc>
                <a:tc>
                  <a:txBody>
                    <a:bodyPr/>
                    <a:lstStyle/>
                    <a:p>
                      <a:pPr algn="ctr"/>
                      <a:r>
                        <a:rPr lang="en-US" dirty="0" smtClean="0"/>
                        <a:t>Requirements</a:t>
                      </a:r>
                      <a:endParaRPr lang="en-US" dirty="0"/>
                    </a:p>
                  </a:txBody>
                  <a:tcPr/>
                </a:tc>
              </a:tr>
              <a:tr h="370840">
                <a:tc>
                  <a:txBody>
                    <a:bodyPr/>
                    <a:lstStyle/>
                    <a:p>
                      <a:r>
                        <a:rPr lang="en-US" dirty="0" smtClean="0"/>
                        <a:t>TV</a:t>
                      </a:r>
                      <a:endParaRPr lang="en-US" dirty="0"/>
                    </a:p>
                  </a:txBody>
                  <a:tcPr/>
                </a:tc>
                <a:tc>
                  <a:txBody>
                    <a:bodyPr/>
                    <a:lstStyle/>
                    <a:p>
                      <a:r>
                        <a:rPr lang="en-US" sz="1800" kern="1200" baseline="0" dirty="0" smtClean="0">
                          <a:solidFill>
                            <a:schemeClr val="dk1"/>
                          </a:solidFill>
                          <a:latin typeface="+mn-lt"/>
                          <a:ea typeface="+mn-ea"/>
                          <a:cs typeface="+mn-cs"/>
                        </a:rPr>
                        <a:t>display information in a large and easy to read format</a:t>
                      </a:r>
                      <a:endParaRPr lang="en-US" dirty="0"/>
                    </a:p>
                  </a:txBody>
                  <a:tcPr/>
                </a:tc>
              </a:tr>
              <a:tr h="370840">
                <a:tc>
                  <a:txBody>
                    <a:bodyPr/>
                    <a:lstStyle/>
                    <a:p>
                      <a:r>
                        <a:rPr lang="en-US" sz="1800" kern="1200" baseline="0" dirty="0" smtClean="0">
                          <a:solidFill>
                            <a:schemeClr val="dk1"/>
                          </a:solidFill>
                          <a:latin typeface="+mn-lt"/>
                          <a:ea typeface="+mn-ea"/>
                          <a:cs typeface="+mn-cs"/>
                        </a:rPr>
                        <a:t>Mobile Device</a:t>
                      </a:r>
                      <a:endParaRPr lang="en-US" dirty="0"/>
                    </a:p>
                  </a:txBody>
                  <a:tcPr/>
                </a:tc>
                <a:tc>
                  <a:txBody>
                    <a:bodyPr/>
                    <a:lstStyle/>
                    <a:p>
                      <a:r>
                        <a:rPr lang="en-US" sz="1800" kern="1200" baseline="0" dirty="0" smtClean="0">
                          <a:solidFill>
                            <a:schemeClr val="dk1"/>
                          </a:solidFill>
                          <a:latin typeface="+mn-lt"/>
                          <a:ea typeface="+mn-ea"/>
                          <a:cs typeface="+mn-cs"/>
                        </a:rPr>
                        <a:t>display Wireless Markup Language (WML) pages as well as receive SMS text message notifications</a:t>
                      </a:r>
                      <a:endParaRPr lang="en-US" dirty="0"/>
                    </a:p>
                  </a:txBody>
                  <a:tcPr/>
                </a:tc>
              </a:tr>
              <a:tr h="370840">
                <a:tc>
                  <a:txBody>
                    <a:bodyPr/>
                    <a:lstStyle/>
                    <a:p>
                      <a:r>
                        <a:rPr lang="en-US" sz="1800" kern="1200" baseline="0" dirty="0" smtClean="0">
                          <a:solidFill>
                            <a:schemeClr val="dk1"/>
                          </a:solidFill>
                          <a:latin typeface="+mn-lt"/>
                          <a:ea typeface="+mn-ea"/>
                          <a:cs typeface="+mn-cs"/>
                        </a:rPr>
                        <a:t>Voice</a:t>
                      </a:r>
                      <a:endParaRPr lang="en-US" dirty="0"/>
                    </a:p>
                  </a:txBody>
                  <a:tcPr/>
                </a:tc>
                <a:tc>
                  <a:txBody>
                    <a:bodyPr/>
                    <a:lstStyle/>
                    <a:p>
                      <a:r>
                        <a:rPr lang="en-US" sz="1800" kern="1200" baseline="0" dirty="0" smtClean="0">
                          <a:solidFill>
                            <a:schemeClr val="dk1"/>
                          </a:solidFill>
                          <a:latin typeface="+mn-lt"/>
                          <a:ea typeface="+mn-ea"/>
                          <a:cs typeface="+mn-cs"/>
                        </a:rPr>
                        <a:t>accurately announce messages, configurable, customizable</a:t>
                      </a:r>
                      <a:endParaRPr lang="en-US"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4400" dirty="0" smtClean="0"/>
              <a:t>External Interface Requirements</a:t>
            </a:r>
            <a:br>
              <a:rPr lang="en-US" sz="4400" dirty="0" smtClean="0"/>
            </a:br>
            <a:endParaRPr lang="en-US" sz="4400" dirty="0"/>
          </a:p>
        </p:txBody>
      </p:sp>
      <p:sp>
        <p:nvSpPr>
          <p:cNvPr id="3" name="Content Placeholder 2"/>
          <p:cNvSpPr>
            <a:spLocks noGrp="1"/>
          </p:cNvSpPr>
          <p:nvPr>
            <p:ph idx="1"/>
          </p:nvPr>
        </p:nvSpPr>
        <p:spPr/>
        <p:txBody>
          <a:bodyPr/>
          <a:lstStyle/>
          <a:p>
            <a:r>
              <a:rPr lang="en-US" dirty="0" smtClean="0"/>
              <a:t>Hardware Interface</a:t>
            </a:r>
          </a:p>
          <a:p>
            <a:pPr lvl="1"/>
            <a:r>
              <a:rPr lang="en-US" dirty="0"/>
              <a:t>NCS has sensors to get data and actuators to </a:t>
            </a:r>
            <a:r>
              <a:rPr lang="en-US" dirty="0" smtClean="0"/>
              <a:t>provide  </a:t>
            </a:r>
            <a:r>
              <a:rPr lang="en-US" dirty="0"/>
              <a:t>physical </a:t>
            </a:r>
            <a:r>
              <a:rPr lang="en-US" dirty="0" smtClean="0"/>
              <a:t>services.</a:t>
            </a:r>
          </a:p>
          <a:p>
            <a:pPr lvl="1"/>
            <a:endParaRPr lang="en-US" dirty="0" smtClean="0"/>
          </a:p>
          <a:p>
            <a:pPr lvl="1"/>
            <a:r>
              <a:rPr lang="en-US" dirty="0" smtClean="0"/>
              <a:t>These </a:t>
            </a:r>
            <a:r>
              <a:rPr lang="en-US" dirty="0"/>
              <a:t>sensors and actuators are connected to the home server computer through </a:t>
            </a:r>
            <a:r>
              <a:rPr lang="en-US" dirty="0" err="1"/>
              <a:t>OSGi</a:t>
            </a:r>
            <a:r>
              <a:rPr lang="en-US" dirty="0"/>
              <a:t>(Open Services </a:t>
            </a:r>
            <a:r>
              <a:rPr lang="en-US" dirty="0" smtClean="0"/>
              <a:t>Gate-way </a:t>
            </a:r>
            <a:r>
              <a:rPr lang="en-US" dirty="0"/>
              <a:t>Initiative) interface.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External Interface Requirements</a:t>
            </a:r>
            <a:br>
              <a:rPr lang="en-US" dirty="0"/>
            </a:br>
            <a:endParaRPr lang="en-US" dirty="0"/>
          </a:p>
        </p:txBody>
      </p:sp>
      <p:sp>
        <p:nvSpPr>
          <p:cNvPr id="3" name="Content Placeholder 2"/>
          <p:cNvSpPr>
            <a:spLocks noGrp="1"/>
          </p:cNvSpPr>
          <p:nvPr>
            <p:ph idx="1"/>
          </p:nvPr>
        </p:nvSpPr>
        <p:spPr>
          <a:xfrm>
            <a:off x="152400" y="1676400"/>
            <a:ext cx="8229600" cy="4325112"/>
          </a:xfrm>
        </p:spPr>
        <p:txBody>
          <a:bodyPr/>
          <a:lstStyle/>
          <a:p>
            <a:r>
              <a:rPr lang="en-US" dirty="0" smtClean="0"/>
              <a:t>Sensors</a:t>
            </a:r>
          </a:p>
          <a:p>
            <a:endParaRPr lang="en-US" dirty="0"/>
          </a:p>
        </p:txBody>
      </p:sp>
      <p:graphicFrame>
        <p:nvGraphicFramePr>
          <p:cNvPr id="4" name="Table 3"/>
          <p:cNvGraphicFramePr>
            <a:graphicFrameLocks noGrp="1"/>
          </p:cNvGraphicFramePr>
          <p:nvPr/>
        </p:nvGraphicFramePr>
        <p:xfrm>
          <a:off x="152400" y="2438400"/>
          <a:ext cx="8839200" cy="3304207"/>
        </p:xfrm>
        <a:graphic>
          <a:graphicData uri="http://schemas.openxmlformats.org/drawingml/2006/table">
            <a:tbl>
              <a:tblPr firstRow="1" bandRow="1">
                <a:tableStyleId>{5C22544A-7EE6-4342-B048-85BDC9FD1C3A}</a:tableStyleId>
              </a:tblPr>
              <a:tblGrid>
                <a:gridCol w="3124200"/>
                <a:gridCol w="5715000"/>
              </a:tblGrid>
              <a:tr h="377010">
                <a:tc>
                  <a:txBody>
                    <a:bodyPr/>
                    <a:lstStyle/>
                    <a:p>
                      <a:pPr algn="ctr"/>
                      <a:r>
                        <a:rPr lang="en-US" dirty="0" smtClean="0"/>
                        <a:t>Sensors</a:t>
                      </a:r>
                      <a:endParaRPr lang="en-US" dirty="0"/>
                    </a:p>
                  </a:txBody>
                  <a:tcPr/>
                </a:tc>
                <a:tc>
                  <a:txBody>
                    <a:bodyPr/>
                    <a:lstStyle/>
                    <a:p>
                      <a:pPr algn="ctr"/>
                      <a:r>
                        <a:rPr lang="en-US" dirty="0" smtClean="0"/>
                        <a:t>Requirements</a:t>
                      </a:r>
                      <a:endParaRPr lang="en-US" dirty="0"/>
                    </a:p>
                  </a:txBody>
                  <a:tcPr/>
                </a:tc>
              </a:tr>
              <a:tr h="612473">
                <a:tc>
                  <a:txBody>
                    <a:bodyPr/>
                    <a:lstStyle/>
                    <a:p>
                      <a:r>
                        <a:rPr lang="en-US" sz="1800" kern="1200" baseline="0" dirty="0" smtClean="0">
                          <a:solidFill>
                            <a:schemeClr val="dk1"/>
                          </a:solidFill>
                          <a:latin typeface="+mn-lt"/>
                          <a:ea typeface="+mn-ea"/>
                          <a:cs typeface="+mn-cs"/>
                        </a:rPr>
                        <a:t>RFID</a:t>
                      </a:r>
                      <a:endParaRPr lang="en-US" dirty="0"/>
                    </a:p>
                  </a:txBody>
                  <a:tcPr/>
                </a:tc>
                <a:tc>
                  <a:txBody>
                    <a:bodyPr/>
                    <a:lstStyle/>
                    <a:p>
                      <a:r>
                        <a:rPr lang="en-US" sz="1800" kern="1200" baseline="0" dirty="0" smtClean="0">
                          <a:solidFill>
                            <a:schemeClr val="dk1"/>
                          </a:solidFill>
                          <a:latin typeface="+mn-lt"/>
                          <a:ea typeface="+mn-ea"/>
                          <a:cs typeface="+mn-cs"/>
                        </a:rPr>
                        <a:t>RFID and location sensors check user's position in Smart Home environment</a:t>
                      </a:r>
                      <a:endParaRPr lang="en-US" dirty="0"/>
                    </a:p>
                  </a:txBody>
                  <a:tcPr/>
                </a:tc>
              </a:tr>
              <a:tr h="706774">
                <a:tc>
                  <a:txBody>
                    <a:bodyPr/>
                    <a:lstStyle/>
                    <a:p>
                      <a:r>
                        <a:rPr lang="en-US" sz="1800" kern="1200" baseline="0" dirty="0" smtClean="0">
                          <a:solidFill>
                            <a:schemeClr val="dk1"/>
                          </a:solidFill>
                          <a:latin typeface="+mn-lt"/>
                          <a:ea typeface="+mn-ea"/>
                          <a:cs typeface="+mn-cs"/>
                        </a:rPr>
                        <a:t>Motion</a:t>
                      </a:r>
                      <a:endParaRPr lang="en-US" dirty="0"/>
                    </a:p>
                  </a:txBody>
                  <a:tcPr/>
                </a:tc>
                <a:tc>
                  <a:txBody>
                    <a:bodyPr/>
                    <a:lstStyle/>
                    <a:p>
                      <a:r>
                        <a:rPr lang="en-US" sz="1800" kern="1200" baseline="0" dirty="0" smtClean="0">
                          <a:solidFill>
                            <a:schemeClr val="dk1"/>
                          </a:solidFill>
                          <a:latin typeface="+mn-lt"/>
                          <a:ea typeface="+mn-ea"/>
                          <a:cs typeface="+mn-cs"/>
                        </a:rPr>
                        <a:t>Motion sensor catches user's motion by detects hand motion, eye direction, etc.</a:t>
                      </a:r>
                      <a:endParaRPr lang="en-US" dirty="0"/>
                    </a:p>
                  </a:txBody>
                  <a:tcPr/>
                </a:tc>
              </a:tr>
              <a:tr h="650729">
                <a:tc>
                  <a:txBody>
                    <a:bodyPr/>
                    <a:lstStyle/>
                    <a:p>
                      <a:r>
                        <a:rPr lang="en-US" sz="1800" kern="1200" baseline="0" dirty="0" smtClean="0">
                          <a:solidFill>
                            <a:schemeClr val="dk1"/>
                          </a:solidFill>
                          <a:latin typeface="+mn-lt"/>
                          <a:ea typeface="+mn-ea"/>
                          <a:cs typeface="+mn-cs"/>
                        </a:rPr>
                        <a:t>Smoke, thermal, CO-detector</a:t>
                      </a:r>
                      <a:endParaRPr lang="en-US" dirty="0"/>
                    </a:p>
                  </a:txBody>
                  <a:tcPr/>
                </a:tc>
                <a:tc>
                  <a:txBody>
                    <a:bodyPr/>
                    <a:lstStyle/>
                    <a:p>
                      <a:r>
                        <a:rPr lang="en-US" sz="1800" kern="1200" baseline="0" dirty="0" smtClean="0">
                          <a:solidFill>
                            <a:schemeClr val="dk1"/>
                          </a:solidFill>
                          <a:latin typeface="+mn-lt"/>
                          <a:ea typeface="+mn-ea"/>
                          <a:cs typeface="+mn-cs"/>
                        </a:rPr>
                        <a:t>Smoke, thermal and CO-detector sensors detect fire.</a:t>
                      </a:r>
                      <a:endParaRPr lang="en-US" dirty="0"/>
                    </a:p>
                  </a:txBody>
                  <a:tcPr/>
                </a:tc>
              </a:tr>
              <a:tr h="929614">
                <a:tc>
                  <a:txBody>
                    <a:bodyPr/>
                    <a:lstStyle/>
                    <a:p>
                      <a:r>
                        <a:rPr lang="en-US" sz="1800" kern="1200" baseline="0" dirty="0" smtClean="0">
                          <a:solidFill>
                            <a:schemeClr val="dk1"/>
                          </a:solidFill>
                          <a:latin typeface="+mn-lt"/>
                          <a:ea typeface="+mn-ea"/>
                          <a:cs typeface="+mn-cs"/>
                        </a:rPr>
                        <a:t>Body sensors</a:t>
                      </a:r>
                      <a:endParaRPr lang="en-US" dirty="0"/>
                    </a:p>
                  </a:txBody>
                  <a:tcPr/>
                </a:tc>
                <a:tc>
                  <a:txBody>
                    <a:bodyPr/>
                    <a:lstStyle/>
                    <a:p>
                      <a:r>
                        <a:rPr lang="en-US" sz="1800" kern="1200" baseline="0" dirty="0" smtClean="0">
                          <a:solidFill>
                            <a:schemeClr val="dk1"/>
                          </a:solidFill>
                          <a:latin typeface="+mn-lt"/>
                          <a:ea typeface="+mn-ea"/>
                          <a:cs typeface="+mn-cs"/>
                        </a:rPr>
                        <a:t>Body sensors is essential to check the customer's health status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External Interface Requirements</a:t>
            </a:r>
            <a:br>
              <a:rPr lang="en-US" dirty="0"/>
            </a:br>
            <a:endParaRPr lang="en-US" dirty="0"/>
          </a:p>
        </p:txBody>
      </p:sp>
      <p:sp>
        <p:nvSpPr>
          <p:cNvPr id="3" name="Content Placeholder 2"/>
          <p:cNvSpPr>
            <a:spLocks noGrp="1"/>
          </p:cNvSpPr>
          <p:nvPr>
            <p:ph idx="1"/>
          </p:nvPr>
        </p:nvSpPr>
        <p:spPr>
          <a:xfrm>
            <a:off x="381000" y="1981200"/>
            <a:ext cx="8229600" cy="4325112"/>
          </a:xfrm>
        </p:spPr>
        <p:txBody>
          <a:bodyPr/>
          <a:lstStyle/>
          <a:p>
            <a:r>
              <a:rPr lang="en-US" dirty="0"/>
              <a:t>Actuators</a:t>
            </a:r>
            <a:r>
              <a:rPr lang="en-US" dirty="0" smtClean="0"/>
              <a:t>:</a:t>
            </a:r>
          </a:p>
          <a:p>
            <a:endParaRPr lang="en-US" dirty="0"/>
          </a:p>
        </p:txBody>
      </p:sp>
      <p:graphicFrame>
        <p:nvGraphicFramePr>
          <p:cNvPr id="4" name="Table 3"/>
          <p:cNvGraphicFramePr>
            <a:graphicFrameLocks noGrp="1"/>
          </p:cNvGraphicFramePr>
          <p:nvPr/>
        </p:nvGraphicFramePr>
        <p:xfrm>
          <a:off x="1143000" y="2590800"/>
          <a:ext cx="6096000" cy="3850640"/>
        </p:xfrm>
        <a:graphic>
          <a:graphicData uri="http://schemas.openxmlformats.org/drawingml/2006/table">
            <a:tbl>
              <a:tblPr firstRow="1" bandRow="1">
                <a:tableStyleId>{5C22544A-7EE6-4342-B048-85BDC9FD1C3A}</a:tableStyleId>
              </a:tblPr>
              <a:tblGrid>
                <a:gridCol w="3048000"/>
                <a:gridCol w="3048000"/>
              </a:tblGrid>
              <a:tr h="370840">
                <a:tc>
                  <a:txBody>
                    <a:bodyPr/>
                    <a:lstStyle/>
                    <a:p>
                      <a:pPr algn="ctr"/>
                      <a:r>
                        <a:rPr lang="en-US" dirty="0" smtClean="0"/>
                        <a:t>Actuators</a:t>
                      </a:r>
                      <a:endParaRPr lang="en-US" dirty="0"/>
                    </a:p>
                  </a:txBody>
                  <a:tcPr/>
                </a:tc>
                <a:tc>
                  <a:txBody>
                    <a:bodyPr/>
                    <a:lstStyle/>
                    <a:p>
                      <a:pPr algn="ctr"/>
                      <a:r>
                        <a:rPr lang="en-US" dirty="0" smtClean="0"/>
                        <a:t>Requirements</a:t>
                      </a:r>
                      <a:endParaRPr lang="en-US" dirty="0"/>
                    </a:p>
                  </a:txBody>
                  <a:tcPr/>
                </a:tc>
              </a:tr>
              <a:tr h="370840">
                <a:tc>
                  <a:txBody>
                    <a:bodyPr/>
                    <a:lstStyle/>
                    <a:p>
                      <a:r>
                        <a:rPr lang="en-US" sz="1800" kern="1200" baseline="0" dirty="0" smtClean="0">
                          <a:solidFill>
                            <a:schemeClr val="dk1"/>
                          </a:solidFill>
                          <a:latin typeface="+mn-lt"/>
                          <a:ea typeface="+mn-ea"/>
                          <a:cs typeface="+mn-cs"/>
                        </a:rPr>
                        <a:t>Auto door</a:t>
                      </a:r>
                      <a:endParaRPr lang="en-US" dirty="0"/>
                    </a:p>
                  </a:txBody>
                  <a:tcPr/>
                </a:tc>
                <a:tc>
                  <a:txBody>
                    <a:bodyPr/>
                    <a:lstStyle/>
                    <a:p>
                      <a:r>
                        <a:rPr lang="en-US" dirty="0" smtClean="0"/>
                        <a:t>Easy</a:t>
                      </a:r>
                      <a:r>
                        <a:rPr lang="en-US" baseline="0" dirty="0" smtClean="0"/>
                        <a:t> and convenient for elder people</a:t>
                      </a:r>
                      <a:endParaRPr lang="en-US" dirty="0"/>
                    </a:p>
                  </a:txBody>
                  <a:tcPr/>
                </a:tc>
              </a:tr>
              <a:tr h="370840">
                <a:tc>
                  <a:txBody>
                    <a:bodyPr/>
                    <a:lstStyle/>
                    <a:p>
                      <a:r>
                        <a:rPr lang="en-US" sz="1800" kern="1200" baseline="0" dirty="0" smtClean="0">
                          <a:solidFill>
                            <a:schemeClr val="dk1"/>
                          </a:solidFill>
                          <a:latin typeface="+mn-lt"/>
                          <a:ea typeface="+mn-ea"/>
                          <a:cs typeface="+mn-cs"/>
                        </a:rPr>
                        <a:t>Light switch</a:t>
                      </a:r>
                      <a:endParaRPr lang="en-US" dirty="0"/>
                    </a:p>
                  </a:txBody>
                  <a:tcPr/>
                </a:tc>
                <a:tc>
                  <a:txBody>
                    <a:bodyPr/>
                    <a:lstStyle/>
                    <a:p>
                      <a:r>
                        <a:rPr lang="en-US" dirty="0" smtClean="0"/>
                        <a:t>Auto</a:t>
                      </a:r>
                      <a:r>
                        <a:rPr lang="en-US" baseline="0" dirty="0" smtClean="0"/>
                        <a:t> switch on/off light whether there is a person or not.</a:t>
                      </a:r>
                      <a:endParaRPr lang="en-US" dirty="0"/>
                    </a:p>
                  </a:txBody>
                  <a:tcPr/>
                </a:tc>
              </a:tr>
              <a:tr h="370840">
                <a:tc>
                  <a:txBody>
                    <a:bodyPr/>
                    <a:lstStyle/>
                    <a:p>
                      <a:r>
                        <a:rPr lang="en-US" sz="1800" kern="1200" baseline="0" dirty="0" smtClean="0">
                          <a:solidFill>
                            <a:schemeClr val="dk1"/>
                          </a:solidFill>
                          <a:latin typeface="+mn-lt"/>
                          <a:ea typeface="+mn-ea"/>
                          <a:cs typeface="+mn-cs"/>
                        </a:rPr>
                        <a:t>Sprinkler</a:t>
                      </a:r>
                      <a:endParaRPr lang="en-US" dirty="0"/>
                    </a:p>
                  </a:txBody>
                  <a:tcPr/>
                </a:tc>
                <a:tc>
                  <a:txBody>
                    <a:bodyPr/>
                    <a:lstStyle/>
                    <a:p>
                      <a:r>
                        <a:rPr lang="en-US" sz="1800" kern="1200" baseline="0" dirty="0" smtClean="0">
                          <a:solidFill>
                            <a:schemeClr val="dk1"/>
                          </a:solidFill>
                          <a:latin typeface="+mn-lt"/>
                          <a:ea typeface="+mn-ea"/>
                          <a:cs typeface="+mn-cs"/>
                        </a:rPr>
                        <a:t>Smartly detects and provides water to extinguish fire.</a:t>
                      </a:r>
                      <a:endParaRPr lang="en-US" dirty="0"/>
                    </a:p>
                  </a:txBody>
                  <a:tcPr/>
                </a:tc>
              </a:tr>
              <a:tr h="370840">
                <a:tc>
                  <a:txBody>
                    <a:bodyPr/>
                    <a:lstStyle/>
                    <a:p>
                      <a:r>
                        <a:rPr lang="en-US" sz="1800" kern="1200" baseline="0" dirty="0" smtClean="0">
                          <a:solidFill>
                            <a:schemeClr val="dk1"/>
                          </a:solidFill>
                          <a:latin typeface="+mn-lt"/>
                          <a:ea typeface="+mn-ea"/>
                          <a:cs typeface="+mn-cs"/>
                        </a:rPr>
                        <a:t>Auto window</a:t>
                      </a:r>
                      <a:endParaRPr lang="en-US" dirty="0"/>
                    </a:p>
                  </a:txBody>
                  <a:tcPr/>
                </a:tc>
                <a:tc>
                  <a:txBody>
                    <a:bodyPr/>
                    <a:lstStyle/>
                    <a:p>
                      <a:r>
                        <a:rPr lang="en-US" sz="1800" kern="1200" baseline="0" dirty="0" smtClean="0">
                          <a:solidFill>
                            <a:schemeClr val="dk1"/>
                          </a:solidFill>
                          <a:latin typeface="+mn-lt"/>
                          <a:ea typeface="+mn-ea"/>
                          <a:cs typeface="+mn-cs"/>
                        </a:rPr>
                        <a:t>Automatic open/close</a:t>
                      </a:r>
                      <a:endParaRPr lang="en-US" dirty="0"/>
                    </a:p>
                  </a:txBody>
                  <a:tcPr/>
                </a:tc>
              </a:tr>
              <a:tr h="370840">
                <a:tc>
                  <a:txBody>
                    <a:bodyPr/>
                    <a:lstStyle/>
                    <a:p>
                      <a:r>
                        <a:rPr lang="en-US" sz="1800" kern="1200" baseline="0" dirty="0" smtClean="0">
                          <a:solidFill>
                            <a:schemeClr val="dk1"/>
                          </a:solidFill>
                          <a:latin typeface="+mn-lt"/>
                          <a:ea typeface="+mn-ea"/>
                          <a:cs typeface="+mn-cs"/>
                        </a:rPr>
                        <a:t>Alarm(audible, visible)</a:t>
                      </a:r>
                      <a:endParaRPr lang="en-US" dirty="0"/>
                    </a:p>
                  </a:txBody>
                  <a:tcPr/>
                </a:tc>
                <a:tc>
                  <a:txBody>
                    <a:bodyPr/>
                    <a:lstStyle/>
                    <a:p>
                      <a:r>
                        <a:rPr lang="en-US" sz="1800" kern="1200" baseline="0" dirty="0" smtClean="0">
                          <a:solidFill>
                            <a:schemeClr val="dk1"/>
                          </a:solidFill>
                          <a:latin typeface="+mn-lt"/>
                          <a:ea typeface="+mn-ea"/>
                          <a:cs typeface="+mn-cs"/>
                        </a:rPr>
                        <a:t>the audible and visible alarm actuators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External Interface Requirements</a:t>
            </a:r>
            <a:br>
              <a:rPr lang="en-US" dirty="0"/>
            </a:br>
            <a:endParaRPr lang="en-US" dirty="0"/>
          </a:p>
        </p:txBody>
      </p:sp>
      <p:sp>
        <p:nvSpPr>
          <p:cNvPr id="3" name="Content Placeholder 2"/>
          <p:cNvSpPr>
            <a:spLocks noGrp="1"/>
          </p:cNvSpPr>
          <p:nvPr>
            <p:ph idx="1"/>
          </p:nvPr>
        </p:nvSpPr>
        <p:spPr/>
        <p:txBody>
          <a:bodyPr>
            <a:normAutofit/>
          </a:bodyPr>
          <a:lstStyle/>
          <a:p>
            <a:r>
              <a:rPr lang="en-US" dirty="0"/>
              <a:t>Communication </a:t>
            </a:r>
            <a:r>
              <a:rPr lang="en-US" dirty="0" smtClean="0"/>
              <a:t>Interfaces</a:t>
            </a:r>
          </a:p>
          <a:p>
            <a:pPr lvl="1"/>
            <a:r>
              <a:rPr lang="en-US" dirty="0"/>
              <a:t>The system should be connected to the </a:t>
            </a:r>
            <a:r>
              <a:rPr lang="en-US" dirty="0" smtClean="0"/>
              <a:t>Internet </a:t>
            </a:r>
            <a:r>
              <a:rPr lang="en-US" dirty="0"/>
              <a:t>or LAN.</a:t>
            </a:r>
          </a:p>
          <a:p>
            <a:pPr lvl="1"/>
            <a:r>
              <a:rPr lang="en-US" dirty="0"/>
              <a:t> The system shall connect with the telephone lines.</a:t>
            </a:r>
          </a:p>
          <a:p>
            <a:pPr lvl="1"/>
            <a:r>
              <a:rPr lang="en-US" dirty="0"/>
              <a:t> The </a:t>
            </a:r>
            <a:r>
              <a:rPr lang="en-US" dirty="0" smtClean="0"/>
              <a:t>system </a:t>
            </a:r>
            <a:r>
              <a:rPr lang="en-US" dirty="0"/>
              <a:t>has a connection with an emergency </a:t>
            </a:r>
            <a:r>
              <a:rPr lang="en-US" dirty="0" smtClean="0"/>
              <a:t>protocol that </a:t>
            </a:r>
            <a:r>
              <a:rPr lang="en-US" dirty="0"/>
              <a:t>is connected to a </a:t>
            </a:r>
            <a:r>
              <a:rPr lang="en-US" dirty="0" smtClean="0"/>
              <a:t>hospital, police station , and fire </a:t>
            </a:r>
            <a:r>
              <a:rPr lang="en-US" dirty="0"/>
              <a:t>station.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External Interface Requirements</a:t>
            </a:r>
            <a:br>
              <a:rPr lang="en-US" dirty="0" smtClean="0"/>
            </a:br>
            <a:endParaRPr lang="en-US" dirty="0"/>
          </a:p>
        </p:txBody>
      </p:sp>
      <p:sp>
        <p:nvSpPr>
          <p:cNvPr id="3" name="Content Placeholder 2"/>
          <p:cNvSpPr>
            <a:spLocks noGrp="1"/>
          </p:cNvSpPr>
          <p:nvPr>
            <p:ph idx="1"/>
          </p:nvPr>
        </p:nvSpPr>
        <p:spPr/>
        <p:txBody>
          <a:bodyPr/>
          <a:lstStyle/>
          <a:p>
            <a:r>
              <a:rPr lang="en-US" dirty="0" smtClean="0"/>
              <a:t>Software Interface</a:t>
            </a:r>
          </a:p>
          <a:p>
            <a:pPr lvl="1"/>
            <a:r>
              <a:rPr lang="en-US" dirty="0" smtClean="0"/>
              <a:t>Subsystem of existing smart home</a:t>
            </a:r>
          </a:p>
          <a:p>
            <a:pPr lvl="1"/>
            <a:r>
              <a:rPr lang="en-US" dirty="0" smtClean="0"/>
              <a:t>The Calendaring System uses iCal file format (</a:t>
            </a:r>
            <a:r>
              <a:rPr lang="en-US" dirty="0"/>
              <a:t>RFC </a:t>
            </a:r>
            <a:r>
              <a:rPr lang="en-US" dirty="0" smtClean="0"/>
              <a:t>2445)</a:t>
            </a:r>
          </a:p>
          <a:p>
            <a:pPr lvl="1"/>
            <a:r>
              <a:rPr lang="en-US" dirty="0"/>
              <a:t>The </a:t>
            </a:r>
            <a:r>
              <a:rPr lang="en-US" dirty="0" smtClean="0"/>
              <a:t>Notification system uses XML file format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Overview</a:t>
            </a:r>
          </a:p>
          <a:p>
            <a:pPr lvl="1"/>
            <a:r>
              <a:rPr lang="en-US" dirty="0" smtClean="0"/>
              <a:t>Brief introduction—Andrew </a:t>
            </a:r>
          </a:p>
          <a:p>
            <a:pPr lvl="1"/>
            <a:r>
              <a:rPr lang="en-US" dirty="0" smtClean="0"/>
              <a:t>Description—Andrew</a:t>
            </a:r>
          </a:p>
          <a:p>
            <a:pPr lvl="1"/>
            <a:r>
              <a:rPr lang="en-US" dirty="0" smtClean="0"/>
              <a:t>System Requirements—Nam</a:t>
            </a:r>
          </a:p>
          <a:p>
            <a:pPr lvl="1"/>
            <a:r>
              <a:rPr lang="en-US" dirty="0" smtClean="0"/>
              <a:t>System Verification—</a:t>
            </a:r>
            <a:r>
              <a:rPr lang="en-US" dirty="0" err="1" smtClean="0"/>
              <a:t>Hojun</a:t>
            </a:r>
            <a:r>
              <a:rPr lang="en-US" dirty="0" smtClean="0"/>
              <a:t>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REQUIREMENTS</a:t>
            </a:r>
          </a:p>
        </p:txBody>
      </p:sp>
      <p:sp>
        <p:nvSpPr>
          <p:cNvPr id="3" name="Content Placeholder 2"/>
          <p:cNvSpPr>
            <a:spLocks noGrp="1"/>
          </p:cNvSpPr>
          <p:nvPr>
            <p:ph idx="1"/>
          </p:nvPr>
        </p:nvSpPr>
        <p:spPr/>
        <p:txBody>
          <a:bodyPr>
            <a:normAutofit fontScale="92500" lnSpcReduction="20000"/>
          </a:bodyPr>
          <a:lstStyle/>
          <a:p>
            <a:r>
              <a:rPr lang="en-US" dirty="0"/>
              <a:t>UI </a:t>
            </a:r>
            <a:r>
              <a:rPr lang="en-US" dirty="0" smtClean="0"/>
              <a:t>Transition</a:t>
            </a:r>
            <a:r>
              <a:rPr lang="en-US" dirty="0"/>
              <a:t>: The information </a:t>
            </a:r>
            <a:r>
              <a:rPr lang="en-US" dirty="0" smtClean="0"/>
              <a:t>transfers </a:t>
            </a:r>
            <a:r>
              <a:rPr lang="en-US" dirty="0"/>
              <a:t>between any devices (</a:t>
            </a:r>
            <a:r>
              <a:rPr lang="en-US" dirty="0" smtClean="0"/>
              <a:t>sensors/actuators</a:t>
            </a:r>
            <a:r>
              <a:rPr lang="en-US" dirty="0"/>
              <a:t>) with main </a:t>
            </a:r>
            <a:r>
              <a:rPr lang="en-US" dirty="0" smtClean="0"/>
              <a:t>system should </a:t>
            </a:r>
            <a:r>
              <a:rPr lang="en-US" dirty="0"/>
              <a:t>not </a:t>
            </a:r>
            <a:r>
              <a:rPr lang="en-US" dirty="0" smtClean="0"/>
              <a:t>take more </a:t>
            </a:r>
            <a:r>
              <a:rPr lang="en-US" dirty="0"/>
              <a:t>than 3s</a:t>
            </a:r>
            <a:r>
              <a:rPr lang="en-US" dirty="0" smtClean="0"/>
              <a:t>.</a:t>
            </a:r>
          </a:p>
          <a:p>
            <a:endParaRPr lang="en-US" dirty="0"/>
          </a:p>
          <a:p>
            <a:r>
              <a:rPr lang="en-US" dirty="0"/>
              <a:t> Data access time: The system should access any data from database in reasonable time</a:t>
            </a:r>
            <a:r>
              <a:rPr lang="en-US" dirty="0" smtClean="0"/>
              <a:t>.</a:t>
            </a:r>
          </a:p>
          <a:p>
            <a:endParaRPr lang="en-US" dirty="0"/>
          </a:p>
          <a:p>
            <a:r>
              <a:rPr lang="en-US" dirty="0"/>
              <a:t> Startup Time: The time between </a:t>
            </a:r>
            <a:r>
              <a:rPr lang="en-US" dirty="0" smtClean="0"/>
              <a:t>when the system </a:t>
            </a:r>
            <a:r>
              <a:rPr lang="en-US" dirty="0"/>
              <a:t>is </a:t>
            </a:r>
            <a:r>
              <a:rPr lang="en-US" dirty="0" smtClean="0"/>
              <a:t>reset </a:t>
            </a:r>
            <a:r>
              <a:rPr lang="en-US" dirty="0"/>
              <a:t>and normally operated should be less than 10s</a:t>
            </a:r>
            <a:r>
              <a:rPr lang="en-US" dirty="0" smtClean="0"/>
              <a:t>.</a:t>
            </a:r>
          </a:p>
          <a:p>
            <a:endParaRPr lang="en-US" dirty="0"/>
          </a:p>
          <a:p>
            <a:r>
              <a:rPr lang="en-US" dirty="0"/>
              <a:t> Interoperability: The system shall work </a:t>
            </a:r>
            <a:r>
              <a:rPr lang="en-US" dirty="0" smtClean="0"/>
              <a:t>smoothly </a:t>
            </a:r>
            <a:r>
              <a:rPr lang="en-US" dirty="0"/>
              <a:t>with other smart home systems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SYSTEM ATTRIBUTES</a:t>
            </a:r>
          </a:p>
        </p:txBody>
      </p:sp>
      <p:sp>
        <p:nvSpPr>
          <p:cNvPr id="3" name="Content Placeholder 2"/>
          <p:cNvSpPr>
            <a:spLocks noGrp="1"/>
          </p:cNvSpPr>
          <p:nvPr>
            <p:ph idx="1"/>
          </p:nvPr>
        </p:nvSpPr>
        <p:spPr/>
        <p:txBody>
          <a:bodyPr/>
          <a:lstStyle/>
          <a:p>
            <a:r>
              <a:rPr lang="en-US" dirty="0" smtClean="0"/>
              <a:t>Reliability/Dependability</a:t>
            </a:r>
          </a:p>
          <a:p>
            <a:r>
              <a:rPr lang="en-US" dirty="0" smtClean="0"/>
              <a:t>Security</a:t>
            </a:r>
          </a:p>
          <a:p>
            <a:r>
              <a:rPr lang="en-US" dirty="0" smtClean="0"/>
              <a:t>Availability</a:t>
            </a:r>
          </a:p>
          <a:p>
            <a:r>
              <a:rPr lang="en-US" dirty="0" smtClean="0"/>
              <a:t>Maintainability</a:t>
            </a:r>
          </a:p>
          <a:p>
            <a:r>
              <a:rPr lang="en-US" dirty="0" smtClean="0"/>
              <a:t>Reparability</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838200"/>
            <a:ext cx="8229600" cy="1066800"/>
          </a:xfrm>
        </p:spPr>
        <p:txBody>
          <a:bodyPr>
            <a:normAutofit fontScale="90000"/>
          </a:bodyPr>
          <a:lstStyle/>
          <a:p>
            <a:r>
              <a:rPr lang="en-US" dirty="0" smtClean="0"/>
              <a:t>Reliability/Dependability</a:t>
            </a:r>
            <a:br>
              <a:rPr lang="en-US" dirty="0" smtClean="0"/>
            </a:br>
            <a:endParaRPr lang="en-US" dirty="0"/>
          </a:p>
        </p:txBody>
      </p:sp>
      <p:graphicFrame>
        <p:nvGraphicFramePr>
          <p:cNvPr id="5" name="Content Placeholder 4"/>
          <p:cNvGraphicFramePr>
            <a:graphicFrameLocks noGrp="1"/>
          </p:cNvGraphicFramePr>
          <p:nvPr>
            <p:ph idx="1"/>
          </p:nvPr>
        </p:nvGraphicFramePr>
        <p:xfrm>
          <a:off x="228600" y="1447800"/>
          <a:ext cx="8686800" cy="4811367"/>
        </p:xfrm>
        <a:graphic>
          <a:graphicData uri="http://schemas.openxmlformats.org/drawingml/2006/table">
            <a:tbl>
              <a:tblPr firstRow="1" bandRow="1">
                <a:tableStyleId>{5C22544A-7EE6-4342-B048-85BDC9FD1C3A}</a:tableStyleId>
              </a:tblPr>
              <a:tblGrid>
                <a:gridCol w="2743200"/>
                <a:gridCol w="5943600"/>
              </a:tblGrid>
              <a:tr h="352250">
                <a:tc>
                  <a:txBody>
                    <a:bodyPr/>
                    <a:lstStyle/>
                    <a:p>
                      <a:pPr algn="ctr"/>
                      <a:r>
                        <a:rPr lang="en-US" dirty="0" smtClean="0"/>
                        <a:t>Property</a:t>
                      </a:r>
                      <a:endParaRPr lang="en-US" dirty="0"/>
                    </a:p>
                  </a:txBody>
                  <a:tcPr/>
                </a:tc>
                <a:tc>
                  <a:txBody>
                    <a:bodyPr/>
                    <a:lstStyle/>
                    <a:p>
                      <a:pPr algn="ctr"/>
                      <a:r>
                        <a:rPr lang="en-US" dirty="0" smtClean="0"/>
                        <a:t>Requirements</a:t>
                      </a:r>
                      <a:endParaRPr lang="en-US" dirty="0"/>
                    </a:p>
                  </a:txBody>
                  <a:tcPr/>
                </a:tc>
              </a:tr>
              <a:tr h="616438">
                <a:tc>
                  <a:txBody>
                    <a:bodyPr/>
                    <a:lstStyle/>
                    <a:p>
                      <a:r>
                        <a:rPr lang="en-US" dirty="0" smtClean="0"/>
                        <a:t>MTBF</a:t>
                      </a:r>
                      <a:endParaRPr lang="en-US" dirty="0"/>
                    </a:p>
                  </a:txBody>
                  <a:tcPr/>
                </a:tc>
                <a:tc>
                  <a:txBody>
                    <a:bodyPr/>
                    <a:lstStyle/>
                    <a:p>
                      <a:r>
                        <a:rPr lang="en-US" sz="1800" kern="1200" baseline="0" dirty="0" smtClean="0">
                          <a:solidFill>
                            <a:schemeClr val="dk1"/>
                          </a:solidFill>
                          <a:latin typeface="+mn-lt"/>
                          <a:ea typeface="+mn-ea"/>
                          <a:cs typeface="+mn-cs"/>
                        </a:rPr>
                        <a:t>The failure rate of two sub-system must be below 1 times/month</a:t>
                      </a:r>
                      <a:endParaRPr lang="en-US" dirty="0"/>
                    </a:p>
                  </a:txBody>
                  <a:tcPr/>
                </a:tc>
              </a:tr>
              <a:tr h="693766">
                <a:tc>
                  <a:txBody>
                    <a:bodyPr/>
                    <a:lstStyle/>
                    <a:p>
                      <a:r>
                        <a:rPr lang="en-US" dirty="0" smtClean="0"/>
                        <a:t>Fault-Tolerance</a:t>
                      </a:r>
                      <a:endParaRPr lang="en-US" dirty="0"/>
                    </a:p>
                  </a:txBody>
                  <a:tcPr/>
                </a:tc>
                <a:tc>
                  <a:txBody>
                    <a:bodyPr/>
                    <a:lstStyle/>
                    <a:p>
                      <a:r>
                        <a:rPr lang="en-US" sz="1800" kern="1200" baseline="0" dirty="0" smtClean="0">
                          <a:solidFill>
                            <a:schemeClr val="dk1"/>
                          </a:solidFill>
                          <a:latin typeface="+mn-lt"/>
                          <a:ea typeface="+mn-ea"/>
                          <a:cs typeface="+mn-cs"/>
                        </a:rPr>
                        <a:t>Sub-system must have a backup copy to continue operation in case the primary system fails.</a:t>
                      </a:r>
                      <a:endParaRPr lang="en-US" dirty="0"/>
                    </a:p>
                  </a:txBody>
                  <a:tcPr/>
                </a:tc>
              </a:tr>
              <a:tr h="660469">
                <a:tc>
                  <a:txBody>
                    <a:bodyPr/>
                    <a:lstStyle/>
                    <a:p>
                      <a:r>
                        <a:rPr lang="en-US" dirty="0" smtClean="0"/>
                        <a:t>Display</a:t>
                      </a:r>
                      <a:r>
                        <a:rPr lang="en-US" baseline="0" dirty="0" smtClean="0"/>
                        <a:t> Data Accuracy</a:t>
                      </a:r>
                      <a:endParaRPr lang="en-US" dirty="0"/>
                    </a:p>
                  </a:txBody>
                  <a:tcPr/>
                </a:tc>
                <a:tc>
                  <a:txBody>
                    <a:bodyPr/>
                    <a:lstStyle/>
                    <a:p>
                      <a:r>
                        <a:rPr lang="en-US" sz="1800" kern="1200" baseline="0" dirty="0" smtClean="0">
                          <a:solidFill>
                            <a:schemeClr val="dk1"/>
                          </a:solidFill>
                          <a:latin typeface="+mn-lt"/>
                          <a:ea typeface="+mn-ea"/>
                          <a:cs typeface="+mn-cs"/>
                        </a:rPr>
                        <a:t>The information displayed to users via user interface must be correct and prompt</a:t>
                      </a:r>
                      <a:endParaRPr lang="en-US" dirty="0"/>
                    </a:p>
                  </a:txBody>
                  <a:tcPr/>
                </a:tc>
              </a:tr>
              <a:tr h="660469">
                <a:tc>
                  <a:txBody>
                    <a:bodyPr/>
                    <a:lstStyle/>
                    <a:p>
                      <a:r>
                        <a:rPr lang="en-US" dirty="0" smtClean="0"/>
                        <a:t>User  Setting</a:t>
                      </a:r>
                      <a:endParaRPr lang="en-US" dirty="0"/>
                    </a:p>
                  </a:txBody>
                  <a:tcPr/>
                </a:tc>
                <a:tc>
                  <a:txBody>
                    <a:bodyPr/>
                    <a:lstStyle/>
                    <a:p>
                      <a:r>
                        <a:rPr lang="en-US" sz="1800" kern="1200" baseline="0" dirty="0" smtClean="0">
                          <a:solidFill>
                            <a:schemeClr val="dk1"/>
                          </a:solidFill>
                          <a:latin typeface="+mn-lt"/>
                          <a:ea typeface="+mn-ea"/>
                          <a:cs typeface="+mn-cs"/>
                        </a:rPr>
                        <a:t>The information about user's preferences of system must be consistent, reliable and up-to-date</a:t>
                      </a:r>
                      <a:endParaRPr lang="en-US" dirty="0"/>
                    </a:p>
                  </a:txBody>
                  <a:tcPr/>
                </a:tc>
              </a:tr>
              <a:tr h="954011">
                <a:tc>
                  <a:txBody>
                    <a:bodyPr/>
                    <a:lstStyle/>
                    <a:p>
                      <a:r>
                        <a:rPr lang="en-US" dirty="0" smtClean="0"/>
                        <a:t>Log Accuracy</a:t>
                      </a:r>
                      <a:endParaRPr lang="en-US" dirty="0"/>
                    </a:p>
                  </a:txBody>
                  <a:tcPr/>
                </a:tc>
                <a:tc>
                  <a:txBody>
                    <a:bodyPr/>
                    <a:lstStyle/>
                    <a:p>
                      <a:r>
                        <a:rPr lang="en-US" sz="1800" kern="1200" baseline="0" dirty="0" smtClean="0">
                          <a:solidFill>
                            <a:schemeClr val="dk1"/>
                          </a:solidFill>
                          <a:latin typeface="+mn-lt"/>
                          <a:ea typeface="+mn-ea"/>
                          <a:cs typeface="+mn-cs"/>
                        </a:rPr>
                        <a:t>The log of everyday operation should be updated by the end of day and backed up on</a:t>
                      </a:r>
                    </a:p>
                    <a:p>
                      <a:r>
                        <a:rPr lang="en-US" sz="1800" kern="1200" baseline="0" dirty="0" smtClean="0">
                          <a:solidFill>
                            <a:schemeClr val="dk1"/>
                          </a:solidFill>
                          <a:latin typeface="+mn-lt"/>
                          <a:ea typeface="+mn-ea"/>
                          <a:cs typeface="+mn-cs"/>
                        </a:rPr>
                        <a:t>the weekend.</a:t>
                      </a:r>
                      <a:endParaRPr lang="en-US" dirty="0"/>
                    </a:p>
                  </a:txBody>
                  <a:tcPr/>
                </a:tc>
              </a:tr>
              <a:tr h="836812">
                <a:tc>
                  <a:txBody>
                    <a:bodyPr/>
                    <a:lstStyle/>
                    <a:p>
                      <a:r>
                        <a:rPr lang="en-US" dirty="0" smtClean="0"/>
                        <a:t>Operation Accuracy</a:t>
                      </a:r>
                      <a:endParaRPr lang="en-US" dirty="0"/>
                    </a:p>
                  </a:txBody>
                  <a:tcPr/>
                </a:tc>
                <a:tc>
                  <a:txBody>
                    <a:bodyPr/>
                    <a:lstStyle/>
                    <a:p>
                      <a:r>
                        <a:rPr lang="en-US" sz="1800" kern="1200" baseline="0" dirty="0" smtClean="0">
                          <a:solidFill>
                            <a:schemeClr val="dk1"/>
                          </a:solidFill>
                          <a:latin typeface="+mn-lt"/>
                          <a:ea typeface="+mn-ea"/>
                          <a:cs typeface="+mn-cs"/>
                        </a:rPr>
                        <a:t>Two subsystem must control hardware equipments like sensors and actuators precisely and safely.</a:t>
                      </a:r>
                      <a:endParaRPr lang="en-US" dirty="0"/>
                    </a:p>
                  </a:txBody>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Security</a:t>
            </a:r>
            <a:br>
              <a:rPr lang="en-US" dirty="0" smtClean="0"/>
            </a:br>
            <a:endParaRPr lang="en-US" dirty="0"/>
          </a:p>
        </p:txBody>
      </p:sp>
      <p:sp>
        <p:nvSpPr>
          <p:cNvPr id="3" name="Content Placeholder 2"/>
          <p:cNvSpPr>
            <a:spLocks noGrp="1"/>
          </p:cNvSpPr>
          <p:nvPr>
            <p:ph idx="1"/>
          </p:nvPr>
        </p:nvSpPr>
        <p:spPr/>
        <p:txBody>
          <a:bodyPr/>
          <a:lstStyle/>
          <a:p>
            <a:r>
              <a:rPr lang="en-US" dirty="0" smtClean="0"/>
              <a:t>Contains three main properties:</a:t>
            </a:r>
          </a:p>
          <a:p>
            <a:pPr lvl="1"/>
            <a:r>
              <a:rPr lang="en-US" dirty="0"/>
              <a:t>Information </a:t>
            </a:r>
            <a:r>
              <a:rPr lang="en-US" dirty="0" smtClean="0"/>
              <a:t>congeniality</a:t>
            </a:r>
          </a:p>
          <a:p>
            <a:pPr lvl="1"/>
            <a:r>
              <a:rPr lang="en-US" dirty="0"/>
              <a:t>Information </a:t>
            </a:r>
            <a:r>
              <a:rPr lang="en-US" dirty="0" smtClean="0"/>
              <a:t>Integrity</a:t>
            </a:r>
          </a:p>
          <a:p>
            <a:pPr lvl="1"/>
            <a:r>
              <a:rPr lang="en-US" dirty="0"/>
              <a:t>Information </a:t>
            </a:r>
            <a:r>
              <a:rPr lang="en-US" dirty="0" smtClean="0"/>
              <a:t>Availability</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Availability</a:t>
            </a:r>
            <a:br>
              <a:rPr lang="en-US" dirty="0" smtClean="0"/>
            </a:br>
            <a:endParaRPr lang="en-US" dirty="0"/>
          </a:p>
        </p:txBody>
      </p:sp>
      <p:sp>
        <p:nvSpPr>
          <p:cNvPr id="3" name="Content Placeholder 2"/>
          <p:cNvSpPr>
            <a:spLocks noGrp="1"/>
          </p:cNvSpPr>
          <p:nvPr>
            <p:ph idx="1"/>
          </p:nvPr>
        </p:nvSpPr>
        <p:spPr/>
        <p:txBody>
          <a:bodyPr/>
          <a:lstStyle/>
          <a:p>
            <a:r>
              <a:rPr lang="en-US" dirty="0"/>
              <a:t>The system shall provide requested service in 24/7</a:t>
            </a:r>
          </a:p>
          <a:p>
            <a:r>
              <a:rPr lang="en-US" dirty="0"/>
              <a:t> The response time of the system when a request arrive should be prompt and precise.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Maintainability</a:t>
            </a:r>
            <a:endParaRPr lang="en-US" dirty="0"/>
          </a:p>
        </p:txBody>
      </p:sp>
      <p:sp>
        <p:nvSpPr>
          <p:cNvPr id="3" name="Content Placeholder 2"/>
          <p:cNvSpPr>
            <a:spLocks noGrp="1"/>
          </p:cNvSpPr>
          <p:nvPr>
            <p:ph idx="1"/>
          </p:nvPr>
        </p:nvSpPr>
        <p:spPr/>
        <p:txBody>
          <a:bodyPr>
            <a:normAutofit/>
          </a:bodyPr>
          <a:lstStyle/>
          <a:p>
            <a:r>
              <a:rPr lang="en-US" dirty="0"/>
              <a:t>The system shall have a backup system to be upgraded parallel/online when a new device comes </a:t>
            </a:r>
            <a:r>
              <a:rPr lang="en-US" dirty="0" smtClean="0"/>
              <a:t>or some modifications taken </a:t>
            </a:r>
            <a:r>
              <a:rPr lang="en-US" dirty="0"/>
              <a:t>by technician</a:t>
            </a:r>
            <a:r>
              <a:rPr lang="en-US" dirty="0" smtClean="0"/>
              <a:t>.</a:t>
            </a:r>
          </a:p>
          <a:p>
            <a:endParaRPr lang="en-US" dirty="0"/>
          </a:p>
          <a:p>
            <a:r>
              <a:rPr lang="en-US" dirty="0"/>
              <a:t>With very low probability, the system will introduce bugs when updating changes.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Reparability</a:t>
            </a:r>
            <a:endParaRPr lang="en-US" dirty="0"/>
          </a:p>
        </p:txBody>
      </p:sp>
      <p:sp>
        <p:nvSpPr>
          <p:cNvPr id="7" name="Content Placeholder 6"/>
          <p:cNvSpPr>
            <a:spLocks noGrp="1"/>
          </p:cNvSpPr>
          <p:nvPr>
            <p:ph idx="1"/>
          </p:nvPr>
        </p:nvSpPr>
        <p:spPr/>
        <p:txBody>
          <a:bodyPr/>
          <a:lstStyle/>
          <a:p>
            <a:r>
              <a:rPr lang="en-US" dirty="0"/>
              <a:t>The repair time shall be quick.</a:t>
            </a:r>
          </a:p>
          <a:p>
            <a:endParaRPr lang="en-US" dirty="0" smtClean="0"/>
          </a:p>
          <a:p>
            <a:r>
              <a:rPr lang="en-US" dirty="0" smtClean="0"/>
              <a:t>The </a:t>
            </a:r>
            <a:r>
              <a:rPr lang="en-US" dirty="0"/>
              <a:t>system is able to </a:t>
            </a:r>
            <a:r>
              <a:rPr lang="en-US" dirty="0" smtClean="0"/>
              <a:t>be </a:t>
            </a:r>
            <a:r>
              <a:rPr lang="en-US" dirty="0"/>
              <a:t>diagnosed and </a:t>
            </a:r>
            <a:r>
              <a:rPr lang="en-US" dirty="0" smtClean="0"/>
              <a:t>to replace erroneous parts while </a:t>
            </a:r>
            <a:r>
              <a:rPr lang="en-US" dirty="0"/>
              <a:t>still running.</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Constraints</a:t>
            </a:r>
          </a:p>
        </p:txBody>
      </p:sp>
      <p:sp>
        <p:nvSpPr>
          <p:cNvPr id="3" name="Content Placeholder 2"/>
          <p:cNvSpPr>
            <a:spLocks noGrp="1"/>
          </p:cNvSpPr>
          <p:nvPr>
            <p:ph idx="1"/>
          </p:nvPr>
        </p:nvSpPr>
        <p:spPr/>
        <p:txBody>
          <a:bodyPr>
            <a:normAutofit/>
          </a:bodyPr>
          <a:lstStyle/>
          <a:p>
            <a:r>
              <a:rPr lang="en-US" dirty="0"/>
              <a:t>Coding Constraint: Two </a:t>
            </a:r>
            <a:r>
              <a:rPr lang="en-US" dirty="0" smtClean="0"/>
              <a:t>sub-systems </a:t>
            </a:r>
            <a:r>
              <a:rPr lang="en-US" dirty="0"/>
              <a:t>shall be developed using Java language</a:t>
            </a:r>
            <a:r>
              <a:rPr lang="en-US" dirty="0" smtClean="0"/>
              <a:t>.</a:t>
            </a:r>
          </a:p>
          <a:p>
            <a:endParaRPr lang="en-US" dirty="0"/>
          </a:p>
          <a:p>
            <a:r>
              <a:rPr lang="en-US" dirty="0"/>
              <a:t> Memory Constraint: The memory for all two subsystem shall not be larger than 1Gb</a:t>
            </a:r>
            <a:r>
              <a:rPr lang="en-US" dirty="0" smtClean="0"/>
              <a:t>.</a:t>
            </a:r>
          </a:p>
          <a:p>
            <a:endParaRPr lang="en-US" dirty="0"/>
          </a:p>
          <a:p>
            <a:r>
              <a:rPr lang="en-US" dirty="0"/>
              <a:t> Line of code constraint: The total number of LOC should </a:t>
            </a:r>
            <a:r>
              <a:rPr lang="en-US" dirty="0" smtClean="0"/>
              <a:t>be limited in range to 100k lines.</a:t>
            </a:r>
            <a:endParaRPr lang="en-US" dirty="0"/>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Constraints</a:t>
            </a:r>
            <a:endParaRPr lang="en-US" dirty="0"/>
          </a:p>
        </p:txBody>
      </p:sp>
      <p:sp>
        <p:nvSpPr>
          <p:cNvPr id="3" name="Content Placeholder 2"/>
          <p:cNvSpPr>
            <a:spLocks noGrp="1"/>
          </p:cNvSpPr>
          <p:nvPr>
            <p:ph idx="1"/>
          </p:nvPr>
        </p:nvSpPr>
        <p:spPr/>
        <p:txBody>
          <a:bodyPr>
            <a:normAutofit/>
          </a:bodyPr>
          <a:lstStyle/>
          <a:p>
            <a:r>
              <a:rPr lang="en-US" dirty="0" smtClean="0"/>
              <a:t> Functionality constraint: The two sub-systems shall provide ONLY the functions required in the requirement documents</a:t>
            </a:r>
          </a:p>
          <a:p>
            <a:endParaRPr lang="en-US" dirty="0" smtClean="0"/>
          </a:p>
          <a:p>
            <a:r>
              <a:rPr lang="en-US" dirty="0" smtClean="0"/>
              <a:t> Environment constraint: The sub-systems shall be developed using the </a:t>
            </a:r>
            <a:r>
              <a:rPr lang="en-US" smtClean="0"/>
              <a:t>Java VM.</a:t>
            </a:r>
            <a:endParaRPr lang="en-US" dirty="0" smtClean="0"/>
          </a:p>
          <a:p>
            <a:endParaRPr lang="en-US" dirty="0" smtClean="0"/>
          </a:p>
          <a:p>
            <a:r>
              <a:rPr lang="en-US" dirty="0" smtClean="0"/>
              <a:t> The interface between components shall be consistent and well described.</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System Verification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System</a:t>
            </a:r>
            <a:endParaRPr lang="en-US" dirty="0"/>
          </a:p>
        </p:txBody>
      </p:sp>
      <p:sp>
        <p:nvSpPr>
          <p:cNvPr id="3" name="Content Placeholder 2"/>
          <p:cNvSpPr>
            <a:spLocks noGrp="1"/>
          </p:cNvSpPr>
          <p:nvPr>
            <p:ph idx="1"/>
          </p:nvPr>
        </p:nvSpPr>
        <p:spPr/>
        <p:txBody>
          <a:bodyPr>
            <a:normAutofit/>
          </a:bodyPr>
          <a:lstStyle/>
          <a:p>
            <a:r>
              <a:rPr lang="en-US" dirty="0" smtClean="0"/>
              <a:t>The Targeted user demographic: elderly and disabled persons</a:t>
            </a:r>
          </a:p>
          <a:p>
            <a:r>
              <a:rPr lang="en-US" dirty="0" smtClean="0"/>
              <a:t>Users Unique Issues</a:t>
            </a:r>
          </a:p>
          <a:p>
            <a:pPr lvl="1"/>
            <a:r>
              <a:rPr lang="en-US" dirty="0" smtClean="0"/>
              <a:t>Decline in cognitive function</a:t>
            </a:r>
          </a:p>
          <a:p>
            <a:pPr lvl="1"/>
            <a:r>
              <a:rPr lang="en-US" dirty="0" smtClean="0"/>
              <a:t>Medical issues/Dietary needs</a:t>
            </a:r>
          </a:p>
          <a:p>
            <a:pPr lvl="1"/>
            <a:r>
              <a:rPr lang="en-US" dirty="0" smtClean="0"/>
              <a:t>Medical Appointments</a:t>
            </a:r>
          </a:p>
          <a:p>
            <a:pPr lvl="1"/>
            <a:r>
              <a:rPr lang="en-US" dirty="0" smtClean="0"/>
              <a:t>Other senior activities</a:t>
            </a:r>
          </a:p>
          <a:p>
            <a:r>
              <a:rPr lang="en-US" dirty="0" smtClean="0"/>
              <a:t>User’s desire to remain independent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304800"/>
            <a:ext cx="8229600" cy="1143000"/>
          </a:xfrm>
        </p:spPr>
        <p:txBody>
          <a:bodyPr/>
          <a:lstStyle/>
          <a:p>
            <a:pPr eaLnBrk="1" hangingPunct="1"/>
            <a:r>
              <a:rPr lang="en-US" dirty="0" smtClean="0"/>
              <a:t>Introduction of </a:t>
            </a:r>
            <a:r>
              <a:rPr lang="en-US" dirty="0" smtClean="0">
                <a:solidFill>
                  <a:srgbClr val="FF3399"/>
                </a:solidFill>
              </a:rPr>
              <a:t>BDI</a:t>
            </a:r>
            <a:endParaRPr lang="en-US" dirty="0" smtClean="0"/>
          </a:p>
        </p:txBody>
      </p:sp>
      <p:sp>
        <p:nvSpPr>
          <p:cNvPr id="11267" name="Rectangle 3"/>
          <p:cNvSpPr>
            <a:spLocks noGrp="1" noChangeArrowheads="1"/>
          </p:cNvSpPr>
          <p:nvPr>
            <p:ph idx="1"/>
          </p:nvPr>
        </p:nvSpPr>
        <p:spPr>
          <a:xfrm>
            <a:off x="457200" y="1600200"/>
            <a:ext cx="8229600" cy="4953000"/>
          </a:xfrm>
        </p:spPr>
        <p:txBody>
          <a:bodyPr/>
          <a:lstStyle/>
          <a:p>
            <a:pPr eaLnBrk="1" hangingPunct="1">
              <a:lnSpc>
                <a:spcPct val="90000"/>
              </a:lnSpc>
              <a:spcAft>
                <a:spcPts val="1200"/>
              </a:spcAft>
            </a:pPr>
            <a:r>
              <a:rPr lang="en-US" sz="2400" dirty="0" err="1" smtClean="0"/>
              <a:t>Bratman</a:t>
            </a:r>
            <a:r>
              <a:rPr lang="en-US" sz="2400" dirty="0" smtClean="0"/>
              <a:t> [1] proposed </a:t>
            </a:r>
            <a:r>
              <a:rPr lang="en-US" sz="2400" i="1" dirty="0" smtClean="0"/>
              <a:t>Belief, Desire, Intention</a:t>
            </a:r>
            <a:r>
              <a:rPr lang="en-US" sz="2400" dirty="0" smtClean="0"/>
              <a:t> (BDI) model based on belief, desire and intention as </a:t>
            </a:r>
            <a:r>
              <a:rPr lang="en-US" sz="2400" b="1" i="1" dirty="0" smtClean="0"/>
              <a:t>mental states</a:t>
            </a:r>
            <a:r>
              <a:rPr lang="en-US" sz="2400" b="1" dirty="0" smtClean="0"/>
              <a:t>.</a:t>
            </a:r>
            <a:endParaRPr lang="en-US" sz="2400" dirty="0" smtClean="0"/>
          </a:p>
          <a:p>
            <a:pPr eaLnBrk="1" hangingPunct="1">
              <a:lnSpc>
                <a:spcPct val="90000"/>
              </a:lnSpc>
              <a:spcAft>
                <a:spcPts val="1200"/>
              </a:spcAft>
            </a:pPr>
            <a:r>
              <a:rPr lang="en-US" sz="2400" dirty="0" smtClean="0"/>
              <a:t>BDI models of agents have been widely researched by </a:t>
            </a:r>
            <a:r>
              <a:rPr lang="en-US" sz="2400" b="1" i="1" dirty="0" smtClean="0"/>
              <a:t>AI researchers</a:t>
            </a:r>
            <a:r>
              <a:rPr lang="en-US" sz="2400" dirty="0" smtClean="0"/>
              <a:t>.</a:t>
            </a:r>
          </a:p>
          <a:p>
            <a:pPr eaLnBrk="1" hangingPunct="1">
              <a:lnSpc>
                <a:spcPct val="90000"/>
              </a:lnSpc>
              <a:spcAft>
                <a:spcPts val="1200"/>
              </a:spcAft>
            </a:pPr>
            <a:r>
              <a:rPr lang="en-US" sz="2400" dirty="0" smtClean="0"/>
              <a:t>The purpose of these models is to </a:t>
            </a:r>
            <a:r>
              <a:rPr lang="en-US" sz="2400" b="1" i="1" dirty="0" smtClean="0"/>
              <a:t>characterize agents </a:t>
            </a:r>
            <a:r>
              <a:rPr lang="en-US" sz="2400" dirty="0" smtClean="0"/>
              <a:t>using anthropomorphic notions, such as mental states and actions.</a:t>
            </a:r>
          </a:p>
          <a:p>
            <a:pPr eaLnBrk="1" hangingPunct="1">
              <a:lnSpc>
                <a:spcPct val="90000"/>
              </a:lnSpc>
              <a:spcAft>
                <a:spcPts val="1200"/>
              </a:spcAft>
            </a:pPr>
            <a:r>
              <a:rPr lang="en-US" sz="2400" b="1" i="1" dirty="0" smtClean="0"/>
              <a:t>formally defined </a:t>
            </a:r>
            <a:r>
              <a:rPr lang="en-US" sz="2400" dirty="0" smtClean="0"/>
              <a:t>using logical frameworks that allow theorists to analyze, specify and verify rational agents [6].</a:t>
            </a:r>
          </a:p>
        </p:txBody>
      </p:sp>
      <p:sp>
        <p:nvSpPr>
          <p:cNvPr id="5" name="Date Placeholder 3"/>
          <p:cNvSpPr>
            <a:spLocks noGrp="1"/>
          </p:cNvSpPr>
          <p:nvPr>
            <p:ph type="dt" sz="half" idx="10"/>
          </p:nvPr>
        </p:nvSpPr>
        <p:spPr/>
        <p:txBody>
          <a:bodyPr/>
          <a:lstStyle/>
          <a:p>
            <a:pPr>
              <a:defRPr/>
            </a:pPr>
            <a:fld id="{A7737845-7113-4CE3-B43F-89BBCA431D3D}" type="datetime1">
              <a:rPr lang="en-US"/>
              <a:pPr>
                <a:defRPr/>
              </a:pPr>
              <a:t>12/11/2008</a:t>
            </a:fld>
            <a:endParaRPr lang="en-US" dirty="0"/>
          </a:p>
        </p:txBody>
      </p:sp>
      <p:sp>
        <p:nvSpPr>
          <p:cNvPr id="6" name="Slide Number Placeholder 5"/>
          <p:cNvSpPr>
            <a:spLocks noGrp="1"/>
          </p:cNvSpPr>
          <p:nvPr>
            <p:ph type="sldNum" sz="quarter" idx="12"/>
          </p:nvPr>
        </p:nvSpPr>
        <p:spPr/>
        <p:txBody>
          <a:bodyPr/>
          <a:lstStyle/>
          <a:p>
            <a:pPr>
              <a:defRPr/>
            </a:pPr>
            <a:fld id="{12B2CBD3-4E1C-432D-B803-63F06A880FD4}" type="slidenum">
              <a:rPr lang="en-US"/>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304800"/>
            <a:ext cx="8229600" cy="1143000"/>
          </a:xfrm>
        </p:spPr>
        <p:txBody>
          <a:bodyPr/>
          <a:lstStyle/>
          <a:p>
            <a:pPr eaLnBrk="1" hangingPunct="1"/>
            <a:r>
              <a:rPr lang="en-US" smtClean="0">
                <a:solidFill>
                  <a:srgbClr val="FF3399"/>
                </a:solidFill>
              </a:rPr>
              <a:t>BDI </a:t>
            </a:r>
            <a:r>
              <a:rPr lang="en-US" smtClean="0"/>
              <a:t>Logic</a:t>
            </a:r>
          </a:p>
        </p:txBody>
      </p:sp>
      <p:sp>
        <p:nvSpPr>
          <p:cNvPr id="5" name="Date Placeholder 3"/>
          <p:cNvSpPr>
            <a:spLocks noGrp="1"/>
          </p:cNvSpPr>
          <p:nvPr>
            <p:ph type="dt" sz="half" idx="10"/>
          </p:nvPr>
        </p:nvSpPr>
        <p:spPr/>
        <p:txBody>
          <a:bodyPr/>
          <a:lstStyle/>
          <a:p>
            <a:pPr>
              <a:defRPr/>
            </a:pPr>
            <a:fld id="{A7737845-7113-4CE3-B43F-89BBCA431D3D}" type="datetime1">
              <a:rPr lang="en-US" sz="800"/>
              <a:pPr>
                <a:defRPr/>
              </a:pPr>
              <a:t>12/11/2008</a:t>
            </a:fld>
            <a:endParaRPr lang="en-US" sz="800"/>
          </a:p>
        </p:txBody>
      </p:sp>
      <p:sp>
        <p:nvSpPr>
          <p:cNvPr id="6" name="Slide Number Placeholder 5"/>
          <p:cNvSpPr>
            <a:spLocks noGrp="1"/>
          </p:cNvSpPr>
          <p:nvPr>
            <p:ph type="sldNum" sz="quarter" idx="12"/>
          </p:nvPr>
        </p:nvSpPr>
        <p:spPr/>
        <p:txBody>
          <a:bodyPr/>
          <a:lstStyle/>
          <a:p>
            <a:pPr>
              <a:defRPr/>
            </a:pPr>
            <a:fld id="{2D7BE644-BD29-4772-AA98-23AC1DBF4B44}" type="slidenum">
              <a:rPr lang="en-US" sz="800"/>
              <a:pPr>
                <a:defRPr/>
              </a:pPr>
              <a:t>31</a:t>
            </a:fld>
            <a:endParaRPr lang="en-US" sz="800"/>
          </a:p>
        </p:txBody>
      </p:sp>
      <p:sp>
        <p:nvSpPr>
          <p:cNvPr id="131" name="Slide Number Placeholder 4"/>
          <p:cNvSpPr txBox="1">
            <a:spLocks/>
          </p:cNvSpPr>
          <p:nvPr/>
        </p:nvSpPr>
        <p:spPr bwMode="auto">
          <a:xfrm>
            <a:off x="6869113" y="5983288"/>
            <a:ext cx="2133600" cy="287337"/>
          </a:xfrm>
          <a:prstGeom prst="rect">
            <a:avLst/>
          </a:prstGeom>
          <a:noFill/>
          <a:ln w="9525">
            <a:noFill/>
            <a:miter lim="800000"/>
            <a:headEnd/>
            <a:tailEnd/>
          </a:ln>
          <a:effectLst/>
        </p:spPr>
        <p:txBody>
          <a:bodyPr/>
          <a:lstStyle/>
          <a:p>
            <a:pPr>
              <a:defRPr/>
            </a:pPr>
            <a:fld id="{3AA0D43D-9A7C-4C99-87F3-849ED8EC0A60}" type="slidenum">
              <a:rPr lang="en-US" altLang="ja-JP" sz="800">
                <a:effectLst>
                  <a:outerShdw blurRad="38100" dist="38100" dir="2700000" algn="tl">
                    <a:srgbClr val="000000"/>
                  </a:outerShdw>
                </a:effectLst>
                <a:cs typeface="Arial" charset="0"/>
              </a:rPr>
              <a:pPr>
                <a:defRPr/>
              </a:pPr>
              <a:t>31</a:t>
            </a:fld>
            <a:endParaRPr lang="en-US" altLang="ja-JP" sz="800">
              <a:effectLst>
                <a:outerShdw blurRad="38100" dist="38100" dir="2700000" algn="tl">
                  <a:srgbClr val="000000"/>
                </a:outerShdw>
              </a:effectLst>
              <a:cs typeface="Arial" charset="0"/>
            </a:endParaRPr>
          </a:p>
        </p:txBody>
      </p:sp>
      <p:sp>
        <p:nvSpPr>
          <p:cNvPr id="132" name="Rectangle 5"/>
          <p:cNvSpPr txBox="1">
            <a:spLocks noChangeArrowheads="1"/>
          </p:cNvSpPr>
          <p:nvPr/>
        </p:nvSpPr>
        <p:spPr bwMode="auto">
          <a:xfrm>
            <a:off x="457200" y="1241425"/>
            <a:ext cx="8362950" cy="1249363"/>
          </a:xfrm>
          <a:prstGeom prst="rect">
            <a:avLst/>
          </a:prstGeom>
          <a:noFill/>
          <a:ln w="9525">
            <a:noFill/>
            <a:miter lim="800000"/>
            <a:headEnd/>
            <a:tailEnd/>
          </a:ln>
          <a:effectLst/>
        </p:spPr>
        <p:txBody>
          <a:bodyPr>
            <a:spAutoFit/>
          </a:bodyPr>
          <a:lstStyle/>
          <a:p>
            <a:pPr marL="381000" indent="-381000">
              <a:spcBef>
                <a:spcPct val="20000"/>
              </a:spcBef>
              <a:buClr>
                <a:schemeClr val="hlink"/>
              </a:buClr>
              <a:buSzPct val="60000"/>
              <a:buFont typeface="Wingdings" pitchFamily="2" charset="2"/>
              <a:buBlip>
                <a:blip r:embed="rId3"/>
              </a:buBlip>
              <a:defRPr/>
            </a:pPr>
            <a:r>
              <a:rPr lang="en-US" altLang="ja-JP" sz="2800" kern="0" dirty="0">
                <a:effectLst>
                  <a:outerShdw blurRad="38100" dist="38100" dir="2700000" algn="tl">
                    <a:srgbClr val="000000"/>
                  </a:outerShdw>
                </a:effectLst>
                <a:latin typeface="+mn-lt"/>
                <a:cs typeface="+mn-cs"/>
              </a:rPr>
              <a:t>BDI logic?</a:t>
            </a:r>
          </a:p>
          <a:p>
            <a:pPr marL="800100" lvl="1" indent="-342900">
              <a:buClr>
                <a:schemeClr val="tx1"/>
              </a:buClr>
              <a:buFontTx/>
              <a:buChar char="•"/>
              <a:defRPr/>
            </a:pPr>
            <a:r>
              <a:rPr lang="en-US" altLang="ja-JP" sz="2400" kern="0" dirty="0">
                <a:effectLst>
                  <a:outerShdw blurRad="38100" dist="38100" dir="2700000" algn="tl">
                    <a:srgbClr val="000000"/>
                  </a:outerShdw>
                </a:effectLst>
                <a:latin typeface="+mn-lt"/>
                <a:cs typeface="+mn-cs"/>
              </a:rPr>
              <a:t>Belief, Desire, Intention</a:t>
            </a:r>
          </a:p>
          <a:p>
            <a:pPr marL="800100" lvl="1" indent="-342900">
              <a:buClr>
                <a:schemeClr val="tx1"/>
              </a:buClr>
              <a:buFontTx/>
              <a:buChar char="•"/>
              <a:defRPr/>
            </a:pPr>
            <a:r>
              <a:rPr lang="en-US" altLang="ja-JP" sz="2400" kern="0" dirty="0">
                <a:effectLst>
                  <a:outerShdw blurRad="38100" dist="38100" dir="2700000" algn="tl">
                    <a:srgbClr val="000000"/>
                  </a:outerShdw>
                </a:effectLst>
                <a:latin typeface="+mn-lt"/>
                <a:cs typeface="+mn-cs"/>
              </a:rPr>
              <a:t>Logic formalism for agent planning</a:t>
            </a:r>
          </a:p>
        </p:txBody>
      </p:sp>
      <p:sp>
        <p:nvSpPr>
          <p:cNvPr id="12295" name="AutoShape 6"/>
          <p:cNvSpPr>
            <a:spLocks noChangeArrowheads="1"/>
          </p:cNvSpPr>
          <p:nvPr/>
        </p:nvSpPr>
        <p:spPr bwMode="auto">
          <a:xfrm>
            <a:off x="914400" y="3167063"/>
            <a:ext cx="1776413" cy="642937"/>
          </a:xfrm>
          <a:prstGeom prst="roundRect">
            <a:avLst>
              <a:gd name="adj" fmla="val 16667"/>
            </a:avLst>
          </a:prstGeom>
          <a:noFill/>
          <a:ln w="9525" algn="ctr">
            <a:solidFill>
              <a:schemeClr val="tx1"/>
            </a:solidFill>
            <a:round/>
            <a:headEnd/>
            <a:tailEnd/>
          </a:ln>
        </p:spPr>
        <p:txBody>
          <a:bodyPr wrap="none" anchor="ctr"/>
          <a:lstStyle/>
          <a:p>
            <a:r>
              <a:rPr lang="en-US" altLang="ja-JP" sz="1400">
                <a:cs typeface="HGｺﾞｼｯｸM"/>
              </a:rPr>
              <a:t>BDI model</a:t>
            </a:r>
          </a:p>
          <a:p>
            <a:pPr>
              <a:spcBef>
                <a:spcPct val="20000"/>
              </a:spcBef>
            </a:pPr>
            <a:r>
              <a:rPr lang="en-US" altLang="ja-JP" sz="1400">
                <a:cs typeface="HGｺﾞｼｯｸM"/>
              </a:rPr>
              <a:t>(M. Bratman ‘87)</a:t>
            </a:r>
          </a:p>
        </p:txBody>
      </p:sp>
      <p:sp>
        <p:nvSpPr>
          <p:cNvPr id="12296" name="Line 8"/>
          <p:cNvSpPr>
            <a:spLocks noChangeShapeType="1"/>
          </p:cNvSpPr>
          <p:nvPr/>
        </p:nvSpPr>
        <p:spPr bwMode="auto">
          <a:xfrm>
            <a:off x="1900238" y="3854450"/>
            <a:ext cx="0" cy="431800"/>
          </a:xfrm>
          <a:prstGeom prst="line">
            <a:avLst/>
          </a:prstGeom>
          <a:noFill/>
          <a:ln w="9525">
            <a:solidFill>
              <a:schemeClr val="tx1"/>
            </a:solidFill>
            <a:round/>
            <a:headEnd type="triangle" w="med" len="med"/>
            <a:tailEnd type="triangle" w="med" len="med"/>
          </a:ln>
        </p:spPr>
        <p:txBody>
          <a:bodyPr/>
          <a:lstStyle/>
          <a:p>
            <a:endParaRPr lang="en-US"/>
          </a:p>
        </p:txBody>
      </p:sp>
      <p:sp>
        <p:nvSpPr>
          <p:cNvPr id="12297" name="AutoShape 9"/>
          <p:cNvSpPr>
            <a:spLocks noChangeArrowheads="1"/>
          </p:cNvSpPr>
          <p:nvPr/>
        </p:nvSpPr>
        <p:spPr bwMode="auto">
          <a:xfrm>
            <a:off x="457200" y="4640263"/>
            <a:ext cx="2438400" cy="998537"/>
          </a:xfrm>
          <a:prstGeom prst="roundRect">
            <a:avLst>
              <a:gd name="adj" fmla="val 16667"/>
            </a:avLst>
          </a:prstGeom>
          <a:noFill/>
          <a:ln w="9525" algn="ctr">
            <a:solidFill>
              <a:schemeClr val="tx1"/>
            </a:solidFill>
            <a:round/>
            <a:headEnd/>
            <a:tailEnd/>
          </a:ln>
        </p:spPr>
        <p:txBody>
          <a:bodyPr anchor="ctr"/>
          <a:lstStyle/>
          <a:p>
            <a:r>
              <a:rPr lang="en-US" altLang="ja-JP" sz="1400">
                <a:cs typeface="HGｺﾞｼｯｸM"/>
              </a:rPr>
              <a:t>Belief and Desire with decision</a:t>
            </a:r>
          </a:p>
          <a:p>
            <a:pPr>
              <a:spcBef>
                <a:spcPct val="20000"/>
              </a:spcBef>
            </a:pPr>
            <a:r>
              <a:rPr lang="en-US" altLang="ja-JP" sz="1400">
                <a:cs typeface="HGｺﾞｼｯｸM"/>
              </a:rPr>
              <a:t>(Other Philosophers)</a:t>
            </a:r>
          </a:p>
        </p:txBody>
      </p:sp>
      <p:sp>
        <p:nvSpPr>
          <p:cNvPr id="12298" name="Text Box 11"/>
          <p:cNvSpPr txBox="1">
            <a:spLocks noChangeArrowheads="1"/>
          </p:cNvSpPr>
          <p:nvPr/>
        </p:nvSpPr>
        <p:spPr bwMode="auto">
          <a:xfrm>
            <a:off x="1179513" y="5964238"/>
            <a:ext cx="1512887" cy="276225"/>
          </a:xfrm>
          <a:prstGeom prst="rect">
            <a:avLst/>
          </a:prstGeom>
          <a:noFill/>
          <a:ln w="9525" algn="ctr">
            <a:noFill/>
            <a:miter lim="800000"/>
            <a:headEnd/>
            <a:tailEnd/>
          </a:ln>
        </p:spPr>
        <p:txBody>
          <a:bodyPr>
            <a:spAutoFit/>
          </a:bodyPr>
          <a:lstStyle/>
          <a:p>
            <a:r>
              <a:rPr lang="en-US" altLang="ja-JP" sz="1200">
                <a:cs typeface="HGｺﾞｼｯｸM"/>
              </a:rPr>
              <a:t>In </a:t>
            </a:r>
            <a:r>
              <a:rPr lang="en-US" altLang="ja-JP" sz="1200" b="1">
                <a:cs typeface="HGｺﾞｼｯｸM"/>
              </a:rPr>
              <a:t>Philosophy</a:t>
            </a:r>
          </a:p>
        </p:txBody>
      </p:sp>
      <p:sp>
        <p:nvSpPr>
          <p:cNvPr id="12299" name="Line 12"/>
          <p:cNvSpPr>
            <a:spLocks noChangeShapeType="1"/>
          </p:cNvSpPr>
          <p:nvPr/>
        </p:nvSpPr>
        <p:spPr bwMode="auto">
          <a:xfrm>
            <a:off x="2987675" y="2670175"/>
            <a:ext cx="0" cy="3673475"/>
          </a:xfrm>
          <a:prstGeom prst="line">
            <a:avLst/>
          </a:prstGeom>
          <a:noFill/>
          <a:ln w="9525">
            <a:solidFill>
              <a:srgbClr val="808080"/>
            </a:solidFill>
            <a:round/>
            <a:headEnd/>
            <a:tailEnd/>
          </a:ln>
        </p:spPr>
        <p:txBody>
          <a:bodyPr/>
          <a:lstStyle/>
          <a:p>
            <a:endParaRPr lang="en-US"/>
          </a:p>
        </p:txBody>
      </p:sp>
      <p:sp>
        <p:nvSpPr>
          <p:cNvPr id="12300" name="Text Box 15"/>
          <p:cNvSpPr txBox="1">
            <a:spLocks noChangeArrowheads="1"/>
          </p:cNvSpPr>
          <p:nvPr/>
        </p:nvSpPr>
        <p:spPr bwMode="auto">
          <a:xfrm>
            <a:off x="3195638" y="5838825"/>
            <a:ext cx="2376487" cy="461963"/>
          </a:xfrm>
          <a:prstGeom prst="rect">
            <a:avLst/>
          </a:prstGeom>
          <a:noFill/>
          <a:ln w="9525" algn="ctr">
            <a:noFill/>
            <a:miter lim="800000"/>
            <a:headEnd/>
            <a:tailEnd/>
          </a:ln>
        </p:spPr>
        <p:txBody>
          <a:bodyPr>
            <a:spAutoFit/>
          </a:bodyPr>
          <a:lstStyle/>
          <a:p>
            <a:r>
              <a:rPr lang="en-US" altLang="ja-JP" sz="1200">
                <a:cs typeface="HGｺﾞｼｯｸM"/>
              </a:rPr>
              <a:t>In </a:t>
            </a:r>
            <a:r>
              <a:rPr lang="en-US" altLang="ja-JP" sz="1200" b="1">
                <a:cs typeface="HGｺﾞｼｯｸM"/>
              </a:rPr>
              <a:t>AI</a:t>
            </a:r>
          </a:p>
          <a:p>
            <a:r>
              <a:rPr lang="en-US" altLang="ja-JP" sz="1200">
                <a:cs typeface="HGｺﾞｼｯｸM"/>
              </a:rPr>
              <a:t>(Agent Planning)</a:t>
            </a:r>
          </a:p>
        </p:txBody>
      </p:sp>
      <p:sp>
        <p:nvSpPr>
          <p:cNvPr id="12301" name="Line 16"/>
          <p:cNvSpPr>
            <a:spLocks noChangeShapeType="1"/>
          </p:cNvSpPr>
          <p:nvPr/>
        </p:nvSpPr>
        <p:spPr bwMode="auto">
          <a:xfrm>
            <a:off x="5964238" y="2670175"/>
            <a:ext cx="0" cy="3673475"/>
          </a:xfrm>
          <a:prstGeom prst="line">
            <a:avLst/>
          </a:prstGeom>
          <a:noFill/>
          <a:ln w="9525">
            <a:solidFill>
              <a:srgbClr val="808080"/>
            </a:solidFill>
            <a:round/>
            <a:headEnd/>
            <a:tailEnd/>
          </a:ln>
        </p:spPr>
        <p:txBody>
          <a:bodyPr/>
          <a:lstStyle/>
          <a:p>
            <a:endParaRPr lang="en-US"/>
          </a:p>
        </p:txBody>
      </p:sp>
      <p:sp>
        <p:nvSpPr>
          <p:cNvPr id="12302" name="AutoShape 18"/>
          <p:cNvSpPr>
            <a:spLocks noChangeArrowheads="1"/>
          </p:cNvSpPr>
          <p:nvPr/>
        </p:nvSpPr>
        <p:spPr bwMode="auto">
          <a:xfrm>
            <a:off x="3179763" y="3814763"/>
            <a:ext cx="2600325" cy="647700"/>
          </a:xfrm>
          <a:prstGeom prst="roundRect">
            <a:avLst>
              <a:gd name="adj" fmla="val 16667"/>
            </a:avLst>
          </a:prstGeom>
          <a:noFill/>
          <a:ln w="9525" algn="ctr">
            <a:solidFill>
              <a:schemeClr val="tx1"/>
            </a:solidFill>
            <a:round/>
            <a:headEnd/>
            <a:tailEnd/>
          </a:ln>
        </p:spPr>
        <p:txBody>
          <a:bodyPr anchor="ctr"/>
          <a:lstStyle/>
          <a:p>
            <a:r>
              <a:rPr lang="en-US" altLang="ja-JP" sz="1400">
                <a:solidFill>
                  <a:srgbClr val="DE005A"/>
                </a:solidFill>
                <a:cs typeface="HGｺﾞｼｯｸM"/>
              </a:rPr>
              <a:t>BDI logic</a:t>
            </a:r>
          </a:p>
          <a:p>
            <a:pPr>
              <a:spcBef>
                <a:spcPct val="20000"/>
              </a:spcBef>
            </a:pPr>
            <a:r>
              <a:rPr lang="en-US" altLang="ja-JP" sz="1100">
                <a:cs typeface="HGｺﾞｼｯｸM"/>
              </a:rPr>
              <a:t>(A. Rao and M. Georogeff ’91)</a:t>
            </a:r>
            <a:endParaRPr lang="en-US" sz="1400"/>
          </a:p>
        </p:txBody>
      </p:sp>
      <p:sp>
        <p:nvSpPr>
          <p:cNvPr id="12303" name="Line 20"/>
          <p:cNvSpPr>
            <a:spLocks noChangeShapeType="1"/>
          </p:cNvSpPr>
          <p:nvPr/>
        </p:nvSpPr>
        <p:spPr bwMode="auto">
          <a:xfrm>
            <a:off x="2692400" y="3527425"/>
            <a:ext cx="431800" cy="504825"/>
          </a:xfrm>
          <a:prstGeom prst="line">
            <a:avLst/>
          </a:prstGeom>
          <a:noFill/>
          <a:ln w="9525">
            <a:solidFill>
              <a:schemeClr val="tx1"/>
            </a:solidFill>
            <a:round/>
            <a:headEnd/>
            <a:tailEnd type="triangle" w="med" len="med"/>
          </a:ln>
        </p:spPr>
        <p:txBody>
          <a:bodyPr lIns="90000" tIns="46800" rIns="90000" bIns="46800">
            <a:spAutoFit/>
          </a:bodyPr>
          <a:lstStyle/>
          <a:p>
            <a:endParaRPr lang="en-US"/>
          </a:p>
        </p:txBody>
      </p:sp>
      <p:sp>
        <p:nvSpPr>
          <p:cNvPr id="12304" name="Line 21"/>
          <p:cNvSpPr>
            <a:spLocks noChangeShapeType="1"/>
          </p:cNvSpPr>
          <p:nvPr/>
        </p:nvSpPr>
        <p:spPr bwMode="auto">
          <a:xfrm>
            <a:off x="3657600" y="3376613"/>
            <a:ext cx="0" cy="433387"/>
          </a:xfrm>
          <a:prstGeom prst="line">
            <a:avLst/>
          </a:prstGeom>
          <a:noFill/>
          <a:ln w="9525">
            <a:solidFill>
              <a:schemeClr val="tx1"/>
            </a:solidFill>
            <a:round/>
            <a:headEnd/>
            <a:tailEnd type="triangle" w="med" len="med"/>
          </a:ln>
        </p:spPr>
        <p:txBody>
          <a:bodyPr lIns="90000" tIns="46800" rIns="90000" bIns="46800">
            <a:spAutoFit/>
          </a:bodyPr>
          <a:lstStyle/>
          <a:p>
            <a:endParaRPr lang="en-US"/>
          </a:p>
        </p:txBody>
      </p:sp>
      <p:sp>
        <p:nvSpPr>
          <p:cNvPr id="12305" name="Text Box 22"/>
          <p:cNvSpPr txBox="1">
            <a:spLocks noChangeArrowheads="1"/>
          </p:cNvSpPr>
          <p:nvPr/>
        </p:nvSpPr>
        <p:spPr bwMode="auto">
          <a:xfrm>
            <a:off x="3708400" y="3351213"/>
            <a:ext cx="2087563" cy="525462"/>
          </a:xfrm>
          <a:prstGeom prst="rect">
            <a:avLst/>
          </a:prstGeom>
          <a:noFill/>
          <a:ln w="9525" algn="ctr">
            <a:noFill/>
            <a:miter lim="800000"/>
            <a:headEnd/>
            <a:tailEnd/>
          </a:ln>
        </p:spPr>
        <p:txBody>
          <a:bodyPr lIns="90000" tIns="46800" rIns="90000" bIns="46800">
            <a:spAutoFit/>
          </a:bodyPr>
          <a:lstStyle/>
          <a:p>
            <a:r>
              <a:rPr lang="en-US" altLang="ja-JP" sz="1400">
                <a:cs typeface="HGｺﾞｼｯｸM"/>
              </a:rPr>
              <a:t>applied Temporal Logic.</a:t>
            </a:r>
          </a:p>
        </p:txBody>
      </p:sp>
      <p:sp>
        <p:nvSpPr>
          <p:cNvPr id="12306" name="Text Box 23"/>
          <p:cNvSpPr txBox="1">
            <a:spLocks noChangeArrowheads="1"/>
          </p:cNvSpPr>
          <p:nvPr/>
        </p:nvSpPr>
        <p:spPr bwMode="auto">
          <a:xfrm>
            <a:off x="685800" y="4225925"/>
            <a:ext cx="2514600" cy="309563"/>
          </a:xfrm>
          <a:prstGeom prst="rect">
            <a:avLst/>
          </a:prstGeom>
          <a:noFill/>
          <a:ln w="9525" algn="ctr">
            <a:noFill/>
            <a:miter lim="800000"/>
            <a:headEnd/>
            <a:tailEnd/>
          </a:ln>
        </p:spPr>
        <p:txBody>
          <a:bodyPr lIns="90000" tIns="46800" rIns="90000" bIns="46800">
            <a:spAutoFit/>
          </a:bodyPr>
          <a:lstStyle/>
          <a:p>
            <a:r>
              <a:rPr lang="en-US" altLang="ja-JP" sz="1400">
                <a:cs typeface="HGｺﾞｼｯｸM"/>
              </a:rPr>
              <a:t>Much controversy exists</a:t>
            </a:r>
            <a:r>
              <a:rPr lang="en-US" altLang="ja-JP" sz="1400" b="1">
                <a:cs typeface="HGｺﾞｼｯｸM"/>
              </a:rPr>
              <a:t> </a:t>
            </a:r>
          </a:p>
        </p:txBody>
      </p:sp>
      <p:sp>
        <p:nvSpPr>
          <p:cNvPr id="12307" name="Line 24"/>
          <p:cNvSpPr>
            <a:spLocks noChangeShapeType="1"/>
          </p:cNvSpPr>
          <p:nvPr/>
        </p:nvSpPr>
        <p:spPr bwMode="auto">
          <a:xfrm flipV="1">
            <a:off x="2692400" y="2951163"/>
            <a:ext cx="431800" cy="504825"/>
          </a:xfrm>
          <a:prstGeom prst="line">
            <a:avLst/>
          </a:prstGeom>
          <a:noFill/>
          <a:ln w="9525">
            <a:solidFill>
              <a:schemeClr val="tx1"/>
            </a:solidFill>
            <a:round/>
            <a:headEnd/>
            <a:tailEnd type="triangle" w="med" len="med"/>
          </a:ln>
        </p:spPr>
        <p:txBody>
          <a:bodyPr lIns="90000" tIns="46800" rIns="90000" bIns="46800">
            <a:spAutoFit/>
          </a:bodyPr>
          <a:lstStyle/>
          <a:p>
            <a:endParaRPr lang="en-US"/>
          </a:p>
        </p:txBody>
      </p:sp>
      <p:sp>
        <p:nvSpPr>
          <p:cNvPr id="12308" name="AutoShape 26"/>
          <p:cNvSpPr>
            <a:spLocks noChangeArrowheads="1"/>
          </p:cNvSpPr>
          <p:nvPr/>
        </p:nvSpPr>
        <p:spPr bwMode="auto">
          <a:xfrm>
            <a:off x="3179763" y="5257800"/>
            <a:ext cx="2600325" cy="533400"/>
          </a:xfrm>
          <a:prstGeom prst="roundRect">
            <a:avLst>
              <a:gd name="adj" fmla="val 16667"/>
            </a:avLst>
          </a:prstGeom>
          <a:noFill/>
          <a:ln w="9525" algn="ctr">
            <a:solidFill>
              <a:schemeClr val="tx1"/>
            </a:solidFill>
            <a:round/>
            <a:headEnd/>
            <a:tailEnd/>
          </a:ln>
        </p:spPr>
        <p:txBody>
          <a:bodyPr anchor="ctr"/>
          <a:lstStyle/>
          <a:p>
            <a:r>
              <a:rPr lang="en-US" altLang="ja-JP" sz="1400">
                <a:cs typeface="HGｺﾞｼｯｸM"/>
              </a:rPr>
              <a:t>X-BDI(M. Mora et al. ’99)</a:t>
            </a:r>
          </a:p>
          <a:p>
            <a:r>
              <a:rPr lang="en-US" sz="1400"/>
              <a:t>AgentSpeak (Rao ‘96)</a:t>
            </a:r>
          </a:p>
        </p:txBody>
      </p:sp>
      <p:sp>
        <p:nvSpPr>
          <p:cNvPr id="12309" name="Line 28"/>
          <p:cNvSpPr>
            <a:spLocks noChangeShapeType="1"/>
          </p:cNvSpPr>
          <p:nvPr/>
        </p:nvSpPr>
        <p:spPr bwMode="auto">
          <a:xfrm>
            <a:off x="3668713" y="4518025"/>
            <a:ext cx="0" cy="433388"/>
          </a:xfrm>
          <a:prstGeom prst="line">
            <a:avLst/>
          </a:prstGeom>
          <a:noFill/>
          <a:ln w="9525">
            <a:solidFill>
              <a:schemeClr val="tx1"/>
            </a:solidFill>
            <a:round/>
            <a:headEnd/>
            <a:tailEnd type="triangle" w="med" len="med"/>
          </a:ln>
        </p:spPr>
        <p:txBody>
          <a:bodyPr lIns="90000" tIns="46800" rIns="90000" bIns="46800">
            <a:spAutoFit/>
          </a:bodyPr>
          <a:lstStyle/>
          <a:p>
            <a:endParaRPr lang="en-US"/>
          </a:p>
        </p:txBody>
      </p:sp>
      <p:sp>
        <p:nvSpPr>
          <p:cNvPr id="12310" name="Text Box 29"/>
          <p:cNvSpPr txBox="1">
            <a:spLocks noChangeArrowheads="1"/>
          </p:cNvSpPr>
          <p:nvPr/>
        </p:nvSpPr>
        <p:spPr bwMode="auto">
          <a:xfrm>
            <a:off x="3716338" y="4495800"/>
            <a:ext cx="2287587" cy="741363"/>
          </a:xfrm>
          <a:prstGeom prst="rect">
            <a:avLst/>
          </a:prstGeom>
          <a:noFill/>
          <a:ln w="9525" algn="ctr">
            <a:noFill/>
            <a:miter lim="800000"/>
            <a:headEnd/>
            <a:tailEnd/>
          </a:ln>
        </p:spPr>
        <p:txBody>
          <a:bodyPr lIns="90000" tIns="46800" rIns="90000" bIns="46800">
            <a:spAutoFit/>
          </a:bodyPr>
          <a:lstStyle/>
          <a:p>
            <a:r>
              <a:rPr lang="en-US" altLang="ja-JP" sz="1400">
                <a:cs typeface="HGｺﾞｼｯｸM"/>
              </a:rPr>
              <a:t>installed Explicit Negation</a:t>
            </a:r>
          </a:p>
          <a:p>
            <a:r>
              <a:rPr lang="en-US" altLang="ja-JP" sz="1400">
                <a:cs typeface="HGｺﾞｼｯｸM"/>
              </a:rPr>
              <a:t>improved the BDI logic</a:t>
            </a:r>
          </a:p>
        </p:txBody>
      </p:sp>
      <p:sp>
        <p:nvSpPr>
          <p:cNvPr id="12311" name="Text Box 30"/>
          <p:cNvSpPr txBox="1">
            <a:spLocks noChangeArrowheads="1"/>
          </p:cNvSpPr>
          <p:nvPr/>
        </p:nvSpPr>
        <p:spPr bwMode="auto">
          <a:xfrm>
            <a:off x="6075363" y="5983288"/>
            <a:ext cx="2592387" cy="276225"/>
          </a:xfrm>
          <a:prstGeom prst="rect">
            <a:avLst/>
          </a:prstGeom>
          <a:noFill/>
          <a:ln w="9525" algn="ctr">
            <a:noFill/>
            <a:miter lim="800000"/>
            <a:headEnd/>
            <a:tailEnd/>
          </a:ln>
        </p:spPr>
        <p:txBody>
          <a:bodyPr>
            <a:spAutoFit/>
          </a:bodyPr>
          <a:lstStyle/>
          <a:p>
            <a:r>
              <a:rPr lang="en-US" altLang="ja-JP" sz="1200">
                <a:cs typeface="HGｺﾞｼｯｸM"/>
              </a:rPr>
              <a:t>In </a:t>
            </a:r>
            <a:r>
              <a:rPr lang="en-US" altLang="ja-JP" sz="1200" b="1">
                <a:cs typeface="HGｺﾞｼｯｸM"/>
              </a:rPr>
              <a:t>Pervasive Computing</a:t>
            </a:r>
          </a:p>
        </p:txBody>
      </p:sp>
      <p:sp>
        <p:nvSpPr>
          <p:cNvPr id="12312" name="AutoShape 32"/>
          <p:cNvSpPr>
            <a:spLocks noChangeArrowheads="1"/>
          </p:cNvSpPr>
          <p:nvPr/>
        </p:nvSpPr>
        <p:spPr bwMode="auto">
          <a:xfrm>
            <a:off x="6243638" y="5072063"/>
            <a:ext cx="2352675" cy="647700"/>
          </a:xfrm>
          <a:prstGeom prst="roundRect">
            <a:avLst>
              <a:gd name="adj" fmla="val 16667"/>
            </a:avLst>
          </a:prstGeom>
          <a:noFill/>
          <a:ln w="9525" algn="ctr">
            <a:solidFill>
              <a:schemeClr val="tx1"/>
            </a:solidFill>
            <a:round/>
            <a:headEnd/>
            <a:tailEnd/>
          </a:ln>
        </p:spPr>
        <p:txBody>
          <a:bodyPr anchor="ctr"/>
          <a:lstStyle/>
          <a:p>
            <a:r>
              <a:rPr lang="en-US" altLang="ja-JP" sz="1400">
                <a:cs typeface="HGｺﾞｼｯｸM"/>
              </a:rPr>
              <a:t>Inference of Human Intentions</a:t>
            </a:r>
            <a:endParaRPr lang="en-US" sz="1400"/>
          </a:p>
        </p:txBody>
      </p:sp>
      <p:sp>
        <p:nvSpPr>
          <p:cNvPr id="12313" name="AutoShape 39"/>
          <p:cNvSpPr>
            <a:spLocks noChangeArrowheads="1"/>
          </p:cNvSpPr>
          <p:nvPr/>
        </p:nvSpPr>
        <p:spPr bwMode="auto">
          <a:xfrm>
            <a:off x="5843588" y="5272088"/>
            <a:ext cx="288925" cy="615950"/>
          </a:xfrm>
          <a:prstGeom prst="rightArrow">
            <a:avLst>
              <a:gd name="adj1" fmla="val 50000"/>
              <a:gd name="adj2" fmla="val 52352"/>
            </a:avLst>
          </a:prstGeom>
          <a:solidFill>
            <a:srgbClr val="FFFFFF"/>
          </a:solidFill>
          <a:ln w="9525" algn="ctr">
            <a:solidFill>
              <a:srgbClr val="333399"/>
            </a:solidFill>
            <a:miter lim="800000"/>
            <a:headEnd/>
            <a:tailEnd/>
          </a:ln>
        </p:spPr>
        <p:txBody>
          <a:bodyPr lIns="90000" tIns="46800" rIns="90000" bIns="46800" anchor="ctr">
            <a:spAutoFit/>
          </a:bodyPr>
          <a:lstStyle/>
          <a:p>
            <a:endParaRPr lang="en-US" sz="1400"/>
          </a:p>
        </p:txBody>
      </p:sp>
      <p:sp>
        <p:nvSpPr>
          <p:cNvPr id="12314" name="Text Box 41"/>
          <p:cNvSpPr txBox="1">
            <a:spLocks noChangeArrowheads="1"/>
          </p:cNvSpPr>
          <p:nvPr/>
        </p:nvSpPr>
        <p:spPr bwMode="auto">
          <a:xfrm>
            <a:off x="6121400" y="4183063"/>
            <a:ext cx="2690813" cy="525462"/>
          </a:xfrm>
          <a:prstGeom prst="rect">
            <a:avLst/>
          </a:prstGeom>
          <a:noFill/>
          <a:ln w="9525" algn="ctr">
            <a:noFill/>
            <a:miter lim="800000"/>
            <a:headEnd/>
            <a:tailEnd/>
          </a:ln>
        </p:spPr>
        <p:txBody>
          <a:bodyPr lIns="90000" tIns="46800" rIns="90000" bIns="46800">
            <a:spAutoFit/>
          </a:bodyPr>
          <a:lstStyle/>
          <a:p>
            <a:r>
              <a:rPr lang="en-US" altLang="ja-JP" sz="1400">
                <a:cs typeface="HGｺﾞｼｯｸM"/>
              </a:rPr>
              <a:t>For a new </a:t>
            </a:r>
            <a:r>
              <a:rPr lang="en-US" altLang="ja-JP" sz="1400">
                <a:solidFill>
                  <a:srgbClr val="FF0066"/>
                </a:solidFill>
                <a:cs typeface="HGｺﾞｼｯｸM"/>
              </a:rPr>
              <a:t>evolvable</a:t>
            </a:r>
            <a:r>
              <a:rPr lang="en-US" altLang="ja-JP" sz="1400">
                <a:cs typeface="HGｺﾞｼｯｸM"/>
              </a:rPr>
              <a:t>, </a:t>
            </a:r>
            <a:r>
              <a:rPr lang="en-US" altLang="ja-JP" sz="1400">
                <a:solidFill>
                  <a:srgbClr val="FF0066"/>
                </a:solidFill>
                <a:cs typeface="HGｺﾞｼｯｸM"/>
              </a:rPr>
              <a:t>autonomous</a:t>
            </a:r>
            <a:r>
              <a:rPr lang="en-US" altLang="ja-JP" sz="1400">
                <a:cs typeface="HGｺﾞｼｯｸM"/>
              </a:rPr>
              <a:t> principle</a:t>
            </a:r>
          </a:p>
        </p:txBody>
      </p:sp>
      <p:sp>
        <p:nvSpPr>
          <p:cNvPr id="12315" name="AutoShape 9"/>
          <p:cNvSpPr>
            <a:spLocks noChangeArrowheads="1"/>
          </p:cNvSpPr>
          <p:nvPr/>
        </p:nvSpPr>
        <p:spPr bwMode="auto">
          <a:xfrm>
            <a:off x="3200400" y="2514600"/>
            <a:ext cx="2667000" cy="838200"/>
          </a:xfrm>
          <a:prstGeom prst="roundRect">
            <a:avLst>
              <a:gd name="adj" fmla="val 16667"/>
            </a:avLst>
          </a:prstGeom>
          <a:noFill/>
          <a:ln w="9525" algn="ctr">
            <a:solidFill>
              <a:schemeClr val="tx1"/>
            </a:solidFill>
            <a:round/>
            <a:headEnd/>
            <a:tailEnd/>
          </a:ln>
        </p:spPr>
        <p:txBody>
          <a:bodyPr anchor="ctr"/>
          <a:lstStyle/>
          <a:p>
            <a:r>
              <a:rPr lang="en-US" altLang="ja-JP" sz="1400">
                <a:cs typeface="HGｺﾞｼｯｸM"/>
              </a:rPr>
              <a:t>The Formalism </a:t>
            </a:r>
          </a:p>
          <a:p>
            <a:r>
              <a:rPr lang="en-US" altLang="ja-JP" sz="1200">
                <a:cs typeface="HGｺﾞｼｯｸM"/>
              </a:rPr>
              <a:t>(P. Cohen and H. Levesque ‘90)</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04800"/>
            <a:ext cx="8229600" cy="1143000"/>
          </a:xfrm>
        </p:spPr>
        <p:txBody>
          <a:bodyPr/>
          <a:lstStyle/>
          <a:p>
            <a:pPr eaLnBrk="1" hangingPunct="1"/>
            <a:r>
              <a:rPr lang="en-US" dirty="0" smtClean="0"/>
              <a:t>What is </a:t>
            </a:r>
            <a:r>
              <a:rPr lang="en-US" dirty="0" smtClean="0">
                <a:solidFill>
                  <a:srgbClr val="FF3399"/>
                </a:solidFill>
              </a:rPr>
              <a:t>BDI[2]</a:t>
            </a:r>
            <a:r>
              <a:rPr lang="en-US" dirty="0" smtClean="0"/>
              <a:t>?</a:t>
            </a:r>
          </a:p>
        </p:txBody>
      </p:sp>
      <p:sp>
        <p:nvSpPr>
          <p:cNvPr id="13315" name="Rectangle 3"/>
          <p:cNvSpPr>
            <a:spLocks noGrp="1" noChangeArrowheads="1"/>
          </p:cNvSpPr>
          <p:nvPr>
            <p:ph idx="1"/>
          </p:nvPr>
        </p:nvSpPr>
        <p:spPr/>
        <p:txBody>
          <a:bodyPr/>
          <a:lstStyle/>
          <a:p>
            <a:pPr eaLnBrk="1" hangingPunct="1">
              <a:lnSpc>
                <a:spcPct val="90000"/>
              </a:lnSpc>
            </a:pPr>
            <a:r>
              <a:rPr lang="en-US" sz="2800" b="1" smtClean="0">
                <a:solidFill>
                  <a:srgbClr val="FF3399"/>
                </a:solidFill>
              </a:rPr>
              <a:t>Beliefs:</a:t>
            </a:r>
          </a:p>
          <a:p>
            <a:pPr lvl="1" eaLnBrk="1" hangingPunct="1">
              <a:lnSpc>
                <a:spcPct val="90000"/>
              </a:lnSpc>
            </a:pPr>
            <a:r>
              <a:rPr lang="en-US" sz="2200" smtClean="0"/>
              <a:t>represent the characteristics of the environment</a:t>
            </a:r>
          </a:p>
          <a:p>
            <a:pPr lvl="1" eaLnBrk="1" hangingPunct="1">
              <a:lnSpc>
                <a:spcPct val="90000"/>
              </a:lnSpc>
            </a:pPr>
            <a:r>
              <a:rPr lang="en-US" sz="2200" smtClean="0"/>
              <a:t>are updated appropriately after each sensing action. </a:t>
            </a:r>
          </a:p>
          <a:p>
            <a:pPr lvl="1" eaLnBrk="1" hangingPunct="1">
              <a:lnSpc>
                <a:spcPct val="90000"/>
              </a:lnSpc>
            </a:pPr>
            <a:r>
              <a:rPr lang="en-CA" sz="2200" smtClean="0"/>
              <a:t>can be viewed as the </a:t>
            </a:r>
            <a:r>
              <a:rPr lang="en-CA" sz="2200" b="1" i="1" smtClean="0">
                <a:solidFill>
                  <a:schemeClr val="folHlink"/>
                </a:solidFill>
              </a:rPr>
              <a:t>informative</a:t>
            </a:r>
            <a:r>
              <a:rPr lang="en-CA" sz="2200" smtClean="0"/>
              <a:t> component of the system.</a:t>
            </a:r>
          </a:p>
          <a:p>
            <a:pPr eaLnBrk="1" hangingPunct="1">
              <a:lnSpc>
                <a:spcPct val="90000"/>
              </a:lnSpc>
            </a:pPr>
            <a:r>
              <a:rPr lang="en-CA" sz="2800" b="1" smtClean="0">
                <a:solidFill>
                  <a:srgbClr val="FF3399"/>
                </a:solidFill>
              </a:rPr>
              <a:t>Desires:</a:t>
            </a:r>
          </a:p>
          <a:p>
            <a:pPr lvl="1" eaLnBrk="1" hangingPunct="1">
              <a:lnSpc>
                <a:spcPct val="90000"/>
              </a:lnSpc>
            </a:pPr>
            <a:r>
              <a:rPr lang="en-CA" sz="2200" smtClean="0"/>
              <a:t>contain the information about the objectives to be accomplished, the priorities and payoffs associated with the various objectives</a:t>
            </a:r>
          </a:p>
          <a:p>
            <a:pPr lvl="1" eaLnBrk="1" hangingPunct="1">
              <a:lnSpc>
                <a:spcPct val="90000"/>
              </a:lnSpc>
            </a:pPr>
            <a:r>
              <a:rPr lang="en-CA" sz="2200" smtClean="0"/>
              <a:t>can be thought as representing the </a:t>
            </a:r>
            <a:r>
              <a:rPr lang="en-CA" sz="2200" b="1" i="1" smtClean="0">
                <a:solidFill>
                  <a:schemeClr val="folHlink"/>
                </a:solidFill>
              </a:rPr>
              <a:t>motivational</a:t>
            </a:r>
            <a:r>
              <a:rPr lang="en-CA" sz="2200" smtClean="0"/>
              <a:t> state of the system.</a:t>
            </a:r>
            <a:endParaRPr lang="en-US" sz="2200" smtClean="0"/>
          </a:p>
          <a:p>
            <a:pPr eaLnBrk="1" hangingPunct="1">
              <a:lnSpc>
                <a:spcPct val="90000"/>
              </a:lnSpc>
            </a:pPr>
            <a:endParaRPr lang="en-US" sz="2400" smtClean="0"/>
          </a:p>
        </p:txBody>
      </p:sp>
      <p:sp>
        <p:nvSpPr>
          <p:cNvPr id="5" name="Date Placeholder 3"/>
          <p:cNvSpPr>
            <a:spLocks noGrp="1"/>
          </p:cNvSpPr>
          <p:nvPr>
            <p:ph type="dt" sz="half" idx="10"/>
          </p:nvPr>
        </p:nvSpPr>
        <p:spPr/>
        <p:txBody>
          <a:bodyPr/>
          <a:lstStyle/>
          <a:p>
            <a:pPr>
              <a:defRPr/>
            </a:pPr>
            <a:fld id="{A7737845-7113-4CE3-B43F-89BBCA431D3D}" type="datetime1">
              <a:rPr lang="en-US"/>
              <a:pPr>
                <a:defRPr/>
              </a:pPr>
              <a:t>12/11/2008</a:t>
            </a:fld>
            <a:endParaRPr lang="en-US"/>
          </a:p>
        </p:txBody>
      </p:sp>
      <p:sp>
        <p:nvSpPr>
          <p:cNvPr id="6" name="Slide Number Placeholder 5"/>
          <p:cNvSpPr>
            <a:spLocks noGrp="1"/>
          </p:cNvSpPr>
          <p:nvPr>
            <p:ph type="sldNum" sz="quarter" idx="12"/>
          </p:nvPr>
        </p:nvSpPr>
        <p:spPr/>
        <p:txBody>
          <a:bodyPr/>
          <a:lstStyle/>
          <a:p>
            <a:pPr>
              <a:defRPr/>
            </a:pPr>
            <a:fld id="{DBC628C4-5261-48DA-9886-68DA631E9427}" type="slidenum">
              <a:rPr lang="en-US"/>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What is </a:t>
            </a:r>
            <a:r>
              <a:rPr lang="en-US" smtClean="0">
                <a:solidFill>
                  <a:srgbClr val="FF3399"/>
                </a:solidFill>
              </a:rPr>
              <a:t>BDI[2]</a:t>
            </a:r>
            <a:r>
              <a:rPr lang="en-US" smtClean="0"/>
              <a:t>?</a:t>
            </a:r>
          </a:p>
        </p:txBody>
      </p:sp>
      <p:sp>
        <p:nvSpPr>
          <p:cNvPr id="14339" name="Rectangle 3"/>
          <p:cNvSpPr>
            <a:spLocks noGrp="1" noChangeArrowheads="1"/>
          </p:cNvSpPr>
          <p:nvPr>
            <p:ph idx="1"/>
          </p:nvPr>
        </p:nvSpPr>
        <p:spPr/>
        <p:txBody>
          <a:bodyPr/>
          <a:lstStyle/>
          <a:p>
            <a:pPr eaLnBrk="1" hangingPunct="1"/>
            <a:r>
              <a:rPr lang="en-US" sz="2800" b="1" smtClean="0">
                <a:solidFill>
                  <a:srgbClr val="FF3399"/>
                </a:solidFill>
              </a:rPr>
              <a:t>Intentions:</a:t>
            </a:r>
          </a:p>
          <a:p>
            <a:pPr lvl="1" eaLnBrk="1" hangingPunct="1"/>
            <a:r>
              <a:rPr lang="en-US" sz="2200" smtClean="0"/>
              <a:t>represent the currently chosen course of action (the output of the most recent call to the selection function) </a:t>
            </a:r>
          </a:p>
          <a:p>
            <a:pPr lvl="1" eaLnBrk="1" hangingPunct="1"/>
            <a:r>
              <a:rPr lang="en-US" sz="2200" smtClean="0"/>
              <a:t>capture the </a:t>
            </a:r>
            <a:r>
              <a:rPr lang="en-US" sz="2200" i="1" smtClean="0">
                <a:solidFill>
                  <a:schemeClr val="folHlink"/>
                </a:solidFill>
              </a:rPr>
              <a:t>deliberative</a:t>
            </a:r>
            <a:r>
              <a:rPr lang="en-US" sz="2200" i="1" smtClean="0"/>
              <a:t> </a:t>
            </a:r>
            <a:r>
              <a:rPr lang="en-US" sz="2200" smtClean="0"/>
              <a:t>component of the system.</a:t>
            </a:r>
          </a:p>
          <a:p>
            <a:pPr eaLnBrk="1" hangingPunct="1"/>
            <a:r>
              <a:rPr lang="en-US" sz="2800" smtClean="0">
                <a:solidFill>
                  <a:srgbClr val="FF3399"/>
                </a:solidFill>
              </a:rPr>
              <a:t>BDI agents</a:t>
            </a:r>
            <a:r>
              <a:rPr lang="en-US" sz="2200" smtClean="0"/>
              <a:t> are systems: </a:t>
            </a:r>
          </a:p>
          <a:p>
            <a:pPr lvl="1" eaLnBrk="1" hangingPunct="1"/>
            <a:r>
              <a:rPr lang="en-US" sz="2200" smtClean="0"/>
              <a:t>situated in a changing environment</a:t>
            </a:r>
          </a:p>
          <a:p>
            <a:pPr lvl="1" eaLnBrk="1" hangingPunct="1"/>
            <a:r>
              <a:rPr lang="en-US" sz="2200" smtClean="0"/>
              <a:t>receive continuous perceptual input</a:t>
            </a:r>
          </a:p>
          <a:p>
            <a:pPr lvl="1" eaLnBrk="1" hangingPunct="1"/>
            <a:r>
              <a:rPr lang="en-US" sz="2200" smtClean="0"/>
              <a:t>take actions to affect their environment</a:t>
            </a:r>
          </a:p>
          <a:p>
            <a:pPr lvl="1" eaLnBrk="1" hangingPunct="1"/>
            <a:r>
              <a:rPr lang="en-US" sz="2200" smtClean="0"/>
              <a:t>based on their internal mental state. </a:t>
            </a:r>
          </a:p>
        </p:txBody>
      </p:sp>
      <p:sp>
        <p:nvSpPr>
          <p:cNvPr id="5" name="Date Placeholder 3"/>
          <p:cNvSpPr>
            <a:spLocks noGrp="1"/>
          </p:cNvSpPr>
          <p:nvPr>
            <p:ph type="dt" sz="half" idx="10"/>
          </p:nvPr>
        </p:nvSpPr>
        <p:spPr/>
        <p:txBody>
          <a:bodyPr/>
          <a:lstStyle/>
          <a:p>
            <a:pPr>
              <a:defRPr/>
            </a:pPr>
            <a:fld id="{58470490-876C-45C6-B18A-21D346FC601A}" type="datetime1">
              <a:rPr lang="en-US"/>
              <a:pPr>
                <a:defRPr/>
              </a:pPr>
              <a:t>12/11/2008</a:t>
            </a:fld>
            <a:endParaRPr lang="en-US"/>
          </a:p>
        </p:txBody>
      </p:sp>
      <p:sp>
        <p:nvSpPr>
          <p:cNvPr id="6" name="Slide Number Placeholder 5"/>
          <p:cNvSpPr>
            <a:spLocks noGrp="1"/>
          </p:cNvSpPr>
          <p:nvPr>
            <p:ph type="sldNum" sz="quarter" idx="12"/>
          </p:nvPr>
        </p:nvSpPr>
        <p:spPr/>
        <p:txBody>
          <a:bodyPr/>
          <a:lstStyle/>
          <a:p>
            <a:pPr>
              <a:defRPr/>
            </a:pPr>
            <a:fld id="{94FA6EEB-04F8-4AD4-864B-C4E24F8013DA}" type="slidenum">
              <a:rPr lang="en-US"/>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smtClean="0"/>
              <a:t>Why BDI?</a:t>
            </a:r>
          </a:p>
        </p:txBody>
      </p:sp>
      <p:sp>
        <p:nvSpPr>
          <p:cNvPr id="88067" name="Rectangle 3"/>
          <p:cNvSpPr>
            <a:spLocks noGrp="1" noChangeArrowheads="1"/>
          </p:cNvSpPr>
          <p:nvPr>
            <p:ph idx="1"/>
          </p:nvPr>
        </p:nvSpPr>
        <p:spPr/>
        <p:txBody>
          <a:bodyPr>
            <a:normAutofit/>
          </a:bodyPr>
          <a:lstStyle/>
          <a:p>
            <a:pPr marL="420624" indent="-384048" eaLnBrk="1" fontAlgn="auto" hangingPunct="1">
              <a:lnSpc>
                <a:spcPct val="80000"/>
              </a:lnSpc>
              <a:spcAft>
                <a:spcPts val="0"/>
              </a:spcAft>
              <a:buFont typeface="Wingdings 2"/>
              <a:buChar char=""/>
              <a:defRPr/>
            </a:pPr>
            <a:r>
              <a:rPr lang="en-US" sz="2400" dirty="0" smtClean="0"/>
              <a:t>Best </a:t>
            </a:r>
            <a:r>
              <a:rPr lang="en-US" sz="2400" dirty="0"/>
              <a:t>known and best studied model of practical reasoning agents. </a:t>
            </a:r>
            <a:endParaRPr lang="en-US" sz="2400" dirty="0" smtClean="0"/>
          </a:p>
          <a:p>
            <a:pPr marL="420624" indent="-384048" eaLnBrk="1" fontAlgn="auto" hangingPunct="1">
              <a:lnSpc>
                <a:spcPct val="80000"/>
              </a:lnSpc>
              <a:spcAft>
                <a:spcPts val="0"/>
              </a:spcAft>
              <a:buFont typeface="Wingdings 2"/>
              <a:buChar char=""/>
              <a:defRPr/>
            </a:pPr>
            <a:endParaRPr lang="en-US" sz="2400" dirty="0"/>
          </a:p>
          <a:p>
            <a:pPr marL="420624" indent="-384048" eaLnBrk="1" fontAlgn="auto" hangingPunct="1">
              <a:lnSpc>
                <a:spcPct val="80000"/>
              </a:lnSpc>
              <a:spcAft>
                <a:spcPts val="0"/>
              </a:spcAft>
              <a:buFont typeface="Wingdings 2"/>
              <a:buChar char=""/>
              <a:defRPr/>
            </a:pPr>
            <a:r>
              <a:rPr lang="en-US" sz="2400" dirty="0" smtClean="0"/>
              <a:t>BDI </a:t>
            </a:r>
            <a:r>
              <a:rPr lang="en-US" sz="2400" dirty="0"/>
              <a:t>model combines a respectable philosophical model of human practical </a:t>
            </a:r>
            <a:r>
              <a:rPr lang="en-US" sz="2400" dirty="0" smtClean="0"/>
              <a:t>reasoning.</a:t>
            </a:r>
          </a:p>
          <a:p>
            <a:pPr marL="420624" indent="-384048" eaLnBrk="1" fontAlgn="auto" hangingPunct="1">
              <a:lnSpc>
                <a:spcPct val="80000"/>
              </a:lnSpc>
              <a:spcAft>
                <a:spcPts val="0"/>
              </a:spcAft>
              <a:buFont typeface="Wingdings 2"/>
              <a:buChar char=""/>
              <a:defRPr/>
            </a:pPr>
            <a:endParaRPr lang="en-US" sz="2400" dirty="0"/>
          </a:p>
          <a:p>
            <a:pPr marL="420624" indent="-384048" eaLnBrk="1" fontAlgn="auto" hangingPunct="1">
              <a:lnSpc>
                <a:spcPct val="80000"/>
              </a:lnSpc>
              <a:spcAft>
                <a:spcPts val="0"/>
              </a:spcAft>
              <a:buFont typeface="Wingdings 2"/>
              <a:buChar char=""/>
              <a:defRPr/>
            </a:pPr>
            <a:r>
              <a:rPr lang="en-US" sz="2400" dirty="0" smtClean="0"/>
              <a:t>A </a:t>
            </a:r>
            <a:r>
              <a:rPr lang="en-US" sz="2400" dirty="0"/>
              <a:t>number of implementations, several successful applications </a:t>
            </a:r>
            <a:endParaRPr lang="en-US" sz="2400" dirty="0" smtClean="0"/>
          </a:p>
          <a:p>
            <a:pPr marL="722376" lvl="1" indent="-274320" eaLnBrk="1" fontAlgn="auto" hangingPunct="1">
              <a:lnSpc>
                <a:spcPct val="80000"/>
              </a:lnSpc>
              <a:spcAft>
                <a:spcPts val="0"/>
              </a:spcAft>
              <a:buFont typeface="Wingdings 2"/>
              <a:buChar char=""/>
              <a:defRPr/>
            </a:pPr>
            <a:r>
              <a:rPr lang="en-US" sz="1800" dirty="0" smtClean="0"/>
              <a:t>the </a:t>
            </a:r>
            <a:r>
              <a:rPr lang="en-US" sz="1800" dirty="0"/>
              <a:t>now-famous fault diagnosis system for the space shuttle, as well as factory process control systems and business process </a:t>
            </a:r>
            <a:r>
              <a:rPr lang="en-US" sz="1800" dirty="0" smtClean="0"/>
              <a:t>management</a:t>
            </a:r>
          </a:p>
          <a:p>
            <a:pPr marL="722376" lvl="1" indent="-274320" eaLnBrk="1" fontAlgn="auto" hangingPunct="1">
              <a:lnSpc>
                <a:spcPct val="80000"/>
              </a:lnSpc>
              <a:spcAft>
                <a:spcPts val="0"/>
              </a:spcAft>
              <a:buFont typeface="Wingdings 2"/>
              <a:buChar char=""/>
              <a:defRPr/>
            </a:pPr>
            <a:endParaRPr lang="en-US" sz="1800" dirty="0"/>
          </a:p>
          <a:p>
            <a:pPr marL="420624" indent="-384048" eaLnBrk="1" fontAlgn="auto" hangingPunct="1">
              <a:lnSpc>
                <a:spcPct val="80000"/>
              </a:lnSpc>
              <a:spcAft>
                <a:spcPts val="0"/>
              </a:spcAft>
              <a:buFont typeface="Wingdings 2"/>
              <a:buChar char=""/>
              <a:defRPr/>
            </a:pPr>
            <a:r>
              <a:rPr lang="en-US" sz="2400" dirty="0" smtClean="0"/>
              <a:t>An </a:t>
            </a:r>
            <a:r>
              <a:rPr lang="en-US" sz="2400" dirty="0"/>
              <a:t>elegant abstract logical semantics, which have been taken up and elaborated upon widely within the agent research community.</a:t>
            </a:r>
          </a:p>
        </p:txBody>
      </p:sp>
      <p:sp>
        <p:nvSpPr>
          <p:cNvPr id="5" name="Date Placeholder 3"/>
          <p:cNvSpPr>
            <a:spLocks noGrp="1"/>
          </p:cNvSpPr>
          <p:nvPr>
            <p:ph type="dt" sz="half" idx="10"/>
          </p:nvPr>
        </p:nvSpPr>
        <p:spPr/>
        <p:txBody>
          <a:bodyPr/>
          <a:lstStyle/>
          <a:p>
            <a:pPr>
              <a:defRPr/>
            </a:pPr>
            <a:fld id="{13CE26DE-E1A4-46F1-AB62-76FC36527FBE}" type="datetime1">
              <a:rPr lang="en-US"/>
              <a:pPr>
                <a:defRPr/>
              </a:pPr>
              <a:t>12/11/2008</a:t>
            </a:fld>
            <a:endParaRPr lang="en-US"/>
          </a:p>
        </p:txBody>
      </p:sp>
      <p:sp>
        <p:nvSpPr>
          <p:cNvPr id="6" name="Slide Number Placeholder 5"/>
          <p:cNvSpPr>
            <a:spLocks noGrp="1"/>
          </p:cNvSpPr>
          <p:nvPr>
            <p:ph type="sldNum" sz="quarter" idx="12"/>
          </p:nvPr>
        </p:nvSpPr>
        <p:spPr/>
        <p:txBody>
          <a:bodyPr/>
          <a:lstStyle/>
          <a:p>
            <a:pPr>
              <a:defRPr/>
            </a:pPr>
            <a:fld id="{67F32883-4072-4381-8363-2EF68A35EADF}" type="slidenum">
              <a:rPr lang="en-US"/>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77813"/>
            <a:ext cx="8229600" cy="760412"/>
          </a:xfrm>
        </p:spPr>
        <p:txBody>
          <a:bodyPr>
            <a:normAutofit/>
          </a:bodyPr>
          <a:lstStyle/>
          <a:p>
            <a:pPr eaLnBrk="1" fontAlgn="auto" hangingPunct="1">
              <a:spcAft>
                <a:spcPts val="0"/>
              </a:spcAft>
              <a:defRPr/>
            </a:pPr>
            <a:r>
              <a:rPr lang="en-US" dirty="0"/>
              <a:t>AgentSpeak(L)</a:t>
            </a:r>
          </a:p>
        </p:txBody>
      </p:sp>
      <p:sp>
        <p:nvSpPr>
          <p:cNvPr id="16387" name="Rectangle 3"/>
          <p:cNvSpPr>
            <a:spLocks noGrp="1" noChangeArrowheads="1"/>
          </p:cNvSpPr>
          <p:nvPr>
            <p:ph idx="1"/>
          </p:nvPr>
        </p:nvSpPr>
        <p:spPr>
          <a:xfrm>
            <a:off x="381000" y="1447800"/>
            <a:ext cx="8534400" cy="4953000"/>
          </a:xfrm>
        </p:spPr>
        <p:txBody>
          <a:bodyPr/>
          <a:lstStyle/>
          <a:p>
            <a:pPr eaLnBrk="1" hangingPunct="1">
              <a:spcAft>
                <a:spcPts val="600"/>
              </a:spcAft>
            </a:pPr>
            <a:r>
              <a:rPr lang="en-US" sz="2400" dirty="0" smtClean="0"/>
              <a:t>Attempt to </a:t>
            </a:r>
            <a:r>
              <a:rPr lang="en-US" sz="2400" u="sng" dirty="0" smtClean="0"/>
              <a:t>bridge the gap</a:t>
            </a:r>
            <a:r>
              <a:rPr lang="en-US" sz="2400" dirty="0" smtClean="0"/>
              <a:t> between theory and practice</a:t>
            </a:r>
          </a:p>
          <a:p>
            <a:pPr eaLnBrk="1" hangingPunct="1">
              <a:spcAft>
                <a:spcPts val="600"/>
              </a:spcAft>
            </a:pPr>
            <a:r>
              <a:rPr lang="en-US" sz="2400" dirty="0" smtClean="0"/>
              <a:t>A model that shows a one-to-one correspondence between the model theory, proof theory and the abstract interpreter. </a:t>
            </a:r>
          </a:p>
          <a:p>
            <a:pPr eaLnBrk="1" hangingPunct="1">
              <a:spcAft>
                <a:spcPts val="600"/>
              </a:spcAft>
            </a:pPr>
            <a:r>
              <a:rPr lang="en-US" sz="2400" dirty="0" smtClean="0"/>
              <a:t>Natural extension of logic programming for the BDI agent architecture</a:t>
            </a:r>
          </a:p>
          <a:p>
            <a:pPr eaLnBrk="1" hangingPunct="1">
              <a:spcAft>
                <a:spcPts val="600"/>
              </a:spcAft>
            </a:pPr>
            <a:r>
              <a:rPr lang="en-US" sz="2400" dirty="0" smtClean="0"/>
              <a:t>Based on a </a:t>
            </a:r>
            <a:r>
              <a:rPr lang="en-US" sz="2400" u="sng" dirty="0" smtClean="0"/>
              <a:t>restricted first-order language with events and actions</a:t>
            </a:r>
            <a:r>
              <a:rPr lang="en-US" sz="2400" dirty="0" smtClean="0"/>
              <a:t>.</a:t>
            </a:r>
          </a:p>
          <a:p>
            <a:pPr eaLnBrk="1" hangingPunct="1">
              <a:spcAft>
                <a:spcPts val="600"/>
              </a:spcAft>
            </a:pPr>
            <a:r>
              <a:rPr lang="en-US" sz="2400" dirty="0" smtClean="0"/>
              <a:t>The behavior of the agent is dictated by the programs written in AgentSpeak(L).</a:t>
            </a:r>
          </a:p>
        </p:txBody>
      </p:sp>
      <p:sp>
        <p:nvSpPr>
          <p:cNvPr id="5" name="Date Placeholder 3"/>
          <p:cNvSpPr>
            <a:spLocks noGrp="1"/>
          </p:cNvSpPr>
          <p:nvPr>
            <p:ph type="dt" sz="half" idx="10"/>
          </p:nvPr>
        </p:nvSpPr>
        <p:spPr/>
        <p:txBody>
          <a:bodyPr/>
          <a:lstStyle/>
          <a:p>
            <a:pPr>
              <a:defRPr/>
            </a:pPr>
            <a:fld id="{2E497E36-89EE-4BBD-AE1B-77AF33075574}" type="datetime1">
              <a:rPr lang="en-US"/>
              <a:pPr>
                <a:defRPr/>
              </a:pPr>
              <a:t>12/11/2008</a:t>
            </a:fld>
            <a:endParaRPr lang="en-US"/>
          </a:p>
        </p:txBody>
      </p:sp>
      <p:sp>
        <p:nvSpPr>
          <p:cNvPr id="6" name="Slide Number Placeholder 5"/>
          <p:cNvSpPr>
            <a:spLocks noGrp="1"/>
          </p:cNvSpPr>
          <p:nvPr>
            <p:ph type="sldNum" sz="quarter" idx="12"/>
          </p:nvPr>
        </p:nvSpPr>
        <p:spPr/>
        <p:txBody>
          <a:bodyPr/>
          <a:lstStyle/>
          <a:p>
            <a:pPr>
              <a:defRPr/>
            </a:pPr>
            <a:fld id="{839696B0-A240-43D9-80F7-FBBACEE69C17}" type="slidenum">
              <a:rPr lang="en-US"/>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304800" y="1752600"/>
            <a:ext cx="6324600" cy="4038600"/>
          </a:xfrm>
          <a:ln>
            <a:solidFill>
              <a:schemeClr val="tx1"/>
            </a:solidFill>
          </a:ln>
        </p:spPr>
        <p:txBody>
          <a:bodyPr/>
          <a:lstStyle/>
          <a:p>
            <a:pPr eaLnBrk="1" hangingPunct="1">
              <a:buFont typeface="Wingdings" pitchFamily="2" charset="2"/>
              <a:buNone/>
            </a:pPr>
            <a:r>
              <a:rPr lang="en-US" sz="2800" b="1" smtClean="0">
                <a:latin typeface="Courier New" pitchFamily="49" charset="0"/>
              </a:rPr>
              <a:t>+concert (A,V) : likes(A) &lt;- 	!book_tickets(A,V).</a:t>
            </a:r>
          </a:p>
          <a:p>
            <a:pPr eaLnBrk="1" hangingPunct="1">
              <a:buFont typeface="Wingdings" pitchFamily="2" charset="2"/>
              <a:buNone/>
            </a:pPr>
            <a:endParaRPr lang="en-US" sz="2800" b="1" smtClean="0">
              <a:latin typeface="Courier New" pitchFamily="49" charset="0"/>
            </a:endParaRPr>
          </a:p>
          <a:p>
            <a:pPr eaLnBrk="1" hangingPunct="1">
              <a:buFont typeface="Wingdings" pitchFamily="2" charset="2"/>
              <a:buNone/>
            </a:pPr>
            <a:r>
              <a:rPr lang="en-US" sz="2800" b="1" smtClean="0">
                <a:latin typeface="Courier New" pitchFamily="49" charset="0"/>
              </a:rPr>
              <a:t>+!book_tickets(A, V) :</a:t>
            </a:r>
          </a:p>
          <a:p>
            <a:pPr eaLnBrk="1" hangingPunct="1">
              <a:buFont typeface="Wingdings" pitchFamily="2" charset="2"/>
              <a:buNone/>
            </a:pPr>
            <a:r>
              <a:rPr lang="en-US" sz="2800" b="1" smtClean="0">
                <a:latin typeface="Courier New" pitchFamily="49" charset="0"/>
              </a:rPr>
              <a:t>	 	</a:t>
            </a:r>
            <a:r>
              <a:rPr lang="en-US" sz="2800" b="1" i="1" smtClean="0">
                <a:latin typeface="Courier New" pitchFamily="49" charset="0"/>
              </a:rPr>
              <a:t>¬</a:t>
            </a:r>
            <a:r>
              <a:rPr lang="en-US" sz="2800" b="1" smtClean="0">
                <a:latin typeface="Courier New" pitchFamily="49" charset="0"/>
              </a:rPr>
              <a:t>busy(phone)</a:t>
            </a:r>
          </a:p>
          <a:p>
            <a:pPr eaLnBrk="1" hangingPunct="1">
              <a:buFont typeface="Wingdings" pitchFamily="2" charset="2"/>
              <a:buNone/>
            </a:pPr>
            <a:r>
              <a:rPr lang="en-US" sz="2800" b="1" smtClean="0">
                <a:latin typeface="Courier New" pitchFamily="49" charset="0"/>
              </a:rPr>
              <a:t>		&lt;- call(V);</a:t>
            </a:r>
          </a:p>
          <a:p>
            <a:pPr eaLnBrk="1" hangingPunct="1">
              <a:buFont typeface="Wingdings" pitchFamily="2" charset="2"/>
              <a:buNone/>
            </a:pPr>
            <a:r>
              <a:rPr lang="en-US" sz="2800" b="1" smtClean="0">
                <a:latin typeface="Courier New" pitchFamily="49" charset="0"/>
              </a:rPr>
              <a:t>	      …;</a:t>
            </a:r>
          </a:p>
          <a:p>
            <a:pPr eaLnBrk="1" hangingPunct="1">
              <a:buFont typeface="Wingdings" pitchFamily="2" charset="2"/>
              <a:buNone/>
            </a:pPr>
            <a:r>
              <a:rPr lang="en-US" sz="2800" b="1" smtClean="0">
                <a:latin typeface="Courier New" pitchFamily="49" charset="0"/>
              </a:rPr>
              <a:t>		   !choose seats(A,V).</a:t>
            </a:r>
          </a:p>
        </p:txBody>
      </p:sp>
      <p:sp>
        <p:nvSpPr>
          <p:cNvPr id="16" name="Date Placeholder 3"/>
          <p:cNvSpPr>
            <a:spLocks noGrp="1"/>
          </p:cNvSpPr>
          <p:nvPr>
            <p:ph type="dt" sz="half" idx="10"/>
          </p:nvPr>
        </p:nvSpPr>
        <p:spPr/>
        <p:txBody>
          <a:bodyPr/>
          <a:lstStyle/>
          <a:p>
            <a:pPr>
              <a:defRPr/>
            </a:pPr>
            <a:fld id="{3E7BBCA4-9865-4AA5-BAEB-FDDAFDCE1FD6}" type="datetime1">
              <a:rPr lang="en-US"/>
              <a:pPr>
                <a:defRPr/>
              </a:pPr>
              <a:t>12/11/2008</a:t>
            </a:fld>
            <a:endParaRPr lang="en-US"/>
          </a:p>
        </p:txBody>
      </p:sp>
      <p:sp>
        <p:nvSpPr>
          <p:cNvPr id="17" name="Slide Number Placeholder 5"/>
          <p:cNvSpPr>
            <a:spLocks noGrp="1"/>
          </p:cNvSpPr>
          <p:nvPr>
            <p:ph type="sldNum" sz="quarter" idx="12"/>
          </p:nvPr>
        </p:nvSpPr>
        <p:spPr/>
        <p:txBody>
          <a:bodyPr/>
          <a:lstStyle/>
          <a:p>
            <a:pPr>
              <a:defRPr/>
            </a:pPr>
            <a:fld id="{E31814F8-32F4-4A6A-8331-814E34CC4CAB}" type="slidenum">
              <a:rPr lang="en-US"/>
              <a:pPr>
                <a:defRPr/>
              </a:pPr>
              <a:t>36</a:t>
            </a:fld>
            <a:endParaRPr lang="en-US"/>
          </a:p>
        </p:txBody>
      </p:sp>
      <p:grpSp>
        <p:nvGrpSpPr>
          <p:cNvPr id="2" name="Group 3"/>
          <p:cNvGrpSpPr>
            <a:grpSpLocks/>
          </p:cNvGrpSpPr>
          <p:nvPr/>
        </p:nvGrpSpPr>
        <p:grpSpPr bwMode="auto">
          <a:xfrm>
            <a:off x="1524000" y="609600"/>
            <a:ext cx="1828800" cy="838200"/>
            <a:chOff x="960" y="384"/>
            <a:chExt cx="1152" cy="528"/>
          </a:xfrm>
        </p:grpSpPr>
        <p:sp>
          <p:nvSpPr>
            <p:cNvPr id="17423" name="AutoShape 4"/>
            <p:cNvSpPr>
              <a:spLocks noChangeArrowheads="1"/>
            </p:cNvSpPr>
            <p:nvPr/>
          </p:nvSpPr>
          <p:spPr bwMode="auto">
            <a:xfrm>
              <a:off x="960" y="384"/>
              <a:ext cx="1152" cy="528"/>
            </a:xfrm>
            <a:prstGeom prst="wedgeEllipseCallout">
              <a:avLst>
                <a:gd name="adj1" fmla="val -37065"/>
                <a:gd name="adj2" fmla="val 99620"/>
              </a:avLst>
            </a:prstGeom>
            <a:noFill/>
            <a:ln w="9525">
              <a:solidFill>
                <a:schemeClr val="tx1"/>
              </a:solidFill>
              <a:miter lim="800000"/>
              <a:headEnd/>
              <a:tailEnd/>
            </a:ln>
          </p:spPr>
          <p:txBody>
            <a:bodyPr/>
            <a:lstStyle/>
            <a:p>
              <a:pPr algn="ctr" eaLnBrk="0" hangingPunct="0"/>
              <a:endParaRPr lang="en-US">
                <a:latin typeface="Arial" pitchFamily="34" charset="0"/>
              </a:endParaRPr>
            </a:p>
          </p:txBody>
        </p:sp>
        <p:sp>
          <p:nvSpPr>
            <p:cNvPr id="17424" name="Text Box 5"/>
            <p:cNvSpPr txBox="1">
              <a:spLocks noChangeArrowheads="1"/>
            </p:cNvSpPr>
            <p:nvPr/>
          </p:nvSpPr>
          <p:spPr bwMode="auto">
            <a:xfrm>
              <a:off x="1008" y="432"/>
              <a:ext cx="1008" cy="404"/>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Triggering event</a:t>
              </a:r>
            </a:p>
          </p:txBody>
        </p:sp>
      </p:grpSp>
      <p:grpSp>
        <p:nvGrpSpPr>
          <p:cNvPr id="3" name="Group 6"/>
          <p:cNvGrpSpPr>
            <a:grpSpLocks/>
          </p:cNvGrpSpPr>
          <p:nvPr/>
        </p:nvGrpSpPr>
        <p:grpSpPr bwMode="auto">
          <a:xfrm>
            <a:off x="3962400" y="609600"/>
            <a:ext cx="1828800" cy="838200"/>
            <a:chOff x="2496" y="384"/>
            <a:chExt cx="1152" cy="528"/>
          </a:xfrm>
        </p:grpSpPr>
        <p:sp>
          <p:nvSpPr>
            <p:cNvPr id="17421" name="AutoShape 7"/>
            <p:cNvSpPr>
              <a:spLocks noChangeArrowheads="1"/>
            </p:cNvSpPr>
            <p:nvPr/>
          </p:nvSpPr>
          <p:spPr bwMode="auto">
            <a:xfrm>
              <a:off x="2496" y="384"/>
              <a:ext cx="1152" cy="528"/>
            </a:xfrm>
            <a:prstGeom prst="wedgeEllipseCallout">
              <a:avLst>
                <a:gd name="adj1" fmla="val -33245"/>
                <a:gd name="adj2" fmla="val 99431"/>
              </a:avLst>
            </a:prstGeom>
            <a:noFill/>
            <a:ln w="9525">
              <a:solidFill>
                <a:schemeClr val="tx1"/>
              </a:solidFill>
              <a:miter lim="800000"/>
              <a:headEnd/>
              <a:tailEnd/>
            </a:ln>
          </p:spPr>
          <p:txBody>
            <a:bodyPr/>
            <a:lstStyle/>
            <a:p>
              <a:pPr algn="ctr" eaLnBrk="0" hangingPunct="0"/>
              <a:endParaRPr lang="en-US">
                <a:latin typeface="Arial" pitchFamily="34" charset="0"/>
              </a:endParaRPr>
            </a:p>
          </p:txBody>
        </p:sp>
        <p:sp>
          <p:nvSpPr>
            <p:cNvPr id="17422" name="Text Box 8"/>
            <p:cNvSpPr txBox="1">
              <a:spLocks noChangeArrowheads="1"/>
            </p:cNvSpPr>
            <p:nvPr/>
          </p:nvSpPr>
          <p:spPr bwMode="auto">
            <a:xfrm>
              <a:off x="2544" y="528"/>
              <a:ext cx="1008" cy="231"/>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Context</a:t>
              </a:r>
            </a:p>
          </p:txBody>
        </p:sp>
      </p:grpSp>
      <p:grpSp>
        <p:nvGrpSpPr>
          <p:cNvPr id="4" name="Group 9"/>
          <p:cNvGrpSpPr>
            <a:grpSpLocks/>
          </p:cNvGrpSpPr>
          <p:nvPr/>
        </p:nvGrpSpPr>
        <p:grpSpPr bwMode="auto">
          <a:xfrm>
            <a:off x="6781800" y="2133600"/>
            <a:ext cx="2209800" cy="1447800"/>
            <a:chOff x="4272" y="1344"/>
            <a:chExt cx="1392" cy="912"/>
          </a:xfrm>
        </p:grpSpPr>
        <p:sp>
          <p:nvSpPr>
            <p:cNvPr id="17419" name="AutoShape 10"/>
            <p:cNvSpPr>
              <a:spLocks noChangeArrowheads="1"/>
            </p:cNvSpPr>
            <p:nvPr/>
          </p:nvSpPr>
          <p:spPr bwMode="auto">
            <a:xfrm>
              <a:off x="4272" y="1344"/>
              <a:ext cx="1392" cy="912"/>
            </a:xfrm>
            <a:prstGeom prst="wedgeEllipseCallout">
              <a:avLst>
                <a:gd name="adj1" fmla="val -129671"/>
                <a:gd name="adj2" fmla="val -20722"/>
              </a:avLst>
            </a:prstGeom>
            <a:noFill/>
            <a:ln w="9525">
              <a:solidFill>
                <a:schemeClr val="tx1"/>
              </a:solidFill>
              <a:miter lim="800000"/>
              <a:headEnd/>
              <a:tailEnd/>
            </a:ln>
          </p:spPr>
          <p:txBody>
            <a:bodyPr/>
            <a:lstStyle/>
            <a:p>
              <a:pPr algn="ctr" eaLnBrk="0" hangingPunct="0"/>
              <a:endParaRPr lang="en-US">
                <a:latin typeface="Arial" pitchFamily="34" charset="0"/>
              </a:endParaRPr>
            </a:p>
          </p:txBody>
        </p:sp>
        <p:sp>
          <p:nvSpPr>
            <p:cNvPr id="17420" name="Text Box 11"/>
            <p:cNvSpPr txBox="1">
              <a:spLocks noChangeArrowheads="1"/>
            </p:cNvSpPr>
            <p:nvPr/>
          </p:nvSpPr>
          <p:spPr bwMode="auto">
            <a:xfrm>
              <a:off x="4464" y="1584"/>
              <a:ext cx="1008" cy="404"/>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Achievement goal added</a:t>
              </a:r>
            </a:p>
          </p:txBody>
        </p:sp>
      </p:grpSp>
      <p:grpSp>
        <p:nvGrpSpPr>
          <p:cNvPr id="5" name="Group 12"/>
          <p:cNvGrpSpPr>
            <a:grpSpLocks/>
          </p:cNvGrpSpPr>
          <p:nvPr/>
        </p:nvGrpSpPr>
        <p:grpSpPr bwMode="auto">
          <a:xfrm>
            <a:off x="6934200" y="3810000"/>
            <a:ext cx="1828800" cy="838200"/>
            <a:chOff x="4368" y="2400"/>
            <a:chExt cx="1152" cy="528"/>
          </a:xfrm>
        </p:grpSpPr>
        <p:sp>
          <p:nvSpPr>
            <p:cNvPr id="17417" name="AutoShape 13"/>
            <p:cNvSpPr>
              <a:spLocks noChangeArrowheads="1"/>
            </p:cNvSpPr>
            <p:nvPr/>
          </p:nvSpPr>
          <p:spPr bwMode="auto">
            <a:xfrm>
              <a:off x="4368" y="2400"/>
              <a:ext cx="1152" cy="528"/>
            </a:xfrm>
            <a:prstGeom prst="wedgeEllipseCallout">
              <a:avLst>
                <a:gd name="adj1" fmla="val -229514"/>
                <a:gd name="adj2" fmla="val 32954"/>
              </a:avLst>
            </a:prstGeom>
            <a:noFill/>
            <a:ln w="9525">
              <a:solidFill>
                <a:schemeClr val="tx1"/>
              </a:solidFill>
              <a:miter lim="800000"/>
              <a:headEnd/>
              <a:tailEnd/>
            </a:ln>
          </p:spPr>
          <p:txBody>
            <a:bodyPr/>
            <a:lstStyle/>
            <a:p>
              <a:pPr algn="ctr" eaLnBrk="0" hangingPunct="0"/>
              <a:endParaRPr lang="en-US">
                <a:latin typeface="Arial" pitchFamily="34" charset="0"/>
              </a:endParaRPr>
            </a:p>
          </p:txBody>
        </p:sp>
        <p:sp>
          <p:nvSpPr>
            <p:cNvPr id="17418" name="Text Box 14"/>
            <p:cNvSpPr txBox="1">
              <a:spLocks noChangeArrowheads="1"/>
            </p:cNvSpPr>
            <p:nvPr/>
          </p:nvSpPr>
          <p:spPr bwMode="auto">
            <a:xfrm>
              <a:off x="4416" y="2544"/>
              <a:ext cx="1008" cy="231"/>
            </a:xfrm>
            <a:prstGeom prst="rect">
              <a:avLst/>
            </a:prstGeom>
            <a:noFill/>
            <a:ln w="9525">
              <a:noFill/>
              <a:miter lim="800000"/>
              <a:headEnd/>
              <a:tailEnd/>
            </a:ln>
          </p:spPr>
          <p:txBody>
            <a:bodyPr>
              <a:spAutoFit/>
            </a:bodyPr>
            <a:lstStyle/>
            <a:p>
              <a:pPr algn="ctr" eaLnBrk="0" hangingPunct="0">
                <a:spcBef>
                  <a:spcPct val="50000"/>
                </a:spcBef>
              </a:pPr>
              <a:r>
                <a:rPr lang="en-US">
                  <a:latin typeface="Arial" pitchFamily="34" charset="0"/>
                </a:rPr>
                <a:t>Basic action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1+#ppt_w/2"/>
                                          </p:val>
                                        </p:tav>
                                        <p:tav tm="100000">
                                          <p:val>
                                            <p:strVal val="#ppt_x"/>
                                          </p:val>
                                        </p:tav>
                                      </p:tavLst>
                                    </p:anim>
                                    <p:anim calcmode="lin" valueType="num">
                                      <p:cBhvr additive="base">
                                        <p:cTn id="2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304800"/>
            <a:ext cx="8229600" cy="1143000"/>
          </a:xfrm>
        </p:spPr>
        <p:txBody>
          <a:bodyPr/>
          <a:lstStyle/>
          <a:p>
            <a:pPr eaLnBrk="1" hangingPunct="1"/>
            <a:r>
              <a:rPr lang="en-US" smtClean="0">
                <a:solidFill>
                  <a:schemeClr val="folHlink"/>
                </a:solidFill>
              </a:rPr>
              <a:t>About Jason[2]</a:t>
            </a:r>
          </a:p>
        </p:txBody>
      </p:sp>
      <p:sp>
        <p:nvSpPr>
          <p:cNvPr id="29699" name="Rectangle 3"/>
          <p:cNvSpPr>
            <a:spLocks noGrp="1" noChangeArrowheads="1"/>
          </p:cNvSpPr>
          <p:nvPr>
            <p:ph idx="1"/>
          </p:nvPr>
        </p:nvSpPr>
        <p:spPr/>
        <p:txBody>
          <a:bodyPr/>
          <a:lstStyle/>
          <a:p>
            <a:pPr eaLnBrk="1" hangingPunct="1">
              <a:lnSpc>
                <a:spcPct val="90000"/>
              </a:lnSpc>
            </a:pPr>
            <a:r>
              <a:rPr lang="en-US" sz="2400" smtClean="0"/>
              <a:t>a fully-fledged interpreter for AgentSpeak(L)</a:t>
            </a:r>
          </a:p>
          <a:p>
            <a:pPr eaLnBrk="1" hangingPunct="1">
              <a:lnSpc>
                <a:spcPct val="90000"/>
              </a:lnSpc>
            </a:pPr>
            <a:r>
              <a:rPr lang="en-US" sz="2400" smtClean="0"/>
              <a:t>many extensions, providing a very expressive programming language for agents.</a:t>
            </a:r>
          </a:p>
          <a:p>
            <a:pPr eaLnBrk="1" hangingPunct="1">
              <a:lnSpc>
                <a:spcPct val="90000"/>
              </a:lnSpc>
            </a:pPr>
            <a:r>
              <a:rPr lang="en-US" sz="2400" smtClean="0"/>
              <a:t>allows configuration of a multi-agent system to run on various hosts.</a:t>
            </a:r>
          </a:p>
          <a:p>
            <a:pPr eaLnBrk="1" hangingPunct="1">
              <a:lnSpc>
                <a:spcPct val="90000"/>
              </a:lnSpc>
            </a:pPr>
            <a:r>
              <a:rPr lang="en-US" sz="2400" smtClean="0"/>
              <a:t>implemented in Java (thus it is multi-platform)</a:t>
            </a:r>
          </a:p>
          <a:p>
            <a:pPr eaLnBrk="1" hangingPunct="1">
              <a:lnSpc>
                <a:spcPct val="90000"/>
              </a:lnSpc>
            </a:pPr>
            <a:r>
              <a:rPr lang="en-US" sz="2400" smtClean="0"/>
              <a:t>available </a:t>
            </a:r>
            <a:r>
              <a:rPr lang="en-US" sz="2400" i="1" smtClean="0"/>
              <a:t>Open Source</a:t>
            </a:r>
            <a:r>
              <a:rPr lang="en-US" sz="2400" smtClean="0"/>
              <a:t> and is distributed under GNU LGPL.</a:t>
            </a:r>
          </a:p>
          <a:p>
            <a:pPr eaLnBrk="1" hangingPunct="1">
              <a:lnSpc>
                <a:spcPct val="90000"/>
              </a:lnSpc>
            </a:pPr>
            <a:r>
              <a:rPr lang="en-US" sz="2400" smtClean="0"/>
              <a:t>http://jason.sourceforge.net/</a:t>
            </a:r>
          </a:p>
          <a:p>
            <a:pPr eaLnBrk="1" hangingPunct="1">
              <a:lnSpc>
                <a:spcPct val="90000"/>
              </a:lnSpc>
            </a:pPr>
            <a:endParaRPr lang="en-US" sz="2400" smtClean="0"/>
          </a:p>
        </p:txBody>
      </p:sp>
      <p:sp>
        <p:nvSpPr>
          <p:cNvPr id="6" name="Date Placeholder 3"/>
          <p:cNvSpPr>
            <a:spLocks noGrp="1"/>
          </p:cNvSpPr>
          <p:nvPr>
            <p:ph type="dt" sz="half" idx="10"/>
          </p:nvPr>
        </p:nvSpPr>
        <p:spPr/>
        <p:txBody>
          <a:bodyPr/>
          <a:lstStyle/>
          <a:p>
            <a:pPr>
              <a:defRPr/>
            </a:pPr>
            <a:fld id="{49205440-F887-4749-B8AD-2060190EF3C9}" type="datetime1">
              <a:rPr lang="en-US"/>
              <a:pPr>
                <a:defRPr/>
              </a:pPr>
              <a:t>12/11/2008</a:t>
            </a:fld>
            <a:endParaRPr lang="en-US"/>
          </a:p>
        </p:txBody>
      </p:sp>
      <p:sp>
        <p:nvSpPr>
          <p:cNvPr id="7" name="Slide Number Placeholder 5"/>
          <p:cNvSpPr>
            <a:spLocks noGrp="1"/>
          </p:cNvSpPr>
          <p:nvPr>
            <p:ph type="sldNum" sz="quarter" idx="12"/>
          </p:nvPr>
        </p:nvSpPr>
        <p:spPr/>
        <p:txBody>
          <a:bodyPr/>
          <a:lstStyle/>
          <a:p>
            <a:pPr>
              <a:defRPr/>
            </a:pPr>
            <a:fld id="{D7B016A1-DB3C-4E34-A371-29E6C1913717}" type="slidenum">
              <a:rPr lang="en-US"/>
              <a:pPr>
                <a:defRPr/>
              </a:pPr>
              <a:t>37</a:t>
            </a:fld>
            <a:endParaRPr lang="en-US"/>
          </a:p>
        </p:txBody>
      </p:sp>
      <p:pic>
        <p:nvPicPr>
          <p:cNvPr id="29702" name="Picture 6" descr="Jason-GMoreau-Icon"/>
          <p:cNvPicPr>
            <a:picLocks noChangeAspect="1" noChangeArrowheads="1"/>
          </p:cNvPicPr>
          <p:nvPr/>
        </p:nvPicPr>
        <p:blipFill>
          <a:blip r:embed="rId3"/>
          <a:srcRect/>
          <a:stretch>
            <a:fillRect/>
          </a:stretch>
        </p:blipFill>
        <p:spPr bwMode="auto">
          <a:xfrm>
            <a:off x="5638800" y="381000"/>
            <a:ext cx="919163" cy="99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mtClean="0">
                <a:solidFill>
                  <a:srgbClr val="FFFFFF"/>
                </a:solidFill>
              </a:rPr>
              <a:t>Safe Home Example</a:t>
            </a:r>
            <a:endParaRPr lang="en-US" sz="4400" smtClean="0"/>
          </a:p>
        </p:txBody>
      </p:sp>
      <p:sp>
        <p:nvSpPr>
          <p:cNvPr id="50179" name="Rectangle 3"/>
          <p:cNvSpPr>
            <a:spLocks noGrp="1" noChangeArrowheads="1"/>
          </p:cNvSpPr>
          <p:nvPr>
            <p:ph idx="1"/>
          </p:nvPr>
        </p:nvSpPr>
        <p:spPr>
          <a:xfrm>
            <a:off x="457200" y="1371600"/>
            <a:ext cx="3733800" cy="5029200"/>
          </a:xfrm>
        </p:spPr>
        <p:txBody>
          <a:bodyPr>
            <a:normAutofit lnSpcReduction="10000"/>
          </a:bodyPr>
          <a:lstStyle/>
          <a:p>
            <a:pPr marL="420624" indent="-384048" eaLnBrk="1" fontAlgn="auto" hangingPunct="1">
              <a:lnSpc>
                <a:spcPct val="90000"/>
              </a:lnSpc>
              <a:spcAft>
                <a:spcPts val="0"/>
              </a:spcAft>
              <a:buFont typeface="Wingdings" pitchFamily="2" charset="2"/>
              <a:buNone/>
              <a:defRPr/>
            </a:pPr>
            <a:r>
              <a:rPr lang="en-US" sz="2800" dirty="0" smtClean="0"/>
              <a:t>Beliefs </a:t>
            </a:r>
          </a:p>
          <a:p>
            <a:pPr marL="420624" indent="-384048" eaLnBrk="1" fontAlgn="auto" hangingPunct="1">
              <a:lnSpc>
                <a:spcPct val="90000"/>
              </a:lnSpc>
              <a:spcAft>
                <a:spcPts val="0"/>
              </a:spcAft>
              <a:buFont typeface="Wingdings" pitchFamily="2" charset="2"/>
              <a:buNone/>
              <a:defRPr/>
            </a:pPr>
            <a:r>
              <a:rPr lang="en-US" sz="2800" dirty="0" smtClean="0"/>
              <a:t>	time(T)</a:t>
            </a:r>
          </a:p>
          <a:p>
            <a:pPr marL="420624" indent="-384048" eaLnBrk="1" fontAlgn="auto" hangingPunct="1">
              <a:lnSpc>
                <a:spcPct val="90000"/>
              </a:lnSpc>
              <a:spcAft>
                <a:spcPts val="0"/>
              </a:spcAft>
              <a:buFont typeface="Wingdings 2"/>
              <a:buNone/>
              <a:defRPr/>
            </a:pPr>
            <a:r>
              <a:rPr lang="en-US" sz="2800" dirty="0" smtClean="0"/>
              <a:t>	smoke</a:t>
            </a:r>
          </a:p>
          <a:p>
            <a:pPr marL="420624" indent="-384048" eaLnBrk="1" fontAlgn="auto" hangingPunct="1">
              <a:lnSpc>
                <a:spcPct val="90000"/>
              </a:lnSpc>
              <a:spcAft>
                <a:spcPts val="0"/>
              </a:spcAft>
              <a:buFont typeface="Wingdings 2"/>
              <a:buNone/>
              <a:defRPr/>
            </a:pPr>
            <a:r>
              <a:rPr lang="en-US" sz="2800" dirty="0" smtClean="0"/>
              <a:t>	heat</a:t>
            </a:r>
          </a:p>
          <a:p>
            <a:pPr marL="420624" indent="-384048" eaLnBrk="1" fontAlgn="auto" hangingPunct="1">
              <a:lnSpc>
                <a:spcPct val="90000"/>
              </a:lnSpc>
              <a:spcAft>
                <a:spcPts val="0"/>
              </a:spcAft>
              <a:buFont typeface="Wingdings 2"/>
              <a:buNone/>
              <a:defRPr/>
            </a:pPr>
            <a:r>
              <a:rPr lang="en-US" sz="2800" dirty="0" smtClean="0"/>
              <a:t>	loc(outside)</a:t>
            </a:r>
          </a:p>
          <a:p>
            <a:pPr marL="420624" indent="-384048" eaLnBrk="1" fontAlgn="auto" hangingPunct="1">
              <a:lnSpc>
                <a:spcPct val="90000"/>
              </a:lnSpc>
              <a:spcAft>
                <a:spcPts val="0"/>
              </a:spcAft>
              <a:buFont typeface="Wingdings 2"/>
              <a:buNone/>
              <a:defRPr/>
            </a:pPr>
            <a:r>
              <a:rPr lang="en-US" sz="2800" dirty="0" smtClean="0"/>
              <a:t>	loc(home)</a:t>
            </a:r>
          </a:p>
          <a:p>
            <a:pPr marL="420624" indent="-384048" eaLnBrk="1" fontAlgn="auto" hangingPunct="1">
              <a:lnSpc>
                <a:spcPct val="90000"/>
              </a:lnSpc>
              <a:spcAft>
                <a:spcPts val="0"/>
              </a:spcAft>
              <a:buFont typeface="Wingdings 2"/>
              <a:buNone/>
              <a:defRPr/>
            </a:pPr>
            <a:r>
              <a:rPr lang="en-US" sz="2800" dirty="0" smtClean="0"/>
              <a:t>	range(on)</a:t>
            </a:r>
          </a:p>
          <a:p>
            <a:pPr marL="420624" indent="-384048" eaLnBrk="1" fontAlgn="auto" hangingPunct="1">
              <a:lnSpc>
                <a:spcPct val="90000"/>
              </a:lnSpc>
              <a:spcAft>
                <a:spcPts val="0"/>
              </a:spcAft>
              <a:buFont typeface="Wingdings 2"/>
              <a:buNone/>
              <a:defRPr/>
            </a:pPr>
            <a:r>
              <a:rPr lang="en-US" sz="2800" dirty="0" smtClean="0"/>
              <a:t>	range(off)</a:t>
            </a:r>
          </a:p>
          <a:p>
            <a:pPr marL="420624" indent="-384048" eaLnBrk="1" fontAlgn="auto" hangingPunct="1">
              <a:lnSpc>
                <a:spcPct val="90000"/>
              </a:lnSpc>
              <a:spcAft>
                <a:spcPts val="0"/>
              </a:spcAft>
              <a:buFont typeface="Wingdings 2"/>
              <a:buNone/>
              <a:defRPr/>
            </a:pPr>
            <a:r>
              <a:rPr lang="en-US" sz="2800" dirty="0" smtClean="0"/>
              <a:t>    </a:t>
            </a:r>
            <a:r>
              <a:rPr lang="en-US" sz="2800" dirty="0" err="1" smtClean="0"/>
              <a:t>smokeTime</a:t>
            </a:r>
            <a:r>
              <a:rPr lang="en-US" sz="2800" dirty="0" smtClean="0"/>
              <a:t>(ST)</a:t>
            </a:r>
          </a:p>
          <a:p>
            <a:pPr marL="420624" indent="-384048" eaLnBrk="1" fontAlgn="auto" hangingPunct="1">
              <a:lnSpc>
                <a:spcPct val="90000"/>
              </a:lnSpc>
              <a:spcAft>
                <a:spcPts val="0"/>
              </a:spcAft>
              <a:buFont typeface="Wingdings 2"/>
              <a:buNone/>
              <a:defRPr/>
            </a:pPr>
            <a:r>
              <a:rPr lang="en-US" sz="2800" dirty="0" smtClean="0"/>
              <a:t>	</a:t>
            </a:r>
            <a:r>
              <a:rPr lang="en-US" sz="2800" dirty="0" err="1" smtClean="0"/>
              <a:t>ovenTime</a:t>
            </a:r>
            <a:r>
              <a:rPr lang="en-US" sz="2800" dirty="0" smtClean="0"/>
              <a:t>(ST)</a:t>
            </a:r>
          </a:p>
          <a:p>
            <a:pPr marL="420624" indent="-384048" eaLnBrk="1" fontAlgn="auto" hangingPunct="1">
              <a:lnSpc>
                <a:spcPct val="90000"/>
              </a:lnSpc>
              <a:spcAft>
                <a:spcPts val="0"/>
              </a:spcAft>
              <a:buFont typeface="Wingdings 2"/>
              <a:buNone/>
              <a:defRPr/>
            </a:pPr>
            <a:r>
              <a:rPr lang="en-US" sz="2800" dirty="0" smtClean="0"/>
              <a:t>	</a:t>
            </a:r>
            <a:r>
              <a:rPr lang="en-US" sz="2800" dirty="0" err="1" smtClean="0"/>
              <a:t>mvTime</a:t>
            </a:r>
            <a:r>
              <a:rPr lang="en-US" sz="2800" dirty="0" smtClean="0"/>
              <a:t>(ST)</a:t>
            </a:r>
          </a:p>
          <a:p>
            <a:pPr marL="420624" indent="-384048" eaLnBrk="1" fontAlgn="auto" hangingPunct="1">
              <a:lnSpc>
                <a:spcPct val="90000"/>
              </a:lnSpc>
              <a:spcAft>
                <a:spcPts val="0"/>
              </a:spcAft>
              <a:buFont typeface="Wingdings 2"/>
              <a:buNone/>
              <a:defRPr/>
            </a:pPr>
            <a:r>
              <a:rPr lang="en-US" sz="2800" dirty="0" smtClean="0"/>
              <a:t>	</a:t>
            </a:r>
            <a:r>
              <a:rPr lang="en-US" sz="2800" dirty="0" err="1" smtClean="0"/>
              <a:t>alarmTime</a:t>
            </a:r>
            <a:r>
              <a:rPr lang="en-US" sz="2800" dirty="0" smtClean="0"/>
              <a:t>(R,ST)</a:t>
            </a:r>
          </a:p>
          <a:p>
            <a:pPr marL="420624" indent="-384048" eaLnBrk="1" fontAlgn="auto" hangingPunct="1">
              <a:lnSpc>
                <a:spcPct val="90000"/>
              </a:lnSpc>
              <a:spcAft>
                <a:spcPts val="0"/>
              </a:spcAft>
              <a:buFont typeface="Wingdings" pitchFamily="2" charset="2"/>
              <a:buNone/>
              <a:defRPr/>
            </a:pPr>
            <a:endParaRPr lang="en-US" sz="2800" b="1" dirty="0">
              <a:latin typeface="Courier New" pitchFamily="49" charset="0"/>
            </a:endParaRPr>
          </a:p>
        </p:txBody>
      </p:sp>
      <p:sp>
        <p:nvSpPr>
          <p:cNvPr id="5" name="Date Placeholder 3"/>
          <p:cNvSpPr>
            <a:spLocks noGrp="1"/>
          </p:cNvSpPr>
          <p:nvPr>
            <p:ph type="dt" sz="half" idx="10"/>
          </p:nvPr>
        </p:nvSpPr>
        <p:spPr/>
        <p:txBody>
          <a:bodyPr/>
          <a:lstStyle/>
          <a:p>
            <a:pPr>
              <a:defRPr/>
            </a:pPr>
            <a:fld id="{69B4D3F4-B12C-421F-B1DF-99C72F9703B9}" type="datetime1">
              <a:rPr lang="en-US"/>
              <a:pPr>
                <a:defRPr/>
              </a:pPr>
              <a:t>12/11/2008</a:t>
            </a:fld>
            <a:endParaRPr lang="en-US"/>
          </a:p>
        </p:txBody>
      </p:sp>
      <p:sp>
        <p:nvSpPr>
          <p:cNvPr id="6" name="Slide Number Placeholder 5"/>
          <p:cNvSpPr>
            <a:spLocks noGrp="1"/>
          </p:cNvSpPr>
          <p:nvPr>
            <p:ph type="sldNum" sz="quarter" idx="12"/>
          </p:nvPr>
        </p:nvSpPr>
        <p:spPr/>
        <p:txBody>
          <a:bodyPr/>
          <a:lstStyle/>
          <a:p>
            <a:pPr>
              <a:defRPr/>
            </a:pPr>
            <a:fld id="{9262CF41-73A2-4027-9511-AEFAE19327F6}" type="slidenum">
              <a:rPr lang="en-US"/>
              <a:pPr>
                <a:defRPr/>
              </a:pPr>
              <a:t>38</a:t>
            </a:fld>
            <a:endParaRPr lang="en-US"/>
          </a:p>
        </p:txBody>
      </p:sp>
      <p:sp>
        <p:nvSpPr>
          <p:cNvPr id="7" name="Rectangle 3"/>
          <p:cNvSpPr txBox="1">
            <a:spLocks noChangeArrowheads="1"/>
          </p:cNvSpPr>
          <p:nvPr/>
        </p:nvSpPr>
        <p:spPr>
          <a:xfrm>
            <a:off x="4419600" y="1371600"/>
            <a:ext cx="3733800" cy="4729163"/>
          </a:xfrm>
          <a:prstGeom prst="rect">
            <a:avLst/>
          </a:prstGeom>
        </p:spPr>
        <p:txBody>
          <a:bodyPr>
            <a:normAutofit/>
          </a:bodyPr>
          <a:lstStyle/>
          <a:p>
            <a:pPr marL="420624" indent="-384048" fontAlgn="auto">
              <a:lnSpc>
                <a:spcPct val="90000"/>
              </a:lnSpc>
              <a:spcBef>
                <a:spcPct val="20000"/>
              </a:spcBef>
              <a:spcAft>
                <a:spcPts val="0"/>
              </a:spcAft>
              <a:buClr>
                <a:schemeClr val="accent1"/>
              </a:buClr>
              <a:buSzPct val="80000"/>
              <a:buFont typeface="Wingdings" pitchFamily="2" charset="2"/>
              <a:buNone/>
              <a:defRPr/>
            </a:pPr>
            <a:r>
              <a:rPr lang="en-US" sz="2800" dirty="0">
                <a:latin typeface="+mn-lt"/>
                <a:cs typeface="+mn-cs"/>
              </a:rPr>
              <a:t>Basic Action </a:t>
            </a:r>
          </a:p>
          <a:p>
            <a:pPr marL="420624" indent="-384048" fontAlgn="auto">
              <a:lnSpc>
                <a:spcPct val="90000"/>
              </a:lnSpc>
              <a:spcBef>
                <a:spcPct val="20000"/>
              </a:spcBef>
              <a:spcAft>
                <a:spcPts val="0"/>
              </a:spcAft>
              <a:buClr>
                <a:schemeClr val="accent1"/>
              </a:buClr>
              <a:buSzPct val="80000"/>
              <a:defRPr/>
            </a:pPr>
            <a:r>
              <a:rPr lang="en-US" sz="2800" dirty="0">
                <a:cs typeface="Arial" charset="0"/>
              </a:rPr>
              <a:t>	</a:t>
            </a:r>
            <a:r>
              <a:rPr lang="en-US" sz="2800" dirty="0" err="1">
                <a:cs typeface="Arial" charset="0"/>
              </a:rPr>
              <a:t>callenv</a:t>
            </a:r>
            <a:endParaRPr lang="en-US" sz="2800" dirty="0">
              <a:cs typeface="Arial" charset="0"/>
            </a:endParaRPr>
          </a:p>
          <a:p>
            <a:pPr marL="420624" indent="-384048" fontAlgn="auto">
              <a:lnSpc>
                <a:spcPct val="90000"/>
              </a:lnSpc>
              <a:spcBef>
                <a:spcPct val="20000"/>
              </a:spcBef>
              <a:spcAft>
                <a:spcPts val="0"/>
              </a:spcAft>
              <a:buClr>
                <a:schemeClr val="accent1"/>
              </a:buClr>
              <a:buSzPct val="80000"/>
              <a:defRPr/>
            </a:pPr>
            <a:r>
              <a:rPr lang="en-US" sz="2800" dirty="0">
                <a:cs typeface="Arial" charset="0"/>
              </a:rPr>
              <a:t>	</a:t>
            </a:r>
            <a:r>
              <a:rPr lang="en-US" sz="2800" dirty="0" err="1">
                <a:cs typeface="Arial" charset="0"/>
              </a:rPr>
              <a:t>alarmenv</a:t>
            </a:r>
            <a:endParaRPr lang="en-US" sz="2800" dirty="0">
              <a:cs typeface="Arial" charset="0"/>
            </a:endParaRPr>
          </a:p>
          <a:p>
            <a:pPr marL="420624" indent="-384048" fontAlgn="auto">
              <a:lnSpc>
                <a:spcPct val="90000"/>
              </a:lnSpc>
              <a:spcBef>
                <a:spcPct val="20000"/>
              </a:spcBef>
              <a:spcAft>
                <a:spcPts val="0"/>
              </a:spcAft>
              <a:buClr>
                <a:schemeClr val="accent1"/>
              </a:buClr>
              <a:buSzPct val="80000"/>
              <a:defRPr/>
            </a:pPr>
            <a:endParaRPr lang="en-US" sz="2800" b="1" dirty="0">
              <a:latin typeface="Courier New" pitchFamily="49" charset="0"/>
              <a:cs typeface="+mn-cs"/>
            </a:endParaRPr>
          </a:p>
          <a:p>
            <a:pPr marL="420624" indent="-384048" fontAlgn="auto">
              <a:lnSpc>
                <a:spcPct val="90000"/>
              </a:lnSpc>
              <a:spcBef>
                <a:spcPct val="20000"/>
              </a:spcBef>
              <a:spcAft>
                <a:spcPts val="0"/>
              </a:spcAft>
              <a:buClr>
                <a:schemeClr val="accent1"/>
              </a:buClr>
              <a:buSzPct val="80000"/>
              <a:defRPr/>
            </a:pPr>
            <a:r>
              <a:rPr lang="en-US" sz="2800" b="1" dirty="0">
                <a:latin typeface="Courier New" pitchFamily="49" charset="0"/>
                <a:cs typeface="+mn-cs"/>
              </a:rPr>
              <a:t>Goal</a:t>
            </a:r>
          </a:p>
          <a:p>
            <a:pPr marL="420624" indent="-384048" fontAlgn="auto">
              <a:lnSpc>
                <a:spcPct val="90000"/>
              </a:lnSpc>
              <a:spcBef>
                <a:spcPct val="20000"/>
              </a:spcBef>
              <a:spcAft>
                <a:spcPts val="0"/>
              </a:spcAft>
              <a:buClr>
                <a:schemeClr val="accent1"/>
              </a:buClr>
              <a:buSzPct val="80000"/>
              <a:defRPr/>
            </a:pPr>
            <a:r>
              <a:rPr lang="en-US" sz="2800" b="1" dirty="0">
                <a:latin typeface="Courier New" pitchFamily="49" charset="0"/>
                <a:cs typeface="+mn-cs"/>
              </a:rPr>
              <a:t>	</a:t>
            </a:r>
            <a:r>
              <a:rPr lang="en-US" sz="2800" dirty="0">
                <a:cs typeface="Arial" charset="0"/>
              </a:rPr>
              <a:t>alarm</a:t>
            </a:r>
          </a:p>
          <a:p>
            <a:pPr marL="420624" indent="-384048" fontAlgn="auto">
              <a:lnSpc>
                <a:spcPct val="90000"/>
              </a:lnSpc>
              <a:spcBef>
                <a:spcPct val="20000"/>
              </a:spcBef>
              <a:spcAft>
                <a:spcPts val="0"/>
              </a:spcAft>
              <a:buClr>
                <a:schemeClr val="accent1"/>
              </a:buClr>
              <a:buSzPct val="80000"/>
              <a:defRPr/>
            </a:pPr>
            <a:r>
              <a:rPr lang="en-US" sz="2800" b="1" dirty="0">
                <a:latin typeface="Courier New" pitchFamily="49" charset="0"/>
                <a:cs typeface="+mn-cs"/>
              </a:rPr>
              <a:t>	</a:t>
            </a:r>
            <a:r>
              <a:rPr lang="en-US" sz="2800" dirty="0" err="1">
                <a:cs typeface="Arial" charset="0"/>
              </a:rPr>
              <a:t>saveAlarm</a:t>
            </a:r>
            <a:endParaRPr lang="en-US" sz="2800" dirty="0">
              <a:cs typeface="Arial" charset="0"/>
            </a:endParaRPr>
          </a:p>
          <a:p>
            <a:pPr marL="420624" indent="-384048" fontAlgn="auto">
              <a:lnSpc>
                <a:spcPct val="90000"/>
              </a:lnSpc>
              <a:spcBef>
                <a:spcPct val="20000"/>
              </a:spcBef>
              <a:spcAft>
                <a:spcPts val="0"/>
              </a:spcAft>
              <a:buClr>
                <a:schemeClr val="accent1"/>
              </a:buClr>
              <a:buSzPct val="80000"/>
              <a:defRPr/>
            </a:pPr>
            <a:r>
              <a:rPr lang="en-US" sz="2800" b="1" dirty="0">
                <a:latin typeface="Courier New" pitchFamily="49" charset="0"/>
                <a:cs typeface="+mn-cs"/>
              </a:rPr>
              <a:t>	</a:t>
            </a:r>
            <a:r>
              <a:rPr lang="en-US" sz="2800" dirty="0" err="1">
                <a:cs typeface="Arial" charset="0"/>
              </a:rPr>
              <a:t>callFireman</a:t>
            </a:r>
            <a:endParaRPr lang="en-US" sz="2800" b="1" dirty="0">
              <a:latin typeface="Courier New" pitchFamily="49" charset="0"/>
              <a:cs typeface="+mn-cs"/>
            </a:endParaRPr>
          </a:p>
          <a:p>
            <a:pPr marL="420624" indent="-384048" fontAlgn="auto">
              <a:lnSpc>
                <a:spcPct val="90000"/>
              </a:lnSpc>
              <a:spcBef>
                <a:spcPct val="20000"/>
              </a:spcBef>
              <a:spcAft>
                <a:spcPts val="0"/>
              </a:spcAft>
              <a:buClr>
                <a:schemeClr val="accent1"/>
              </a:buClr>
              <a:buSzPct val="80000"/>
              <a:defRPr/>
            </a:pPr>
            <a:endParaRPr lang="en-US" sz="2800" b="1" dirty="0">
              <a:latin typeface="Courier New" pitchFamily="49" charset="0"/>
              <a:cs typeface="+mn-cs"/>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609600"/>
            <a:ext cx="8229600" cy="1066800"/>
          </a:xfrm>
        </p:spPr>
        <p:txBody>
          <a:bodyPr/>
          <a:lstStyle/>
          <a:p>
            <a:pPr eaLnBrk="1" hangingPunct="1"/>
            <a:r>
              <a:rPr lang="en-US" dirty="0" smtClean="0"/>
              <a:t>Safe Home Example</a:t>
            </a:r>
          </a:p>
        </p:txBody>
      </p:sp>
      <p:sp>
        <p:nvSpPr>
          <p:cNvPr id="83971" name="Rectangle 3"/>
          <p:cNvSpPr>
            <a:spLocks noGrp="1" noChangeArrowheads="1"/>
          </p:cNvSpPr>
          <p:nvPr>
            <p:ph idx="1"/>
          </p:nvPr>
        </p:nvSpPr>
        <p:spPr>
          <a:xfrm>
            <a:off x="457200" y="1447800"/>
            <a:ext cx="7848600" cy="5410200"/>
          </a:xfrm>
        </p:spPr>
        <p:txBody>
          <a:bodyPr>
            <a:normAutofit fontScale="85000" lnSpcReduction="20000"/>
          </a:bodyPr>
          <a:lstStyle/>
          <a:p>
            <a:pPr marL="420624" indent="-384048" eaLnBrk="1" fontAlgn="auto" hangingPunct="1">
              <a:spcAft>
                <a:spcPts val="0"/>
              </a:spcAft>
              <a:buNone/>
              <a:defRPr/>
            </a:pPr>
            <a:r>
              <a:rPr lang="en-US" sz="1600" dirty="0" smtClean="0"/>
              <a:t>/* Plans */</a:t>
            </a:r>
          </a:p>
          <a:p>
            <a:pPr marL="420624" indent="-384048" eaLnBrk="1" fontAlgn="auto" hangingPunct="1">
              <a:spcAft>
                <a:spcPts val="0"/>
              </a:spcAft>
              <a:buNone/>
              <a:defRPr/>
            </a:pPr>
            <a:endParaRPr lang="en-US" sz="1600" dirty="0" smtClean="0"/>
          </a:p>
          <a:p>
            <a:pPr marL="420624" indent="-384048" eaLnBrk="1" fontAlgn="auto" hangingPunct="1">
              <a:spcAft>
                <a:spcPts val="0"/>
              </a:spcAft>
              <a:buNone/>
              <a:defRPr/>
            </a:pPr>
            <a:r>
              <a:rPr lang="en-US" sz="1600" dirty="0" smtClean="0"/>
              <a:t>+time(T) : </a:t>
            </a:r>
            <a:r>
              <a:rPr lang="en-US" sz="1600" dirty="0" err="1" smtClean="0"/>
              <a:t>smokeTime</a:t>
            </a:r>
            <a:r>
              <a:rPr lang="en-US" sz="1600" dirty="0" smtClean="0"/>
              <a:t>(ST) &amp; (T &gt; ST + 5) &lt;- !alarm(smoke).</a:t>
            </a:r>
          </a:p>
          <a:p>
            <a:pPr marL="420624" indent="-384048" eaLnBrk="1" fontAlgn="auto" hangingPunct="1">
              <a:spcAft>
                <a:spcPts val="0"/>
              </a:spcAft>
              <a:buNone/>
              <a:defRPr/>
            </a:pPr>
            <a:r>
              <a:rPr lang="en-US" sz="1600" dirty="0" smtClean="0"/>
              <a:t>+time(T) : </a:t>
            </a:r>
            <a:r>
              <a:rPr lang="en-US" sz="1600" dirty="0" err="1" smtClean="0"/>
              <a:t>ovenTime</a:t>
            </a:r>
            <a:r>
              <a:rPr lang="en-US" sz="1600" dirty="0" smtClean="0"/>
              <a:t>(ST)  &amp; (T &gt; ST + 10) &lt;- !alarm(oven).</a:t>
            </a:r>
          </a:p>
          <a:p>
            <a:pPr marL="420624" indent="-384048" eaLnBrk="1" fontAlgn="auto" hangingPunct="1">
              <a:spcAft>
                <a:spcPts val="0"/>
              </a:spcAft>
              <a:buNone/>
              <a:defRPr/>
            </a:pPr>
            <a:r>
              <a:rPr lang="en-US" sz="1600" dirty="0" smtClean="0"/>
              <a:t>+time(T) : </a:t>
            </a:r>
            <a:r>
              <a:rPr lang="en-US" sz="1600" dirty="0" err="1" smtClean="0"/>
              <a:t>mvTime</a:t>
            </a:r>
            <a:r>
              <a:rPr lang="en-US" sz="1600" dirty="0" smtClean="0"/>
              <a:t>(ST)    &amp; (T &gt; ST + 13) &lt;- !alarm(</a:t>
            </a:r>
            <a:r>
              <a:rPr lang="en-US" sz="1600" dirty="0" err="1" smtClean="0"/>
              <a:t>mv</a:t>
            </a:r>
            <a:r>
              <a:rPr lang="en-US" sz="1600" dirty="0" smtClean="0"/>
              <a:t>).</a:t>
            </a:r>
          </a:p>
          <a:p>
            <a:pPr marL="420624" indent="-384048" eaLnBrk="1" fontAlgn="auto" hangingPunct="1">
              <a:spcAft>
                <a:spcPts val="0"/>
              </a:spcAft>
              <a:buNone/>
              <a:defRPr/>
            </a:pPr>
            <a:r>
              <a:rPr lang="en-US" sz="1600" dirty="0" smtClean="0"/>
              <a:t>+time(T) : </a:t>
            </a:r>
            <a:r>
              <a:rPr lang="en-US" sz="1600" dirty="0" err="1" smtClean="0"/>
              <a:t>alarmTime</a:t>
            </a:r>
            <a:r>
              <a:rPr lang="en-US" sz="1600" dirty="0" smtClean="0"/>
              <a:t>(R,ST) &amp; (T &gt; ST + 7) &lt;- !</a:t>
            </a:r>
            <a:r>
              <a:rPr lang="en-US" sz="1600" dirty="0" err="1" smtClean="0"/>
              <a:t>callFireman</a:t>
            </a:r>
            <a:r>
              <a:rPr lang="en-US" sz="1600" dirty="0" smtClean="0"/>
              <a:t>(R).</a:t>
            </a:r>
          </a:p>
          <a:p>
            <a:pPr marL="420624" indent="-384048" eaLnBrk="1" fontAlgn="auto" hangingPunct="1">
              <a:spcAft>
                <a:spcPts val="0"/>
              </a:spcAft>
              <a:buNone/>
              <a:defRPr/>
            </a:pPr>
            <a:endParaRPr lang="en-US" sz="1600" dirty="0" smtClean="0"/>
          </a:p>
          <a:p>
            <a:pPr marL="420624" indent="-384048" eaLnBrk="1" fontAlgn="auto" hangingPunct="1">
              <a:spcAft>
                <a:spcPts val="0"/>
              </a:spcAft>
              <a:buNone/>
              <a:defRPr/>
            </a:pPr>
            <a:r>
              <a:rPr lang="en-US" sz="1600" dirty="0" smtClean="0"/>
              <a:t>//oven &amp; MV</a:t>
            </a:r>
          </a:p>
          <a:p>
            <a:pPr marL="420624" indent="-384048" eaLnBrk="1" fontAlgn="auto" hangingPunct="1">
              <a:spcAft>
                <a:spcPts val="0"/>
              </a:spcAft>
              <a:buNone/>
              <a:defRPr/>
            </a:pPr>
            <a:r>
              <a:rPr lang="en-US" sz="1600" dirty="0" smtClean="0"/>
              <a:t>+oven(on) : time(T) &amp; not </a:t>
            </a:r>
            <a:r>
              <a:rPr lang="en-US" sz="1600" dirty="0" err="1" smtClean="0"/>
              <a:t>ovenTime</a:t>
            </a:r>
            <a:r>
              <a:rPr lang="en-US" sz="1600" dirty="0" smtClean="0"/>
              <a:t>(Q) &lt;- +</a:t>
            </a:r>
            <a:r>
              <a:rPr lang="en-US" sz="1600" dirty="0" err="1" smtClean="0"/>
              <a:t>ovenTime</a:t>
            </a:r>
            <a:r>
              <a:rPr lang="en-US" sz="1600" dirty="0" smtClean="0"/>
              <a:t>(T).</a:t>
            </a:r>
          </a:p>
          <a:p>
            <a:pPr marL="420624" indent="-384048" eaLnBrk="1" fontAlgn="auto" hangingPunct="1">
              <a:spcAft>
                <a:spcPts val="0"/>
              </a:spcAft>
              <a:buNone/>
              <a:defRPr/>
            </a:pPr>
            <a:r>
              <a:rPr lang="en-US" sz="1600" dirty="0" smtClean="0"/>
              <a:t>+</a:t>
            </a:r>
            <a:r>
              <a:rPr lang="en-US" sz="1600" dirty="0" err="1" smtClean="0"/>
              <a:t>mv</a:t>
            </a:r>
            <a:r>
              <a:rPr lang="en-US" sz="1600" dirty="0" smtClean="0"/>
              <a:t>(on) : time(T) &amp; not </a:t>
            </a:r>
            <a:r>
              <a:rPr lang="en-US" sz="1600" dirty="0" err="1" smtClean="0"/>
              <a:t>mvTime</a:t>
            </a:r>
            <a:r>
              <a:rPr lang="en-US" sz="1600" dirty="0" smtClean="0"/>
              <a:t>(Q) &lt;- +</a:t>
            </a:r>
            <a:r>
              <a:rPr lang="en-US" sz="1600" dirty="0" err="1" smtClean="0"/>
              <a:t>mvTime</a:t>
            </a:r>
            <a:r>
              <a:rPr lang="en-US" sz="1600" dirty="0" smtClean="0"/>
              <a:t>(T).</a:t>
            </a:r>
          </a:p>
          <a:p>
            <a:pPr marL="420624" indent="-384048" eaLnBrk="1" fontAlgn="auto" hangingPunct="1">
              <a:spcAft>
                <a:spcPts val="0"/>
              </a:spcAft>
              <a:buNone/>
              <a:defRPr/>
            </a:pPr>
            <a:endParaRPr lang="en-US" sz="1600" dirty="0" smtClean="0"/>
          </a:p>
          <a:p>
            <a:pPr marL="420624" indent="-384048" eaLnBrk="1" fontAlgn="auto" hangingPunct="1">
              <a:spcAft>
                <a:spcPts val="0"/>
              </a:spcAft>
              <a:buNone/>
              <a:defRPr/>
            </a:pPr>
            <a:r>
              <a:rPr lang="en-US" sz="1600" dirty="0" smtClean="0"/>
              <a:t>//smoke</a:t>
            </a:r>
          </a:p>
          <a:p>
            <a:pPr marL="420624" indent="-384048" eaLnBrk="1" fontAlgn="auto" hangingPunct="1">
              <a:spcAft>
                <a:spcPts val="0"/>
              </a:spcAft>
              <a:buNone/>
              <a:defRPr/>
            </a:pPr>
            <a:r>
              <a:rPr lang="en-US" sz="1600" dirty="0" smtClean="0"/>
              <a:t>+smoke : time(T) &amp; not </a:t>
            </a:r>
            <a:r>
              <a:rPr lang="en-US" sz="1600" dirty="0" err="1" smtClean="0"/>
              <a:t>smokeTime</a:t>
            </a:r>
            <a:r>
              <a:rPr lang="en-US" sz="1600" dirty="0" smtClean="0"/>
              <a:t>(Q) &lt;- +</a:t>
            </a:r>
            <a:r>
              <a:rPr lang="en-US" sz="1600" dirty="0" err="1" smtClean="0"/>
              <a:t>smokeTime</a:t>
            </a:r>
            <a:r>
              <a:rPr lang="en-US" sz="1600" dirty="0" smtClean="0"/>
              <a:t>(T).</a:t>
            </a:r>
          </a:p>
          <a:p>
            <a:pPr marL="420624" indent="-384048" eaLnBrk="1" fontAlgn="auto" hangingPunct="1">
              <a:spcAft>
                <a:spcPts val="0"/>
              </a:spcAft>
              <a:buNone/>
              <a:defRPr/>
            </a:pPr>
            <a:endParaRPr lang="en-US" sz="1600" dirty="0" smtClean="0"/>
          </a:p>
          <a:p>
            <a:pPr marL="420624" indent="-384048" eaLnBrk="1" fontAlgn="auto" hangingPunct="1">
              <a:spcAft>
                <a:spcPts val="0"/>
              </a:spcAft>
              <a:buNone/>
              <a:defRPr/>
            </a:pPr>
            <a:r>
              <a:rPr lang="en-US" sz="1600" dirty="0" smtClean="0"/>
              <a:t>//alarm for smoke</a:t>
            </a:r>
          </a:p>
          <a:p>
            <a:pPr marL="420624" indent="-384048" eaLnBrk="1" fontAlgn="auto" hangingPunct="1">
              <a:spcAft>
                <a:spcPts val="0"/>
              </a:spcAft>
              <a:buNone/>
              <a:defRPr/>
            </a:pPr>
            <a:r>
              <a:rPr lang="pt-BR" sz="1600" dirty="0" smtClean="0"/>
              <a:t>+!alarm(R) : loc(home) &lt;- alarmenv; .print("ALARM!!!!! ", R); !saveAlarm(R).</a:t>
            </a:r>
          </a:p>
          <a:p>
            <a:pPr marL="420624" indent="-384048" eaLnBrk="1" fontAlgn="auto" hangingPunct="1">
              <a:spcAft>
                <a:spcPts val="0"/>
              </a:spcAft>
              <a:buNone/>
              <a:defRPr/>
            </a:pPr>
            <a:r>
              <a:rPr lang="en-US" sz="1600" dirty="0" smtClean="0"/>
              <a:t>+!alarm(R) : loc(outside) &lt;- !</a:t>
            </a:r>
            <a:r>
              <a:rPr lang="en-US" sz="1600" dirty="0" err="1" smtClean="0"/>
              <a:t>callFireman</a:t>
            </a:r>
            <a:r>
              <a:rPr lang="en-US" sz="1600" dirty="0" smtClean="0"/>
              <a:t>(R).</a:t>
            </a:r>
          </a:p>
          <a:p>
            <a:pPr marL="420624" indent="-384048" eaLnBrk="1" fontAlgn="auto" hangingPunct="1">
              <a:spcAft>
                <a:spcPts val="0"/>
              </a:spcAft>
              <a:buNone/>
              <a:defRPr/>
            </a:pPr>
            <a:r>
              <a:rPr lang="en-US" sz="1600" dirty="0" smtClean="0"/>
              <a:t>+!alarm(R).</a:t>
            </a:r>
          </a:p>
          <a:p>
            <a:pPr marL="420624" indent="-384048" eaLnBrk="1" fontAlgn="auto" hangingPunct="1">
              <a:spcAft>
                <a:spcPts val="0"/>
              </a:spcAft>
              <a:buNone/>
              <a:defRPr/>
            </a:pPr>
            <a:r>
              <a:rPr lang="en-US" sz="1600" dirty="0" smtClean="0"/>
              <a:t>+!</a:t>
            </a:r>
            <a:r>
              <a:rPr lang="en-US" sz="1600" dirty="0" err="1" smtClean="0"/>
              <a:t>saveAlarm</a:t>
            </a:r>
            <a:r>
              <a:rPr lang="en-US" sz="1600" dirty="0" smtClean="0"/>
              <a:t>(R) : time(T) &amp; not </a:t>
            </a:r>
            <a:r>
              <a:rPr lang="en-US" sz="1600" dirty="0" err="1" smtClean="0"/>
              <a:t>alarmTime</a:t>
            </a:r>
            <a:r>
              <a:rPr lang="en-US" sz="1600" dirty="0" smtClean="0"/>
              <a:t>(Q) &lt;- +</a:t>
            </a:r>
            <a:r>
              <a:rPr lang="en-US" sz="1600" dirty="0" err="1" smtClean="0"/>
              <a:t>alarmTime</a:t>
            </a:r>
            <a:r>
              <a:rPr lang="en-US" sz="1600" dirty="0" smtClean="0"/>
              <a:t>(R,T).</a:t>
            </a:r>
          </a:p>
          <a:p>
            <a:pPr marL="420624" indent="-384048" eaLnBrk="1" fontAlgn="auto" hangingPunct="1">
              <a:spcAft>
                <a:spcPts val="0"/>
              </a:spcAft>
              <a:buNone/>
              <a:defRPr/>
            </a:pPr>
            <a:endParaRPr lang="en-US" sz="1600" dirty="0" smtClean="0"/>
          </a:p>
          <a:p>
            <a:pPr marL="420624" indent="-384048" eaLnBrk="1" fontAlgn="auto" hangingPunct="1">
              <a:spcAft>
                <a:spcPts val="0"/>
              </a:spcAft>
              <a:buNone/>
              <a:defRPr/>
            </a:pPr>
            <a:r>
              <a:rPr lang="en-US" sz="1600" dirty="0" smtClean="0"/>
              <a:t>//heat</a:t>
            </a:r>
          </a:p>
          <a:p>
            <a:pPr marL="420624" indent="-384048" eaLnBrk="1" fontAlgn="auto" hangingPunct="1">
              <a:spcAft>
                <a:spcPts val="0"/>
              </a:spcAft>
              <a:buNone/>
              <a:defRPr/>
            </a:pPr>
            <a:r>
              <a:rPr lang="en-US" sz="1600" dirty="0" smtClean="0"/>
              <a:t>+heat &lt;- !</a:t>
            </a:r>
            <a:r>
              <a:rPr lang="en-US" sz="1600" dirty="0" err="1" smtClean="0"/>
              <a:t>callFireman</a:t>
            </a:r>
            <a:r>
              <a:rPr lang="en-US" sz="1600" dirty="0" smtClean="0"/>
              <a:t>(R).</a:t>
            </a:r>
          </a:p>
          <a:p>
            <a:pPr marL="420624" indent="-384048" eaLnBrk="1" fontAlgn="auto" hangingPunct="1">
              <a:spcAft>
                <a:spcPts val="0"/>
              </a:spcAft>
              <a:buNone/>
              <a:defRPr/>
            </a:pPr>
            <a:endParaRPr lang="en-US" sz="1600" dirty="0" smtClean="0"/>
          </a:p>
          <a:p>
            <a:pPr marL="420624" indent="-384048" eaLnBrk="1" fontAlgn="auto" hangingPunct="1">
              <a:spcAft>
                <a:spcPts val="0"/>
              </a:spcAft>
              <a:buNone/>
              <a:defRPr/>
            </a:pPr>
            <a:r>
              <a:rPr lang="en-US" sz="1600" dirty="0" smtClean="0"/>
              <a:t>//call </a:t>
            </a:r>
          </a:p>
          <a:p>
            <a:pPr marL="420624" indent="-384048" eaLnBrk="1" fontAlgn="auto" hangingPunct="1">
              <a:spcAft>
                <a:spcPts val="0"/>
              </a:spcAft>
              <a:buNone/>
              <a:defRPr/>
            </a:pPr>
            <a:r>
              <a:rPr lang="en-US" sz="1600" dirty="0" smtClean="0"/>
              <a:t>+!</a:t>
            </a:r>
            <a:r>
              <a:rPr lang="en-US" sz="1600" dirty="0" err="1" smtClean="0"/>
              <a:t>callFireman</a:t>
            </a:r>
            <a:r>
              <a:rPr lang="en-US" sz="1600" dirty="0" smtClean="0"/>
              <a:t>(R): true &lt;- .print("call because of ", R); </a:t>
            </a:r>
            <a:r>
              <a:rPr lang="en-US" sz="1600" dirty="0" err="1" smtClean="0"/>
              <a:t>callenv</a:t>
            </a:r>
            <a:r>
              <a:rPr lang="en-US" sz="1600" dirty="0" smtClean="0"/>
              <a:t>; .send(</a:t>
            </a:r>
            <a:r>
              <a:rPr lang="en-US" sz="1600" dirty="0" err="1" smtClean="0"/>
              <a:t>fireman,tell,fire</a:t>
            </a:r>
            <a:r>
              <a:rPr lang="en-US" sz="1600" dirty="0" smtClean="0"/>
              <a:t>).</a:t>
            </a:r>
          </a:p>
        </p:txBody>
      </p:sp>
      <p:sp>
        <p:nvSpPr>
          <p:cNvPr id="5" name="Date Placeholder 3"/>
          <p:cNvSpPr>
            <a:spLocks noGrp="1"/>
          </p:cNvSpPr>
          <p:nvPr>
            <p:ph type="dt" sz="half" idx="10"/>
          </p:nvPr>
        </p:nvSpPr>
        <p:spPr/>
        <p:txBody>
          <a:bodyPr/>
          <a:lstStyle/>
          <a:p>
            <a:pPr>
              <a:defRPr/>
            </a:pPr>
            <a:fld id="{A7F62540-6940-485A-ACA5-CE9061F7F9B5}" type="datetime1">
              <a:rPr lang="en-US"/>
              <a:pPr>
                <a:defRPr/>
              </a:pPr>
              <a:t>12/11/2008</a:t>
            </a:fld>
            <a:endParaRPr lang="en-US"/>
          </a:p>
        </p:txBody>
      </p:sp>
      <p:sp>
        <p:nvSpPr>
          <p:cNvPr id="6" name="Slide Number Placeholder 5"/>
          <p:cNvSpPr>
            <a:spLocks noGrp="1"/>
          </p:cNvSpPr>
          <p:nvPr>
            <p:ph type="sldNum" sz="quarter" idx="12"/>
          </p:nvPr>
        </p:nvSpPr>
        <p:spPr/>
        <p:txBody>
          <a:bodyPr/>
          <a:lstStyle/>
          <a:p>
            <a:pPr>
              <a:defRPr/>
            </a:pPr>
            <a:fld id="{E6DF7973-281A-428F-8BAF-1D61E09A520E}" type="slidenum">
              <a:rPr lang="en-US"/>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System (cont.)</a:t>
            </a:r>
            <a:endParaRPr lang="en-US" dirty="0"/>
          </a:p>
        </p:txBody>
      </p:sp>
      <p:sp>
        <p:nvSpPr>
          <p:cNvPr id="3" name="Content Placeholder 2"/>
          <p:cNvSpPr>
            <a:spLocks noGrp="1"/>
          </p:cNvSpPr>
          <p:nvPr>
            <p:ph idx="1"/>
          </p:nvPr>
        </p:nvSpPr>
        <p:spPr/>
        <p:txBody>
          <a:bodyPr/>
          <a:lstStyle/>
          <a:p>
            <a:r>
              <a:rPr lang="en-US" dirty="0" smtClean="0"/>
              <a:t>Current existing systems</a:t>
            </a:r>
          </a:p>
          <a:p>
            <a:pPr lvl="1"/>
            <a:r>
              <a:rPr lang="en-US" dirty="0" smtClean="0"/>
              <a:t>Complex and “scary”</a:t>
            </a:r>
          </a:p>
          <a:p>
            <a:pPr lvl="1"/>
            <a:r>
              <a:rPr lang="en-US" dirty="0" smtClean="0"/>
              <a:t>Poorly integrated</a:t>
            </a:r>
          </a:p>
          <a:p>
            <a:pPr lvl="1"/>
            <a:endParaRPr lang="en-US" dirty="0" smtClean="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Rhapsody</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457200" y="685800"/>
            <a:ext cx="8229600" cy="1066800"/>
          </a:xfrm>
        </p:spPr>
        <p:txBody>
          <a:bodyPr/>
          <a:lstStyle/>
          <a:p>
            <a:r>
              <a:rPr lang="en-US" dirty="0"/>
              <a:t>What Rhapsody can do?*</a:t>
            </a:r>
          </a:p>
        </p:txBody>
      </p:sp>
      <p:sp>
        <p:nvSpPr>
          <p:cNvPr id="186371" name="Rectangle 3"/>
          <p:cNvSpPr>
            <a:spLocks noGrp="1" noChangeArrowheads="1"/>
          </p:cNvSpPr>
          <p:nvPr>
            <p:ph idx="1"/>
          </p:nvPr>
        </p:nvSpPr>
        <p:spPr>
          <a:xfrm>
            <a:off x="381000" y="1905000"/>
            <a:ext cx="8229600" cy="4343400"/>
          </a:xfrm>
        </p:spPr>
        <p:txBody>
          <a:bodyPr>
            <a:normAutofit fontScale="92500" lnSpcReduction="10000"/>
          </a:bodyPr>
          <a:lstStyle/>
          <a:p>
            <a:pPr>
              <a:lnSpc>
                <a:spcPct val="80000"/>
              </a:lnSpc>
            </a:pPr>
            <a:r>
              <a:rPr lang="en-US" sz="2000" dirty="0"/>
              <a:t>A environment for Systems and Software Development </a:t>
            </a:r>
          </a:p>
          <a:p>
            <a:pPr>
              <a:lnSpc>
                <a:spcPct val="80000"/>
              </a:lnSpc>
            </a:pPr>
            <a:r>
              <a:rPr lang="en-US" sz="2000" dirty="0"/>
              <a:t>Flexible design environments supporting </a:t>
            </a:r>
            <a:r>
              <a:rPr lang="en-US" sz="2000" dirty="0" err="1"/>
              <a:t>SysML</a:t>
            </a:r>
            <a:r>
              <a:rPr lang="en-US" sz="2000" dirty="0"/>
              <a:t>, UML 2.0, </a:t>
            </a:r>
            <a:r>
              <a:rPr lang="en-US" sz="2000" dirty="0" err="1"/>
              <a:t>DoDAF</a:t>
            </a:r>
            <a:r>
              <a:rPr lang="en-US" sz="2000" dirty="0"/>
              <a:t>, and Domain Specific Languages (Rational Rose import and XMI support)</a:t>
            </a:r>
          </a:p>
          <a:p>
            <a:pPr>
              <a:lnSpc>
                <a:spcPct val="80000"/>
              </a:lnSpc>
            </a:pPr>
            <a:r>
              <a:rPr lang="en-US" sz="2000" dirty="0"/>
              <a:t>Integrated Requirements modeling, traceability and analysis </a:t>
            </a:r>
          </a:p>
          <a:p>
            <a:pPr>
              <a:lnSpc>
                <a:spcPct val="80000"/>
              </a:lnSpc>
              <a:buFont typeface="Wingdings" pitchFamily="2" charset="2"/>
              <a:buNone/>
            </a:pPr>
            <a:r>
              <a:rPr lang="en-US" sz="2000" dirty="0"/>
              <a:t>	e.g., Lifecycle traceability and analysis</a:t>
            </a:r>
          </a:p>
          <a:p>
            <a:pPr>
              <a:lnSpc>
                <a:spcPct val="80000"/>
              </a:lnSpc>
            </a:pPr>
            <a:r>
              <a:rPr lang="en-US" sz="2000" dirty="0"/>
              <a:t>Small and large team collaboration</a:t>
            </a:r>
          </a:p>
          <a:p>
            <a:pPr>
              <a:lnSpc>
                <a:spcPct val="80000"/>
              </a:lnSpc>
              <a:buFont typeface="Wingdings" pitchFamily="2" charset="2"/>
              <a:buNone/>
            </a:pPr>
            <a:r>
              <a:rPr lang="en-US" sz="2000" dirty="0"/>
              <a:t>	e.g., Model-based differencing and merging </a:t>
            </a:r>
          </a:p>
          <a:p>
            <a:pPr>
              <a:lnSpc>
                <a:spcPct val="80000"/>
              </a:lnSpc>
            </a:pPr>
            <a:r>
              <a:rPr lang="en-US" sz="2000" b="1" dirty="0"/>
              <a:t>Design for Testability </a:t>
            </a:r>
          </a:p>
          <a:p>
            <a:pPr lvl="1">
              <a:lnSpc>
                <a:spcPct val="80000"/>
              </a:lnSpc>
            </a:pPr>
            <a:r>
              <a:rPr lang="en-US" sz="3000" b="1" dirty="0"/>
              <a:t>Model simulation </a:t>
            </a:r>
          </a:p>
          <a:p>
            <a:pPr lvl="1">
              <a:lnSpc>
                <a:spcPct val="80000"/>
              </a:lnSpc>
            </a:pPr>
            <a:r>
              <a:rPr lang="en-US" sz="2000" b="1" dirty="0"/>
              <a:t>Requirements Based testing</a:t>
            </a:r>
          </a:p>
          <a:p>
            <a:pPr lvl="1">
              <a:lnSpc>
                <a:spcPct val="80000"/>
              </a:lnSpc>
            </a:pPr>
            <a:r>
              <a:rPr lang="en-US" sz="2000" b="1" dirty="0"/>
              <a:t>Auto test generation</a:t>
            </a:r>
          </a:p>
          <a:p>
            <a:pPr lvl="1">
              <a:lnSpc>
                <a:spcPct val="80000"/>
              </a:lnSpc>
            </a:pPr>
            <a:r>
              <a:rPr lang="en-US" sz="2000" b="1" dirty="0"/>
              <a:t>Embedded target model level debugging</a:t>
            </a:r>
          </a:p>
          <a:p>
            <a:pPr>
              <a:lnSpc>
                <a:spcPct val="80000"/>
              </a:lnSpc>
            </a:pPr>
            <a:r>
              <a:rPr lang="en-US" sz="2000" dirty="0"/>
              <a:t>Application generation </a:t>
            </a:r>
          </a:p>
          <a:p>
            <a:pPr lvl="1">
              <a:lnSpc>
                <a:spcPct val="80000"/>
              </a:lnSpc>
            </a:pPr>
            <a:r>
              <a:rPr lang="en-US" sz="2000" dirty="0"/>
              <a:t>C, C++, Java, </a:t>
            </a:r>
            <a:r>
              <a:rPr lang="en-US" sz="2000" dirty="0" err="1"/>
              <a:t>Ada</a:t>
            </a:r>
            <a:r>
              <a:rPr lang="en-US" sz="2000" dirty="0"/>
              <a:t> </a:t>
            </a:r>
          </a:p>
          <a:p>
            <a:pPr lvl="1">
              <a:lnSpc>
                <a:spcPct val="80000"/>
              </a:lnSpc>
            </a:pPr>
            <a:r>
              <a:rPr lang="en-US" sz="2000" dirty="0"/>
              <a:t>Code visualization and reverse engineering</a:t>
            </a:r>
          </a:p>
          <a:p>
            <a:pPr lvl="1">
              <a:lnSpc>
                <a:spcPct val="80000"/>
              </a:lnSpc>
            </a:pPr>
            <a:r>
              <a:rPr lang="en-US" sz="2000" dirty="0"/>
              <a:t>Integration with Eclipse-based IDEs</a:t>
            </a:r>
          </a:p>
          <a:p>
            <a:pPr>
              <a:lnSpc>
                <a:spcPct val="80000"/>
              </a:lnSpc>
            </a:pPr>
            <a:endParaRPr lang="en-US" sz="2000" dirty="0"/>
          </a:p>
        </p:txBody>
      </p:sp>
      <p:sp>
        <p:nvSpPr>
          <p:cNvPr id="6" name="Slide Number Placeholder 4"/>
          <p:cNvSpPr>
            <a:spLocks noGrp="1"/>
          </p:cNvSpPr>
          <p:nvPr>
            <p:ph type="sldNum" sz="quarter" idx="12"/>
          </p:nvPr>
        </p:nvSpPr>
        <p:spPr/>
        <p:txBody>
          <a:bodyPr/>
          <a:lstStyle/>
          <a:p>
            <a:fld id="{2F50E239-A19F-48F3-8877-E14F4FBFD6B8}" type="slidenum">
              <a:rPr lang="en-US"/>
              <a:pPr/>
              <a:t>41</a:t>
            </a:fld>
            <a:endParaRPr lang="en-US"/>
          </a:p>
        </p:txBody>
      </p:sp>
      <p:sp>
        <p:nvSpPr>
          <p:cNvPr id="186372" name="Text Box 4"/>
          <p:cNvSpPr txBox="1">
            <a:spLocks noChangeArrowheads="1"/>
          </p:cNvSpPr>
          <p:nvPr/>
        </p:nvSpPr>
        <p:spPr bwMode="auto">
          <a:xfrm>
            <a:off x="609600" y="6613525"/>
            <a:ext cx="7162800" cy="244475"/>
          </a:xfrm>
          <a:prstGeom prst="rect">
            <a:avLst/>
          </a:prstGeom>
          <a:noFill/>
          <a:ln w="9525">
            <a:noFill/>
            <a:miter lim="800000"/>
            <a:headEnd/>
            <a:tailEnd/>
          </a:ln>
          <a:effectLst/>
        </p:spPr>
        <p:txBody>
          <a:bodyPr>
            <a:spAutoFit/>
          </a:bodyPr>
          <a:lstStyle/>
          <a:p>
            <a:pPr>
              <a:spcBef>
                <a:spcPct val="50000"/>
              </a:spcBef>
            </a:pPr>
            <a:r>
              <a:rPr lang="en-US" sz="1000"/>
              <a:t>*http://www.ilogix.com/sublevel.aspx?id=53</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Model Driven Development</a:t>
            </a:r>
            <a:endParaRPr lang="en-US" dirty="0"/>
          </a:p>
        </p:txBody>
      </p:sp>
      <p:sp>
        <p:nvSpPr>
          <p:cNvPr id="77827" name="Rectangle 3"/>
          <p:cNvSpPr>
            <a:spLocks noGrp="1" noChangeArrowheads="1"/>
          </p:cNvSpPr>
          <p:nvPr>
            <p:ph idx="1"/>
          </p:nvPr>
        </p:nvSpPr>
        <p:spPr/>
        <p:txBody>
          <a:bodyPr>
            <a:normAutofit fontScale="92500" lnSpcReduction="10000"/>
          </a:bodyPr>
          <a:lstStyle/>
          <a:p>
            <a:r>
              <a:rPr lang="en-US" dirty="0" smtClean="0"/>
              <a:t>It starts out with making a requirements document and a series of models using UML, </a:t>
            </a:r>
            <a:r>
              <a:rPr lang="en-US" dirty="0" err="1" smtClean="0"/>
              <a:t>SysML</a:t>
            </a:r>
            <a:r>
              <a:rPr lang="en-US" dirty="0" smtClean="0"/>
              <a:t> or a similar modeling language. </a:t>
            </a:r>
          </a:p>
          <a:p>
            <a:r>
              <a:rPr lang="en-US" dirty="0" smtClean="0"/>
              <a:t>These models and requirements are then used directly for the generation of code.  </a:t>
            </a:r>
          </a:p>
          <a:p>
            <a:r>
              <a:rPr lang="en-US" dirty="0" smtClean="0"/>
              <a:t>MDD tools use models as the primary means of development.  </a:t>
            </a:r>
          </a:p>
          <a:p>
            <a:r>
              <a:rPr lang="en-US" dirty="0" smtClean="0"/>
              <a:t>One of the extremely useful tools it has is its </a:t>
            </a:r>
            <a:r>
              <a:rPr lang="en-US" b="1" dirty="0" smtClean="0"/>
              <a:t>animator</a:t>
            </a:r>
            <a:r>
              <a:rPr lang="en-US" dirty="0" smtClean="0"/>
              <a:t>.  It allows you to view an </a:t>
            </a:r>
            <a:r>
              <a:rPr lang="en-US" b="1" dirty="0" smtClean="0"/>
              <a:t>animated version of many diagrams </a:t>
            </a:r>
            <a:r>
              <a:rPr lang="en-US" dirty="0" smtClean="0"/>
              <a:t>in real time as the program is running.</a:t>
            </a:r>
            <a:endParaRPr lang="en-US" dirty="0"/>
          </a:p>
        </p:txBody>
      </p:sp>
      <p:sp>
        <p:nvSpPr>
          <p:cNvPr id="5" name="Slide Number Placeholder 4"/>
          <p:cNvSpPr>
            <a:spLocks noGrp="1"/>
          </p:cNvSpPr>
          <p:nvPr>
            <p:ph type="sldNum" sz="quarter" idx="12"/>
          </p:nvPr>
        </p:nvSpPr>
        <p:spPr/>
        <p:txBody>
          <a:bodyPr/>
          <a:lstStyle/>
          <a:p>
            <a:fld id="{3FDB028B-2665-4A98-8D74-5DA1EEC4D175}" type="slidenum">
              <a:rPr lang="en-US"/>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Model Based Testing</a:t>
            </a:r>
            <a:endParaRPr lang="en-US" dirty="0"/>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457200" y="2057400"/>
            <a:ext cx="8401050" cy="4552950"/>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normAutofit/>
          </a:bodyPr>
          <a:lstStyle/>
          <a:p>
            <a:r>
              <a:rPr lang="en-US" sz="3800" dirty="0"/>
              <a:t>Use Animation to Validate the Model</a:t>
            </a:r>
          </a:p>
        </p:txBody>
      </p:sp>
      <p:sp>
        <p:nvSpPr>
          <p:cNvPr id="110595" name="Rectangle 3"/>
          <p:cNvSpPr>
            <a:spLocks noGrp="1" noChangeArrowheads="1"/>
          </p:cNvSpPr>
          <p:nvPr>
            <p:ph idx="1"/>
          </p:nvPr>
        </p:nvSpPr>
        <p:spPr/>
        <p:txBody>
          <a:bodyPr/>
          <a:lstStyle/>
          <a:p>
            <a:pPr>
              <a:lnSpc>
                <a:spcPct val="90000"/>
              </a:lnSpc>
            </a:pPr>
            <a:r>
              <a:rPr lang="en-US" sz="2400"/>
              <a:t>Rhapsody animates the model by executing the code generated with instrumentation for classes, operations, and associations.</a:t>
            </a:r>
          </a:p>
          <a:p>
            <a:pPr>
              <a:lnSpc>
                <a:spcPct val="90000"/>
              </a:lnSpc>
            </a:pPr>
            <a:endParaRPr lang="en-US" sz="2400"/>
          </a:p>
          <a:p>
            <a:pPr>
              <a:lnSpc>
                <a:spcPct val="90000"/>
              </a:lnSpc>
            </a:pPr>
            <a:r>
              <a:rPr lang="en-US" sz="2400"/>
              <a:t>Animated Sequence Diagram, State Machine Diagram, and Activity Diagram help design-level debugging. </a:t>
            </a:r>
            <a:r>
              <a:rPr lang="en-US" sz="1800"/>
              <a:t>E.g., step through the model, set and clear breakpoints, inject events, and generate an output trace.</a:t>
            </a:r>
          </a:p>
          <a:p>
            <a:pPr>
              <a:lnSpc>
                <a:spcPct val="90000"/>
              </a:lnSpc>
            </a:pPr>
            <a:endParaRPr lang="en-US" sz="1800"/>
          </a:p>
          <a:p>
            <a:pPr>
              <a:lnSpc>
                <a:spcPct val="90000"/>
              </a:lnSpc>
            </a:pPr>
            <a:r>
              <a:rPr lang="en-US" sz="2400"/>
              <a:t>Allows incremental testing</a:t>
            </a:r>
          </a:p>
          <a:p>
            <a:pPr>
              <a:lnSpc>
                <a:spcPct val="90000"/>
              </a:lnSpc>
              <a:buFont typeface="Wingdings" pitchFamily="2" charset="2"/>
              <a:buNone/>
            </a:pPr>
            <a:r>
              <a:rPr lang="en-US" sz="2400"/>
              <a:t>	</a:t>
            </a:r>
          </a:p>
        </p:txBody>
      </p:sp>
      <p:sp>
        <p:nvSpPr>
          <p:cNvPr id="5" name="Slide Number Placeholder 4"/>
          <p:cNvSpPr>
            <a:spLocks noGrp="1"/>
          </p:cNvSpPr>
          <p:nvPr>
            <p:ph type="sldNum" sz="quarter" idx="12"/>
          </p:nvPr>
        </p:nvSpPr>
        <p:spPr/>
        <p:txBody>
          <a:bodyPr/>
          <a:lstStyle/>
          <a:p>
            <a:fld id="{DBB54153-1CF7-441C-A85F-801AB9AE41E1}" type="slidenum">
              <a:rPr lang="en-US"/>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normAutofit fontScale="90000"/>
          </a:bodyPr>
          <a:lstStyle/>
          <a:p>
            <a:r>
              <a:rPr lang="en-US" b="1" dirty="0" smtClean="0"/>
              <a:t>UML by Example: Home Alarm System</a:t>
            </a:r>
            <a:endParaRPr lang="en-US" dirty="0"/>
          </a:p>
        </p:txBody>
      </p:sp>
      <p:sp>
        <p:nvSpPr>
          <p:cNvPr id="112643" name="Rectangle 3"/>
          <p:cNvSpPr>
            <a:spLocks noGrp="1" noChangeArrowheads="1"/>
          </p:cNvSpPr>
          <p:nvPr>
            <p:ph idx="1"/>
          </p:nvPr>
        </p:nvSpPr>
        <p:spPr/>
        <p:txBody>
          <a:bodyPr>
            <a:normAutofit fontScale="85000" lnSpcReduction="20000"/>
          </a:bodyPr>
          <a:lstStyle/>
          <a:p>
            <a:endParaRPr lang="en-US" dirty="0" smtClean="0"/>
          </a:p>
          <a:p>
            <a:r>
              <a:rPr lang="en-US" dirty="0" smtClean="0"/>
              <a:t>Door and movement sensors</a:t>
            </a:r>
          </a:p>
          <a:p>
            <a:endParaRPr lang="en-US" dirty="0" smtClean="0"/>
          </a:p>
          <a:p>
            <a:r>
              <a:rPr lang="en-US" dirty="0" smtClean="0"/>
              <a:t>Arm/Disarm based on 4 digit code</a:t>
            </a:r>
          </a:p>
          <a:p>
            <a:endParaRPr lang="en-US" dirty="0" smtClean="0"/>
          </a:p>
          <a:p>
            <a:r>
              <a:rPr lang="en-US" dirty="0" smtClean="0"/>
              <a:t>Code may be modified</a:t>
            </a:r>
          </a:p>
          <a:p>
            <a:endParaRPr lang="en-US" dirty="0" smtClean="0"/>
          </a:p>
          <a:p>
            <a:r>
              <a:rPr lang="en-US" dirty="0" smtClean="0"/>
              <a:t>Timeout to allow entering/exiting house</a:t>
            </a:r>
          </a:p>
          <a:p>
            <a:endParaRPr lang="en-US" dirty="0" smtClean="0"/>
          </a:p>
          <a:p>
            <a:r>
              <a:rPr lang="en-US" dirty="0" smtClean="0"/>
              <a:t>Indication lights</a:t>
            </a:r>
          </a:p>
          <a:p>
            <a:endParaRPr lang="en-US" dirty="0" smtClean="0"/>
          </a:p>
          <a:p>
            <a:r>
              <a:rPr lang="en-US" dirty="0" smtClean="0"/>
              <a:t>Siren</a:t>
            </a:r>
          </a:p>
          <a:p>
            <a:pPr>
              <a:lnSpc>
                <a:spcPct val="90000"/>
              </a:lnSpc>
              <a:buFont typeface="Wingdings" pitchFamily="2" charset="2"/>
              <a:buNone/>
            </a:pPr>
            <a:endParaRPr lang="en-US" sz="2800" dirty="0"/>
          </a:p>
        </p:txBody>
      </p:sp>
      <p:sp>
        <p:nvSpPr>
          <p:cNvPr id="5" name="Slide Number Placeholder 4"/>
          <p:cNvSpPr>
            <a:spLocks noGrp="1"/>
          </p:cNvSpPr>
          <p:nvPr>
            <p:ph type="sldNum" sz="quarter" idx="12"/>
          </p:nvPr>
        </p:nvSpPr>
        <p:spPr/>
        <p:txBody>
          <a:bodyPr/>
          <a:lstStyle/>
          <a:p>
            <a:fld id="{3194B1F8-AB51-44A6-8EB8-1490E4C9D1D4}" type="slidenum">
              <a:rPr lang="en-US"/>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normAutofit fontScale="90000"/>
          </a:bodyPr>
          <a:lstStyle/>
          <a:p>
            <a:r>
              <a:rPr lang="en-US" b="1" dirty="0" smtClean="0"/>
              <a:t>Outlining the requirements: </a:t>
            </a:r>
            <a:r>
              <a:rPr lang="en-US" b="1" dirty="0" err="1" smtClean="0"/>
              <a:t>HomeAlarm</a:t>
            </a:r>
            <a:r>
              <a:rPr lang="en-US" b="1" dirty="0" smtClean="0"/>
              <a:t> Use Cases</a:t>
            </a:r>
            <a:endParaRPr lang="en-US" dirty="0"/>
          </a:p>
        </p:txBody>
      </p:sp>
      <p:sp>
        <p:nvSpPr>
          <p:cNvPr id="5" name="Slide Number Placeholder 4"/>
          <p:cNvSpPr>
            <a:spLocks noGrp="1"/>
          </p:cNvSpPr>
          <p:nvPr>
            <p:ph type="sldNum" sz="quarter" idx="12"/>
          </p:nvPr>
        </p:nvSpPr>
        <p:spPr/>
        <p:txBody>
          <a:bodyPr/>
          <a:lstStyle/>
          <a:p>
            <a:fld id="{3194B1F8-AB51-44A6-8EB8-1490E4C9D1D4}" type="slidenum">
              <a:rPr lang="en-US"/>
              <a:pPr/>
              <a:t>46</a:t>
            </a:fld>
            <a:endParaRPr lang="en-US"/>
          </a:p>
        </p:txBody>
      </p:sp>
      <p:pic>
        <p:nvPicPr>
          <p:cNvPr id="1026" name="Picture 2"/>
          <p:cNvPicPr>
            <a:picLocks noGrp="1" noChangeAspect="1" noChangeArrowheads="1"/>
          </p:cNvPicPr>
          <p:nvPr>
            <p:ph idx="1"/>
          </p:nvPr>
        </p:nvPicPr>
        <p:blipFill>
          <a:blip r:embed="rId3"/>
          <a:srcRect/>
          <a:stretch>
            <a:fillRect/>
          </a:stretch>
        </p:blipFill>
        <p:spPr bwMode="auto">
          <a:xfrm>
            <a:off x="1850330" y="2249488"/>
            <a:ext cx="5443339" cy="4324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57200" y="457200"/>
            <a:ext cx="8229600" cy="1066800"/>
          </a:xfrm>
        </p:spPr>
        <p:txBody>
          <a:bodyPr>
            <a:normAutofit fontScale="90000"/>
          </a:bodyPr>
          <a:lstStyle/>
          <a:p>
            <a:r>
              <a:rPr lang="en-US" b="1" dirty="0" smtClean="0"/>
              <a:t>Detailed scenario: Arming the alarm</a:t>
            </a:r>
            <a:endParaRPr lang="en-US" dirty="0"/>
          </a:p>
        </p:txBody>
      </p:sp>
      <p:sp>
        <p:nvSpPr>
          <p:cNvPr id="5" name="Slide Number Placeholder 4"/>
          <p:cNvSpPr>
            <a:spLocks noGrp="1"/>
          </p:cNvSpPr>
          <p:nvPr>
            <p:ph type="sldNum" sz="quarter" idx="12"/>
          </p:nvPr>
        </p:nvSpPr>
        <p:spPr/>
        <p:txBody>
          <a:bodyPr/>
          <a:lstStyle/>
          <a:p>
            <a:fld id="{3194B1F8-AB51-44A6-8EB8-1490E4C9D1D4}" type="slidenum">
              <a:rPr lang="en-US"/>
              <a:pPr/>
              <a:t>47</a:t>
            </a:fld>
            <a:endParaRPr lang="en-US"/>
          </a:p>
        </p:txBody>
      </p:sp>
      <p:sp>
        <p:nvSpPr>
          <p:cNvPr id="6" name="Content Placeholder 5"/>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a:srcRect/>
          <a:stretch>
            <a:fillRect/>
          </a:stretch>
        </p:blipFill>
        <p:spPr bwMode="auto">
          <a:xfrm>
            <a:off x="381000" y="1219200"/>
            <a:ext cx="8477250" cy="52435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457200" y="457200"/>
            <a:ext cx="8229600" cy="1066800"/>
          </a:xfrm>
        </p:spPr>
        <p:txBody>
          <a:bodyPr>
            <a:normAutofit/>
          </a:bodyPr>
          <a:lstStyle/>
          <a:p>
            <a:r>
              <a:rPr lang="en-US" b="1" dirty="0" smtClean="0"/>
              <a:t>Behavior: The </a:t>
            </a:r>
            <a:r>
              <a:rPr lang="en-US" b="1" dirty="0" err="1" smtClean="0"/>
              <a:t>AlarmController</a:t>
            </a:r>
            <a:endParaRPr lang="en-US" dirty="0"/>
          </a:p>
        </p:txBody>
      </p:sp>
      <p:sp>
        <p:nvSpPr>
          <p:cNvPr id="5" name="Slide Number Placeholder 4"/>
          <p:cNvSpPr>
            <a:spLocks noGrp="1"/>
          </p:cNvSpPr>
          <p:nvPr>
            <p:ph type="sldNum" sz="quarter" idx="12"/>
          </p:nvPr>
        </p:nvSpPr>
        <p:spPr/>
        <p:txBody>
          <a:bodyPr/>
          <a:lstStyle/>
          <a:p>
            <a:fld id="{3194B1F8-AB51-44A6-8EB8-1490E4C9D1D4}" type="slidenum">
              <a:rPr lang="en-US"/>
              <a:pPr/>
              <a:t>48</a:t>
            </a:fld>
            <a:endParaRPr lang="en-US"/>
          </a:p>
        </p:txBody>
      </p:sp>
      <p:sp>
        <p:nvSpPr>
          <p:cNvPr id="6" name="Content Placeholder 5"/>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a:srcRect/>
          <a:stretch>
            <a:fillRect/>
          </a:stretch>
        </p:blipFill>
        <p:spPr bwMode="auto">
          <a:xfrm>
            <a:off x="762000" y="1247775"/>
            <a:ext cx="7781925" cy="56102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Resource</a:t>
            </a:r>
          </a:p>
        </p:txBody>
      </p:sp>
      <p:sp>
        <p:nvSpPr>
          <p:cNvPr id="165891" name="Rectangle 3"/>
          <p:cNvSpPr>
            <a:spLocks noGrp="1" noChangeArrowheads="1"/>
          </p:cNvSpPr>
          <p:nvPr>
            <p:ph idx="1"/>
          </p:nvPr>
        </p:nvSpPr>
        <p:spPr/>
        <p:txBody>
          <a:bodyPr/>
          <a:lstStyle/>
          <a:p>
            <a:r>
              <a:rPr lang="en-US" sz="2800"/>
              <a:t>UML resource:</a:t>
            </a:r>
          </a:p>
          <a:p>
            <a:pPr>
              <a:buFont typeface="Wingdings" pitchFamily="2" charset="2"/>
              <a:buNone/>
            </a:pPr>
            <a:r>
              <a:rPr lang="en-US" sz="2400">
                <a:hlinkClick r:id="rId3"/>
              </a:rPr>
              <a:t>http://www.uml.org/#Links-General</a:t>
            </a:r>
            <a:endParaRPr lang="en-US" sz="2400"/>
          </a:p>
          <a:p>
            <a:r>
              <a:rPr lang="en-US" sz="2800"/>
              <a:t>Model-driven Development resource:</a:t>
            </a:r>
          </a:p>
          <a:p>
            <a:pPr>
              <a:buFont typeface="Wingdings" pitchFamily="2" charset="2"/>
              <a:buNone/>
            </a:pPr>
            <a:r>
              <a:rPr lang="en-US" sz="2400">
                <a:hlinkClick r:id="rId4"/>
              </a:rPr>
              <a:t>http://www.mdsd.info/mdsd_cm/page.php?page=intro&amp;id=5</a:t>
            </a:r>
            <a:endParaRPr lang="en-US" sz="2400"/>
          </a:p>
          <a:p>
            <a:pPr>
              <a:buFont typeface="Wingdings" pitchFamily="2" charset="2"/>
              <a:buNone/>
            </a:pPr>
            <a:r>
              <a:rPr lang="en-US" sz="2400">
                <a:hlinkClick r:id="rId5"/>
              </a:rPr>
              <a:t>http://www.omg.org/docs/omg/03-06-01.pdf</a:t>
            </a:r>
            <a:r>
              <a:rPr lang="en-US" sz="2400"/>
              <a:t> </a:t>
            </a:r>
          </a:p>
          <a:p>
            <a:r>
              <a:rPr lang="en-US" sz="2800"/>
              <a:t>Rhapsody resource:</a:t>
            </a:r>
          </a:p>
          <a:p>
            <a:pPr>
              <a:buFont typeface="Wingdings" pitchFamily="2" charset="2"/>
              <a:buNone/>
            </a:pPr>
            <a:r>
              <a:rPr lang="en-US" sz="2800"/>
              <a:t>Rhapsody-&gt;Help-&gt;List of Books</a:t>
            </a:r>
          </a:p>
          <a:p>
            <a:pPr>
              <a:buFont typeface="Wingdings" pitchFamily="2" charset="2"/>
              <a:buNone/>
            </a:pPr>
            <a:r>
              <a:rPr lang="en-US" sz="2400">
                <a:hlinkClick r:id="rId6"/>
              </a:rPr>
              <a:t>http://www.ilogix.com/sublevel.aspx?id=53</a:t>
            </a:r>
            <a:endParaRPr lang="en-US" sz="2400"/>
          </a:p>
          <a:p>
            <a:pPr>
              <a:buFont typeface="Wingdings" pitchFamily="2" charset="2"/>
              <a:buNone/>
            </a:pPr>
            <a:endParaRPr lang="en-US" sz="2400"/>
          </a:p>
        </p:txBody>
      </p:sp>
      <p:sp>
        <p:nvSpPr>
          <p:cNvPr id="5" name="Slide Number Placeholder 4"/>
          <p:cNvSpPr>
            <a:spLocks noGrp="1"/>
          </p:cNvSpPr>
          <p:nvPr>
            <p:ph type="sldNum" sz="quarter" idx="12"/>
          </p:nvPr>
        </p:nvSpPr>
        <p:spPr/>
        <p:txBody>
          <a:bodyPr/>
          <a:lstStyle/>
          <a:p>
            <a:fld id="{E01404DE-B1DC-47B4-8DEF-A7D4338A2618}" type="slidenum">
              <a:rPr lang="en-US"/>
              <a:pPr/>
              <a:t>49</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Overall description</a:t>
            </a:r>
            <a:endParaRPr lang="en-US" dirty="0"/>
          </a:p>
        </p:txBody>
      </p:sp>
      <p:sp>
        <p:nvSpPr>
          <p:cNvPr id="3" name="Content Placeholder 2"/>
          <p:cNvSpPr>
            <a:spLocks noGrp="1"/>
          </p:cNvSpPr>
          <p:nvPr>
            <p:ph idx="1"/>
          </p:nvPr>
        </p:nvSpPr>
        <p:spPr/>
        <p:txBody>
          <a:bodyPr/>
          <a:lstStyle/>
          <a:p>
            <a:r>
              <a:rPr lang="en-US" dirty="0" smtClean="0"/>
              <a:t>What does the Notification and Calendaring System (NCS) do?</a:t>
            </a:r>
          </a:p>
          <a:p>
            <a:pPr lvl="1"/>
            <a:r>
              <a:rPr lang="en-US" dirty="0" smtClean="0"/>
              <a:t>Schedule management</a:t>
            </a:r>
          </a:p>
          <a:p>
            <a:pPr lvl="1"/>
            <a:r>
              <a:rPr lang="en-US" dirty="0" smtClean="0"/>
              <a:t>Notification</a:t>
            </a:r>
          </a:p>
          <a:p>
            <a:pPr lvl="1"/>
            <a:r>
              <a:rPr lang="en-US" dirty="0" smtClean="0"/>
              <a:t>Planning</a:t>
            </a:r>
          </a:p>
          <a:p>
            <a:pPr lvl="1"/>
            <a:r>
              <a:rPr lang="en-US" dirty="0" smtClean="0"/>
              <a:t>Nam will go into this further next</a:t>
            </a:r>
          </a:p>
          <a:p>
            <a:pPr lvl="1"/>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smtClean="0"/>
              <a:t>References</a:t>
            </a:r>
          </a:p>
        </p:txBody>
      </p:sp>
      <p:sp>
        <p:nvSpPr>
          <p:cNvPr id="38915" name="Rectangle 3"/>
          <p:cNvSpPr>
            <a:spLocks noGrp="1" noChangeArrowheads="1"/>
          </p:cNvSpPr>
          <p:nvPr>
            <p:ph idx="1"/>
          </p:nvPr>
        </p:nvSpPr>
        <p:spPr/>
        <p:txBody>
          <a:bodyPr>
            <a:normAutofit/>
          </a:bodyPr>
          <a:lstStyle/>
          <a:p>
            <a:pPr marL="609600" indent="-609600" eaLnBrk="1" hangingPunct="1">
              <a:spcAft>
                <a:spcPts val="600"/>
              </a:spcAft>
              <a:buFontTx/>
              <a:buAutoNum type="arabicPeriod"/>
            </a:pPr>
            <a:r>
              <a:rPr lang="en-US" sz="1400" dirty="0" smtClean="0"/>
              <a:t>M. E. </a:t>
            </a:r>
            <a:r>
              <a:rPr lang="en-US" sz="1400" dirty="0" err="1" smtClean="0"/>
              <a:t>Bratman</a:t>
            </a:r>
            <a:r>
              <a:rPr lang="en-US" sz="1400" dirty="0" smtClean="0"/>
              <a:t>, “Intentions, Plans, and Practical Reason,” Harvard University Press, Cambridge, MA, 1987.</a:t>
            </a:r>
          </a:p>
          <a:p>
            <a:pPr marL="609600" indent="-609600" eaLnBrk="1" hangingPunct="1">
              <a:spcAft>
                <a:spcPts val="600"/>
              </a:spcAft>
              <a:buFontTx/>
              <a:buAutoNum type="arabicPeriod"/>
            </a:pPr>
            <a:r>
              <a:rPr lang="en-US" sz="1400" dirty="0" smtClean="0"/>
              <a:t>BDI Agents and </a:t>
            </a:r>
            <a:r>
              <a:rPr lang="en-US" sz="1400" dirty="0" err="1" smtClean="0"/>
              <a:t>AgentSpeak</a:t>
            </a:r>
            <a:r>
              <a:rPr lang="en-US" sz="1400" dirty="0" smtClean="0"/>
              <a:t>(L)(</a:t>
            </a:r>
            <a:r>
              <a:rPr lang="en-US" sz="1400" dirty="0" err="1" smtClean="0"/>
              <a:t>Romelia</a:t>
            </a:r>
            <a:r>
              <a:rPr lang="en-US" sz="1400" dirty="0" smtClean="0"/>
              <a:t> </a:t>
            </a:r>
            <a:r>
              <a:rPr lang="en-US" sz="1400" dirty="0" err="1" smtClean="0"/>
              <a:t>Plesa,PhD</a:t>
            </a:r>
            <a:r>
              <a:rPr lang="en-US" sz="1400" dirty="0" smtClean="0"/>
              <a:t> Candidate, University of Ottawa)</a:t>
            </a:r>
          </a:p>
          <a:p>
            <a:pPr marL="609600" indent="-609600" eaLnBrk="1" hangingPunct="1">
              <a:spcAft>
                <a:spcPts val="600"/>
              </a:spcAft>
              <a:buFontTx/>
              <a:buAutoNum type="arabicPeriod"/>
            </a:pPr>
            <a:r>
              <a:rPr lang="en-US" sz="1400" dirty="0" smtClean="0"/>
              <a:t>A BDI Agent-Based Software Process(</a:t>
            </a:r>
            <a:r>
              <a:rPr lang="en-US" sz="1400" b="1" dirty="0" smtClean="0"/>
              <a:t>Chang-Hyun Jo</a:t>
            </a:r>
            <a:r>
              <a:rPr lang="en-US" sz="1400" dirty="0" smtClean="0"/>
              <a:t>, California State University Fullerton, USA, </a:t>
            </a:r>
            <a:r>
              <a:rPr lang="en-US" sz="1400" b="1" dirty="0" smtClean="0"/>
              <a:t>Jeffery M. </a:t>
            </a:r>
            <a:r>
              <a:rPr lang="en-US" sz="1400" b="1" dirty="0" err="1" smtClean="0"/>
              <a:t>Einhorn</a:t>
            </a:r>
            <a:r>
              <a:rPr lang="en-US" sz="1400" b="1" dirty="0" smtClean="0"/>
              <a:t>, </a:t>
            </a:r>
            <a:r>
              <a:rPr lang="en-US" sz="1400" dirty="0" smtClean="0"/>
              <a:t>University of North Dakota, USA.</a:t>
            </a:r>
          </a:p>
          <a:p>
            <a:pPr marL="609600" indent="-609600" eaLnBrk="1" hangingPunct="1">
              <a:spcAft>
                <a:spcPts val="600"/>
              </a:spcAft>
              <a:buFontTx/>
              <a:buAutoNum type="arabicPeriod"/>
            </a:pPr>
            <a:r>
              <a:rPr lang="en-US" sz="1400" dirty="0" err="1" smtClean="0"/>
              <a:t>AgentSpeak</a:t>
            </a:r>
            <a:r>
              <a:rPr lang="en-US" sz="1400" dirty="0" smtClean="0"/>
              <a:t>(L): BDI Agents speak out in a logical computable language (</a:t>
            </a:r>
            <a:r>
              <a:rPr lang="en-US" sz="1400" dirty="0" err="1" smtClean="0"/>
              <a:t>Anand</a:t>
            </a:r>
            <a:r>
              <a:rPr lang="en-US" sz="1400" dirty="0" smtClean="0"/>
              <a:t> S. </a:t>
            </a:r>
            <a:r>
              <a:rPr lang="en-US" sz="1400" dirty="0" err="1" smtClean="0"/>
              <a:t>Rao</a:t>
            </a:r>
            <a:r>
              <a:rPr lang="en-US" sz="1400" dirty="0" smtClean="0"/>
              <a:t>)</a:t>
            </a:r>
          </a:p>
          <a:p>
            <a:pPr marL="609600" indent="-609600" eaLnBrk="1" hangingPunct="1">
              <a:spcAft>
                <a:spcPts val="600"/>
              </a:spcAft>
              <a:buFontTx/>
              <a:buAutoNum type="arabicPeriod"/>
            </a:pPr>
            <a:r>
              <a:rPr lang="en-US" sz="1400" dirty="0" smtClean="0">
                <a:hlinkClick r:id="rId3"/>
              </a:rPr>
              <a:t>http://jason.sourceforge.net/mini-tutorial/getting-started/</a:t>
            </a:r>
            <a:endParaRPr lang="en-US" sz="1400" dirty="0" smtClean="0"/>
          </a:p>
          <a:p>
            <a:pPr marL="609600" indent="-609600" eaLnBrk="1" hangingPunct="1">
              <a:spcAft>
                <a:spcPts val="600"/>
              </a:spcAft>
              <a:buFontTx/>
              <a:buAutoNum type="arabicPeriod"/>
            </a:pPr>
            <a:r>
              <a:rPr lang="en-US" sz="1400" dirty="0" smtClean="0"/>
              <a:t>P. R. Cohen and H. J. Levesque, “Intention is choice with commitment,” Artificial Intelligence , vol. 42, is. 2-3, pp.213-261, 1990.</a:t>
            </a:r>
          </a:p>
          <a:p>
            <a:pPr marL="609600" indent="-609600" eaLnBrk="1" hangingPunct="1">
              <a:spcAft>
                <a:spcPts val="600"/>
              </a:spcAft>
              <a:buFontTx/>
              <a:buAutoNum type="arabicPeriod"/>
            </a:pPr>
            <a:r>
              <a:rPr lang="en-US" sz="1400" dirty="0" err="1" smtClean="0"/>
              <a:t>Bordini</a:t>
            </a:r>
            <a:r>
              <a:rPr lang="en-US" sz="1400" dirty="0" smtClean="0"/>
              <a:t>, R. H., </a:t>
            </a:r>
            <a:r>
              <a:rPr lang="en-US" sz="1400" dirty="0" err="1" smtClean="0"/>
              <a:t>Hübner</a:t>
            </a:r>
            <a:r>
              <a:rPr lang="en-US" sz="1400" dirty="0" smtClean="0"/>
              <a:t>, J. F. and Vieira, R., “Jason and the Golden Fleece of agent-oriented programming.” In R. H. </a:t>
            </a:r>
            <a:r>
              <a:rPr lang="en-US" sz="1400" dirty="0" err="1" smtClean="0"/>
              <a:t>Bordini</a:t>
            </a:r>
            <a:r>
              <a:rPr lang="en-US" sz="1400" dirty="0" smtClean="0"/>
              <a:t>, M. </a:t>
            </a:r>
            <a:r>
              <a:rPr lang="en-US" sz="1400" dirty="0" err="1" smtClean="0"/>
              <a:t>Dastani</a:t>
            </a:r>
            <a:r>
              <a:rPr lang="en-US" sz="1400" dirty="0" smtClean="0"/>
              <a:t>, J. Dix, and A. El </a:t>
            </a:r>
            <a:r>
              <a:rPr lang="en-US" sz="1400" dirty="0" err="1" smtClean="0"/>
              <a:t>Fallah</a:t>
            </a:r>
            <a:r>
              <a:rPr lang="en-US" sz="1400" dirty="0" smtClean="0"/>
              <a:t> </a:t>
            </a:r>
            <a:r>
              <a:rPr lang="en-US" sz="1400" dirty="0" err="1" smtClean="0"/>
              <a:t>Seghrouchni</a:t>
            </a:r>
            <a:r>
              <a:rPr lang="en-US" sz="1400" dirty="0" smtClean="0"/>
              <a:t>, editors, Multi-Agent Programming: Languages, Platforms and Applications, chapter 1, pp. 3–37,Springer-Verlag, 2005.</a:t>
            </a:r>
          </a:p>
          <a:p>
            <a:pPr marL="609600" indent="-609600" eaLnBrk="1" hangingPunct="1">
              <a:spcAft>
                <a:spcPts val="600"/>
              </a:spcAft>
              <a:buFontTx/>
              <a:buAutoNum type="arabicPeriod"/>
            </a:pPr>
            <a:r>
              <a:rPr lang="en-US" sz="1400" dirty="0" err="1" smtClean="0"/>
              <a:t>Rao</a:t>
            </a:r>
            <a:r>
              <a:rPr lang="en-US" sz="1400" dirty="0" smtClean="0"/>
              <a:t>, A. S. “</a:t>
            </a:r>
            <a:r>
              <a:rPr lang="en-US" sz="1400" dirty="0" err="1" smtClean="0"/>
              <a:t>AgentSpeak</a:t>
            </a:r>
            <a:r>
              <a:rPr lang="en-US" sz="1400" dirty="0" smtClean="0"/>
              <a:t>(L): BDI agents speak out in a logical computable language”, In Proceedings of the 7th European Workshop on </a:t>
            </a:r>
            <a:r>
              <a:rPr lang="en-US" sz="1400" dirty="0" err="1" smtClean="0"/>
              <a:t>Modelling</a:t>
            </a:r>
            <a:r>
              <a:rPr lang="en-US" sz="1400" dirty="0" smtClean="0"/>
              <a:t> Autonomous Agents in A Multi-Agent World (MAAMAW’96,), pp. 42-55, 1996</a:t>
            </a:r>
          </a:p>
        </p:txBody>
      </p:sp>
      <p:sp>
        <p:nvSpPr>
          <p:cNvPr id="5" name="Date Placeholder 3"/>
          <p:cNvSpPr>
            <a:spLocks noGrp="1"/>
          </p:cNvSpPr>
          <p:nvPr>
            <p:ph type="dt" sz="half" idx="10"/>
          </p:nvPr>
        </p:nvSpPr>
        <p:spPr/>
        <p:txBody>
          <a:bodyPr/>
          <a:lstStyle/>
          <a:p>
            <a:pPr>
              <a:defRPr/>
            </a:pPr>
            <a:fld id="{233469F9-3752-4C1C-BBFC-9F94988753BC}" type="datetime1">
              <a:rPr lang="en-US"/>
              <a:pPr>
                <a:defRPr/>
              </a:pPr>
              <a:t>12/11/2008</a:t>
            </a:fld>
            <a:endParaRPr lang="en-US"/>
          </a:p>
        </p:txBody>
      </p:sp>
      <p:sp>
        <p:nvSpPr>
          <p:cNvPr id="6" name="Slide Number Placeholder 5"/>
          <p:cNvSpPr>
            <a:spLocks noGrp="1"/>
          </p:cNvSpPr>
          <p:nvPr>
            <p:ph type="sldNum" sz="quarter" idx="12"/>
          </p:nvPr>
        </p:nvSpPr>
        <p:spPr/>
        <p:txBody>
          <a:bodyPr/>
          <a:lstStyle/>
          <a:p>
            <a:pPr>
              <a:defRPr/>
            </a:pPr>
            <a:fld id="{A27DA1D1-5FB3-4E6C-98C5-96F50046B351}" type="slidenum">
              <a:rPr lang="en-US"/>
              <a:pPr>
                <a:defRPr/>
              </a:pPr>
              <a:t>50</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CalenderingSystem.png"/>
          <p:cNvPicPr>
            <a:picLocks noChangeAspect="1" noChangeArrowheads="1"/>
          </p:cNvPicPr>
          <p:nvPr/>
        </p:nvPicPr>
        <p:blipFill>
          <a:blip r:embed="rId3"/>
          <a:srcRect/>
          <a:stretch>
            <a:fillRect/>
          </a:stretch>
        </p:blipFill>
        <p:spPr bwMode="auto">
          <a:xfrm>
            <a:off x="-838200" y="304800"/>
            <a:ext cx="11027940" cy="5715000"/>
          </a:xfrm>
          <a:prstGeom prst="rect">
            <a:avLst/>
          </a:prstGeom>
          <a:noFill/>
        </p:spPr>
      </p:pic>
      <p:sp>
        <p:nvSpPr>
          <p:cNvPr id="3" name="TextBox 2"/>
          <p:cNvSpPr txBox="1"/>
          <p:nvPr/>
        </p:nvSpPr>
        <p:spPr>
          <a:xfrm>
            <a:off x="4495800" y="6248400"/>
            <a:ext cx="4227824" cy="369332"/>
          </a:xfrm>
          <a:prstGeom prst="rect">
            <a:avLst/>
          </a:prstGeom>
          <a:noFill/>
        </p:spPr>
        <p:txBody>
          <a:bodyPr wrap="none" rtlCol="0">
            <a:spAutoFit/>
          </a:bodyPr>
          <a:lstStyle/>
          <a:p>
            <a:r>
              <a:rPr lang="en-US" dirty="0" smtClean="0"/>
              <a:t>Function Diagram—</a:t>
            </a:r>
            <a:r>
              <a:rPr lang="en-US" dirty="0" err="1" smtClean="0"/>
              <a:t>Calendering</a:t>
            </a:r>
            <a:r>
              <a:rPr lang="en-US" dirty="0" smtClean="0"/>
              <a:t> Subsystem</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NotificationSystem.png"/>
          <p:cNvPicPr>
            <a:picLocks noChangeAspect="1" noChangeArrowheads="1"/>
          </p:cNvPicPr>
          <p:nvPr/>
        </p:nvPicPr>
        <p:blipFill>
          <a:blip r:embed="rId3"/>
          <a:srcRect/>
          <a:stretch>
            <a:fillRect/>
          </a:stretch>
        </p:blipFill>
        <p:spPr bwMode="auto">
          <a:xfrm>
            <a:off x="0" y="1219200"/>
            <a:ext cx="9145510" cy="4419600"/>
          </a:xfrm>
          <a:prstGeom prst="rect">
            <a:avLst/>
          </a:prstGeom>
          <a:noFill/>
        </p:spPr>
      </p:pic>
      <p:sp>
        <p:nvSpPr>
          <p:cNvPr id="3" name="TextBox 2"/>
          <p:cNvSpPr txBox="1"/>
          <p:nvPr/>
        </p:nvSpPr>
        <p:spPr>
          <a:xfrm>
            <a:off x="4648200" y="6248400"/>
            <a:ext cx="4204549" cy="369332"/>
          </a:xfrm>
          <a:prstGeom prst="rect">
            <a:avLst/>
          </a:prstGeom>
          <a:noFill/>
        </p:spPr>
        <p:txBody>
          <a:bodyPr wrap="none" rtlCol="0">
            <a:spAutoFit/>
          </a:bodyPr>
          <a:lstStyle/>
          <a:p>
            <a:r>
              <a:rPr lang="en-US" dirty="0" smtClean="0"/>
              <a:t>Function Diagram—Notification Subsystem</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I:\ClassDiagram1.png"/>
          <p:cNvPicPr>
            <a:picLocks noChangeAspect="1" noChangeArrowheads="1"/>
          </p:cNvPicPr>
          <p:nvPr/>
        </p:nvPicPr>
        <p:blipFill>
          <a:blip r:embed="rId3"/>
          <a:srcRect/>
          <a:stretch>
            <a:fillRect/>
          </a:stretch>
        </p:blipFill>
        <p:spPr bwMode="auto">
          <a:xfrm>
            <a:off x="156855" y="457200"/>
            <a:ext cx="8987145" cy="6248400"/>
          </a:xfrm>
          <a:prstGeom prst="rect">
            <a:avLst/>
          </a:prstGeom>
          <a:noFill/>
        </p:spPr>
      </p:pic>
      <p:sp>
        <p:nvSpPr>
          <p:cNvPr id="7" name="TextBox 6"/>
          <p:cNvSpPr txBox="1"/>
          <p:nvPr/>
        </p:nvSpPr>
        <p:spPr>
          <a:xfrm>
            <a:off x="7467600" y="838200"/>
            <a:ext cx="1468735" cy="369332"/>
          </a:xfrm>
          <a:prstGeom prst="rect">
            <a:avLst/>
          </a:prstGeom>
          <a:noFill/>
        </p:spPr>
        <p:txBody>
          <a:bodyPr wrap="none" rtlCol="0">
            <a:spAutoFit/>
          </a:bodyPr>
          <a:lstStyle/>
          <a:p>
            <a:r>
              <a:rPr lang="en-US" dirty="0" smtClean="0"/>
              <a:t>Class diagram</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DeploymentDiagram1.png"/>
          <p:cNvPicPr>
            <a:picLocks noChangeAspect="1" noChangeArrowheads="1"/>
          </p:cNvPicPr>
          <p:nvPr/>
        </p:nvPicPr>
        <p:blipFill>
          <a:blip r:embed="rId3"/>
          <a:srcRect/>
          <a:stretch>
            <a:fillRect/>
          </a:stretch>
        </p:blipFill>
        <p:spPr bwMode="auto">
          <a:xfrm>
            <a:off x="-457200" y="762000"/>
            <a:ext cx="10439400" cy="4953000"/>
          </a:xfrm>
          <a:prstGeom prst="rect">
            <a:avLst/>
          </a:prstGeom>
          <a:noFill/>
        </p:spPr>
      </p:pic>
      <p:sp>
        <p:nvSpPr>
          <p:cNvPr id="5" name="TextBox 4"/>
          <p:cNvSpPr txBox="1"/>
          <p:nvPr/>
        </p:nvSpPr>
        <p:spPr>
          <a:xfrm>
            <a:off x="6324600" y="5791200"/>
            <a:ext cx="2177134" cy="369332"/>
          </a:xfrm>
          <a:prstGeom prst="rect">
            <a:avLst/>
          </a:prstGeom>
          <a:noFill/>
        </p:spPr>
        <p:txBody>
          <a:bodyPr wrap="none" rtlCol="0">
            <a:spAutoFit/>
          </a:bodyPr>
          <a:lstStyle/>
          <a:p>
            <a:r>
              <a:rPr lang="en-US" dirty="0" smtClean="0"/>
              <a:t>Deployment Diagram</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mart Home Calendaring and Notification System&amp;quot;&quot;/&gt;&lt;property id=&quot;20307&quot; value=&quot;256&quot;/&gt;&lt;/object&gt;&lt;object type=&quot;3&quot; unique_id=&quot;10005&quot;&gt;&lt;property id=&quot;20148&quot; value=&quot;5&quot;/&gt;&lt;property id=&quot;20300&quot; value=&quot;Slide 2 - &amp;quot;Introduction&amp;quot;&quot;/&gt;&lt;property id=&quot;20307&quot; value=&quot;257&quot;/&gt;&lt;/object&gt;&lt;object type=&quot;3&quot; unique_id=&quot;10006&quot;&gt;&lt;property id=&quot;20148&quot; value=&quot;5&quot;/&gt;&lt;property id=&quot;20300&quot; value=&quot;Slide 3 - &amp;quot;Overview of System&amp;quot;&quot;/&gt;&lt;property id=&quot;20307&quot; value=&quot;258&quot;/&gt;&lt;/object&gt;&lt;object type=&quot;3&quot; unique_id=&quot;10007&quot;&gt;&lt;property id=&quot;20148&quot; value=&quot;5&quot;/&gt;&lt;property id=&quot;20300&quot; value=&quot;Slide 4 - &amp;quot;Overview of System (cont.)&amp;quot;&quot;/&gt;&lt;property id=&quot;20307&quot; value=&quot;259&quot;/&gt;&lt;/object&gt;&lt;object type=&quot;3&quot; unique_id=&quot;10008&quot;&gt;&lt;property id=&quot;20148&quot; value=&quot;5&quot;/&gt;&lt;property id=&quot;20300&quot; value=&quot;Slide 5 - &amp;quot;Overall description&amp;quot;&quot;/&gt;&lt;property id=&quot;20307&quot; value=&quot;260&quot;/&gt;&lt;/object&gt;&lt;object type=&quot;3&quot; unique_id=&quot;10009&quot;&gt;&lt;property id=&quot;20148&quot; value=&quot;5&quot;/&gt;&lt;property id=&quot;20300&quot; value=&quot;Slide 6&quot;/&gt;&lt;property id=&quot;20307&quot; value=&quot;264&quot;/&gt;&lt;/object&gt;&lt;object type=&quot;3&quot; unique_id=&quot;10010&quot;&gt;&lt;property id=&quot;20148&quot; value=&quot;5&quot;/&gt;&lt;property id=&quot;20300&quot; value=&quot;Slide 7&quot;/&gt;&lt;property id=&quot;20307&quot; value=&quot;263&quot;/&gt;&lt;/object&gt;&lt;object type=&quot;3&quot; unique_id=&quot;10011&quot;&gt;&lt;property id=&quot;20148&quot; value=&quot;5&quot;/&gt;&lt;property id=&quot;20300&quot; value=&quot;Slide 8&quot;/&gt;&lt;property id=&quot;20307&quot; value=&quot;261&quot;/&gt;&lt;/object&gt;&lt;object type=&quot;3&quot; unique_id=&quot;10012&quot;&gt;&lt;property id=&quot;20148&quot; value=&quot;5&quot;/&gt;&lt;property id=&quot;20300&quot; value=&quot;Slide 9&quot;/&gt;&lt;property id=&quot;20307&quot; value=&quot;262&quot;/&gt;&lt;/object&gt;&lt;object type=&quot;3&quot; unique_id=&quot;10013&quot;&gt;&lt;property id=&quot;20148&quot; value=&quot;5&quot;/&gt;&lt;property id=&quot;20300&quot; value=&quot;Slide 10&quot;/&gt;&lt;property id=&quot;20307&quot; value=&quot;265&quot;/&gt;&lt;/object&gt;&lt;object type=&quot;3&quot; unique_id=&quot;10014&quot;&gt;&lt;property id=&quot;20148&quot; value=&quot;5&quot;/&gt;&lt;property id=&quot;20300&quot; value=&quot;Slide 11 - &amp;quot;System Requirements&amp;quot;&quot;/&gt;&lt;property id=&quot;20307&quot; value=&quot;304&quot;/&gt;&lt;/object&gt;&lt;object type=&quot;3&quot; unique_id=&quot;10015&quot;&gt;&lt;property id=&quot;20148&quot; value=&quot;5&quot;/&gt;&lt;property id=&quot;20300&quot; value=&quot;Slide 12 - &amp;quot;Specific Requirements&amp;quot;&quot;/&gt;&lt;property id=&quot;20307&quot; value=&quot;266&quot;/&gt;&lt;/object&gt;&lt;object type=&quot;3&quot; unique_id=&quot;10016&quot;&gt;&lt;property id=&quot;20148&quot; value=&quot;5&quot;/&gt;&lt;property id=&quot;20300&quot; value=&quot;Slide 13 - &amp;quot;External Interface Requirements&amp;#x0D;&amp;#x0A;&amp;quot;&quot;/&gt;&lt;property id=&quot;20307&quot; value=&quot;267&quot;/&gt;&lt;/object&gt;&lt;object type=&quot;3&quot; unique_id=&quot;10017&quot;&gt;&lt;property id=&quot;20148&quot; value=&quot;5&quot;/&gt;&lt;property id=&quot;20300&quot; value=&quot;Slide 14 - &amp;quot;External Interface Requirements&amp;#x0D;&amp;#x0A;&amp;quot;&quot;/&gt;&lt;property id=&quot;20307&quot; value=&quot;268&quot;/&gt;&lt;/object&gt;&lt;object type=&quot;3&quot; unique_id=&quot;10018&quot;&gt;&lt;property id=&quot;20148&quot; value=&quot;5&quot;/&gt;&lt;property id=&quot;20300&quot; value=&quot;Slide 15 - &amp;quot;External Interface Requirements&amp;#x0D;&amp;#x0A;&amp;quot;&quot;/&gt;&lt;property id=&quot;20307&quot; value=&quot;269&quot;/&gt;&lt;/object&gt;&lt;object type=&quot;3&quot; unique_id=&quot;10019&quot;&gt;&lt;property id=&quot;20148&quot; value=&quot;5&quot;/&gt;&lt;property id=&quot;20300&quot; value=&quot;Slide 16 - &amp;quot;External Interface Requirements&amp;#x0D;&amp;#x0A;&amp;quot;&quot;/&gt;&lt;property id=&quot;20307&quot; value=&quot;270&quot;/&gt;&lt;/object&gt;&lt;object type=&quot;3&quot; unique_id=&quot;10020&quot;&gt;&lt;property id=&quot;20148&quot; value=&quot;5&quot;/&gt;&lt;property id=&quot;20300&quot; value=&quot;Slide 17 - &amp;quot;External Interface Requirements&amp;#x0D;&amp;#x0A;&amp;quot;&quot;/&gt;&lt;property id=&quot;20307&quot; value=&quot;271&quot;/&gt;&lt;/object&gt;&lt;object type=&quot;3&quot; unique_id=&quot;10021&quot;&gt;&lt;property id=&quot;20148&quot; value=&quot;5&quot;/&gt;&lt;property id=&quot;20300&quot; value=&quot;Slide 18 - &amp;quot;External Interface Requirements&amp;#x0D;&amp;#x0A;&amp;quot;&quot;/&gt;&lt;property id=&quot;20307&quot; value=&quot;272&quot;/&gt;&lt;/object&gt;&lt;object type=&quot;3&quot; unique_id=&quot;10022&quot;&gt;&lt;property id=&quot;20148&quot; value=&quot;5&quot;/&gt;&lt;property id=&quot;20300&quot; value=&quot;Slide 19 - &amp;quot;External Interface Requirements&amp;#x0D;&amp;#x0A;&amp;quot;&quot;/&gt;&lt;property id=&quot;20307&quot; value=&quot;273&quot;/&gt;&lt;/object&gt;&lt;object type=&quot;3&quot; unique_id=&quot;10023&quot;&gt;&lt;property id=&quot;20148&quot; value=&quot;5&quot;/&gt;&lt;property id=&quot;20300&quot; value=&quot;Slide 20 - &amp;quot;PERFORMANCE REQUIREMENTS&amp;quot;&quot;/&gt;&lt;property id=&quot;20307&quot; value=&quot;274&quot;/&gt;&lt;/object&gt;&lt;object type=&quot;3&quot; unique_id=&quot;10024&quot;&gt;&lt;property id=&quot;20148&quot; value=&quot;5&quot;/&gt;&lt;property id=&quot;20300&quot; value=&quot;Slide 21 - &amp;quot;SOFTWARE SYSTEM ATTRIBUTES&amp;quot;&quot;/&gt;&lt;property id=&quot;20307&quot; value=&quot;275&quot;/&gt;&lt;/object&gt;&lt;object type=&quot;3&quot; unique_id=&quot;10025&quot;&gt;&lt;property id=&quot;20148&quot; value=&quot;5&quot;/&gt;&lt;property id=&quot;20300&quot; value=&quot;Slide 22 - &amp;quot;Reliability/Dependability&amp;#x0D;&amp;#x0A;&amp;quot;&quot;/&gt;&lt;property id=&quot;20307&quot; value=&quot;276&quot;/&gt;&lt;/object&gt;&lt;object type=&quot;3&quot; unique_id=&quot;10026&quot;&gt;&lt;property id=&quot;20148&quot; value=&quot;5&quot;/&gt;&lt;property id=&quot;20300&quot; value=&quot;Slide 23 - &amp;quot;Security&amp;#x0D;&amp;#x0A;&amp;quot;&quot;/&gt;&lt;property id=&quot;20307&quot; value=&quot;277&quot;/&gt;&lt;/object&gt;&lt;object type=&quot;3&quot; unique_id=&quot;10027&quot;&gt;&lt;property id=&quot;20148&quot; value=&quot;5&quot;/&gt;&lt;property id=&quot;20300&quot; value=&quot;Slide 24 - &amp;quot;Availability&amp;#x0D;&amp;#x0A;&amp;quot;&quot;/&gt;&lt;property id=&quot;20307&quot; value=&quot;278&quot;/&gt;&lt;/object&gt;&lt;object type=&quot;3&quot; unique_id=&quot;10028&quot;&gt;&lt;property id=&quot;20148&quot; value=&quot;5&quot;/&gt;&lt;property id=&quot;20300&quot; value=&quot;Slide 25 - &amp;quot;Maintainability&amp;quot;&quot;/&gt;&lt;property id=&quot;20307&quot; value=&quot;279&quot;/&gt;&lt;/object&gt;&lt;object type=&quot;3&quot; unique_id=&quot;10029&quot;&gt;&lt;property id=&quot;20148&quot; value=&quot;5&quot;/&gt;&lt;property id=&quot;20300&quot; value=&quot;Slide 26 - &amp;quot;Reparability&amp;quot;&quot;/&gt;&lt;property id=&quot;20307&quot; value=&quot;280&quot;/&gt;&lt;/object&gt;&lt;object type=&quot;3&quot; unique_id=&quot;10030&quot;&gt;&lt;property id=&quot;20148&quot; value=&quot;5&quot;/&gt;&lt;property id=&quot;20300&quot; value=&quot;Slide 27 - &amp;quot;Design Constraints&amp;quot;&quot;/&gt;&lt;property id=&quot;20307&quot; value=&quot;281&quot;/&gt;&lt;/object&gt;&lt;object type=&quot;3&quot; unique_id=&quot;10031&quot;&gt;&lt;property id=&quot;20148&quot; value=&quot;5&quot;/&gt;&lt;property id=&quot;20300&quot; value=&quot;Slide 28 - &amp;quot;Design Constraints&amp;quot;&quot;/&gt;&lt;property id=&quot;20307&quot; value=&quot;282&quot;/&gt;&lt;/object&gt;&lt;object type=&quot;3&quot; unique_id=&quot;10032&quot;&gt;&lt;property id=&quot;20148&quot; value=&quot;5&quot;/&gt;&lt;property id=&quot;20300&quot; value=&quot;Slide 29 - &amp;quot;System Verification&amp;quot;&quot;/&gt;&lt;property id=&quot;20307&quot; value=&quot;283&quot;/&gt;&lt;/object&gt;&lt;object type=&quot;3&quot; unique_id=&quot;10033&quot;&gt;&lt;property id=&quot;20148&quot; value=&quot;5&quot;/&gt;&lt;property id=&quot;20300&quot; value=&quot;Slide 30 - &amp;quot;Introduction of BDI&amp;quot;&quot;/&gt;&lt;property id=&quot;20307&quot; value=&quot;284&quot;/&gt;&lt;/object&gt;&lt;object type=&quot;3&quot; unique_id=&quot;10034&quot;&gt;&lt;property id=&quot;20148&quot; value=&quot;5&quot;/&gt;&lt;property id=&quot;20300&quot; value=&quot;Slide 31 - &amp;quot;BDI Logic&amp;quot;&quot;/&gt;&lt;property id=&quot;20307&quot; value=&quot;285&quot;/&gt;&lt;/object&gt;&lt;object type=&quot;3&quot; unique_id=&quot;10035&quot;&gt;&lt;property id=&quot;20148&quot; value=&quot;5&quot;/&gt;&lt;property id=&quot;20300&quot; value=&quot;Slide 32 - &amp;quot;What is BDI[2]?&amp;quot;&quot;/&gt;&lt;property id=&quot;20307&quot; value=&quot;286&quot;/&gt;&lt;/object&gt;&lt;object type=&quot;3&quot; unique_id=&quot;10036&quot;&gt;&lt;property id=&quot;20148&quot; value=&quot;5&quot;/&gt;&lt;property id=&quot;20300&quot; value=&quot;Slide 33 - &amp;quot;What is BDI[2]?&amp;quot;&quot;/&gt;&lt;property id=&quot;20307&quot; value=&quot;287&quot;/&gt;&lt;/object&gt;&lt;object type=&quot;3&quot; unique_id=&quot;10037&quot;&gt;&lt;property id=&quot;20148&quot; value=&quot;5&quot;/&gt;&lt;property id=&quot;20300&quot; value=&quot;Slide 34 - &amp;quot;Why BDI?&amp;quot;&quot;/&gt;&lt;property id=&quot;20307&quot; value=&quot;288&quot;/&gt;&lt;/object&gt;&lt;object type=&quot;3&quot; unique_id=&quot;10038&quot;&gt;&lt;property id=&quot;20148&quot; value=&quot;5&quot;/&gt;&lt;property id=&quot;20300&quot; value=&quot;Slide 35 - &amp;quot;AgentSpeak(L)&amp;quot;&quot;/&gt;&lt;property id=&quot;20307&quot; value=&quot;289&quot;/&gt;&lt;/object&gt;&lt;object type=&quot;3&quot; unique_id=&quot;10039&quot;&gt;&lt;property id=&quot;20148&quot; value=&quot;5&quot;/&gt;&lt;property id=&quot;20300&quot; value=&quot;Slide 36&quot;/&gt;&lt;property id=&quot;20307&quot; value=&quot;290&quot;/&gt;&lt;/object&gt;&lt;object type=&quot;3&quot; unique_id=&quot;10040&quot;&gt;&lt;property id=&quot;20148&quot; value=&quot;5&quot;/&gt;&lt;property id=&quot;20300&quot; value=&quot;Slide 37 - &amp;quot;About Jason[2]&amp;quot;&quot;/&gt;&lt;property id=&quot;20307&quot; value=&quot;291&quot;/&gt;&lt;/object&gt;&lt;object type=&quot;3&quot; unique_id=&quot;10041&quot;&gt;&lt;property id=&quot;20148&quot; value=&quot;5&quot;/&gt;&lt;property id=&quot;20300&quot; value=&quot;Slide 38 - &amp;quot;Safe Home Example&amp;quot;&quot;/&gt;&lt;property id=&quot;20307&quot; value=&quot;292&quot;/&gt;&lt;/object&gt;&lt;object type=&quot;3&quot; unique_id=&quot;10042&quot;&gt;&lt;property id=&quot;20148&quot; value=&quot;5&quot;/&gt;&lt;property id=&quot;20300&quot; value=&quot;Slide 39 - &amp;quot;Safe Home Example&amp;quot;&quot;/&gt;&lt;property id=&quot;20307&quot; value=&quot;293&quot;/&gt;&lt;/object&gt;&lt;object type=&quot;3&quot; unique_id=&quot;10043&quot;&gt;&lt;property id=&quot;20148&quot; value=&quot;5&quot;/&gt;&lt;property id=&quot;20300&quot; value=&quot;Slide 40&quot;/&gt;&lt;property id=&quot;20307&quot; value=&quot;294&quot;/&gt;&lt;/object&gt;&lt;object type=&quot;3&quot; unique_id=&quot;10044&quot;&gt;&lt;property id=&quot;20148&quot; value=&quot;5&quot;/&gt;&lt;property id=&quot;20300&quot; value=&quot;Slide 41 - &amp;quot;What Rhapsody can do?*&amp;quot;&quot;/&gt;&lt;property id=&quot;20307&quot; value=&quot;295&quot;/&gt;&lt;/object&gt;&lt;object type=&quot;3&quot; unique_id=&quot;10045&quot;&gt;&lt;property id=&quot;20148&quot; value=&quot;5&quot;/&gt;&lt;property id=&quot;20300&quot; value=&quot;Slide 42 - &amp;quot;Model Driven Development&amp;quot;&quot;/&gt;&lt;property id=&quot;20307&quot; value=&quot;297&quot;/&gt;&lt;/object&gt;&lt;object type=&quot;3&quot; unique_id=&quot;10046&quot;&gt;&lt;property id=&quot;20148&quot; value=&quot;5&quot;/&gt;&lt;property id=&quot;20300&quot; value=&quot;Slide 43 - &amp;quot;Model Based Testing&amp;quot;&quot;/&gt;&lt;property id=&quot;20307&quot; value=&quot;308&quot;/&gt;&lt;/object&gt;&lt;object type=&quot;3&quot; unique_id=&quot;10047&quot;&gt;&lt;property id=&quot;20148&quot; value=&quot;5&quot;/&gt;&lt;property id=&quot;20300&quot; value=&quot;Slide 44 - &amp;quot;Use Animation to Validate the Model&amp;quot;&quot;/&gt;&lt;property id=&quot;20307&quot; value=&quot;298&quot;/&gt;&lt;/object&gt;&lt;object type=&quot;3&quot; unique_id=&quot;10048&quot;&gt;&lt;property id=&quot;20148&quot; value=&quot;5&quot;/&gt;&lt;property id=&quot;20300&quot; value=&quot;Slide 45 - &amp;quot;UML by Example: Home Alarm System&amp;quot;&quot;/&gt;&lt;property id=&quot;20307&quot; value=&quot;299&quot;/&gt;&lt;/object&gt;&lt;object type=&quot;3&quot; unique_id=&quot;10049&quot;&gt;&lt;property id=&quot;20148&quot; value=&quot;5&quot;/&gt;&lt;property id=&quot;20300&quot; value=&quot;Slide 46 - &amp;quot;Outlining the requirements: HomeAlarm Use Cases&amp;quot;&quot;/&gt;&lt;property id=&quot;20307&quot; value=&quot;305&quot;/&gt;&lt;/object&gt;&lt;object type=&quot;3&quot; unique_id=&quot;10050&quot;&gt;&lt;property id=&quot;20148&quot; value=&quot;5&quot;/&gt;&lt;property id=&quot;20300&quot; value=&quot;Slide 47 - &amp;quot;Detailed scenario: Arming the alarm&amp;quot;&quot;/&gt;&lt;property id=&quot;20307&quot; value=&quot;306&quot;/&gt;&lt;/object&gt;&lt;object type=&quot;3&quot; unique_id=&quot;10051&quot;&gt;&lt;property id=&quot;20148&quot; value=&quot;5&quot;/&gt;&lt;property id=&quot;20300&quot; value=&quot;Slide 48 - &amp;quot;Behavior: The AlarmController&amp;quot;&quot;/&gt;&lt;property id=&quot;20307&quot; value=&quot;307&quot;/&gt;&lt;/object&gt;&lt;object type=&quot;3&quot; unique_id=&quot;10052&quot;&gt;&lt;property id=&quot;20148&quot; value=&quot;5&quot;/&gt;&lt;property id=&quot;20300&quot; value=&quot;Slide 49 - &amp;quot;Resource&amp;quot;&quot;/&gt;&lt;property id=&quot;20307&quot; value=&quot;302&quot;/&gt;&lt;/object&gt;&lt;object type=&quot;3&quot; unique_id=&quot;10053&quot;&gt;&lt;property id=&quot;20148&quot; value=&quot;5&quot;/&gt;&lt;property id=&quot;20300&quot; value=&quot;Slide 50 - &amp;quot;References&amp;quot;&quot;/&gt;&lt;property id=&quot;20307&quot; value=&quot;303&quot;/&gt;&lt;/object&gt;&lt;/object&gt;&lt;/object&gt;&lt;/database&gt;"/>
  <p:tag name="SECTOMILLISECCONVERTED"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251</TotalTime>
  <Words>2496</Words>
  <Application>Microsoft Office PowerPoint</Application>
  <PresentationFormat>On-screen Show (4:3)</PresentationFormat>
  <Paragraphs>456</Paragraphs>
  <Slides>50</Slides>
  <Notes>49</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Urban</vt:lpstr>
      <vt:lpstr>Smart Home Calendaring and Notification System</vt:lpstr>
      <vt:lpstr>Introduction</vt:lpstr>
      <vt:lpstr>Overview of System</vt:lpstr>
      <vt:lpstr>Overview of System (cont.)</vt:lpstr>
      <vt:lpstr>Overall description</vt:lpstr>
      <vt:lpstr>Slide 6</vt:lpstr>
      <vt:lpstr>Slide 7</vt:lpstr>
      <vt:lpstr>Slide 8</vt:lpstr>
      <vt:lpstr>Slide 9</vt:lpstr>
      <vt:lpstr>Slide 10</vt:lpstr>
      <vt:lpstr>System Requirements</vt:lpstr>
      <vt:lpstr>Specific Requirements</vt:lpstr>
      <vt:lpstr>External Interface Requirements </vt:lpstr>
      <vt:lpstr>External Interface Requirements </vt:lpstr>
      <vt:lpstr>External Interface Requirements </vt:lpstr>
      <vt:lpstr>External Interface Requirements </vt:lpstr>
      <vt:lpstr>External Interface Requirements </vt:lpstr>
      <vt:lpstr>External Interface Requirements </vt:lpstr>
      <vt:lpstr>External Interface Requirements </vt:lpstr>
      <vt:lpstr>PERFORMANCE REQUIREMENTS</vt:lpstr>
      <vt:lpstr>SOFTWARE SYSTEM ATTRIBUTES</vt:lpstr>
      <vt:lpstr>Reliability/Dependability </vt:lpstr>
      <vt:lpstr>Security </vt:lpstr>
      <vt:lpstr>Availability </vt:lpstr>
      <vt:lpstr>Maintainability</vt:lpstr>
      <vt:lpstr>Reparability</vt:lpstr>
      <vt:lpstr>Design Constraints</vt:lpstr>
      <vt:lpstr>Design Constraints</vt:lpstr>
      <vt:lpstr>System Verification</vt:lpstr>
      <vt:lpstr>Introduction of BDI</vt:lpstr>
      <vt:lpstr>BDI Logic</vt:lpstr>
      <vt:lpstr>What is BDI[2]?</vt:lpstr>
      <vt:lpstr>What is BDI[2]?</vt:lpstr>
      <vt:lpstr>Why BDI?</vt:lpstr>
      <vt:lpstr>AgentSpeak(L)</vt:lpstr>
      <vt:lpstr>Slide 36</vt:lpstr>
      <vt:lpstr>About Jason[2]</vt:lpstr>
      <vt:lpstr>Safe Home Example</vt:lpstr>
      <vt:lpstr>Safe Home Example</vt:lpstr>
      <vt:lpstr>Slide 40</vt:lpstr>
      <vt:lpstr>What Rhapsody can do?*</vt:lpstr>
      <vt:lpstr>Model Driven Development</vt:lpstr>
      <vt:lpstr>Model Based Testing</vt:lpstr>
      <vt:lpstr>Use Animation to Validate the Model</vt:lpstr>
      <vt:lpstr>UML by Example: Home Alarm System</vt:lpstr>
      <vt:lpstr>Outlining the requirements: HomeAlarm Use Cases</vt:lpstr>
      <vt:lpstr>Detailed scenario: Arming the alarm</vt:lpstr>
      <vt:lpstr>Behavior: The AlarmController</vt:lpstr>
      <vt:lpstr>Resource</vt:lpstr>
      <vt:lpstr>References</vt:lpstr>
    </vt:vector>
  </TitlesOfParts>
  <Company>Upekesoft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Calendaring and Notification System</dc:title>
  <dc:creator>Andrew Denner</dc:creator>
  <cp:lastModifiedBy>NAM H. PHAM</cp:lastModifiedBy>
  <cp:revision>26</cp:revision>
  <dcterms:created xsi:type="dcterms:W3CDTF">2008-12-07T17:19:07Z</dcterms:created>
  <dcterms:modified xsi:type="dcterms:W3CDTF">2008-12-11T07:55:49Z</dcterms:modified>
</cp:coreProperties>
</file>