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9144000" cy="6858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716" autoAdjust="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4936C-F299-4E87-97D5-25A7DAD04F32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A3DE4-5386-4DDF-B1D0-253BD0F7A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BDB04-DC14-448C-9A77-D135807DCB1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14586-29AA-4481-8A4A-6191284F6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r>
              <a:rPr lang="en-US" baseline="0" dirty="0" smtClean="0"/>
              <a:t> elicitation is plagued by 3 endemic syndromes… In this presentation I will cover what they are and potential methods to “cure” them.</a:t>
            </a:r>
          </a:p>
          <a:p>
            <a:endParaRPr lang="en-US" baseline="0" dirty="0" smtClean="0"/>
          </a:p>
          <a:p>
            <a:pPr lvl="1"/>
            <a:r>
              <a:rPr lang="en-US" dirty="0" smtClean="0"/>
              <a:t>“Yes, but…”… what I see is cool</a:t>
            </a:r>
            <a:r>
              <a:rPr lang="en-US" baseline="0" dirty="0" smtClean="0"/>
              <a:t> but could it do this also</a:t>
            </a:r>
            <a:endParaRPr lang="en-US" dirty="0" smtClean="0"/>
          </a:p>
          <a:p>
            <a:pPr lvl="1"/>
            <a:r>
              <a:rPr lang="en-US" dirty="0" smtClean="0"/>
              <a:t>“Undiscovered ruins”  When is enough actually</a:t>
            </a:r>
            <a:r>
              <a:rPr lang="en-US" baseline="0" dirty="0" smtClean="0"/>
              <a:t> enough</a:t>
            </a:r>
            <a:endParaRPr lang="en-US" dirty="0" smtClean="0"/>
          </a:p>
          <a:p>
            <a:pPr lvl="1"/>
            <a:r>
              <a:rPr lang="en-US" dirty="0" smtClean="0"/>
              <a:t> Users and Developers… developers are from Mars Users are from Venus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4586-29AA-4481-8A4A-6191284F623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hope is that with a better understanding of both the nature of these problems and some approaches to mitigate them, developers will be better prepared for the interesting work ahead.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4586-29AA-4481-8A4A-6191284F62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4586-29AA-4481-8A4A-6191284F623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questions about the nature of the user’s problem without context for potential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</a:t>
            </a:r>
            <a:r>
              <a:rPr lang="en-US" baseline="0" dirty="0" smtClean="0"/>
              <a:t> is the user?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Who is the customer 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Are their needs different 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Find out any </a:t>
            </a:r>
            <a:r>
              <a:rPr lang="en-US" baseline="0" dirty="0" err="1" smtClean="0"/>
              <a:t>probs</a:t>
            </a:r>
            <a:r>
              <a:rPr lang="en-US" baseline="0" dirty="0" smtClean="0"/>
              <a:t> behind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a part of technique called “solutions selling”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Where else can a solution to this problem found 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F01D-E312-4DE6-B53F-7D2CCD24B5C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F73751B-7498-408E-87DF-377ED1B94538}" type="datetimeFigureOut">
              <a:rPr lang="en-US" smtClean="0"/>
              <a:pPr/>
              <a:t>9/22/2008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4A02A73-4CD2-4A60-8061-1B124ABF0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reamprojecti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8305800" cy="1975104"/>
          </a:xfrm>
        </p:spPr>
        <p:txBody>
          <a:bodyPr/>
          <a:lstStyle/>
          <a:p>
            <a:pPr algn="ctr"/>
            <a:r>
              <a:rPr lang="en-US" dirty="0" smtClean="0"/>
              <a:t>Chapter 8:Chalenges of Requirement Elicitation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2:  Andrew </a:t>
            </a:r>
            <a:r>
              <a:rPr lang="en-US" dirty="0" err="1" smtClean="0"/>
              <a:t>Denner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8305800" cy="19751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Chapter 9 </a:t>
            </a:r>
            <a:br>
              <a:rPr lang="en-US" dirty="0" smtClean="0"/>
            </a:br>
            <a:r>
              <a:rPr lang="en-US" dirty="0" smtClean="0"/>
              <a:t>THE FEATURES OF </a:t>
            </a:r>
            <a:br>
              <a:rPr lang="en-US" dirty="0" smtClean="0"/>
            </a:br>
            <a:r>
              <a:rPr lang="en-US" dirty="0" smtClean="0"/>
              <a:t>A PRODUCT OR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2:  Hojun Jaygarl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04800"/>
            <a:ext cx="4762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development team </a:t>
            </a:r>
            <a:r>
              <a:rPr lang="en-US" dirty="0" smtClean="0">
                <a:sym typeface="Wingdings" pitchFamily="2" charset="2"/>
              </a:rPr>
              <a:t> active role!!  in eliciting requirements for the system</a:t>
            </a:r>
          </a:p>
          <a:p>
            <a:r>
              <a:rPr lang="en-US" dirty="0" smtClean="0">
                <a:sym typeface="Wingdings" pitchFamily="2" charset="2"/>
              </a:rPr>
              <a:t>Features : high level expression of desired system behavior</a:t>
            </a:r>
          </a:p>
          <a:p>
            <a:r>
              <a:rPr lang="en-US" dirty="0" smtClean="0">
                <a:sym typeface="Wingdings" pitchFamily="2" charset="2"/>
              </a:rPr>
              <a:t># of system features = 25-99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			&lt;= 50 preferred</a:t>
            </a:r>
          </a:p>
          <a:p>
            <a:r>
              <a:rPr lang="en-US" dirty="0" smtClean="0">
                <a:sym typeface="Wingdings" pitchFamily="2" charset="2"/>
              </a:rPr>
              <a:t>Attributes: additional information about a 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800600"/>
            <a:ext cx="77724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The dev team was passive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3048000"/>
            <a:ext cx="3200400" cy="17835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basis for system development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438400"/>
            <a:ext cx="32766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2971800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495800" y="2895600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62600" y="2438400"/>
            <a:ext cx="32766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It is usually NOT a</a:t>
            </a:r>
            <a:r>
              <a:rPr lang="en-US" sz="3000" noProof="0" dirty="0" smtClean="0">
                <a:solidFill>
                  <a:schemeClr val="tx1"/>
                </a:solidFill>
              </a:rPr>
              <a:t> perfect or perhaps even reasonable understanding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524000"/>
            <a:ext cx="77724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solve?</a:t>
            </a:r>
          </a:p>
          <a:p>
            <a:pPr lvl="1"/>
            <a:r>
              <a:rPr lang="en-US" dirty="0" smtClean="0"/>
              <a:t>Go out and get them!</a:t>
            </a:r>
          </a:p>
          <a:p>
            <a:pPr lvl="1"/>
            <a:r>
              <a:rPr lang="en-US" dirty="0" smtClean="0"/>
              <a:t>Play a much more active role!</a:t>
            </a:r>
          </a:p>
          <a:p>
            <a:pPr lvl="1"/>
            <a:r>
              <a:rPr lang="en-US" dirty="0" smtClean="0"/>
              <a:t>To get better definition</a:t>
            </a:r>
          </a:p>
          <a:p>
            <a:pPr lvl="1"/>
            <a:r>
              <a:rPr lang="en-US" dirty="0" smtClean="0"/>
              <a:t>To elicit better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majority of the responsibility</a:t>
            </a:r>
          </a:p>
          <a:p>
            <a:pPr lvl="1"/>
            <a:r>
              <a:rPr lang="en-US" dirty="0" smtClean="0"/>
              <a:t>A senior lead, analyst, or product manager</a:t>
            </a:r>
          </a:p>
          <a:p>
            <a:pPr lvl="1"/>
            <a:r>
              <a:rPr lang="en-US" dirty="0" smtClean="0"/>
              <a:t>BUT, in the end, the entire team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and User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 fact: the dev team understands the true needs of the stakeholder </a:t>
            </a:r>
            <a:r>
              <a:rPr lang="en-US" dirty="0" smtClean="0">
                <a:sym typeface="Wingdings" pitchFamily="2" charset="2"/>
              </a:rPr>
              <a:t> they will build a better system</a:t>
            </a:r>
          </a:p>
          <a:p>
            <a:r>
              <a:rPr lang="en-US" dirty="0" smtClean="0">
                <a:sym typeface="Wingdings" pitchFamily="2" charset="2"/>
              </a:rPr>
              <a:t>That knowledge: the information to make better decision in the definition and implementation of the system.</a:t>
            </a:r>
          </a:p>
          <a:p>
            <a:r>
              <a:rPr lang="en-US" dirty="0" smtClean="0">
                <a:sym typeface="Wingdings" pitchFamily="2" charset="2"/>
              </a:rPr>
              <a:t>Stakeholder or user needs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This set of input provides a crucial piece of puzzle.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and User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pPr>
              <a:buNone/>
            </a:pPr>
            <a:r>
              <a:rPr lang="en-US" dirty="0" smtClean="0"/>
              <a:t>	Stakeholder need:</a:t>
            </a:r>
          </a:p>
          <a:p>
            <a:pPr lvl="1"/>
            <a:r>
              <a:rPr lang="en-US" dirty="0" smtClean="0"/>
              <a:t>A reflection of the business, personal, or operational problem (or opportunity) that must be addressed in order to justify consideration purchase, or use of a new system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524000"/>
            <a:ext cx="179614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67818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stakeholders need</a:t>
            </a:r>
          </a:p>
          <a:p>
            <a:pPr lvl="1">
              <a:buNone/>
            </a:pPr>
            <a:r>
              <a:rPr lang="en-US" sz="2400" dirty="0" smtClean="0"/>
              <a:t>“If I don’t increase productivity in this department. I won’t get my bonus this year”</a:t>
            </a:r>
          </a:p>
          <a:p>
            <a:pPr lvl="1">
              <a:buNone/>
            </a:pPr>
            <a:r>
              <a:rPr lang="en-US" sz="2400" dirty="0" smtClean="0"/>
              <a:t>“I want to be able to slow this vehicle down as quickly as possible without skidding”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“I must reduce sales order entry transaction processing time by 50 percent”</a:t>
            </a:r>
          </a:p>
          <a:p>
            <a:pPr lvl="1">
              <a:buNone/>
            </a:pPr>
            <a:r>
              <a:rPr lang="en-US" sz="2400" dirty="0" smtClean="0"/>
              <a:t>“The vehicle shall have a computer control system for each wheel”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7086600" y="2590800"/>
            <a:ext cx="533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629400" y="4648200"/>
            <a:ext cx="533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6200" y="2644914"/>
            <a:ext cx="1066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Real Needs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495800"/>
            <a:ext cx="16764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Actual Requirement for a system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76400" y="2362200"/>
            <a:ext cx="6705600" cy="304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Instead, they describe what seems to be an abstraction somewhere between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“I need a new GUI based order entry screen”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“I want a vehicle with ABS”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high-level expression </a:t>
            </a:r>
            <a:r>
              <a:rPr lang="en-US" sz="3200" dirty="0" smtClean="0">
                <a:sym typeface="Wingdings" pitchFamily="2" charset="2"/>
              </a:rPr>
              <a:t> the features!!</a:t>
            </a:r>
          </a:p>
          <a:p>
            <a:r>
              <a:rPr lang="en-US" sz="3200" dirty="0" smtClean="0"/>
              <a:t>Problem:</a:t>
            </a:r>
          </a:p>
          <a:p>
            <a:pPr lvl="1"/>
            <a:r>
              <a:rPr lang="en-US" sz="2800" dirty="0" smtClean="0"/>
              <a:t>Often not well defined</a:t>
            </a:r>
          </a:p>
          <a:p>
            <a:pPr lvl="1"/>
            <a:r>
              <a:rPr lang="en-US" sz="2800" dirty="0" smtClean="0"/>
              <a:t>May even be in conflict with one another</a:t>
            </a:r>
          </a:p>
          <a:p>
            <a:pPr lvl="1">
              <a:buFont typeface="Wingdings"/>
              <a:buChar char="è"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191000"/>
            <a:ext cx="3810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3825" lvl="1"/>
            <a:r>
              <a:rPr lang="en-US" sz="2400" dirty="0" smtClean="0"/>
              <a:t>“I want increased order process rates”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495800"/>
            <a:ext cx="243840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 algn="ctr"/>
            <a:endParaRPr lang="en-US" sz="2000" dirty="0" smtClean="0"/>
          </a:p>
          <a:p>
            <a:pPr lvl="1" algn="ctr"/>
            <a:r>
              <a:rPr lang="en-US" sz="2000" dirty="0" smtClean="0">
                <a:sym typeface="Wingdings" pitchFamily="2" charset="2"/>
              </a:rPr>
              <a:t></a:t>
            </a:r>
          </a:p>
          <a:p>
            <a:pPr lvl="1" algn="ctr"/>
            <a:r>
              <a:rPr lang="en-US" sz="2000" dirty="0" smtClean="0">
                <a:sym typeface="Wingdings" pitchFamily="2" charset="2"/>
              </a:rPr>
              <a:t>What is their real needs????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5181600"/>
            <a:ext cx="3810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3825" lvl="1"/>
            <a:r>
              <a:rPr lang="en-US" sz="2000" dirty="0" smtClean="0"/>
              <a:t>“I want to provide a far more user friendly interface to help our new employees learn the system”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4343400"/>
            <a:ext cx="1981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3825" lvl="1"/>
            <a:r>
              <a:rPr lang="en-US" sz="2400" dirty="0" smtClean="0"/>
              <a:t>Productivity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486400"/>
            <a:ext cx="1981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3825" lvl="1" algn="ctr"/>
            <a:r>
              <a:rPr lang="en-US" sz="2400" dirty="0" smtClean="0"/>
              <a:t>Safety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752600"/>
            <a:ext cx="339810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5105400" cy="31694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What is happening?</a:t>
            </a:r>
          </a:p>
          <a:p>
            <a:pPr lvl="1"/>
            <a:r>
              <a:rPr lang="en-US" dirty="0" smtClean="0"/>
              <a:t>The stakeholders have already translated the real needs into a system behavior in their mind.</a:t>
            </a:r>
          </a:p>
          <a:p>
            <a:pPr lvl="1"/>
            <a:r>
              <a:rPr lang="en-US" dirty="0" smtClean="0"/>
              <a:t>They believe it will solve the real need: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5029200"/>
            <a:ext cx="16764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</a:p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(I need)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505200" y="5334000"/>
            <a:ext cx="1066800" cy="6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24400" y="5029200"/>
            <a:ext cx="40386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How(“what I think the system should do to address this need”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2362200"/>
            <a:ext cx="6019800" cy="304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</a:pPr>
            <a:r>
              <a:rPr lang="en-US" sz="3000" dirty="0" smtClean="0">
                <a:solidFill>
                  <a:schemeClr val="bg1"/>
                </a:solidFill>
              </a:rPr>
              <a:t>This is not a bad thing!</a:t>
            </a:r>
          </a:p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</a:pPr>
            <a:r>
              <a:rPr lang="en-US" sz="3000" dirty="0" smtClean="0">
                <a:solidFill>
                  <a:schemeClr val="bg1"/>
                </a:solidFill>
                <a:sym typeface="Wingdings" pitchFamily="2" charset="2"/>
              </a:rPr>
              <a:t>	 They are real expertise</a:t>
            </a:r>
          </a:p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</a:pPr>
            <a:r>
              <a:rPr lang="en-US" sz="3000" dirty="0" smtClean="0">
                <a:solidFill>
                  <a:schemeClr val="bg1"/>
                </a:solidFill>
                <a:sym typeface="Wingdings" pitchFamily="2" charset="2"/>
              </a:rPr>
              <a:t>	 It is easy to discuss in natural </a:t>
            </a:r>
          </a:p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</a:pPr>
            <a:r>
              <a:rPr lang="en-US" sz="3000" dirty="0" smtClean="0">
                <a:solidFill>
                  <a:schemeClr val="bg1"/>
                </a:solidFill>
                <a:sym typeface="Wingdings" pitchFamily="2" charset="2"/>
              </a:rPr>
              <a:t>		language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the dev team doesn’t understand the need behind the feature </a:t>
            </a:r>
            <a:r>
              <a:rPr lang="en-US" sz="3200" dirty="0" smtClean="0">
                <a:sym typeface="Wingdings" pitchFamily="2" charset="2"/>
              </a:rPr>
              <a:t> real risk!</a:t>
            </a:r>
          </a:p>
          <a:p>
            <a:r>
              <a:rPr lang="en-US" sz="3200" dirty="0" smtClean="0">
                <a:sym typeface="Wingdings" pitchFamily="2" charset="2"/>
              </a:rPr>
              <a:t>If the feature does not solve the real need  the system may fail to meet the   objectives (even though the implementation delivered the feature)</a:t>
            </a:r>
          </a:p>
          <a:p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You are right, but you still lose!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of Features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three main syndromes of software elicitation</a:t>
            </a:r>
          </a:p>
          <a:p>
            <a:pPr lvl="1"/>
            <a:r>
              <a:rPr lang="en-US" dirty="0" smtClean="0"/>
              <a:t>“Yes, but…” </a:t>
            </a:r>
          </a:p>
          <a:p>
            <a:pPr lvl="1"/>
            <a:r>
              <a:rPr lang="en-US" dirty="0" smtClean="0"/>
              <a:t>“Undiscovered ruins”</a:t>
            </a:r>
          </a:p>
          <a:p>
            <a:pPr lvl="1"/>
            <a:r>
              <a:rPr lang="en-US" dirty="0" smtClean="0"/>
              <a:t> Users and 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a service that a system provides to fulfill one or more stakeholder needs</a:t>
            </a:r>
          </a:p>
          <a:p>
            <a:r>
              <a:rPr lang="en-US" sz="3200" dirty="0" smtClean="0"/>
              <a:t>Features are a convenient way to describe functionality without getting bogged down in detail.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ym typeface="Wingdings" pitchFamily="2" charset="2"/>
              </a:rPr>
              <a:t> features cannot be too far removed from their needs</a:t>
            </a:r>
          </a:p>
          <a:p>
            <a:pPr>
              <a:buNone/>
            </a:pPr>
            <a:r>
              <a:rPr lang="en-US" sz="3200" dirty="0" smtClean="0">
                <a:sym typeface="Wingdings" pitchFamily="2" charset="2"/>
              </a:rPr>
              <a:t>	 a handy way to define the system.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Features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 careful not to be confused of it.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of Features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524000"/>
            <a:ext cx="21336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 anchorCtr="0">
            <a:normAutofit fontScale="77500" lnSpcReduction="20000"/>
          </a:bodyPr>
          <a:lstStyle/>
          <a:p>
            <a:pPr marL="114300" marR="0" lvl="0" indent="-4603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</a:p>
          <a:p>
            <a:pPr marL="114300" marR="0" lvl="0" indent="-4603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</a:t>
            </a:r>
          </a:p>
          <a:p>
            <a:pPr marL="114300" marR="0" lvl="0" indent="-4603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352800" y="1913467"/>
            <a:ext cx="1066800" cy="6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524000"/>
            <a:ext cx="4114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 anchorCtr="0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eliciting (organizing)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needs (features) of the proposed system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3352800"/>
            <a:ext cx="6629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 anchorCtr="0">
            <a:normAutofit fontScale="92500" lnSpcReduction="20000"/>
          </a:bodyPr>
          <a:lstStyle/>
          <a:p>
            <a:pPr marL="114300" marR="0" lvl="0" indent="-4603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Needs, No Features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5400" y="3810000"/>
            <a:ext cx="6629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 anchorCtr="0">
            <a:normAutofit fontScale="92500" lnSpcReduction="20000"/>
          </a:bodyPr>
          <a:lstStyle/>
          <a:p>
            <a:pPr marL="114300" marR="0" lvl="0" indent="-4603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Needs, All Features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90600" y="4953000"/>
            <a:ext cx="1981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 anchorCtr="0">
            <a:normAutofit/>
          </a:bodyPr>
          <a:lstStyle/>
          <a:p>
            <a:pPr marL="114300" marR="0" lvl="0" indent="-4603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24200" y="5342467"/>
            <a:ext cx="1066800" cy="6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67200" y="4953000"/>
            <a:ext cx="4648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 anchorCtr="0">
            <a:normAutofit/>
          </a:bodyPr>
          <a:lstStyle/>
          <a:p>
            <a:pPr marL="57150"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Early product scope management, the related negotiation, trade-off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of Features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Feature Expression</a:t>
            </a:r>
          </a:p>
          <a:p>
            <a:pPr lvl="1"/>
            <a:r>
              <a:rPr lang="en-US" dirty="0" smtClean="0"/>
              <a:t>natural language, consist of a short phrase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8200" y="2895600"/>
          <a:ext cx="784860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4495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Application Domain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 of a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Elevator control system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/>
                        <a:t>Manual control of doors during fire emergency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Inventory control system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 up-to-date status of all inventoried items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Defect tracking system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 trend data to assess product quality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Payroll system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/>
                        <a:t>Report deductions-to-date by category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Home lighting automation system (HOLIS)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/>
                        <a:t>Vacation settings for extended away periods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Weapon control system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/>
                        <a:t>Minimum of two independent confirmations of attack authorization required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Shrink-wrap application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XP compatibility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 Pick the level of abstraction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 relatively small and manageable amount of information</a:t>
            </a:r>
          </a:p>
          <a:p>
            <a:pPr>
              <a:buNone/>
            </a:pPr>
            <a:r>
              <a:rPr lang="en-US" sz="3200" dirty="0" smtClean="0">
                <a:sym typeface="Wingdings" pitchFamily="2" charset="2"/>
              </a:rPr>
              <a:t>a comprehensive and complete basis </a:t>
            </a:r>
          </a:p>
          <a:p>
            <a:pPr>
              <a:buNone/>
            </a:pPr>
            <a:r>
              <a:rPr lang="en-US" sz="3200" dirty="0" smtClean="0">
                <a:sym typeface="Wingdings" pitchFamily="2" charset="2"/>
              </a:rPr>
              <a:t> for product definition, communication, scope management, and project management.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Complexity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2819400"/>
            <a:ext cx="1752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 anchorCtr="0">
            <a:normAutofit fontScale="92500" lnSpcReduction="10000"/>
          </a:bodyPr>
          <a:lstStyle/>
          <a:p>
            <a:pPr marL="114300" marR="0" lvl="0" indent="-4603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Features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67000" y="2895600"/>
            <a:ext cx="685800" cy="6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000" y="2438400"/>
            <a:ext cx="2590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 anchorCtr="0">
            <a:normAutofit lnSpcReduction="10000"/>
          </a:bodyPr>
          <a:lstStyle/>
          <a:p>
            <a:pPr marL="57150"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Effectively pick the level of abstraction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definition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0" y="2590800"/>
            <a:ext cx="17526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 anchorCtr="0">
            <a:normAutofit fontScale="92500" lnSpcReduction="20000"/>
          </a:bodyPr>
          <a:lstStyle/>
          <a:p>
            <a:pPr marL="114300" marR="0" lvl="0" indent="-4603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22-99,</a:t>
            </a:r>
          </a:p>
          <a:p>
            <a:pPr marL="114300" marR="0" lvl="0" indent="-4603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50 preferred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096000" y="2895600"/>
            <a:ext cx="685800" cy="6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Start making such decision as</a:t>
            </a:r>
          </a:p>
          <a:p>
            <a:pPr>
              <a:buNone/>
            </a:pPr>
            <a:r>
              <a:rPr lang="en-US" sz="3200" dirty="0" smtClean="0"/>
              <a:t>	“defer to a later release”</a:t>
            </a:r>
          </a:p>
          <a:p>
            <a:pPr>
              <a:buNone/>
            </a:pPr>
            <a:r>
              <a:rPr lang="en-US" sz="3200" dirty="0" smtClean="0"/>
              <a:t>	“implement immediately”</a:t>
            </a:r>
          </a:p>
          <a:p>
            <a:pPr>
              <a:buNone/>
            </a:pPr>
            <a:r>
              <a:rPr lang="en-US" sz="3200" dirty="0" smtClean="0"/>
              <a:t>	“reject entirely”</a:t>
            </a:r>
          </a:p>
          <a:p>
            <a:pPr>
              <a:buNone/>
            </a:pPr>
            <a:r>
              <a:rPr lang="en-US" sz="3200" dirty="0" smtClean="0"/>
              <a:t>	“investigate further”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>
                <a:sym typeface="Wingdings" pitchFamily="2" charset="2"/>
              </a:rPr>
              <a:t> Team Skill 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after enumerating features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help better manage features, complexity of the information</a:t>
            </a:r>
          </a:p>
          <a:p>
            <a:pPr lvl="1"/>
            <a:r>
              <a:rPr lang="en-US" dirty="0" smtClean="0"/>
              <a:t>make relation to other types of project information</a:t>
            </a:r>
          </a:p>
          <a:p>
            <a:pPr lvl="1"/>
            <a:r>
              <a:rPr lang="en-US" dirty="0" smtClean="0"/>
              <a:t>No limited type</a:t>
            </a:r>
          </a:p>
          <a:p>
            <a:r>
              <a:rPr lang="en-US" dirty="0" smtClean="0"/>
              <a:t>Use to </a:t>
            </a:r>
          </a:p>
          <a:p>
            <a:pPr lvl="1"/>
            <a:r>
              <a:rPr lang="en-US" dirty="0" smtClean="0"/>
              <a:t>Track (name, unique id, sponsor, history data, 		allocated from, traced to</a:t>
            </a:r>
          </a:p>
          <a:p>
            <a:pPr lvl="1"/>
            <a:r>
              <a:rPr lang="en-US" dirty="0" smtClean="0"/>
              <a:t>Prioritize(priority field)</a:t>
            </a:r>
          </a:p>
          <a:p>
            <a:pPr lvl="1"/>
            <a:r>
              <a:rPr lang="en-US" dirty="0" smtClean="0"/>
              <a:t>Manage(status, progress)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Features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Feature –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25-50 features describe simply and elegantly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what a system needs to do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how much time and effort may be required to do 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1905000"/>
            <a:ext cx="5334000" cy="2667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ü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but Critical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ü"/>
              <a:tabLst/>
              <a:defRPr/>
            </a:pPr>
            <a:r>
              <a:rPr lang="en-US" sz="3000" dirty="0" smtClean="0"/>
              <a:t>Easy to elicit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ü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document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ü"/>
              <a:tabLst/>
              <a:defRPr/>
            </a:pPr>
            <a:r>
              <a:rPr lang="en-US" sz="3000" dirty="0" smtClean="0"/>
              <a:t>Easy to maintain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ü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friendly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 Points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types of questions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Compiling the Needs Data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Questionnaires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simple and direct technique</a:t>
            </a:r>
          </a:p>
          <a:p>
            <a:endParaRPr lang="en-US" dirty="0" smtClean="0"/>
          </a:p>
          <a:p>
            <a:r>
              <a:rPr lang="en-US" dirty="0" smtClean="0"/>
              <a:t>Can be used in most circumstances</a:t>
            </a:r>
          </a:p>
          <a:p>
            <a:endParaRPr lang="en-US" dirty="0" smtClean="0"/>
          </a:p>
          <a:p>
            <a:r>
              <a:rPr lang="en-US" dirty="0" smtClean="0"/>
              <a:t>Context-free questions for bias-free interviews </a:t>
            </a:r>
          </a:p>
          <a:p>
            <a:endParaRPr lang="en-US" dirty="0" smtClean="0"/>
          </a:p>
          <a:p>
            <a:r>
              <a:rPr lang="en-US" dirty="0" smtClean="0"/>
              <a:t>Solution-context questions for undiscovered requirements</a:t>
            </a:r>
          </a:p>
          <a:p>
            <a:endParaRPr lang="en-US" dirty="0" smtClean="0"/>
          </a:p>
          <a:p>
            <a:r>
              <a:rPr lang="en-US" dirty="0" smtClean="0"/>
              <a:t>Initiate a “requirements repository”</a:t>
            </a:r>
          </a:p>
          <a:p>
            <a:endParaRPr lang="en-US" dirty="0" smtClean="0"/>
          </a:p>
          <a:p>
            <a:r>
              <a:rPr lang="en-US" dirty="0" smtClean="0"/>
              <a:t>A questionnaire is no substitute for an interview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Key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“Yes, but…”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typical responses to software</a:t>
            </a:r>
          </a:p>
          <a:p>
            <a:pPr lvl="1"/>
            <a:r>
              <a:rPr lang="en-US" dirty="0" smtClean="0"/>
              <a:t>“Cool”</a:t>
            </a:r>
          </a:p>
          <a:p>
            <a:pPr lvl="1"/>
            <a:r>
              <a:rPr lang="en-US" dirty="0" smtClean="0"/>
              <a:t>“Yes but, wouldn’t it be neat if it could do…”</a:t>
            </a:r>
          </a:p>
          <a:p>
            <a:r>
              <a:rPr lang="en-US" dirty="0" smtClean="0"/>
              <a:t>Why the “yes but”?</a:t>
            </a:r>
          </a:p>
          <a:p>
            <a:pPr lvl="1"/>
            <a:r>
              <a:rPr lang="en-US" dirty="0" smtClean="0"/>
              <a:t>Human nature</a:t>
            </a:r>
          </a:p>
          <a:p>
            <a:pPr lvl="1"/>
            <a:r>
              <a:rPr lang="en-US" dirty="0" smtClean="0"/>
              <a:t>User didn’t understand developer</a:t>
            </a:r>
          </a:p>
          <a:p>
            <a:pPr lvl="1"/>
            <a:r>
              <a:rPr lang="en-US" dirty="0" smtClean="0"/>
              <a:t>Developer didn’t understand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us gain an understanding of the real problem without biasing the user’s input.</a:t>
            </a:r>
          </a:p>
          <a:p>
            <a:endParaRPr lang="en-US" dirty="0" smtClean="0"/>
          </a:p>
          <a:p>
            <a:r>
              <a:rPr lang="en-US" dirty="0" smtClean="0"/>
              <a:t>Force us to listen before attempting to offer solution.</a:t>
            </a:r>
          </a:p>
          <a:p>
            <a:endParaRPr lang="en-US" dirty="0" smtClean="0"/>
          </a:p>
          <a:p>
            <a:r>
              <a:rPr lang="en-US" dirty="0" smtClean="0"/>
              <a:t>Give us better understanding of the customer’s real problem.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context-free questions session.</a:t>
            </a:r>
          </a:p>
          <a:p>
            <a:endParaRPr lang="en-US" dirty="0" smtClean="0"/>
          </a:p>
          <a:p>
            <a:r>
              <a:rPr lang="en-US" dirty="0" smtClean="0"/>
              <a:t>Not only understanding but also providing appropriate solutions.</a:t>
            </a:r>
          </a:p>
          <a:p>
            <a:endParaRPr lang="en-US" dirty="0" smtClean="0"/>
          </a:p>
          <a:p>
            <a:r>
              <a:rPr lang="en-US" dirty="0" smtClean="0"/>
              <a:t>May give the user new insights and even a different view of the problem.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Solutions-Context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Part1: Establishing the customer/user profile</a:t>
            </a:r>
          </a:p>
          <a:p>
            <a:pPr lvl="1"/>
            <a:r>
              <a:rPr lang="en-US" dirty="0" smtClean="0"/>
              <a:t>Name, company, industry, job title, etc</a:t>
            </a:r>
          </a:p>
          <a:p>
            <a:pPr lvl="1"/>
            <a:r>
              <a:rPr lang="en-US" dirty="0" smtClean="0"/>
              <a:t>Key responsibilities, outputs, for whom, etc</a:t>
            </a:r>
          </a:p>
          <a:p>
            <a:r>
              <a:rPr lang="en-US" dirty="0" smtClean="0"/>
              <a:t>Part2: Assessing the problem</a:t>
            </a:r>
          </a:p>
          <a:p>
            <a:pPr lvl="1"/>
            <a:r>
              <a:rPr lang="en-US" dirty="0" smtClean="0"/>
              <a:t>Which problems do you lack a good solution ? What are they ? How they currently be solved ?</a:t>
            </a:r>
          </a:p>
          <a:p>
            <a:r>
              <a:rPr lang="en-US" dirty="0" smtClean="0"/>
              <a:t>Part 3: Understanding the user environment</a:t>
            </a:r>
          </a:p>
          <a:p>
            <a:pPr lvl="1"/>
            <a:r>
              <a:rPr lang="en-US" dirty="0" smtClean="0"/>
              <a:t>Who are the users? Their educational/computer background ? Which platforms are in use? etc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The generic, almost context-free interview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Part 4: Recap for understanding</a:t>
            </a:r>
          </a:p>
          <a:p>
            <a:pPr lvl="1"/>
            <a:r>
              <a:rPr lang="en-US" dirty="0" smtClean="0"/>
              <a:t>List customer described problems in your own words</a:t>
            </a:r>
          </a:p>
          <a:p>
            <a:pPr lvl="1"/>
            <a:r>
              <a:rPr lang="en-US" dirty="0" smtClean="0"/>
              <a:t>Check it whether adequately represent the current problems</a:t>
            </a:r>
          </a:p>
          <a:p>
            <a:r>
              <a:rPr lang="en-US" dirty="0" smtClean="0"/>
              <a:t>Part 5: The analyst’s inputs on the customer’s problem</a:t>
            </a:r>
          </a:p>
          <a:p>
            <a:pPr lvl="1"/>
            <a:r>
              <a:rPr lang="en-US" dirty="0" smtClean="0"/>
              <a:t>List any needs or additional problems you think should concern the customer/user</a:t>
            </a:r>
          </a:p>
          <a:p>
            <a:pPr lvl="1"/>
            <a:r>
              <a:rPr lang="en-US" dirty="0" smtClean="0"/>
              <a:t>For each suggested problems check it is feasible and realistic enough.</a:t>
            </a:r>
          </a:p>
          <a:p>
            <a:r>
              <a:rPr lang="en-US" dirty="0" smtClean="0"/>
              <a:t>Part 6: Assessing your solution</a:t>
            </a:r>
          </a:p>
          <a:p>
            <a:pPr lvl="1"/>
            <a:r>
              <a:rPr lang="en-US" dirty="0" smtClean="0"/>
              <a:t>Summarize the key capabilities of your proposed solution and ask the customer/user  to rank them.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The generic, almost context-free interview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7: Assessing the Opportunity</a:t>
            </a:r>
          </a:p>
          <a:p>
            <a:pPr lvl="1"/>
            <a:r>
              <a:rPr lang="en-US" dirty="0" smtClean="0"/>
              <a:t>Who needs this application ? How many types of users ? </a:t>
            </a:r>
          </a:p>
          <a:p>
            <a:r>
              <a:rPr lang="en-US" dirty="0" smtClean="0"/>
              <a:t>Part 8: Assessing the reliability, performance, and support needs</a:t>
            </a:r>
          </a:p>
          <a:p>
            <a:pPr lvl="1"/>
            <a:r>
              <a:rPr lang="en-US" dirty="0" smtClean="0"/>
              <a:t>What are your expectation for … ? What about maintenance/service access/installation/configuration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The generic, almost context-free interview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 9: Other requirements</a:t>
            </a:r>
          </a:p>
          <a:p>
            <a:pPr lvl="1"/>
            <a:r>
              <a:rPr lang="en-US" dirty="0" smtClean="0"/>
              <a:t>Are there any legal, regulatory or environmental requirements or other standards that must be supported ?</a:t>
            </a:r>
          </a:p>
          <a:p>
            <a:pPr lvl="1"/>
            <a:r>
              <a:rPr lang="en-US" dirty="0" smtClean="0"/>
              <a:t>Could you think any other requirements we should know about ?</a:t>
            </a:r>
          </a:p>
          <a:p>
            <a:r>
              <a:rPr lang="en-US" dirty="0" smtClean="0"/>
              <a:t>Part 10: Wrap-up</a:t>
            </a:r>
          </a:p>
          <a:p>
            <a:pPr lvl="1"/>
            <a:r>
              <a:rPr lang="en-US" dirty="0" smtClean="0"/>
              <a:t>Any other questions ? Will you participate in a requirements review?</a:t>
            </a:r>
          </a:p>
          <a:p>
            <a:r>
              <a:rPr lang="en-US" dirty="0" smtClean="0"/>
              <a:t>Part 11: The analyst’s summary</a:t>
            </a:r>
          </a:p>
          <a:p>
            <a:pPr lvl="1"/>
            <a:r>
              <a:rPr lang="en-US" dirty="0" smtClean="0"/>
              <a:t>Summarize three highest priority needs/problems identified by user/customer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The generic, almost context-free interview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the three most important needs or problems uncovered in each interview.</a:t>
            </a:r>
          </a:p>
          <a:p>
            <a:endParaRPr lang="en-US" dirty="0" smtClean="0"/>
          </a:p>
          <a:p>
            <a:r>
              <a:rPr lang="en-US" dirty="0" smtClean="0"/>
              <a:t>After few interviews, these highest-priority needs will start to be repeated.</a:t>
            </a:r>
          </a:p>
          <a:p>
            <a:endParaRPr lang="en-US" dirty="0" smtClean="0"/>
          </a:p>
          <a:p>
            <a:r>
              <a:rPr lang="en-US" dirty="0" smtClean="0"/>
              <a:t>Ten interviews will often create only 10-15 different needs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needs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an appropriate context-free interview</a:t>
            </a:r>
          </a:p>
          <a:p>
            <a:endParaRPr lang="en-US" dirty="0" smtClean="0"/>
          </a:p>
          <a:p>
            <a:r>
              <a:rPr lang="en-US" dirty="0" smtClean="0"/>
              <a:t>Research the background of the stakeholder and the company to be interviewed.</a:t>
            </a:r>
          </a:p>
          <a:p>
            <a:endParaRPr lang="en-US" dirty="0" smtClean="0"/>
          </a:p>
          <a:p>
            <a:r>
              <a:rPr lang="en-US" dirty="0" smtClean="0"/>
              <a:t>Do not ask questions you are able answer but it is ok to verify the answers with the interviewee.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Interview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answers in your notebook during the interview.</a:t>
            </a:r>
          </a:p>
          <a:p>
            <a:endParaRPr lang="en-US" dirty="0" smtClean="0"/>
          </a:p>
          <a:p>
            <a:r>
              <a:rPr lang="en-US" dirty="0" smtClean="0"/>
              <a:t>It is ok to let the interviewee wander off course a bit, but the interviewer has to keeps the goal of interview in mind.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Notes on the Interview (cont)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Can be used effectively to gather a significant amount of focused data in a short period of time.</a:t>
            </a:r>
          </a:p>
          <a:p>
            <a:r>
              <a:rPr lang="en-US" dirty="0" smtClean="0"/>
              <a:t>No substitute for an interview</a:t>
            </a:r>
          </a:p>
          <a:p>
            <a:pPr lvl="1"/>
            <a:r>
              <a:rPr lang="en-US" dirty="0" smtClean="0"/>
              <a:t>Relevant questions cannot be decided in advance</a:t>
            </a:r>
          </a:p>
          <a:p>
            <a:pPr lvl="1"/>
            <a:r>
              <a:rPr lang="en-US" dirty="0" smtClean="0"/>
              <a:t>The assumptions behind the questions bias the answer</a:t>
            </a:r>
          </a:p>
          <a:p>
            <a:pPr lvl="1"/>
            <a:r>
              <a:rPr lang="en-US" dirty="0" smtClean="0"/>
              <a:t>Difficult to explore new domains </a:t>
            </a:r>
          </a:p>
          <a:p>
            <a:pPr lvl="1"/>
            <a:r>
              <a:rPr lang="en-US" dirty="0" smtClean="0"/>
              <a:t>No Interaction</a:t>
            </a:r>
          </a:p>
          <a:p>
            <a:pPr lvl="1"/>
            <a:r>
              <a:rPr lang="en-US" dirty="0" smtClean="0"/>
              <a:t>Difficult to follow up on unclear user responses.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CS409Presentation\software-engineering-explain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534400" cy="6400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66800" y="6324600"/>
            <a:ext cx="668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http://blog.dreamprojections.com/</a:t>
            </a:r>
            <a:r>
              <a:rPr lang="en-US" dirty="0" smtClean="0"/>
              <a:t>  Alex </a:t>
            </a:r>
            <a:r>
              <a:rPr lang="en-US" dirty="0" err="1" smtClean="0"/>
              <a:t>Gorbatchev</a:t>
            </a:r>
            <a:r>
              <a:rPr lang="en-US" dirty="0" smtClean="0"/>
              <a:t> March 05, 2005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easiest way to find out what a system needs.</a:t>
            </a:r>
          </a:p>
          <a:p>
            <a:endParaRPr lang="en-US" dirty="0" smtClean="0"/>
          </a:p>
          <a:p>
            <a:r>
              <a:rPr lang="en-US" dirty="0" smtClean="0"/>
              <a:t>Gathering requirements in a structured way (ask right person a right question in a right way).</a:t>
            </a:r>
          </a:p>
          <a:p>
            <a:endParaRPr lang="en-US" dirty="0" smtClean="0"/>
          </a:p>
          <a:p>
            <a:r>
              <a:rPr lang="en-US" dirty="0" smtClean="0"/>
              <a:t>Workshop  can be helped to augment this fundamental process.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“Yes, but…”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Software development compared to mechanical device development</a:t>
            </a:r>
          </a:p>
          <a:p>
            <a:r>
              <a:rPr lang="en-US" dirty="0" smtClean="0"/>
              <a:t>Annoying, yes… but “Yes, but” can be a good thing</a:t>
            </a:r>
          </a:p>
          <a:p>
            <a:pPr lvl="1"/>
            <a:r>
              <a:rPr lang="en-US" dirty="0" smtClean="0"/>
              <a:t>It leads to insights</a:t>
            </a:r>
          </a:p>
          <a:p>
            <a:pPr lvl="1"/>
            <a:r>
              <a:rPr lang="en-US" dirty="0" smtClean="0"/>
              <a:t>It is human nature… expect it and plan for it</a:t>
            </a:r>
          </a:p>
          <a:p>
            <a:pPr lvl="1"/>
            <a:r>
              <a:rPr lang="en-US" dirty="0" smtClean="0"/>
              <a:t>Get the buts out early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Undiscovered Ruins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can be like looking for ruins, the more you find the more you know remain</a:t>
            </a:r>
          </a:p>
          <a:p>
            <a:r>
              <a:rPr lang="en-US" dirty="0" smtClean="0"/>
              <a:t>Take time to identify all stakeholders.  Especially non user stakeholders</a:t>
            </a:r>
          </a:p>
          <a:p>
            <a:r>
              <a:rPr lang="en-US" dirty="0" smtClean="0"/>
              <a:t>You never will find them all… when is enough </a:t>
            </a:r>
            <a:r>
              <a:rPr lang="en-US" dirty="0" err="1" smtClean="0"/>
              <a:t>enough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&amp; Developer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783560"/>
            <a:ext cx="5562600" cy="4572000"/>
          </a:xfrm>
        </p:spPr>
        <p:txBody>
          <a:bodyPr/>
          <a:lstStyle/>
          <a:p>
            <a:r>
              <a:rPr lang="en-US" dirty="0" smtClean="0"/>
              <a:t>Techniques have existed for 40 years</a:t>
            </a:r>
          </a:p>
          <a:p>
            <a:r>
              <a:rPr lang="en-US" dirty="0" smtClean="0"/>
              <a:t>Communication problems exist due to different backgrounds  motivations and objectives</a:t>
            </a:r>
          </a:p>
          <a:p>
            <a:r>
              <a:rPr lang="en-US" dirty="0" smtClean="0"/>
              <a:t>How do we communicate?</a:t>
            </a:r>
            <a:endParaRPr lang="en-US" dirty="0"/>
          </a:p>
        </p:txBody>
      </p:sp>
      <p:pic>
        <p:nvPicPr>
          <p:cNvPr id="2050" name="Picture 2" descr="I:\CS409Presentation\alien_ic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2290762" cy="2547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r>
              <a:rPr lang="en-US" sz="3600" dirty="0" smtClean="0"/>
              <a:t>User and Developer, solutions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686800" cy="5273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3400"/>
                <a:gridCol w="4343400"/>
              </a:tblGrid>
              <a:tr h="44138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1414835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do not know what they want, or they know what they want but cannot articulate 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Recognize and appreciate the user as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domain expert; try alternative communication and elicitation techniques.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414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think they know what they want until developers give them what they said they wanted.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alternative elicitation techniques earlier: storyboarding, role playing, throwaway prototypes, and so on.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88335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Analysts think they understand user problems better than users 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 the analyst in the user's place. Try role playing for an hour or a day.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1834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Everybody believes everybody else is politically motivated.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Yes, its part of human nature, so let's get on with the program.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needs moves you out of comfort zone</a:t>
            </a:r>
          </a:p>
          <a:p>
            <a:r>
              <a:rPr lang="en-US" dirty="0" smtClean="0"/>
              <a:t>We will be covering skills for problem analysis over the next few presentations</a:t>
            </a:r>
          </a:p>
          <a:p>
            <a:pPr lvl="1"/>
            <a:r>
              <a:rPr lang="en-US" dirty="0" smtClean="0"/>
              <a:t>Interviews and questionnaires</a:t>
            </a:r>
          </a:p>
          <a:p>
            <a:pPr lvl="1"/>
            <a:r>
              <a:rPr lang="en-US" dirty="0" smtClean="0"/>
              <a:t>Requirements Workshops</a:t>
            </a:r>
          </a:p>
          <a:p>
            <a:pPr lvl="1"/>
            <a:r>
              <a:rPr lang="en-US" dirty="0" smtClean="0"/>
              <a:t>Brainstorming sessions and Idea Reduction</a:t>
            </a:r>
          </a:p>
          <a:p>
            <a:pPr lvl="1"/>
            <a:r>
              <a:rPr lang="en-US" dirty="0" smtClean="0"/>
              <a:t>Story Boards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hapter 8:Chalenges of Requirement Elicitation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Overview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“Yes, but…”&amp;quot;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59&quot;/&gt;&lt;/object&gt;&lt;object type=&quot;3&quot; unique_id=&quot;10007&quot;&gt;&lt;property id=&quot;20148&quot; value=&quot;5&quot;/&gt;&lt;property id=&quot;20300&quot; value=&quot;Slide 5 - &amp;quot;“Yes, but…” cont.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Undiscovered Ruins Syndrome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User &amp;amp; Developer Syndrome&amp;quot;&quot;/&gt;&lt;property id=&quot;20307&quot; value=&quot;262&quot;/&gt;&lt;/object&gt;&lt;object type=&quot;3&quot; unique_id=&quot;10010&quot;&gt;&lt;property id=&quot;20148&quot; value=&quot;5&quot;/&gt;&lt;property id=&quot;20300&quot; value=&quot;Slide 8&quot;/&gt;&lt;property id=&quot;20307&quot; value=&quot;263&quot;/&gt;&lt;/object&gt;&lt;object type=&quot;3&quot; unique_id=&quot;10011&quot;&gt;&lt;property id=&quot;20148&quot; value=&quot;5&quot;/&gt;&lt;property id=&quot;20300&quot; value=&quot;Slide 9 - &amp;quot;User and Developer, solutions&amp;quot;&quot;/&gt;&lt;property id=&quot;20307&quot; value=&quot;264&quot;/&gt;&lt;/object&gt;&lt;object type=&quot;3&quot; unique_id=&quot;10012&quot;&gt;&lt;property id=&quot;20148&quot; value=&quot;5&quot;/&gt;&lt;property id=&quot;20300&quot; value=&quot;Slide 10 - &amp;quot;Conclusion&amp;quot;&quot;/&gt;&lt;property id=&quot;20307&quot; value=&quot;265&quot;/&gt;&lt;/object&gt;&lt;object type=&quot;3&quot; unique_id=&quot;10013&quot;&gt;&lt;property id=&quot;20148&quot; value=&quot;5&quot;/&gt;&lt;property id=&quot;20300&quot; value=&quot;Slide 11 - &amp;quot;Chapter 9 &amp;#x0D;&amp;#x0A;THE FEATURES OF &amp;#x0D;&amp;#x0A;A PRODUCT OR SYSTEM&amp;quot;&quot;/&gt;&lt;property id=&quot;20307&quot; value=&quot;266&quot;/&gt;&lt;/object&gt;&lt;object type=&quot;3&quot; unique_id=&quot;10014&quot;&gt;&lt;property id=&quot;20148&quot; value=&quot;5&quot;/&gt;&lt;property id=&quot;20300&quot; value=&quot;Slide 12 - &amp;quot;Key points&amp;quot;&quot;/&gt;&lt;property id=&quot;20307&quot; value=&quot;267&quot;/&gt;&lt;/object&gt;&lt;object type=&quot;3&quot; unique_id=&quot;10015&quot;&gt;&lt;property id=&quot;20148&quot; value=&quot;5&quot;/&gt;&lt;property id=&quot;20300&quot; value=&quot;Slide 13 - &amp;quot;Active role&amp;quot;&quot;/&gt;&lt;property id=&quot;20307&quot; value=&quot;268&quot;/&gt;&lt;/object&gt;&lt;object type=&quot;3&quot; unique_id=&quot;10016&quot;&gt;&lt;property id=&quot;20148&quot; value=&quot;5&quot;/&gt;&lt;property id=&quot;20300&quot; value=&quot;Slide 14 - &amp;quot;Active role&amp;quot;&quot;/&gt;&lt;property id=&quot;20307&quot; value=&quot;269&quot;/&gt;&lt;/object&gt;&lt;object type=&quot;3&quot; unique_id=&quot;10017&quot;&gt;&lt;property id=&quot;20148&quot; value=&quot;5&quot;/&gt;&lt;property id=&quot;20300&quot; value=&quot;Slide 15 - &amp;quot;Stakeholder and User Needs&amp;quot;&quot;/&gt;&lt;property id=&quot;20307&quot; value=&quot;270&quot;/&gt;&lt;/object&gt;&lt;object type=&quot;3&quot; unique_id=&quot;10018&quot;&gt;&lt;property id=&quot;20148&quot; value=&quot;5&quot;/&gt;&lt;property id=&quot;20300&quot; value=&quot;Slide 16 - &amp;quot;Stakeholder and User Needs&amp;quot;&quot;/&gt;&lt;property id=&quot;20307&quot; value=&quot;271&quot;/&gt;&lt;/object&gt;&lt;object type=&quot;3&quot; unique_id=&quot;10019&quot;&gt;&lt;property id=&quot;20148&quot; value=&quot;5&quot;/&gt;&lt;property id=&quot;20300&quot; value=&quot;Slide 17 - &amp;quot;Features&amp;quot;&quot;/&gt;&lt;property id=&quot;20307&quot; value=&quot;272&quot;/&gt;&lt;/object&gt;&lt;object type=&quot;3&quot; unique_id=&quot;10020&quot;&gt;&lt;property id=&quot;20148&quot; value=&quot;5&quot;/&gt;&lt;property id=&quot;20300&quot; value=&quot;Slide 18 - &amp;quot;Features&amp;quot;&quot;/&gt;&lt;property id=&quot;20307&quot; value=&quot;273&quot;/&gt;&lt;/object&gt;&lt;object type=&quot;3&quot; unique_id=&quot;10021&quot;&gt;&lt;property id=&quot;20148&quot; value=&quot;5&quot;/&gt;&lt;property id=&quot;20300&quot; value=&quot;Slide 19 - &amp;quot;Features&amp;quot;&quot;/&gt;&lt;property id=&quot;20307&quot; value=&quot;274&quot;/&gt;&lt;/object&gt;&lt;object type=&quot;3&quot; unique_id=&quot;10022&quot;&gt;&lt;property id=&quot;20148&quot; value=&quot;5&quot;/&gt;&lt;property id=&quot;20300&quot; value=&quot;Slide 20 - &amp;quot;Caveat of Features&amp;quot;&quot;/&gt;&lt;property id=&quot;20307&quot; value=&quot;275&quot;/&gt;&lt;/object&gt;&lt;object type=&quot;3&quot; unique_id=&quot;10023&quot;&gt;&lt;property id=&quot;20148&quot; value=&quot;5&quot;/&gt;&lt;property id=&quot;20300&quot; value=&quot;Slide 21 - &amp;quot;Definition of Features&amp;quot;&quot;/&gt;&lt;property id=&quot;20307&quot; value=&quot;276&quot;/&gt;&lt;/object&gt;&lt;object type=&quot;3&quot; unique_id=&quot;10024&quot;&gt;&lt;property id=&quot;20148&quot; value=&quot;5&quot;/&gt;&lt;property id=&quot;20300&quot; value=&quot;Slide 22 - &amp;quot;Understanding of Features&amp;quot;&quot;/&gt;&lt;property id=&quot;20307&quot; value=&quot;277&quot;/&gt;&lt;/object&gt;&lt;object type=&quot;3&quot; unique_id=&quot;10025&quot;&gt;&lt;property id=&quot;20148&quot; value=&quot;5&quot;/&gt;&lt;property id=&quot;20300&quot; value=&quot;Slide 23 - &amp;quot;Expression of Features&amp;quot;&quot;/&gt;&lt;property id=&quot;20307&quot; value=&quot;278&quot;/&gt;&lt;/object&gt;&lt;object type=&quot;3&quot; unique_id=&quot;10026&quot;&gt;&lt;property id=&quot;20148&quot; value=&quot;5&quot;/&gt;&lt;property id=&quot;20300&quot; value=&quot;Slide 24 - &amp;quot;Managing Complexity&amp;quot;&quot;/&gt;&lt;property id=&quot;20307&quot; value=&quot;279&quot;/&gt;&lt;/object&gt;&lt;object type=&quot;3&quot; unique_id=&quot;10027&quot;&gt;&lt;property id=&quot;20148&quot; value=&quot;5&quot;/&gt;&lt;property id=&quot;20300&quot; value=&quot;Slide 25 - &amp;quot;Scoping after enumerating features&amp;quot;&quot;/&gt;&lt;property id=&quot;20307&quot; value=&quot;280&quot;/&gt;&lt;/object&gt;&lt;object type=&quot;3&quot; unique_id=&quot;10028&quot;&gt;&lt;property id=&quot;20148&quot; value=&quot;5&quot;/&gt;&lt;property id=&quot;20300&quot; value=&quot;Slide 26 - &amp;quot;Attributes of Features&amp;quot;&quot;/&gt;&lt;property id=&quot;20307&quot; value=&quot;281&quot;/&gt;&lt;/object&gt;&lt;object type=&quot;3&quot; unique_id=&quot;10029&quot;&gt;&lt;property id=&quot;20148&quot; value=&quot;5&quot;/&gt;&lt;property id=&quot;20300&quot; value=&quot;Slide 27 - &amp;quot;Summary &amp;quot;&quot;/&gt;&lt;property id=&quot;20307&quot; value=&quot;282&quot;/&gt;&lt;/object&gt;&lt;object type=&quot;3&quot; unique_id=&quot;10030&quot;&gt;&lt;property id=&quot;20148&quot; value=&quot;5&quot;/&gt;&lt;property id=&quot;20300&quot; value=&quot;Slide 28 - &amp;quot;Interviewing&amp;quot;&quot;/&gt;&lt;property id=&quot;20307&quot; value=&quot;283&quot;/&gt;&lt;/object&gt;&lt;object type=&quot;3&quot; unique_id=&quot;10031&quot;&gt;&lt;property id=&quot;20148&quot; value=&quot;5&quot;/&gt;&lt;property id=&quot;20300&quot; value=&quot;Slide 29 - &amp;quot;Content&amp;quot;&quot;/&gt;&lt;property id=&quot;20307&quot; value=&quot;284&quot;/&gt;&lt;/object&gt;&lt;object type=&quot;3&quot; unique_id=&quot;10032&quot;&gt;&lt;property id=&quot;20148&quot; value=&quot;5&quot;/&gt;&lt;property id=&quot;20300&quot; value=&quot;Slide 30 - &amp;quot;Key Points&amp;quot;&quot;/&gt;&lt;property id=&quot;20307&quot; value=&quot;285&quot;/&gt;&lt;/object&gt;&lt;object type=&quot;3&quot; unique_id=&quot;10033&quot;&gt;&lt;property id=&quot;20148&quot; value=&quot;5&quot;/&gt;&lt;property id=&quot;20300&quot; value=&quot;Slide 31 - &amp;quot;Context-Free Questions&amp;quot;&quot;/&gt;&lt;property id=&quot;20307&quot; value=&quot;286&quot;/&gt;&lt;/object&gt;&lt;object type=&quot;3&quot; unique_id=&quot;10034&quot;&gt;&lt;property id=&quot;20148&quot; value=&quot;5&quot;/&gt;&lt;property id=&quot;20300&quot; value=&quot;Slide 32 - &amp;quot;Solutions-Context Questions&amp;quot;&quot;/&gt;&lt;property id=&quot;20307&quot; value=&quot;287&quot;/&gt;&lt;/object&gt;&lt;object type=&quot;3&quot; unique_id=&quot;10035&quot;&gt;&lt;property id=&quot;20148&quot; value=&quot;5&quot;/&gt;&lt;property id=&quot;20300&quot; value=&quot;Slide 33 - &amp;quot;The generic, almost context-free interview&amp;quot;&quot;/&gt;&lt;property id=&quot;20307&quot; value=&quot;288&quot;/&gt;&lt;/object&gt;&lt;object type=&quot;3&quot; unique_id=&quot;10036&quot;&gt;&lt;property id=&quot;20148&quot; value=&quot;5&quot;/&gt;&lt;property id=&quot;20300&quot; value=&quot;Slide 34 - &amp;quot;The generic, almost context-free interview&amp;quot;&quot;/&gt;&lt;property id=&quot;20307&quot; value=&quot;289&quot;/&gt;&lt;/object&gt;&lt;object type=&quot;3&quot; unique_id=&quot;10037&quot;&gt;&lt;property id=&quot;20148&quot; value=&quot;5&quot;/&gt;&lt;property id=&quot;20300&quot; value=&quot;Slide 35 - &amp;quot;The generic, almost context-free interview&amp;quot;&quot;/&gt;&lt;property id=&quot;20307&quot; value=&quot;290&quot;/&gt;&lt;/object&gt;&lt;object type=&quot;3&quot; unique_id=&quot;10038&quot;&gt;&lt;property id=&quot;20148&quot; value=&quot;5&quot;/&gt;&lt;property id=&quot;20300&quot; value=&quot;Slide 36 - &amp;quot;The generic, almost context-free interview&amp;quot;&quot;/&gt;&lt;property id=&quot;20307&quot; value=&quot;291&quot;/&gt;&lt;/object&gt;&lt;object type=&quot;3&quot; unique_id=&quot;10039&quot;&gt;&lt;property id=&quot;20148&quot; value=&quot;5&quot;/&gt;&lt;property id=&quot;20300&quot; value=&quot;Slide 37 - &amp;quot;Compiling the needs data&amp;quot;&quot;/&gt;&lt;property id=&quot;20307&quot; value=&quot;292&quot;/&gt;&lt;/object&gt;&lt;object type=&quot;3&quot; unique_id=&quot;10040&quot;&gt;&lt;property id=&quot;20148&quot; value=&quot;5&quot;/&gt;&lt;property id=&quot;20300&quot; value=&quot;Slide 38 - &amp;quot;Notes on the Interview &amp;amp;#x09;&amp;quot;&quot;/&gt;&lt;property id=&quot;20307&quot; value=&quot;293&quot;/&gt;&lt;/object&gt;&lt;object type=&quot;3&quot; unique_id=&quot;10041&quot;&gt;&lt;property id=&quot;20148&quot; value=&quot;5&quot;/&gt;&lt;property id=&quot;20300&quot; value=&quot;Slide 39 - &amp;quot;Notes on the Interview (cont)&amp;quot;&quot;/&gt;&lt;property id=&quot;20307&quot; value=&quot;294&quot;/&gt;&lt;/object&gt;&lt;object type=&quot;3&quot; unique_id=&quot;10042&quot;&gt;&lt;property id=&quot;20148&quot; value=&quot;5&quot;/&gt;&lt;property id=&quot;20300&quot; value=&quot;Slide 40 - &amp;quot;Questionnaires  - a substitute ?&amp;quot;&quot;/&gt;&lt;property id=&quot;20307&quot; value=&quot;295&quot;/&gt;&lt;/object&gt;&lt;object type=&quot;3&quot; unique_id=&quot;10043&quot;&gt;&lt;property id=&quot;20148&quot; value=&quot;5&quot;/&gt;&lt;property id=&quot;20300&quot; value=&quot;Slide 41 - &amp;quot;Summary&amp;quot;&quot;/&gt;&lt;property id=&quot;20307&quot; value=&quot;296&quot;/&gt;&lt;/object&gt;&lt;/object&gt;&lt;object type=&quot;8&quot; unique_id=&quot;10086&quot;&gt;&lt;/object&gt;&lt;/object&gt;&lt;/database&gt;"/>
  <p:tag name="MMPROD_NEXTUNIQUEID" val="10009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1357</TotalTime>
  <Words>1897</Words>
  <Application>Microsoft Office PowerPoint</Application>
  <PresentationFormat>On-screen Show (4:3)</PresentationFormat>
  <Paragraphs>321</Paragraphs>
  <Slides>40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Metro</vt:lpstr>
      <vt:lpstr>Chapter 8:Chalenges of Requirement Elicitation</vt:lpstr>
      <vt:lpstr>Overview</vt:lpstr>
      <vt:lpstr>“Yes, but…”</vt:lpstr>
      <vt:lpstr>Slide 4</vt:lpstr>
      <vt:lpstr>“Yes, but…” cont.</vt:lpstr>
      <vt:lpstr>Undiscovered Ruins Syndrome</vt:lpstr>
      <vt:lpstr>User &amp; Developer Syndrome</vt:lpstr>
      <vt:lpstr>User and Developer, solutions</vt:lpstr>
      <vt:lpstr>Conclusion</vt:lpstr>
      <vt:lpstr>Chapter 9  THE FEATURES OF  A PRODUCT OR SYSTEM</vt:lpstr>
      <vt:lpstr>Key points</vt:lpstr>
      <vt:lpstr>Active role</vt:lpstr>
      <vt:lpstr>Active role</vt:lpstr>
      <vt:lpstr>Stakeholder and User Needs</vt:lpstr>
      <vt:lpstr>Stakeholder and User Needs</vt:lpstr>
      <vt:lpstr>Features</vt:lpstr>
      <vt:lpstr>Features</vt:lpstr>
      <vt:lpstr>Features</vt:lpstr>
      <vt:lpstr>Caveat of Features</vt:lpstr>
      <vt:lpstr>Definition of Features</vt:lpstr>
      <vt:lpstr>Understanding of Features</vt:lpstr>
      <vt:lpstr>Expression of Features</vt:lpstr>
      <vt:lpstr>Managing Complexity</vt:lpstr>
      <vt:lpstr>Scoping after enumerating features</vt:lpstr>
      <vt:lpstr>Attributes of Features</vt:lpstr>
      <vt:lpstr>Summary </vt:lpstr>
      <vt:lpstr>Interviewing</vt:lpstr>
      <vt:lpstr>Content</vt:lpstr>
      <vt:lpstr>Key Points</vt:lpstr>
      <vt:lpstr>Context-Free Questions</vt:lpstr>
      <vt:lpstr>Solutions-Context Questions</vt:lpstr>
      <vt:lpstr>The generic, almost context-free interview</vt:lpstr>
      <vt:lpstr>The generic, almost context-free interview</vt:lpstr>
      <vt:lpstr>The generic, almost context-free interview</vt:lpstr>
      <vt:lpstr>The generic, almost context-free interview</vt:lpstr>
      <vt:lpstr>Compiling the needs data</vt:lpstr>
      <vt:lpstr>Notes on the Interview  </vt:lpstr>
      <vt:lpstr>Notes on the Interview (cont)</vt:lpstr>
      <vt:lpstr>Questionnaires</vt:lpstr>
      <vt:lpstr>Summary</vt:lpstr>
    </vt:vector>
  </TitlesOfParts>
  <Company>Upekesoft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8:Chalenges of Requirement Elicitation</dc:title>
  <dc:creator>ade</dc:creator>
  <cp:lastModifiedBy>NAM H. PHAM</cp:lastModifiedBy>
  <cp:revision>146</cp:revision>
  <dcterms:created xsi:type="dcterms:W3CDTF">2008-09-17T02:51:20Z</dcterms:created>
  <dcterms:modified xsi:type="dcterms:W3CDTF">2008-09-22T05:32:37Z</dcterms:modified>
</cp:coreProperties>
</file>